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6" r:id="rId1"/>
  </p:sldMasterIdLst>
  <p:sldIdLst>
    <p:sldId id="256" r:id="rId2"/>
    <p:sldId id="326" r:id="rId3"/>
    <p:sldId id="257" r:id="rId4"/>
    <p:sldId id="259" r:id="rId5"/>
    <p:sldId id="327" r:id="rId6"/>
    <p:sldId id="323" r:id="rId7"/>
    <p:sldId id="324" r:id="rId8"/>
    <p:sldId id="325" r:id="rId9"/>
    <p:sldId id="258" r:id="rId10"/>
    <p:sldId id="318" r:id="rId11"/>
    <p:sldId id="319" r:id="rId12"/>
    <p:sldId id="322" r:id="rId13"/>
    <p:sldId id="320" r:id="rId14"/>
    <p:sldId id="321" r:id="rId15"/>
    <p:sldId id="328" r:id="rId16"/>
    <p:sldId id="331" r:id="rId17"/>
    <p:sldId id="332" r:id="rId18"/>
    <p:sldId id="329" r:id="rId19"/>
    <p:sldId id="330" r:id="rId20"/>
    <p:sldId id="334" r:id="rId21"/>
    <p:sldId id="335" r:id="rId22"/>
    <p:sldId id="260" r:id="rId23"/>
    <p:sldId id="271" r:id="rId24"/>
    <p:sldId id="270" r:id="rId25"/>
    <p:sldId id="272" r:id="rId26"/>
    <p:sldId id="274" r:id="rId27"/>
    <p:sldId id="292" r:id="rId28"/>
    <p:sldId id="275" r:id="rId29"/>
    <p:sldId id="277" r:id="rId30"/>
    <p:sldId id="278" r:id="rId31"/>
    <p:sldId id="280" r:id="rId32"/>
    <p:sldId id="281" r:id="rId33"/>
    <p:sldId id="282" r:id="rId34"/>
    <p:sldId id="283" r:id="rId35"/>
    <p:sldId id="284" r:id="rId36"/>
    <p:sldId id="333" r:id="rId37"/>
    <p:sldId id="286" r:id="rId38"/>
    <p:sldId id="287" r:id="rId39"/>
    <p:sldId id="288" r:id="rId40"/>
    <p:sldId id="289" r:id="rId41"/>
    <p:sldId id="290" r:id="rId42"/>
    <p:sldId id="291" r:id="rId43"/>
    <p:sldId id="293" r:id="rId44"/>
    <p:sldId id="294" r:id="rId45"/>
    <p:sldId id="295" r:id="rId46"/>
    <p:sldId id="296" r:id="rId47"/>
    <p:sldId id="297" r:id="rId48"/>
    <p:sldId id="298" r:id="rId49"/>
    <p:sldId id="273" r:id="rId50"/>
    <p:sldId id="299" r:id="rId51"/>
    <p:sldId id="300" r:id="rId52"/>
    <p:sldId id="301" r:id="rId53"/>
    <p:sldId id="302" r:id="rId54"/>
    <p:sldId id="303" r:id="rId55"/>
    <p:sldId id="304" r:id="rId56"/>
    <p:sldId id="305" r:id="rId57"/>
    <p:sldId id="306" r:id="rId58"/>
    <p:sldId id="308" r:id="rId59"/>
    <p:sldId id="312" r:id="rId60"/>
    <p:sldId id="309" r:id="rId61"/>
    <p:sldId id="310" r:id="rId62"/>
    <p:sldId id="313" r:id="rId63"/>
    <p:sldId id="315" r:id="rId6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1162" y="8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268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9D28BF-D892-4864-AFA7-2986E43AB784}" type="datetime1">
              <a:rPr lang="en-US" smtClean="0"/>
              <a:pPr/>
              <a:t>6/8/2024</a:t>
            </a:fld>
            <a:endParaRPr lang="en-US"/>
          </a:p>
        </p:txBody>
      </p:sp>
      <p:sp>
        <p:nvSpPr>
          <p:cNvPr id="5" name="Footer Placeholder 4"/>
          <p:cNvSpPr>
            <a:spLocks noGrp="1"/>
          </p:cNvSpPr>
          <p:nvPr>
            <p:ph type="ftr" sz="quarter" idx="11"/>
          </p:nvPr>
        </p:nvSpPr>
        <p:spPr/>
        <p:txBody>
          <a:bodyPr/>
          <a:lstStyle/>
          <a:p>
            <a:r>
              <a:rPr lang="en-US"/>
              <a:t>Free template from www.brainybetty.com</a:t>
            </a:r>
          </a:p>
        </p:txBody>
      </p:sp>
      <p:sp>
        <p:nvSpPr>
          <p:cNvPr id="6" name="Slide Number Placeholder 5"/>
          <p:cNvSpPr>
            <a:spLocks noGrp="1"/>
          </p:cNvSpPr>
          <p:nvPr>
            <p:ph type="sldNum" sz="quarter" idx="12"/>
          </p:nvPr>
        </p:nvSpPr>
        <p:spPr/>
        <p:txBody>
          <a:bodyPr/>
          <a:lstStyle/>
          <a:p>
            <a:fld id="{7C1E09E2-27A7-42E2-B11E-E5AF1D1D38C7}" type="slidenum">
              <a:rPr lang="en-US" smtClean="0"/>
              <a:pPr/>
              <a:t>‹#›</a:t>
            </a:fld>
            <a:endParaRPr lang="en-US"/>
          </a:p>
        </p:txBody>
      </p:sp>
    </p:spTree>
    <p:extLst>
      <p:ext uri="{BB962C8B-B14F-4D97-AF65-F5344CB8AC3E}">
        <p14:creationId xmlns:p14="http://schemas.microsoft.com/office/powerpoint/2010/main" val="2756130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05BC81-ACF0-439A-9BC6-186084FCDB86}" type="datetimeFigureOut">
              <a:rPr lang="en-US" smtClean="0"/>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1037995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05BC81-ACF0-439A-9BC6-186084FCDB86}" type="datetimeFigureOut">
              <a:rPr lang="en-US" smtClean="0"/>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71161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05BC81-ACF0-439A-9BC6-186084FCDB86}" type="datetimeFigureOut">
              <a:rPr lang="en-US" smtClean="0"/>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5203174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05BC81-ACF0-439A-9BC6-186084FCDB86}" type="datetimeFigureOut">
              <a:rPr lang="en-US" smtClean="0"/>
              <a:t>6/8/2024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2072194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05BC81-ACF0-439A-9BC6-186084FCDB86}" type="datetimeFigureOut">
              <a:rPr lang="en-US" smtClean="0"/>
              <a:t>6/8/2024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1909542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05BC81-ACF0-439A-9BC6-186084FCDB86}" type="datetimeFigureOut">
              <a:rPr lang="en-US" smtClean="0"/>
              <a:t>6/8/2024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4146013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05BC81-ACF0-439A-9BC6-186084FCDB86}" type="datetimeFigureOut">
              <a:rPr lang="en-US" smtClean="0"/>
              <a:t>6/8/2024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1592564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05BC81-ACF0-439A-9BC6-186084FCDB86}" type="datetimeFigureOut">
              <a:rPr lang="en-US" smtClean="0"/>
              <a:t>6/8/2024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2099123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D05BC81-ACF0-439A-9BC6-186084FCDB86}" type="datetimeFigureOut">
              <a:rPr lang="en-US" smtClean="0"/>
              <a:t>6/8/2024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34018937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D05BC81-ACF0-439A-9BC6-186084FCDB86}" type="datetimeFigureOut">
              <a:rPr lang="en-US" smtClean="0"/>
              <a:t>6/8/2024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239EE5-6260-4541-9807-8E0FE916446B}" type="slidenum">
              <a:rPr lang="en-US" smtClean="0"/>
              <a:t>‹#›</a:t>
            </a:fld>
            <a:endParaRPr lang="en-US"/>
          </a:p>
        </p:txBody>
      </p:sp>
    </p:spTree>
    <p:extLst>
      <p:ext uri="{BB962C8B-B14F-4D97-AF65-F5344CB8AC3E}">
        <p14:creationId xmlns:p14="http://schemas.microsoft.com/office/powerpoint/2010/main" val="1081397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05BC81-ACF0-439A-9BC6-186084FCDB86}" type="datetimeFigureOut">
              <a:rPr lang="en-US" smtClean="0"/>
              <a:t>6/8/2024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239EE5-6260-4541-9807-8E0FE916446B}" type="slidenum">
              <a:rPr lang="en-US" smtClean="0"/>
              <a:t>‹#›</a:t>
            </a:fld>
            <a:endParaRPr lang="en-US"/>
          </a:p>
        </p:txBody>
      </p:sp>
    </p:spTree>
    <p:extLst>
      <p:ext uri="{BB962C8B-B14F-4D97-AF65-F5344CB8AC3E}">
        <p14:creationId xmlns:p14="http://schemas.microsoft.com/office/powerpoint/2010/main" val="717020059"/>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Gn51xYvJhQI"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youtube.com/watch?v=BxzULjCvsCI"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www.youtube.com/watch?v=p1jzdSzGHnA"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762001"/>
            <a:ext cx="8382000" cy="1752599"/>
          </a:xfrm>
        </p:spPr>
        <p:txBody>
          <a:bodyPr>
            <a:normAutofit fontScale="90000"/>
          </a:bodyPr>
          <a:lstStyle/>
          <a:p>
            <a:r>
              <a:rPr lang="en-US" dirty="0"/>
              <a:t>Intervention for Social Skills: Creating and Maintaining Friendships</a:t>
            </a:r>
          </a:p>
        </p:txBody>
      </p:sp>
      <p:sp>
        <p:nvSpPr>
          <p:cNvPr id="3" name="Subtitle 2"/>
          <p:cNvSpPr>
            <a:spLocks noGrp="1"/>
          </p:cNvSpPr>
          <p:nvPr>
            <p:ph type="subTitle" idx="1"/>
          </p:nvPr>
        </p:nvSpPr>
        <p:spPr>
          <a:xfrm>
            <a:off x="1066800" y="2743200"/>
            <a:ext cx="6705600" cy="2895600"/>
          </a:xfrm>
        </p:spPr>
        <p:txBody>
          <a:bodyPr/>
          <a:lstStyle/>
          <a:p>
            <a:endParaRPr lang="en-US" dirty="0"/>
          </a:p>
        </p:txBody>
      </p:sp>
    </p:spTree>
    <p:extLst>
      <p:ext uri="{BB962C8B-B14F-4D97-AF65-F5344CB8AC3E}">
        <p14:creationId xmlns:p14="http://schemas.microsoft.com/office/powerpoint/2010/main" val="21786564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839200" cy="2514600"/>
          </a:xfrm>
        </p:spPr>
        <p:txBody>
          <a:bodyPr>
            <a:normAutofit fontScale="90000"/>
          </a:bodyPr>
          <a:lstStyle/>
          <a:p>
            <a:r>
              <a:rPr lang="en-US" dirty="0"/>
              <a:t>Lyons, R., &amp; </a:t>
            </a:r>
            <a:r>
              <a:rPr lang="en-US" dirty="0" err="1"/>
              <a:t>Roulstone</a:t>
            </a:r>
            <a:r>
              <a:rPr lang="en-US" dirty="0"/>
              <a:t>, S. Well-being and resilience in children with speech and language disorders. </a:t>
            </a:r>
            <a:r>
              <a:rPr lang="en-US" i="1" dirty="0"/>
              <a:t>Journal of Speech, Language, and Hearing Research.**</a:t>
            </a:r>
          </a:p>
        </p:txBody>
      </p:sp>
      <p:sp>
        <p:nvSpPr>
          <p:cNvPr id="3" name="Content Placeholder 2"/>
          <p:cNvSpPr>
            <a:spLocks noGrp="1"/>
          </p:cNvSpPr>
          <p:nvPr>
            <p:ph idx="1"/>
          </p:nvPr>
        </p:nvSpPr>
        <p:spPr>
          <a:xfrm>
            <a:off x="76200" y="2971800"/>
            <a:ext cx="8686800" cy="3657600"/>
          </a:xfrm>
        </p:spPr>
        <p:txBody>
          <a:bodyPr/>
          <a:lstStyle/>
          <a:p>
            <a:r>
              <a:rPr lang="en-US" dirty="0"/>
              <a:t>Examined children with SLI or speech sound disorder and analyzed data to find themes relating to potential risk factors to well-being and protective strategies.</a:t>
            </a:r>
          </a:p>
        </p:txBody>
      </p:sp>
    </p:spTree>
    <p:extLst>
      <p:ext uri="{BB962C8B-B14F-4D97-AF65-F5344CB8AC3E}">
        <p14:creationId xmlns:p14="http://schemas.microsoft.com/office/powerpoint/2010/main" val="748987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599"/>
            <a:ext cx="8305800" cy="1295399"/>
          </a:xfrm>
        </p:spPr>
        <p:txBody>
          <a:bodyPr/>
          <a:lstStyle/>
          <a:p>
            <a:r>
              <a:rPr lang="en-US" dirty="0">
                <a:solidFill>
                  <a:schemeClr val="bg1">
                    <a:lumMod val="10000"/>
                  </a:schemeClr>
                </a:solidFill>
              </a:rPr>
              <a:t>Lyons &amp; </a:t>
            </a:r>
            <a:r>
              <a:rPr lang="en-US" dirty="0" err="1">
                <a:solidFill>
                  <a:schemeClr val="bg1">
                    <a:lumMod val="10000"/>
                  </a:schemeClr>
                </a:solidFill>
              </a:rPr>
              <a:t>Roulstone</a:t>
            </a:r>
            <a:r>
              <a:rPr lang="en-US" dirty="0">
                <a:solidFill>
                  <a:schemeClr val="bg1">
                    <a:lumMod val="10000"/>
                  </a:schemeClr>
                </a:solidFill>
              </a:rPr>
              <a:t>:</a:t>
            </a:r>
          </a:p>
        </p:txBody>
      </p:sp>
      <p:sp>
        <p:nvSpPr>
          <p:cNvPr id="5" name="Content Placeholder 4">
            <a:extLst>
              <a:ext uri="{FF2B5EF4-FFF2-40B4-BE49-F238E27FC236}">
                <a16:creationId xmlns:a16="http://schemas.microsoft.com/office/drawing/2014/main" id="{C086A4F5-16D6-4C05-9CA6-8E110819C4E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67141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Phillips**</a:t>
            </a:r>
          </a:p>
        </p:txBody>
      </p:sp>
      <p:sp>
        <p:nvSpPr>
          <p:cNvPr id="3" name="Content Placeholder 2"/>
          <p:cNvSpPr>
            <a:spLocks noGrp="1"/>
          </p:cNvSpPr>
          <p:nvPr>
            <p:ph idx="1"/>
          </p:nvPr>
        </p:nvSpPr>
        <p:spPr/>
        <p:txBody>
          <a:bodyPr/>
          <a:lstStyle/>
          <a:p>
            <a:r>
              <a:rPr lang="en-US" dirty="0"/>
              <a:t>Show social skill videos</a:t>
            </a:r>
          </a:p>
          <a:p>
            <a:endParaRPr lang="en-US" dirty="0"/>
          </a:p>
          <a:p>
            <a:r>
              <a:rPr lang="en-US" dirty="0"/>
              <a:t>Videos are very helpful because they depersonalize emotions and don’t make students </a:t>
            </a:r>
            <a:r>
              <a:rPr lang="en-US"/>
              <a:t>feel judged</a:t>
            </a:r>
          </a:p>
        </p:txBody>
      </p:sp>
    </p:spTree>
    <p:extLst>
      <p:ext uri="{BB962C8B-B14F-4D97-AF65-F5344CB8AC3E}">
        <p14:creationId xmlns:p14="http://schemas.microsoft.com/office/powerpoint/2010/main" val="36542529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58200" cy="838200"/>
          </a:xfrm>
        </p:spPr>
        <p:txBody>
          <a:bodyPr/>
          <a:lstStyle/>
          <a:p>
            <a:r>
              <a:rPr lang="en-US" dirty="0"/>
              <a:t>Kathryn Phillips**</a:t>
            </a:r>
          </a:p>
        </p:txBody>
      </p:sp>
      <p:sp>
        <p:nvSpPr>
          <p:cNvPr id="3" name="Content Placeholder 2"/>
          <p:cNvSpPr>
            <a:spLocks noGrp="1"/>
          </p:cNvSpPr>
          <p:nvPr>
            <p:ph idx="1"/>
          </p:nvPr>
        </p:nvSpPr>
        <p:spPr>
          <a:xfrm>
            <a:off x="152400" y="838200"/>
            <a:ext cx="8610600" cy="5181600"/>
          </a:xfrm>
        </p:spPr>
        <p:txBody>
          <a:bodyPr/>
          <a:lstStyle/>
          <a:p>
            <a:r>
              <a:rPr lang="en-US" dirty="0"/>
              <a:t>Show video clips of Donkey annoying Shrek</a:t>
            </a:r>
          </a:p>
          <a:p>
            <a:endParaRPr lang="en-US" dirty="0"/>
          </a:p>
          <a:p>
            <a:r>
              <a:rPr lang="en-US" dirty="0"/>
              <a:t>While I show this 1½ minute video, write down several behaviors Donkey is displaying that annoy Shrek and Fiona. Why are they annoying? </a:t>
            </a:r>
            <a:r>
              <a:rPr lang="en-US" dirty="0">
                <a:sym typeface="Wingdings" panose="05000000000000000000" pitchFamily="2" charset="2"/>
              </a:rPr>
              <a:t></a:t>
            </a:r>
          </a:p>
          <a:p>
            <a:endParaRPr lang="en-US" dirty="0">
              <a:sym typeface="Wingdings" panose="05000000000000000000" pitchFamily="2" charset="2"/>
            </a:endParaRPr>
          </a:p>
          <a:p>
            <a:r>
              <a:rPr lang="en-US" dirty="0">
                <a:hlinkClick r:id="rId2"/>
              </a:rPr>
              <a:t>https://www.youtube.com/watch?v=Gn51xYvJhQI</a:t>
            </a:r>
            <a:endParaRPr lang="en-US" dirty="0"/>
          </a:p>
          <a:p>
            <a:endParaRPr lang="en-US" dirty="0"/>
          </a:p>
        </p:txBody>
      </p:sp>
    </p:spTree>
    <p:extLst>
      <p:ext uri="{BB962C8B-B14F-4D97-AF65-F5344CB8AC3E}">
        <p14:creationId xmlns:p14="http://schemas.microsoft.com/office/powerpoint/2010/main" val="12315882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001000" cy="1143000"/>
          </a:xfrm>
        </p:spPr>
        <p:txBody>
          <a:bodyPr>
            <a:normAutofit fontScale="90000"/>
          </a:bodyPr>
          <a:lstStyle/>
          <a:p>
            <a:r>
              <a:rPr lang="en-US" dirty="0"/>
              <a:t>Big Bang Theory for older students**</a:t>
            </a:r>
          </a:p>
        </p:txBody>
      </p:sp>
      <p:sp>
        <p:nvSpPr>
          <p:cNvPr id="3" name="Content Placeholder 2"/>
          <p:cNvSpPr>
            <a:spLocks noGrp="1"/>
          </p:cNvSpPr>
          <p:nvPr>
            <p:ph idx="1"/>
          </p:nvPr>
        </p:nvSpPr>
        <p:spPr>
          <a:xfrm>
            <a:off x="457200" y="990600"/>
            <a:ext cx="8001000" cy="5105400"/>
          </a:xfrm>
        </p:spPr>
        <p:txBody>
          <a:bodyPr/>
          <a:lstStyle/>
          <a:p>
            <a:r>
              <a:rPr lang="en-US" dirty="0"/>
              <a:t>Sheldon and Amy first date</a:t>
            </a:r>
          </a:p>
          <a:p>
            <a:endParaRPr lang="en-US" dirty="0"/>
          </a:p>
          <a:p>
            <a:r>
              <a:rPr lang="en-US" b="1" dirty="0"/>
              <a:t>TBBT Penny drives Sheldon and Amy to Date !!</a:t>
            </a:r>
            <a:endParaRPr lang="en-US" dirty="0"/>
          </a:p>
          <a:p>
            <a:endParaRPr lang="en-US" dirty="0"/>
          </a:p>
          <a:p>
            <a:r>
              <a:rPr lang="en-US" dirty="0"/>
              <a:t>List the things Amy and Sheldon do that are awkward</a:t>
            </a:r>
          </a:p>
          <a:p>
            <a:endParaRPr lang="en-US" dirty="0"/>
          </a:p>
          <a:p>
            <a:r>
              <a:rPr lang="en-US" dirty="0">
                <a:hlinkClick r:id="rId2"/>
              </a:rPr>
              <a:t>https://www.youtube.com/watch?v=BxzULjCvsCI</a:t>
            </a:r>
            <a:endParaRPr lang="en-US" dirty="0"/>
          </a:p>
          <a:p>
            <a:endParaRPr lang="en-US" dirty="0"/>
          </a:p>
        </p:txBody>
      </p:sp>
    </p:spTree>
    <p:extLst>
      <p:ext uri="{BB962C8B-B14F-4D97-AF65-F5344CB8AC3E}">
        <p14:creationId xmlns:p14="http://schemas.microsoft.com/office/powerpoint/2010/main" val="19808438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058C812-8290-4E0E-820A-9627EDFDF003}"/>
              </a:ext>
            </a:extLst>
          </p:cNvPr>
          <p:cNvSpPr>
            <a:spLocks noGrp="1"/>
          </p:cNvSpPr>
          <p:nvPr>
            <p:ph idx="1"/>
          </p:nvPr>
        </p:nvSpPr>
        <p:spPr>
          <a:xfrm>
            <a:off x="457200" y="1143000"/>
            <a:ext cx="8001000" cy="4876800"/>
          </a:xfrm>
        </p:spPr>
        <p:txBody>
          <a:bodyPr/>
          <a:lstStyle/>
          <a:p>
            <a:r>
              <a:rPr lang="en-US" dirty="0"/>
              <a:t>Singer, I., </a:t>
            </a:r>
            <a:r>
              <a:rPr lang="en-US" dirty="0" err="1"/>
              <a:t>Klatte</a:t>
            </a:r>
            <a:r>
              <a:rPr lang="en-US" dirty="0"/>
              <a:t>, I.S., </a:t>
            </a:r>
            <a:r>
              <a:rPr lang="en-US" dirty="0" err="1"/>
              <a:t>Welbie</a:t>
            </a:r>
            <a:r>
              <a:rPr lang="en-US" dirty="0"/>
              <a:t>, M.,** </a:t>
            </a:r>
            <a:r>
              <a:rPr lang="en-US" dirty="0" err="1"/>
              <a:t>Conssen</a:t>
            </a:r>
            <a:r>
              <a:rPr lang="en-US" dirty="0"/>
              <a:t>, I.C., &amp; </a:t>
            </a:r>
            <a:r>
              <a:rPr lang="en-US" dirty="0" err="1"/>
              <a:t>Gerrits</a:t>
            </a:r>
            <a:r>
              <a:rPr lang="en-US" dirty="0"/>
              <a:t>, E. (2020). A multidisciplinary Delphi consensus study of communicative participation in young children with language disorders. </a:t>
            </a:r>
            <a:r>
              <a:rPr lang="en-US" i="1" dirty="0"/>
              <a:t>Journal of Speech, Language, and Hearing Research, 63</a:t>
            </a:r>
            <a:r>
              <a:rPr lang="en-US" dirty="0"/>
              <a:t>, 1793-1806.</a:t>
            </a:r>
          </a:p>
        </p:txBody>
      </p:sp>
    </p:spTree>
    <p:extLst>
      <p:ext uri="{BB962C8B-B14F-4D97-AF65-F5344CB8AC3E}">
        <p14:creationId xmlns:p14="http://schemas.microsoft.com/office/powerpoint/2010/main" val="19210374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AE37B-CA80-45A9-B3AF-CC27F0E15DF1}"/>
              </a:ext>
            </a:extLst>
          </p:cNvPr>
          <p:cNvSpPr>
            <a:spLocks noGrp="1"/>
          </p:cNvSpPr>
          <p:nvPr>
            <p:ph type="title"/>
          </p:nvPr>
        </p:nvSpPr>
        <p:spPr/>
        <p:txBody>
          <a:bodyPr/>
          <a:lstStyle/>
          <a:p>
            <a:r>
              <a:rPr lang="en-US" dirty="0"/>
              <a:t>This slide not on exam**</a:t>
            </a:r>
          </a:p>
        </p:txBody>
      </p:sp>
      <p:sp>
        <p:nvSpPr>
          <p:cNvPr id="3" name="Content Placeholder 2">
            <a:extLst>
              <a:ext uri="{FF2B5EF4-FFF2-40B4-BE49-F238E27FC236}">
                <a16:creationId xmlns:a16="http://schemas.microsoft.com/office/drawing/2014/main" id="{EF8C885C-44D1-47DA-9A8F-1E3EFAA9AE57}"/>
              </a:ext>
            </a:extLst>
          </p:cNvPr>
          <p:cNvSpPr>
            <a:spLocks noGrp="1"/>
          </p:cNvSpPr>
          <p:nvPr>
            <p:ph idx="1"/>
          </p:nvPr>
        </p:nvSpPr>
        <p:spPr/>
        <p:txBody>
          <a:bodyPr/>
          <a:lstStyle/>
          <a:p>
            <a:r>
              <a:rPr lang="en-US" dirty="0"/>
              <a:t>The </a:t>
            </a:r>
            <a:r>
              <a:rPr lang="en-US" b="1" dirty="0"/>
              <a:t>Delphi</a:t>
            </a:r>
            <a:r>
              <a:rPr lang="en-US" dirty="0"/>
              <a:t> technique (also referred to as </a:t>
            </a:r>
            <a:r>
              <a:rPr lang="en-US" b="1" dirty="0"/>
              <a:t>Delphi</a:t>
            </a:r>
            <a:r>
              <a:rPr lang="en-US" dirty="0"/>
              <a:t> procedure or process), is a method of congregating expert opinion through a series of iterative questionnaires, with a goal of coming to a group </a:t>
            </a:r>
            <a:r>
              <a:rPr lang="en-US" b="1" dirty="0"/>
              <a:t>consensus</a:t>
            </a:r>
            <a:endParaRPr lang="en-US" dirty="0"/>
          </a:p>
        </p:txBody>
      </p:sp>
    </p:spTree>
    <p:extLst>
      <p:ext uri="{BB962C8B-B14F-4D97-AF65-F5344CB8AC3E}">
        <p14:creationId xmlns:p14="http://schemas.microsoft.com/office/powerpoint/2010/main" val="29714395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001000" cy="914400"/>
          </a:xfrm>
        </p:spPr>
        <p:txBody>
          <a:bodyPr/>
          <a:lstStyle/>
          <a:p>
            <a:r>
              <a:rPr lang="en-US" dirty="0"/>
              <a:t>not on exam:</a:t>
            </a:r>
          </a:p>
        </p:txBody>
      </p:sp>
      <p:sp>
        <p:nvSpPr>
          <p:cNvPr id="3" name="Content Placeholder 2"/>
          <p:cNvSpPr>
            <a:spLocks noGrp="1"/>
          </p:cNvSpPr>
          <p:nvPr>
            <p:ph idx="1"/>
          </p:nvPr>
        </p:nvSpPr>
        <p:spPr>
          <a:xfrm>
            <a:off x="457200" y="1143000"/>
            <a:ext cx="8001000" cy="4953000"/>
          </a:xfrm>
        </p:spPr>
        <p:txBody>
          <a:bodyPr/>
          <a:lstStyle/>
          <a:p>
            <a:r>
              <a:rPr lang="en-US" sz="3600" dirty="0"/>
              <a:t>Iterative approach: continuing improvement</a:t>
            </a:r>
          </a:p>
        </p:txBody>
      </p:sp>
    </p:spTree>
    <p:extLst>
      <p:ext uri="{BB962C8B-B14F-4D97-AF65-F5344CB8AC3E}">
        <p14:creationId xmlns:p14="http://schemas.microsoft.com/office/powerpoint/2010/main" val="10690455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E16946-FCF6-48CF-8018-33B3E466783C}"/>
              </a:ext>
            </a:extLst>
          </p:cNvPr>
          <p:cNvSpPr>
            <a:spLocks noGrp="1"/>
          </p:cNvSpPr>
          <p:nvPr>
            <p:ph type="title"/>
          </p:nvPr>
        </p:nvSpPr>
        <p:spPr>
          <a:xfrm>
            <a:off x="304800" y="-228599"/>
            <a:ext cx="8153400" cy="1295399"/>
          </a:xfrm>
        </p:spPr>
        <p:txBody>
          <a:bodyPr/>
          <a:lstStyle/>
          <a:p>
            <a:r>
              <a:rPr lang="en-US" dirty="0"/>
              <a:t>Singer et al. 2020:**</a:t>
            </a:r>
          </a:p>
        </p:txBody>
      </p:sp>
      <p:sp>
        <p:nvSpPr>
          <p:cNvPr id="3" name="Content Placeholder 2">
            <a:extLst>
              <a:ext uri="{FF2B5EF4-FFF2-40B4-BE49-F238E27FC236}">
                <a16:creationId xmlns:a16="http://schemas.microsoft.com/office/drawing/2014/main" id="{5A673B5D-85BB-4C54-8B6B-82F83A1264D2}"/>
              </a:ext>
            </a:extLst>
          </p:cNvPr>
          <p:cNvSpPr>
            <a:spLocks noGrp="1"/>
          </p:cNvSpPr>
          <p:nvPr>
            <p:ph idx="1"/>
          </p:nvPr>
        </p:nvSpPr>
        <p:spPr>
          <a:xfrm>
            <a:off x="76200" y="1066800"/>
            <a:ext cx="8915400" cy="5715000"/>
          </a:xfrm>
        </p:spPr>
        <p:txBody>
          <a:bodyPr/>
          <a:lstStyle/>
          <a:p>
            <a:r>
              <a:rPr lang="en-US" dirty="0"/>
              <a:t>This was a Dutch study</a:t>
            </a:r>
          </a:p>
          <a:p>
            <a:endParaRPr lang="en-US" sz="800" dirty="0"/>
          </a:p>
          <a:p>
            <a:r>
              <a:rPr lang="en-US" dirty="0"/>
              <a:t>They created an online Delphi study with 47 panel members---parents, young adults with language impairment, teachers, SLPs, linguists, researchers</a:t>
            </a:r>
          </a:p>
          <a:p>
            <a:endParaRPr lang="en-US" sz="1000" dirty="0"/>
          </a:p>
          <a:p>
            <a:r>
              <a:rPr lang="en-US" dirty="0"/>
              <a:t>The panel said that when treating children with LI, improving actual participation in </a:t>
            </a:r>
            <a:r>
              <a:rPr lang="en-US" b="1" dirty="0">
                <a:solidFill>
                  <a:srgbClr val="FF0000"/>
                </a:solidFill>
              </a:rPr>
              <a:t>real life </a:t>
            </a:r>
            <a:r>
              <a:rPr lang="en-US" dirty="0"/>
              <a:t>communication activities was more important than </a:t>
            </a:r>
            <a:r>
              <a:rPr lang="en-US" b="1" dirty="0">
                <a:solidFill>
                  <a:srgbClr val="FF0000"/>
                </a:solidFill>
              </a:rPr>
              <a:t>language structure </a:t>
            </a:r>
            <a:r>
              <a:rPr lang="en-US" dirty="0"/>
              <a:t>(e.g., syntax and morphology)</a:t>
            </a:r>
          </a:p>
        </p:txBody>
      </p:sp>
    </p:spTree>
    <p:extLst>
      <p:ext uri="{BB962C8B-B14F-4D97-AF65-F5344CB8AC3E}">
        <p14:creationId xmlns:p14="http://schemas.microsoft.com/office/powerpoint/2010/main" val="23831309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B866E-A793-4D2B-9161-2C01EA0A3477}"/>
              </a:ext>
            </a:extLst>
          </p:cNvPr>
          <p:cNvSpPr>
            <a:spLocks noGrp="1"/>
          </p:cNvSpPr>
          <p:nvPr>
            <p:ph type="title"/>
          </p:nvPr>
        </p:nvSpPr>
        <p:spPr>
          <a:xfrm>
            <a:off x="152400" y="76201"/>
            <a:ext cx="8915400" cy="914399"/>
          </a:xfrm>
        </p:spPr>
        <p:txBody>
          <a:bodyPr>
            <a:normAutofit fontScale="90000"/>
          </a:bodyPr>
          <a:lstStyle/>
          <a:p>
            <a:r>
              <a:rPr lang="en-US" sz="3200" dirty="0"/>
              <a:t>Singer et al. 2020—the most important skills to target in </a:t>
            </a:r>
            <a:r>
              <a:rPr lang="en-US" sz="3200" dirty="0" err="1"/>
              <a:t>tx</a:t>
            </a:r>
            <a:r>
              <a:rPr lang="en-US" sz="3200" dirty="0"/>
              <a:t>—the child:</a:t>
            </a:r>
          </a:p>
        </p:txBody>
      </p:sp>
      <p:sp>
        <p:nvSpPr>
          <p:cNvPr id="5" name="Content Placeholder 4">
            <a:extLst>
              <a:ext uri="{FF2B5EF4-FFF2-40B4-BE49-F238E27FC236}">
                <a16:creationId xmlns:a16="http://schemas.microsoft.com/office/drawing/2014/main" id="{12D07821-C943-4502-BCCC-AFDA5386A2CC}"/>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24355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
            <a:ext cx="8305800" cy="1219199"/>
          </a:xfrm>
        </p:spPr>
        <p:txBody>
          <a:bodyPr/>
          <a:lstStyle/>
          <a:p>
            <a:r>
              <a:rPr lang="en-US" dirty="0"/>
              <a:t>PowerPoint Outline**</a:t>
            </a:r>
          </a:p>
        </p:txBody>
      </p:sp>
      <p:sp>
        <p:nvSpPr>
          <p:cNvPr id="3" name="Content Placeholder 2"/>
          <p:cNvSpPr>
            <a:spLocks noGrp="1"/>
          </p:cNvSpPr>
          <p:nvPr>
            <p:ph idx="1"/>
          </p:nvPr>
        </p:nvSpPr>
        <p:spPr>
          <a:xfrm>
            <a:off x="304800" y="1295400"/>
            <a:ext cx="8153400" cy="4724400"/>
          </a:xfrm>
        </p:spPr>
        <p:txBody>
          <a:bodyPr/>
          <a:lstStyle/>
          <a:p>
            <a:r>
              <a:rPr lang="en-US" dirty="0"/>
              <a:t>I. Need for Social Skills Intervention</a:t>
            </a:r>
          </a:p>
          <a:p>
            <a:endParaRPr lang="en-US" dirty="0"/>
          </a:p>
          <a:p>
            <a:r>
              <a:rPr lang="en-US" dirty="0"/>
              <a:t>II. Assessment</a:t>
            </a:r>
          </a:p>
          <a:p>
            <a:endParaRPr lang="en-US" dirty="0"/>
          </a:p>
          <a:p>
            <a:r>
              <a:rPr lang="en-US" dirty="0"/>
              <a:t>III. Positive Skills for Making Friends</a:t>
            </a:r>
          </a:p>
          <a:p>
            <a:endParaRPr lang="en-US" dirty="0"/>
          </a:p>
          <a:p>
            <a:r>
              <a:rPr lang="en-US" dirty="0"/>
              <a:t>IV. Positive Skills for Keeping Friends</a:t>
            </a:r>
          </a:p>
          <a:p>
            <a:endParaRPr lang="en-US" dirty="0"/>
          </a:p>
        </p:txBody>
      </p:sp>
    </p:spTree>
    <p:extLst>
      <p:ext uri="{BB962C8B-B14F-4D97-AF65-F5344CB8AC3E}">
        <p14:creationId xmlns:p14="http://schemas.microsoft.com/office/powerpoint/2010/main" val="24350965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7E700-FCCB-478A-A5D6-955B0C1206EC}"/>
              </a:ext>
            </a:extLst>
          </p:cNvPr>
          <p:cNvSpPr>
            <a:spLocks noGrp="1"/>
          </p:cNvSpPr>
          <p:nvPr>
            <p:ph type="title"/>
          </p:nvPr>
        </p:nvSpPr>
        <p:spPr>
          <a:xfrm>
            <a:off x="-76200" y="0"/>
            <a:ext cx="9220200" cy="1752600"/>
          </a:xfrm>
        </p:spPr>
        <p:txBody>
          <a:bodyPr>
            <a:normAutofit fontScale="90000"/>
          </a:bodyPr>
          <a:lstStyle/>
          <a:p>
            <a:r>
              <a:rPr lang="en-US" dirty="0"/>
              <a:t>Levey 2024—other important skills for treatment to ensure successful peer acceptance:</a:t>
            </a:r>
          </a:p>
        </p:txBody>
      </p:sp>
      <p:sp>
        <p:nvSpPr>
          <p:cNvPr id="5" name="Content Placeholder 4">
            <a:extLst>
              <a:ext uri="{FF2B5EF4-FFF2-40B4-BE49-F238E27FC236}">
                <a16:creationId xmlns:a16="http://schemas.microsoft.com/office/drawing/2014/main" id="{9B7827A5-0CCA-4DB5-81BD-0CF054FDB2A3}"/>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20929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ACC91-7637-5506-E2FB-143F099A080C}"/>
              </a:ext>
            </a:extLst>
          </p:cNvPr>
          <p:cNvSpPr>
            <a:spLocks noGrp="1"/>
          </p:cNvSpPr>
          <p:nvPr>
            <p:ph type="title"/>
          </p:nvPr>
        </p:nvSpPr>
        <p:spPr>
          <a:xfrm>
            <a:off x="0" y="0"/>
            <a:ext cx="9067800" cy="1828800"/>
          </a:xfrm>
        </p:spPr>
        <p:txBody>
          <a:bodyPr>
            <a:normAutofit fontScale="90000"/>
          </a:bodyPr>
          <a:lstStyle/>
          <a:p>
            <a:r>
              <a:rPr lang="en-US" sz="3200" dirty="0" err="1"/>
              <a:t>Bruinsma</a:t>
            </a:r>
            <a:r>
              <a:rPr lang="en-US" sz="3200" dirty="0"/>
              <a:t> et al. (2024). Communication in the daily life of children with DLD: Parents’ and teachers’ perspectives. </a:t>
            </a:r>
            <a:r>
              <a:rPr lang="en-US" sz="3200" i="1" dirty="0"/>
              <a:t>Language, Speech, and Hearing Services in Schools, 55</a:t>
            </a:r>
            <a:r>
              <a:rPr lang="en-US" sz="3200" dirty="0"/>
              <a:t>, 105-129.** </a:t>
            </a:r>
          </a:p>
        </p:txBody>
      </p:sp>
      <p:sp>
        <p:nvSpPr>
          <p:cNvPr id="3" name="Content Placeholder 2">
            <a:extLst>
              <a:ext uri="{FF2B5EF4-FFF2-40B4-BE49-F238E27FC236}">
                <a16:creationId xmlns:a16="http://schemas.microsoft.com/office/drawing/2014/main" id="{7EB8234A-C3A4-B430-DB61-0B2E48531821}"/>
              </a:ext>
            </a:extLst>
          </p:cNvPr>
          <p:cNvSpPr>
            <a:spLocks noGrp="1"/>
          </p:cNvSpPr>
          <p:nvPr>
            <p:ph idx="1"/>
          </p:nvPr>
        </p:nvSpPr>
        <p:spPr>
          <a:xfrm>
            <a:off x="152400" y="1981200"/>
            <a:ext cx="8305800" cy="4572000"/>
          </a:xfrm>
        </p:spPr>
        <p:txBody>
          <a:bodyPr/>
          <a:lstStyle/>
          <a:p>
            <a:r>
              <a:rPr lang="en-US" dirty="0"/>
              <a:t>Parents and teachers of 5-6 year old children with DLD filled out questionnaires</a:t>
            </a:r>
          </a:p>
          <a:p>
            <a:endParaRPr lang="en-US" sz="1000" dirty="0"/>
          </a:p>
          <a:p>
            <a:r>
              <a:rPr lang="en-US" dirty="0"/>
              <a:t>Parents saw the biggest problem as communication with strangers</a:t>
            </a:r>
          </a:p>
          <a:p>
            <a:endParaRPr lang="en-US" sz="1000" dirty="0"/>
          </a:p>
          <a:p>
            <a:r>
              <a:rPr lang="en-US" dirty="0"/>
              <a:t>Teachers: if children had expressive disorder only, there were limitations in specific situations only</a:t>
            </a:r>
          </a:p>
          <a:p>
            <a:r>
              <a:rPr lang="en-US" dirty="0"/>
              <a:t>For those with receptive and expressive language limitations, all situations were hard</a:t>
            </a:r>
          </a:p>
        </p:txBody>
      </p:sp>
    </p:spTree>
    <p:extLst>
      <p:ext uri="{BB962C8B-B14F-4D97-AF65-F5344CB8AC3E}">
        <p14:creationId xmlns:p14="http://schemas.microsoft.com/office/powerpoint/2010/main" val="1044551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9235"/>
            <a:ext cx="7924800" cy="1311275"/>
          </a:xfrm>
        </p:spPr>
        <p:txBody>
          <a:bodyPr/>
          <a:lstStyle/>
          <a:p>
            <a:r>
              <a:rPr lang="en-US" dirty="0"/>
              <a:t>II. Assessment**</a:t>
            </a:r>
          </a:p>
        </p:txBody>
      </p:sp>
      <p:sp>
        <p:nvSpPr>
          <p:cNvPr id="3" name="Content Placeholder 2"/>
          <p:cNvSpPr>
            <a:spLocks noGrp="1"/>
          </p:cNvSpPr>
          <p:nvPr>
            <p:ph idx="1"/>
          </p:nvPr>
        </p:nvSpPr>
        <p:spPr>
          <a:xfrm>
            <a:off x="304800" y="1143000"/>
            <a:ext cx="8686800" cy="5486400"/>
          </a:xfrm>
        </p:spPr>
        <p:txBody>
          <a:bodyPr/>
          <a:lstStyle/>
          <a:p>
            <a:r>
              <a:rPr lang="en-US" dirty="0"/>
              <a:t>Test of Pragmatic Language:2 (TOPL:2)</a:t>
            </a:r>
          </a:p>
          <a:p>
            <a:endParaRPr lang="en-US" dirty="0"/>
          </a:p>
          <a:p>
            <a:r>
              <a:rPr lang="en-US" dirty="0"/>
              <a:t>The CELF:5 has a checklist</a:t>
            </a:r>
          </a:p>
          <a:p>
            <a:endParaRPr lang="en-US" dirty="0"/>
          </a:p>
          <a:p>
            <a:r>
              <a:rPr lang="en-US" dirty="0"/>
              <a:t>You can have parents and teachers fill out surveys**</a:t>
            </a:r>
          </a:p>
          <a:p>
            <a:endParaRPr lang="en-US" dirty="0"/>
          </a:p>
          <a:p>
            <a:r>
              <a:rPr lang="en-US" dirty="0"/>
              <a:t>Informal observations**</a:t>
            </a:r>
          </a:p>
        </p:txBody>
      </p:sp>
    </p:spTree>
    <p:extLst>
      <p:ext uri="{BB962C8B-B14F-4D97-AF65-F5344CB8AC3E}">
        <p14:creationId xmlns:p14="http://schemas.microsoft.com/office/powerpoint/2010/main" val="31314843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
            <a:ext cx="8153400" cy="1066799"/>
          </a:xfrm>
        </p:spPr>
        <p:txBody>
          <a:bodyPr/>
          <a:lstStyle/>
          <a:p>
            <a:r>
              <a:rPr lang="en-US" dirty="0"/>
              <a:t>III. Positive Skills for Making Friends</a:t>
            </a:r>
          </a:p>
        </p:txBody>
      </p:sp>
      <p:sp>
        <p:nvSpPr>
          <p:cNvPr id="3" name="Content Placeholder 2">
            <a:extLst>
              <a:ext uri="{FF2B5EF4-FFF2-40B4-BE49-F238E27FC236}">
                <a16:creationId xmlns:a16="http://schemas.microsoft.com/office/drawing/2014/main" id="{8F49BC1D-64B6-473E-954B-51EFE1A08EC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1135398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839200" cy="1371600"/>
          </a:xfrm>
        </p:spPr>
        <p:txBody>
          <a:bodyPr/>
          <a:lstStyle/>
          <a:p>
            <a:r>
              <a:rPr lang="en-US" sz="3200" dirty="0"/>
              <a:t>This was on Pinterest—kids hold up the popsicle stick for expected and unexpected behaviors</a:t>
            </a:r>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2362200" y="1143000"/>
            <a:ext cx="5562600" cy="556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32474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1"/>
            <a:ext cx="8305800" cy="1066799"/>
          </a:xfrm>
        </p:spPr>
        <p:txBody>
          <a:bodyPr/>
          <a:lstStyle/>
          <a:p>
            <a:r>
              <a:rPr lang="en-US" dirty="0"/>
              <a:t>A. Being Interested in Others**</a:t>
            </a:r>
          </a:p>
        </p:txBody>
      </p:sp>
      <p:sp>
        <p:nvSpPr>
          <p:cNvPr id="3" name="Content Placeholder 2"/>
          <p:cNvSpPr>
            <a:spLocks noGrp="1"/>
          </p:cNvSpPr>
          <p:nvPr>
            <p:ph idx="1"/>
          </p:nvPr>
        </p:nvSpPr>
        <p:spPr>
          <a:xfrm>
            <a:off x="228600" y="2133600"/>
            <a:ext cx="8534400" cy="4191000"/>
          </a:xfrm>
        </p:spPr>
        <p:txBody>
          <a:bodyPr/>
          <a:lstStyle/>
          <a:p>
            <a:r>
              <a:rPr lang="en-US" b="1" dirty="0"/>
              <a:t>Objective</a:t>
            </a:r>
            <a:r>
              <a:rPr lang="en-US" dirty="0"/>
              <a:t>: The student will identify several techniques for showing interest in others</a:t>
            </a:r>
          </a:p>
          <a:p>
            <a:endParaRPr lang="en-US" dirty="0"/>
          </a:p>
          <a:p>
            <a:r>
              <a:rPr lang="en-US" b="1" dirty="0"/>
              <a:t>Rationale</a:t>
            </a:r>
            <a:r>
              <a:rPr lang="en-US" dirty="0"/>
              <a:t>: The best way to make friends is to show interest in other people. People love to have others notice them and want to know more about them.</a:t>
            </a:r>
          </a:p>
        </p:txBody>
      </p:sp>
    </p:spTree>
    <p:extLst>
      <p:ext uri="{BB962C8B-B14F-4D97-AF65-F5344CB8AC3E}">
        <p14:creationId xmlns:p14="http://schemas.microsoft.com/office/powerpoint/2010/main" val="32116843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
            <a:ext cx="8305800" cy="990599"/>
          </a:xfrm>
        </p:spPr>
        <p:txBody>
          <a:bodyPr/>
          <a:lstStyle/>
          <a:p>
            <a:r>
              <a:rPr lang="en-US" dirty="0"/>
              <a:t>Thinking Questions**</a:t>
            </a:r>
          </a:p>
        </p:txBody>
      </p:sp>
      <p:sp>
        <p:nvSpPr>
          <p:cNvPr id="3" name="Content Placeholder 2"/>
          <p:cNvSpPr>
            <a:spLocks noGrp="1"/>
          </p:cNvSpPr>
          <p:nvPr>
            <p:ph idx="1"/>
          </p:nvPr>
        </p:nvSpPr>
        <p:spPr>
          <a:xfrm>
            <a:off x="-11098" y="1066800"/>
            <a:ext cx="9078897" cy="5562600"/>
          </a:xfrm>
        </p:spPr>
        <p:txBody>
          <a:bodyPr/>
          <a:lstStyle/>
          <a:p>
            <a:r>
              <a:rPr lang="en-US" dirty="0"/>
              <a:t>Why is it important to have friends?</a:t>
            </a:r>
          </a:p>
          <a:p>
            <a:endParaRPr lang="en-US" dirty="0"/>
          </a:p>
          <a:p>
            <a:r>
              <a:rPr lang="en-US" dirty="0"/>
              <a:t>How could you show someone you’d like to become friends?</a:t>
            </a:r>
          </a:p>
          <a:p>
            <a:endParaRPr lang="en-US" dirty="0"/>
          </a:p>
          <a:p>
            <a:r>
              <a:rPr lang="en-US" dirty="0"/>
              <a:t>Why is this better than just going up to someone and talking about yourself?</a:t>
            </a:r>
          </a:p>
        </p:txBody>
      </p:sp>
    </p:spTree>
    <p:extLst>
      <p:ext uri="{BB962C8B-B14F-4D97-AF65-F5344CB8AC3E}">
        <p14:creationId xmlns:p14="http://schemas.microsoft.com/office/powerpoint/2010/main" val="847603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From the Big Bang Theory</a:t>
            </a:r>
          </a:p>
        </p:txBody>
      </p:sp>
      <p:sp>
        <p:nvSpPr>
          <p:cNvPr id="3" name="Content Placeholder 2"/>
          <p:cNvSpPr>
            <a:spLocks noGrp="1"/>
          </p:cNvSpPr>
          <p:nvPr>
            <p:ph idx="1"/>
          </p:nvPr>
        </p:nvSpPr>
        <p:spPr>
          <a:xfrm>
            <a:off x="457200" y="1828800"/>
            <a:ext cx="7848600" cy="4191000"/>
          </a:xfrm>
        </p:spPr>
        <p:txBody>
          <a:bodyPr/>
          <a:lstStyle/>
          <a:p>
            <a:pPr marL="0" indent="0">
              <a:buNone/>
            </a:pPr>
            <a:r>
              <a:rPr lang="en-US" dirty="0"/>
              <a:t>Please pass the butter</a:t>
            </a:r>
          </a:p>
          <a:p>
            <a:pPr marL="0" indent="0">
              <a:buNone/>
            </a:pPr>
            <a:endParaRPr lang="en-US" dirty="0"/>
          </a:p>
          <a:p>
            <a:pPr marL="0" indent="0">
              <a:buNone/>
            </a:pPr>
            <a:r>
              <a:rPr lang="en-US" dirty="0"/>
              <a:t>You may have seen this in CSAD 112</a:t>
            </a:r>
          </a:p>
          <a:p>
            <a:pPr marL="0" indent="0">
              <a:buNone/>
            </a:pPr>
            <a:endParaRPr lang="en-US" dirty="0"/>
          </a:p>
          <a:p>
            <a:pPr marL="0" indent="0">
              <a:buNone/>
            </a:pPr>
            <a:r>
              <a:rPr lang="en-US" dirty="0">
                <a:hlinkClick r:id="rId2"/>
              </a:rPr>
              <a:t>https://www.youtube.com/watch?v=p1jzdSzGHnA</a:t>
            </a:r>
            <a:endParaRPr lang="en-US" dirty="0"/>
          </a:p>
          <a:p>
            <a:pPr marL="0" indent="0">
              <a:buNone/>
            </a:pPr>
            <a:endParaRPr lang="en-US" dirty="0"/>
          </a:p>
        </p:txBody>
      </p:sp>
    </p:spTree>
    <p:extLst>
      <p:ext uri="{BB962C8B-B14F-4D97-AF65-F5344CB8AC3E}">
        <p14:creationId xmlns:p14="http://schemas.microsoft.com/office/powerpoint/2010/main" val="20242985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1"/>
            <a:ext cx="8534400" cy="6324600"/>
          </a:xfrm>
        </p:spPr>
        <p:txBody>
          <a:bodyPr/>
          <a:lstStyle/>
          <a:p>
            <a:r>
              <a:rPr lang="en-US" dirty="0"/>
              <a:t>Activity: See your book page “Being interested in others” </a:t>
            </a:r>
            <a:br>
              <a:rPr lang="en-US" dirty="0"/>
            </a:br>
            <a:br>
              <a:rPr lang="en-US" dirty="0"/>
            </a:br>
            <a:r>
              <a:rPr lang="en-US" dirty="0"/>
              <a:t>Be the SLP and the child</a:t>
            </a:r>
            <a:br>
              <a:rPr lang="en-US" dirty="0"/>
            </a:br>
            <a:br>
              <a:rPr lang="en-US" dirty="0"/>
            </a:br>
            <a:r>
              <a:rPr lang="en-US" dirty="0"/>
              <a:t>Then share with us</a:t>
            </a:r>
          </a:p>
        </p:txBody>
      </p:sp>
    </p:spTree>
    <p:extLst>
      <p:ext uri="{BB962C8B-B14F-4D97-AF65-F5344CB8AC3E}">
        <p14:creationId xmlns:p14="http://schemas.microsoft.com/office/powerpoint/2010/main" val="5317995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 Being Interesting**</a:t>
            </a:r>
          </a:p>
        </p:txBody>
      </p:sp>
      <p:sp>
        <p:nvSpPr>
          <p:cNvPr id="3" name="Content Placeholder 2"/>
          <p:cNvSpPr>
            <a:spLocks noGrp="1"/>
          </p:cNvSpPr>
          <p:nvPr>
            <p:ph idx="1"/>
          </p:nvPr>
        </p:nvSpPr>
        <p:spPr>
          <a:xfrm>
            <a:off x="304800" y="1981200"/>
            <a:ext cx="8305800" cy="4191000"/>
          </a:xfrm>
        </p:spPr>
        <p:txBody>
          <a:bodyPr/>
          <a:lstStyle/>
          <a:p>
            <a:r>
              <a:rPr lang="en-US" b="1" dirty="0"/>
              <a:t>Objective</a:t>
            </a:r>
            <a:r>
              <a:rPr lang="en-US" dirty="0"/>
              <a:t>: The student will list 10 things about him- or herself that would be considered unique or interesting</a:t>
            </a:r>
          </a:p>
          <a:p>
            <a:endParaRPr lang="en-US" dirty="0"/>
          </a:p>
          <a:p>
            <a:r>
              <a:rPr lang="en-US" b="1" dirty="0"/>
              <a:t>Rationale</a:t>
            </a:r>
            <a:r>
              <a:rPr lang="en-US" dirty="0"/>
              <a:t>: People are attracted to interesting people. Help your students think about things about themselves that are unique and appealing.</a:t>
            </a:r>
          </a:p>
        </p:txBody>
      </p:sp>
    </p:spTree>
    <p:extLst>
      <p:ext uri="{BB962C8B-B14F-4D97-AF65-F5344CB8AC3E}">
        <p14:creationId xmlns:p14="http://schemas.microsoft.com/office/powerpoint/2010/main" val="3501017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458200" cy="487362"/>
          </a:xfrm>
        </p:spPr>
        <p:txBody>
          <a:bodyPr>
            <a:normAutofit fontScale="90000"/>
          </a:bodyPr>
          <a:lstStyle/>
          <a:p>
            <a:r>
              <a:rPr lang="en-US" dirty="0"/>
              <a:t>I. Need for Social Skills Intervention</a:t>
            </a:r>
          </a:p>
        </p:txBody>
      </p:sp>
      <p:sp>
        <p:nvSpPr>
          <p:cNvPr id="5" name="Content Placeholder 4">
            <a:extLst>
              <a:ext uri="{FF2B5EF4-FFF2-40B4-BE49-F238E27FC236}">
                <a16:creationId xmlns:a16="http://schemas.microsoft.com/office/drawing/2014/main" id="{06B27752-881A-4C74-885F-EB013D82637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942034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1"/>
            <a:ext cx="8382000" cy="761999"/>
          </a:xfrm>
        </p:spPr>
        <p:txBody>
          <a:bodyPr/>
          <a:lstStyle/>
          <a:p>
            <a:r>
              <a:rPr lang="en-US" dirty="0"/>
              <a:t>Thinking Questions:**</a:t>
            </a:r>
          </a:p>
        </p:txBody>
      </p:sp>
      <p:sp>
        <p:nvSpPr>
          <p:cNvPr id="3" name="Content Placeholder 2"/>
          <p:cNvSpPr>
            <a:spLocks noGrp="1"/>
          </p:cNvSpPr>
          <p:nvPr>
            <p:ph idx="1"/>
          </p:nvPr>
        </p:nvSpPr>
        <p:spPr>
          <a:xfrm>
            <a:off x="228600" y="1066800"/>
            <a:ext cx="8610600" cy="5638800"/>
          </a:xfrm>
        </p:spPr>
        <p:txBody>
          <a:bodyPr/>
          <a:lstStyle/>
          <a:p>
            <a:r>
              <a:rPr lang="en-US" dirty="0"/>
              <a:t>How are you different than anyone else in this room?</a:t>
            </a:r>
          </a:p>
          <a:p>
            <a:endParaRPr lang="en-US" dirty="0"/>
          </a:p>
          <a:p>
            <a:r>
              <a:rPr lang="en-US" dirty="0"/>
              <a:t>What are some differences you’re proud of?</a:t>
            </a:r>
          </a:p>
          <a:p>
            <a:endParaRPr lang="en-US" dirty="0"/>
          </a:p>
          <a:p>
            <a:r>
              <a:rPr lang="en-US" dirty="0"/>
              <a:t>What are some ways that you are like others? What could you talk about together?</a:t>
            </a:r>
          </a:p>
        </p:txBody>
      </p:sp>
    </p:spTree>
    <p:extLst>
      <p:ext uri="{BB962C8B-B14F-4D97-AF65-F5344CB8AC3E}">
        <p14:creationId xmlns:p14="http://schemas.microsoft.com/office/powerpoint/2010/main" val="13436857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868363"/>
            <a:ext cx="8382000" cy="1341437"/>
          </a:xfrm>
        </p:spPr>
        <p:txBody>
          <a:bodyPr/>
          <a:lstStyle/>
          <a:p>
            <a:r>
              <a:rPr lang="en-US" sz="3600" dirty="0"/>
              <a:t>C. Spending Time with Others**</a:t>
            </a:r>
          </a:p>
        </p:txBody>
      </p:sp>
      <p:sp>
        <p:nvSpPr>
          <p:cNvPr id="3" name="Content Placeholder 2"/>
          <p:cNvSpPr>
            <a:spLocks noGrp="1"/>
          </p:cNvSpPr>
          <p:nvPr>
            <p:ph idx="1"/>
          </p:nvPr>
        </p:nvSpPr>
        <p:spPr>
          <a:xfrm>
            <a:off x="228600" y="1905000"/>
            <a:ext cx="8534400" cy="4648200"/>
          </a:xfrm>
        </p:spPr>
        <p:txBody>
          <a:bodyPr/>
          <a:lstStyle/>
          <a:p>
            <a:r>
              <a:rPr lang="en-US" dirty="0"/>
              <a:t>Objective: The student will identify several ways that friends could spend time together</a:t>
            </a:r>
          </a:p>
          <a:p>
            <a:endParaRPr lang="en-US" sz="1000" dirty="0"/>
          </a:p>
          <a:p>
            <a:r>
              <a:rPr lang="en-US" dirty="0"/>
              <a:t>Rationale: People who spend time engaging in the same activity automatically have a common interest. In this lesson, students are asked to start thinking about places or situations involving spending time with others.</a:t>
            </a:r>
          </a:p>
        </p:txBody>
      </p:sp>
    </p:spTree>
    <p:extLst>
      <p:ext uri="{BB962C8B-B14F-4D97-AF65-F5344CB8AC3E}">
        <p14:creationId xmlns:p14="http://schemas.microsoft.com/office/powerpoint/2010/main" val="11026181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
            <a:ext cx="8382000" cy="990599"/>
          </a:xfrm>
        </p:spPr>
        <p:txBody>
          <a:bodyPr/>
          <a:lstStyle/>
          <a:p>
            <a:r>
              <a:rPr lang="en-US" dirty="0"/>
              <a:t>Thinking Questions**</a:t>
            </a:r>
          </a:p>
        </p:txBody>
      </p:sp>
      <p:sp>
        <p:nvSpPr>
          <p:cNvPr id="3" name="Content Placeholder 2"/>
          <p:cNvSpPr>
            <a:spLocks noGrp="1"/>
          </p:cNvSpPr>
          <p:nvPr>
            <p:ph idx="1"/>
          </p:nvPr>
        </p:nvSpPr>
        <p:spPr>
          <a:xfrm>
            <a:off x="76200" y="1143000"/>
            <a:ext cx="8534400" cy="5257800"/>
          </a:xfrm>
        </p:spPr>
        <p:txBody>
          <a:bodyPr/>
          <a:lstStyle/>
          <a:p>
            <a:r>
              <a:rPr lang="en-US" dirty="0"/>
              <a:t>Where are some places that you and others might go for fun?</a:t>
            </a:r>
          </a:p>
          <a:p>
            <a:endParaRPr lang="en-US" dirty="0"/>
          </a:p>
          <a:p>
            <a:r>
              <a:rPr lang="en-US" dirty="0"/>
              <a:t>To make new friends, how could you spend time and get to know them better?</a:t>
            </a:r>
          </a:p>
          <a:p>
            <a:endParaRPr lang="en-US" dirty="0"/>
          </a:p>
        </p:txBody>
      </p:sp>
    </p:spTree>
    <p:extLst>
      <p:ext uri="{BB962C8B-B14F-4D97-AF65-F5344CB8AC3E}">
        <p14:creationId xmlns:p14="http://schemas.microsoft.com/office/powerpoint/2010/main" val="1889106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
            <a:ext cx="8534400" cy="990599"/>
          </a:xfrm>
        </p:spPr>
        <p:txBody>
          <a:bodyPr/>
          <a:lstStyle/>
          <a:p>
            <a:r>
              <a:rPr lang="en-US" dirty="0"/>
              <a:t>Activity**</a:t>
            </a:r>
          </a:p>
        </p:txBody>
      </p:sp>
      <p:sp>
        <p:nvSpPr>
          <p:cNvPr id="3" name="Content Placeholder 2"/>
          <p:cNvSpPr>
            <a:spLocks noGrp="1"/>
          </p:cNvSpPr>
          <p:nvPr>
            <p:ph idx="1"/>
          </p:nvPr>
        </p:nvSpPr>
        <p:spPr>
          <a:xfrm>
            <a:off x="0" y="1066800"/>
            <a:ext cx="8839200" cy="5410200"/>
          </a:xfrm>
        </p:spPr>
        <p:txBody>
          <a:bodyPr/>
          <a:lstStyle/>
          <a:p>
            <a:r>
              <a:rPr lang="en-US" dirty="0"/>
              <a:t>Use the worksheet in your book called Spending Time with Others</a:t>
            </a:r>
          </a:p>
          <a:p>
            <a:pPr marL="0" indent="0">
              <a:buNone/>
            </a:pPr>
            <a:endParaRPr lang="en-US" dirty="0"/>
          </a:p>
          <a:p>
            <a:r>
              <a:rPr lang="en-US" dirty="0"/>
              <a:t>Have the “child” read the conversations and try to decide where the conversations are taking place and how the characters are spending time together.</a:t>
            </a:r>
          </a:p>
        </p:txBody>
      </p:sp>
    </p:spTree>
    <p:extLst>
      <p:ext uri="{BB962C8B-B14F-4D97-AF65-F5344CB8AC3E}">
        <p14:creationId xmlns:p14="http://schemas.microsoft.com/office/powerpoint/2010/main" val="15796313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458200" cy="990600"/>
          </a:xfrm>
        </p:spPr>
        <p:txBody>
          <a:bodyPr/>
          <a:lstStyle/>
          <a:p>
            <a:r>
              <a:rPr lang="en-US" dirty="0"/>
              <a:t>D. Inviting Others into Your Group**</a:t>
            </a:r>
          </a:p>
        </p:txBody>
      </p:sp>
      <p:sp>
        <p:nvSpPr>
          <p:cNvPr id="3" name="Content Placeholder 2"/>
          <p:cNvSpPr>
            <a:spLocks noGrp="1"/>
          </p:cNvSpPr>
          <p:nvPr>
            <p:ph idx="1"/>
          </p:nvPr>
        </p:nvSpPr>
        <p:spPr>
          <a:xfrm>
            <a:off x="0" y="1143000"/>
            <a:ext cx="8915400" cy="5638800"/>
          </a:xfrm>
        </p:spPr>
        <p:txBody>
          <a:bodyPr/>
          <a:lstStyle/>
          <a:p>
            <a:r>
              <a:rPr lang="en-US" dirty="0"/>
              <a:t>Objective: The student will list examples of polite ways to invite someone else to join a group.</a:t>
            </a:r>
          </a:p>
          <a:p>
            <a:endParaRPr lang="en-US" sz="1050" dirty="0"/>
          </a:p>
          <a:p>
            <a:r>
              <a:rPr lang="en-US" dirty="0"/>
              <a:t>Rationale: Sometimes groups are formed by choice, other times at random. New students might feel shy and hesitant to join a new group. Inviting others in is the socially mature thing to do. It helps us grow!</a:t>
            </a:r>
          </a:p>
        </p:txBody>
      </p:sp>
    </p:spTree>
    <p:extLst>
      <p:ext uri="{BB962C8B-B14F-4D97-AF65-F5344CB8AC3E}">
        <p14:creationId xmlns:p14="http://schemas.microsoft.com/office/powerpoint/2010/main" val="3836118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1"/>
            <a:ext cx="8458200" cy="838199"/>
          </a:xfrm>
        </p:spPr>
        <p:txBody>
          <a:bodyPr/>
          <a:lstStyle/>
          <a:p>
            <a:r>
              <a:rPr lang="en-US" dirty="0"/>
              <a:t>Thinking Questions**</a:t>
            </a:r>
          </a:p>
        </p:txBody>
      </p:sp>
      <p:sp>
        <p:nvSpPr>
          <p:cNvPr id="3" name="Content Placeholder 2"/>
          <p:cNvSpPr>
            <a:spLocks noGrp="1"/>
          </p:cNvSpPr>
          <p:nvPr>
            <p:ph idx="1"/>
          </p:nvPr>
        </p:nvSpPr>
        <p:spPr>
          <a:xfrm>
            <a:off x="0" y="1066800"/>
            <a:ext cx="8991600" cy="5867400"/>
          </a:xfrm>
        </p:spPr>
        <p:txBody>
          <a:bodyPr/>
          <a:lstStyle/>
          <a:p>
            <a:r>
              <a:rPr lang="en-US" dirty="0"/>
              <a:t>What if you wanted to invite someone to sit with your group at lunch, but others in your group said no?</a:t>
            </a:r>
          </a:p>
          <a:p>
            <a:endParaRPr lang="en-US" dirty="0"/>
          </a:p>
          <a:p>
            <a:r>
              <a:rPr lang="en-US" dirty="0"/>
              <a:t>What good things could happen if you let someone new join your group?</a:t>
            </a:r>
          </a:p>
        </p:txBody>
      </p:sp>
    </p:spTree>
    <p:extLst>
      <p:ext uri="{BB962C8B-B14F-4D97-AF65-F5344CB8AC3E}">
        <p14:creationId xmlns:p14="http://schemas.microsoft.com/office/powerpoint/2010/main" val="162711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Together, do the worksheet in your book:</a:t>
            </a:r>
          </a:p>
        </p:txBody>
      </p:sp>
      <p:sp>
        <p:nvSpPr>
          <p:cNvPr id="3" name="Content Placeholder 2"/>
          <p:cNvSpPr>
            <a:spLocks noGrp="1"/>
          </p:cNvSpPr>
          <p:nvPr>
            <p:ph idx="1"/>
          </p:nvPr>
        </p:nvSpPr>
        <p:spPr/>
        <p:txBody>
          <a:bodyPr/>
          <a:lstStyle/>
          <a:p>
            <a:r>
              <a:rPr lang="en-US" sz="3600" dirty="0"/>
              <a:t>What are some good ways of inviting others into your group?</a:t>
            </a:r>
          </a:p>
        </p:txBody>
      </p:sp>
    </p:spTree>
    <p:extLst>
      <p:ext uri="{BB962C8B-B14F-4D97-AF65-F5344CB8AC3E}">
        <p14:creationId xmlns:p14="http://schemas.microsoft.com/office/powerpoint/2010/main" val="40626238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1"/>
            <a:ext cx="8458200" cy="1219200"/>
          </a:xfrm>
        </p:spPr>
        <p:txBody>
          <a:bodyPr/>
          <a:lstStyle/>
          <a:p>
            <a:r>
              <a:rPr lang="en-US" dirty="0"/>
              <a:t>E. Helping Out**</a:t>
            </a:r>
          </a:p>
        </p:txBody>
      </p:sp>
      <p:sp>
        <p:nvSpPr>
          <p:cNvPr id="3" name="Content Placeholder 2"/>
          <p:cNvSpPr>
            <a:spLocks noGrp="1"/>
          </p:cNvSpPr>
          <p:nvPr>
            <p:ph idx="1"/>
          </p:nvPr>
        </p:nvSpPr>
        <p:spPr>
          <a:xfrm>
            <a:off x="228600" y="1447800"/>
            <a:ext cx="8229600" cy="4572000"/>
          </a:xfrm>
        </p:spPr>
        <p:txBody>
          <a:bodyPr/>
          <a:lstStyle/>
          <a:p>
            <a:r>
              <a:rPr lang="en-US" dirty="0"/>
              <a:t>Objective: The student will identify specific ways to help someone who is in a problem situation.</a:t>
            </a:r>
          </a:p>
          <a:p>
            <a:endParaRPr lang="en-US" dirty="0"/>
          </a:p>
          <a:p>
            <a:r>
              <a:rPr lang="en-US" dirty="0"/>
              <a:t>Rationale: Helping others out of an embarrassing or tough situation is one way to make a friend. What are some ways you can help someone else out?</a:t>
            </a:r>
          </a:p>
        </p:txBody>
      </p:sp>
    </p:spTree>
    <p:extLst>
      <p:ext uri="{BB962C8B-B14F-4D97-AF65-F5344CB8AC3E}">
        <p14:creationId xmlns:p14="http://schemas.microsoft.com/office/powerpoint/2010/main" val="30275701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1"/>
            <a:ext cx="8305800" cy="609599"/>
          </a:xfrm>
        </p:spPr>
        <p:txBody>
          <a:bodyPr>
            <a:normAutofit fontScale="90000"/>
          </a:bodyPr>
          <a:lstStyle/>
          <a:p>
            <a:r>
              <a:rPr lang="en-US" dirty="0"/>
              <a:t>Thinking Questions**</a:t>
            </a:r>
          </a:p>
        </p:txBody>
      </p:sp>
      <p:sp>
        <p:nvSpPr>
          <p:cNvPr id="3" name="Content Placeholder 2"/>
          <p:cNvSpPr>
            <a:spLocks noGrp="1"/>
          </p:cNvSpPr>
          <p:nvPr>
            <p:ph idx="1"/>
          </p:nvPr>
        </p:nvSpPr>
        <p:spPr>
          <a:xfrm>
            <a:off x="152400" y="1066800"/>
            <a:ext cx="8305800" cy="4953000"/>
          </a:xfrm>
        </p:spPr>
        <p:txBody>
          <a:bodyPr/>
          <a:lstStyle/>
          <a:p>
            <a:r>
              <a:rPr lang="en-US" dirty="0"/>
              <a:t>What would you do if you saw someone who needed help?</a:t>
            </a:r>
          </a:p>
          <a:p>
            <a:endParaRPr lang="en-US" dirty="0"/>
          </a:p>
          <a:p>
            <a:r>
              <a:rPr lang="en-US" dirty="0"/>
              <a:t>What are some problems you could help out with?</a:t>
            </a:r>
          </a:p>
          <a:p>
            <a:endParaRPr lang="en-US" dirty="0"/>
          </a:p>
          <a:p>
            <a:r>
              <a:rPr lang="en-US" dirty="0"/>
              <a:t>How would the person feel?</a:t>
            </a:r>
          </a:p>
        </p:txBody>
      </p:sp>
    </p:spTree>
    <p:extLst>
      <p:ext uri="{BB962C8B-B14F-4D97-AF65-F5344CB8AC3E}">
        <p14:creationId xmlns:p14="http://schemas.microsoft.com/office/powerpoint/2010/main" val="41213147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199"/>
            <a:ext cx="8305800" cy="1142999"/>
          </a:xfrm>
        </p:spPr>
        <p:txBody>
          <a:bodyPr/>
          <a:lstStyle/>
          <a:p>
            <a:r>
              <a:rPr lang="en-US" dirty="0"/>
              <a:t>Activity**</a:t>
            </a:r>
          </a:p>
        </p:txBody>
      </p:sp>
      <p:sp>
        <p:nvSpPr>
          <p:cNvPr id="3" name="Content Placeholder 2"/>
          <p:cNvSpPr>
            <a:spLocks noGrp="1"/>
          </p:cNvSpPr>
          <p:nvPr>
            <p:ph idx="1"/>
          </p:nvPr>
        </p:nvSpPr>
        <p:spPr>
          <a:xfrm>
            <a:off x="304800" y="990600"/>
            <a:ext cx="8153400" cy="5029200"/>
          </a:xfrm>
        </p:spPr>
        <p:txBody>
          <a:bodyPr/>
          <a:lstStyle/>
          <a:p>
            <a:r>
              <a:rPr lang="en-US" dirty="0"/>
              <a:t>Using your book sheet “Helping Out,” have the “student” draw a picture of how they might help someone in each situation.</a:t>
            </a:r>
          </a:p>
          <a:p>
            <a:endParaRPr lang="en-US" dirty="0"/>
          </a:p>
          <a:p>
            <a:r>
              <a:rPr lang="en-US" dirty="0"/>
              <a:t>What would the student say to the person they were helping?</a:t>
            </a:r>
          </a:p>
          <a:p>
            <a:endParaRPr lang="en-US" dirty="0"/>
          </a:p>
          <a:p>
            <a:r>
              <a:rPr lang="en-US" dirty="0"/>
              <a:t>Then share with us</a:t>
            </a:r>
          </a:p>
        </p:txBody>
      </p:sp>
    </p:spTree>
    <p:extLst>
      <p:ext uri="{BB962C8B-B14F-4D97-AF65-F5344CB8AC3E}">
        <p14:creationId xmlns:p14="http://schemas.microsoft.com/office/powerpoint/2010/main" val="1178068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1"/>
            <a:ext cx="8153400" cy="914400"/>
          </a:xfrm>
        </p:spPr>
        <p:txBody>
          <a:bodyPr/>
          <a:lstStyle/>
          <a:p>
            <a:r>
              <a:rPr lang="en-US" dirty="0">
                <a:solidFill>
                  <a:schemeClr val="bg1">
                    <a:lumMod val="10000"/>
                  </a:schemeClr>
                </a:solidFill>
              </a:rPr>
              <a:t>Student Profile:</a:t>
            </a:r>
          </a:p>
        </p:txBody>
      </p:sp>
      <p:sp>
        <p:nvSpPr>
          <p:cNvPr id="5" name="Content Placeholder 4">
            <a:extLst>
              <a:ext uri="{FF2B5EF4-FFF2-40B4-BE49-F238E27FC236}">
                <a16:creationId xmlns:a16="http://schemas.microsoft.com/office/drawing/2014/main" id="{C794FB86-7207-4355-A864-B2949D3FB9C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888526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1"/>
            <a:ext cx="8458200" cy="838199"/>
          </a:xfrm>
        </p:spPr>
        <p:txBody>
          <a:bodyPr/>
          <a:lstStyle/>
          <a:p>
            <a:r>
              <a:rPr lang="en-US" dirty="0"/>
              <a:t>F. Listening**</a:t>
            </a:r>
          </a:p>
        </p:txBody>
      </p:sp>
      <p:sp>
        <p:nvSpPr>
          <p:cNvPr id="3" name="Content Placeholder 2"/>
          <p:cNvSpPr>
            <a:spLocks noGrp="1"/>
          </p:cNvSpPr>
          <p:nvPr>
            <p:ph idx="1"/>
          </p:nvPr>
        </p:nvSpPr>
        <p:spPr>
          <a:xfrm>
            <a:off x="76200" y="990600"/>
            <a:ext cx="8915400" cy="5486400"/>
          </a:xfrm>
        </p:spPr>
        <p:txBody>
          <a:bodyPr/>
          <a:lstStyle/>
          <a:p>
            <a:r>
              <a:rPr lang="en-US" dirty="0"/>
              <a:t>Objective: The student will identify comments made by a character who appears to be listening to another character.</a:t>
            </a:r>
          </a:p>
          <a:p>
            <a:endParaRPr lang="en-US" dirty="0"/>
          </a:p>
          <a:p>
            <a:r>
              <a:rPr lang="en-US" dirty="0"/>
              <a:t>Rationale: Many people like to talk; few like to listen. But because people like being listened to, listening is a good way to make friends. A way to show that you are listening is to make a comment or ask a question about what the other person is talking about.</a:t>
            </a:r>
          </a:p>
        </p:txBody>
      </p:sp>
    </p:spTree>
    <p:extLst>
      <p:ext uri="{BB962C8B-B14F-4D97-AF65-F5344CB8AC3E}">
        <p14:creationId xmlns:p14="http://schemas.microsoft.com/office/powerpoint/2010/main" val="15861363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534400" cy="838199"/>
          </a:xfrm>
        </p:spPr>
        <p:txBody>
          <a:bodyPr/>
          <a:lstStyle/>
          <a:p>
            <a:r>
              <a:rPr lang="en-US" dirty="0"/>
              <a:t>Thinking Questions**</a:t>
            </a:r>
          </a:p>
        </p:txBody>
      </p:sp>
      <p:sp>
        <p:nvSpPr>
          <p:cNvPr id="3" name="Content Placeholder 2"/>
          <p:cNvSpPr>
            <a:spLocks noGrp="1"/>
          </p:cNvSpPr>
          <p:nvPr>
            <p:ph idx="1"/>
          </p:nvPr>
        </p:nvSpPr>
        <p:spPr>
          <a:xfrm>
            <a:off x="152400" y="990600"/>
            <a:ext cx="8305800" cy="5029200"/>
          </a:xfrm>
        </p:spPr>
        <p:txBody>
          <a:bodyPr/>
          <a:lstStyle/>
          <a:p>
            <a:r>
              <a:rPr lang="en-US" dirty="0"/>
              <a:t>How could you show that you are listening to someone and are interested in them?</a:t>
            </a:r>
          </a:p>
          <a:p>
            <a:endParaRPr lang="en-US" dirty="0"/>
          </a:p>
          <a:p>
            <a:r>
              <a:rPr lang="en-US" dirty="0"/>
              <a:t>If you aren’t interested in what someone is saying, is it OK to pretend that you are?</a:t>
            </a:r>
          </a:p>
        </p:txBody>
      </p:sp>
    </p:spTree>
    <p:extLst>
      <p:ext uri="{BB962C8B-B14F-4D97-AF65-F5344CB8AC3E}">
        <p14:creationId xmlns:p14="http://schemas.microsoft.com/office/powerpoint/2010/main" val="32526238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1"/>
            <a:ext cx="8229600" cy="914400"/>
          </a:xfrm>
        </p:spPr>
        <p:txBody>
          <a:bodyPr/>
          <a:lstStyle/>
          <a:p>
            <a:r>
              <a:rPr lang="en-US" dirty="0"/>
              <a:t>Activity**</a:t>
            </a:r>
          </a:p>
        </p:txBody>
      </p:sp>
      <p:sp>
        <p:nvSpPr>
          <p:cNvPr id="3" name="Content Placeholder 2"/>
          <p:cNvSpPr>
            <a:spLocks noGrp="1"/>
          </p:cNvSpPr>
          <p:nvPr>
            <p:ph idx="1"/>
          </p:nvPr>
        </p:nvSpPr>
        <p:spPr>
          <a:xfrm>
            <a:off x="381000" y="1143000"/>
            <a:ext cx="8077200" cy="4876800"/>
          </a:xfrm>
        </p:spPr>
        <p:txBody>
          <a:bodyPr/>
          <a:lstStyle/>
          <a:p>
            <a:r>
              <a:rPr lang="en-US" dirty="0"/>
              <a:t>Do the Listening worksheet from your book.</a:t>
            </a:r>
          </a:p>
          <a:p>
            <a:endParaRPr lang="en-US" dirty="0"/>
          </a:p>
          <a:p>
            <a:r>
              <a:rPr lang="en-US" dirty="0"/>
              <a:t>Ask the child: How did the listeners show they were listening? How were their comments polite and appropriate? Which one asked for more information? How did each make the talker feel?</a:t>
            </a:r>
          </a:p>
        </p:txBody>
      </p:sp>
    </p:spTree>
    <p:extLst>
      <p:ext uri="{BB962C8B-B14F-4D97-AF65-F5344CB8AC3E}">
        <p14:creationId xmlns:p14="http://schemas.microsoft.com/office/powerpoint/2010/main" val="201648441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458200" cy="990599"/>
          </a:xfrm>
        </p:spPr>
        <p:txBody>
          <a:bodyPr/>
          <a:lstStyle/>
          <a:p>
            <a:r>
              <a:rPr lang="en-US" dirty="0"/>
              <a:t>G. What is Encouragement?**</a:t>
            </a:r>
          </a:p>
        </p:txBody>
      </p:sp>
      <p:sp>
        <p:nvSpPr>
          <p:cNvPr id="3" name="Content Placeholder 2"/>
          <p:cNvSpPr>
            <a:spLocks noGrp="1"/>
          </p:cNvSpPr>
          <p:nvPr>
            <p:ph idx="1"/>
          </p:nvPr>
        </p:nvSpPr>
        <p:spPr>
          <a:xfrm>
            <a:off x="228600" y="1143000"/>
            <a:ext cx="8382000" cy="5715000"/>
          </a:xfrm>
        </p:spPr>
        <p:txBody>
          <a:bodyPr/>
          <a:lstStyle/>
          <a:p>
            <a:r>
              <a:rPr lang="en-US" dirty="0"/>
              <a:t>Objective: The student will identify a character giving an encouraging statement to another.</a:t>
            </a:r>
          </a:p>
          <a:p>
            <a:endParaRPr lang="en-US" dirty="0"/>
          </a:p>
          <a:p>
            <a:r>
              <a:rPr lang="en-US" dirty="0"/>
              <a:t>Rationale: Many students don’t know what it is to encourage others. Instead of giving others a little boost to make them feel good, it’s “me first.”</a:t>
            </a:r>
          </a:p>
        </p:txBody>
      </p:sp>
    </p:spTree>
    <p:extLst>
      <p:ext uri="{BB962C8B-B14F-4D97-AF65-F5344CB8AC3E}">
        <p14:creationId xmlns:p14="http://schemas.microsoft.com/office/powerpoint/2010/main" val="288531309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1"/>
            <a:ext cx="8229600" cy="838199"/>
          </a:xfrm>
        </p:spPr>
        <p:txBody>
          <a:bodyPr/>
          <a:lstStyle/>
          <a:p>
            <a:r>
              <a:rPr lang="en-US" dirty="0"/>
              <a:t>Thinking Questions**</a:t>
            </a:r>
          </a:p>
        </p:txBody>
      </p:sp>
      <p:sp>
        <p:nvSpPr>
          <p:cNvPr id="3" name="Content Placeholder 2"/>
          <p:cNvSpPr>
            <a:spLocks noGrp="1"/>
          </p:cNvSpPr>
          <p:nvPr>
            <p:ph idx="1"/>
          </p:nvPr>
        </p:nvSpPr>
        <p:spPr>
          <a:xfrm>
            <a:off x="228600" y="1066800"/>
            <a:ext cx="8534400" cy="5562600"/>
          </a:xfrm>
        </p:spPr>
        <p:txBody>
          <a:bodyPr/>
          <a:lstStyle/>
          <a:p>
            <a:r>
              <a:rPr lang="en-US" dirty="0"/>
              <a:t>When have you felt discouraged?</a:t>
            </a:r>
          </a:p>
          <a:p>
            <a:endParaRPr lang="en-US" dirty="0"/>
          </a:p>
          <a:p>
            <a:r>
              <a:rPr lang="en-US" dirty="0"/>
              <a:t>What does encouragement mean?</a:t>
            </a:r>
          </a:p>
          <a:p>
            <a:endParaRPr lang="en-US" dirty="0"/>
          </a:p>
          <a:p>
            <a:r>
              <a:rPr lang="en-US" dirty="0"/>
              <a:t>If you encourage someone, how do they feel?</a:t>
            </a:r>
          </a:p>
          <a:p>
            <a:endParaRPr lang="en-US" dirty="0"/>
          </a:p>
        </p:txBody>
      </p:sp>
    </p:spTree>
    <p:extLst>
      <p:ext uri="{BB962C8B-B14F-4D97-AF65-F5344CB8AC3E}">
        <p14:creationId xmlns:p14="http://schemas.microsoft.com/office/powerpoint/2010/main" val="42882132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1"/>
            <a:ext cx="8382000" cy="990599"/>
          </a:xfrm>
        </p:spPr>
        <p:txBody>
          <a:bodyPr/>
          <a:lstStyle/>
          <a:p>
            <a:r>
              <a:rPr lang="en-US" dirty="0"/>
              <a:t>Activity**</a:t>
            </a:r>
          </a:p>
        </p:txBody>
      </p:sp>
      <p:sp>
        <p:nvSpPr>
          <p:cNvPr id="3" name="Content Placeholder 2"/>
          <p:cNvSpPr>
            <a:spLocks noGrp="1"/>
          </p:cNvSpPr>
          <p:nvPr>
            <p:ph idx="1"/>
          </p:nvPr>
        </p:nvSpPr>
        <p:spPr>
          <a:xfrm>
            <a:off x="533400" y="1600200"/>
            <a:ext cx="7924800" cy="4419600"/>
          </a:xfrm>
        </p:spPr>
        <p:txBody>
          <a:bodyPr/>
          <a:lstStyle/>
          <a:p>
            <a:r>
              <a:rPr lang="en-US" dirty="0"/>
              <a:t>In your book, complete the activity What is Encouragement? Then share with us.</a:t>
            </a:r>
          </a:p>
          <a:p>
            <a:endParaRPr lang="en-US" dirty="0"/>
          </a:p>
          <a:p>
            <a:endParaRPr lang="en-US" dirty="0"/>
          </a:p>
        </p:txBody>
      </p:sp>
    </p:spTree>
    <p:extLst>
      <p:ext uri="{BB962C8B-B14F-4D97-AF65-F5344CB8AC3E}">
        <p14:creationId xmlns:p14="http://schemas.microsoft.com/office/powerpoint/2010/main" val="19915169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1"/>
            <a:ext cx="8458200" cy="914399"/>
          </a:xfrm>
        </p:spPr>
        <p:txBody>
          <a:bodyPr/>
          <a:lstStyle/>
          <a:p>
            <a:r>
              <a:rPr lang="en-US" dirty="0"/>
              <a:t>H. Saying Nice Things**</a:t>
            </a:r>
          </a:p>
        </p:txBody>
      </p:sp>
      <p:sp>
        <p:nvSpPr>
          <p:cNvPr id="3" name="Content Placeholder 2"/>
          <p:cNvSpPr>
            <a:spLocks noGrp="1"/>
          </p:cNvSpPr>
          <p:nvPr>
            <p:ph idx="1"/>
          </p:nvPr>
        </p:nvSpPr>
        <p:spPr>
          <a:xfrm>
            <a:off x="381000" y="1295400"/>
            <a:ext cx="8610600" cy="5410200"/>
          </a:xfrm>
        </p:spPr>
        <p:txBody>
          <a:bodyPr/>
          <a:lstStyle/>
          <a:p>
            <a:r>
              <a:rPr lang="en-US" dirty="0"/>
              <a:t>Objective: The student will state an example of a polite command that could be made in given situations.</a:t>
            </a:r>
          </a:p>
          <a:p>
            <a:endParaRPr lang="en-US" dirty="0"/>
          </a:p>
          <a:p>
            <a:r>
              <a:rPr lang="en-US" dirty="0"/>
              <a:t>Rationale: If you make a nice comment to someone, that lets them know you’d like to be friends. People like to hear nice things about themselves. Sometimes a compliment is a perfect way to start a friendship!</a:t>
            </a:r>
          </a:p>
        </p:txBody>
      </p:sp>
    </p:spTree>
    <p:extLst>
      <p:ext uri="{BB962C8B-B14F-4D97-AF65-F5344CB8AC3E}">
        <p14:creationId xmlns:p14="http://schemas.microsoft.com/office/powerpoint/2010/main" val="34871990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1"/>
            <a:ext cx="8458200" cy="685799"/>
          </a:xfrm>
        </p:spPr>
        <p:txBody>
          <a:bodyPr>
            <a:normAutofit fontScale="90000"/>
          </a:bodyPr>
          <a:lstStyle/>
          <a:p>
            <a:r>
              <a:rPr lang="en-US" dirty="0"/>
              <a:t>Thinking Questions**</a:t>
            </a:r>
          </a:p>
        </p:txBody>
      </p:sp>
      <p:sp>
        <p:nvSpPr>
          <p:cNvPr id="3" name="Content Placeholder 2"/>
          <p:cNvSpPr>
            <a:spLocks noGrp="1"/>
          </p:cNvSpPr>
          <p:nvPr>
            <p:ph idx="1"/>
          </p:nvPr>
        </p:nvSpPr>
        <p:spPr>
          <a:xfrm>
            <a:off x="228600" y="1219200"/>
            <a:ext cx="8229600" cy="4800600"/>
          </a:xfrm>
        </p:spPr>
        <p:txBody>
          <a:bodyPr/>
          <a:lstStyle/>
          <a:p>
            <a:r>
              <a:rPr lang="en-US" dirty="0"/>
              <a:t>What is a compliment?</a:t>
            </a:r>
          </a:p>
          <a:p>
            <a:endParaRPr lang="en-US" dirty="0"/>
          </a:p>
          <a:p>
            <a:r>
              <a:rPr lang="en-US" dirty="0"/>
              <a:t>Are there situations where you can say something nice to someone else?</a:t>
            </a:r>
          </a:p>
          <a:p>
            <a:endParaRPr lang="en-US" dirty="0"/>
          </a:p>
          <a:p>
            <a:r>
              <a:rPr lang="en-US" dirty="0"/>
              <a:t>Why is that a good way to make friends?</a:t>
            </a:r>
          </a:p>
          <a:p>
            <a:endParaRPr lang="en-US" dirty="0"/>
          </a:p>
        </p:txBody>
      </p:sp>
    </p:spTree>
    <p:extLst>
      <p:ext uri="{BB962C8B-B14F-4D97-AF65-F5344CB8AC3E}">
        <p14:creationId xmlns:p14="http://schemas.microsoft.com/office/powerpoint/2010/main" val="29281135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458200" cy="1066799"/>
          </a:xfrm>
        </p:spPr>
        <p:txBody>
          <a:bodyPr/>
          <a:lstStyle/>
          <a:p>
            <a:r>
              <a:rPr lang="en-US" dirty="0"/>
              <a:t>Activity**</a:t>
            </a:r>
          </a:p>
        </p:txBody>
      </p:sp>
      <p:sp>
        <p:nvSpPr>
          <p:cNvPr id="3" name="Content Placeholder 2"/>
          <p:cNvSpPr>
            <a:spLocks noGrp="1"/>
          </p:cNvSpPr>
          <p:nvPr>
            <p:ph idx="1"/>
          </p:nvPr>
        </p:nvSpPr>
        <p:spPr>
          <a:xfrm>
            <a:off x="381000" y="1219200"/>
            <a:ext cx="8077200" cy="4800600"/>
          </a:xfrm>
        </p:spPr>
        <p:txBody>
          <a:bodyPr/>
          <a:lstStyle/>
          <a:p>
            <a:r>
              <a:rPr lang="en-US" dirty="0"/>
              <a:t>With a partner, work on the Saying Nice Things page from the book.</a:t>
            </a:r>
          </a:p>
          <a:p>
            <a:endParaRPr lang="en-US" dirty="0"/>
          </a:p>
          <a:p>
            <a:endParaRPr lang="en-US" dirty="0"/>
          </a:p>
        </p:txBody>
      </p:sp>
    </p:spTree>
    <p:extLst>
      <p:ext uri="{BB962C8B-B14F-4D97-AF65-F5344CB8AC3E}">
        <p14:creationId xmlns:p14="http://schemas.microsoft.com/office/powerpoint/2010/main" val="376564556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
            <a:ext cx="8305800" cy="1066799"/>
          </a:xfrm>
        </p:spPr>
        <p:txBody>
          <a:bodyPr/>
          <a:lstStyle/>
          <a:p>
            <a:r>
              <a:rPr lang="en-US" dirty="0"/>
              <a:t>IV. Positive Skills for Keeping Friends</a:t>
            </a:r>
          </a:p>
        </p:txBody>
      </p:sp>
      <p:sp>
        <p:nvSpPr>
          <p:cNvPr id="3" name="Content Placeholder 2">
            <a:extLst>
              <a:ext uri="{FF2B5EF4-FFF2-40B4-BE49-F238E27FC236}">
                <a16:creationId xmlns:a16="http://schemas.microsoft.com/office/drawing/2014/main" id="{C877DB02-25D7-4311-99C7-5A6C57C0ACBB}"/>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4252481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399"/>
            <a:ext cx="8305800" cy="1219199"/>
          </a:xfrm>
        </p:spPr>
        <p:txBody>
          <a:bodyPr/>
          <a:lstStyle/>
          <a:p>
            <a:r>
              <a:rPr lang="en-US" dirty="0"/>
              <a:t>We know that:**</a:t>
            </a:r>
          </a:p>
        </p:txBody>
      </p:sp>
      <p:sp>
        <p:nvSpPr>
          <p:cNvPr id="3" name="Content Placeholder 2"/>
          <p:cNvSpPr>
            <a:spLocks noGrp="1"/>
          </p:cNvSpPr>
          <p:nvPr>
            <p:ph idx="1"/>
          </p:nvPr>
        </p:nvSpPr>
        <p:spPr>
          <a:xfrm>
            <a:off x="152400" y="1066800"/>
            <a:ext cx="5334000" cy="5029200"/>
          </a:xfrm>
        </p:spPr>
        <p:txBody>
          <a:bodyPr/>
          <a:lstStyle/>
          <a:p>
            <a:r>
              <a:rPr lang="en-US" dirty="0"/>
              <a:t>Children with DLD have difficulty gaining access to conversations</a:t>
            </a:r>
          </a:p>
          <a:p>
            <a:endParaRPr lang="en-US" sz="900" dirty="0"/>
          </a:p>
          <a:p>
            <a:r>
              <a:rPr lang="en-US" dirty="0"/>
              <a:t>Thus—barge in and interrupt, or are isolated and withdrawn</a:t>
            </a:r>
          </a:p>
        </p:txBody>
      </p:sp>
    </p:spTree>
    <p:extLst>
      <p:ext uri="{BB962C8B-B14F-4D97-AF65-F5344CB8AC3E}">
        <p14:creationId xmlns:p14="http://schemas.microsoft.com/office/powerpoint/2010/main" val="28645900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
            <a:ext cx="8382000" cy="1066799"/>
          </a:xfrm>
        </p:spPr>
        <p:txBody>
          <a:bodyPr/>
          <a:lstStyle/>
          <a:p>
            <a:r>
              <a:rPr lang="en-US" dirty="0"/>
              <a:t>A. Let Others Choose Sometimes**</a:t>
            </a:r>
          </a:p>
        </p:txBody>
      </p:sp>
      <p:sp>
        <p:nvSpPr>
          <p:cNvPr id="3" name="Content Placeholder 2"/>
          <p:cNvSpPr>
            <a:spLocks noGrp="1"/>
          </p:cNvSpPr>
          <p:nvPr>
            <p:ph idx="1"/>
          </p:nvPr>
        </p:nvSpPr>
        <p:spPr>
          <a:xfrm>
            <a:off x="304800" y="1219200"/>
            <a:ext cx="8153400" cy="4800600"/>
          </a:xfrm>
        </p:spPr>
        <p:txBody>
          <a:bodyPr/>
          <a:lstStyle/>
          <a:p>
            <a:r>
              <a:rPr lang="en-US" dirty="0"/>
              <a:t>Objective: The student will identify reasons for letting someone else choose what to do.</a:t>
            </a:r>
          </a:p>
          <a:p>
            <a:endParaRPr lang="en-US" dirty="0"/>
          </a:p>
          <a:p>
            <a:r>
              <a:rPr lang="en-US" dirty="0"/>
              <a:t>Rationale: Some students like to always be in control and in charge. This lesson helps students think about what it’s like to be around someone who’s bossy.</a:t>
            </a:r>
          </a:p>
        </p:txBody>
      </p:sp>
    </p:spTree>
    <p:extLst>
      <p:ext uri="{BB962C8B-B14F-4D97-AF65-F5344CB8AC3E}">
        <p14:creationId xmlns:p14="http://schemas.microsoft.com/office/powerpoint/2010/main" val="40976841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1"/>
            <a:ext cx="8153400" cy="1219200"/>
          </a:xfrm>
        </p:spPr>
        <p:txBody>
          <a:bodyPr/>
          <a:lstStyle/>
          <a:p>
            <a:r>
              <a:rPr lang="en-US" dirty="0"/>
              <a:t>Thinking Questions**</a:t>
            </a:r>
          </a:p>
        </p:txBody>
      </p:sp>
      <p:sp>
        <p:nvSpPr>
          <p:cNvPr id="3" name="Content Placeholder 2"/>
          <p:cNvSpPr>
            <a:spLocks noGrp="1"/>
          </p:cNvSpPr>
          <p:nvPr>
            <p:ph idx="1"/>
          </p:nvPr>
        </p:nvSpPr>
        <p:spPr>
          <a:xfrm>
            <a:off x="152400" y="990600"/>
            <a:ext cx="8915400" cy="5715000"/>
          </a:xfrm>
        </p:spPr>
        <p:txBody>
          <a:bodyPr/>
          <a:lstStyle/>
          <a:p>
            <a:r>
              <a:rPr lang="en-US" dirty="0"/>
              <a:t>How would you feel if you were with someone who always wanted to make the decisions?</a:t>
            </a:r>
          </a:p>
          <a:p>
            <a:endParaRPr lang="en-US" dirty="0"/>
          </a:p>
          <a:p>
            <a:r>
              <a:rPr lang="en-US" dirty="0"/>
              <a:t>Why is it important to let others have their way sometimes?</a:t>
            </a:r>
          </a:p>
          <a:p>
            <a:endParaRPr lang="en-US" dirty="0"/>
          </a:p>
        </p:txBody>
      </p:sp>
    </p:spTree>
    <p:extLst>
      <p:ext uri="{BB962C8B-B14F-4D97-AF65-F5344CB8AC3E}">
        <p14:creationId xmlns:p14="http://schemas.microsoft.com/office/powerpoint/2010/main" val="218551823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
            <a:ext cx="8382000" cy="990599"/>
          </a:xfrm>
        </p:spPr>
        <p:txBody>
          <a:bodyPr/>
          <a:lstStyle/>
          <a:p>
            <a:r>
              <a:rPr lang="en-US" dirty="0"/>
              <a:t>Activity**</a:t>
            </a:r>
          </a:p>
        </p:txBody>
      </p:sp>
      <p:sp>
        <p:nvSpPr>
          <p:cNvPr id="3" name="Content Placeholder 2"/>
          <p:cNvSpPr>
            <a:spLocks noGrp="1"/>
          </p:cNvSpPr>
          <p:nvPr>
            <p:ph idx="1"/>
          </p:nvPr>
        </p:nvSpPr>
        <p:spPr>
          <a:xfrm>
            <a:off x="228600" y="1143000"/>
            <a:ext cx="8610600" cy="5410200"/>
          </a:xfrm>
        </p:spPr>
        <p:txBody>
          <a:bodyPr/>
          <a:lstStyle/>
          <a:p>
            <a:r>
              <a:rPr lang="en-US" dirty="0"/>
              <a:t>Go to your page Let Others Choose Sometimes</a:t>
            </a:r>
          </a:p>
          <a:p>
            <a:endParaRPr lang="en-US" dirty="0"/>
          </a:p>
          <a:p>
            <a:r>
              <a:rPr lang="en-US" dirty="0"/>
              <a:t>To follow up, go through each situation again, and this time, rephrase the bossy person’s desires into statements and questions that take the other person’s feelings into account</a:t>
            </a:r>
          </a:p>
          <a:p>
            <a:endParaRPr lang="en-US" dirty="0"/>
          </a:p>
          <a:p>
            <a:endParaRPr lang="en-US" dirty="0"/>
          </a:p>
        </p:txBody>
      </p:sp>
    </p:spTree>
    <p:extLst>
      <p:ext uri="{BB962C8B-B14F-4D97-AF65-F5344CB8AC3E}">
        <p14:creationId xmlns:p14="http://schemas.microsoft.com/office/powerpoint/2010/main" val="221834247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
            <a:ext cx="8305800" cy="1066799"/>
          </a:xfrm>
        </p:spPr>
        <p:txBody>
          <a:bodyPr/>
          <a:lstStyle/>
          <a:p>
            <a:r>
              <a:rPr lang="en-US" dirty="0"/>
              <a:t>B. Sharing Friends**</a:t>
            </a:r>
          </a:p>
        </p:txBody>
      </p:sp>
      <p:sp>
        <p:nvSpPr>
          <p:cNvPr id="3" name="Content Placeholder 2"/>
          <p:cNvSpPr>
            <a:spLocks noGrp="1"/>
          </p:cNvSpPr>
          <p:nvPr>
            <p:ph idx="1"/>
          </p:nvPr>
        </p:nvSpPr>
        <p:spPr>
          <a:xfrm>
            <a:off x="304800" y="1143000"/>
            <a:ext cx="8610600" cy="5410200"/>
          </a:xfrm>
        </p:spPr>
        <p:txBody>
          <a:bodyPr/>
          <a:lstStyle/>
          <a:p>
            <a:r>
              <a:rPr lang="en-US" dirty="0"/>
              <a:t>Objective: The student will identify ways that a friend can be shared with another person </a:t>
            </a:r>
          </a:p>
          <a:p>
            <a:endParaRPr lang="en-US" dirty="0"/>
          </a:p>
          <a:p>
            <a:r>
              <a:rPr lang="en-US" dirty="0"/>
              <a:t>Rationale: When someone has a best friend, it can be hard to see that friend with someone else. But friends are not property we own. A good friend will share their friends with others with a good attitude.</a:t>
            </a:r>
          </a:p>
        </p:txBody>
      </p:sp>
    </p:spTree>
    <p:extLst>
      <p:ext uri="{BB962C8B-B14F-4D97-AF65-F5344CB8AC3E}">
        <p14:creationId xmlns:p14="http://schemas.microsoft.com/office/powerpoint/2010/main" val="9782740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199"/>
            <a:ext cx="8229600" cy="1142999"/>
          </a:xfrm>
        </p:spPr>
        <p:txBody>
          <a:bodyPr/>
          <a:lstStyle/>
          <a:p>
            <a:r>
              <a:rPr lang="en-US" dirty="0"/>
              <a:t>Thinking Questions**</a:t>
            </a:r>
          </a:p>
        </p:txBody>
      </p:sp>
      <p:sp>
        <p:nvSpPr>
          <p:cNvPr id="3" name="Content Placeholder 2"/>
          <p:cNvSpPr>
            <a:spLocks noGrp="1"/>
          </p:cNvSpPr>
          <p:nvPr>
            <p:ph idx="1"/>
          </p:nvPr>
        </p:nvSpPr>
        <p:spPr>
          <a:xfrm>
            <a:off x="0" y="1066800"/>
            <a:ext cx="9144000" cy="5638800"/>
          </a:xfrm>
        </p:spPr>
        <p:txBody>
          <a:bodyPr/>
          <a:lstStyle/>
          <a:p>
            <a:r>
              <a:rPr lang="en-US" dirty="0"/>
              <a:t>Why is it fun to have a best friend?</a:t>
            </a:r>
          </a:p>
          <a:p>
            <a:endParaRPr lang="en-US" dirty="0"/>
          </a:p>
          <a:p>
            <a:r>
              <a:rPr lang="en-US" dirty="0"/>
              <a:t>Why do you think it is hard to share your friend with others?</a:t>
            </a:r>
          </a:p>
          <a:p>
            <a:endParaRPr lang="en-US" dirty="0"/>
          </a:p>
          <a:p>
            <a:r>
              <a:rPr lang="en-US" dirty="0"/>
              <a:t>If your friend gets invited to something you don’t, how can you help your friend feel good and stay friends with you?</a:t>
            </a:r>
          </a:p>
        </p:txBody>
      </p:sp>
    </p:spTree>
    <p:extLst>
      <p:ext uri="{BB962C8B-B14F-4D97-AF65-F5344CB8AC3E}">
        <p14:creationId xmlns:p14="http://schemas.microsoft.com/office/powerpoint/2010/main" val="301032415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8458200" cy="1066799"/>
          </a:xfrm>
        </p:spPr>
        <p:txBody>
          <a:bodyPr/>
          <a:lstStyle/>
          <a:p>
            <a:r>
              <a:rPr lang="en-US" dirty="0"/>
              <a:t>Activity**</a:t>
            </a:r>
          </a:p>
        </p:txBody>
      </p:sp>
      <p:sp>
        <p:nvSpPr>
          <p:cNvPr id="3" name="Content Placeholder 2"/>
          <p:cNvSpPr>
            <a:spLocks noGrp="1"/>
          </p:cNvSpPr>
          <p:nvPr>
            <p:ph idx="1"/>
          </p:nvPr>
        </p:nvSpPr>
        <p:spPr>
          <a:xfrm>
            <a:off x="152400" y="1219200"/>
            <a:ext cx="8763000" cy="5334000"/>
          </a:xfrm>
        </p:spPr>
        <p:txBody>
          <a:bodyPr/>
          <a:lstStyle/>
          <a:p>
            <a:r>
              <a:rPr lang="en-US" dirty="0"/>
              <a:t>On the Sharing Friends worksheet, have the student view the situation from the perspective of the character with the star beside him.</a:t>
            </a:r>
          </a:p>
          <a:p>
            <a:endParaRPr lang="en-US" dirty="0"/>
          </a:p>
          <a:p>
            <a:r>
              <a:rPr lang="en-US" dirty="0"/>
              <a:t>It is OK if the starred person feels left out, but what positive ways could she handle the situation?</a:t>
            </a:r>
          </a:p>
        </p:txBody>
      </p:sp>
    </p:spTree>
    <p:extLst>
      <p:ext uri="{BB962C8B-B14F-4D97-AF65-F5344CB8AC3E}">
        <p14:creationId xmlns:p14="http://schemas.microsoft.com/office/powerpoint/2010/main" val="34701699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1"/>
            <a:ext cx="8305800" cy="838199"/>
          </a:xfrm>
        </p:spPr>
        <p:txBody>
          <a:bodyPr/>
          <a:lstStyle/>
          <a:p>
            <a:r>
              <a:rPr lang="en-US" dirty="0"/>
              <a:t>C. Don’t Hang On or Beg**</a:t>
            </a:r>
          </a:p>
        </p:txBody>
      </p:sp>
      <p:sp>
        <p:nvSpPr>
          <p:cNvPr id="3" name="Content Placeholder 2"/>
          <p:cNvSpPr>
            <a:spLocks noGrp="1"/>
          </p:cNvSpPr>
          <p:nvPr>
            <p:ph idx="1"/>
          </p:nvPr>
        </p:nvSpPr>
        <p:spPr>
          <a:xfrm>
            <a:off x="381000" y="1066800"/>
            <a:ext cx="8534400" cy="5562600"/>
          </a:xfrm>
          <a:ln>
            <a:solidFill>
              <a:schemeClr val="accent5">
                <a:lumMod val="50000"/>
              </a:schemeClr>
            </a:solidFill>
          </a:ln>
        </p:spPr>
        <p:txBody>
          <a:bodyPr/>
          <a:lstStyle/>
          <a:p>
            <a:r>
              <a:rPr lang="en-US" dirty="0"/>
              <a:t>Objective: The student will identify situations in which the character is hanging on or begging</a:t>
            </a:r>
          </a:p>
          <a:p>
            <a:endParaRPr lang="en-US" dirty="0"/>
          </a:p>
          <a:p>
            <a:r>
              <a:rPr lang="en-US" dirty="0"/>
              <a:t>Rationale: Some students want so badly to have a friend that they actually smother the other person with attention. A good friend shares. A good friend also doesn’t hang on or beg when they want something.</a:t>
            </a:r>
          </a:p>
        </p:txBody>
      </p:sp>
    </p:spTree>
    <p:extLst>
      <p:ext uri="{BB962C8B-B14F-4D97-AF65-F5344CB8AC3E}">
        <p14:creationId xmlns:p14="http://schemas.microsoft.com/office/powerpoint/2010/main" val="371621312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
            <a:ext cx="8305800" cy="1066799"/>
          </a:xfrm>
        </p:spPr>
        <p:txBody>
          <a:bodyPr/>
          <a:lstStyle/>
          <a:p>
            <a:r>
              <a:rPr lang="en-US" dirty="0"/>
              <a:t>Thinking Questions**</a:t>
            </a:r>
          </a:p>
        </p:txBody>
      </p:sp>
      <p:sp>
        <p:nvSpPr>
          <p:cNvPr id="3" name="Content Placeholder 2"/>
          <p:cNvSpPr>
            <a:spLocks noGrp="1"/>
          </p:cNvSpPr>
          <p:nvPr>
            <p:ph idx="1"/>
          </p:nvPr>
        </p:nvSpPr>
        <p:spPr>
          <a:xfrm>
            <a:off x="0" y="914400"/>
            <a:ext cx="8915400" cy="5791200"/>
          </a:xfrm>
        </p:spPr>
        <p:txBody>
          <a:bodyPr/>
          <a:lstStyle/>
          <a:p>
            <a:r>
              <a:rPr lang="en-US" dirty="0"/>
              <a:t>What happens if you want your friend to do something with you really badly but he or she can’t? </a:t>
            </a:r>
          </a:p>
          <a:p>
            <a:endParaRPr lang="en-US" dirty="0"/>
          </a:p>
          <a:p>
            <a:r>
              <a:rPr lang="en-US" dirty="0"/>
              <a:t>If your friend already told you no, what are some good ways to show you can handle this without begging?</a:t>
            </a:r>
          </a:p>
        </p:txBody>
      </p:sp>
    </p:spTree>
    <p:extLst>
      <p:ext uri="{BB962C8B-B14F-4D97-AF65-F5344CB8AC3E}">
        <p14:creationId xmlns:p14="http://schemas.microsoft.com/office/powerpoint/2010/main" val="326856358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1"/>
            <a:ext cx="8305800" cy="761999"/>
          </a:xfrm>
        </p:spPr>
        <p:txBody>
          <a:bodyPr/>
          <a:lstStyle/>
          <a:p>
            <a:r>
              <a:rPr lang="en-US" dirty="0"/>
              <a:t>D. Don’t Badmouth**</a:t>
            </a:r>
          </a:p>
        </p:txBody>
      </p:sp>
      <p:sp>
        <p:nvSpPr>
          <p:cNvPr id="3" name="Content Placeholder 2"/>
          <p:cNvSpPr>
            <a:spLocks noGrp="1"/>
          </p:cNvSpPr>
          <p:nvPr>
            <p:ph idx="1"/>
          </p:nvPr>
        </p:nvSpPr>
        <p:spPr>
          <a:xfrm>
            <a:off x="457200" y="1066800"/>
            <a:ext cx="8001000" cy="4953000"/>
          </a:xfrm>
        </p:spPr>
        <p:txBody>
          <a:bodyPr/>
          <a:lstStyle/>
          <a:p>
            <a:r>
              <a:rPr lang="en-US" dirty="0"/>
              <a:t>Objective: The student will identify statements that are badmouthing or derogatory to someone else.</a:t>
            </a:r>
          </a:p>
          <a:p>
            <a:endParaRPr lang="en-US" dirty="0"/>
          </a:p>
          <a:p>
            <a:r>
              <a:rPr lang="en-US" dirty="0"/>
              <a:t>Rationale: If you say bad things about someone else, it will get back to you. If you say something bad to one person, she might tell someone else or even the person you were talking about.</a:t>
            </a:r>
          </a:p>
        </p:txBody>
      </p:sp>
    </p:spTree>
    <p:extLst>
      <p:ext uri="{BB962C8B-B14F-4D97-AF65-F5344CB8AC3E}">
        <p14:creationId xmlns:p14="http://schemas.microsoft.com/office/powerpoint/2010/main" val="337493530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1"/>
            <a:ext cx="8458200" cy="838199"/>
          </a:xfrm>
        </p:spPr>
        <p:txBody>
          <a:bodyPr/>
          <a:lstStyle/>
          <a:p>
            <a:r>
              <a:rPr lang="en-US" dirty="0"/>
              <a:t>Thinking Questions**</a:t>
            </a:r>
          </a:p>
        </p:txBody>
      </p:sp>
      <p:sp>
        <p:nvSpPr>
          <p:cNvPr id="3" name="Content Placeholder 2"/>
          <p:cNvSpPr>
            <a:spLocks noGrp="1"/>
          </p:cNvSpPr>
          <p:nvPr>
            <p:ph idx="1"/>
          </p:nvPr>
        </p:nvSpPr>
        <p:spPr>
          <a:xfrm>
            <a:off x="304800" y="1066800"/>
            <a:ext cx="8686800" cy="4953000"/>
          </a:xfrm>
        </p:spPr>
        <p:txBody>
          <a:bodyPr/>
          <a:lstStyle/>
          <a:p>
            <a:r>
              <a:rPr lang="en-US" dirty="0"/>
              <a:t>What does “badmouth” mean?</a:t>
            </a:r>
          </a:p>
          <a:p>
            <a:endParaRPr lang="en-US" dirty="0"/>
          </a:p>
          <a:p>
            <a:r>
              <a:rPr lang="en-US" dirty="0"/>
              <a:t>Have you ever bad mouthed someone and regretted it? What happened?</a:t>
            </a:r>
          </a:p>
        </p:txBody>
      </p:sp>
    </p:spTree>
    <p:extLst>
      <p:ext uri="{BB962C8B-B14F-4D97-AF65-F5344CB8AC3E}">
        <p14:creationId xmlns:p14="http://schemas.microsoft.com/office/powerpoint/2010/main" val="31622300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73342B-384F-4D38-BA98-8593DFC6220C}"/>
              </a:ext>
            </a:extLst>
          </p:cNvPr>
          <p:cNvSpPr>
            <a:spLocks noGrp="1"/>
          </p:cNvSpPr>
          <p:nvPr>
            <p:ph type="title"/>
          </p:nvPr>
        </p:nvSpPr>
        <p:spPr>
          <a:xfrm>
            <a:off x="152400" y="0"/>
            <a:ext cx="8305800" cy="990600"/>
          </a:xfrm>
        </p:spPr>
        <p:txBody>
          <a:bodyPr/>
          <a:lstStyle/>
          <a:p>
            <a:endParaRPr lang="en-US" dirty="0"/>
          </a:p>
        </p:txBody>
      </p:sp>
      <p:sp>
        <p:nvSpPr>
          <p:cNvPr id="3" name="Content Placeholder 2">
            <a:extLst>
              <a:ext uri="{FF2B5EF4-FFF2-40B4-BE49-F238E27FC236}">
                <a16:creationId xmlns:a16="http://schemas.microsoft.com/office/drawing/2014/main" id="{098C3F78-A763-4D73-BACF-1D1CA050EF09}"/>
              </a:ext>
            </a:extLst>
          </p:cNvPr>
          <p:cNvSpPr>
            <a:spLocks noGrp="1"/>
          </p:cNvSpPr>
          <p:nvPr>
            <p:ph idx="1"/>
          </p:nvPr>
        </p:nvSpPr>
        <p:spPr>
          <a:xfrm>
            <a:off x="304800" y="990600"/>
            <a:ext cx="6934200" cy="5105400"/>
          </a:xfrm>
        </p:spPr>
        <p:txBody>
          <a:bodyPr/>
          <a:lstStyle/>
          <a:p>
            <a:r>
              <a:rPr lang="en-US" dirty="0"/>
              <a:t>St. Clair, M.C., Forrest, C.L., Yew, S.G.K., &amp; Gibson, J. Early risk factors and emotional difficulties in children at risk of developmental language disorder: A population cohort study. </a:t>
            </a:r>
            <a:r>
              <a:rPr lang="en-US" i="1" dirty="0"/>
              <a:t>Journal of Speech, Language, and Hearing Research, 15;62(8)</a:t>
            </a:r>
            <a:r>
              <a:rPr lang="en-US" dirty="0"/>
              <a:t>, 2750-2771.</a:t>
            </a:r>
          </a:p>
        </p:txBody>
      </p:sp>
    </p:spTree>
    <p:extLst>
      <p:ext uri="{BB962C8B-B14F-4D97-AF65-F5344CB8AC3E}">
        <p14:creationId xmlns:p14="http://schemas.microsoft.com/office/powerpoint/2010/main" val="3501578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Activity**</a:t>
            </a:r>
          </a:p>
        </p:txBody>
      </p:sp>
      <p:sp>
        <p:nvSpPr>
          <p:cNvPr id="3" name="Content Placeholder 2"/>
          <p:cNvSpPr>
            <a:spLocks noGrp="1"/>
          </p:cNvSpPr>
          <p:nvPr>
            <p:ph idx="1"/>
          </p:nvPr>
        </p:nvSpPr>
        <p:spPr>
          <a:xfrm>
            <a:off x="533400" y="2209800"/>
            <a:ext cx="8153400" cy="4267200"/>
          </a:xfrm>
        </p:spPr>
        <p:txBody>
          <a:bodyPr/>
          <a:lstStyle/>
          <a:p>
            <a:r>
              <a:rPr lang="en-US" dirty="0"/>
              <a:t>Carry out the “Badmouth” activity and then share with the class</a:t>
            </a:r>
          </a:p>
        </p:txBody>
      </p:sp>
    </p:spTree>
    <p:extLst>
      <p:ext uri="{BB962C8B-B14F-4D97-AF65-F5344CB8AC3E}">
        <p14:creationId xmlns:p14="http://schemas.microsoft.com/office/powerpoint/2010/main" val="219944468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
            <a:ext cx="8305800" cy="1066799"/>
          </a:xfrm>
        </p:spPr>
        <p:txBody>
          <a:bodyPr>
            <a:normAutofit fontScale="90000"/>
          </a:bodyPr>
          <a:lstStyle/>
          <a:p>
            <a:r>
              <a:rPr lang="en-US" dirty="0"/>
              <a:t>E. Friends Don’t Get You in Trouble!**</a:t>
            </a:r>
          </a:p>
        </p:txBody>
      </p:sp>
      <p:sp>
        <p:nvSpPr>
          <p:cNvPr id="3" name="Content Placeholder 2"/>
          <p:cNvSpPr>
            <a:spLocks noGrp="1"/>
          </p:cNvSpPr>
          <p:nvPr>
            <p:ph idx="1"/>
          </p:nvPr>
        </p:nvSpPr>
        <p:spPr>
          <a:xfrm>
            <a:off x="304800" y="1066800"/>
            <a:ext cx="8534400" cy="5486400"/>
          </a:xfrm>
        </p:spPr>
        <p:txBody>
          <a:bodyPr/>
          <a:lstStyle/>
          <a:p>
            <a:r>
              <a:rPr lang="en-US" dirty="0"/>
              <a:t>Objective: The student will recognize characteristics of friends who do not try to involve him or her in situations that could cause problems or get him or her in trouble.</a:t>
            </a:r>
          </a:p>
          <a:p>
            <a:endParaRPr lang="en-US" dirty="0"/>
          </a:p>
          <a:p>
            <a:r>
              <a:rPr lang="en-US" dirty="0"/>
              <a:t>Rationale: Students need to watch out for friends whose intent is to get them into trouble. </a:t>
            </a:r>
          </a:p>
        </p:txBody>
      </p:sp>
    </p:spTree>
    <p:extLst>
      <p:ext uri="{BB962C8B-B14F-4D97-AF65-F5344CB8AC3E}">
        <p14:creationId xmlns:p14="http://schemas.microsoft.com/office/powerpoint/2010/main" val="284941842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1"/>
            <a:ext cx="8305800" cy="990599"/>
          </a:xfrm>
        </p:spPr>
        <p:txBody>
          <a:bodyPr/>
          <a:lstStyle/>
          <a:p>
            <a:r>
              <a:rPr lang="en-US" dirty="0"/>
              <a:t>Thinking Questions**</a:t>
            </a:r>
          </a:p>
        </p:txBody>
      </p:sp>
      <p:sp>
        <p:nvSpPr>
          <p:cNvPr id="3" name="Content Placeholder 2"/>
          <p:cNvSpPr>
            <a:spLocks noGrp="1"/>
          </p:cNvSpPr>
          <p:nvPr>
            <p:ph idx="1"/>
          </p:nvPr>
        </p:nvSpPr>
        <p:spPr>
          <a:xfrm>
            <a:off x="0" y="1143000"/>
            <a:ext cx="9067800" cy="5562600"/>
          </a:xfrm>
        </p:spPr>
        <p:txBody>
          <a:bodyPr/>
          <a:lstStyle/>
          <a:p>
            <a:r>
              <a:rPr lang="en-US" dirty="0"/>
              <a:t>Have you ever been in a situation where a friend asked you to do something wrong for him?</a:t>
            </a:r>
          </a:p>
          <a:p>
            <a:endParaRPr lang="en-US" dirty="0"/>
          </a:p>
          <a:p>
            <a:r>
              <a:rPr lang="en-US" dirty="0"/>
              <a:t>What can you do?</a:t>
            </a:r>
          </a:p>
        </p:txBody>
      </p:sp>
    </p:spTree>
    <p:extLst>
      <p:ext uri="{BB962C8B-B14F-4D97-AF65-F5344CB8AC3E}">
        <p14:creationId xmlns:p14="http://schemas.microsoft.com/office/powerpoint/2010/main" val="229332498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
            <a:ext cx="8305800" cy="1219199"/>
          </a:xfrm>
        </p:spPr>
        <p:txBody>
          <a:bodyPr/>
          <a:lstStyle/>
          <a:p>
            <a:r>
              <a:rPr lang="en-US" dirty="0"/>
              <a:t>PowerPoint Outline**</a:t>
            </a:r>
          </a:p>
        </p:txBody>
      </p:sp>
      <p:sp>
        <p:nvSpPr>
          <p:cNvPr id="3" name="Content Placeholder 2"/>
          <p:cNvSpPr>
            <a:spLocks noGrp="1"/>
          </p:cNvSpPr>
          <p:nvPr>
            <p:ph idx="1"/>
          </p:nvPr>
        </p:nvSpPr>
        <p:spPr>
          <a:xfrm>
            <a:off x="304800" y="1295400"/>
            <a:ext cx="8153400" cy="4724400"/>
          </a:xfrm>
        </p:spPr>
        <p:txBody>
          <a:bodyPr/>
          <a:lstStyle/>
          <a:p>
            <a:r>
              <a:rPr lang="en-US" dirty="0"/>
              <a:t>I. Need for Social Skills Intervention</a:t>
            </a:r>
          </a:p>
          <a:p>
            <a:endParaRPr lang="en-US" dirty="0"/>
          </a:p>
          <a:p>
            <a:r>
              <a:rPr lang="en-US" dirty="0"/>
              <a:t>II. Assessment</a:t>
            </a:r>
          </a:p>
          <a:p>
            <a:endParaRPr lang="en-US" dirty="0"/>
          </a:p>
          <a:p>
            <a:r>
              <a:rPr lang="en-US" dirty="0"/>
              <a:t>III. Positive Skills for Making Friends</a:t>
            </a:r>
          </a:p>
          <a:p>
            <a:endParaRPr lang="en-US" dirty="0"/>
          </a:p>
          <a:p>
            <a:r>
              <a:rPr lang="en-US" dirty="0"/>
              <a:t>IV. Positive Skills for Keeping Friends</a:t>
            </a:r>
          </a:p>
          <a:p>
            <a:endParaRPr lang="en-US" dirty="0"/>
          </a:p>
        </p:txBody>
      </p:sp>
    </p:spTree>
    <p:extLst>
      <p:ext uri="{BB962C8B-B14F-4D97-AF65-F5344CB8AC3E}">
        <p14:creationId xmlns:p14="http://schemas.microsoft.com/office/powerpoint/2010/main" val="34206058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7A3ADB-BFC1-4516-9054-D347FED3C60F}"/>
              </a:ext>
            </a:extLst>
          </p:cNvPr>
          <p:cNvSpPr>
            <a:spLocks noGrp="1"/>
          </p:cNvSpPr>
          <p:nvPr>
            <p:ph type="title"/>
          </p:nvPr>
        </p:nvSpPr>
        <p:spPr>
          <a:xfrm>
            <a:off x="76200" y="76200"/>
            <a:ext cx="8153400" cy="1219200"/>
          </a:xfrm>
        </p:spPr>
        <p:txBody>
          <a:bodyPr/>
          <a:lstStyle/>
          <a:p>
            <a:r>
              <a:rPr lang="en-US" dirty="0"/>
              <a:t>St. Clair et al.:**</a:t>
            </a:r>
          </a:p>
        </p:txBody>
      </p:sp>
      <p:sp>
        <p:nvSpPr>
          <p:cNvPr id="3" name="Content Placeholder 2">
            <a:extLst>
              <a:ext uri="{FF2B5EF4-FFF2-40B4-BE49-F238E27FC236}">
                <a16:creationId xmlns:a16="http://schemas.microsoft.com/office/drawing/2014/main" id="{331BC1C7-FD5D-405F-9208-0989A5015FE3}"/>
              </a:ext>
            </a:extLst>
          </p:cNvPr>
          <p:cNvSpPr>
            <a:spLocks noGrp="1"/>
          </p:cNvSpPr>
          <p:nvPr>
            <p:ph idx="1"/>
          </p:nvPr>
        </p:nvSpPr>
        <p:spPr>
          <a:xfrm>
            <a:off x="76200" y="1295400"/>
            <a:ext cx="7848600" cy="4800600"/>
          </a:xfrm>
        </p:spPr>
        <p:txBody>
          <a:bodyPr/>
          <a:lstStyle/>
          <a:p>
            <a:r>
              <a:rPr lang="en-US" dirty="0"/>
              <a:t>884 children with DLD were evaluated for this study (ages 3-11 years)</a:t>
            </a:r>
          </a:p>
          <a:p>
            <a:endParaRPr lang="en-US" sz="800" dirty="0"/>
          </a:p>
          <a:p>
            <a:r>
              <a:rPr lang="en-US" dirty="0"/>
              <a:t>They had increased levels of emotional problems compared to the general population</a:t>
            </a:r>
          </a:p>
          <a:p>
            <a:endParaRPr lang="en-US" sz="800" dirty="0"/>
          </a:p>
          <a:p>
            <a:r>
              <a:rPr lang="en-US" dirty="0"/>
              <a:t>Increased emotional difficulties found in children with DLD are likely a function of early language difficulties influencing other domains of development</a:t>
            </a:r>
          </a:p>
        </p:txBody>
      </p:sp>
    </p:spTree>
    <p:extLst>
      <p:ext uri="{BB962C8B-B14F-4D97-AF65-F5344CB8AC3E}">
        <p14:creationId xmlns:p14="http://schemas.microsoft.com/office/powerpoint/2010/main" val="1556965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23945-FF42-4341-A0AA-72EDED035B33}"/>
              </a:ext>
            </a:extLst>
          </p:cNvPr>
          <p:cNvSpPr>
            <a:spLocks noGrp="1"/>
          </p:cNvSpPr>
          <p:nvPr>
            <p:ph type="title"/>
          </p:nvPr>
        </p:nvSpPr>
        <p:spPr>
          <a:xfrm>
            <a:off x="0" y="76200"/>
            <a:ext cx="8534400" cy="914400"/>
          </a:xfrm>
        </p:spPr>
        <p:txBody>
          <a:bodyPr/>
          <a:lstStyle/>
          <a:p>
            <a:r>
              <a:rPr lang="en-US" dirty="0"/>
              <a:t>St. Clair et al:</a:t>
            </a:r>
          </a:p>
        </p:txBody>
      </p:sp>
      <p:sp>
        <p:nvSpPr>
          <p:cNvPr id="5" name="Content Placeholder 4">
            <a:extLst>
              <a:ext uri="{FF2B5EF4-FFF2-40B4-BE49-F238E27FC236}">
                <a16:creationId xmlns:a16="http://schemas.microsoft.com/office/drawing/2014/main" id="{460B4133-01E1-4C26-B5B5-2DDB5DC2A2D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26859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219200"/>
            <a:ext cx="8382000" cy="990600"/>
          </a:xfrm>
        </p:spPr>
        <p:txBody>
          <a:bodyPr>
            <a:normAutofit fontScale="90000"/>
          </a:bodyPr>
          <a:lstStyle/>
          <a:p>
            <a:r>
              <a:rPr lang="en-US" dirty="0"/>
              <a:t>Students who can benefit:**</a:t>
            </a:r>
            <a:br>
              <a:rPr lang="en-US" dirty="0"/>
            </a:br>
            <a:endParaRPr lang="en-US" dirty="0"/>
          </a:p>
        </p:txBody>
      </p:sp>
      <p:sp>
        <p:nvSpPr>
          <p:cNvPr id="3" name="Content Placeholder 2"/>
          <p:cNvSpPr>
            <a:spLocks noGrp="1"/>
          </p:cNvSpPr>
          <p:nvPr>
            <p:ph idx="1"/>
          </p:nvPr>
        </p:nvSpPr>
        <p:spPr/>
        <p:txBody>
          <a:bodyPr/>
          <a:lstStyle/>
          <a:p>
            <a:r>
              <a:rPr lang="en-US" dirty="0"/>
              <a:t>DLD</a:t>
            </a:r>
          </a:p>
          <a:p>
            <a:r>
              <a:rPr lang="en-US" dirty="0"/>
              <a:t>ASD</a:t>
            </a:r>
          </a:p>
          <a:p>
            <a:r>
              <a:rPr lang="en-US" dirty="0"/>
              <a:t>Learning disability</a:t>
            </a:r>
          </a:p>
          <a:p>
            <a:r>
              <a:rPr lang="en-US" dirty="0"/>
              <a:t>Intellectual disability</a:t>
            </a:r>
          </a:p>
        </p:txBody>
      </p:sp>
    </p:spTree>
    <p:extLst>
      <p:ext uri="{BB962C8B-B14F-4D97-AF65-F5344CB8AC3E}">
        <p14:creationId xmlns:p14="http://schemas.microsoft.com/office/powerpoint/2010/main" val="241428825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610</TotalTime>
  <Words>2345</Words>
  <Application>Microsoft Office PowerPoint</Application>
  <PresentationFormat>On-screen Show (4:3)</PresentationFormat>
  <Paragraphs>241</Paragraphs>
  <Slides>63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63</vt:i4>
      </vt:variant>
    </vt:vector>
  </HeadingPairs>
  <TitlesOfParts>
    <vt:vector size="67" baseType="lpstr">
      <vt:lpstr>Arial</vt:lpstr>
      <vt:lpstr>Calibri</vt:lpstr>
      <vt:lpstr>Calibri Light</vt:lpstr>
      <vt:lpstr>Office Theme</vt:lpstr>
      <vt:lpstr>Intervention for Social Skills: Creating and Maintaining Friendships</vt:lpstr>
      <vt:lpstr>PowerPoint Outline**</vt:lpstr>
      <vt:lpstr>I. Need for Social Skills Intervention</vt:lpstr>
      <vt:lpstr>Student Profile:</vt:lpstr>
      <vt:lpstr>We know that:**</vt:lpstr>
      <vt:lpstr>PowerPoint Presentation</vt:lpstr>
      <vt:lpstr>St. Clair et al.:**</vt:lpstr>
      <vt:lpstr>St. Clair et al:</vt:lpstr>
      <vt:lpstr>Students who can benefit:** </vt:lpstr>
      <vt:lpstr>Lyons, R., &amp; Roulstone, S. Well-being and resilience in children with speech and language disorders. Journal of Speech, Language, and Hearing Research.**</vt:lpstr>
      <vt:lpstr>Lyons &amp; Roulstone:</vt:lpstr>
      <vt:lpstr>Phillips**</vt:lpstr>
      <vt:lpstr>Kathryn Phillips**</vt:lpstr>
      <vt:lpstr>Big Bang Theory for older students**</vt:lpstr>
      <vt:lpstr>PowerPoint Presentation</vt:lpstr>
      <vt:lpstr>This slide not on exam**</vt:lpstr>
      <vt:lpstr>not on exam:</vt:lpstr>
      <vt:lpstr>Singer et al. 2020:**</vt:lpstr>
      <vt:lpstr>Singer et al. 2020—the most important skills to target in tx—the child:</vt:lpstr>
      <vt:lpstr>Levey 2024—other important skills for treatment to ensure successful peer acceptance:</vt:lpstr>
      <vt:lpstr>Bruinsma et al. (2024). Communication in the daily life of children with DLD: Parents’ and teachers’ perspectives. Language, Speech, and Hearing Services in Schools, 55, 105-129.** </vt:lpstr>
      <vt:lpstr>II. Assessment**</vt:lpstr>
      <vt:lpstr>III. Positive Skills for Making Friends</vt:lpstr>
      <vt:lpstr>This was on Pinterest—kids hold up the popsicle stick for expected and unexpected behaviors</vt:lpstr>
      <vt:lpstr>A. Being Interested in Others**</vt:lpstr>
      <vt:lpstr>Thinking Questions**</vt:lpstr>
      <vt:lpstr>From the Big Bang Theory</vt:lpstr>
      <vt:lpstr>Activity: See your book page “Being interested in others”   Be the SLP and the child  Then share with us</vt:lpstr>
      <vt:lpstr>B. Being Interesting**</vt:lpstr>
      <vt:lpstr>Thinking Questions:**</vt:lpstr>
      <vt:lpstr>C. Spending Time with Others**</vt:lpstr>
      <vt:lpstr>Thinking Questions**</vt:lpstr>
      <vt:lpstr>Activity**</vt:lpstr>
      <vt:lpstr>D. Inviting Others into Your Group**</vt:lpstr>
      <vt:lpstr>Thinking Questions**</vt:lpstr>
      <vt:lpstr>Together, do the worksheet in your book:</vt:lpstr>
      <vt:lpstr>E. Helping Out**</vt:lpstr>
      <vt:lpstr>Thinking Questions**</vt:lpstr>
      <vt:lpstr>Activity**</vt:lpstr>
      <vt:lpstr>F. Listening**</vt:lpstr>
      <vt:lpstr>Thinking Questions**</vt:lpstr>
      <vt:lpstr>Activity**</vt:lpstr>
      <vt:lpstr>G. What is Encouragement?**</vt:lpstr>
      <vt:lpstr>Thinking Questions**</vt:lpstr>
      <vt:lpstr>Activity**</vt:lpstr>
      <vt:lpstr>H. Saying Nice Things**</vt:lpstr>
      <vt:lpstr>Thinking Questions**</vt:lpstr>
      <vt:lpstr>Activity**</vt:lpstr>
      <vt:lpstr>IV. Positive Skills for Keeping Friends</vt:lpstr>
      <vt:lpstr>A. Let Others Choose Sometimes**</vt:lpstr>
      <vt:lpstr>Thinking Questions**</vt:lpstr>
      <vt:lpstr>Activity**</vt:lpstr>
      <vt:lpstr>B. Sharing Friends**</vt:lpstr>
      <vt:lpstr>Thinking Questions**</vt:lpstr>
      <vt:lpstr>Activity**</vt:lpstr>
      <vt:lpstr>C. Don’t Hang On or Beg**</vt:lpstr>
      <vt:lpstr>Thinking Questions**</vt:lpstr>
      <vt:lpstr>D. Don’t Badmouth**</vt:lpstr>
      <vt:lpstr>Thinking Questions**</vt:lpstr>
      <vt:lpstr>Activity**</vt:lpstr>
      <vt:lpstr>E. Friends Don’t Get You in Trouble!**</vt:lpstr>
      <vt:lpstr>Thinking Questions**</vt:lpstr>
      <vt:lpstr>PowerPoint Outline**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Celeste</dc:creator>
  <cp:lastModifiedBy>Roseberry-Mckibbin, Celeste</cp:lastModifiedBy>
  <cp:revision>88</cp:revision>
  <dcterms:created xsi:type="dcterms:W3CDTF">2016-07-30T03:01:44Z</dcterms:created>
  <dcterms:modified xsi:type="dcterms:W3CDTF">2024-06-08T21:00:45Z</dcterms:modified>
</cp:coreProperties>
</file>