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8" r:id="rId2"/>
    <p:sldMasterId id="2147483690" r:id="rId3"/>
    <p:sldMasterId id="2147483773" r:id="rId4"/>
    <p:sldMasterId id="2147483796" r:id="rId5"/>
    <p:sldMasterId id="2147483988" r:id="rId6"/>
  </p:sldMasterIdLst>
  <p:notesMasterIdLst>
    <p:notesMasterId r:id="rId68"/>
  </p:notesMasterIdLst>
  <p:handoutMasterIdLst>
    <p:handoutMasterId r:id="rId69"/>
  </p:handoutMasterIdLst>
  <p:sldIdLst>
    <p:sldId id="465" r:id="rId7"/>
    <p:sldId id="851" r:id="rId8"/>
    <p:sldId id="429" r:id="rId9"/>
    <p:sldId id="315" r:id="rId10"/>
    <p:sldId id="316" r:id="rId11"/>
    <p:sldId id="266" r:id="rId12"/>
    <p:sldId id="433" r:id="rId13"/>
    <p:sldId id="843" r:id="rId14"/>
    <p:sldId id="434" r:id="rId15"/>
    <p:sldId id="267" r:id="rId16"/>
    <p:sldId id="880" r:id="rId17"/>
    <p:sldId id="881" r:id="rId18"/>
    <p:sldId id="882" r:id="rId19"/>
    <p:sldId id="277" r:id="rId20"/>
    <p:sldId id="847" r:id="rId21"/>
    <p:sldId id="848" r:id="rId22"/>
    <p:sldId id="435" r:id="rId23"/>
    <p:sldId id="293" r:id="rId24"/>
    <p:sldId id="288" r:id="rId25"/>
    <p:sldId id="269" r:id="rId26"/>
    <p:sldId id="290" r:id="rId27"/>
    <p:sldId id="291" r:id="rId28"/>
    <p:sldId id="297" r:id="rId29"/>
    <p:sldId id="292" r:id="rId30"/>
    <p:sldId id="289" r:id="rId31"/>
    <p:sldId id="849" r:id="rId32"/>
    <p:sldId id="856" r:id="rId33"/>
    <p:sldId id="857" r:id="rId34"/>
    <p:sldId id="461" r:id="rId35"/>
    <p:sldId id="305" r:id="rId36"/>
    <p:sldId id="306" r:id="rId37"/>
    <p:sldId id="437" r:id="rId38"/>
    <p:sldId id="438" r:id="rId39"/>
    <p:sldId id="308" r:id="rId40"/>
    <p:sldId id="365" r:id="rId41"/>
    <p:sldId id="854" r:id="rId42"/>
    <p:sldId id="309" r:id="rId43"/>
    <p:sldId id="462" r:id="rId44"/>
    <p:sldId id="455" r:id="rId45"/>
    <p:sldId id="349" r:id="rId46"/>
    <p:sldId id="877" r:id="rId47"/>
    <p:sldId id="878" r:id="rId48"/>
    <p:sldId id="879" r:id="rId49"/>
    <p:sldId id="352" r:id="rId50"/>
    <p:sldId id="406" r:id="rId51"/>
    <p:sldId id="445" r:id="rId52"/>
    <p:sldId id="440" r:id="rId53"/>
    <p:sldId id="407" r:id="rId54"/>
    <p:sldId id="354" r:id="rId55"/>
    <p:sldId id="355" r:id="rId56"/>
    <p:sldId id="356" r:id="rId57"/>
    <p:sldId id="345" r:id="rId58"/>
    <p:sldId id="456" r:id="rId59"/>
    <p:sldId id="852" r:id="rId60"/>
    <p:sldId id="876" r:id="rId61"/>
    <p:sldId id="279" r:id="rId62"/>
    <p:sldId id="281" r:id="rId63"/>
    <p:sldId id="284" r:id="rId64"/>
    <p:sldId id="285" r:id="rId65"/>
    <p:sldId id="286" r:id="rId66"/>
    <p:sldId id="844" r:id="rId6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leste_roseberry@outlook.com" initials="c" lastIdx="1" clrIdx="0">
    <p:extLst>
      <p:ext uri="{19B8F6BF-5375-455C-9EA6-DF929625EA0E}">
        <p15:presenceInfo xmlns:p15="http://schemas.microsoft.com/office/powerpoint/2012/main" userId="d32659054160744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28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262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FF6A8BD-CA68-4DCE-A5B3-8005B7B9F1F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E7EEAA0-4B34-4091-83DC-5DEC9F8B3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45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1D5E847-9194-4225-BF29-E606C87822B7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F1390DC-8545-4501-BFA8-F740BF4B8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0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60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33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instinct is to calm them down</a:t>
            </a:r>
          </a:p>
          <a:p>
            <a:endParaRPr lang="en-US" dirty="0"/>
          </a:p>
          <a:p>
            <a:r>
              <a:rPr lang="en-US" dirty="0"/>
              <a:t>Seekers can become even more disorganized if input is not provided in an =organized  and structured manner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43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66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6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05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07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75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78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26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44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24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56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99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34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2EFDD-3885-4913-ABEE-C169A92E292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Statistics:</a:t>
            </a:r>
          </a:p>
          <a:p>
            <a:r>
              <a:rPr lang="en-US" altLang="en-US" dirty="0"/>
              <a:t>1979 Ayers estimated 5-10% have SI </a:t>
            </a:r>
            <a:r>
              <a:rPr lang="en-US" altLang="en-US" dirty="0" err="1"/>
              <a:t>probs</a:t>
            </a:r>
            <a:r>
              <a:rPr lang="en-US" altLang="en-US" dirty="0"/>
              <a:t> significant enough to warrant intervention</a:t>
            </a:r>
          </a:p>
          <a:p>
            <a:endParaRPr lang="en-US" altLang="en-US" dirty="0"/>
          </a:p>
          <a:p>
            <a:r>
              <a:rPr lang="en-US" altLang="en-US" dirty="0"/>
              <a:t>Today </a:t>
            </a:r>
          </a:p>
          <a:p>
            <a:r>
              <a:rPr lang="en-US" altLang="en-US" dirty="0"/>
              <a:t>According to Dr. Lucy Jane Miller, the statistics report a minimum of 1 in 20 children in the US have SPD. This is the only published statistic and is based on her research thus far. 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“It is when the brain is so disorganized that a person has difficulty functioning in daily life that the person has a diagnosis of SID”  </a:t>
            </a:r>
            <a:r>
              <a:rPr lang="en-US" altLang="en-US" dirty="0" err="1"/>
              <a:t>Kranowitz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5515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21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Far – 0versensitive		Near - under sensitive</a:t>
            </a:r>
          </a:p>
          <a:p>
            <a:endParaRPr lang="en-US" dirty="0"/>
          </a:p>
          <a:p>
            <a:r>
              <a:rPr lang="en-US" dirty="0"/>
              <a:t>			</a:t>
            </a:r>
            <a:r>
              <a:rPr lang="en-US" dirty="0" err="1"/>
              <a:t>Inetroception</a:t>
            </a:r>
            <a:endParaRPr lang="en-US" dirty="0"/>
          </a:p>
          <a:p>
            <a:r>
              <a:rPr lang="en-US" dirty="0"/>
              <a:t>			Internal sensations</a:t>
            </a:r>
          </a:p>
          <a:p>
            <a:r>
              <a:rPr lang="en-US" dirty="0"/>
              <a:t>				hunger/thirst</a:t>
            </a:r>
          </a:p>
          <a:p>
            <a:r>
              <a:rPr lang="en-US" dirty="0"/>
              <a:t>				hot/cold</a:t>
            </a:r>
          </a:p>
          <a:p>
            <a:r>
              <a:rPr lang="en-US" dirty="0"/>
              <a:t>				pain/discomfort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89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33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27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88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43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56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0"/>
            <a:ext cx="2743200" cy="4221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0"/>
            <a:ext cx="8026400" cy="4221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59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905000"/>
            <a:ext cx="102616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6000" y="4000500"/>
            <a:ext cx="102616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6000" y="6391275"/>
            <a:ext cx="2743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70400" y="6403975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E33A355-0DCF-4AF3-AA09-0E65476A8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99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6000" y="6391275"/>
            <a:ext cx="2743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70400" y="6403975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921437F-59CF-4938-8C90-34F46E4BA8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575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48400" y="1905000"/>
            <a:ext cx="50292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48400" y="4000500"/>
            <a:ext cx="50292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16000" y="6391275"/>
            <a:ext cx="2743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403975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B1FAA5C-7929-4A58-A7AD-5A231B8735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889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mcwaknzj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80000" cy="6400800"/>
          </a:xfrm>
          <a:prstGeom prst="rect">
            <a:avLst/>
          </a:prstGeom>
          <a:noFill/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84800" y="381000"/>
            <a:ext cx="6197600" cy="4114800"/>
          </a:xfrm>
          <a:noFill/>
        </p:spPr>
        <p:txBody>
          <a:bodyPr/>
          <a:lstStyle>
            <a:lvl1pPr>
              <a:defRPr sz="60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84800" y="4724400"/>
            <a:ext cx="6197600" cy="10668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2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871200" y="6400800"/>
            <a:ext cx="406400" cy="228600"/>
          </a:xfrm>
          <a:prstGeom prst="actionButtonForwardNext">
            <a:avLst/>
          </a:prstGeom>
          <a:solidFill>
            <a:srgbClr val="0000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27746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5E1E7-0356-4D20-A37F-33CEEAA2646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5E1E7-0356-4D20-A37F-33CEEAA2646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33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1600201"/>
            <a:ext cx="406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21600" y="1600201"/>
            <a:ext cx="406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5E1E7-0356-4D20-A37F-33CEEAA2646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02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5E1E7-0356-4D20-A37F-33CEEAA2646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0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5E1E7-0356-4D20-A37F-33CEEAA2646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65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5E1E7-0356-4D20-A37F-33CEEAA2646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34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5E1E7-0356-4D20-A37F-33CEEAA2646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71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5E1E7-0356-4D20-A37F-33CEEAA2646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06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5E1E7-0356-4D20-A37F-33CEEAA2646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41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79000" y="1"/>
            <a:ext cx="21082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"/>
            <a:ext cx="61214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5E1E7-0356-4D20-A37F-33CEEAA2646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02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gray">
          <a:xfrm>
            <a:off x="920752" y="3340101"/>
            <a:ext cx="10204449" cy="485775"/>
          </a:xfrm>
          <a:custGeom>
            <a:avLst/>
            <a:gdLst/>
            <a:ahLst/>
            <a:cxnLst>
              <a:cxn ang="0">
                <a:pos x="163" y="200"/>
              </a:cxn>
              <a:cxn ang="0">
                <a:pos x="4128" y="200"/>
              </a:cxn>
              <a:cxn ang="0">
                <a:pos x="4128" y="429"/>
              </a:cxn>
              <a:cxn ang="0">
                <a:pos x="0" y="441"/>
              </a:cxn>
              <a:cxn ang="0">
                <a:pos x="163" y="200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Monotype Sort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fld id="{74CBEAF9-9E58-4CC8-A6FF-6DD8A58DEEA4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49395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099" grpId="1"/>
      <p:bldP spid="4100" grpId="0" build="p"/>
      <p:bldP spid="4100" grpId="1" build="allAtOnce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5E1E7-0356-4D20-A37F-33CEEAA2646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37065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5E1E7-0356-4D20-A37F-33CEEAA2646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06738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5E1E7-0356-4D20-A37F-33CEEAA2646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1312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438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5E1E7-0356-4D20-A37F-33CEEAA2646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14617"/>
      </p:ext>
    </p:extLst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5E1E7-0356-4D20-A37F-33CEEAA2646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28741"/>
      </p:ext>
    </p:extLst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5E1E7-0356-4D20-A37F-33CEEAA2646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45462"/>
      </p:ext>
    </p:extLst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5E1E7-0356-4D20-A37F-33CEEAA2646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91060"/>
      </p:ext>
    </p:extLst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5E1E7-0356-4D20-A37F-33CEEAA2646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17053"/>
      </p:ext>
    </p:extLst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5E1E7-0356-4D20-A37F-33CEEAA2646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05378"/>
      </p:ext>
    </p:extLst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457200"/>
            <a:ext cx="25908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7200"/>
            <a:ext cx="75692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5E1E7-0356-4D20-A37F-33CEEAA2646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34180"/>
      </p:ext>
    </p:extLst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5"/>
          <a:stretch>
            <a:fillRect/>
          </a:stretch>
        </p:blipFill>
        <p:spPr bwMode="auto">
          <a:xfrm>
            <a:off x="-4233" y="844550"/>
            <a:ext cx="12192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5"/>
          <a:stretch>
            <a:fillRect/>
          </a:stretch>
        </p:blipFill>
        <p:spPr bwMode="auto">
          <a:xfrm>
            <a:off x="0" y="-57150"/>
            <a:ext cx="12192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7"/>
          <a:stretch>
            <a:fillRect/>
          </a:stretch>
        </p:blipFill>
        <p:spPr bwMode="auto">
          <a:xfrm>
            <a:off x="0" y="-55563"/>
            <a:ext cx="12192000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235463"/>
            <a:ext cx="8534400" cy="17526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1608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920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5667-9972-405E-BC13-95E49818FB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6307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235463"/>
            <a:ext cx="8534400" cy="17526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1608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920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991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203994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447314"/>
            <a:ext cx="8534400" cy="563189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920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0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276601"/>
            <a:ext cx="5384800" cy="2849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3276601"/>
            <a:ext cx="5384800" cy="2849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95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3"/>
                </a:solidFill>
              </a:defRPr>
            </a:lvl1pPr>
            <a:lvl2pPr algn="r">
              <a:defRPr sz="2400">
                <a:solidFill>
                  <a:schemeClr val="accent3"/>
                </a:solidFill>
              </a:defRPr>
            </a:lvl2pPr>
            <a:lvl3pPr algn="r">
              <a:defRPr sz="2000">
                <a:solidFill>
                  <a:schemeClr val="accent3"/>
                </a:solidFill>
              </a:defRPr>
            </a:lvl3pPr>
            <a:lvl4pPr algn="r">
              <a:defRPr sz="1800">
                <a:solidFill>
                  <a:schemeClr val="accent3"/>
                </a:solidFill>
              </a:defRPr>
            </a:lvl4pPr>
            <a:lvl5pPr algn="r"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88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3"/>
                </a:solidFill>
              </a:defRPr>
            </a:lvl1pPr>
            <a:lvl2pPr algn="r">
              <a:defRPr sz="2400">
                <a:solidFill>
                  <a:schemeClr val="accent3"/>
                </a:solidFill>
              </a:defRPr>
            </a:lvl2pPr>
            <a:lvl3pPr algn="r">
              <a:defRPr sz="2000">
                <a:solidFill>
                  <a:schemeClr val="accent3"/>
                </a:solidFill>
              </a:defRPr>
            </a:lvl3pPr>
            <a:lvl4pPr algn="r">
              <a:defRPr sz="1800">
                <a:solidFill>
                  <a:schemeClr val="accent3"/>
                </a:solidFill>
              </a:defRPr>
            </a:lvl4pPr>
            <a:lvl5pPr algn="r"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916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3"/>
                </a:solidFill>
              </a:defRPr>
            </a:lvl1pPr>
            <a:lvl2pPr algn="r">
              <a:defRPr sz="2400">
                <a:solidFill>
                  <a:schemeClr val="accent3"/>
                </a:solidFill>
              </a:defRPr>
            </a:lvl2pPr>
            <a:lvl3pPr algn="r">
              <a:defRPr sz="2000">
                <a:solidFill>
                  <a:schemeClr val="accent3"/>
                </a:solidFill>
              </a:defRPr>
            </a:lvl3pPr>
            <a:lvl4pPr algn="r">
              <a:defRPr sz="1800">
                <a:solidFill>
                  <a:schemeClr val="accent3"/>
                </a:solidFill>
              </a:defRPr>
            </a:lvl4pPr>
            <a:lvl5pPr algn="r"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982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116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870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 sz="2400">
                <a:solidFill>
                  <a:schemeClr val="bg1"/>
                </a:solidFill>
              </a:defRPr>
            </a:lvl2pPr>
            <a:lvl3pPr algn="l">
              <a:defRPr sz="2000">
                <a:solidFill>
                  <a:schemeClr val="bg1"/>
                </a:solidFill>
              </a:defRPr>
            </a:lvl3pPr>
            <a:lvl4pPr algn="l">
              <a:defRPr sz="1800">
                <a:solidFill>
                  <a:schemeClr val="bg1"/>
                </a:solidFill>
              </a:defRPr>
            </a:lvl4pPr>
            <a:lvl5pPr algn="l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895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07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280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361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1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8800"/>
            <a:ext cx="5386917" cy="5334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14601"/>
            <a:ext cx="5386917" cy="36115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828800"/>
            <a:ext cx="5389033" cy="5334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053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184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597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619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032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76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410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21437F-59CF-4938-8C90-34F46E4BA86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9940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905000"/>
            <a:ext cx="102616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6000" y="4000500"/>
            <a:ext cx="102616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6000" y="6391275"/>
            <a:ext cx="2743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70400" y="6403975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E33A355-0DCF-4AF3-AA09-0E65476A8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1890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48400" y="1905000"/>
            <a:ext cx="50292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48400" y="4000500"/>
            <a:ext cx="50292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16000" y="6391275"/>
            <a:ext cx="2743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403975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B1FAA5C-7929-4A58-A7AD-5A231B8735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7292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9796" y="4003794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235463"/>
            <a:ext cx="8534400" cy="17526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920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AEE34-AA75-4A82-B74D-B771D17629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27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185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203994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447314"/>
            <a:ext cx="8534400" cy="563189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920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ABE40-DA29-49AC-9C3B-AB3767D78B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0896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9D49D-A04B-48A7-A06C-A03575D548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5225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30C8B-14C5-43CD-8139-374B2E014E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5825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9F477-ECB5-4CB9-9DEB-C735B92550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9164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7EA1F-3663-438A-8FF3-9759D3C3D8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4034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 sz="2400">
                <a:solidFill>
                  <a:schemeClr val="bg1"/>
                </a:solidFill>
              </a:defRPr>
            </a:lvl2pPr>
            <a:lvl3pPr algn="l">
              <a:defRPr sz="2000">
                <a:solidFill>
                  <a:schemeClr val="bg1"/>
                </a:solidFill>
              </a:defRPr>
            </a:lvl3pPr>
            <a:lvl4pPr algn="l">
              <a:defRPr sz="1800">
                <a:solidFill>
                  <a:schemeClr val="bg1"/>
                </a:solidFill>
              </a:defRPr>
            </a:lvl4pPr>
            <a:lvl5pPr algn="l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A7B00-92BC-46AA-8AA5-7F1718C489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049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C7A15-97A8-472E-82AE-D316F30525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5319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23D92-0E7B-4CB2-BF41-EB76D76870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946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5635E-E787-444A-94CA-BD018EDB58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0558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5FCB1-D154-425F-8153-422494A419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58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785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B2455-8493-4A9C-AF81-02949B5D99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9326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15830-BF9E-428F-B41E-08E0CFC858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8313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97044-0A3A-4C04-B748-15F9ACD56A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979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95C52-1844-4E88-A56F-A22CAC60E3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6152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33C53-C1B1-49F9-AA55-742DD43068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893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62DB6-74C1-48F7-82C5-DF869226C0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8065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94B14-6908-4DB1-B0D1-BCA2FB084A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9719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87E8A-F837-8D41-736B-A3D6134AB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7BDA15-6A11-8D2A-B377-2A124013B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97105-5F05-231B-9ED7-C0494080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5C093-9AE3-7F5A-4AF4-72D32D14C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61D10-69C6-E2B4-09BF-D2DA07A9C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D5667-9972-405E-BC13-95E49818FBE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9153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73A3B-A21F-4923-BEC8-1C7FFD7EB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F5008-CEC4-C64A-9CF0-B8D31A047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23D8F-C26F-66AF-D849-ED6B947D4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02BF5-252F-50D6-70EC-FF3BF1E83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DC3D4-DDAE-6AF2-CFD7-7B3513CEF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359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359C6-0C0E-C8A4-614B-4EB289587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96EA9-1A58-8BE8-B6B8-DB78B4AEB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CE5EF-5919-48A8-77E9-091434914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ADD9C-CC51-93FB-C09D-C49081497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8EB20-4D17-DF97-4ED2-9679FA1C1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3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28800"/>
            <a:ext cx="4011084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828801"/>
            <a:ext cx="6815667" cy="4297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90801"/>
            <a:ext cx="4011084" cy="3535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362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D0777-D697-2D3D-A6B8-28358F40E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08F76-2056-8237-9444-B570E2AE6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54D11A-B4EE-DD1E-E53A-8D14B8A06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199CD0-E259-D1B5-48D8-264F7FA45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119C2-DA5B-20E0-3EB3-8134D810B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81B15-196B-BD0F-867C-77E4FD95F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239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C3D2F-FE13-9C10-0739-EB676B3C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C64DE-4399-29AC-E8B6-A18AB4F20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8ED7E4-94BD-AF75-6EF1-D15283830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FDDA9C-10FF-9375-A4B9-B4F68A0FE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8C7734-7214-06CF-FD5E-B1B729082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B32AC3-DCD5-CEC0-D0E1-09F73818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D1408-AB49-9763-164B-2822575DB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AB7CCB-D460-3534-92AF-67AF1208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87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5A5B0-460B-00E4-BD38-6FFF7D112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2D3CBA-CFA3-1EC3-AED8-5E4E0C76C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CBF00E-8383-A08A-ADB7-38C874C55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53051-C91D-D962-A1A0-CB024D1A5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03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1973CF-B3FE-9BBD-CA72-6CFA22496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002A7D-2005-3592-1AB4-0A58D73FF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D5815-4AD7-7E32-04C5-9ECAD85E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55321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F4792-1B09-B05E-0A9A-D69627483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559CB-45FE-A0B7-6A8B-D41072294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2D2F52-0E9D-490F-FC72-D65E0E5FE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9C812-D0A1-B9FE-A044-0BC143AC8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0A69B-461B-55C2-E8C7-703D2DDC4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F670-A528-C971-A2DF-782BE736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086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A6DB4-687B-A684-81FA-BF5CFC0A6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6945F5-FCD9-EB42-4296-9D8E5AC08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608BEC-EEE6-662F-24FF-6B185C1A8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0E0CB-8592-02BD-4AD4-2190A02D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D3EE24-4CC3-B83A-6153-405BCCC0A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D40078-073B-B1BB-D7DD-EF08F2B13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138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B0690-0850-BC90-5366-FF53CEE9F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A453D-6B5C-59D2-660A-03A333C9D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42108-7BCF-0BC3-8284-646CDA27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4A142-C2A1-B8F3-1587-DDB0E5B79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93B2A-6E9A-3FBC-A865-3DCFF52A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592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59A8D6-8163-3E0B-B245-0A6B20761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E9E869-1FBE-D137-60B1-9CDA197F0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556EB-A623-882A-8B81-29EE9758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1C885-B730-46DB-0B6A-1B488EA02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8A22C-6066-54B3-9266-8206E69D4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734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905000"/>
            <a:ext cx="102616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6000" y="4000500"/>
            <a:ext cx="102616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6000" y="6391275"/>
            <a:ext cx="2743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70400" y="6403975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E33A355-0DCF-4AF3-AA09-0E65476A8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9530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4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2057400"/>
            <a:ext cx="7315200" cy="26701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808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21437F-59CF-4938-8C90-34F46E4BA86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8670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48400" y="1905000"/>
            <a:ext cx="50292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48400" y="4000500"/>
            <a:ext cx="50292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16000" y="6391275"/>
            <a:ext cx="2743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403975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B1FAA5C-7929-4A58-A7AD-5A231B8735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5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9812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3276601"/>
            <a:ext cx="10972800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62"/>
            <a:ext cx="12192000" cy="1910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988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mcwaknzj[1]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3149600" cy="6324600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0"/>
            <a:ext cx="8432800" cy="14478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54400" y="1600201"/>
            <a:ext cx="8331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33D5E1E7-0356-4D20-A37F-33CEEAA2646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6400" y="6629400"/>
            <a:ext cx="6400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284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1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753600" y="6400800"/>
            <a:ext cx="609600" cy="228600"/>
          </a:xfrm>
          <a:prstGeom prst="actionButtonBeginning">
            <a:avLst/>
          </a:prstGeom>
          <a:solidFill>
            <a:srgbClr val="0000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32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363200" y="6400800"/>
            <a:ext cx="508000" cy="228600"/>
          </a:xfrm>
          <a:prstGeom prst="actionButtonBackPrevious">
            <a:avLst/>
          </a:prstGeom>
          <a:solidFill>
            <a:srgbClr val="0000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33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871200" y="6400800"/>
            <a:ext cx="406400" cy="228600"/>
          </a:xfrm>
          <a:prstGeom prst="actionButtonForwardNext">
            <a:avLst/>
          </a:prstGeom>
          <a:solidFill>
            <a:srgbClr val="0000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34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11277600" y="6400800"/>
            <a:ext cx="508000" cy="228600"/>
          </a:xfrm>
          <a:prstGeom prst="actionButtonEnd">
            <a:avLst/>
          </a:prstGeom>
          <a:solidFill>
            <a:srgbClr val="0000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8346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572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fld id="{33D5E1E7-0356-4D20-A37F-33CEEAA2646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1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4" grpId="1"/>
      <p:bldP spid="3075" grpId="0" build="p"/>
      <p:bldP spid="3075" grpId="1" build="allAtOnce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Monotype Sorts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4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  <p:sldLayoutId id="2147483793" r:id="rId20"/>
    <p:sldLayoutId id="2147483794" r:id="rId21"/>
    <p:sldLayoutId id="2147483795" r:id="rId2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344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344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344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344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344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687928F-DF43-4E7A-8026-3D909D687E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49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344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344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344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344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344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DB0215-7AB4-CCAF-0BD9-2AD9A6D6E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A84A-CB3C-56B6-1439-A0A97960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4B161-CBDE-12BC-7A08-83D5B9BEA9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8F555-2048-43D6-AA57-6657F420387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CB07C-3172-1207-3DD3-DB65E667AA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CF9B1-B70F-2F86-62E3-A20AE73EC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  <p:sldLayoutId id="2147484002" r:id="rId14"/>
    <p:sldLayoutId id="214748400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jamanetwork.com/journals/jamapediatrics/article-abstract/2813443" TargetMode="External"/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M2MGreq88Q" TargetMode="External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AERJdldapQ" TargetMode="External"/><Relationship Id="rId1" Type="http://schemas.openxmlformats.org/officeDocument/2006/relationships/slideLayout" Target="../slideLayouts/slideLayout7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ota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8.xml"/><Relationship Id="rId5" Type="http://schemas.openxmlformats.org/officeDocument/2006/relationships/hyperlink" Target="http://home.earthlink.net/" TargetMode="External"/><Relationship Id="rId4" Type="http://schemas.openxmlformats.org/officeDocument/2006/relationships/hyperlink" Target="http://www.healthcaresource.com/otac/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soryresources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8.xml"/><Relationship Id="rId5" Type="http://schemas.openxmlformats.org/officeDocument/2006/relationships/hyperlink" Target="http://www.sensationalbrain.com/" TargetMode="External"/><Relationship Id="rId4" Type="http://schemas.openxmlformats.org/officeDocument/2006/relationships/hyperlink" Target="http://www.spouthpawenterprises.com/html/home.asp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sorysmarts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6DD7A-6481-4544-A982-57F7D7B16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3500" y="633412"/>
            <a:ext cx="10553700" cy="5591175"/>
          </a:xfrm>
        </p:spPr>
        <p:txBody>
          <a:bodyPr/>
          <a:lstStyle/>
          <a:p>
            <a:pPr algn="ctr"/>
            <a:r>
              <a:rPr lang="en-US" sz="5400"/>
              <a:t>Specific Strategies for </a:t>
            </a:r>
            <a:r>
              <a:rPr lang="en-US" sz="5400" dirty="0"/>
              <a:t>Children with Developmental Language Disorder, Sensory Processing Disorder, and Fine Motor Delays</a:t>
            </a:r>
          </a:p>
        </p:txBody>
      </p:sp>
    </p:spTree>
    <p:extLst>
      <p:ext uri="{BB962C8B-B14F-4D97-AF65-F5344CB8AC3E}">
        <p14:creationId xmlns:p14="http://schemas.microsoft.com/office/powerpoint/2010/main" val="587056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16727" y="73891"/>
            <a:ext cx="9060872" cy="840509"/>
          </a:xfrm>
        </p:spPr>
        <p:txBody>
          <a:bodyPr/>
          <a:lstStyle/>
          <a:p>
            <a:r>
              <a:rPr lang="en-US" altLang="en-US" sz="2900" dirty="0"/>
              <a:t>Possible Causes of SI Dysfunction**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38036" y="914399"/>
            <a:ext cx="5061528" cy="551410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Prematurity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Birth Trauma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Drug/Alcohol Exposure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Infections/Viruses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Genetics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Environment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Neurological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Unknown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713BBF-E000-478F-9090-0B39A40E59C2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81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96E37-FBF0-457B-8046-EE831496C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76200"/>
            <a:ext cx="8915400" cy="2514600"/>
          </a:xfrm>
        </p:spPr>
        <p:txBody>
          <a:bodyPr/>
          <a:lstStyle/>
          <a:p>
            <a:r>
              <a:rPr lang="en-US" sz="3200" dirty="0"/>
              <a:t>2024 Journal of the American Medical Association</a:t>
            </a:r>
            <a:br>
              <a:rPr lang="en-US" sz="3200" dirty="0"/>
            </a:br>
            <a:r>
              <a:rPr lang="en-US" sz="3200" dirty="0">
                <a:hlinkClick r:id="rId2"/>
              </a:rPr>
              <a:t>https://jamanetwork.com/journals/jamapediatrics/article-abstract/2813443</a:t>
            </a:r>
            <a:r>
              <a:rPr lang="en-US" sz="3200" dirty="0"/>
              <a:t>**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BB5A1-6AC4-4688-9C7A-0B2E571C8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590800"/>
            <a:ext cx="8686800" cy="3429000"/>
          </a:xfrm>
        </p:spPr>
        <p:txBody>
          <a:bodyPr/>
          <a:lstStyle/>
          <a:p>
            <a:r>
              <a:rPr lang="en-US" dirty="0"/>
              <a:t>Analyzed data for 1471 children (# of children not on the test)</a:t>
            </a:r>
          </a:p>
          <a:p>
            <a:r>
              <a:rPr lang="en-US" dirty="0"/>
              <a:t>They studied screen-viewing data for the group at 12, 18, and 24 months old</a:t>
            </a:r>
          </a:p>
          <a:p>
            <a:r>
              <a:rPr lang="en-US" dirty="0"/>
              <a:t>At 33 months old, assessed children’s sensory processing</a:t>
            </a:r>
          </a:p>
        </p:txBody>
      </p:sp>
    </p:spTree>
    <p:extLst>
      <p:ext uri="{BB962C8B-B14F-4D97-AF65-F5344CB8AC3E}">
        <p14:creationId xmlns:p14="http://schemas.microsoft.com/office/powerpoint/2010/main" val="1951958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970AA-01D6-461A-8767-802C2419B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38201"/>
            <a:ext cx="8305800" cy="45719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In the JAMA 2024 study, they studied atypical sensory behaviors such as: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2C9412-B3E3-0312-BB75-D0A190705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91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7B1E1-BDB5-4B43-B56C-71FE0A60E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305800" cy="1143000"/>
          </a:xfrm>
        </p:spPr>
        <p:txBody>
          <a:bodyPr/>
          <a:lstStyle/>
          <a:p>
            <a:r>
              <a:rPr lang="en-US" sz="3200" dirty="0"/>
              <a:t>The JAMA 2024 study found that: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0DF6D1-87D9-C0C0-1D6E-059D154FB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6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436" y="274638"/>
            <a:ext cx="10353964" cy="344198"/>
          </a:xfrm>
        </p:spPr>
        <p:txBody>
          <a:bodyPr>
            <a:normAutofit fontScale="90000"/>
          </a:bodyPr>
          <a:lstStyle/>
          <a:p>
            <a:r>
              <a:rPr lang="en-US" dirty="0"/>
              <a:t>III. Eight Sensory Systems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FC4C70-33AC-180F-3010-498044084893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14EE741-B7F3-6CC2-68FF-3567833485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08A77-67FB-4F8B-B4F3-3CD98ED5B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Vestibular system: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183A7D-C3D1-7329-7B97-81E2A93CB7AF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0331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1092D-8DB2-470F-8C8F-16272423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400" y="0"/>
            <a:ext cx="9651999" cy="731836"/>
          </a:xfrm>
        </p:spPr>
        <p:txBody>
          <a:bodyPr/>
          <a:lstStyle/>
          <a:p>
            <a:r>
              <a:rPr lang="en-US" dirty="0"/>
              <a:t>Proprioception:**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CDE19-ADC2-40EB-9D1C-E083955F83F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438400" y="868219"/>
            <a:ext cx="9440708" cy="571514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Body's ability to sense movement, action, and location</a:t>
            </a:r>
          </a:p>
          <a:p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Examples: being able to walk or kick without looking at your feet; being able touch your nose with your eyes closed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Difficulties occur when there is a reduction in the sense that tells the body where you are in space (e.g., Mark would bump into other children)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96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086" y="274638"/>
            <a:ext cx="10959313" cy="45719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Interoception</a:t>
            </a:r>
            <a:r>
              <a:rPr lang="en-US" dirty="0"/>
              <a:t>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5122A7-2504-8194-45CA-163A6F90EBE6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64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Start?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925799-33AF-D9B6-1922-84F8A6FF7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29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9448799" cy="914400"/>
          </a:xfrm>
        </p:spPr>
        <p:txBody>
          <a:bodyPr/>
          <a:lstStyle/>
          <a:p>
            <a:r>
              <a:rPr lang="en-US" dirty="0"/>
              <a:t>Modulation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F2BDE50-5902-884C-0FCA-69F45C455E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D7548CC-90AD-C95C-67E0-1B4CB71BF7E5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56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23539-7966-4C12-AC74-C98F76A3658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298261" y="-80919"/>
            <a:ext cx="9766963" cy="6764940"/>
          </a:xfrm>
        </p:spPr>
        <p:txBody>
          <a:bodyPr/>
          <a:lstStyle/>
          <a:p>
            <a:r>
              <a:rPr lang="en-US" dirty="0"/>
              <a:t>I. Introduction and Background**</a:t>
            </a:r>
          </a:p>
          <a:p>
            <a:endParaRPr lang="en-US" sz="1200" dirty="0"/>
          </a:p>
          <a:p>
            <a:r>
              <a:rPr lang="en-US" dirty="0"/>
              <a:t>II. Foundational Principles and Nature of SPD</a:t>
            </a:r>
          </a:p>
          <a:p>
            <a:endParaRPr lang="en-US" sz="1200" dirty="0"/>
          </a:p>
          <a:p>
            <a:r>
              <a:rPr lang="en-US" dirty="0"/>
              <a:t>III. Eight Sensory Systems</a:t>
            </a:r>
          </a:p>
          <a:p>
            <a:endParaRPr lang="en-US" sz="1400" dirty="0"/>
          </a:p>
          <a:p>
            <a:r>
              <a:rPr lang="en-US" dirty="0"/>
              <a:t>IV. Implications for Speech and Language</a:t>
            </a:r>
          </a:p>
          <a:p>
            <a:endParaRPr lang="en-US" sz="1400" dirty="0"/>
          </a:p>
          <a:p>
            <a:r>
              <a:rPr lang="en-US" dirty="0"/>
              <a:t>V. Sensory Diet</a:t>
            </a:r>
          </a:p>
          <a:p>
            <a:endParaRPr lang="en-US" sz="1400" dirty="0"/>
          </a:p>
          <a:p>
            <a:r>
              <a:rPr lang="en-US" dirty="0"/>
              <a:t>VI. Specific Therapy Materials and Activities for Integrating Language, Sensory, and Fine Motor Skills</a:t>
            </a:r>
          </a:p>
        </p:txBody>
      </p:sp>
    </p:spTree>
    <p:extLst>
      <p:ext uri="{BB962C8B-B14F-4D97-AF65-F5344CB8AC3E}">
        <p14:creationId xmlns:p14="http://schemas.microsoft.com/office/powerpoint/2010/main" val="2722128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75854" y="274638"/>
            <a:ext cx="10806545" cy="667471"/>
          </a:xfrm>
        </p:spPr>
        <p:txBody>
          <a:bodyPr/>
          <a:lstStyle/>
          <a:p>
            <a:r>
              <a:rPr lang="en-US" altLang="en-US" sz="4000" dirty="0"/>
              <a:t>IV. Implications for Speech and Language** 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>
          <a:xfrm>
            <a:off x="1771650" y="1200727"/>
            <a:ext cx="9810750" cy="4925437"/>
          </a:xfrm>
        </p:spPr>
        <p:txBody>
          <a:bodyPr/>
          <a:lstStyle/>
          <a:p>
            <a:r>
              <a:rPr lang="en-US" altLang="en-US" sz="3200" dirty="0"/>
              <a:t>Communication is a result of our (sensory) experiences – learning to communicate by hearing, seeing, touching, and moving about the world . . . . . There is a reciprocal relationship among sensory experiences and language.</a:t>
            </a:r>
          </a:p>
          <a:p>
            <a:endParaRPr lang="en-US" altLang="en-US" dirty="0"/>
          </a:p>
          <a:p>
            <a:r>
              <a:rPr lang="en-US" altLang="en-US" sz="3200" dirty="0"/>
              <a:t>If language is a system of symbols/words used represent concepts that are formed by exposure and experience, then a well integrated sensory system will help children learn words more readily. </a:t>
            </a:r>
          </a:p>
          <a:p>
            <a:endParaRPr lang="en-US" altLang="en-US" sz="3200" dirty="0"/>
          </a:p>
          <a:p>
            <a:pPr marL="0" indent="0">
              <a:buNone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62913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818" y="274638"/>
            <a:ext cx="10104582" cy="457198"/>
          </a:xfrm>
        </p:spPr>
        <p:txBody>
          <a:bodyPr>
            <a:normAutofit fontScale="90000"/>
          </a:bodyPr>
          <a:lstStyle/>
          <a:p>
            <a:r>
              <a:rPr lang="en-US" dirty="0"/>
              <a:t>Over-Responsive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7CDF84-AE79-7FFA-73C1-98960A05C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99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Under-Responsive (passive)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9DADD8-E988-742F-F7B6-21C7CDFD7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78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836" y="0"/>
            <a:ext cx="9947563" cy="56341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The Sensory Seeking Person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99F7A7-AF1B-0919-C839-C8278AF7E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9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854" y="274638"/>
            <a:ext cx="10298545" cy="457198"/>
          </a:xfrm>
        </p:spPr>
        <p:txBody>
          <a:bodyPr>
            <a:normAutofit fontScale="90000"/>
          </a:bodyPr>
          <a:lstStyle/>
          <a:p>
            <a:r>
              <a:rPr lang="en-US" dirty="0"/>
              <a:t>Mixed Response**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2182" y="905165"/>
            <a:ext cx="6936509" cy="5221000"/>
          </a:xfrm>
        </p:spPr>
        <p:txBody>
          <a:bodyPr/>
          <a:lstStyle/>
          <a:p>
            <a:r>
              <a:rPr lang="en-US" dirty="0"/>
              <a:t>Many people with ASD have both over-responsivity in some systems and under-responsivity in other systems</a:t>
            </a:r>
          </a:p>
          <a:p>
            <a:endParaRPr lang="en-US" dirty="0"/>
          </a:p>
          <a:p>
            <a:pPr lvl="1"/>
            <a:r>
              <a:rPr lang="en-US" dirty="0"/>
              <a:t>Common ASD pattern:  </a:t>
            </a:r>
            <a:r>
              <a:rPr lang="en-US" b="1" dirty="0"/>
              <a:t>over-responsive </a:t>
            </a:r>
            <a:r>
              <a:rPr lang="en-US" dirty="0"/>
              <a:t>to far sensory systems and </a:t>
            </a:r>
            <a:r>
              <a:rPr lang="en-US" b="1" dirty="0"/>
              <a:t>under-responsive</a:t>
            </a:r>
            <a:r>
              <a:rPr lang="en-US" dirty="0"/>
              <a:t> to near sensory systems</a:t>
            </a:r>
          </a:p>
        </p:txBody>
      </p:sp>
    </p:spTree>
    <p:extLst>
      <p:ext uri="{BB962C8B-B14F-4D97-AF65-F5344CB8AC3E}">
        <p14:creationId xmlns:p14="http://schemas.microsoft.com/office/powerpoint/2010/main" val="309126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3454" y="274638"/>
            <a:ext cx="9688945" cy="261071"/>
          </a:xfrm>
        </p:spPr>
        <p:txBody>
          <a:bodyPr>
            <a:normAutofit fontScale="90000"/>
          </a:bodyPr>
          <a:lstStyle/>
          <a:p>
            <a:r>
              <a:rPr lang="en-US" dirty="0"/>
              <a:t>V. Sensory Diet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716932-EC4B-8427-2090-C6CB5CDCE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3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B5BD1-4690-4EB5-B7FF-8FB912914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418" y="73892"/>
            <a:ext cx="10510981" cy="775854"/>
          </a:xfrm>
        </p:spPr>
        <p:txBody>
          <a:bodyPr/>
          <a:lstStyle/>
          <a:p>
            <a:r>
              <a:rPr lang="en-US" dirty="0"/>
              <a:t>Childdevelopment.com 2024:**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D985A-3B19-495B-BB9E-8C10E2A96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4" y="1084333"/>
            <a:ext cx="11364569" cy="5041831"/>
          </a:xfrm>
        </p:spPr>
        <p:txBody>
          <a:bodyPr/>
          <a:lstStyle/>
          <a:p>
            <a:pPr algn="l" fontAlgn="base"/>
            <a:r>
              <a:rPr lang="en-US" b="0" i="0" dirty="0">
                <a:solidFill>
                  <a:srgbClr val="043A4A"/>
                </a:solidFill>
                <a:effectLst/>
                <a:latin typeface="Fira Sans" panose="020B0604020202020204" pitchFamily="34" charset="0"/>
              </a:rPr>
              <a:t> </a:t>
            </a:r>
            <a:r>
              <a:rPr lang="en-US" b="0" i="0" dirty="0">
                <a:solidFill>
                  <a:schemeClr val="tx1"/>
                </a:solidFill>
                <a:effectLst/>
                <a:latin typeface="Fira Sans" panose="020B0604020202020204" pitchFamily="34" charset="0"/>
              </a:rPr>
              <a:t>Lists 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sensory activities as part of a sensory diet that helps to keep a child feeling calm and sensorily organized. These activities help children to attend, learn and behave to the best of  their ability.</a:t>
            </a:r>
          </a:p>
          <a:p>
            <a:pPr algn="l" fontAlgn="base"/>
            <a:endParaRPr lang="en-US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8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2BBE2-5EF0-4E33-F283-5D32324A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Childdevelopment</a:t>
            </a:r>
            <a:r>
              <a:rPr lang="en-US" dirty="0"/>
              <a:t> 2024: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396D43-4222-4634-C480-152478430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86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299F-345A-862C-9E57-5053A3C09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have home and school modifications:**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70FE5-D8EF-3B56-BD93-A4A52C697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:These can include extracurricular activities</a:t>
            </a:r>
          </a:p>
        </p:txBody>
      </p:sp>
    </p:spTree>
    <p:extLst>
      <p:ext uri="{BB962C8B-B14F-4D97-AF65-F5344CB8AC3E}">
        <p14:creationId xmlns:p14="http://schemas.microsoft.com/office/powerpoint/2010/main" val="3512328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DB6C8-AAF6-41C4-AF7D-B546E60A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With Brain Gym, we can do cross crawls and waves to cross midline and increase alertness**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AF46E7-6A40-4CCA-9B45-728453B4E7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90762" y="2996406"/>
            <a:ext cx="22764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3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2055377" y="202301"/>
            <a:ext cx="8184419" cy="1822056"/>
          </a:xfrm>
        </p:spPr>
        <p:txBody>
          <a:bodyPr>
            <a:normAutofit fontScale="90000"/>
          </a:bodyPr>
          <a:lstStyle/>
          <a:p>
            <a:r>
              <a:rPr lang="en-US" altLang="en-US" sz="3600" dirty="0"/>
              <a:t>I. Introduction and Background**</a:t>
            </a:r>
            <a:br>
              <a:rPr lang="en-US" altLang="en-US" sz="3600" dirty="0"/>
            </a:br>
            <a:br>
              <a:rPr lang="en-US" altLang="en-US" sz="3600" dirty="0"/>
            </a:br>
            <a:r>
              <a:rPr lang="en-US" altLang="en-US" sz="3600" dirty="0"/>
              <a:t>My personal interest in Sensory Processing Disorder: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3706152" y="2439786"/>
            <a:ext cx="3318536" cy="4037214"/>
          </a:xfrm>
        </p:spPr>
        <p:txBody>
          <a:bodyPr/>
          <a:lstStyle/>
          <a:p>
            <a:r>
              <a:rPr lang="en-US" altLang="en-US" dirty="0"/>
              <a:t>My son Mark was diagnosed with SPD, dyslexia, and ADHD</a:t>
            </a:r>
          </a:p>
        </p:txBody>
      </p:sp>
    </p:spTree>
    <p:extLst>
      <p:ext uri="{BB962C8B-B14F-4D97-AF65-F5344CB8AC3E}">
        <p14:creationId xmlns:p14="http://schemas.microsoft.com/office/powerpoint/2010/main" val="1991195538"/>
      </p:ext>
    </p:extLst>
  </p:cSld>
  <p:clrMapOvr>
    <a:masterClrMapping/>
  </p:clrMapOvr>
  <p:transition spd="med">
    <p:check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819" y="-147918"/>
            <a:ext cx="9625780" cy="634615"/>
          </a:xfrm>
        </p:spPr>
        <p:txBody>
          <a:bodyPr/>
          <a:lstStyle/>
          <a:p>
            <a:r>
              <a:rPr lang="en-US" sz="3200" dirty="0"/>
              <a:t>Auditory Supports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76283" y="486697"/>
            <a:ext cx="9301315" cy="6569885"/>
          </a:xfrm>
        </p:spPr>
        <p:txBody>
          <a:bodyPr>
            <a:normAutofit fontScale="92500" lnSpcReduction="10000"/>
          </a:bodyPr>
          <a:lstStyle/>
          <a:p>
            <a:r>
              <a:rPr lang="en-US" sz="4500" dirty="0"/>
              <a:t>Calming music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4500" dirty="0"/>
              <a:t>Incorporate music into tasks/routines/transitions 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4500" dirty="0"/>
              <a:t>Eliminate distracting environmental noise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4500" dirty="0"/>
              <a:t>Anticipate loud noises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4500" dirty="0"/>
              <a:t>Prepare for transitions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4500" dirty="0"/>
              <a:t>Reduce voice volume/rate of speech</a:t>
            </a:r>
          </a:p>
          <a:p>
            <a:pPr marL="0" indent="0">
              <a:buNone/>
            </a:pPr>
            <a:endParaRPr lang="en-US" sz="4500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078" y="4926328"/>
            <a:ext cx="91444" cy="91444"/>
          </a:xfrm>
        </p:spPr>
      </p:pic>
    </p:spTree>
    <p:extLst>
      <p:ext uri="{BB962C8B-B14F-4D97-AF65-F5344CB8AC3E}">
        <p14:creationId xmlns:p14="http://schemas.microsoft.com/office/powerpoint/2010/main" val="82332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Olfactory (Smell) Supports**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EA6384-32BF-43E9-A2D9-160E0AA35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061" y="1600201"/>
            <a:ext cx="7096540" cy="4525963"/>
          </a:xfrm>
        </p:spPr>
        <p:txBody>
          <a:bodyPr/>
          <a:lstStyle/>
          <a:p>
            <a:r>
              <a:rPr lang="en-US" dirty="0"/>
              <a:t>Peppermint is alerting; I like  peppermint oil</a:t>
            </a:r>
          </a:p>
          <a:p>
            <a:endParaRPr lang="en-US" dirty="0"/>
          </a:p>
          <a:p>
            <a:r>
              <a:rPr lang="en-US" dirty="0"/>
              <a:t>Citrus can be alerting as well</a:t>
            </a:r>
          </a:p>
          <a:p>
            <a:endParaRPr lang="en-US" dirty="0"/>
          </a:p>
          <a:p>
            <a:r>
              <a:rPr lang="en-US" dirty="0"/>
              <a:t>Lavender oil is calming</a:t>
            </a:r>
          </a:p>
        </p:txBody>
      </p:sp>
    </p:spTree>
    <p:extLst>
      <p:ext uri="{BB962C8B-B14F-4D97-AF65-F5344CB8AC3E}">
        <p14:creationId xmlns:p14="http://schemas.microsoft.com/office/powerpoint/2010/main" val="2386177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902" y="274638"/>
            <a:ext cx="10754497" cy="516194"/>
          </a:xfrm>
        </p:spPr>
        <p:txBody>
          <a:bodyPr>
            <a:normAutofit fontScale="90000"/>
          </a:bodyPr>
          <a:lstStyle/>
          <a:p>
            <a:r>
              <a:rPr lang="en-US" dirty="0"/>
              <a:t>Chewing things:**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186" y="873941"/>
            <a:ext cx="6313646" cy="5252224"/>
          </a:xfrm>
        </p:spPr>
        <p:txBody>
          <a:bodyPr/>
          <a:lstStyle/>
          <a:p>
            <a:r>
              <a:rPr lang="en-US" dirty="0"/>
              <a:t>Children with SPD often like to chew things for extra sensory stimulation</a:t>
            </a:r>
          </a:p>
          <a:p>
            <a:endParaRPr lang="en-US" dirty="0"/>
          </a:p>
          <a:p>
            <a:r>
              <a:rPr lang="en-US" dirty="0"/>
              <a:t>Mark would chew his sleeve and even Styrofoam flotation device</a:t>
            </a:r>
          </a:p>
          <a:p>
            <a:endParaRPr lang="en-US" dirty="0"/>
          </a:p>
          <a:p>
            <a:r>
              <a:rPr lang="en-US" dirty="0"/>
              <a:t>Offer alternatives</a:t>
            </a:r>
          </a:p>
        </p:txBody>
      </p:sp>
    </p:spTree>
    <p:extLst>
      <p:ext uri="{BB962C8B-B14F-4D97-AF65-F5344CB8AC3E}">
        <p14:creationId xmlns:p14="http://schemas.microsoft.com/office/powerpoint/2010/main" val="3920447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We need to provide children with appropriate, clean items to chew on (</a:t>
            </a:r>
            <a:r>
              <a:rPr lang="en-US" sz="3200" dirty="0" err="1"/>
              <a:t>Chewlry</a:t>
            </a:r>
            <a:r>
              <a:rPr lang="en-US" sz="3200" dirty="0"/>
              <a:t>)**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05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327" y="-147782"/>
            <a:ext cx="9264072" cy="720437"/>
          </a:xfrm>
        </p:spPr>
        <p:txBody>
          <a:bodyPr/>
          <a:lstStyle/>
          <a:p>
            <a:r>
              <a:rPr lang="en-US" dirty="0"/>
              <a:t>Tactile Supports**</a:t>
            </a:r>
          </a:p>
        </p:txBody>
      </p:sp>
      <p:sp>
        <p:nvSpPr>
          <p:cNvPr id="5" name="Rectangle 4"/>
          <p:cNvSpPr/>
          <p:nvPr/>
        </p:nvSpPr>
        <p:spPr>
          <a:xfrm>
            <a:off x="1773382" y="646545"/>
            <a:ext cx="7370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These kids need things to keep their hands busy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053916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ACB38-2E7D-44A6-9513-D5B75DE11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54" y="274638"/>
            <a:ext cx="11062446" cy="1325563"/>
          </a:xfrm>
        </p:spPr>
        <p:txBody>
          <a:bodyPr/>
          <a:lstStyle/>
          <a:p>
            <a:r>
              <a:rPr lang="en-US" sz="3600" dirty="0"/>
              <a:t>Fidget toys can calm children and keep their hands busy, thus focusing their attention**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30748-F18F-78AA-7DEF-BC505B2F9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409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60F20-A991-48C5-856E-9B638458A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Pop it toys are highly motivating fidget toys and can be used for articulation drill on speech sounds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0AA88B-7A65-3735-A624-14D472D21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751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636" y="11754"/>
            <a:ext cx="9134763" cy="773337"/>
          </a:xfrm>
        </p:spPr>
        <p:txBody>
          <a:bodyPr/>
          <a:lstStyle/>
          <a:p>
            <a:r>
              <a:rPr lang="en-US" dirty="0"/>
              <a:t>Vestibular Supports</a:t>
            </a:r>
          </a:p>
        </p:txBody>
      </p:sp>
      <p:sp>
        <p:nvSpPr>
          <p:cNvPr id="3" name="Rectangle 2"/>
          <p:cNvSpPr/>
          <p:nvPr/>
        </p:nvSpPr>
        <p:spPr>
          <a:xfrm>
            <a:off x="2004290" y="785091"/>
            <a:ext cx="7740073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Movement breaks</a:t>
            </a:r>
          </a:p>
          <a:p>
            <a:endParaRPr lang="en-US" sz="900" dirty="0"/>
          </a:p>
          <a:p>
            <a:endParaRPr lang="en-US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Change positions with activities</a:t>
            </a:r>
          </a:p>
          <a:p>
            <a:endParaRPr lang="en-US" sz="9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922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E97CB-07E3-4127-9287-384CD6E32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82" y="0"/>
            <a:ext cx="10685417" cy="705394"/>
          </a:xfrm>
        </p:spPr>
        <p:txBody>
          <a:bodyPr/>
          <a:lstStyle/>
          <a:p>
            <a:r>
              <a:rPr lang="en-US" sz="3200" dirty="0"/>
              <a:t>Vestibular support—jump on a miniature trampoline</a:t>
            </a:r>
          </a:p>
        </p:txBody>
      </p:sp>
    </p:spTree>
    <p:extLst>
      <p:ext uri="{BB962C8B-B14F-4D97-AF65-F5344CB8AC3E}">
        <p14:creationId xmlns:p14="http://schemas.microsoft.com/office/powerpoint/2010/main" val="7048586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This </a:t>
            </a:r>
            <a:r>
              <a:rPr lang="en-US" sz="3200" dirty="0" err="1"/>
              <a:t>youtube</a:t>
            </a:r>
            <a:r>
              <a:rPr lang="en-US" sz="3200" dirty="0"/>
              <a:t> video shows how to incorporate sensory activities into therapy**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https://www.youtube.com/watch?v=vM2MGreq88Q</a:t>
            </a:r>
            <a:endParaRPr lang="en-US" dirty="0"/>
          </a:p>
          <a:p>
            <a:endParaRPr lang="en-US" dirty="0"/>
          </a:p>
          <a:p>
            <a:r>
              <a:rPr lang="en-US" dirty="0"/>
              <a:t>Speech &amp; sensory therapy made 'fun' for kids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603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80F8C7-DB50-42A0-AE03-9EE6F852D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	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II. Foundational Principles and Nature of SPD**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It is increasingly being found that children with special needs such as Developmental Language Disorder (DLD) and Autism Spectrum Disorder (ASD) have accompanying sensory and fine motor deficits</a:t>
            </a:r>
          </a:p>
        </p:txBody>
      </p:sp>
    </p:spTree>
    <p:extLst>
      <p:ext uri="{BB962C8B-B14F-4D97-AF65-F5344CB8AC3E}">
        <p14:creationId xmlns:p14="http://schemas.microsoft.com/office/powerpoint/2010/main" val="22332469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19" y="255494"/>
            <a:ext cx="11900646" cy="1320757"/>
          </a:xfrm>
        </p:spPr>
        <p:txBody>
          <a:bodyPr/>
          <a:lstStyle/>
          <a:p>
            <a:r>
              <a:rPr lang="en-US" dirty="0"/>
              <a:t>VI. Specific Therapy Ideas for Integrating Language, Sensory, and Fine Motor Skills**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02971"/>
            <a:ext cx="10058400" cy="4123193"/>
          </a:xfrm>
        </p:spPr>
        <p:txBody>
          <a:bodyPr/>
          <a:lstStyle/>
          <a:p>
            <a:r>
              <a:rPr lang="en-US" dirty="0"/>
              <a:t>Many children with DLD have deficits in listening and speaking</a:t>
            </a:r>
          </a:p>
          <a:p>
            <a:endParaRPr lang="en-US" dirty="0"/>
          </a:p>
          <a:p>
            <a:r>
              <a:rPr lang="en-US" dirty="0"/>
              <a:t>They may have SPD and fine motor deficits as well</a:t>
            </a:r>
          </a:p>
          <a:p>
            <a:endParaRPr lang="en-US" dirty="0"/>
          </a:p>
          <a:p>
            <a:r>
              <a:rPr lang="en-US" dirty="0"/>
              <a:t>Fine motor deficits directly impact writing</a:t>
            </a:r>
          </a:p>
        </p:txBody>
      </p:sp>
    </p:spTree>
    <p:extLst>
      <p:ext uri="{BB962C8B-B14F-4D97-AF65-F5344CB8AC3E}">
        <p14:creationId xmlns:p14="http://schemas.microsoft.com/office/powerpoint/2010/main" val="32499031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23B75-DC6C-47EC-AC2D-38EB2B5B9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ASHA Leader May/June 2024:**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13E8C-CF37-46CC-9C6C-8667522D6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7424" y="1628775"/>
            <a:ext cx="7953375" cy="3671889"/>
          </a:xfrm>
        </p:spPr>
        <p:txBody>
          <a:bodyPr/>
          <a:lstStyle/>
          <a:p>
            <a:r>
              <a:rPr lang="en-US" dirty="0"/>
              <a:t>Meta-analysis carried out at Georgetown University Medical Center (22 studies with 577 DLD participants)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100% of studies, they’ve found abnormalities in the anterior neostriatum within the basal ganglia, a structure deep in the brain associated with movement</a:t>
            </a:r>
          </a:p>
        </p:txBody>
      </p:sp>
    </p:spTree>
    <p:extLst>
      <p:ext uri="{BB962C8B-B14F-4D97-AF65-F5344CB8AC3E}">
        <p14:creationId xmlns:p14="http://schemas.microsoft.com/office/powerpoint/2010/main" val="32053499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E233C-DEA5-46AE-872B-C0CA0D649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5C68CC-363E-4709-9C9E-AAC51D64D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219201"/>
            <a:ext cx="7841834" cy="460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237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C5562-0C41-4B89-919E-172455BD6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Roseberry’s speculation (not on the exam)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596D8-CEC6-4DE7-8CD4-7873516D5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this be why so many children with DLD have fine motor deficits?</a:t>
            </a:r>
          </a:p>
        </p:txBody>
      </p:sp>
    </p:spTree>
    <p:extLst>
      <p:ext uri="{BB962C8B-B14F-4D97-AF65-F5344CB8AC3E}">
        <p14:creationId xmlns:p14="http://schemas.microsoft.com/office/powerpoint/2010/main" val="13381274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this section….**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discuss specific activities and materials that address all 3 areas: language, sensory skills, and fine motor skills</a:t>
            </a:r>
          </a:p>
          <a:p>
            <a:endParaRPr lang="en-US" dirty="0"/>
          </a:p>
          <a:p>
            <a:r>
              <a:rPr lang="en-US" dirty="0"/>
              <a:t>For each activity, specific suggestions will be given for integrating all 3 skill areas into one fun, easy, inexpensive activity! </a:t>
            </a:r>
          </a:p>
        </p:txBody>
      </p:sp>
    </p:spTree>
    <p:extLst>
      <p:ext uri="{BB962C8B-B14F-4D97-AF65-F5344CB8AC3E}">
        <p14:creationId xmlns:p14="http://schemas.microsoft.com/office/powerpoint/2010/main" val="2586575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530" y="274638"/>
            <a:ext cx="10911841" cy="36979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In terms of language, we will focus especially on:**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494" y="912224"/>
            <a:ext cx="10915426" cy="5488576"/>
          </a:xfrm>
        </p:spPr>
        <p:txBody>
          <a:bodyPr/>
          <a:lstStyle/>
          <a:p>
            <a:r>
              <a:rPr lang="en-US" dirty="0"/>
              <a:t>Listening and following directions</a:t>
            </a:r>
          </a:p>
          <a:p>
            <a:r>
              <a:rPr lang="en-US" dirty="0"/>
              <a:t>Auditory memory</a:t>
            </a:r>
          </a:p>
          <a:p>
            <a:r>
              <a:rPr lang="en-US" dirty="0"/>
              <a:t>Learning new vocabulary words</a:t>
            </a:r>
          </a:p>
          <a:p>
            <a:r>
              <a:rPr lang="en-US" dirty="0"/>
              <a:t>Describing objects according to label, size, shape, color, function, how they feel</a:t>
            </a:r>
          </a:p>
          <a:p>
            <a:r>
              <a:rPr lang="en-US" dirty="0"/>
              <a:t>Working on basic concepts such as over, under, on top, bottom, left, right, side—spatial terms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07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976" y="274638"/>
            <a:ext cx="10560424" cy="518738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We also need to focus on:**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9518" y="1143001"/>
            <a:ext cx="10062882" cy="4983164"/>
          </a:xfrm>
        </p:spPr>
        <p:txBody>
          <a:bodyPr/>
          <a:lstStyle/>
          <a:p>
            <a:r>
              <a:rPr lang="en-US" dirty="0"/>
              <a:t>Parts of speech like verbs, nouns, adjectives</a:t>
            </a:r>
          </a:p>
          <a:p>
            <a:r>
              <a:rPr lang="en-US" dirty="0"/>
              <a:t>Verbs or action words are especially important because it is well-documented that children with DLD have difficulty with verbs</a:t>
            </a:r>
          </a:p>
          <a:p>
            <a:r>
              <a:rPr lang="en-US" dirty="0"/>
              <a:t>Expanding expressive language</a:t>
            </a:r>
          </a:p>
          <a:p>
            <a:r>
              <a:rPr lang="en-US" dirty="0"/>
              <a:t>Knowledge of categories</a:t>
            </a:r>
          </a:p>
          <a:p>
            <a:r>
              <a:rPr lang="en-US" dirty="0"/>
              <a:t>Opposites</a:t>
            </a:r>
          </a:p>
          <a:p>
            <a:r>
              <a:rPr lang="en-US" dirty="0"/>
              <a:t>Synonyms—very important for building more sophisticated vocabulary</a:t>
            </a:r>
          </a:p>
        </p:txBody>
      </p:sp>
    </p:spTree>
    <p:extLst>
      <p:ext uri="{BB962C8B-B14F-4D97-AF65-F5344CB8AC3E}">
        <p14:creationId xmlns:p14="http://schemas.microsoft.com/office/powerpoint/2010/main" val="313441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We will also discuss social skills including: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EDD712-0212-71AC-3D3F-0D902242D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312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also important to incorporate math and counting: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1C0FC1-34EC-E397-4F2C-AC081DF84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446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 Motor/ Writing Problems—Our Primary Goals: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07E57A-E3F0-47F9-F318-7DF98439A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0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7F6993AA-9E54-48DF-9537-4A8A173A67C9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914399" y="0"/>
            <a:ext cx="10727377" cy="7832103"/>
          </a:xfrm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21BDFE-D568-4EFD-87DD-6A74BD9B5870}"/>
              </a:ext>
            </a:extLst>
          </p:cNvPr>
          <p:cNvSpPr/>
          <p:nvPr/>
        </p:nvSpPr>
        <p:spPr>
          <a:xfrm>
            <a:off x="2059709" y="323273"/>
            <a:ext cx="94672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Research over the years has clearly shown** that sensory processing deficits, often described under the term sensory processing disorder (SPD), are a co-morbid problem that can accompany childhood apraxia of speech, autism spectrum disorder, attention deficit hyperactivity disorder (ADHD), and DLD</a:t>
            </a:r>
          </a:p>
        </p:txBody>
      </p:sp>
    </p:spTree>
    <p:extLst>
      <p:ext uri="{BB962C8B-B14F-4D97-AF65-F5344CB8AC3E}">
        <p14:creationId xmlns:p14="http://schemas.microsoft.com/office/powerpoint/2010/main" val="27253625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Appropriate body positioning includes:**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Having a child do prone activities on his/her stomach to strengthen trunk muscles</a:t>
            </a:r>
          </a:p>
          <a:p>
            <a:r>
              <a:rPr lang="en-US" dirty="0"/>
              <a:t>Having the child sit at 90 degree angles: sitting straight with his hips and knees at a 90-degree position; feet flat on the floor</a:t>
            </a:r>
          </a:p>
          <a:p>
            <a:r>
              <a:rPr lang="en-US" dirty="0"/>
              <a:t>If the child’s feet don’t touch the floor, put books or a box under her feet</a:t>
            </a:r>
          </a:p>
          <a:p>
            <a:r>
              <a:rPr lang="en-US" dirty="0"/>
              <a:t>To improve postural control, use a pillow or seat cushion</a:t>
            </a:r>
          </a:p>
        </p:txBody>
      </p:sp>
    </p:spTree>
    <p:extLst>
      <p:ext uri="{BB962C8B-B14F-4D97-AF65-F5344CB8AC3E}">
        <p14:creationId xmlns:p14="http://schemas.microsoft.com/office/powerpoint/2010/main" val="28283353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22" y="274638"/>
            <a:ext cx="10746377" cy="395922"/>
          </a:xfrm>
        </p:spPr>
        <p:txBody>
          <a:bodyPr>
            <a:normAutofit fontScale="90000"/>
          </a:bodyPr>
          <a:lstStyle/>
          <a:p>
            <a:r>
              <a:rPr lang="en-US" dirty="0"/>
              <a:t>To improve shoulder stability:**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982" y="809897"/>
            <a:ext cx="6104707" cy="5617029"/>
          </a:xfrm>
        </p:spPr>
        <p:txBody>
          <a:bodyPr/>
          <a:lstStyle/>
          <a:p>
            <a:r>
              <a:rPr lang="en-US" dirty="0"/>
              <a:t>Wheelbarrow walks—hold the child’s feet and have him walk on his hands</a:t>
            </a:r>
          </a:p>
          <a:p>
            <a:r>
              <a:rPr lang="en-US" dirty="0"/>
              <a:t>Have the child do pushups against the wall</a:t>
            </a:r>
          </a:p>
          <a:p>
            <a:r>
              <a:rPr lang="en-US" dirty="0"/>
              <a:t>Encourage prone or </a:t>
            </a:r>
            <a:r>
              <a:rPr lang="en-US" dirty="0" err="1"/>
              <a:t>quadraped</a:t>
            </a:r>
            <a:r>
              <a:rPr lang="en-US" dirty="0"/>
              <a:t> position—when watching TV/reading etc., lie on the floor propped on elbows</a:t>
            </a:r>
          </a:p>
        </p:txBody>
      </p:sp>
    </p:spTree>
    <p:extLst>
      <p:ext uri="{BB962C8B-B14F-4D97-AF65-F5344CB8AC3E}">
        <p14:creationId xmlns:p14="http://schemas.microsoft.com/office/powerpoint/2010/main" val="23650878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49EF9-7119-4657-9F67-F0593D239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788" y="274638"/>
            <a:ext cx="10766612" cy="370821"/>
          </a:xfrm>
        </p:spPr>
        <p:txBody>
          <a:bodyPr>
            <a:normAutofit fontScale="90000"/>
          </a:bodyPr>
          <a:lstStyle/>
          <a:p>
            <a:r>
              <a:rPr lang="en-US" dirty="0"/>
              <a:t>In sum, sensory integration:**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61641-3C00-4A0F-AFD1-198111A5D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7458" y="869577"/>
            <a:ext cx="10174941" cy="5256588"/>
          </a:xfrm>
        </p:spPr>
        <p:txBody>
          <a:bodyPr/>
          <a:lstStyle/>
          <a:p>
            <a:r>
              <a:rPr lang="en-US" altLang="en-US" dirty="0"/>
              <a:t>Involves the neurological process that organizes sensations from one’s own body and the environment into useable information</a:t>
            </a:r>
          </a:p>
          <a:p>
            <a:pPr marL="457200" lvl="1" indent="0">
              <a:buNone/>
            </a:pPr>
            <a:endParaRPr lang="en-US" altLang="en-US" dirty="0"/>
          </a:p>
          <a:p>
            <a:pPr marL="457200" lvl="1" indent="0">
              <a:buNone/>
            </a:pPr>
            <a:r>
              <a:rPr lang="en-US" altLang="en-US" sz="3200" dirty="0"/>
              <a:t>Involves information filtering and processing</a:t>
            </a:r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Sensory integration activities incorporating fine motor and language skills are fun, useful, and easy to implement as a part of speech-language therapy!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1972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 great </a:t>
            </a:r>
            <a:r>
              <a:rPr lang="en-US" sz="3200" dirty="0" err="1"/>
              <a:t>youtube</a:t>
            </a:r>
            <a:r>
              <a:rPr lang="en-US" sz="3200" dirty="0"/>
              <a:t> video for how to integrate sensory activities into speech-language therapy**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https://www.youtube.com/watch?v=1AERJdldapQ</a:t>
            </a:r>
            <a:endParaRPr lang="en-US" dirty="0"/>
          </a:p>
          <a:p>
            <a:endParaRPr lang="en-US" dirty="0"/>
          </a:p>
          <a:p>
            <a:r>
              <a:rPr lang="en-US" dirty="0"/>
              <a:t>How To Use Sensory Play for Language Speech Therapy Tips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3499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23539-7966-4C12-AC74-C98F76A3658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298261" y="-80919"/>
            <a:ext cx="9766963" cy="6764940"/>
          </a:xfrm>
        </p:spPr>
        <p:txBody>
          <a:bodyPr/>
          <a:lstStyle/>
          <a:p>
            <a:r>
              <a:rPr lang="en-US" dirty="0"/>
              <a:t>I. Introduction and Background**</a:t>
            </a:r>
          </a:p>
          <a:p>
            <a:endParaRPr lang="en-US" sz="1200" dirty="0"/>
          </a:p>
          <a:p>
            <a:r>
              <a:rPr lang="en-US" dirty="0"/>
              <a:t>II. Foundational Principles and Nature of SPD</a:t>
            </a:r>
          </a:p>
          <a:p>
            <a:endParaRPr lang="en-US" sz="1200" dirty="0"/>
          </a:p>
          <a:p>
            <a:r>
              <a:rPr lang="en-US" dirty="0"/>
              <a:t>III. Eight Sensory Systems</a:t>
            </a:r>
          </a:p>
          <a:p>
            <a:endParaRPr lang="en-US" sz="1400" dirty="0"/>
          </a:p>
          <a:p>
            <a:r>
              <a:rPr lang="en-US" dirty="0"/>
              <a:t>IV. Implications for Speech and Language</a:t>
            </a:r>
          </a:p>
          <a:p>
            <a:endParaRPr lang="en-US" sz="1400" dirty="0"/>
          </a:p>
          <a:p>
            <a:r>
              <a:rPr lang="en-US" dirty="0"/>
              <a:t>V. Sensory Diet</a:t>
            </a:r>
          </a:p>
          <a:p>
            <a:endParaRPr lang="en-US" sz="1400" dirty="0"/>
          </a:p>
          <a:p>
            <a:r>
              <a:rPr lang="en-US" dirty="0"/>
              <a:t>VI. Specific Therapy Materials and Activities for Integrating Language, Sensory, and Fine Motor Skills</a:t>
            </a:r>
          </a:p>
        </p:txBody>
      </p:sp>
    </p:spTree>
    <p:extLst>
      <p:ext uri="{BB962C8B-B14F-4D97-AF65-F5344CB8AC3E}">
        <p14:creationId xmlns:p14="http://schemas.microsoft.com/office/powerpoint/2010/main" val="39004742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CE0BF-C039-4422-BE86-9959BBA37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77506"/>
            <a:ext cx="9448800" cy="46139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Strawberry baskets sensory activity: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8AB31-3B45-4322-AD3B-A6B4EB0C7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17072" y="1258349"/>
            <a:ext cx="9960528" cy="4685251"/>
          </a:xfrm>
        </p:spPr>
        <p:txBody>
          <a:bodyPr/>
          <a:lstStyle/>
          <a:p>
            <a:r>
              <a:rPr lang="en-US" dirty="0"/>
              <a:t>Take turns being the child and clinician. Transfer objects from basket to basket with the clothespin.</a:t>
            </a:r>
          </a:p>
          <a:p>
            <a:endParaRPr lang="en-US" dirty="0"/>
          </a:p>
          <a:p>
            <a:r>
              <a:rPr lang="en-US" dirty="0"/>
              <a:t>Write 2 therapy objectives and then we will share with the whole class. For example:</a:t>
            </a:r>
          </a:p>
          <a:p>
            <a:endParaRPr lang="en-US" dirty="0"/>
          </a:p>
          <a:p>
            <a:r>
              <a:rPr lang="en-US" dirty="0"/>
              <a:t>When asked “Tell me what we do with this, the child will answer with 80% accuracy.”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3545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Resources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2521008" y="1371600"/>
            <a:ext cx="8832791" cy="525562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7400" b="1" dirty="0"/>
              <a:t>Sensory Integration and the Child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7400" dirty="0"/>
              <a:t>By A. Jean Ayres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7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7400" b="1" dirty="0"/>
              <a:t>An Introduction to Sensory Integration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7400" dirty="0"/>
              <a:t>By Nan Arkwright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7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7400" b="1" dirty="0"/>
              <a:t>The Out-of-Sync Child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7400" dirty="0"/>
              <a:t>By Carol </a:t>
            </a:r>
            <a:r>
              <a:rPr lang="en-US" altLang="en-US" sz="7400" dirty="0" err="1"/>
              <a:t>Kranowitz</a:t>
            </a:r>
            <a:endParaRPr lang="en-US" altLang="en-US" sz="7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7400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7400" b="1" dirty="0"/>
              <a:t>A Parents Guide to Understanding Sensory Integration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7400" dirty="0"/>
              <a:t>By Sensory Integration International</a:t>
            </a:r>
          </a:p>
          <a:p>
            <a:pPr>
              <a:buNone/>
            </a:pPr>
            <a:endParaRPr lang="en-US" altLang="en-US" sz="7400" b="1" dirty="0"/>
          </a:p>
          <a:p>
            <a:pPr>
              <a:buNone/>
            </a:pPr>
            <a:r>
              <a:rPr lang="en-US" altLang="en-US" sz="7400" b="1" dirty="0"/>
              <a:t>Building Bridges Through Sensory Integration</a:t>
            </a:r>
          </a:p>
          <a:p>
            <a:pPr>
              <a:buNone/>
            </a:pPr>
            <a:r>
              <a:rPr lang="en-US" altLang="en-US" sz="7400" dirty="0"/>
              <a:t>by Ellen Yack, Shirley Sutton, and Paula </a:t>
            </a:r>
            <a:r>
              <a:rPr lang="en-US" altLang="en-US" sz="7400" dirty="0" err="1"/>
              <a:t>Aquilla</a:t>
            </a:r>
            <a:endParaRPr lang="en-US" altLang="en-US" sz="7400" dirty="0"/>
          </a:p>
          <a:p>
            <a:pPr>
              <a:buNone/>
            </a:pPr>
            <a:endParaRPr lang="en-US" altLang="en-US" sz="7400" b="1" dirty="0"/>
          </a:p>
          <a:p>
            <a:pPr>
              <a:buNone/>
            </a:pPr>
            <a:r>
              <a:rPr lang="en-US" altLang="en-US" sz="7400" b="1" dirty="0"/>
              <a:t>Pre-Feeding Skills</a:t>
            </a:r>
          </a:p>
          <a:p>
            <a:pPr>
              <a:buNone/>
            </a:pPr>
            <a:r>
              <a:rPr lang="en-US" altLang="en-US" sz="7400" dirty="0"/>
              <a:t>by  Suzanne Evans Morris, PH.D. CCC-SLP &amp; Marsha Dunn Klein, M.Ed., OTR/L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	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78216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Resources (cont.)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>
          <a:xfrm>
            <a:off x="1649338" y="1600201"/>
            <a:ext cx="9933062" cy="45259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8600" b="1" dirty="0"/>
              <a:t>Building Bridges Through Sensory Integration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8600" dirty="0"/>
              <a:t>By Ellen Yack, Shirley Sutton, and Paula </a:t>
            </a:r>
            <a:r>
              <a:rPr lang="en-US" altLang="en-US" sz="8600" dirty="0" err="1"/>
              <a:t>Aquilla</a:t>
            </a:r>
            <a:endParaRPr lang="en-US" altLang="en-US" sz="8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8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8600" b="1" dirty="0"/>
              <a:t>Pre-Feeding Skills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8600" dirty="0"/>
              <a:t>By  Suzanne Evans Morris, PH.D. CCC-SLP &amp; Marsha Dunn Klein, M.Ed., OTR/L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8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8600" b="1" dirty="0"/>
              <a:t>Self-</a:t>
            </a:r>
            <a:r>
              <a:rPr lang="en-US" altLang="en-US" sz="8600" b="1" dirty="0" err="1"/>
              <a:t>Reg</a:t>
            </a:r>
            <a:r>
              <a:rPr lang="en-US" altLang="en-US" sz="8600" b="1" dirty="0"/>
              <a:t> How to Help Your Child (and You) Break the Stress Cycle and Successfully Engage With Life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8600" dirty="0"/>
              <a:t>By Dr. Stuart </a:t>
            </a:r>
            <a:r>
              <a:rPr lang="en-US" altLang="en-US" sz="8600" dirty="0" err="1"/>
              <a:t>Shanker</a:t>
            </a:r>
            <a:endParaRPr lang="en-US" altLang="en-US" sz="8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8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8600" b="1" dirty="0"/>
              <a:t>Raising a Sensory Smart Child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8600" dirty="0"/>
              <a:t>By Lindsey Biel, M.A. OTR/L and Nancy Penske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8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	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247959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Resources (cont.)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b="1" dirty="0"/>
              <a:t>American Occupational Therapy Association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hlinkClick r:id="rId3"/>
              </a:rPr>
              <a:t>http://www.aota.org</a:t>
            </a:r>
            <a:endParaRPr lang="en-US" alt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Phone:  301-652-2682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b="1" dirty="0"/>
              <a:t>American Occupational Therapy Association of California </a:t>
            </a:r>
            <a:r>
              <a:rPr lang="en-US" altLang="en-US" dirty="0">
                <a:hlinkClick r:id="rId4"/>
              </a:rPr>
              <a:t>http://www.healthcaresource.com/otac/</a:t>
            </a:r>
            <a:endParaRPr lang="en-US" alt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Phone: 916-567-7000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b="1" dirty="0"/>
              <a:t>Sensory Integration International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hlinkClick r:id="rId5"/>
              </a:rPr>
              <a:t>http://home.earthlink.net/</a:t>
            </a:r>
            <a:r>
              <a:rPr lang="en-US" altLang="en-US" dirty="0"/>
              <a:t>sensoryint/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Phone: 310-787-8805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11308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Resources (cont.)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30036"/>
            <a:ext cx="10515600" cy="535339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Sensory Resources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hlinkClick r:id="rId3"/>
              </a:rPr>
              <a:t>http://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hlinkClick r:id="rId3"/>
              </a:rPr>
              <a:t>www.sensoryresources.com/</a:t>
            </a:r>
            <a:endParaRPr lang="en-US" alt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Phone 1-888-357-5867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Southpaw Enterprises (SI Products and Resources)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hlinkClick r:id="rId4"/>
              </a:rPr>
              <a:t>http://www.spouthpawenterprises.com/html/home.asp</a:t>
            </a:r>
            <a:endParaRPr lang="en-US" alt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Phone 1-800-228-1698</a:t>
            </a:r>
          </a:p>
          <a:p>
            <a:pPr>
              <a:lnSpc>
                <a:spcPct val="80000"/>
              </a:lnSpc>
              <a:buNone/>
            </a:pPr>
            <a:endParaRPr lang="en-US" altLang="en-US" dirty="0"/>
          </a:p>
          <a:p>
            <a:pPr>
              <a:lnSpc>
                <a:spcPct val="80000"/>
              </a:lnSpc>
              <a:buNone/>
            </a:pPr>
            <a:r>
              <a:rPr lang="en-US" altLang="en-US" b="1" dirty="0"/>
              <a:t>Sensational Brain Co.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dirty="0">
                <a:hlinkClick r:id="rId5"/>
              </a:rPr>
              <a:t>www.sensationalbrain.com</a:t>
            </a:r>
            <a:endParaRPr lang="en-US" altLang="en-US" dirty="0"/>
          </a:p>
          <a:p>
            <a:pPr>
              <a:lnSpc>
                <a:spcPct val="80000"/>
              </a:lnSpc>
              <a:buNone/>
            </a:pPr>
            <a:endParaRPr lang="en-US" alt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</a:pPr>
            <a:endParaRPr lang="en-US" altLang="en-US" sz="2700" dirty="0"/>
          </a:p>
        </p:txBody>
      </p:sp>
    </p:spTree>
    <p:extLst>
      <p:ext uri="{BB962C8B-B14F-4D97-AF65-F5344CB8AC3E}">
        <p14:creationId xmlns:p14="http://schemas.microsoft.com/office/powerpoint/2010/main" val="4283421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13526" y="274638"/>
            <a:ext cx="10178473" cy="722889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Sensory Integration Dysfunction/Sensory Processing Disorder**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42473" y="1376218"/>
            <a:ext cx="8691418" cy="4996873"/>
          </a:xfrm>
        </p:spPr>
        <p:txBody>
          <a:bodyPr>
            <a:normAutofit/>
          </a:bodyPr>
          <a:lstStyle/>
          <a:p>
            <a:r>
              <a:rPr lang="en-US" altLang="en-US" dirty="0"/>
              <a:t>An irregularity or disorder in brain function that makes it difficult to integrate sensory input effectively</a:t>
            </a:r>
          </a:p>
          <a:p>
            <a:endParaRPr lang="en-US" altLang="en-US" dirty="0"/>
          </a:p>
          <a:p>
            <a:r>
              <a:rPr lang="en-US" altLang="en-US" dirty="0"/>
              <a:t>Consequences may appear in the areas of: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		Motor learning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		Social/Emotional components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		Speech/Language components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		Attention Disorders</a:t>
            </a:r>
          </a:p>
        </p:txBody>
      </p:sp>
    </p:spTree>
    <p:extLst>
      <p:ext uri="{BB962C8B-B14F-4D97-AF65-F5344CB8AC3E}">
        <p14:creationId xmlns:p14="http://schemas.microsoft.com/office/powerpoint/2010/main" val="5719070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126" y="274638"/>
            <a:ext cx="10483273" cy="131762"/>
          </a:xfrm>
        </p:spPr>
        <p:txBody>
          <a:bodyPr>
            <a:normAutofit fontScale="90000"/>
          </a:bodyPr>
          <a:lstStyle/>
          <a:p>
            <a:r>
              <a:rPr lang="en-US" dirty="0"/>
              <a:t>Resources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744" y="683491"/>
            <a:ext cx="10686474" cy="6022109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www.sensorysmarts.com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Wild, Gwen, MOT, OTR/L and Jones, Lyle, MBA (2012) </a:t>
            </a:r>
            <a:r>
              <a:rPr lang="en-US" b="1" dirty="0"/>
              <a:t>Parent’s Perception of Effectiveness of Sensory Diets for Children: A Multiple Case Study Analysis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altLang="en-US" b="1" dirty="0"/>
              <a:t>Arnie and His School Tools</a:t>
            </a:r>
          </a:p>
          <a:p>
            <a:pPr>
              <a:buNone/>
            </a:pPr>
            <a:r>
              <a:rPr lang="en-US" altLang="en-US" dirty="0"/>
              <a:t>By Jennifer </a:t>
            </a:r>
            <a:r>
              <a:rPr lang="en-US" altLang="en-US" dirty="0" err="1"/>
              <a:t>Veenendall</a:t>
            </a:r>
            <a:endParaRPr lang="en-US" altLang="en-US" dirty="0"/>
          </a:p>
          <a:p>
            <a:pPr>
              <a:buNone/>
            </a:pPr>
            <a:endParaRPr lang="en-US" altLang="en-US" dirty="0"/>
          </a:p>
          <a:p>
            <a:r>
              <a:rPr lang="en-US" altLang="en-US" b="1" dirty="0"/>
              <a:t>Sensational Kids: Hope and Help for Children with Sensory Processing Disorder (SPD) </a:t>
            </a:r>
          </a:p>
          <a:p>
            <a:pPr>
              <a:buNone/>
            </a:pPr>
            <a:r>
              <a:rPr lang="en-US" altLang="en-US" dirty="0"/>
              <a:t>by Lucy Jane Miller </a:t>
            </a:r>
          </a:p>
          <a:p>
            <a:pPr>
              <a:buNone/>
            </a:pPr>
            <a:endParaRPr lang="en-US" altLang="en-US" dirty="0"/>
          </a:p>
          <a:p>
            <a:pPr>
              <a:buNone/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664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759A-07FE-4EFB-A7FA-5056A97A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5EA90-3BEF-4786-8CE6-43BBFA52B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 Institute </a:t>
            </a:r>
            <a:r>
              <a:rPr lang="en-US"/>
              <a:t>(2023). </a:t>
            </a:r>
            <a:r>
              <a:rPr lang="en-US" dirty="0"/>
              <a:t>Understanding sensory processing disorder. https://sensoryhealth.org/basic/understanding-sensory-processing-disorder</a:t>
            </a:r>
          </a:p>
        </p:txBody>
      </p:sp>
    </p:spTree>
    <p:extLst>
      <p:ext uri="{BB962C8B-B14F-4D97-AF65-F5344CB8AC3E}">
        <p14:creationId xmlns:p14="http://schemas.microsoft.com/office/powerpoint/2010/main" val="1355665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148" y="274638"/>
            <a:ext cx="10653252" cy="457198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Galina-</a:t>
            </a:r>
            <a:r>
              <a:rPr lang="en-US" sz="3200" dirty="0" err="1"/>
              <a:t>Simal</a:t>
            </a:r>
            <a:r>
              <a:rPr lang="en-US" sz="3200" dirty="0"/>
              <a:t> et al., 2020—in children with SPD: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E9FE54-7172-14B3-C40A-B762308DFB1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92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22693-065A-4758-B9DC-74795C281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Institute, 2024:**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140C1-F812-4471-AC3F-6144BE9B7A2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15999" y="1905000"/>
            <a:ext cx="10404061" cy="4038600"/>
          </a:xfrm>
        </p:spPr>
        <p:txBody>
          <a:bodyPr/>
          <a:lstStyle/>
          <a:p>
            <a:r>
              <a:rPr lang="en-US" b="0" i="0" dirty="0">
                <a:solidFill>
                  <a:schemeClr val="tx2"/>
                </a:solidFill>
                <a:effectLst/>
                <a:latin typeface="+mj-lt"/>
              </a:rPr>
              <a:t>Pioneering occupational therapist, psychologist, and neuroscientist A. Jean Ayres, Ph.D., likened SPD to a </a:t>
            </a:r>
            <a:r>
              <a:rPr lang="en-US" b="0" i="0" dirty="0">
                <a:solidFill>
                  <a:srgbClr val="FF0000"/>
                </a:solidFill>
                <a:effectLst/>
                <a:latin typeface="+mj-lt"/>
              </a:rPr>
              <a:t>neurological “traffic jam” </a:t>
            </a:r>
            <a:r>
              <a:rPr lang="en-US" b="0" i="0" dirty="0">
                <a:solidFill>
                  <a:schemeClr val="tx2"/>
                </a:solidFill>
                <a:effectLst/>
                <a:latin typeface="+mj-lt"/>
              </a:rPr>
              <a:t>that prevents certain parts of the brain from receiving the information needed to interpret sensory information correctly.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8723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Delgado-</a:t>
            </a:r>
            <a:r>
              <a:rPr lang="en-US" sz="3200" dirty="0" err="1"/>
              <a:t>Lobete</a:t>
            </a:r>
            <a:r>
              <a:rPr lang="en-US" sz="3200" dirty="0"/>
              <a:t> et al. (2020) tell us that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8E7C6D-AC6F-E5A7-50FB-88B4E0CE303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2326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93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eme36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SERE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eme117">
  <a:themeElements>
    <a:clrScheme name="Lorry White">
      <a:dk1>
        <a:srgbClr val="5F5F5F"/>
      </a:dk1>
      <a:lt1>
        <a:srgbClr val="7F7F7F"/>
      </a:lt1>
      <a:dk2>
        <a:srgbClr val="5F5F5F"/>
      </a:dk2>
      <a:lt2>
        <a:srgbClr val="F2F2F2"/>
      </a:lt2>
      <a:accent1>
        <a:srgbClr val="89AFD5"/>
      </a:accent1>
      <a:accent2>
        <a:srgbClr val="336394"/>
      </a:accent2>
      <a:accent3>
        <a:srgbClr val="234466"/>
      </a:accent3>
      <a:accent4>
        <a:srgbClr val="5D91C7"/>
      </a:accent4>
      <a:accent5>
        <a:srgbClr val="CFDFEE"/>
      </a:accent5>
      <a:accent6>
        <a:srgbClr val="A2C0DF"/>
      </a:accent6>
      <a:hlink>
        <a:srgbClr val="0070C0"/>
      </a:hlink>
      <a:folHlink>
        <a:srgbClr val="33639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Lorry White">
      <a:dk1>
        <a:srgbClr val="5F5F5F"/>
      </a:dk1>
      <a:lt1>
        <a:srgbClr val="7F7F7F"/>
      </a:lt1>
      <a:dk2>
        <a:srgbClr val="5F5F5F"/>
      </a:dk2>
      <a:lt2>
        <a:srgbClr val="F2F2F2"/>
      </a:lt2>
      <a:accent1>
        <a:srgbClr val="89AFD5"/>
      </a:accent1>
      <a:accent2>
        <a:srgbClr val="336394"/>
      </a:accent2>
      <a:accent3>
        <a:srgbClr val="234466"/>
      </a:accent3>
      <a:accent4>
        <a:srgbClr val="5D91C7"/>
      </a:accent4>
      <a:accent5>
        <a:srgbClr val="CFDFEE"/>
      </a:accent5>
      <a:accent6>
        <a:srgbClr val="A2C0DF"/>
      </a:accent6>
      <a:hlink>
        <a:srgbClr val="0070C0"/>
      </a:hlink>
      <a:folHlink>
        <a:srgbClr val="33639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7568</TotalTime>
  <Words>2043</Words>
  <Application>Microsoft Office PowerPoint</Application>
  <PresentationFormat>Widescreen</PresentationFormat>
  <Paragraphs>293</Paragraphs>
  <Slides>61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61</vt:i4>
      </vt:variant>
    </vt:vector>
  </HeadingPairs>
  <TitlesOfParts>
    <vt:vector size="74" baseType="lpstr">
      <vt:lpstr>Arial</vt:lpstr>
      <vt:lpstr>Calibri</vt:lpstr>
      <vt:lpstr>Calibri Light</vt:lpstr>
      <vt:lpstr>Fira Sans</vt:lpstr>
      <vt:lpstr>Monotype Sorts</vt:lpstr>
      <vt:lpstr>Times New Roman</vt:lpstr>
      <vt:lpstr>Wingdings</vt:lpstr>
      <vt:lpstr>Theme1</vt:lpstr>
      <vt:lpstr>Theme93</vt:lpstr>
      <vt:lpstr>Theme36</vt:lpstr>
      <vt:lpstr>Theme117</vt:lpstr>
      <vt:lpstr>1_Default Design</vt:lpstr>
      <vt:lpstr>Office Theme</vt:lpstr>
      <vt:lpstr>PowerPoint Presentation</vt:lpstr>
      <vt:lpstr>PowerPoint Presentation</vt:lpstr>
      <vt:lpstr>I. Introduction and Background**  My personal interest in Sensory Processing Disorder:</vt:lpstr>
      <vt:lpstr>      II. Foundational Principles and Nature of SPD**  It is increasingly being found that children with special needs such as Developmental Language Disorder (DLD) and Autism Spectrum Disorder (ASD) have accompanying sensory and fine motor deficits</vt:lpstr>
      <vt:lpstr>PowerPoint Presentation</vt:lpstr>
      <vt:lpstr>Sensory Integration Dysfunction/Sensory Processing Disorder**</vt:lpstr>
      <vt:lpstr>Galina-Simal et al., 2020—in children with SPD:</vt:lpstr>
      <vt:lpstr>STAR Institute, 2024:**</vt:lpstr>
      <vt:lpstr>Delgado-Lobete et al. (2020) tell us that</vt:lpstr>
      <vt:lpstr>Possible Causes of SI Dysfunction**</vt:lpstr>
      <vt:lpstr>2024 Journal of the American Medical Association https://jamanetwork.com/journals/jamapediatrics/article-abstract/2813443** </vt:lpstr>
      <vt:lpstr>In the JAMA 2024 study, they studied atypical sensory behaviors such as:</vt:lpstr>
      <vt:lpstr>The JAMA 2024 study found that:</vt:lpstr>
      <vt:lpstr>III. Eight Sensory Systems</vt:lpstr>
      <vt:lpstr>Vestibular system:</vt:lpstr>
      <vt:lpstr>Proprioception:**</vt:lpstr>
      <vt:lpstr>Interoception…</vt:lpstr>
      <vt:lpstr>Where to Start?</vt:lpstr>
      <vt:lpstr>Modulation</vt:lpstr>
      <vt:lpstr>IV. Implications for Speech and Language** </vt:lpstr>
      <vt:lpstr>Over-Responsive</vt:lpstr>
      <vt:lpstr>Under-Responsive (passive)</vt:lpstr>
      <vt:lpstr>The Sensory Seeking Person</vt:lpstr>
      <vt:lpstr>Mixed Response**</vt:lpstr>
      <vt:lpstr>V. Sensory Diet</vt:lpstr>
      <vt:lpstr>Childdevelopment.com 2024:**</vt:lpstr>
      <vt:lpstr>Childdevelopment 2024:</vt:lpstr>
      <vt:lpstr>We can have home and school modifications:**</vt:lpstr>
      <vt:lpstr>With Brain Gym, we can do cross crawls and waves to cross midline and increase alertness**</vt:lpstr>
      <vt:lpstr>Auditory Supports</vt:lpstr>
      <vt:lpstr>Olfactory (Smell) Supports**</vt:lpstr>
      <vt:lpstr>Chewing things:**</vt:lpstr>
      <vt:lpstr>We need to provide children with appropriate, clean items to chew on (Chewlry)**</vt:lpstr>
      <vt:lpstr>Tactile Supports**</vt:lpstr>
      <vt:lpstr>Fidget toys can calm children and keep their hands busy, thus focusing their attention**</vt:lpstr>
      <vt:lpstr>Pop it toys are highly motivating fidget toys and can be used for articulation drill on speech sounds</vt:lpstr>
      <vt:lpstr>Vestibular Supports</vt:lpstr>
      <vt:lpstr>Vestibular support—jump on a miniature trampoline</vt:lpstr>
      <vt:lpstr>This youtube video shows how to incorporate sensory activities into therapy**</vt:lpstr>
      <vt:lpstr>VI. Specific Therapy Ideas for Integrating Language, Sensory, and Fine Motor Skills**</vt:lpstr>
      <vt:lpstr>ASHA Leader May/June 2024:**</vt:lpstr>
      <vt:lpstr>PowerPoint Presentation</vt:lpstr>
      <vt:lpstr>Roseberry’s speculation (not on the exam)</vt:lpstr>
      <vt:lpstr>In this section….**</vt:lpstr>
      <vt:lpstr>In terms of language, we will focus especially on:**</vt:lpstr>
      <vt:lpstr>We also need to focus on:**</vt:lpstr>
      <vt:lpstr>We will also discuss social skills including:</vt:lpstr>
      <vt:lpstr>It’s also important to incorporate math and counting:</vt:lpstr>
      <vt:lpstr>Fine Motor/ Writing Problems—Our Primary Goals:</vt:lpstr>
      <vt:lpstr>Appropriate body positioning includes:**</vt:lpstr>
      <vt:lpstr>To improve shoulder stability:**</vt:lpstr>
      <vt:lpstr>In sum, sensory integration:**</vt:lpstr>
      <vt:lpstr>A great youtube video for how to integrate sensory activities into speech-language therapy**</vt:lpstr>
      <vt:lpstr>PowerPoint Presentation</vt:lpstr>
      <vt:lpstr>Strawberry baskets sensory activity:</vt:lpstr>
      <vt:lpstr>Resources</vt:lpstr>
      <vt:lpstr>Resources (cont.)</vt:lpstr>
      <vt:lpstr>Resources (cont.)</vt:lpstr>
      <vt:lpstr>Resources (cont.)</vt:lpstr>
      <vt:lpstr>Resources (cont.)</vt:lpstr>
      <vt:lpstr>Resources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Sensory Integration</dc:title>
  <dc:creator>Debra Harms</dc:creator>
  <cp:lastModifiedBy>celeste_roseberry@outlook.com</cp:lastModifiedBy>
  <cp:revision>264</cp:revision>
  <cp:lastPrinted>2020-02-09T17:28:41Z</cp:lastPrinted>
  <dcterms:created xsi:type="dcterms:W3CDTF">2019-08-01T02:21:17Z</dcterms:created>
  <dcterms:modified xsi:type="dcterms:W3CDTF">2024-06-04T21:10:50Z</dcterms:modified>
</cp:coreProperties>
</file>