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77"/>
  </p:notesMasterIdLst>
  <p:sldIdLst>
    <p:sldId id="256" r:id="rId2"/>
    <p:sldId id="1487" r:id="rId3"/>
    <p:sldId id="305" r:id="rId4"/>
    <p:sldId id="258" r:id="rId5"/>
    <p:sldId id="364" r:id="rId6"/>
    <p:sldId id="289" r:id="rId7"/>
    <p:sldId id="285" r:id="rId8"/>
    <p:sldId id="1501" r:id="rId9"/>
    <p:sldId id="286" r:id="rId10"/>
    <p:sldId id="312" r:id="rId11"/>
    <p:sldId id="287" r:id="rId12"/>
    <p:sldId id="288" r:id="rId13"/>
    <p:sldId id="335" r:id="rId14"/>
    <p:sldId id="336" r:id="rId15"/>
    <p:sldId id="290" r:id="rId16"/>
    <p:sldId id="375" r:id="rId17"/>
    <p:sldId id="311" r:id="rId18"/>
    <p:sldId id="267" r:id="rId19"/>
    <p:sldId id="1479" r:id="rId20"/>
    <p:sldId id="313" r:id="rId21"/>
    <p:sldId id="268" r:id="rId22"/>
    <p:sldId id="338" r:id="rId23"/>
    <p:sldId id="333" r:id="rId24"/>
    <p:sldId id="334" r:id="rId25"/>
    <p:sldId id="337" r:id="rId26"/>
    <p:sldId id="1504" r:id="rId27"/>
    <p:sldId id="275" r:id="rId28"/>
    <p:sldId id="365" r:id="rId29"/>
    <p:sldId id="366" r:id="rId30"/>
    <p:sldId id="367" r:id="rId31"/>
    <p:sldId id="368" r:id="rId32"/>
    <p:sldId id="269" r:id="rId33"/>
    <p:sldId id="271" r:id="rId34"/>
    <p:sldId id="272" r:id="rId35"/>
    <p:sldId id="276" r:id="rId36"/>
    <p:sldId id="273" r:id="rId37"/>
    <p:sldId id="274" r:id="rId38"/>
    <p:sldId id="277" r:id="rId39"/>
    <p:sldId id="278" r:id="rId40"/>
    <p:sldId id="262" r:id="rId41"/>
    <p:sldId id="291" r:id="rId42"/>
    <p:sldId id="292" r:id="rId43"/>
    <p:sldId id="376" r:id="rId44"/>
    <p:sldId id="377" r:id="rId45"/>
    <p:sldId id="1481" r:id="rId46"/>
    <p:sldId id="379" r:id="rId47"/>
    <p:sldId id="380" r:id="rId48"/>
    <p:sldId id="381" r:id="rId49"/>
    <p:sldId id="1502" r:id="rId50"/>
    <p:sldId id="1503" r:id="rId51"/>
    <p:sldId id="441" r:id="rId52"/>
    <p:sldId id="1505" r:id="rId53"/>
    <p:sldId id="331" r:id="rId54"/>
    <p:sldId id="294" r:id="rId55"/>
    <p:sldId id="295" r:id="rId56"/>
    <p:sldId id="296" r:id="rId57"/>
    <p:sldId id="298" r:id="rId58"/>
    <p:sldId id="299" r:id="rId59"/>
    <p:sldId id="310" r:id="rId60"/>
    <p:sldId id="300" r:id="rId61"/>
    <p:sldId id="301" r:id="rId62"/>
    <p:sldId id="303" r:id="rId63"/>
    <p:sldId id="329" r:id="rId64"/>
    <p:sldId id="304" r:id="rId65"/>
    <p:sldId id="314" r:id="rId66"/>
    <p:sldId id="315" r:id="rId67"/>
    <p:sldId id="316" r:id="rId68"/>
    <p:sldId id="317" r:id="rId69"/>
    <p:sldId id="318" r:id="rId70"/>
    <p:sldId id="319" r:id="rId71"/>
    <p:sldId id="320" r:id="rId72"/>
    <p:sldId id="322" r:id="rId73"/>
    <p:sldId id="328" r:id="rId74"/>
    <p:sldId id="323" r:id="rId75"/>
    <p:sldId id="363"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62" y="101"/>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52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EF671D-BABF-41D3-9D98-B2126BD12294}" type="datetimeFigureOut">
              <a:rPr lang="en-US" smtClean="0"/>
              <a:t>6/8/2024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55E0E-938F-4AA3-B167-3ECD6D303538}" type="slidenum">
              <a:rPr lang="en-US" smtClean="0"/>
              <a:t>‹#›</a:t>
            </a:fld>
            <a:endParaRPr lang="en-US"/>
          </a:p>
        </p:txBody>
      </p:sp>
    </p:spTree>
    <p:extLst>
      <p:ext uri="{BB962C8B-B14F-4D97-AF65-F5344CB8AC3E}">
        <p14:creationId xmlns:p14="http://schemas.microsoft.com/office/powerpoint/2010/main" val="396255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B76955-B498-4A40-B80A-71C041000D68}"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181371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B76955-B498-4A40-B80A-71C041000D68}"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106122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B76955-B498-4A40-B80A-71C041000D68}"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335979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a:t>Click to edit Master title style</a:t>
            </a:r>
          </a:p>
        </p:txBody>
      </p:sp>
      <p:sp>
        <p:nvSpPr>
          <p:cNvPr id="3" name="Text Placeholder 2"/>
          <p:cNvSpPr>
            <a:spLocks noGrp="1"/>
          </p:cNvSpPr>
          <p:nvPr>
            <p:ph type="body" sz="half" idx="1"/>
          </p:nvPr>
        </p:nvSpPr>
        <p:spPr>
          <a:xfrm>
            <a:off x="1066800" y="17526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341E8838-9FE3-56F3-58C0-BB383243B1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577AE361-1AB9-D232-83E3-E052EF43A3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410DC145-0F43-ADA3-B559-CFF1CD2EA4FB}"/>
              </a:ext>
            </a:extLst>
          </p:cNvPr>
          <p:cNvSpPr>
            <a:spLocks noGrp="1" noChangeArrowheads="1"/>
          </p:cNvSpPr>
          <p:nvPr>
            <p:ph type="sldNum" sz="quarter" idx="12"/>
          </p:nvPr>
        </p:nvSpPr>
        <p:spPr>
          <a:ln/>
        </p:spPr>
        <p:txBody>
          <a:bodyPr/>
          <a:lstStyle>
            <a:lvl1pPr>
              <a:defRPr/>
            </a:lvl1pPr>
          </a:lstStyle>
          <a:p>
            <a:pPr>
              <a:defRPr/>
            </a:pPr>
            <a:fld id="{EB7361F1-3F01-41A6-A1E9-01EDDC0B4057}" type="slidenum">
              <a:rPr lang="en-US" altLang="en-US"/>
              <a:pPr>
                <a:defRPr/>
              </a:pPr>
              <a:t>‹#›</a:t>
            </a:fld>
            <a:endParaRPr lang="en-US" altLang="en-US"/>
          </a:p>
        </p:txBody>
      </p:sp>
    </p:spTree>
    <p:extLst>
      <p:ext uri="{BB962C8B-B14F-4D97-AF65-F5344CB8AC3E}">
        <p14:creationId xmlns:p14="http://schemas.microsoft.com/office/powerpoint/2010/main" val="159117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B76955-B498-4A40-B80A-71C041000D68}"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115928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B76955-B498-4A40-B80A-71C041000D68}" type="datetimeFigureOut">
              <a:rPr lang="en-US" smtClean="0"/>
              <a:t>6/8/2024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65231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B76955-B498-4A40-B80A-71C041000D68}" type="datetimeFigureOut">
              <a:rPr lang="en-US" smtClean="0"/>
              <a:t>6/8/2024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28953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B76955-B498-4A40-B80A-71C041000D68}" type="datetimeFigureOut">
              <a:rPr lang="en-US" smtClean="0"/>
              <a:t>6/8/2024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12970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B76955-B498-4A40-B80A-71C041000D68}" type="datetimeFigureOut">
              <a:rPr lang="en-US" smtClean="0"/>
              <a:t>6/8/2024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118957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76955-B498-4A40-B80A-71C041000D68}" type="datetimeFigureOut">
              <a:rPr lang="en-US" smtClean="0"/>
              <a:t>6/8/2024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25088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B76955-B498-4A40-B80A-71C041000D68}" type="datetimeFigureOut">
              <a:rPr lang="en-US" smtClean="0"/>
              <a:t>6/8/2024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19378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B76955-B498-4A40-B80A-71C041000D68}" type="datetimeFigureOut">
              <a:rPr lang="en-US" smtClean="0"/>
              <a:t>6/8/2024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85093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C56406E-36B9-44F9-9433-1294E3AE89A7}" type="slidenum">
              <a:rPr lang="en-US" smtClean="0"/>
              <a:pPr>
                <a:defRPr/>
              </a:pPr>
              <a:t>‹#›</a:t>
            </a:fld>
            <a:endParaRPr lang="en-US"/>
          </a:p>
        </p:txBody>
      </p:sp>
    </p:spTree>
    <p:extLst>
      <p:ext uri="{BB962C8B-B14F-4D97-AF65-F5344CB8AC3E}">
        <p14:creationId xmlns:p14="http://schemas.microsoft.com/office/powerpoint/2010/main" val="262945156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z3vy8_ZnOAhUD6mMKHRtPAB0QjRwIBw&amp;url=http://shop.crayola.com/crayons-markers-colored-pencils/crayons&amp;psig=AFQjCNGtN9g54q1njt9pjfc3CGyBK7P7WQ&amp;ust=1469926599633867"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kids.health.org/parent/growth/learning/games.preschool.html" TargetMode="External"/><Relationship Id="rId2" Type="http://schemas.openxmlformats.org/officeDocument/2006/relationships/hyperlink" Target="http://www.enchantedlearning.com/Dictionary.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youtube.com/watch?v=I6ruNrBTUf8"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source=images&amp;cd=&amp;cad=rja&amp;uact=8&amp;ved=0ahUKEwjXgMuB5fHPAhUI5mMKHRpLBfQQjRwIBw&amp;url=http://slideplayer.com/slide/7350389/&amp;psig=AFQjCNGj8z9WXPccGU5EXeZzC7eew2NBZQ&amp;ust=1477341741101247"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610600" cy="3581400"/>
          </a:xfrm>
        </p:spPr>
        <p:txBody>
          <a:bodyPr/>
          <a:lstStyle/>
          <a:p>
            <a:r>
              <a:rPr lang="en-US" dirty="0"/>
              <a:t>Vocabulary Intervention for Students with Developmental Language Disorders</a:t>
            </a:r>
          </a:p>
        </p:txBody>
      </p:sp>
    </p:spTree>
    <p:extLst>
      <p:ext uri="{BB962C8B-B14F-4D97-AF65-F5344CB8AC3E}">
        <p14:creationId xmlns:p14="http://schemas.microsoft.com/office/powerpoint/2010/main" val="672696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Unfortunately, low-SES and SLI  children have lower vocabularies:**</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4719637" cy="353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descr="http://shop.crayola.com/dw/image/v2/AALB_PRD/on/demandware.static/-/Sites-crayola-storefront/default/dw71e459c3/images/52-3008-0_Product_Core_Crayons_8ct_3QL.jpg?sw=1200&amp;sh=1500&amp;sm=fit&amp;sfrm=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580354"/>
            <a:ext cx="3276600" cy="295412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838200" y="4534477"/>
            <a:ext cx="4414837" cy="217112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Typically-developing middle- and upper-SES</a:t>
            </a:r>
          </a:p>
        </p:txBody>
      </p:sp>
      <p:sp>
        <p:nvSpPr>
          <p:cNvPr id="7" name="Oval 6"/>
          <p:cNvSpPr/>
          <p:nvPr/>
        </p:nvSpPr>
        <p:spPr bwMode="auto">
          <a:xfrm>
            <a:off x="5943600" y="4267200"/>
            <a:ext cx="2971800" cy="1600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Low-SES and </a:t>
            </a:r>
            <a:r>
              <a:rPr lang="en-US" sz="2800" b="1" dirty="0">
                <a:latin typeface="Times New Roman" pitchFamily="18" charset="0"/>
              </a:rPr>
              <a:t>DLD</a:t>
            </a:r>
            <a:r>
              <a:rPr kumimoji="0" lang="en-US" sz="2800" b="1" i="0" u="none" strike="noStrike" cap="none" normalizeH="0" baseline="0" dirty="0">
                <a:ln>
                  <a:noFill/>
                </a:ln>
                <a:solidFill>
                  <a:schemeClr val="tx1"/>
                </a:solidFill>
                <a:effectLst/>
                <a:latin typeface="Times New Roman" pitchFamily="18" charset="0"/>
              </a:rPr>
              <a:t> children</a:t>
            </a:r>
          </a:p>
        </p:txBody>
      </p:sp>
    </p:spTree>
    <p:extLst>
      <p:ext uri="{BB962C8B-B14F-4D97-AF65-F5344CB8AC3E}">
        <p14:creationId xmlns:p14="http://schemas.microsoft.com/office/powerpoint/2010/main" val="117499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752600"/>
          </a:xfrm>
        </p:spPr>
        <p:txBody>
          <a:bodyPr>
            <a:normAutofit fontScale="90000"/>
          </a:bodyPr>
          <a:lstStyle/>
          <a:p>
            <a:r>
              <a:rPr lang="en-US" sz="3600" dirty="0"/>
              <a:t>Interestingly, studies have shown that vocabulary and phonological awareness (PA) are also related</a:t>
            </a:r>
            <a:br>
              <a:rPr lang="en-US" sz="3600" dirty="0"/>
            </a:br>
            <a:endParaRPr lang="en-US" sz="3600" dirty="0"/>
          </a:p>
        </p:txBody>
      </p:sp>
      <p:sp>
        <p:nvSpPr>
          <p:cNvPr id="5" name="Content Placeholder 4">
            <a:extLst>
              <a:ext uri="{FF2B5EF4-FFF2-40B4-BE49-F238E27FC236}">
                <a16:creationId xmlns:a16="http://schemas.microsoft.com/office/drawing/2014/main" id="{E37EE3D9-FD1C-4A60-A3E1-AD46DA6F914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66633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 with DLD…</a:t>
            </a:r>
          </a:p>
        </p:txBody>
      </p:sp>
      <p:sp>
        <p:nvSpPr>
          <p:cNvPr id="5" name="Content Placeholder 4">
            <a:extLst>
              <a:ext uri="{FF2B5EF4-FFF2-40B4-BE49-F238E27FC236}">
                <a16:creationId xmlns:a16="http://schemas.microsoft.com/office/drawing/2014/main" id="{767C5FA8-A979-404E-AE0B-E72589D711B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02996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762000"/>
          </a:xfrm>
        </p:spPr>
        <p:txBody>
          <a:bodyPr/>
          <a:lstStyle/>
          <a:p>
            <a:r>
              <a:rPr lang="en-US" dirty="0"/>
              <a:t>Holly </a:t>
            </a:r>
            <a:r>
              <a:rPr lang="en-US" dirty="0" err="1"/>
              <a:t>Storkel</a:t>
            </a:r>
            <a:r>
              <a:rPr lang="en-US" dirty="0"/>
              <a:t> and colleagues ASHA:</a:t>
            </a:r>
          </a:p>
        </p:txBody>
      </p:sp>
      <p:sp>
        <p:nvSpPr>
          <p:cNvPr id="6" name="Content Placeholder 5">
            <a:extLst>
              <a:ext uri="{FF2B5EF4-FFF2-40B4-BE49-F238E27FC236}">
                <a16:creationId xmlns:a16="http://schemas.microsoft.com/office/drawing/2014/main" id="{DADB1260-AA60-44FC-BB91-E155AD08CB1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55827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685800"/>
          </a:xfrm>
        </p:spPr>
        <p:txBody>
          <a:bodyPr>
            <a:normAutofit fontScale="90000"/>
          </a:bodyPr>
          <a:lstStyle/>
          <a:p>
            <a:r>
              <a:rPr lang="en-US" dirty="0" err="1"/>
              <a:t>Storkel</a:t>
            </a:r>
            <a:r>
              <a:rPr lang="en-US" dirty="0"/>
              <a:t> &amp; </a:t>
            </a:r>
            <a:r>
              <a:rPr lang="en-US" dirty="0" err="1"/>
              <a:t>Farquarhson</a:t>
            </a:r>
            <a:r>
              <a:rPr lang="en-US" dirty="0"/>
              <a:t> ASHA:</a:t>
            </a:r>
          </a:p>
        </p:txBody>
      </p:sp>
      <p:pic>
        <p:nvPicPr>
          <p:cNvPr id="4" name="Picture 3">
            <a:extLst>
              <a:ext uri="{FF2B5EF4-FFF2-40B4-BE49-F238E27FC236}">
                <a16:creationId xmlns:a16="http://schemas.microsoft.com/office/drawing/2014/main" id="{897ED587-761F-44F0-8224-CCA576529665}"/>
              </a:ext>
            </a:extLst>
          </p:cNvPr>
          <p:cNvPicPr>
            <a:picLocks noChangeAspect="1"/>
          </p:cNvPicPr>
          <p:nvPr/>
        </p:nvPicPr>
        <p:blipFill>
          <a:blip r:embed="rId2"/>
          <a:stretch>
            <a:fillRect/>
          </a:stretch>
        </p:blipFill>
        <p:spPr>
          <a:xfrm>
            <a:off x="5105400" y="838200"/>
            <a:ext cx="3453455" cy="4267200"/>
          </a:xfrm>
          <a:prstGeom prst="rect">
            <a:avLst/>
          </a:prstGeom>
        </p:spPr>
      </p:pic>
      <p:sp>
        <p:nvSpPr>
          <p:cNvPr id="6" name="Content Placeholder 5">
            <a:extLst>
              <a:ext uri="{FF2B5EF4-FFF2-40B4-BE49-F238E27FC236}">
                <a16:creationId xmlns:a16="http://schemas.microsoft.com/office/drawing/2014/main" id="{5FCCC246-9A10-4516-BCE8-B8478608CCC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556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want to intervene as early as possible…**</a:t>
            </a:r>
          </a:p>
        </p:txBody>
      </p:sp>
      <p:sp>
        <p:nvSpPr>
          <p:cNvPr id="3" name="Content Placeholder 2"/>
          <p:cNvSpPr>
            <a:spLocks noGrp="1"/>
          </p:cNvSpPr>
          <p:nvPr>
            <p:ph idx="1"/>
          </p:nvPr>
        </p:nvSpPr>
        <p:spPr>
          <a:xfrm>
            <a:off x="1600200" y="1524000"/>
            <a:ext cx="6781800" cy="5181600"/>
          </a:xfrm>
        </p:spPr>
        <p:txBody>
          <a:bodyPr/>
          <a:lstStyle/>
          <a:p>
            <a:r>
              <a:rPr lang="en-US" dirty="0"/>
              <a:t>Vocab development in the preschool years provides a foundation for reading and overall academic success</a:t>
            </a:r>
          </a:p>
          <a:p>
            <a:endParaRPr lang="en-US" sz="1050" dirty="0"/>
          </a:p>
          <a:p>
            <a:pPr marL="0" indent="0">
              <a:buNone/>
            </a:pPr>
            <a:r>
              <a:rPr lang="en-US" dirty="0"/>
              <a:t>Intervention can occur in:</a:t>
            </a:r>
          </a:p>
          <a:p>
            <a:pPr marL="0" indent="0">
              <a:buNone/>
            </a:pPr>
            <a:endParaRPr lang="en-US" sz="1000" dirty="0"/>
          </a:p>
          <a:p>
            <a:pPr marL="0" indent="0">
              <a:buNone/>
            </a:pPr>
            <a:r>
              <a:rPr lang="en-US" dirty="0"/>
              <a:t>--Classrooms</a:t>
            </a:r>
          </a:p>
          <a:p>
            <a:pPr marL="0" indent="0">
              <a:buNone/>
            </a:pPr>
            <a:r>
              <a:rPr lang="en-US" dirty="0"/>
              <a:t>--Small groups in classrooms</a:t>
            </a:r>
          </a:p>
          <a:p>
            <a:pPr marL="0" indent="0">
              <a:buNone/>
            </a:pPr>
            <a:r>
              <a:rPr lang="en-US" dirty="0"/>
              <a:t>--1:1 in pullout</a:t>
            </a:r>
          </a:p>
        </p:txBody>
      </p:sp>
    </p:spTree>
    <p:extLst>
      <p:ext uri="{BB962C8B-B14F-4D97-AF65-F5344CB8AC3E}">
        <p14:creationId xmlns:p14="http://schemas.microsoft.com/office/powerpoint/2010/main" val="3490769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85B5-86B4-46BC-A525-A26CAC712157}"/>
              </a:ext>
            </a:extLst>
          </p:cNvPr>
          <p:cNvSpPr>
            <a:spLocks noGrp="1"/>
          </p:cNvSpPr>
          <p:nvPr>
            <p:ph type="title"/>
          </p:nvPr>
        </p:nvSpPr>
        <p:spPr>
          <a:xfrm>
            <a:off x="0" y="0"/>
            <a:ext cx="9144000" cy="2438400"/>
          </a:xfrm>
        </p:spPr>
        <p:txBody>
          <a:bodyPr/>
          <a:lstStyle/>
          <a:p>
            <a:r>
              <a:rPr lang="en-US" sz="2800" i="0" dirty="0">
                <a:solidFill>
                  <a:srgbClr val="1C1D1E"/>
                </a:solidFill>
                <a:effectLst/>
                <a:latin typeface="Open Sans"/>
              </a:rPr>
              <a:t>Going Nuts for Words: Recommendations for Teaching Young Students Academic Vocabulary (2024; https://ila.onlinelibrary.wiley.com/doi/10.1002/trtr.1967</a:t>
            </a:r>
            <a:br>
              <a:rPr lang="en-US" sz="2800" b="1" i="0" dirty="0">
                <a:solidFill>
                  <a:srgbClr val="1C1D1E"/>
                </a:solidFill>
                <a:effectLst/>
                <a:latin typeface="Open Sans"/>
              </a:rPr>
            </a:br>
            <a:endParaRPr lang="en-US" sz="2800" dirty="0"/>
          </a:p>
        </p:txBody>
      </p:sp>
      <p:pic>
        <p:nvPicPr>
          <p:cNvPr id="1026" name="Picture 2" descr="image">
            <a:extLst>
              <a:ext uri="{FF2B5EF4-FFF2-40B4-BE49-F238E27FC236}">
                <a16:creationId xmlns:a16="http://schemas.microsoft.com/office/drawing/2014/main" id="{54FF179D-D0D6-4984-AAEF-367C4D1EE76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213171" y="1686534"/>
            <a:ext cx="6940230" cy="448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684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334962"/>
          </a:xfrm>
        </p:spPr>
        <p:txBody>
          <a:bodyPr>
            <a:normAutofit fontScale="90000"/>
          </a:bodyPr>
          <a:lstStyle/>
          <a:p>
            <a:r>
              <a:rPr lang="en-US" dirty="0"/>
              <a:t>Research has shown:</a:t>
            </a:r>
          </a:p>
        </p:txBody>
      </p:sp>
      <p:sp>
        <p:nvSpPr>
          <p:cNvPr id="5" name="Content Placeholder 4">
            <a:extLst>
              <a:ext uri="{FF2B5EF4-FFF2-40B4-BE49-F238E27FC236}">
                <a16:creationId xmlns:a16="http://schemas.microsoft.com/office/drawing/2014/main" id="{E3881D8B-2E0B-4BEF-A3CF-81D5EA7DC83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65403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Assessment of Vocabulary Skills of Young Children**</a:t>
            </a:r>
          </a:p>
        </p:txBody>
      </p:sp>
      <p:sp>
        <p:nvSpPr>
          <p:cNvPr id="3" name="Content Placeholder 2"/>
          <p:cNvSpPr>
            <a:spLocks noGrp="1"/>
          </p:cNvSpPr>
          <p:nvPr>
            <p:ph idx="1"/>
          </p:nvPr>
        </p:nvSpPr>
        <p:spPr>
          <a:xfrm>
            <a:off x="0" y="1524000"/>
            <a:ext cx="8382000" cy="4953000"/>
          </a:xfrm>
        </p:spPr>
        <p:txBody>
          <a:bodyPr/>
          <a:lstStyle/>
          <a:p>
            <a:r>
              <a:rPr lang="en-US" dirty="0"/>
              <a:t>Some instruments go down to age 3</a:t>
            </a:r>
          </a:p>
          <a:p>
            <a:endParaRPr lang="en-US" sz="1100" dirty="0"/>
          </a:p>
          <a:p>
            <a:r>
              <a:rPr lang="en-US" dirty="0"/>
              <a:t>Parent report is ideal (can use MacArthur-Bates Inventory, Ages &amp; Stages Questionnaire)</a:t>
            </a:r>
          </a:p>
          <a:p>
            <a:endParaRPr lang="en-US" sz="1000" dirty="0"/>
          </a:p>
          <a:p>
            <a:r>
              <a:rPr lang="en-US" dirty="0"/>
              <a:t>Language sample</a:t>
            </a:r>
          </a:p>
          <a:p>
            <a:endParaRPr lang="en-US" dirty="0"/>
          </a:p>
          <a:p>
            <a:r>
              <a:rPr lang="en-US" dirty="0"/>
              <a:t>I love the BOEHM Test of Basic Concepts (ages 3;0-5;11, available in Spanish)</a:t>
            </a:r>
          </a:p>
        </p:txBody>
      </p:sp>
    </p:spTree>
    <p:extLst>
      <p:ext uri="{BB962C8B-B14F-4D97-AF65-F5344CB8AC3E}">
        <p14:creationId xmlns:p14="http://schemas.microsoft.com/office/powerpoint/2010/main" val="2991468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20769" y="152400"/>
            <a:ext cx="7551609" cy="6553200"/>
          </a:xfrm>
          <a:prstGeom prst="rect">
            <a:avLst/>
          </a:prstGeom>
        </p:spPr>
      </p:pic>
    </p:spTree>
    <p:extLst>
      <p:ext uri="{BB962C8B-B14F-4D97-AF65-F5344CB8AC3E}">
        <p14:creationId xmlns:p14="http://schemas.microsoft.com/office/powerpoint/2010/main" val="306051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C25AF-56CC-4DDF-88C3-209F36E1DBC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7C91E34-2E23-4C28-84F6-F6D987BC9F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0"/>
            <a:ext cx="5029199" cy="6705599"/>
          </a:xfrm>
        </p:spPr>
      </p:pic>
    </p:spTree>
    <p:extLst>
      <p:ext uri="{BB962C8B-B14F-4D97-AF65-F5344CB8AC3E}">
        <p14:creationId xmlns:p14="http://schemas.microsoft.com/office/powerpoint/2010/main" val="114359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066800"/>
          </a:xfrm>
        </p:spPr>
        <p:txBody>
          <a:bodyPr>
            <a:normAutofit fontScale="90000"/>
          </a:bodyPr>
          <a:lstStyle/>
          <a:p>
            <a:r>
              <a:rPr lang="en-US" sz="3200" dirty="0"/>
              <a:t>It is good to have a general idea of the norms of how many expressive words children should have by what ages: (please know for Test 3)</a:t>
            </a:r>
          </a:p>
        </p:txBody>
      </p:sp>
      <p:sp>
        <p:nvSpPr>
          <p:cNvPr id="5" name="Content Placeholder 4">
            <a:extLst>
              <a:ext uri="{FF2B5EF4-FFF2-40B4-BE49-F238E27FC236}">
                <a16:creationId xmlns:a16="http://schemas.microsoft.com/office/drawing/2014/main" id="{BF648CD5-6035-4656-BCC1-352C0443B25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22516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Intervention to Boost Young Children’s Vocabulary**</a:t>
            </a:r>
          </a:p>
        </p:txBody>
      </p:sp>
      <p:sp>
        <p:nvSpPr>
          <p:cNvPr id="3" name="Content Placeholder 2"/>
          <p:cNvSpPr>
            <a:spLocks noGrp="1"/>
          </p:cNvSpPr>
          <p:nvPr>
            <p:ph idx="1"/>
          </p:nvPr>
        </p:nvSpPr>
        <p:spPr>
          <a:xfrm>
            <a:off x="152400" y="1524000"/>
            <a:ext cx="8153400" cy="4602163"/>
          </a:xfrm>
        </p:spPr>
        <p:txBody>
          <a:bodyPr/>
          <a:lstStyle/>
          <a:p>
            <a:r>
              <a:rPr lang="en-US" dirty="0"/>
              <a:t>Of course, talking to them and reading to them is critical</a:t>
            </a:r>
          </a:p>
          <a:p>
            <a:endParaRPr lang="en-US" sz="1100" dirty="0"/>
          </a:p>
          <a:p>
            <a:r>
              <a:rPr lang="en-US" dirty="0"/>
              <a:t>We have discussed extending what they say</a:t>
            </a:r>
          </a:p>
          <a:p>
            <a:endParaRPr lang="en-US" sz="900" dirty="0"/>
          </a:p>
          <a:p>
            <a:r>
              <a:rPr lang="en-US" dirty="0"/>
              <a:t>I personally believe that actual objects are superior to pictures on an iPad—hands-on is king</a:t>
            </a:r>
          </a:p>
          <a:p>
            <a:endParaRPr lang="en-US" dirty="0"/>
          </a:p>
        </p:txBody>
      </p:sp>
    </p:spTree>
    <p:extLst>
      <p:ext uri="{BB962C8B-B14F-4D97-AF65-F5344CB8AC3E}">
        <p14:creationId xmlns:p14="http://schemas.microsoft.com/office/powerpoint/2010/main" val="2661759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know that:</a:t>
            </a:r>
          </a:p>
        </p:txBody>
      </p:sp>
      <p:sp>
        <p:nvSpPr>
          <p:cNvPr id="5" name="Content Placeholder 4">
            <a:extLst>
              <a:ext uri="{FF2B5EF4-FFF2-40B4-BE49-F238E27FC236}">
                <a16:creationId xmlns:a16="http://schemas.microsoft.com/office/drawing/2014/main" id="{D617DC5F-F3A4-4C56-8210-2A1854B83D3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86723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10600" cy="6553200"/>
          </a:xfrm>
        </p:spPr>
        <p:txBody>
          <a:bodyPr/>
          <a:lstStyle/>
          <a:p>
            <a:r>
              <a:rPr lang="en-US" sz="3200" dirty="0"/>
              <a:t>Aguilar, J.M., Plante, E., &amp; Sandoval, M. Exemplar variety facilitates retention of word learning by children with specific language impairment. </a:t>
            </a:r>
            <a:r>
              <a:rPr lang="en-US" sz="3200" i="1" dirty="0"/>
              <a:t>Language, Speech, and Hearing Services in Schools</a:t>
            </a:r>
            <a:r>
              <a:rPr lang="en-US" sz="3200" dirty="0"/>
              <a:t>, 49(1), 72-84.**</a:t>
            </a:r>
            <a:br>
              <a:rPr lang="en-US" sz="3200" dirty="0"/>
            </a:br>
            <a:br>
              <a:rPr lang="en-US" sz="3200" dirty="0"/>
            </a:br>
            <a:r>
              <a:rPr lang="en-US" sz="3200" dirty="0"/>
              <a:t>They taught new words to 4- and 5-year old children with DLD. </a:t>
            </a:r>
            <a:r>
              <a:rPr lang="en-US" sz="3200" b="1" dirty="0">
                <a:solidFill>
                  <a:srgbClr val="FF0000"/>
                </a:solidFill>
              </a:rPr>
              <a:t>Half</a:t>
            </a:r>
            <a:r>
              <a:rPr lang="en-US" sz="3200" dirty="0"/>
              <a:t> the children were presented with the </a:t>
            </a:r>
            <a:r>
              <a:rPr lang="en-US" sz="3200" b="1" dirty="0">
                <a:solidFill>
                  <a:srgbClr val="FF0000"/>
                </a:solidFill>
              </a:rPr>
              <a:t>same objects </a:t>
            </a:r>
            <a:r>
              <a:rPr lang="en-US" sz="3200" dirty="0"/>
              <a:t>corresponding to the words, and </a:t>
            </a:r>
            <a:r>
              <a:rPr lang="en-US" sz="3200" b="1" dirty="0">
                <a:solidFill>
                  <a:srgbClr val="FF0000"/>
                </a:solidFill>
              </a:rPr>
              <a:t>half</a:t>
            </a:r>
            <a:r>
              <a:rPr lang="en-US" sz="3200" dirty="0"/>
              <a:t> the children were presented with </a:t>
            </a:r>
            <a:r>
              <a:rPr lang="en-US" sz="3200" b="1" dirty="0">
                <a:solidFill>
                  <a:srgbClr val="FF0000"/>
                </a:solidFill>
              </a:rPr>
              <a:t>new objects</a:t>
            </a:r>
            <a:r>
              <a:rPr lang="en-US" sz="3200" dirty="0"/>
              <a:t> (for the same words) over several training sessions.</a:t>
            </a:r>
          </a:p>
        </p:txBody>
      </p:sp>
    </p:spTree>
    <p:extLst>
      <p:ext uri="{BB962C8B-B14F-4D97-AF65-F5344CB8AC3E}">
        <p14:creationId xmlns:p14="http://schemas.microsoft.com/office/powerpoint/2010/main" val="2126231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90600"/>
          </a:xfrm>
        </p:spPr>
        <p:txBody>
          <a:bodyPr/>
          <a:lstStyle/>
          <a:p>
            <a:r>
              <a:rPr lang="en-US" dirty="0"/>
              <a:t>Aguilar et al.  found:</a:t>
            </a:r>
          </a:p>
        </p:txBody>
      </p:sp>
      <p:sp>
        <p:nvSpPr>
          <p:cNvPr id="6" name="Content Placeholder 5">
            <a:extLst>
              <a:ext uri="{FF2B5EF4-FFF2-40B4-BE49-F238E27FC236}">
                <a16:creationId xmlns:a16="http://schemas.microsoft.com/office/drawing/2014/main" id="{3395713A-CF34-4775-8F9A-D5BB186C123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25053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571500"/>
          </a:xfrm>
        </p:spPr>
        <p:txBody>
          <a:bodyPr>
            <a:normAutofit fontScale="90000"/>
          </a:bodyPr>
          <a:lstStyle/>
          <a:p>
            <a:r>
              <a:rPr lang="en-US" dirty="0"/>
              <a:t>So….**</a:t>
            </a:r>
          </a:p>
        </p:txBody>
      </p:sp>
      <p:sp>
        <p:nvSpPr>
          <p:cNvPr id="3" name="Content Placeholder 2"/>
          <p:cNvSpPr>
            <a:spLocks noGrp="1"/>
          </p:cNvSpPr>
          <p:nvPr>
            <p:ph idx="1"/>
          </p:nvPr>
        </p:nvSpPr>
        <p:spPr>
          <a:xfrm>
            <a:off x="152400" y="571500"/>
            <a:ext cx="8153400" cy="5554663"/>
          </a:xfrm>
        </p:spPr>
        <p:txBody>
          <a:bodyPr/>
          <a:lstStyle/>
          <a:p>
            <a:r>
              <a:rPr lang="en-US" dirty="0"/>
              <a:t>We need multiple repetitions and multiple exemplars!</a:t>
            </a:r>
          </a:p>
        </p:txBody>
      </p:sp>
    </p:spTree>
    <p:extLst>
      <p:ext uri="{BB962C8B-B14F-4D97-AF65-F5344CB8AC3E}">
        <p14:creationId xmlns:p14="http://schemas.microsoft.com/office/powerpoint/2010/main" val="1621997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412D-B380-90DF-64C1-D416785BB751}"/>
              </a:ext>
            </a:extLst>
          </p:cNvPr>
          <p:cNvSpPr>
            <a:spLocks noGrp="1"/>
          </p:cNvSpPr>
          <p:nvPr>
            <p:ph type="title"/>
          </p:nvPr>
        </p:nvSpPr>
        <p:spPr>
          <a:xfrm>
            <a:off x="609600" y="-152400"/>
            <a:ext cx="8077200" cy="685800"/>
          </a:xfrm>
        </p:spPr>
        <p:txBody>
          <a:bodyPr>
            <a:normAutofit fontScale="90000"/>
          </a:bodyPr>
          <a:lstStyle/>
          <a:p>
            <a:r>
              <a:rPr lang="en-US" dirty="0"/>
              <a:t>According to your book…</a:t>
            </a:r>
          </a:p>
        </p:txBody>
      </p:sp>
      <p:sp>
        <p:nvSpPr>
          <p:cNvPr id="3" name="Content Placeholder 2">
            <a:extLst>
              <a:ext uri="{FF2B5EF4-FFF2-40B4-BE49-F238E27FC236}">
                <a16:creationId xmlns:a16="http://schemas.microsoft.com/office/drawing/2014/main" id="{2E8B1688-412F-8EF5-07C9-2348BC77334E}"/>
              </a:ext>
            </a:extLst>
          </p:cNvPr>
          <p:cNvSpPr>
            <a:spLocks noGrp="1"/>
          </p:cNvSpPr>
          <p:nvPr>
            <p:ph idx="1"/>
          </p:nvPr>
        </p:nvSpPr>
        <p:spPr>
          <a:xfrm>
            <a:off x="304799" y="685800"/>
            <a:ext cx="3908823" cy="5440363"/>
          </a:xfrm>
        </p:spPr>
        <p:txBody>
          <a:bodyPr/>
          <a:lstStyle/>
          <a:p>
            <a:endParaRPr lang="en-US" dirty="0"/>
          </a:p>
        </p:txBody>
      </p:sp>
      <p:pic>
        <p:nvPicPr>
          <p:cNvPr id="4" name="Picture 3">
            <a:extLst>
              <a:ext uri="{FF2B5EF4-FFF2-40B4-BE49-F238E27FC236}">
                <a16:creationId xmlns:a16="http://schemas.microsoft.com/office/drawing/2014/main" id="{8BA6878F-33F4-0625-4730-8F67264171DF}"/>
              </a:ext>
            </a:extLst>
          </p:cNvPr>
          <p:cNvPicPr>
            <a:picLocks noChangeAspect="1"/>
          </p:cNvPicPr>
          <p:nvPr/>
        </p:nvPicPr>
        <p:blipFill>
          <a:blip r:embed="rId2"/>
          <a:stretch>
            <a:fillRect/>
          </a:stretch>
        </p:blipFill>
        <p:spPr>
          <a:xfrm>
            <a:off x="4123314" y="533400"/>
            <a:ext cx="4286250" cy="5715000"/>
          </a:xfrm>
          <a:prstGeom prst="rect">
            <a:avLst/>
          </a:prstGeom>
        </p:spPr>
      </p:pic>
    </p:spTree>
    <p:extLst>
      <p:ext uri="{BB962C8B-B14F-4D97-AF65-F5344CB8AC3E}">
        <p14:creationId xmlns:p14="http://schemas.microsoft.com/office/powerpoint/2010/main" val="411045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685800"/>
          </a:xfrm>
        </p:spPr>
        <p:txBody>
          <a:bodyPr>
            <a:normAutofit fontScale="90000"/>
          </a:bodyPr>
          <a:lstStyle/>
          <a:p>
            <a:r>
              <a:rPr lang="en-US" sz="3200" dirty="0"/>
              <a:t>Work on basic concepts is crucial** (these words are not on the exam </a:t>
            </a:r>
            <a:r>
              <a:rPr lang="en-US" sz="3200" dirty="0">
                <a:sym typeface="Wingdings" panose="05000000000000000000" pitchFamily="2" charset="2"/>
              </a:rPr>
              <a:t>)</a:t>
            </a:r>
            <a:endParaRPr lang="en-US" sz="3200" dirty="0"/>
          </a:p>
        </p:txBody>
      </p:sp>
      <p:sp>
        <p:nvSpPr>
          <p:cNvPr id="3" name="Content Placeholder 2"/>
          <p:cNvSpPr>
            <a:spLocks noGrp="1"/>
          </p:cNvSpPr>
          <p:nvPr>
            <p:ph idx="1"/>
          </p:nvPr>
        </p:nvSpPr>
        <p:spPr>
          <a:xfrm>
            <a:off x="152400" y="914400"/>
            <a:ext cx="8153400" cy="5715000"/>
          </a:xfrm>
        </p:spPr>
        <p:txBody>
          <a:bodyPr/>
          <a:lstStyle/>
          <a:p>
            <a:r>
              <a:rPr lang="en-US" b="1" dirty="0"/>
              <a:t>Spatial</a:t>
            </a:r>
          </a:p>
          <a:p>
            <a:r>
              <a:rPr lang="en-US" dirty="0"/>
              <a:t>Above		below	beside</a:t>
            </a:r>
          </a:p>
          <a:p>
            <a:r>
              <a:rPr lang="en-US" dirty="0"/>
              <a:t>After		between	bottom</a:t>
            </a:r>
          </a:p>
          <a:p>
            <a:r>
              <a:rPr lang="en-US" dirty="0"/>
              <a:t>Around		center	corner</a:t>
            </a:r>
          </a:p>
          <a:p>
            <a:r>
              <a:rPr lang="en-US" dirty="0"/>
              <a:t>Back			far		near</a:t>
            </a:r>
          </a:p>
          <a:p>
            <a:r>
              <a:rPr lang="en-US" dirty="0"/>
              <a:t>Before  		first 		second</a:t>
            </a:r>
          </a:p>
          <a:p>
            <a:r>
              <a:rPr lang="en-US" dirty="0"/>
              <a:t>Behind		front		in</a:t>
            </a:r>
          </a:p>
          <a:p>
            <a:r>
              <a:rPr lang="en-US" dirty="0"/>
              <a:t>Below		out</a:t>
            </a:r>
          </a:p>
          <a:p>
            <a:r>
              <a:rPr lang="en-US" dirty="0"/>
              <a:t>beside</a:t>
            </a:r>
          </a:p>
          <a:p>
            <a:endParaRPr lang="en-US" dirty="0"/>
          </a:p>
        </p:txBody>
      </p:sp>
    </p:spTree>
    <p:extLst>
      <p:ext uri="{BB962C8B-B14F-4D97-AF65-F5344CB8AC3E}">
        <p14:creationId xmlns:p14="http://schemas.microsoft.com/office/powerpoint/2010/main" val="3517111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It is crucial to involve parents—how do we do this?**</a:t>
            </a:r>
          </a:p>
        </p:txBody>
      </p:sp>
      <p:sp>
        <p:nvSpPr>
          <p:cNvPr id="3" name="Content Placeholder 2"/>
          <p:cNvSpPr>
            <a:spLocks noGrp="1"/>
          </p:cNvSpPr>
          <p:nvPr>
            <p:ph idx="1"/>
          </p:nvPr>
        </p:nvSpPr>
        <p:spPr/>
        <p:txBody>
          <a:bodyPr/>
          <a:lstStyle/>
          <a:p>
            <a:r>
              <a:rPr lang="en-US" dirty="0"/>
              <a:t>Parent involvement in carryover --always a major issue for SLPs</a:t>
            </a:r>
          </a:p>
          <a:p>
            <a:endParaRPr lang="en-US" dirty="0"/>
          </a:p>
          <a:p>
            <a:r>
              <a:rPr lang="en-US" dirty="0"/>
              <a:t>True even with teletherapy on Zoom</a:t>
            </a:r>
          </a:p>
        </p:txBody>
      </p:sp>
    </p:spTree>
    <p:extLst>
      <p:ext uri="{BB962C8B-B14F-4D97-AF65-F5344CB8AC3E}">
        <p14:creationId xmlns:p14="http://schemas.microsoft.com/office/powerpoint/2010/main" val="4066153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10600" cy="2362200"/>
          </a:xfrm>
        </p:spPr>
        <p:txBody>
          <a:bodyPr/>
          <a:lstStyle/>
          <a:p>
            <a:r>
              <a:rPr lang="en-US" sz="3200" dirty="0"/>
              <a:t>Soto et al. (2020). Iterative development of a home review program to promote preschoolers’ vocabulary skills: Social validity and learning outcomes. </a:t>
            </a:r>
            <a:r>
              <a:rPr lang="en-US" sz="3200" i="1" dirty="0"/>
              <a:t>Language, Speech, and Hearing Services in Schools, 51</a:t>
            </a:r>
            <a:r>
              <a:rPr lang="en-US" sz="3200" dirty="0"/>
              <a:t>, 371-389.**</a:t>
            </a:r>
          </a:p>
        </p:txBody>
      </p:sp>
      <p:sp>
        <p:nvSpPr>
          <p:cNvPr id="3" name="Content Placeholder 2"/>
          <p:cNvSpPr>
            <a:spLocks noGrp="1"/>
          </p:cNvSpPr>
          <p:nvPr>
            <p:ph idx="1"/>
          </p:nvPr>
        </p:nvSpPr>
        <p:spPr>
          <a:xfrm>
            <a:off x="152400" y="2590800"/>
            <a:ext cx="8077200" cy="3535363"/>
          </a:xfrm>
        </p:spPr>
        <p:txBody>
          <a:bodyPr/>
          <a:lstStyle/>
          <a:p>
            <a:r>
              <a:rPr lang="en-US" dirty="0"/>
              <a:t>The subjects were 4-5 years old and from low-SES, “high stress homes”</a:t>
            </a:r>
          </a:p>
          <a:p>
            <a:endParaRPr lang="en-US" dirty="0"/>
          </a:p>
          <a:p>
            <a:r>
              <a:rPr lang="en-US" dirty="0"/>
              <a:t>The researchers recommended targeting Tier 2 vocabulary</a:t>
            </a:r>
          </a:p>
        </p:txBody>
      </p:sp>
    </p:spTree>
    <p:extLst>
      <p:ext uri="{BB962C8B-B14F-4D97-AF65-F5344CB8AC3E}">
        <p14:creationId xmlns:p14="http://schemas.microsoft.com/office/powerpoint/2010/main" val="261434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334962"/>
          </a:xfrm>
        </p:spPr>
        <p:txBody>
          <a:bodyPr>
            <a:normAutofit fontScale="90000"/>
          </a:bodyPr>
          <a:lstStyle/>
          <a:p>
            <a:r>
              <a:rPr lang="en-US" dirty="0"/>
              <a:t>PowerPoint Outline</a:t>
            </a:r>
          </a:p>
        </p:txBody>
      </p:sp>
      <p:sp>
        <p:nvSpPr>
          <p:cNvPr id="3" name="Content Placeholder 2"/>
          <p:cNvSpPr>
            <a:spLocks noGrp="1"/>
          </p:cNvSpPr>
          <p:nvPr>
            <p:ph idx="1"/>
          </p:nvPr>
        </p:nvSpPr>
        <p:spPr>
          <a:xfrm>
            <a:off x="152400" y="990600"/>
            <a:ext cx="8686800" cy="5135563"/>
          </a:xfrm>
        </p:spPr>
        <p:txBody>
          <a:bodyPr/>
          <a:lstStyle/>
          <a:p>
            <a:r>
              <a:rPr lang="en-US" dirty="0"/>
              <a:t>I. Introduction: Assessment</a:t>
            </a:r>
          </a:p>
          <a:p>
            <a:r>
              <a:rPr lang="en-US" dirty="0"/>
              <a:t>II. Foundations: A Rationale for Vocabulary 	Intervention &amp; Basic Principles</a:t>
            </a:r>
          </a:p>
          <a:p>
            <a:r>
              <a:rPr lang="en-US" dirty="0"/>
              <a:t>III. Early Intervention with Preschool Children</a:t>
            </a:r>
          </a:p>
          <a:p>
            <a:r>
              <a:rPr lang="en-US" dirty="0"/>
              <a:t>IV. Specific Intervention Targets for Older Students K-12</a:t>
            </a:r>
          </a:p>
          <a:p>
            <a:r>
              <a:rPr lang="en-US" dirty="0"/>
              <a:t>V. Methods for Intervention</a:t>
            </a:r>
          </a:p>
          <a:p>
            <a:r>
              <a:rPr lang="en-US" dirty="0"/>
              <a:t>VI. Morphological Awareness Activities</a:t>
            </a:r>
          </a:p>
        </p:txBody>
      </p:sp>
    </p:spTree>
    <p:extLst>
      <p:ext uri="{BB962C8B-B14F-4D97-AF65-F5344CB8AC3E}">
        <p14:creationId xmlns:p14="http://schemas.microsoft.com/office/powerpoint/2010/main" val="3077132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524000"/>
          </a:xfrm>
        </p:spPr>
        <p:txBody>
          <a:bodyPr/>
          <a:lstStyle/>
          <a:p>
            <a:r>
              <a:rPr lang="en-US" sz="3200" dirty="0"/>
              <a:t>Soto et al. 2020 recommended the following successful strategies for increasing parent involvement in doing home carryover vocab activities:</a:t>
            </a:r>
          </a:p>
        </p:txBody>
      </p:sp>
      <p:sp>
        <p:nvSpPr>
          <p:cNvPr id="5" name="Content Placeholder 4">
            <a:extLst>
              <a:ext uri="{FF2B5EF4-FFF2-40B4-BE49-F238E27FC236}">
                <a16:creationId xmlns:a16="http://schemas.microsoft.com/office/drawing/2014/main" id="{DB644F02-BD43-4446-AD49-42A3F64E8DA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9899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not enough…**</a:t>
            </a:r>
          </a:p>
        </p:txBody>
      </p:sp>
      <p:sp>
        <p:nvSpPr>
          <p:cNvPr id="3" name="Content Placeholder 2"/>
          <p:cNvSpPr>
            <a:spLocks noGrp="1"/>
          </p:cNvSpPr>
          <p:nvPr>
            <p:ph idx="1"/>
          </p:nvPr>
        </p:nvSpPr>
        <p:spPr/>
        <p:txBody>
          <a:bodyPr/>
          <a:lstStyle/>
          <a:p>
            <a:r>
              <a:rPr lang="en-US" dirty="0"/>
              <a:t>To just send </a:t>
            </a:r>
            <a:r>
              <a:rPr lang="en-US"/>
              <a:t>home worksheets!</a:t>
            </a:r>
          </a:p>
        </p:txBody>
      </p:sp>
    </p:spTree>
    <p:extLst>
      <p:ext uri="{BB962C8B-B14F-4D97-AF65-F5344CB8AC3E}">
        <p14:creationId xmlns:p14="http://schemas.microsoft.com/office/powerpoint/2010/main" val="2930954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10600" cy="1401762"/>
          </a:xfrm>
        </p:spPr>
        <p:txBody>
          <a:bodyPr>
            <a:normAutofit fontScale="90000"/>
          </a:bodyPr>
          <a:lstStyle/>
          <a:p>
            <a:r>
              <a:rPr lang="en-US" sz="3600" dirty="0"/>
              <a:t>Specific Therapy Activities: (Judy Montgomery— </a:t>
            </a:r>
            <a:r>
              <a:rPr lang="en-US" sz="3600" i="1" dirty="0"/>
              <a:t>The Bridge of Vocabulary</a:t>
            </a:r>
            <a:r>
              <a:rPr lang="en-US" sz="3600" dirty="0"/>
              <a:t>, available from Pearson Inc.)**</a:t>
            </a:r>
          </a:p>
        </p:txBody>
      </p:sp>
      <p:sp>
        <p:nvSpPr>
          <p:cNvPr id="3" name="Content Placeholder 2"/>
          <p:cNvSpPr>
            <a:spLocks noGrp="1"/>
          </p:cNvSpPr>
          <p:nvPr>
            <p:ph idx="1"/>
          </p:nvPr>
        </p:nvSpPr>
        <p:spPr>
          <a:xfrm>
            <a:off x="152400" y="1828800"/>
            <a:ext cx="8763000" cy="4953000"/>
          </a:xfrm>
        </p:spPr>
        <p:txBody>
          <a:bodyPr/>
          <a:lstStyle/>
          <a:p>
            <a:r>
              <a:rPr lang="en-US" b="1" i="1" dirty="0">
                <a:solidFill>
                  <a:srgbClr val="FF0000"/>
                </a:solidFill>
              </a:rPr>
              <a:t>Activity 1: </a:t>
            </a:r>
            <a:r>
              <a:rPr lang="en-US" i="1" dirty="0"/>
              <a:t>For teaching verbs</a:t>
            </a:r>
            <a:r>
              <a:rPr lang="en-US" dirty="0"/>
              <a:t>: (which are hard for children with DLD)</a:t>
            </a:r>
          </a:p>
          <a:p>
            <a:endParaRPr lang="en-US" sz="1100" dirty="0"/>
          </a:p>
          <a:p>
            <a:r>
              <a:rPr lang="en-US" dirty="0"/>
              <a:t>Objective: the child will supply verbs or actions associated with different nouns</a:t>
            </a:r>
          </a:p>
          <a:p>
            <a:endParaRPr lang="en-US" sz="1000" dirty="0"/>
          </a:p>
          <a:p>
            <a:r>
              <a:rPr lang="en-US" dirty="0"/>
              <a:t>Show a picture: “Here is a picture of a boy. What can the boy do? Sleep, eat, sing, play, etc.</a:t>
            </a:r>
          </a:p>
          <a:p>
            <a:endParaRPr lang="en-US" sz="1200" dirty="0"/>
          </a:p>
          <a:p>
            <a:r>
              <a:rPr lang="en-US" dirty="0"/>
              <a:t>Give the child a piece of cereal or token for each thing they say</a:t>
            </a:r>
          </a:p>
        </p:txBody>
      </p:sp>
    </p:spTree>
    <p:extLst>
      <p:ext uri="{BB962C8B-B14F-4D97-AF65-F5344CB8AC3E}">
        <p14:creationId xmlns:p14="http://schemas.microsoft.com/office/powerpoint/2010/main" val="3184190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411162"/>
          </a:xfrm>
        </p:spPr>
        <p:txBody>
          <a:bodyPr>
            <a:normAutofit fontScale="90000"/>
          </a:bodyPr>
          <a:lstStyle/>
          <a:p>
            <a:r>
              <a:rPr lang="en-US" dirty="0"/>
              <a:t>Vocabulary Activity 2--opposites:**</a:t>
            </a:r>
          </a:p>
        </p:txBody>
      </p:sp>
      <p:sp>
        <p:nvSpPr>
          <p:cNvPr id="3" name="Content Placeholder 2"/>
          <p:cNvSpPr>
            <a:spLocks noGrp="1"/>
          </p:cNvSpPr>
          <p:nvPr>
            <p:ph idx="1"/>
          </p:nvPr>
        </p:nvSpPr>
        <p:spPr>
          <a:xfrm>
            <a:off x="152400" y="914400"/>
            <a:ext cx="8153400" cy="5211763"/>
          </a:xfrm>
        </p:spPr>
        <p:txBody>
          <a:bodyPr/>
          <a:lstStyle/>
          <a:p>
            <a:r>
              <a:rPr lang="en-US" dirty="0"/>
              <a:t>Objective: The student will use antonyms to describe the size and position of stick figures</a:t>
            </a:r>
          </a:p>
          <a:p>
            <a:endParaRPr lang="en-US" sz="1000" dirty="0"/>
          </a:p>
          <a:p>
            <a:r>
              <a:rPr lang="en-US" dirty="0"/>
              <a:t>Put stick figures in random order</a:t>
            </a:r>
          </a:p>
          <a:p>
            <a:endParaRPr lang="en-US" sz="1400" dirty="0"/>
          </a:p>
          <a:p>
            <a:r>
              <a:rPr lang="en-US" dirty="0"/>
              <a:t>Introduce terms: short-tall, first-last, close-far, small-big, above-below, before-after</a:t>
            </a:r>
          </a:p>
          <a:p>
            <a:endParaRPr lang="en-US" sz="1000" dirty="0"/>
          </a:p>
          <a:p>
            <a:r>
              <a:rPr lang="en-US" dirty="0"/>
              <a:t>Ask the student to point to the correct figures and have them follow directions with them</a:t>
            </a:r>
          </a:p>
        </p:txBody>
      </p:sp>
    </p:spTree>
    <p:extLst>
      <p:ext uri="{BB962C8B-B14F-4D97-AF65-F5344CB8AC3E}">
        <p14:creationId xmlns:p14="http://schemas.microsoft.com/office/powerpoint/2010/main" val="235829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Activity 3—Matching Categories**</a:t>
            </a:r>
          </a:p>
        </p:txBody>
      </p:sp>
      <p:sp>
        <p:nvSpPr>
          <p:cNvPr id="3" name="Content Placeholder 2"/>
          <p:cNvSpPr>
            <a:spLocks noGrp="1"/>
          </p:cNvSpPr>
          <p:nvPr>
            <p:ph idx="1"/>
          </p:nvPr>
        </p:nvSpPr>
        <p:spPr>
          <a:xfrm>
            <a:off x="457200" y="1524000"/>
            <a:ext cx="8458200" cy="4602163"/>
          </a:xfrm>
        </p:spPr>
        <p:txBody>
          <a:bodyPr/>
          <a:lstStyle/>
          <a:p>
            <a:r>
              <a:rPr lang="en-US" dirty="0"/>
              <a:t>Get pictures and write the category on each one</a:t>
            </a:r>
          </a:p>
          <a:p>
            <a:endParaRPr lang="en-US" sz="800" dirty="0"/>
          </a:p>
          <a:p>
            <a:r>
              <a:rPr lang="en-US" dirty="0"/>
              <a:t>Print pictures that go with the categories and have children match them</a:t>
            </a:r>
          </a:p>
          <a:p>
            <a:endParaRPr lang="en-US" dirty="0"/>
          </a:p>
          <a:p>
            <a:endParaRPr lang="en-US" dirty="0"/>
          </a:p>
          <a:p>
            <a:pPr marL="0" marR="0">
              <a:spcBef>
                <a:spcPts val="0"/>
              </a:spcBef>
              <a:spcAft>
                <a:spcPts val="0"/>
              </a:spcAft>
            </a:pPr>
            <a:endParaRPr lang="en-US" dirty="0">
              <a:solidFill>
                <a:srgbClr val="DD4B39"/>
              </a:solidFill>
            </a:endParaRPr>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805" y="3777448"/>
            <a:ext cx="33020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2209800" y="5703532"/>
            <a:ext cx="2425083" cy="54412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clothes</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29000"/>
            <a:ext cx="20574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7477" y="2784074"/>
            <a:ext cx="3187776" cy="1986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5919532" y="4457700"/>
            <a:ext cx="2959176" cy="5278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Food</a:t>
            </a:r>
          </a:p>
        </p:txBody>
      </p:sp>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0816" y="5105400"/>
            <a:ext cx="2381098" cy="1569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90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categories for young children:**</a:t>
            </a:r>
          </a:p>
        </p:txBody>
      </p:sp>
      <p:sp>
        <p:nvSpPr>
          <p:cNvPr id="3" name="Content Placeholder 2"/>
          <p:cNvSpPr>
            <a:spLocks noGrp="1"/>
          </p:cNvSpPr>
          <p:nvPr>
            <p:ph idx="1"/>
          </p:nvPr>
        </p:nvSpPr>
        <p:spPr/>
        <p:txBody>
          <a:bodyPr/>
          <a:lstStyle/>
          <a:p>
            <a:r>
              <a:rPr lang="en-US" dirty="0"/>
              <a:t>Colors			Weather</a:t>
            </a:r>
          </a:p>
          <a:p>
            <a:r>
              <a:rPr lang="en-US" dirty="0"/>
              <a:t>Shapes			Emotions</a:t>
            </a:r>
          </a:p>
          <a:p>
            <a:r>
              <a:rPr lang="en-US" dirty="0"/>
              <a:t>Food			Body parts</a:t>
            </a:r>
          </a:p>
          <a:p>
            <a:r>
              <a:rPr lang="en-US" dirty="0"/>
              <a:t>Clothes</a:t>
            </a:r>
          </a:p>
          <a:p>
            <a:r>
              <a:rPr lang="en-US" dirty="0"/>
              <a:t>Transportation/vehicles</a:t>
            </a:r>
          </a:p>
          <a:p>
            <a:r>
              <a:rPr lang="en-US" dirty="0"/>
              <a:t>Animals</a:t>
            </a:r>
          </a:p>
          <a:p>
            <a:r>
              <a:rPr lang="en-US" dirty="0"/>
              <a:t>School items</a:t>
            </a:r>
          </a:p>
          <a:p>
            <a:r>
              <a:rPr lang="en-US" dirty="0"/>
              <a:t>Furniture</a:t>
            </a:r>
          </a:p>
          <a:p>
            <a:endParaRPr lang="en-US" dirty="0"/>
          </a:p>
        </p:txBody>
      </p:sp>
    </p:spTree>
    <p:extLst>
      <p:ext uri="{BB962C8B-B14F-4D97-AF65-F5344CB8AC3E}">
        <p14:creationId xmlns:p14="http://schemas.microsoft.com/office/powerpoint/2010/main" val="779874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Activity 4—Odd Man Out**</a:t>
            </a:r>
          </a:p>
        </p:txBody>
      </p:sp>
      <p:sp>
        <p:nvSpPr>
          <p:cNvPr id="3" name="Content Placeholder 2"/>
          <p:cNvSpPr>
            <a:spLocks noGrp="1"/>
          </p:cNvSpPr>
          <p:nvPr>
            <p:ph idx="1"/>
          </p:nvPr>
        </p:nvSpPr>
        <p:spPr>
          <a:xfrm>
            <a:off x="152400" y="1524000"/>
            <a:ext cx="8839200" cy="5257800"/>
          </a:xfrm>
        </p:spPr>
        <p:txBody>
          <a:bodyPr/>
          <a:lstStyle/>
          <a:p>
            <a:r>
              <a:rPr lang="en-US" dirty="0"/>
              <a:t>Listen. I am going to read you 4 words. One of them doesn’t match. When you hear a word that doesn’t match, clap/raise your hand.</a:t>
            </a:r>
          </a:p>
          <a:p>
            <a:endParaRPr lang="en-US" sz="900" dirty="0"/>
          </a:p>
          <a:p>
            <a:r>
              <a:rPr lang="en-US" dirty="0"/>
              <a:t>Blue, red, yellow, 6</a:t>
            </a:r>
          </a:p>
          <a:p>
            <a:r>
              <a:rPr lang="en-US" dirty="0"/>
              <a:t>Boat, truck, cat, car</a:t>
            </a:r>
          </a:p>
          <a:p>
            <a:r>
              <a:rPr lang="en-US" dirty="0"/>
              <a:t>Spoon, flower, grass, tree</a:t>
            </a:r>
          </a:p>
          <a:p>
            <a:endParaRPr lang="en-US" sz="900" dirty="0"/>
          </a:p>
          <a:p>
            <a:r>
              <a:rPr lang="en-US" dirty="0"/>
              <a:t>It is very important to ask WHY the item doesn’t match</a:t>
            </a:r>
          </a:p>
          <a:p>
            <a:endParaRPr lang="en-US" dirty="0"/>
          </a:p>
        </p:txBody>
      </p:sp>
    </p:spTree>
    <p:extLst>
      <p:ext uri="{BB962C8B-B14F-4D97-AF65-F5344CB8AC3E}">
        <p14:creationId xmlns:p14="http://schemas.microsoft.com/office/powerpoint/2010/main" val="4248971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Activity 5: The Mind Reading Game**</a:t>
            </a:r>
          </a:p>
        </p:txBody>
      </p:sp>
      <p:sp>
        <p:nvSpPr>
          <p:cNvPr id="3" name="Content Placeholder 2"/>
          <p:cNvSpPr>
            <a:spLocks noGrp="1"/>
          </p:cNvSpPr>
          <p:nvPr>
            <p:ph idx="1"/>
          </p:nvPr>
        </p:nvSpPr>
        <p:spPr>
          <a:xfrm>
            <a:off x="304800" y="1524000"/>
            <a:ext cx="8001000" cy="4602163"/>
          </a:xfrm>
        </p:spPr>
        <p:txBody>
          <a:bodyPr/>
          <a:lstStyle/>
          <a:p>
            <a:r>
              <a:rPr lang="en-US" dirty="0"/>
              <a:t>Pick objects or pictures of things already taught</a:t>
            </a:r>
          </a:p>
          <a:p>
            <a:endParaRPr lang="en-US" sz="800" dirty="0"/>
          </a:p>
          <a:p>
            <a:r>
              <a:rPr lang="en-US" dirty="0"/>
              <a:t>“I am thinking of something round, red, and crunchy that we eat. It is __________.”</a:t>
            </a:r>
          </a:p>
        </p:txBody>
      </p:sp>
    </p:spTree>
    <p:extLst>
      <p:ext uri="{BB962C8B-B14F-4D97-AF65-F5344CB8AC3E}">
        <p14:creationId xmlns:p14="http://schemas.microsoft.com/office/powerpoint/2010/main" val="1636052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411162"/>
          </a:xfrm>
        </p:spPr>
        <p:txBody>
          <a:bodyPr>
            <a:normAutofit fontScale="90000"/>
          </a:bodyPr>
          <a:lstStyle/>
          <a:p>
            <a:r>
              <a:rPr lang="en-US" sz="3600" dirty="0"/>
              <a:t>Vocabulary Activity 6: ABC From Ant to Zebra**</a:t>
            </a:r>
          </a:p>
        </p:txBody>
      </p:sp>
      <p:sp>
        <p:nvSpPr>
          <p:cNvPr id="3" name="Content Placeholder 2"/>
          <p:cNvSpPr>
            <a:spLocks noGrp="1"/>
          </p:cNvSpPr>
          <p:nvPr>
            <p:ph idx="1"/>
          </p:nvPr>
        </p:nvSpPr>
        <p:spPr>
          <a:xfrm>
            <a:off x="304800" y="990600"/>
            <a:ext cx="8077200" cy="5638800"/>
          </a:xfrm>
        </p:spPr>
        <p:txBody>
          <a:bodyPr/>
          <a:lstStyle/>
          <a:p>
            <a:r>
              <a:rPr lang="en-US" dirty="0"/>
              <a:t>Make a book out of blank pieces of paper stapled together</a:t>
            </a:r>
          </a:p>
          <a:p>
            <a:endParaRPr lang="en-US" sz="800" dirty="0"/>
          </a:p>
          <a:p>
            <a:r>
              <a:rPr lang="en-US" dirty="0"/>
              <a:t>You can also use a cheap notebook from Dollar Tree</a:t>
            </a:r>
          </a:p>
          <a:p>
            <a:endParaRPr lang="en-US" sz="800" dirty="0"/>
          </a:p>
          <a:p>
            <a:r>
              <a:rPr lang="en-US" dirty="0"/>
              <a:t>On each page, write a letter at the top</a:t>
            </a:r>
          </a:p>
          <a:p>
            <a:endParaRPr lang="en-US" sz="1050" dirty="0"/>
          </a:p>
          <a:p>
            <a:r>
              <a:rPr lang="en-US" dirty="0"/>
              <a:t>When kids learn new words that begin with that letter, they write them on the page</a:t>
            </a:r>
          </a:p>
          <a:p>
            <a:endParaRPr lang="en-US" sz="1000" dirty="0"/>
          </a:p>
          <a:p>
            <a:r>
              <a:rPr lang="en-US" dirty="0"/>
              <a:t>They can also glue pictures that start with that letter onto the page</a:t>
            </a:r>
          </a:p>
        </p:txBody>
      </p:sp>
    </p:spTree>
    <p:extLst>
      <p:ext uri="{BB962C8B-B14F-4D97-AF65-F5344CB8AC3E}">
        <p14:creationId xmlns:p14="http://schemas.microsoft.com/office/powerpoint/2010/main" val="3750785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Users\Celeste\AppData\Local\Microsoft\Windows\Temporary Internet Files\Content.IE5\QNZ59HMZ\photo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0833" y="0"/>
            <a:ext cx="51223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19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258762"/>
          </a:xfrm>
        </p:spPr>
        <p:txBody>
          <a:bodyPr>
            <a:normAutofit fontScale="90000"/>
          </a:bodyPr>
          <a:lstStyle/>
          <a:p>
            <a:r>
              <a:rPr lang="en-US" dirty="0"/>
              <a:t>I. Introduction--Assessment</a:t>
            </a:r>
          </a:p>
        </p:txBody>
      </p:sp>
      <p:sp>
        <p:nvSpPr>
          <p:cNvPr id="3" name="Content Placeholder 2"/>
          <p:cNvSpPr>
            <a:spLocks noGrp="1"/>
          </p:cNvSpPr>
          <p:nvPr>
            <p:ph idx="1"/>
          </p:nvPr>
        </p:nvSpPr>
        <p:spPr>
          <a:xfrm>
            <a:off x="381000" y="762000"/>
            <a:ext cx="7924800" cy="5364163"/>
          </a:xfrm>
        </p:spPr>
        <p:txBody>
          <a:bodyPr/>
          <a:lstStyle/>
          <a:p>
            <a:endParaRPr lang="en-US" dirty="0"/>
          </a:p>
          <a:p>
            <a:pPr marL="0" indent="0">
              <a:buNone/>
            </a:pPr>
            <a:endParaRPr lang="en-US" dirty="0"/>
          </a:p>
        </p:txBody>
      </p:sp>
    </p:spTree>
    <p:extLst>
      <p:ext uri="{BB962C8B-B14F-4D97-AF65-F5344CB8AC3E}">
        <p14:creationId xmlns:p14="http://schemas.microsoft.com/office/powerpoint/2010/main" val="3460437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I like**</a:t>
            </a:r>
          </a:p>
        </p:txBody>
      </p:sp>
      <p:sp>
        <p:nvSpPr>
          <p:cNvPr id="3" name="Content Placeholder 2"/>
          <p:cNvSpPr>
            <a:spLocks noGrp="1"/>
          </p:cNvSpPr>
          <p:nvPr>
            <p:ph idx="1"/>
          </p:nvPr>
        </p:nvSpPr>
        <p:spPr>
          <a:xfrm>
            <a:off x="-76200" y="1524000"/>
            <a:ext cx="9067800" cy="4602163"/>
          </a:xfrm>
        </p:spPr>
        <p:txBody>
          <a:bodyPr/>
          <a:lstStyle/>
          <a:p>
            <a:r>
              <a:rPr lang="en-US" dirty="0"/>
              <a:t>I </a:t>
            </a:r>
            <a:r>
              <a:rPr lang="en-US" dirty="0" err="1"/>
              <a:t>loooove</a:t>
            </a:r>
            <a:r>
              <a:rPr lang="en-US" dirty="0"/>
              <a:t> this!</a:t>
            </a:r>
          </a:p>
          <a:p>
            <a:endParaRPr lang="en-US" sz="900" dirty="0"/>
          </a:p>
          <a:p>
            <a:r>
              <a:rPr lang="en-US" dirty="0">
                <a:hlinkClick r:id="rId2"/>
              </a:rPr>
              <a:t>http://www.enchantedlearning.com/Dictionary.html</a:t>
            </a:r>
            <a:endParaRPr lang="en-US" dirty="0"/>
          </a:p>
          <a:p>
            <a:endParaRPr lang="en-US" dirty="0"/>
          </a:p>
          <a:p>
            <a:r>
              <a:rPr lang="en-US" dirty="0"/>
              <a:t>I also love Active games for Preschoolers</a:t>
            </a:r>
          </a:p>
          <a:p>
            <a:r>
              <a:rPr lang="en-US" dirty="0">
                <a:hlinkClick r:id="rId3"/>
              </a:rPr>
              <a:t>http://kids.health.org/parent/growth/learning/games.preschool.html</a:t>
            </a:r>
            <a:endParaRPr lang="en-US" dirty="0"/>
          </a:p>
          <a:p>
            <a:endParaRPr lang="en-US" sz="2400" dirty="0"/>
          </a:p>
        </p:txBody>
      </p:sp>
    </p:spTree>
    <p:extLst>
      <p:ext uri="{BB962C8B-B14F-4D97-AF65-F5344CB8AC3E}">
        <p14:creationId xmlns:p14="http://schemas.microsoft.com/office/powerpoint/2010/main" val="300072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10600" cy="838200"/>
          </a:xfrm>
        </p:spPr>
        <p:txBody>
          <a:bodyPr>
            <a:normAutofit fontScale="90000"/>
          </a:bodyPr>
          <a:lstStyle/>
          <a:p>
            <a:r>
              <a:rPr lang="en-US" sz="3600" dirty="0"/>
              <a:t>IV. Specific Intervention Targets for Older Students (K-12)</a:t>
            </a:r>
          </a:p>
        </p:txBody>
      </p:sp>
      <p:sp>
        <p:nvSpPr>
          <p:cNvPr id="3" name="Content Placeholder 2"/>
          <p:cNvSpPr>
            <a:spLocks noGrp="1"/>
          </p:cNvSpPr>
          <p:nvPr>
            <p:ph idx="1"/>
          </p:nvPr>
        </p:nvSpPr>
        <p:spPr>
          <a:xfrm>
            <a:off x="228600" y="990600"/>
            <a:ext cx="8534400" cy="5638800"/>
          </a:xfrm>
        </p:spPr>
        <p:txBody>
          <a:bodyPr/>
          <a:lstStyle/>
          <a:p>
            <a:r>
              <a:rPr lang="en-US" dirty="0"/>
              <a:t>We have talked in other classes about Tier 2 words—to review:</a:t>
            </a:r>
          </a:p>
          <a:p>
            <a:endParaRPr lang="en-US" sz="1050" dirty="0"/>
          </a:p>
          <a:p>
            <a:endParaRPr lang="en-US" sz="900" dirty="0"/>
          </a:p>
        </p:txBody>
      </p:sp>
    </p:spTree>
    <p:extLst>
      <p:ext uri="{BB962C8B-B14F-4D97-AF65-F5344CB8AC3E}">
        <p14:creationId xmlns:p14="http://schemas.microsoft.com/office/powerpoint/2010/main" val="79375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for finding these words:**</a:t>
            </a:r>
          </a:p>
        </p:txBody>
      </p:sp>
      <p:sp>
        <p:nvSpPr>
          <p:cNvPr id="3" name="Content Placeholder 2"/>
          <p:cNvSpPr>
            <a:spLocks noGrp="1"/>
          </p:cNvSpPr>
          <p:nvPr>
            <p:ph idx="1"/>
          </p:nvPr>
        </p:nvSpPr>
        <p:spPr/>
        <p:txBody>
          <a:bodyPr/>
          <a:lstStyle/>
          <a:p>
            <a:endParaRPr lang="en-US" dirty="0"/>
          </a:p>
        </p:txBody>
      </p:sp>
      <p:pic>
        <p:nvPicPr>
          <p:cNvPr id="4098" name="Picture 2" descr="C:\Users\Celeste\AppData\Local\Microsoft\Windows\Temporary Internet Files\Content.IE5\UJVU0SDC\photo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080" y="1676400"/>
            <a:ext cx="6629400" cy="495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204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763000" cy="1858962"/>
          </a:xfrm>
        </p:spPr>
        <p:txBody>
          <a:bodyPr>
            <a:normAutofit fontScale="90000"/>
          </a:bodyPr>
          <a:lstStyle/>
          <a:p>
            <a:r>
              <a:rPr lang="en-US" sz="3200" dirty="0"/>
              <a:t>McGregor et al. (2021, April). The challenge of rich vocabulary instruction for children with developmental language disorder. </a:t>
            </a:r>
            <a:r>
              <a:rPr lang="en-US" sz="3200" i="1" dirty="0"/>
              <a:t>Language, Speech, and Hearing Services in Schools, 52</a:t>
            </a:r>
            <a:r>
              <a:rPr lang="en-US" sz="3200" dirty="0"/>
              <a:t>, 467-484.**</a:t>
            </a:r>
          </a:p>
        </p:txBody>
      </p:sp>
      <p:sp>
        <p:nvSpPr>
          <p:cNvPr id="3" name="Content Placeholder 2"/>
          <p:cNvSpPr>
            <a:spLocks noGrp="1"/>
          </p:cNvSpPr>
          <p:nvPr>
            <p:ph idx="1"/>
          </p:nvPr>
        </p:nvSpPr>
        <p:spPr>
          <a:xfrm>
            <a:off x="1600200" y="2362200"/>
            <a:ext cx="6629400" cy="3763963"/>
          </a:xfrm>
        </p:spPr>
        <p:txBody>
          <a:bodyPr/>
          <a:lstStyle/>
          <a:p>
            <a:r>
              <a:rPr lang="en-US" dirty="0"/>
              <a:t>They worked with children with DLD</a:t>
            </a:r>
          </a:p>
          <a:p>
            <a:endParaRPr lang="en-US" dirty="0"/>
          </a:p>
          <a:p>
            <a:r>
              <a:rPr lang="en-US" dirty="0"/>
              <a:t>These subjects participated in a language intervention which was embedded in a science camp</a:t>
            </a:r>
          </a:p>
        </p:txBody>
      </p:sp>
    </p:spTree>
    <p:extLst>
      <p:ext uri="{BB962C8B-B14F-4D97-AF65-F5344CB8AC3E}">
        <p14:creationId xmlns:p14="http://schemas.microsoft.com/office/powerpoint/2010/main" val="28485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411162"/>
          </a:xfrm>
        </p:spPr>
        <p:txBody>
          <a:bodyPr>
            <a:normAutofit fontScale="90000"/>
          </a:bodyPr>
          <a:lstStyle/>
          <a:p>
            <a:r>
              <a:rPr lang="en-US" sz="3600" dirty="0"/>
              <a:t>McGregor et al. 2021:</a:t>
            </a:r>
          </a:p>
        </p:txBody>
      </p:sp>
      <p:sp>
        <p:nvSpPr>
          <p:cNvPr id="5" name="Content Placeholder 4">
            <a:extLst>
              <a:ext uri="{FF2B5EF4-FFF2-40B4-BE49-F238E27FC236}">
                <a16:creationId xmlns:a16="http://schemas.microsoft.com/office/drawing/2014/main" id="{4E6CD70E-C974-40C2-8E6A-542A118BE20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16041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turn to your book of case studies….</a:t>
            </a:r>
          </a:p>
        </p:txBody>
      </p:sp>
      <p:sp>
        <p:nvSpPr>
          <p:cNvPr id="3" name="Content Placeholder 2"/>
          <p:cNvSpPr>
            <a:spLocks noGrp="1"/>
          </p:cNvSpPr>
          <p:nvPr>
            <p:ph idx="1"/>
          </p:nvPr>
        </p:nvSpPr>
        <p:spPr/>
        <p:txBody>
          <a:bodyPr/>
          <a:lstStyle/>
          <a:p>
            <a:r>
              <a:rPr lang="en-US" dirty="0"/>
              <a:t>And do the Tier 2 word science worksheet</a:t>
            </a:r>
          </a:p>
        </p:txBody>
      </p:sp>
    </p:spTree>
    <p:extLst>
      <p:ext uri="{BB962C8B-B14F-4D97-AF65-F5344CB8AC3E}">
        <p14:creationId xmlns:p14="http://schemas.microsoft.com/office/powerpoint/2010/main" val="3212128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10600" cy="2057400"/>
          </a:xfrm>
        </p:spPr>
        <p:txBody>
          <a:bodyPr>
            <a:normAutofit fontScale="90000"/>
          </a:bodyPr>
          <a:lstStyle/>
          <a:p>
            <a:r>
              <a:rPr lang="en-US" sz="3200" dirty="0"/>
              <a:t>Levin et al. (2022). Evaluating the effect of rich vocabulary instruction and retrieval practice on the classroom vocabulary skills of children with DLD. </a:t>
            </a:r>
            <a:r>
              <a:rPr lang="en-US" sz="3200" i="1" dirty="0"/>
              <a:t>Language, Speech, and Hearing Services in Schools, 53</a:t>
            </a:r>
            <a:r>
              <a:rPr lang="en-US" sz="3200" dirty="0"/>
              <a:t>, 542-560.**</a:t>
            </a:r>
          </a:p>
        </p:txBody>
      </p:sp>
      <p:sp>
        <p:nvSpPr>
          <p:cNvPr id="3" name="Content Placeholder 2"/>
          <p:cNvSpPr>
            <a:spLocks noGrp="1"/>
          </p:cNvSpPr>
          <p:nvPr>
            <p:ph idx="1"/>
          </p:nvPr>
        </p:nvSpPr>
        <p:spPr>
          <a:xfrm>
            <a:off x="0" y="2362200"/>
            <a:ext cx="8915400" cy="3763963"/>
          </a:xfrm>
        </p:spPr>
        <p:txBody>
          <a:bodyPr/>
          <a:lstStyle/>
          <a:p>
            <a:r>
              <a:rPr lang="en-US" sz="2800" dirty="0"/>
              <a:t>In this study, they taught new vocabulary to 11 Swedish-speaking students with DLD (average age=14 years old).</a:t>
            </a:r>
          </a:p>
          <a:p>
            <a:endParaRPr lang="en-US" sz="2800" dirty="0"/>
          </a:p>
          <a:p>
            <a:r>
              <a:rPr lang="en-US" sz="2800" dirty="0"/>
              <a:t>This was done in the students’ classrooms as part of their scheduled lessons in Swedish.</a:t>
            </a:r>
          </a:p>
          <a:p>
            <a:endParaRPr lang="en-US" sz="2800" dirty="0"/>
          </a:p>
          <a:p>
            <a:r>
              <a:rPr lang="en-US" sz="2800" dirty="0"/>
              <a:t>They presented 20 Tier 2 words under 2 conditions</a:t>
            </a:r>
          </a:p>
        </p:txBody>
      </p:sp>
    </p:spTree>
    <p:extLst>
      <p:ext uri="{BB962C8B-B14F-4D97-AF65-F5344CB8AC3E}">
        <p14:creationId xmlns:p14="http://schemas.microsoft.com/office/powerpoint/2010/main" val="3046650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sz="3200" dirty="0" err="1"/>
              <a:t>Levlin</a:t>
            </a:r>
            <a:r>
              <a:rPr lang="en-US" sz="3200" dirty="0"/>
              <a:t> et al. 2022 found that “rich practice” (RP) was most effective; RP is characterized by:</a:t>
            </a:r>
          </a:p>
        </p:txBody>
      </p:sp>
      <p:sp>
        <p:nvSpPr>
          <p:cNvPr id="5" name="Content Placeholder 4">
            <a:extLst>
              <a:ext uri="{FF2B5EF4-FFF2-40B4-BE49-F238E27FC236}">
                <a16:creationId xmlns:a16="http://schemas.microsoft.com/office/drawing/2014/main" id="{8CA43DE6-4EF5-42FD-9D94-96375CE004A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8007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533400"/>
          </a:xfrm>
        </p:spPr>
        <p:txBody>
          <a:bodyPr/>
          <a:lstStyle/>
          <a:p>
            <a:r>
              <a:rPr lang="en-US" sz="3200" dirty="0" err="1"/>
              <a:t>Levlin</a:t>
            </a:r>
            <a:r>
              <a:rPr lang="en-US" sz="3200" dirty="0"/>
              <a:t> et al. 2022 continued—RP:</a:t>
            </a:r>
          </a:p>
        </p:txBody>
      </p:sp>
      <p:sp>
        <p:nvSpPr>
          <p:cNvPr id="5" name="Content Placeholder 4">
            <a:extLst>
              <a:ext uri="{FF2B5EF4-FFF2-40B4-BE49-F238E27FC236}">
                <a16:creationId xmlns:a16="http://schemas.microsoft.com/office/drawing/2014/main" id="{BAAE1884-1CA7-47FC-8672-6F66EF4055E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39010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237D-0C41-3B60-BEBE-1526DCF7208E}"/>
              </a:ext>
            </a:extLst>
          </p:cNvPr>
          <p:cNvSpPr>
            <a:spLocks noGrp="1"/>
          </p:cNvSpPr>
          <p:nvPr>
            <p:ph type="title"/>
          </p:nvPr>
        </p:nvSpPr>
        <p:spPr/>
        <p:txBody>
          <a:bodyPr/>
          <a:lstStyle/>
          <a:p>
            <a:r>
              <a:rPr lang="en-US" dirty="0"/>
              <a:t>Your book mentions a study</a:t>
            </a:r>
          </a:p>
        </p:txBody>
      </p:sp>
      <p:sp>
        <p:nvSpPr>
          <p:cNvPr id="5" name="Content Placeholder 4">
            <a:extLst>
              <a:ext uri="{FF2B5EF4-FFF2-40B4-BE49-F238E27FC236}">
                <a16:creationId xmlns:a16="http://schemas.microsoft.com/office/drawing/2014/main" id="{DCDA577D-C89D-4751-9BAA-FDF6513768C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7577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p:spPr>
        <p:txBody>
          <a:bodyPr/>
          <a:lstStyle/>
          <a:p>
            <a:r>
              <a:rPr lang="en-US" sz="3600" dirty="0"/>
              <a:t>ASHA Leader:</a:t>
            </a:r>
          </a:p>
        </p:txBody>
      </p:sp>
      <p:sp>
        <p:nvSpPr>
          <p:cNvPr id="5" name="Content Placeholder 4">
            <a:extLst>
              <a:ext uri="{FF2B5EF4-FFF2-40B4-BE49-F238E27FC236}">
                <a16:creationId xmlns:a16="http://schemas.microsoft.com/office/drawing/2014/main" id="{C68541A9-C2D6-4D98-89BB-8D8DF9932CD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87641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355D-DCB0-C77A-EBEE-7A764CABB210}"/>
              </a:ext>
            </a:extLst>
          </p:cNvPr>
          <p:cNvSpPr>
            <a:spLocks noGrp="1"/>
          </p:cNvSpPr>
          <p:nvPr>
            <p:ph type="title"/>
          </p:nvPr>
        </p:nvSpPr>
        <p:spPr>
          <a:xfrm>
            <a:off x="228600" y="274638"/>
            <a:ext cx="8458200" cy="334962"/>
          </a:xfrm>
        </p:spPr>
        <p:txBody>
          <a:bodyPr>
            <a:normAutofit fontScale="90000"/>
          </a:bodyPr>
          <a:lstStyle/>
          <a:p>
            <a:r>
              <a:rPr lang="en-US" sz="3600" dirty="0"/>
              <a:t>For example, the student says:**</a:t>
            </a:r>
          </a:p>
        </p:txBody>
      </p:sp>
      <p:sp>
        <p:nvSpPr>
          <p:cNvPr id="3" name="Content Placeholder 2">
            <a:extLst>
              <a:ext uri="{FF2B5EF4-FFF2-40B4-BE49-F238E27FC236}">
                <a16:creationId xmlns:a16="http://schemas.microsoft.com/office/drawing/2014/main" id="{5CAA76D4-3C51-70F4-D19D-918C0C13BC69}"/>
              </a:ext>
            </a:extLst>
          </p:cNvPr>
          <p:cNvSpPr>
            <a:spLocks noGrp="1"/>
          </p:cNvSpPr>
          <p:nvPr>
            <p:ph idx="1"/>
          </p:nvPr>
        </p:nvSpPr>
        <p:spPr>
          <a:xfrm>
            <a:off x="0" y="990600"/>
            <a:ext cx="8305800" cy="5135563"/>
          </a:xfrm>
        </p:spPr>
        <p:txBody>
          <a:bodyPr/>
          <a:lstStyle/>
          <a:p>
            <a:r>
              <a:rPr lang="en-US" dirty="0"/>
              <a:t>“In speech we learned the word </a:t>
            </a:r>
            <a:r>
              <a:rPr lang="en-US" i="1" dirty="0"/>
              <a:t>curious</a:t>
            </a:r>
            <a:r>
              <a:rPr lang="en-US" dirty="0"/>
              <a:t>. Our class was </a:t>
            </a:r>
            <a:r>
              <a:rPr lang="en-US" i="1" dirty="0"/>
              <a:t>curious</a:t>
            </a:r>
            <a:r>
              <a:rPr lang="en-US" dirty="0"/>
              <a:t> about marine life, so we watched a movie about it.”</a:t>
            </a:r>
          </a:p>
          <a:p>
            <a:endParaRPr lang="en-US" dirty="0"/>
          </a:p>
          <a:p>
            <a:r>
              <a:rPr lang="en-US" dirty="0"/>
              <a:t>“We said that </a:t>
            </a:r>
            <a:r>
              <a:rPr lang="en-US" i="1" dirty="0"/>
              <a:t>review</a:t>
            </a:r>
            <a:r>
              <a:rPr lang="en-US" dirty="0"/>
              <a:t> means to look at something again. I brought our class story so you can </a:t>
            </a:r>
            <a:r>
              <a:rPr lang="en-US" i="1" dirty="0"/>
              <a:t>review </a:t>
            </a:r>
            <a:r>
              <a:rPr lang="en-US" dirty="0"/>
              <a:t>it with me.”</a:t>
            </a:r>
          </a:p>
        </p:txBody>
      </p:sp>
    </p:spTree>
    <p:extLst>
      <p:ext uri="{BB962C8B-B14F-4D97-AF65-F5344CB8AC3E}">
        <p14:creationId xmlns:p14="http://schemas.microsoft.com/office/powerpoint/2010/main" val="4027407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2F31189-0D6C-A9EA-D7B7-72FA52B10871}"/>
              </a:ext>
            </a:extLst>
          </p:cNvPr>
          <p:cNvSpPr>
            <a:spLocks noGrp="1" noChangeArrowheads="1"/>
          </p:cNvSpPr>
          <p:nvPr>
            <p:ph type="title"/>
          </p:nvPr>
        </p:nvSpPr>
        <p:spPr/>
        <p:txBody>
          <a:bodyPr>
            <a:normAutofit fontScale="90000"/>
          </a:bodyPr>
          <a:lstStyle/>
          <a:p>
            <a:r>
              <a:rPr lang="en-US" altLang="en-US" dirty="0"/>
              <a:t>One study found that on SLPs’ caseloads in schools…</a:t>
            </a:r>
          </a:p>
        </p:txBody>
      </p:sp>
      <p:sp>
        <p:nvSpPr>
          <p:cNvPr id="3" name="Text Placeholder 2">
            <a:extLst>
              <a:ext uri="{FF2B5EF4-FFF2-40B4-BE49-F238E27FC236}">
                <a16:creationId xmlns:a16="http://schemas.microsoft.com/office/drawing/2014/main" id="{107CA5F8-18F3-4787-BB0D-76FC9C8E0CD9}"/>
              </a:ext>
            </a:extLst>
          </p:cNvPr>
          <p:cNvSpPr>
            <a:spLocks noGrp="1"/>
          </p:cNvSpPr>
          <p:nvPr>
            <p:ph type="body" sz="half" idx="1"/>
          </p:nvPr>
        </p:nvSpPr>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935A-28C5-511A-3BD6-2BF485435005}"/>
              </a:ext>
            </a:extLst>
          </p:cNvPr>
          <p:cNvSpPr>
            <a:spLocks noGrp="1"/>
          </p:cNvSpPr>
          <p:nvPr>
            <p:ph type="title"/>
          </p:nvPr>
        </p:nvSpPr>
        <p:spPr>
          <a:xfrm>
            <a:off x="0" y="0"/>
            <a:ext cx="8915400" cy="1905000"/>
          </a:xfrm>
        </p:spPr>
        <p:txBody>
          <a:bodyPr/>
          <a:lstStyle/>
          <a:p>
            <a:r>
              <a:rPr lang="en-US" sz="3200" dirty="0" err="1"/>
              <a:t>Marante</a:t>
            </a:r>
            <a:r>
              <a:rPr lang="en-US" sz="3200" dirty="0"/>
              <a:t>, L., &amp; Hall-Mills, S. (2024). Exploring SLPs’ perception of IEP goals for vocabulary intervention for school-age children with language disorders. </a:t>
            </a:r>
            <a:r>
              <a:rPr lang="en-US" sz="3200" i="1" dirty="0"/>
              <a:t>LSHSS, 35, </a:t>
            </a:r>
            <a:r>
              <a:rPr lang="en-US" sz="3200" dirty="0"/>
              <a:t>366-380.</a:t>
            </a:r>
          </a:p>
        </p:txBody>
      </p:sp>
      <p:sp>
        <p:nvSpPr>
          <p:cNvPr id="5" name="Content Placeholder 4">
            <a:extLst>
              <a:ext uri="{FF2B5EF4-FFF2-40B4-BE49-F238E27FC236}">
                <a16:creationId xmlns:a16="http://schemas.microsoft.com/office/drawing/2014/main" id="{0A63BFA5-1487-4A88-B9FA-944C02301F0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64743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Youtube</a:t>
            </a:r>
            <a:r>
              <a:rPr lang="en-US" dirty="0"/>
              <a:t> Video</a:t>
            </a:r>
          </a:p>
        </p:txBody>
      </p:sp>
      <p:sp>
        <p:nvSpPr>
          <p:cNvPr id="3" name="Content Placeholder 2"/>
          <p:cNvSpPr>
            <a:spLocks noGrp="1"/>
          </p:cNvSpPr>
          <p:nvPr>
            <p:ph idx="1"/>
          </p:nvPr>
        </p:nvSpPr>
        <p:spPr/>
        <p:txBody>
          <a:bodyPr/>
          <a:lstStyle/>
          <a:p>
            <a:r>
              <a:rPr lang="en-US" dirty="0"/>
              <a:t>How to conduct curriculum-based therapy</a:t>
            </a:r>
          </a:p>
          <a:p>
            <a:endParaRPr lang="en-US" dirty="0"/>
          </a:p>
          <a:p>
            <a:r>
              <a:rPr lang="en-US" dirty="0"/>
              <a:t>Celeste Roseberry </a:t>
            </a:r>
            <a:r>
              <a:rPr lang="en-US" dirty="0" err="1"/>
              <a:t>youtube</a:t>
            </a:r>
            <a:r>
              <a:rPr lang="en-US" dirty="0"/>
              <a:t> channel</a:t>
            </a:r>
          </a:p>
          <a:p>
            <a:endParaRPr lang="en-US" dirty="0"/>
          </a:p>
          <a:p>
            <a:r>
              <a:rPr lang="en-US" dirty="0">
                <a:hlinkClick r:id="rId2"/>
              </a:rPr>
              <a:t>https://www.youtube.com/watch?v=I6ruNrBTUf8</a:t>
            </a:r>
            <a:endParaRPr lang="en-US" dirty="0"/>
          </a:p>
          <a:p>
            <a:endParaRPr lang="en-US" dirty="0"/>
          </a:p>
        </p:txBody>
      </p:sp>
    </p:spTree>
    <p:extLst>
      <p:ext uri="{BB962C8B-B14F-4D97-AF65-F5344CB8AC3E}">
        <p14:creationId xmlns:p14="http://schemas.microsoft.com/office/powerpoint/2010/main" val="1642211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Methods for Intervention**</a:t>
            </a:r>
          </a:p>
        </p:txBody>
      </p:sp>
      <p:sp>
        <p:nvSpPr>
          <p:cNvPr id="3" name="Content Placeholder 2"/>
          <p:cNvSpPr>
            <a:spLocks noGrp="1"/>
          </p:cNvSpPr>
          <p:nvPr>
            <p:ph idx="1"/>
          </p:nvPr>
        </p:nvSpPr>
        <p:spPr>
          <a:xfrm>
            <a:off x="228600" y="1371600"/>
            <a:ext cx="8077200" cy="4754563"/>
          </a:xfrm>
        </p:spPr>
        <p:txBody>
          <a:bodyPr/>
          <a:lstStyle/>
          <a:p>
            <a:r>
              <a:rPr lang="en-US" dirty="0"/>
              <a:t>A</a:t>
            </a:r>
            <a:r>
              <a:rPr lang="en-US" b="1" u="sng" dirty="0"/>
              <a:t>. Increase Incidental Exposure</a:t>
            </a:r>
          </a:p>
          <a:p>
            <a:endParaRPr lang="en-US" sz="1000" dirty="0"/>
          </a:p>
          <a:p>
            <a:r>
              <a:rPr lang="en-US" b="1" dirty="0">
                <a:solidFill>
                  <a:srgbClr val="FF0000"/>
                </a:solidFill>
              </a:rPr>
              <a:t>Multiple exposures </a:t>
            </a:r>
            <a:r>
              <a:rPr lang="en-US" dirty="0"/>
              <a:t>are key</a:t>
            </a:r>
          </a:p>
          <a:p>
            <a:endParaRPr lang="en-US" sz="1000" dirty="0"/>
          </a:p>
          <a:p>
            <a:r>
              <a:rPr lang="en-US" dirty="0"/>
              <a:t>For young children, this can occur through talking and reading</a:t>
            </a:r>
          </a:p>
          <a:p>
            <a:endParaRPr lang="en-US" sz="1000" dirty="0"/>
          </a:p>
          <a:p>
            <a:r>
              <a:rPr lang="en-US" dirty="0"/>
              <a:t>Oral language in the classroom is another way</a:t>
            </a:r>
          </a:p>
          <a:p>
            <a:endParaRPr lang="en-US" sz="1100" dirty="0"/>
          </a:p>
          <a:p>
            <a:r>
              <a:rPr lang="en-US" dirty="0"/>
              <a:t>We want to be sure the words are produced in different contexts</a:t>
            </a:r>
          </a:p>
        </p:txBody>
      </p:sp>
    </p:spTree>
    <p:extLst>
      <p:ext uri="{BB962C8B-B14F-4D97-AF65-F5344CB8AC3E}">
        <p14:creationId xmlns:p14="http://schemas.microsoft.com/office/powerpoint/2010/main" val="4088956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143000"/>
          </a:xfrm>
        </p:spPr>
        <p:txBody>
          <a:bodyPr/>
          <a:lstStyle/>
          <a:p>
            <a:r>
              <a:rPr lang="en-US" sz="3600" dirty="0"/>
              <a:t>I like the book’s idea of a Teacher’s Word Wall in the classroom:**</a:t>
            </a:r>
          </a:p>
        </p:txBody>
      </p:sp>
      <p:sp>
        <p:nvSpPr>
          <p:cNvPr id="3" name="Content Placeholder 2"/>
          <p:cNvSpPr>
            <a:spLocks noGrp="1"/>
          </p:cNvSpPr>
          <p:nvPr>
            <p:ph idx="1"/>
          </p:nvPr>
        </p:nvSpPr>
        <p:spPr>
          <a:xfrm>
            <a:off x="228600" y="1219200"/>
            <a:ext cx="8915400" cy="4906963"/>
          </a:xfrm>
        </p:spPr>
        <p:txBody>
          <a:bodyPr/>
          <a:lstStyle/>
          <a:p>
            <a:r>
              <a:rPr lang="en-US" b="1" dirty="0"/>
              <a:t>Happy			Amazing		Hard</a:t>
            </a:r>
          </a:p>
          <a:p>
            <a:r>
              <a:rPr lang="en-US" dirty="0"/>
              <a:t>	</a:t>
            </a:r>
          </a:p>
          <a:p>
            <a:r>
              <a:rPr lang="en-US" i="1" dirty="0"/>
              <a:t>Pleased			Astonishing		Difficult</a:t>
            </a:r>
          </a:p>
          <a:p>
            <a:r>
              <a:rPr lang="en-US" i="1" dirty="0"/>
              <a:t>Joyful			Impressive		Strenuous</a:t>
            </a:r>
          </a:p>
          <a:p>
            <a:r>
              <a:rPr lang="en-US" i="1" dirty="0"/>
              <a:t>Thrilled			Stunning		Laborious</a:t>
            </a:r>
          </a:p>
        </p:txBody>
      </p:sp>
    </p:spTree>
    <p:extLst>
      <p:ext uri="{BB962C8B-B14F-4D97-AF65-F5344CB8AC3E}">
        <p14:creationId xmlns:p14="http://schemas.microsoft.com/office/powerpoint/2010/main" val="2235293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457200"/>
          </a:xfrm>
        </p:spPr>
        <p:txBody>
          <a:bodyPr>
            <a:normAutofit fontScale="90000"/>
          </a:bodyPr>
          <a:lstStyle/>
          <a:p>
            <a:r>
              <a:rPr lang="en-US" sz="3600" b="1" dirty="0"/>
              <a:t>B. Teach New Words Directly**</a:t>
            </a:r>
          </a:p>
        </p:txBody>
      </p:sp>
      <p:sp>
        <p:nvSpPr>
          <p:cNvPr id="3" name="Content Placeholder 2"/>
          <p:cNvSpPr>
            <a:spLocks noGrp="1"/>
          </p:cNvSpPr>
          <p:nvPr>
            <p:ph idx="1"/>
          </p:nvPr>
        </p:nvSpPr>
        <p:spPr>
          <a:xfrm>
            <a:off x="76200" y="304800"/>
            <a:ext cx="9067800" cy="6553200"/>
          </a:xfrm>
        </p:spPr>
        <p:txBody>
          <a:bodyPr/>
          <a:lstStyle/>
          <a:p>
            <a:endParaRPr lang="en-US" dirty="0"/>
          </a:p>
          <a:p>
            <a:r>
              <a:rPr lang="en-US" dirty="0"/>
              <a:t>Add </a:t>
            </a:r>
            <a:r>
              <a:rPr lang="en-US" b="1" dirty="0">
                <a:solidFill>
                  <a:srgbClr val="FF0000"/>
                </a:solidFill>
              </a:rPr>
              <a:t>explanations</a:t>
            </a:r>
            <a:r>
              <a:rPr lang="en-US" dirty="0"/>
              <a:t> during reading</a:t>
            </a:r>
          </a:p>
          <a:p>
            <a:endParaRPr lang="en-US" sz="1600" dirty="0"/>
          </a:p>
          <a:p>
            <a:r>
              <a:rPr lang="en-US" dirty="0"/>
              <a:t>Do review that includes new examples of how to use the words</a:t>
            </a:r>
          </a:p>
          <a:p>
            <a:endParaRPr lang="en-US" sz="1050" dirty="0"/>
          </a:p>
          <a:p>
            <a:r>
              <a:rPr lang="en-US" dirty="0"/>
              <a:t>Use words in context</a:t>
            </a:r>
          </a:p>
          <a:p>
            <a:endParaRPr lang="en-US" sz="2800" dirty="0"/>
          </a:p>
          <a:p>
            <a:r>
              <a:rPr lang="en-US" dirty="0"/>
              <a:t>Please know Table 9.5 for the exam (Example activities for robust vocabulary instruction—page 339)</a:t>
            </a:r>
          </a:p>
          <a:p>
            <a:endParaRPr lang="en-US" dirty="0"/>
          </a:p>
        </p:txBody>
      </p:sp>
    </p:spTree>
    <p:extLst>
      <p:ext uri="{BB962C8B-B14F-4D97-AF65-F5344CB8AC3E}">
        <p14:creationId xmlns:p14="http://schemas.microsoft.com/office/powerpoint/2010/main" val="7792751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organizers are terrific!**</a:t>
            </a:r>
          </a:p>
        </p:txBody>
      </p:sp>
      <p:sp>
        <p:nvSpPr>
          <p:cNvPr id="3" name="Content Placeholder 2"/>
          <p:cNvSpPr>
            <a:spLocks noGrp="1"/>
          </p:cNvSpPr>
          <p:nvPr>
            <p:ph idx="1"/>
          </p:nvPr>
        </p:nvSpPr>
        <p:spPr>
          <a:xfrm>
            <a:off x="457200" y="1219200"/>
            <a:ext cx="8458200" cy="5410200"/>
          </a:xfrm>
        </p:spPr>
        <p:txBody>
          <a:bodyPr/>
          <a:lstStyle/>
          <a:p>
            <a:r>
              <a:rPr lang="en-US" dirty="0"/>
              <a:t>We will use some visual organizers from your copy book to illustrate how to use various visual organizers with children</a:t>
            </a:r>
          </a:p>
          <a:p>
            <a:endParaRPr lang="en-US" dirty="0"/>
          </a:p>
          <a:p>
            <a:r>
              <a:rPr lang="en-US" dirty="0"/>
              <a:t>In the book, you have 2 copies of each organizer—one to keep as a clean copy for future use, and one to write on in here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3230043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487362"/>
          </a:xfrm>
        </p:spPr>
        <p:txBody>
          <a:bodyPr>
            <a:normAutofit fontScale="90000"/>
          </a:bodyPr>
          <a:lstStyle/>
          <a:p>
            <a:r>
              <a:rPr lang="en-US" dirty="0"/>
              <a:t>C. Increase Awareness and Ownership**</a:t>
            </a:r>
          </a:p>
        </p:txBody>
      </p:sp>
      <p:sp>
        <p:nvSpPr>
          <p:cNvPr id="3" name="Content Placeholder 2"/>
          <p:cNvSpPr>
            <a:spLocks noGrp="1"/>
          </p:cNvSpPr>
          <p:nvPr>
            <p:ph idx="1"/>
          </p:nvPr>
        </p:nvSpPr>
        <p:spPr>
          <a:xfrm>
            <a:off x="76200" y="1524000"/>
            <a:ext cx="8763000" cy="4602163"/>
          </a:xfrm>
        </p:spPr>
        <p:txBody>
          <a:bodyPr/>
          <a:lstStyle/>
          <a:p>
            <a:r>
              <a:rPr lang="en-US" dirty="0"/>
              <a:t>Try to tap into children’s own learning goals—easier said than done</a:t>
            </a:r>
          </a:p>
          <a:p>
            <a:endParaRPr lang="en-US" dirty="0"/>
          </a:p>
          <a:p>
            <a:r>
              <a:rPr lang="en-US" dirty="0"/>
              <a:t>Why should they learn these words? What’s in it for them?</a:t>
            </a:r>
          </a:p>
          <a:p>
            <a:endParaRPr lang="en-US" dirty="0"/>
          </a:p>
          <a:p>
            <a:r>
              <a:rPr lang="en-US" dirty="0"/>
              <a:t>How can we motivate kids, especially those whose role models are not formally educated?</a:t>
            </a:r>
          </a:p>
        </p:txBody>
      </p:sp>
    </p:spTree>
    <p:extLst>
      <p:ext uri="{BB962C8B-B14F-4D97-AF65-F5344CB8AC3E}">
        <p14:creationId xmlns:p14="http://schemas.microsoft.com/office/powerpoint/2010/main" val="2034810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expert at a workshop I attended said:**</a:t>
            </a:r>
          </a:p>
        </p:txBody>
      </p:sp>
      <p:sp>
        <p:nvSpPr>
          <p:cNvPr id="3" name="Content Placeholder 2"/>
          <p:cNvSpPr>
            <a:spLocks noGrp="1"/>
          </p:cNvSpPr>
          <p:nvPr>
            <p:ph idx="1"/>
          </p:nvPr>
        </p:nvSpPr>
        <p:spPr>
          <a:xfrm>
            <a:off x="609600" y="1524000"/>
            <a:ext cx="7696200" cy="5029200"/>
          </a:xfrm>
        </p:spPr>
        <p:txBody>
          <a:bodyPr/>
          <a:lstStyle/>
          <a:p>
            <a:r>
              <a:rPr lang="en-US" dirty="0"/>
              <a:t>Don’t use “practice;” use </a:t>
            </a:r>
            <a:r>
              <a:rPr lang="en-US" b="1" dirty="0">
                <a:solidFill>
                  <a:srgbClr val="FF0000"/>
                </a:solidFill>
              </a:rPr>
              <a:t>rehearse</a:t>
            </a:r>
          </a:p>
          <a:p>
            <a:endParaRPr lang="en-US" dirty="0"/>
          </a:p>
          <a:p>
            <a:r>
              <a:rPr lang="en-US" dirty="0"/>
              <a:t>“We are going to rehearse just like musicians and athletes do.”</a:t>
            </a:r>
          </a:p>
        </p:txBody>
      </p:sp>
    </p:spTree>
    <p:extLst>
      <p:ext uri="{BB962C8B-B14F-4D97-AF65-F5344CB8AC3E}">
        <p14:creationId xmlns:p14="http://schemas.microsoft.com/office/powerpoint/2010/main" val="289170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1834"/>
            <a:ext cx="8839200" cy="798766"/>
          </a:xfrm>
        </p:spPr>
        <p:txBody>
          <a:bodyPr/>
          <a:lstStyle/>
          <a:p>
            <a:r>
              <a:rPr lang="en-US" sz="3200" dirty="0"/>
              <a:t>Your book discusses dynamic assessment:</a:t>
            </a:r>
          </a:p>
        </p:txBody>
      </p:sp>
      <p:sp>
        <p:nvSpPr>
          <p:cNvPr id="5" name="Content Placeholder 4">
            <a:extLst>
              <a:ext uri="{FF2B5EF4-FFF2-40B4-BE49-F238E27FC236}">
                <a16:creationId xmlns:a16="http://schemas.microsoft.com/office/drawing/2014/main" id="{CC3F5459-F3DD-4F1F-A305-CE292B21130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206225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 children to infer meaning from context**</a:t>
            </a:r>
          </a:p>
        </p:txBody>
      </p:sp>
      <p:sp>
        <p:nvSpPr>
          <p:cNvPr id="3" name="Content Placeholder 2"/>
          <p:cNvSpPr>
            <a:spLocks noGrp="1"/>
          </p:cNvSpPr>
          <p:nvPr>
            <p:ph idx="1"/>
          </p:nvPr>
        </p:nvSpPr>
        <p:spPr>
          <a:xfrm>
            <a:off x="304800" y="1524000"/>
            <a:ext cx="8001000" cy="4602163"/>
          </a:xfrm>
        </p:spPr>
        <p:txBody>
          <a:bodyPr/>
          <a:lstStyle/>
          <a:p>
            <a:r>
              <a:rPr lang="en-US" dirty="0"/>
              <a:t>“Look at the words around this one. Can they help us understand what this word means?”</a:t>
            </a:r>
          </a:p>
          <a:p>
            <a:endParaRPr lang="en-US" dirty="0"/>
          </a:p>
          <a:p>
            <a:r>
              <a:rPr lang="en-US" dirty="0"/>
              <a:t>“What do you think the word means? Can you guess?”</a:t>
            </a:r>
          </a:p>
          <a:p>
            <a:endParaRPr lang="en-US" dirty="0"/>
          </a:p>
        </p:txBody>
      </p:sp>
    </p:spTree>
    <p:extLst>
      <p:ext uri="{BB962C8B-B14F-4D97-AF65-F5344CB8AC3E}">
        <p14:creationId xmlns:p14="http://schemas.microsoft.com/office/powerpoint/2010/main" val="40996704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Here’s the story—the unknown vocab word is in red:**</a:t>
            </a:r>
          </a:p>
        </p:txBody>
      </p:sp>
      <p:sp>
        <p:nvSpPr>
          <p:cNvPr id="3" name="Content Placeholder 2"/>
          <p:cNvSpPr>
            <a:spLocks noGrp="1"/>
          </p:cNvSpPr>
          <p:nvPr>
            <p:ph idx="1"/>
          </p:nvPr>
        </p:nvSpPr>
        <p:spPr>
          <a:xfrm>
            <a:off x="-152400" y="1524000"/>
            <a:ext cx="8534400" cy="5181600"/>
          </a:xfrm>
        </p:spPr>
        <p:txBody>
          <a:bodyPr/>
          <a:lstStyle/>
          <a:p>
            <a:r>
              <a:rPr lang="en-US" dirty="0"/>
              <a:t>Maria had enjoyed a good day at school playing with her friends. She had liked what they had done in class that day, too. The teacher spent time reading to the class, and there wasn’t too much homework. Maria was looking forward to all the </a:t>
            </a:r>
            <a:r>
              <a:rPr lang="en-US" b="1" dirty="0">
                <a:solidFill>
                  <a:srgbClr val="FF0000"/>
                </a:solidFill>
              </a:rPr>
              <a:t>leisure</a:t>
            </a:r>
            <a:r>
              <a:rPr lang="en-US" dirty="0"/>
              <a:t> time she would have that evening. It would be fun to relax with her family and go to bed early. </a:t>
            </a:r>
          </a:p>
        </p:txBody>
      </p:sp>
    </p:spTree>
    <p:extLst>
      <p:ext uri="{BB962C8B-B14F-4D97-AF65-F5344CB8AC3E}">
        <p14:creationId xmlns:p14="http://schemas.microsoft.com/office/powerpoint/2010/main" val="1096523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 can also infer word meaning….**</a:t>
            </a:r>
          </a:p>
        </p:txBody>
      </p:sp>
      <p:sp>
        <p:nvSpPr>
          <p:cNvPr id="3" name="Content Placeholder 2"/>
          <p:cNvSpPr>
            <a:spLocks noGrp="1"/>
          </p:cNvSpPr>
          <p:nvPr>
            <p:ph idx="1"/>
          </p:nvPr>
        </p:nvSpPr>
        <p:spPr/>
        <p:txBody>
          <a:bodyPr/>
          <a:lstStyle/>
          <a:p>
            <a:r>
              <a:rPr lang="en-US" dirty="0"/>
              <a:t>Through morphological awareness—breaking down the word into its parts</a:t>
            </a:r>
          </a:p>
          <a:p>
            <a:endParaRPr lang="en-US" dirty="0"/>
          </a:p>
          <a:p>
            <a:r>
              <a:rPr lang="en-US" dirty="0"/>
              <a:t>I like the book’s idea of explaining parts of words like </a:t>
            </a:r>
            <a:r>
              <a:rPr lang="en-US" dirty="0" err="1"/>
              <a:t>Leggo</a:t>
            </a:r>
            <a:r>
              <a:rPr lang="en-US" dirty="0"/>
              <a:t> pieces that can be arranged and re-arranged</a:t>
            </a:r>
          </a:p>
        </p:txBody>
      </p:sp>
    </p:spTree>
    <p:extLst>
      <p:ext uri="{BB962C8B-B14F-4D97-AF65-F5344CB8AC3E}">
        <p14:creationId xmlns:p14="http://schemas.microsoft.com/office/powerpoint/2010/main" val="38290444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Content Placeholder 2"/>
          <p:cNvSpPr>
            <a:spLocks noGrp="1"/>
          </p:cNvSpPr>
          <p:nvPr>
            <p:ph idx="1"/>
          </p:nvPr>
        </p:nvSpPr>
        <p:spPr>
          <a:xfrm>
            <a:off x="0" y="0"/>
            <a:ext cx="9067800" cy="6629400"/>
          </a:xfrm>
        </p:spPr>
        <p:txBody>
          <a:bodyPr/>
          <a:lstStyle/>
          <a:p>
            <a:pPr eaLnBrk="1" hangingPunct="1"/>
            <a:r>
              <a:rPr lang="en-US" altLang="en-US" b="1" dirty="0">
                <a:solidFill>
                  <a:srgbClr val="FF0000"/>
                </a:solidFill>
              </a:rPr>
              <a:t>(not on exam) </a:t>
            </a:r>
          </a:p>
          <a:p>
            <a:pPr eaLnBrk="1" hangingPunct="1"/>
            <a:r>
              <a:rPr lang="en-US" altLang="en-US" dirty="0"/>
              <a:t>One</a:t>
            </a:r>
            <a:r>
              <a:rPr lang="en-US" altLang="en-US" dirty="0">
                <a:solidFill>
                  <a:srgbClr val="FF0000"/>
                </a:solidFill>
              </a:rPr>
              <a:t> </a:t>
            </a:r>
            <a:r>
              <a:rPr lang="en-US" altLang="en-US" b="1" dirty="0">
                <a:solidFill>
                  <a:srgbClr val="FF0000"/>
                </a:solidFill>
              </a:rPr>
              <a:t>kindergarten</a:t>
            </a:r>
            <a:r>
              <a:rPr lang="en-US" altLang="en-US" dirty="0"/>
              <a:t> Common Core State Standard is:</a:t>
            </a:r>
          </a:p>
          <a:p>
            <a:pPr marL="0" indent="0" eaLnBrk="1" hangingPunct="1">
              <a:buNone/>
            </a:pPr>
            <a:endParaRPr lang="en-US" altLang="en-US" b="1" i="1" dirty="0"/>
          </a:p>
          <a:p>
            <a:pPr eaLnBrk="1" hangingPunct="1"/>
            <a:r>
              <a:rPr lang="en-US" altLang="en-US" sz="3600" b="1" dirty="0"/>
              <a:t>[Students will] use the most frequently-occurring inflections and affixes (e.g., -</a:t>
            </a:r>
            <a:r>
              <a:rPr lang="en-US" altLang="en-US" sz="3600" b="1" dirty="0" err="1"/>
              <a:t>ed</a:t>
            </a:r>
            <a:r>
              <a:rPr lang="en-US" altLang="en-US" sz="3600" b="1" dirty="0"/>
              <a:t>, -s, re-, un- pre-, -</a:t>
            </a:r>
            <a:r>
              <a:rPr lang="en-US" altLang="en-US" sz="3600" b="1" dirty="0" err="1"/>
              <a:t>ful</a:t>
            </a:r>
            <a:r>
              <a:rPr lang="en-US" altLang="en-US" sz="3600" b="1" dirty="0"/>
              <a:t>, -less) as a clue to the meaning of an unknown word.</a:t>
            </a:r>
            <a:endParaRPr lang="en-US" altLang="en-US" sz="3600" b="1" i="1" dirty="0"/>
          </a:p>
        </p:txBody>
      </p:sp>
    </p:spTree>
    <p:extLst>
      <p:ext uri="{BB962C8B-B14F-4D97-AF65-F5344CB8AC3E}">
        <p14:creationId xmlns:p14="http://schemas.microsoft.com/office/powerpoint/2010/main" val="284133438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457200"/>
          </a:xfrm>
        </p:spPr>
        <p:txBody>
          <a:bodyPr>
            <a:normAutofit fontScale="90000"/>
          </a:bodyPr>
          <a:lstStyle/>
          <a:p>
            <a:r>
              <a:rPr lang="en-US" sz="3600" dirty="0"/>
              <a:t>VI. Morphological Awareness Activities</a:t>
            </a:r>
            <a:r>
              <a:rPr lang="en-US" dirty="0"/>
              <a:t>**</a:t>
            </a:r>
          </a:p>
        </p:txBody>
      </p:sp>
      <p:sp>
        <p:nvSpPr>
          <p:cNvPr id="3" name="Content Placeholder 2"/>
          <p:cNvSpPr>
            <a:spLocks noGrp="1"/>
          </p:cNvSpPr>
          <p:nvPr>
            <p:ph idx="1"/>
          </p:nvPr>
        </p:nvSpPr>
        <p:spPr>
          <a:xfrm>
            <a:off x="228600" y="457200"/>
            <a:ext cx="8229600" cy="6019800"/>
          </a:xfrm>
        </p:spPr>
        <p:txBody>
          <a:bodyPr/>
          <a:lstStyle/>
          <a:p>
            <a:r>
              <a:rPr lang="en-US" dirty="0"/>
              <a:t>We discussed this in undergrad classes</a:t>
            </a:r>
          </a:p>
          <a:p>
            <a:endParaRPr lang="en-US" sz="1100" dirty="0"/>
          </a:p>
          <a:p>
            <a:r>
              <a:rPr lang="en-US" dirty="0"/>
              <a:t>Your book cites a study, Bowers et al. </a:t>
            </a:r>
          </a:p>
          <a:p>
            <a:endParaRPr lang="en-US" sz="1000" dirty="0"/>
          </a:p>
          <a:p>
            <a:r>
              <a:rPr lang="en-US" dirty="0"/>
              <a:t>They did a meta-analysis of 22 studies and found that children who received specific intervention for identifying affixes in complex words made greater gains than controls in </a:t>
            </a:r>
            <a:r>
              <a:rPr lang="en-US" b="1" dirty="0">
                <a:solidFill>
                  <a:srgbClr val="FF0000"/>
                </a:solidFill>
              </a:rPr>
              <a:t>reading, spelling</a:t>
            </a:r>
            <a:r>
              <a:rPr lang="en-US" dirty="0"/>
              <a:t>, and </a:t>
            </a:r>
            <a:r>
              <a:rPr lang="en-US" b="1" dirty="0">
                <a:solidFill>
                  <a:srgbClr val="FF0000"/>
                </a:solidFill>
              </a:rPr>
              <a:t>vocab </a:t>
            </a:r>
            <a:r>
              <a:rPr lang="en-US" dirty="0"/>
              <a:t>knowledge</a:t>
            </a:r>
          </a:p>
          <a:p>
            <a:endParaRPr lang="en-US" sz="1000" dirty="0"/>
          </a:p>
          <a:p>
            <a:r>
              <a:rPr lang="en-US" dirty="0"/>
              <a:t>Children with </a:t>
            </a:r>
            <a:r>
              <a:rPr lang="en-US" b="1" dirty="0">
                <a:solidFill>
                  <a:srgbClr val="FF0000"/>
                </a:solidFill>
              </a:rPr>
              <a:t>reading impairments </a:t>
            </a:r>
            <a:r>
              <a:rPr lang="en-US" dirty="0"/>
              <a:t>benefitted the most</a:t>
            </a:r>
          </a:p>
        </p:txBody>
      </p:sp>
    </p:spTree>
    <p:extLst>
      <p:ext uri="{BB962C8B-B14F-4D97-AF65-F5344CB8AC3E}">
        <p14:creationId xmlns:p14="http://schemas.microsoft.com/office/powerpoint/2010/main" val="6880566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2895600"/>
          </a:xfrm>
        </p:spPr>
        <p:txBody>
          <a:bodyPr/>
          <a:lstStyle/>
          <a:p>
            <a:r>
              <a:rPr lang="en-US" sz="3200" dirty="0"/>
              <a:t>Apel, K., Brimo, D., </a:t>
            </a:r>
            <a:r>
              <a:rPr lang="en-US" sz="3200" dirty="0" err="1"/>
              <a:t>Diehm</a:t>
            </a:r>
            <a:r>
              <a:rPr lang="en-US" sz="3200" dirty="0"/>
              <a:t>, E., &amp; Apel, L. Morphological awareness intervention with kindergarteners and first- and second-grade students from </a:t>
            </a:r>
            <a:r>
              <a:rPr lang="en-US" sz="3200" b="1" dirty="0">
                <a:solidFill>
                  <a:srgbClr val="FF0000"/>
                </a:solidFill>
              </a:rPr>
              <a:t>low socioeconomic status homes</a:t>
            </a:r>
            <a:r>
              <a:rPr lang="en-US" sz="3200" dirty="0"/>
              <a:t>: A feasibility study. </a:t>
            </a:r>
            <a:r>
              <a:rPr lang="en-US" sz="3200" i="1" dirty="0"/>
              <a:t>Language, Speech, and Hearing Services in Schools, 44</a:t>
            </a:r>
            <a:r>
              <a:rPr lang="en-US" sz="3200" dirty="0"/>
              <a:t>, 161-173.**</a:t>
            </a:r>
          </a:p>
        </p:txBody>
      </p:sp>
      <p:sp>
        <p:nvSpPr>
          <p:cNvPr id="3" name="Content Placeholder 2"/>
          <p:cNvSpPr>
            <a:spLocks noGrp="1"/>
          </p:cNvSpPr>
          <p:nvPr>
            <p:ph idx="1"/>
          </p:nvPr>
        </p:nvSpPr>
        <p:spPr>
          <a:xfrm>
            <a:off x="228600" y="2895600"/>
            <a:ext cx="8686800" cy="3962400"/>
          </a:xfrm>
        </p:spPr>
        <p:txBody>
          <a:bodyPr/>
          <a:lstStyle/>
          <a:p>
            <a:pPr marL="0" indent="0">
              <a:buNone/>
            </a:pPr>
            <a:r>
              <a:rPr lang="en-US" dirty="0"/>
              <a:t>They carried out a 9-week intervention to increase children’s awareness of affixes as well as the relationship between base words and their inflected and derived forms (derivational and inflectional bound morphemes)</a:t>
            </a:r>
          </a:p>
          <a:p>
            <a:pPr marL="0" indent="0">
              <a:buNone/>
            </a:pPr>
            <a:endParaRPr lang="en-US" sz="800" dirty="0"/>
          </a:p>
          <a:p>
            <a:pPr marL="0" indent="0">
              <a:buNone/>
            </a:pPr>
            <a:r>
              <a:rPr lang="en-US" dirty="0"/>
              <a:t>Groups of 4-5 students got </a:t>
            </a:r>
            <a:r>
              <a:rPr lang="en-US" dirty="0" err="1"/>
              <a:t>tx</a:t>
            </a:r>
            <a:r>
              <a:rPr lang="en-US" dirty="0"/>
              <a:t> 4 times a week for 25 minutes a day</a:t>
            </a:r>
          </a:p>
        </p:txBody>
      </p:sp>
    </p:spTree>
    <p:extLst>
      <p:ext uri="{BB962C8B-B14F-4D97-AF65-F5344CB8AC3E}">
        <p14:creationId xmlns:p14="http://schemas.microsoft.com/office/powerpoint/2010/main" val="20351077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924800" cy="715962"/>
          </a:xfrm>
        </p:spPr>
        <p:txBody>
          <a:bodyPr/>
          <a:lstStyle/>
          <a:p>
            <a:r>
              <a:rPr lang="en-US" dirty="0"/>
              <a:t>Remember:**</a:t>
            </a:r>
          </a:p>
        </p:txBody>
      </p:sp>
      <p:sp>
        <p:nvSpPr>
          <p:cNvPr id="3" name="Content Placeholder 2"/>
          <p:cNvSpPr>
            <a:spLocks noGrp="1"/>
          </p:cNvSpPr>
          <p:nvPr>
            <p:ph idx="1"/>
          </p:nvPr>
        </p:nvSpPr>
        <p:spPr>
          <a:xfrm>
            <a:off x="381000" y="1143000"/>
            <a:ext cx="8686800" cy="5334000"/>
          </a:xfrm>
        </p:spPr>
        <p:txBody>
          <a:bodyPr/>
          <a:lstStyle/>
          <a:p>
            <a:r>
              <a:rPr lang="en-US" dirty="0"/>
              <a:t>Derivational morphemes can alter base words by modifying their meaning or changing them to a different word class</a:t>
            </a:r>
          </a:p>
          <a:p>
            <a:endParaRPr lang="en-US" dirty="0"/>
          </a:p>
          <a:p>
            <a:r>
              <a:rPr lang="en-US" dirty="0"/>
              <a:t>Teach—teach</a:t>
            </a:r>
            <a:r>
              <a:rPr lang="en-US" b="1" dirty="0">
                <a:solidFill>
                  <a:srgbClr val="FF0000"/>
                </a:solidFill>
              </a:rPr>
              <a:t>er</a:t>
            </a:r>
          </a:p>
          <a:p>
            <a:r>
              <a:rPr lang="en-US" dirty="0"/>
              <a:t>Hope-Hope</a:t>
            </a:r>
            <a:r>
              <a:rPr lang="en-US" b="1" dirty="0">
                <a:solidFill>
                  <a:srgbClr val="FF0000"/>
                </a:solidFill>
              </a:rPr>
              <a:t>less</a:t>
            </a:r>
          </a:p>
          <a:p>
            <a:r>
              <a:rPr lang="en-US" dirty="0"/>
              <a:t>Attach--Attach</a:t>
            </a:r>
            <a:r>
              <a:rPr lang="en-US" b="1" dirty="0">
                <a:solidFill>
                  <a:srgbClr val="FF0000"/>
                </a:solidFill>
              </a:rPr>
              <a:t>ment</a:t>
            </a:r>
          </a:p>
        </p:txBody>
      </p:sp>
    </p:spTree>
    <p:extLst>
      <p:ext uri="{BB962C8B-B14F-4D97-AF65-F5344CB8AC3E}">
        <p14:creationId xmlns:p14="http://schemas.microsoft.com/office/powerpoint/2010/main" val="31392861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researchers:**</a:t>
            </a:r>
          </a:p>
        </p:txBody>
      </p:sp>
      <p:sp>
        <p:nvSpPr>
          <p:cNvPr id="3" name="Content Placeholder 2"/>
          <p:cNvSpPr>
            <a:spLocks noGrp="1"/>
          </p:cNvSpPr>
          <p:nvPr>
            <p:ph idx="1"/>
          </p:nvPr>
        </p:nvSpPr>
        <p:spPr>
          <a:xfrm>
            <a:off x="1600200" y="1524000"/>
            <a:ext cx="6858000" cy="5029200"/>
          </a:xfrm>
        </p:spPr>
        <p:txBody>
          <a:bodyPr/>
          <a:lstStyle/>
          <a:p>
            <a:r>
              <a:rPr lang="en-US" dirty="0"/>
              <a:t>Targeted low-SES students because they are known to be at risk</a:t>
            </a:r>
          </a:p>
          <a:p>
            <a:endParaRPr lang="en-US" dirty="0"/>
          </a:p>
          <a:p>
            <a:r>
              <a:rPr lang="en-US" dirty="0"/>
              <a:t>Taught kids as young as </a:t>
            </a:r>
            <a:r>
              <a:rPr lang="en-US" b="1" dirty="0">
                <a:solidFill>
                  <a:srgbClr val="FF0000"/>
                </a:solidFill>
              </a:rPr>
              <a:t>kindergarten</a:t>
            </a:r>
            <a:r>
              <a:rPr lang="en-US" dirty="0"/>
              <a:t>; previous studies had generally not started teaching MA till 3</a:t>
            </a:r>
            <a:r>
              <a:rPr lang="en-US" baseline="30000" dirty="0"/>
              <a:t>rd</a:t>
            </a:r>
            <a:r>
              <a:rPr lang="en-US" dirty="0"/>
              <a:t> grade because people thought younger children couldn’t benefit</a:t>
            </a:r>
          </a:p>
        </p:txBody>
      </p:sp>
    </p:spTree>
    <p:extLst>
      <p:ext uri="{BB962C8B-B14F-4D97-AF65-F5344CB8AC3E}">
        <p14:creationId xmlns:p14="http://schemas.microsoft.com/office/powerpoint/2010/main" val="31837298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334962"/>
          </a:xfrm>
        </p:spPr>
        <p:txBody>
          <a:bodyPr>
            <a:normAutofit fontScale="90000"/>
          </a:bodyPr>
          <a:lstStyle/>
          <a:p>
            <a:r>
              <a:rPr lang="en-US" dirty="0" err="1"/>
              <a:t>Apel</a:t>
            </a:r>
            <a:r>
              <a:rPr lang="en-US" dirty="0"/>
              <a:t> et al. found:</a:t>
            </a:r>
          </a:p>
        </p:txBody>
      </p:sp>
      <p:sp>
        <p:nvSpPr>
          <p:cNvPr id="5" name="Content Placeholder 4">
            <a:extLst>
              <a:ext uri="{FF2B5EF4-FFF2-40B4-BE49-F238E27FC236}">
                <a16:creationId xmlns:a16="http://schemas.microsoft.com/office/drawing/2014/main" id="{BD2D6CD2-2125-46F6-9A8A-AC7F98980F9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742542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096962"/>
          </a:xfrm>
        </p:spPr>
        <p:txBody>
          <a:bodyPr/>
          <a:lstStyle/>
          <a:p>
            <a:r>
              <a:rPr lang="en-US" sz="3600" dirty="0" err="1"/>
              <a:t>Kenn</a:t>
            </a:r>
            <a:r>
              <a:rPr lang="en-US" sz="3600" dirty="0"/>
              <a:t> </a:t>
            </a:r>
            <a:r>
              <a:rPr lang="en-US" sz="3600" dirty="0" err="1"/>
              <a:t>Apel</a:t>
            </a:r>
            <a:r>
              <a:rPr lang="en-US" sz="3600" dirty="0"/>
              <a:t> presented at ASHA—here are some helpful, fun </a:t>
            </a:r>
            <a:r>
              <a:rPr lang="en-US" sz="3600" dirty="0" err="1"/>
              <a:t>tx</a:t>
            </a:r>
            <a:r>
              <a:rPr lang="en-US" sz="3600" dirty="0"/>
              <a:t> ideas:**</a:t>
            </a:r>
          </a:p>
        </p:txBody>
      </p:sp>
      <p:sp>
        <p:nvSpPr>
          <p:cNvPr id="3" name="Content Placeholder 2"/>
          <p:cNvSpPr>
            <a:spLocks noGrp="1"/>
          </p:cNvSpPr>
          <p:nvPr>
            <p:ph idx="1"/>
          </p:nvPr>
        </p:nvSpPr>
        <p:spPr>
          <a:xfrm>
            <a:off x="304800" y="1524000"/>
            <a:ext cx="8610600" cy="4602163"/>
          </a:xfrm>
        </p:spPr>
        <p:txBody>
          <a:bodyPr/>
          <a:lstStyle/>
          <a:p>
            <a:r>
              <a:rPr lang="en-US" dirty="0"/>
              <a:t>Post its or cards where students create their own words</a:t>
            </a:r>
          </a:p>
          <a:p>
            <a:endParaRPr lang="en-US" sz="900" dirty="0"/>
          </a:p>
          <a:p>
            <a:r>
              <a:rPr lang="en-US" b="1" dirty="0"/>
              <a:t>Prefix		Base/Root		Suffix</a:t>
            </a:r>
          </a:p>
          <a:p>
            <a:r>
              <a:rPr lang="en-US" dirty="0"/>
              <a:t>Re-			cycle			-</a:t>
            </a:r>
            <a:r>
              <a:rPr lang="en-US" dirty="0" err="1"/>
              <a:t>ly</a:t>
            </a:r>
            <a:endParaRPr lang="en-US" dirty="0"/>
          </a:p>
          <a:p>
            <a:r>
              <a:rPr lang="en-US" dirty="0"/>
              <a:t>Im-			friend			-er</a:t>
            </a:r>
          </a:p>
          <a:p>
            <a:r>
              <a:rPr lang="en-US" dirty="0"/>
              <a:t>Dis-			teach			-ship</a:t>
            </a:r>
          </a:p>
          <a:p>
            <a:r>
              <a:rPr lang="en-US" dirty="0"/>
              <a:t>In-			hard			able</a:t>
            </a:r>
          </a:p>
        </p:txBody>
      </p:sp>
    </p:spTree>
    <p:extLst>
      <p:ext uri="{BB962C8B-B14F-4D97-AF65-F5344CB8AC3E}">
        <p14:creationId xmlns:p14="http://schemas.microsoft.com/office/powerpoint/2010/main" val="3255512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92162"/>
          </a:xfrm>
        </p:spPr>
        <p:txBody>
          <a:bodyPr/>
          <a:lstStyle/>
          <a:p>
            <a:r>
              <a:rPr lang="en-US" dirty="0"/>
              <a:t>That said, I really like**</a:t>
            </a:r>
          </a:p>
        </p:txBody>
      </p:sp>
      <p:sp>
        <p:nvSpPr>
          <p:cNvPr id="3" name="Content Placeholder 2"/>
          <p:cNvSpPr>
            <a:spLocks noGrp="1"/>
          </p:cNvSpPr>
          <p:nvPr>
            <p:ph idx="1"/>
          </p:nvPr>
        </p:nvSpPr>
        <p:spPr>
          <a:xfrm>
            <a:off x="152400" y="1295400"/>
            <a:ext cx="8153400" cy="4830763"/>
          </a:xfrm>
        </p:spPr>
        <p:txBody>
          <a:bodyPr/>
          <a:lstStyle/>
          <a:p>
            <a:r>
              <a:rPr lang="en-US" dirty="0"/>
              <a:t>Expressive Vocabulary Test-2 (EVT-2)—the new EVT-3 is out through Pearson! </a:t>
            </a:r>
            <a:r>
              <a:rPr lang="en-US" dirty="0">
                <a:sym typeface="Wingdings" panose="05000000000000000000" pitchFamily="2" charset="2"/>
              </a:rPr>
              <a:t></a:t>
            </a:r>
            <a:endParaRPr lang="en-US" dirty="0"/>
          </a:p>
          <a:p>
            <a:endParaRPr lang="en-US" dirty="0"/>
          </a:p>
          <a:p>
            <a:r>
              <a:rPr lang="en-US" dirty="0"/>
              <a:t>Peabody Picture Vocabulary Test-4; the new PPVT-5 is out through Pearson as well</a:t>
            </a:r>
          </a:p>
          <a:p>
            <a:endParaRPr lang="en-US" dirty="0"/>
          </a:p>
          <a:p>
            <a:r>
              <a:rPr lang="en-US" dirty="0"/>
              <a:t>There’s also the Expressive One Word Picture Vocabulary Test and the Receptive OWPVT</a:t>
            </a:r>
          </a:p>
        </p:txBody>
      </p:sp>
    </p:spTree>
    <p:extLst>
      <p:ext uri="{BB962C8B-B14F-4D97-AF65-F5344CB8AC3E}">
        <p14:creationId xmlns:p14="http://schemas.microsoft.com/office/powerpoint/2010/main" val="36804674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610600" cy="1219200"/>
          </a:xfrm>
        </p:spPr>
        <p:txBody>
          <a:bodyPr/>
          <a:lstStyle/>
          <a:p>
            <a:r>
              <a:rPr lang="en-US" sz="3200" dirty="0"/>
              <a:t>Listen For It**</a:t>
            </a:r>
          </a:p>
        </p:txBody>
      </p:sp>
      <p:sp>
        <p:nvSpPr>
          <p:cNvPr id="3" name="Content Placeholder 2"/>
          <p:cNvSpPr>
            <a:spLocks noGrp="1"/>
          </p:cNvSpPr>
          <p:nvPr>
            <p:ph idx="1"/>
          </p:nvPr>
        </p:nvSpPr>
        <p:spPr>
          <a:xfrm>
            <a:off x="0" y="1143000"/>
            <a:ext cx="8305800" cy="4983163"/>
          </a:xfrm>
        </p:spPr>
        <p:txBody>
          <a:bodyPr/>
          <a:lstStyle/>
          <a:p>
            <a:r>
              <a:rPr lang="en-US" dirty="0"/>
              <a:t>Students listen to a story and put a thumb up for every instance of a word containing the target affix and then explain what it means</a:t>
            </a:r>
          </a:p>
          <a:p>
            <a:endParaRPr lang="en-US" dirty="0"/>
          </a:p>
          <a:p>
            <a:r>
              <a:rPr lang="en-US" dirty="0"/>
              <a:t>Put your thumb up when you hear Dr. R. say a word with -</a:t>
            </a:r>
            <a:r>
              <a:rPr lang="en-US" dirty="0" err="1"/>
              <a:t>ing</a:t>
            </a:r>
            <a:endParaRPr lang="en-US" dirty="0"/>
          </a:p>
        </p:txBody>
      </p:sp>
    </p:spTree>
    <p:extLst>
      <p:ext uri="{BB962C8B-B14F-4D97-AF65-F5344CB8AC3E}">
        <p14:creationId xmlns:p14="http://schemas.microsoft.com/office/powerpoint/2010/main" val="340902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487362"/>
          </a:xfrm>
        </p:spPr>
        <p:txBody>
          <a:bodyPr>
            <a:normAutofit fontScale="90000"/>
          </a:bodyPr>
          <a:lstStyle/>
          <a:p>
            <a:r>
              <a:rPr lang="en-US" dirty="0"/>
              <a:t>Affix Book**</a:t>
            </a:r>
          </a:p>
        </p:txBody>
      </p:sp>
      <p:sp>
        <p:nvSpPr>
          <p:cNvPr id="3" name="Content Placeholder 2"/>
          <p:cNvSpPr>
            <a:spLocks noGrp="1"/>
          </p:cNvSpPr>
          <p:nvPr>
            <p:ph idx="1"/>
          </p:nvPr>
        </p:nvSpPr>
        <p:spPr>
          <a:xfrm>
            <a:off x="152400" y="990600"/>
            <a:ext cx="8153400" cy="5135563"/>
          </a:xfrm>
        </p:spPr>
        <p:txBody>
          <a:bodyPr/>
          <a:lstStyle/>
          <a:p>
            <a:pPr marL="0" marR="0">
              <a:spcBef>
                <a:spcPts val="0"/>
              </a:spcBef>
              <a:spcAft>
                <a:spcPts val="0"/>
              </a:spcAft>
            </a:pPr>
            <a:r>
              <a:rPr lang="en-US" dirty="0"/>
              <a:t>Students define the affix and write sample words or paste in pictures that contain words of the target affix</a:t>
            </a:r>
            <a:endParaRPr lang="en-US" dirty="0">
              <a:solidFill>
                <a:srgbClr val="DD4B39"/>
              </a:solidFill>
            </a:endParaRPr>
          </a:p>
          <a:p>
            <a:endParaRPr lang="en-US" dirty="0"/>
          </a:p>
        </p:txBody>
      </p:sp>
    </p:spTree>
    <p:extLst>
      <p:ext uri="{BB962C8B-B14F-4D97-AF65-F5344CB8AC3E}">
        <p14:creationId xmlns:p14="http://schemas.microsoft.com/office/powerpoint/2010/main" val="546499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Generating**</a:t>
            </a:r>
          </a:p>
        </p:txBody>
      </p:sp>
      <p:sp>
        <p:nvSpPr>
          <p:cNvPr id="3" name="Content Placeholder 2"/>
          <p:cNvSpPr>
            <a:spLocks noGrp="1"/>
          </p:cNvSpPr>
          <p:nvPr>
            <p:ph idx="1"/>
          </p:nvPr>
        </p:nvSpPr>
        <p:spPr>
          <a:xfrm>
            <a:off x="304800" y="1524000"/>
            <a:ext cx="8001000" cy="4602163"/>
          </a:xfrm>
        </p:spPr>
        <p:txBody>
          <a:bodyPr/>
          <a:lstStyle/>
          <a:p>
            <a:r>
              <a:rPr lang="en-US" dirty="0"/>
              <a:t>Given an affix, students generate as many words as they can that contain that affix</a:t>
            </a:r>
          </a:p>
          <a:p>
            <a:endParaRPr lang="en-US" dirty="0"/>
          </a:p>
          <a:p>
            <a:r>
              <a:rPr lang="en-US" dirty="0"/>
              <a:t>Common prefixes: re-, in-, dis-, </a:t>
            </a:r>
            <a:r>
              <a:rPr lang="en-US" dirty="0" err="1"/>
              <a:t>im</a:t>
            </a:r>
            <a:r>
              <a:rPr lang="en-US" dirty="0"/>
              <a:t>-</a:t>
            </a:r>
          </a:p>
          <a:p>
            <a:endParaRPr lang="en-US" dirty="0"/>
          </a:p>
          <a:p>
            <a:r>
              <a:rPr lang="en-US" dirty="0"/>
              <a:t>Common suffixes: -</a:t>
            </a:r>
            <a:r>
              <a:rPr lang="en-US" dirty="0" err="1"/>
              <a:t>tion</a:t>
            </a:r>
            <a:r>
              <a:rPr lang="en-US" dirty="0"/>
              <a:t>, -y, -</a:t>
            </a:r>
            <a:r>
              <a:rPr lang="en-US" dirty="0" err="1"/>
              <a:t>ly</a:t>
            </a:r>
            <a:r>
              <a:rPr lang="en-US" dirty="0"/>
              <a:t>, -ant, -less, -</a:t>
            </a:r>
            <a:r>
              <a:rPr lang="en-US" dirty="0" err="1"/>
              <a:t>er</a:t>
            </a:r>
            <a:r>
              <a:rPr lang="en-US" dirty="0"/>
              <a:t>, -</a:t>
            </a:r>
            <a:r>
              <a:rPr lang="en-US" dirty="0" err="1"/>
              <a:t>ment</a:t>
            </a:r>
            <a:r>
              <a:rPr lang="en-US" dirty="0"/>
              <a:t>, -</a:t>
            </a:r>
            <a:r>
              <a:rPr lang="en-US" dirty="0" err="1"/>
              <a:t>ful</a:t>
            </a:r>
            <a:r>
              <a:rPr lang="en-US" dirty="0"/>
              <a:t>, -ness, -able, -</a:t>
            </a:r>
            <a:r>
              <a:rPr lang="en-US" dirty="0" err="1"/>
              <a:t>ous</a:t>
            </a:r>
            <a:r>
              <a:rPr lang="en-US" dirty="0"/>
              <a:t>, -</a:t>
            </a:r>
            <a:r>
              <a:rPr lang="en-US" dirty="0" err="1"/>
              <a:t>ish</a:t>
            </a:r>
            <a:r>
              <a:rPr lang="en-US" dirty="0"/>
              <a:t>, -</a:t>
            </a:r>
            <a:r>
              <a:rPr lang="en-US" dirty="0" err="1"/>
              <a:t>ist</a:t>
            </a:r>
            <a:r>
              <a:rPr lang="en-US" dirty="0"/>
              <a:t>, -</a:t>
            </a:r>
            <a:r>
              <a:rPr lang="en-US" dirty="0" err="1"/>
              <a:t>ing</a:t>
            </a:r>
            <a:endParaRPr lang="en-US" dirty="0"/>
          </a:p>
        </p:txBody>
      </p:sp>
    </p:spTree>
    <p:extLst>
      <p:ext uri="{BB962C8B-B14F-4D97-AF65-F5344CB8AC3E}">
        <p14:creationId xmlns:p14="http://schemas.microsoft.com/office/powerpoint/2010/main" val="419753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do this right now—write as many words as you can with the prefix -dis</a:t>
            </a:r>
          </a:p>
        </p:txBody>
      </p:sp>
      <p:sp>
        <p:nvSpPr>
          <p:cNvPr id="4" name="Content Placeholder 3"/>
          <p:cNvSpPr>
            <a:spLocks noGrp="1"/>
          </p:cNvSpPr>
          <p:nvPr>
            <p:ph idx="1"/>
          </p:nvPr>
        </p:nvSpPr>
        <p:spPr/>
        <p:txBody>
          <a:bodyPr/>
          <a:lstStyle/>
          <a:p>
            <a:endParaRPr lang="en-US" dirty="0"/>
          </a:p>
        </p:txBody>
      </p:sp>
      <p:pic>
        <p:nvPicPr>
          <p:cNvPr id="1028" name="Picture 4" descr="Image result for dis- prefix">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57400"/>
            <a:ext cx="6010275"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0266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334962"/>
          </a:xfrm>
        </p:spPr>
        <p:txBody>
          <a:bodyPr>
            <a:normAutofit fontScale="90000"/>
          </a:bodyPr>
          <a:lstStyle/>
          <a:p>
            <a:r>
              <a:rPr lang="en-US" dirty="0"/>
              <a:t>PowerPoint Outline</a:t>
            </a:r>
          </a:p>
        </p:txBody>
      </p:sp>
      <p:sp>
        <p:nvSpPr>
          <p:cNvPr id="3" name="Content Placeholder 2"/>
          <p:cNvSpPr>
            <a:spLocks noGrp="1"/>
          </p:cNvSpPr>
          <p:nvPr>
            <p:ph idx="1"/>
          </p:nvPr>
        </p:nvSpPr>
        <p:spPr>
          <a:xfrm>
            <a:off x="152400" y="990600"/>
            <a:ext cx="8686800" cy="5135563"/>
          </a:xfrm>
        </p:spPr>
        <p:txBody>
          <a:bodyPr/>
          <a:lstStyle/>
          <a:p>
            <a:r>
              <a:rPr lang="en-US" dirty="0"/>
              <a:t>I. Introduction: Assessment</a:t>
            </a:r>
          </a:p>
          <a:p>
            <a:r>
              <a:rPr lang="en-US" dirty="0"/>
              <a:t>II. Foundations: A Rationale for Vocabulary 	Intervention </a:t>
            </a:r>
          </a:p>
          <a:p>
            <a:r>
              <a:rPr lang="en-US" dirty="0"/>
              <a:t>III. Early Intervention with Preschool Children</a:t>
            </a:r>
          </a:p>
          <a:p>
            <a:r>
              <a:rPr lang="en-US" dirty="0"/>
              <a:t>IV. Specific Intervention Targets for Older Students K-12</a:t>
            </a:r>
          </a:p>
          <a:p>
            <a:r>
              <a:rPr lang="en-US" dirty="0"/>
              <a:t>V. Methods for Intervention</a:t>
            </a:r>
          </a:p>
          <a:p>
            <a:r>
              <a:rPr lang="en-US" dirty="0"/>
              <a:t>VI. Morphological Awareness Activities</a:t>
            </a:r>
          </a:p>
        </p:txBody>
      </p:sp>
    </p:spTree>
    <p:extLst>
      <p:ext uri="{BB962C8B-B14F-4D97-AF65-F5344CB8AC3E}">
        <p14:creationId xmlns:p14="http://schemas.microsoft.com/office/powerpoint/2010/main" val="37364129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381000"/>
          </a:xfrm>
        </p:spPr>
        <p:txBody>
          <a:bodyPr>
            <a:normAutofit fontScale="90000"/>
          </a:bodyPr>
          <a:lstStyle/>
          <a:p>
            <a:r>
              <a:rPr lang="en-US" dirty="0"/>
              <a:t>Harvest Festival haunted house!</a:t>
            </a:r>
          </a:p>
        </p:txBody>
      </p:sp>
      <p:sp>
        <p:nvSpPr>
          <p:cNvPr id="3" name="Content Placeholder 2"/>
          <p:cNvSpPr>
            <a:spLocks noGrp="1"/>
          </p:cNvSpPr>
          <p:nvPr>
            <p:ph idx="1"/>
          </p:nvPr>
        </p:nvSpPr>
        <p:spPr>
          <a:xfrm>
            <a:off x="152400" y="381000"/>
            <a:ext cx="8153400" cy="5745163"/>
          </a:xfrm>
        </p:spPr>
        <p:txBody>
          <a:bodyPr/>
          <a:lstStyle/>
          <a:p>
            <a:r>
              <a:rPr lang="en-US" dirty="0"/>
              <a:t>On the back of your paper, write </a:t>
            </a:r>
            <a:r>
              <a:rPr lang="en-US"/>
              <a:t>6 harvest nouns</a:t>
            </a:r>
            <a:r>
              <a:rPr lang="en-US" dirty="0"/>
              <a:t>, 5 verbs, and 5 adjectives</a:t>
            </a:r>
          </a:p>
          <a:p>
            <a:endParaRPr lang="en-US" sz="900" dirty="0"/>
          </a:p>
          <a:p>
            <a:r>
              <a:rPr lang="en-US" dirty="0"/>
              <a:t>On the front of your paper, write 6 affixes and cover each with a post it for the “window”</a:t>
            </a:r>
          </a:p>
          <a:p>
            <a:endParaRPr lang="en-US" sz="1000" dirty="0"/>
          </a:p>
          <a:p>
            <a:r>
              <a:rPr lang="en-US" dirty="0"/>
              <a:t>When you are done creating your house, take turns being the SLP and the child. Ask “what word is this? What part of speech is it? Let’s look at the affixes and open the windows. Does this affix go with your word? Why or why not?”</a:t>
            </a:r>
          </a:p>
          <a:p>
            <a:r>
              <a:rPr lang="en-US" dirty="0"/>
              <a:t>Write as many new words as you can!</a:t>
            </a:r>
          </a:p>
        </p:txBody>
      </p:sp>
    </p:spTree>
    <p:extLst>
      <p:ext uri="{BB962C8B-B14F-4D97-AF65-F5344CB8AC3E}">
        <p14:creationId xmlns:p14="http://schemas.microsoft.com/office/powerpoint/2010/main" val="252921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876E-A8B4-D712-40E7-1C8FA4B6E68E}"/>
              </a:ext>
            </a:extLst>
          </p:cNvPr>
          <p:cNvSpPr>
            <a:spLocks noGrp="1"/>
          </p:cNvSpPr>
          <p:nvPr>
            <p:ph type="title"/>
          </p:nvPr>
        </p:nvSpPr>
        <p:spPr/>
        <p:txBody>
          <a:bodyPr/>
          <a:lstStyle/>
          <a:p>
            <a:r>
              <a:rPr lang="en-US" dirty="0"/>
              <a:t>Your book page 326 mentions vocabulary tests**</a:t>
            </a:r>
          </a:p>
        </p:txBody>
      </p:sp>
      <p:sp>
        <p:nvSpPr>
          <p:cNvPr id="3" name="Content Placeholder 2">
            <a:extLst>
              <a:ext uri="{FF2B5EF4-FFF2-40B4-BE49-F238E27FC236}">
                <a16:creationId xmlns:a16="http://schemas.microsoft.com/office/drawing/2014/main" id="{277BB12E-A920-E599-99EF-07D9441CC0B6}"/>
              </a:ext>
            </a:extLst>
          </p:cNvPr>
          <p:cNvSpPr>
            <a:spLocks noGrp="1"/>
          </p:cNvSpPr>
          <p:nvPr>
            <p:ph idx="1"/>
          </p:nvPr>
        </p:nvSpPr>
        <p:spPr/>
        <p:txBody>
          <a:bodyPr/>
          <a:lstStyle/>
          <a:p>
            <a:r>
              <a:rPr lang="en-US" dirty="0"/>
              <a:t>For test 3, just know the ones on this </a:t>
            </a:r>
            <a:r>
              <a:rPr lang="en-US" dirty="0" err="1"/>
              <a:t>PPt</a:t>
            </a:r>
            <a:endParaRPr lang="en-US" dirty="0"/>
          </a:p>
        </p:txBody>
      </p:sp>
    </p:spTree>
    <p:extLst>
      <p:ext uri="{BB962C8B-B14F-4D97-AF65-F5344CB8AC3E}">
        <p14:creationId xmlns:p14="http://schemas.microsoft.com/office/powerpoint/2010/main" val="48485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54174" cy="914400"/>
          </a:xfrm>
        </p:spPr>
        <p:txBody>
          <a:bodyPr>
            <a:normAutofit fontScale="90000"/>
          </a:bodyPr>
          <a:lstStyle/>
          <a:p>
            <a:r>
              <a:rPr lang="en-US" sz="3600" dirty="0"/>
              <a:t>II. Foundations: A Rationale for Vocabulary Intervention and Basic Principles</a:t>
            </a:r>
          </a:p>
        </p:txBody>
      </p:sp>
    </p:spTree>
    <p:extLst>
      <p:ext uri="{BB962C8B-B14F-4D97-AF65-F5344CB8AC3E}">
        <p14:creationId xmlns:p14="http://schemas.microsoft.com/office/powerpoint/2010/main" val="13786823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1294</TotalTime>
  <Words>2611</Words>
  <Application>Microsoft Office PowerPoint</Application>
  <PresentationFormat>On-screen Show (4:3)</PresentationFormat>
  <Paragraphs>284</Paragraphs>
  <Slides>75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Calibri</vt:lpstr>
      <vt:lpstr>Calibri Light</vt:lpstr>
      <vt:lpstr>Open Sans</vt:lpstr>
      <vt:lpstr>Times New Roman</vt:lpstr>
      <vt:lpstr>Office Theme</vt:lpstr>
      <vt:lpstr>Vocabulary Intervention for Students with Developmental Language Disorders</vt:lpstr>
      <vt:lpstr>PowerPoint Presentation</vt:lpstr>
      <vt:lpstr>PowerPoint Outline</vt:lpstr>
      <vt:lpstr>I. Introduction--Assessment</vt:lpstr>
      <vt:lpstr>ASHA Leader:</vt:lpstr>
      <vt:lpstr>Your book discusses dynamic assessment:</vt:lpstr>
      <vt:lpstr>That said, I really like**</vt:lpstr>
      <vt:lpstr>Your book page 326 mentions vocabulary tests**</vt:lpstr>
      <vt:lpstr>II. Foundations: A Rationale for Vocabulary Intervention and Basic Principles</vt:lpstr>
      <vt:lpstr>Unfortunately, low-SES and SLI  children have lower vocabularies:**</vt:lpstr>
      <vt:lpstr>Interestingly, studies have shown that vocabulary and phonological awareness (PA) are also related </vt:lpstr>
      <vt:lpstr>Children with DLD…</vt:lpstr>
      <vt:lpstr>Holly Storkel and colleagues ASHA:</vt:lpstr>
      <vt:lpstr>Storkel &amp; Farquarhson ASHA:</vt:lpstr>
      <vt:lpstr>We want to intervene as early as possible…**</vt:lpstr>
      <vt:lpstr>Going Nuts for Words: Recommendations for Teaching Young Students Academic Vocabulary (2024; https://ila.onlinelibrary.wiley.com/doi/10.1002/trtr.1967 </vt:lpstr>
      <vt:lpstr>Research has shown:</vt:lpstr>
      <vt:lpstr>B. Assessment of Vocabulary Skills of Young Children**</vt:lpstr>
      <vt:lpstr>PowerPoint Presentation</vt:lpstr>
      <vt:lpstr>It is good to have a general idea of the norms of how many expressive words children should have by what ages: (please know for Test 3)</vt:lpstr>
      <vt:lpstr>C. Intervention to Boost Young Children’s Vocabulary**</vt:lpstr>
      <vt:lpstr>We know that:</vt:lpstr>
      <vt:lpstr>Aguilar, J.M., Plante, E., &amp; Sandoval, M. Exemplar variety facilitates retention of word learning by children with specific language impairment. Language, Speech, and Hearing Services in Schools, 49(1), 72-84.**  They taught new words to 4- and 5-year old children with DLD. Half the children were presented with the same objects corresponding to the words, and half the children were presented with new objects (for the same words) over several training sessions.</vt:lpstr>
      <vt:lpstr>Aguilar et al.  found:</vt:lpstr>
      <vt:lpstr>So….**</vt:lpstr>
      <vt:lpstr>According to your book…</vt:lpstr>
      <vt:lpstr>Work on basic concepts is crucial** (these words are not on the exam )</vt:lpstr>
      <vt:lpstr>It is crucial to involve parents—how do we do this?**</vt:lpstr>
      <vt:lpstr>Soto et al. (2020). Iterative development of a home review program to promote preschoolers’ vocabulary skills: Social validity and learning outcomes. Language, Speech, and Hearing Services in Schools, 51, 371-389.**</vt:lpstr>
      <vt:lpstr>Soto et al. 2020 recommended the following successful strategies for increasing parent involvement in doing home carryover vocab activities:</vt:lpstr>
      <vt:lpstr>It is not enough…**</vt:lpstr>
      <vt:lpstr>Specific Therapy Activities: (Judy Montgomery— The Bridge of Vocabulary, available from Pearson Inc.)**</vt:lpstr>
      <vt:lpstr>Vocabulary Activity 2--opposites:**</vt:lpstr>
      <vt:lpstr>Vocabulary Activity 3—Matching Categories**</vt:lpstr>
      <vt:lpstr>Important categories for young children:**</vt:lpstr>
      <vt:lpstr>Vocabulary Activity 4—Odd Man Out**</vt:lpstr>
      <vt:lpstr>Vocabulary Activity 5: The Mind Reading Game**</vt:lpstr>
      <vt:lpstr>Vocabulary Activity 6: ABC From Ant to Zebra**</vt:lpstr>
      <vt:lpstr>PowerPoint Presentation</vt:lpstr>
      <vt:lpstr>Resources I like**</vt:lpstr>
      <vt:lpstr>IV. Specific Intervention Targets for Older Students (K-12)</vt:lpstr>
      <vt:lpstr>Sources for finding these words:**</vt:lpstr>
      <vt:lpstr>McGregor et al. (2021, April). The challenge of rich vocabulary instruction for children with developmental language disorder. Language, Speech, and Hearing Services in Schools, 52, 467-484.**</vt:lpstr>
      <vt:lpstr>McGregor et al. 2021:</vt:lpstr>
      <vt:lpstr>Let’s turn to your book of case studies….</vt:lpstr>
      <vt:lpstr>Levin et al. (2022). Evaluating the effect of rich vocabulary instruction and retrieval practice on the classroom vocabulary skills of children with DLD. Language, Speech, and Hearing Services in Schools, 53, 542-560.**</vt:lpstr>
      <vt:lpstr>Levlin et al. 2022 found that “rich practice” (RP) was most effective; RP is characterized by:</vt:lpstr>
      <vt:lpstr>Levlin et al. 2022 continued—RP:</vt:lpstr>
      <vt:lpstr>Your book mentions a study</vt:lpstr>
      <vt:lpstr>For example, the student says:**</vt:lpstr>
      <vt:lpstr>One study found that on SLPs’ caseloads in schools…</vt:lpstr>
      <vt:lpstr>Marante, L., &amp; Hall-Mills, S. (2024). Exploring SLPs’ perception of IEP goals for vocabulary intervention for school-age children with language disorders. LSHSS, 35, 366-380.</vt:lpstr>
      <vt:lpstr>Youtube Video</vt:lpstr>
      <vt:lpstr>V. Methods for Intervention**</vt:lpstr>
      <vt:lpstr>I like the book’s idea of a Teacher’s Word Wall in the classroom:**</vt:lpstr>
      <vt:lpstr>B. Teach New Words Directly**</vt:lpstr>
      <vt:lpstr>Visual organizers are terrific!**</vt:lpstr>
      <vt:lpstr>C. Increase Awareness and Ownership**</vt:lpstr>
      <vt:lpstr>One expert at a workshop I attended said:**</vt:lpstr>
      <vt:lpstr>Teach children to infer meaning from context**</vt:lpstr>
      <vt:lpstr>Example: Here’s the story—the unknown vocab word is in red:**</vt:lpstr>
      <vt:lpstr>Children can also infer word meaning….**</vt:lpstr>
      <vt:lpstr>PowerPoint Presentation</vt:lpstr>
      <vt:lpstr>VI. Morphological Awareness Activities**</vt:lpstr>
      <vt:lpstr>Apel, K., Brimo, D., Diehm, E., &amp; Apel, L. Morphological awareness intervention with kindergarteners and first- and second-grade students from low socioeconomic status homes: A feasibility study. Language, Speech, and Hearing Services in Schools, 44, 161-173.**</vt:lpstr>
      <vt:lpstr>Remember:**</vt:lpstr>
      <vt:lpstr>The researchers:**</vt:lpstr>
      <vt:lpstr>Apel et al. found:</vt:lpstr>
      <vt:lpstr>Kenn Apel presented at ASHA—here are some helpful, fun tx ideas:**</vt:lpstr>
      <vt:lpstr>Listen For It**</vt:lpstr>
      <vt:lpstr>Affix Book**</vt:lpstr>
      <vt:lpstr>Word Generating**</vt:lpstr>
      <vt:lpstr>Let’s do this right now—write as many words as you can with the prefix -dis</vt:lpstr>
      <vt:lpstr>PowerPoint Outline</vt:lpstr>
      <vt:lpstr>Harvest Festival haunted house!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Celeste</dc:creator>
  <cp:lastModifiedBy>Roseberry-Mckibbin, Celeste</cp:lastModifiedBy>
  <cp:revision>163</cp:revision>
  <dcterms:created xsi:type="dcterms:W3CDTF">2016-07-29T18:38:00Z</dcterms:created>
  <dcterms:modified xsi:type="dcterms:W3CDTF">2024-06-08T20:50:40Z</dcterms:modified>
</cp:coreProperties>
</file>