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48" r:id="rId4"/>
  </p:sldMasterIdLst>
  <p:notesMasterIdLst>
    <p:notesMasterId r:id="rId20"/>
  </p:notesMasterIdLst>
  <p:sldIdLst>
    <p:sldId id="256" r:id="rId5"/>
    <p:sldId id="302" r:id="rId6"/>
    <p:sldId id="271" r:id="rId7"/>
    <p:sldId id="300" r:id="rId8"/>
    <p:sldId id="287" r:id="rId9"/>
    <p:sldId id="286" r:id="rId10"/>
    <p:sldId id="290" r:id="rId11"/>
    <p:sldId id="301" r:id="rId12"/>
    <p:sldId id="297" r:id="rId13"/>
    <p:sldId id="289" r:id="rId14"/>
    <p:sldId id="257" r:id="rId15"/>
    <p:sldId id="299" r:id="rId16"/>
    <p:sldId id="293" r:id="rId17"/>
    <p:sldId id="298" r:id="rId18"/>
    <p:sldId id="303"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D29"/>
    <a:srgbClr val="E4E2B7"/>
    <a:srgbClr val="998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p:normalViewPr>
  <p:slideViewPr>
    <p:cSldViewPr snapToGrid="0" snapToObjects="1">
      <p:cViewPr varScale="1">
        <p:scale>
          <a:sx n="159" d="100"/>
          <a:sy n="159" d="100"/>
        </p:scale>
        <p:origin x="4314"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2A68E8-98E2-409E-827E-BFFE541608C6}" type="datetimeFigureOut">
              <a:rPr lang="en-US" smtClean="0"/>
              <a:t>9/10/2022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749ED9-97F2-43A7-8A57-17624D1168DC}" type="slidenum">
              <a:rPr lang="en-US" smtClean="0"/>
              <a:t>‹#›</a:t>
            </a:fld>
            <a:endParaRPr lang="en-US"/>
          </a:p>
        </p:txBody>
      </p:sp>
    </p:spTree>
    <p:extLst>
      <p:ext uri="{BB962C8B-B14F-4D97-AF65-F5344CB8AC3E}">
        <p14:creationId xmlns:p14="http://schemas.microsoft.com/office/powerpoint/2010/main" val="29928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0761" y="1811069"/>
            <a:ext cx="4882520" cy="1470025"/>
          </a:xfrm>
        </p:spPr>
        <p:txBody>
          <a:bodyPr/>
          <a:lstStyle>
            <a:lvl1pPr algn="l">
              <a:defRPr>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3970761" y="3566844"/>
            <a:ext cx="4882520" cy="365051"/>
          </a:xfr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48323" y="1811069"/>
            <a:ext cx="4882520" cy="1470025"/>
          </a:xfrm>
        </p:spPr>
        <p:txBody>
          <a:bodyPr/>
          <a:lstStyle>
            <a:lvl1pPr algn="l">
              <a:defRPr>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3948323" y="3566844"/>
            <a:ext cx="4882520" cy="365051"/>
          </a:xfrm>
        </p:spPr>
        <p:txBody>
          <a:bodyPr>
            <a:normAutofit/>
          </a:bodyPr>
          <a:lstStyle>
            <a:lvl1pPr marL="0" indent="0" algn="l">
              <a:buNone/>
              <a:defRPr sz="1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rgbClr val="B6A7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defRPr>
                <a:solidFill>
                  <a:srgbClr val="0B3D29"/>
                </a:solidFill>
              </a:defRPr>
            </a:lvl1pPr>
            <a:lvl2pPr>
              <a:buClr>
                <a:schemeClr val="accent2"/>
              </a:buClr>
              <a:defRPr>
                <a:solidFill>
                  <a:srgbClr val="0B3D29"/>
                </a:solidFill>
              </a:defRPr>
            </a:lvl2pPr>
            <a:lvl3pPr>
              <a:buClr>
                <a:schemeClr val="accent2"/>
              </a:buClr>
              <a:defRPr>
                <a:solidFill>
                  <a:srgbClr val="0B3D29"/>
                </a:solidFill>
              </a:defRPr>
            </a:lvl3pPr>
            <a:lvl4pPr>
              <a:buClr>
                <a:schemeClr val="accent2"/>
              </a:buClr>
              <a:defRPr>
                <a:solidFill>
                  <a:srgbClr val="0B3D29"/>
                </a:solidFill>
              </a:defRPr>
            </a:lvl4pPr>
            <a:lvl5pPr>
              <a:buClr>
                <a:schemeClr val="accent2"/>
              </a:buClr>
              <a:defRPr>
                <a:solidFill>
                  <a:srgbClr val="0B3D2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Informa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119176" y="666593"/>
            <a:ext cx="4567624" cy="4392488"/>
          </a:xfrm>
        </p:spPr>
        <p:txBody>
          <a:bodyPr/>
          <a:lstStyle>
            <a:lvl1pPr marL="0" indent="0">
              <a:spcBef>
                <a:spcPts val="1776"/>
              </a:spcBef>
              <a:buFontTx/>
              <a:buNone/>
              <a:defRPr sz="2400" b="1">
                <a:solidFill>
                  <a:srgbClr val="0B3D29"/>
                </a:solidFill>
              </a:defRPr>
            </a:lvl1pPr>
            <a:lvl2pPr marL="0" indent="0">
              <a:buFontTx/>
              <a:buNone/>
              <a:defRPr sz="2000">
                <a:solidFill>
                  <a:schemeClr val="accent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light)">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B3D29"/>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B3D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Box 4"/>
          <p:cNvSpPr txBox="1"/>
          <p:nvPr userDrawn="1"/>
        </p:nvSpPr>
        <p:spPr>
          <a:xfrm>
            <a:off x="1698413" y="1690782"/>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rgbClr val="B6A7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6A771"/>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Information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94754" y="666593"/>
            <a:ext cx="4592046" cy="4392488"/>
          </a:xfrm>
        </p:spPr>
        <p:txBody>
          <a:bodyPr/>
          <a:lstStyle>
            <a:lvl1pPr marL="0" indent="0">
              <a:spcBef>
                <a:spcPts val="1776"/>
              </a:spcBef>
              <a:buFontTx/>
              <a:buNone/>
              <a:defRPr sz="2400" b="1">
                <a:solidFill>
                  <a:srgbClr val="B6A771"/>
                </a:solidFill>
              </a:defRPr>
            </a:lvl1pPr>
            <a:lvl2pPr marL="0" indent="0">
              <a:buFontTx/>
              <a:buNone/>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dar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126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8" r:id="rId5"/>
    <p:sldLayoutId id="2147483653" r:id="rId6"/>
    <p:sldLayoutId id="2147483654" r:id="rId7"/>
    <p:sldLayoutId id="2147483655" r:id="rId8"/>
    <p:sldLayoutId id="2147483656"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hdr="0" ftr="0" dt="0"/>
  <p:txStyles>
    <p:titleStyle>
      <a:lvl1pPr algn="ctr" defTabSz="457200" rtl="0" eaLnBrk="1" latinLnBrk="0" hangingPunct="1">
        <a:spcBef>
          <a:spcPct val="0"/>
        </a:spcBef>
        <a:buNone/>
        <a:defRPr sz="4400" kern="1200">
          <a:solidFill>
            <a:srgbClr val="B6A771"/>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accent2"/>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8AC0B2-3360-4C31-90FA-000431F03505}"/>
              </a:ext>
            </a:extLst>
          </p:cNvPr>
          <p:cNvSpPr>
            <a:spLocks noGrp="1"/>
          </p:cNvSpPr>
          <p:nvPr>
            <p:ph type="ctrTitle"/>
          </p:nvPr>
        </p:nvSpPr>
        <p:spPr>
          <a:xfrm>
            <a:off x="2214694" y="261258"/>
            <a:ext cx="6929306" cy="1872342"/>
          </a:xfrm>
        </p:spPr>
        <p:txBody>
          <a:bodyPr>
            <a:noAutofit/>
          </a:bodyPr>
          <a:lstStyle/>
          <a:p>
            <a:pPr marL="0" marR="0" algn="ctr">
              <a:spcBef>
                <a:spcPts val="0"/>
              </a:spcBef>
              <a:spcAft>
                <a:spcPts val="0"/>
              </a:spcAft>
            </a:pPr>
            <a:r>
              <a:rPr lang="en-US" sz="2800" b="1" i="1" dirty="0">
                <a:latin typeface="Calibri" panose="020F0502020204030204" pitchFamily="34" charset="0"/>
                <a:ea typeface="Calibri" panose="020F0502020204030204" pitchFamily="34" charset="0"/>
              </a:rPr>
              <a:t>Evidence that a Greater Presence of Latinx Faculty or Administrators Raise the Completion Rates of Community College Students</a:t>
            </a:r>
            <a:endParaRPr lang="en-US" sz="2400" dirty="0">
              <a:latin typeface="Calibri" panose="020F0502020204030204" pitchFamily="34" charset="0"/>
              <a:ea typeface="Calibri" panose="020F0502020204030204" pitchFamily="34" charset="0"/>
            </a:endParaRPr>
          </a:p>
        </p:txBody>
      </p:sp>
      <p:sp>
        <p:nvSpPr>
          <p:cNvPr id="5" name="Subtitle 4">
            <a:extLst>
              <a:ext uri="{FF2B5EF4-FFF2-40B4-BE49-F238E27FC236}">
                <a16:creationId xmlns:a16="http://schemas.microsoft.com/office/drawing/2014/main" id="{A2C8D440-C230-4CB1-A115-70E20B8DC0FD}"/>
              </a:ext>
            </a:extLst>
          </p:cNvPr>
          <p:cNvSpPr>
            <a:spLocks noGrp="1"/>
          </p:cNvSpPr>
          <p:nvPr>
            <p:ph type="subTitle" idx="1"/>
          </p:nvPr>
        </p:nvSpPr>
        <p:spPr>
          <a:xfrm>
            <a:off x="3469907" y="2024743"/>
            <a:ext cx="5847348" cy="2808514"/>
          </a:xfrm>
        </p:spPr>
        <p:txBody>
          <a:bodyPr>
            <a:normAutofit/>
          </a:bodyPr>
          <a:lstStyle/>
          <a:p>
            <a:pPr algn="ctr"/>
            <a:r>
              <a:rPr lang="en-US" dirty="0">
                <a:solidFill>
                  <a:srgbClr val="0B3D29"/>
                </a:solidFill>
              </a:rPr>
              <a:t> </a:t>
            </a:r>
          </a:p>
          <a:p>
            <a:pPr algn="ctr"/>
            <a:r>
              <a:rPr lang="en-US" u="sng" dirty="0">
                <a:solidFill>
                  <a:srgbClr val="0B3D29"/>
                </a:solidFill>
              </a:rPr>
              <a:t>Rob Wassmer, Ph.D.</a:t>
            </a:r>
          </a:p>
          <a:p>
            <a:pPr algn="ctr"/>
            <a:r>
              <a:rPr lang="en-US" dirty="0">
                <a:solidFill>
                  <a:srgbClr val="0B3D29"/>
                </a:solidFill>
              </a:rPr>
              <a:t>Professor and Core Faculty, Ed.D. Program</a:t>
            </a:r>
          </a:p>
          <a:p>
            <a:pPr algn="ctr"/>
            <a:r>
              <a:rPr lang="en-US" dirty="0">
                <a:solidFill>
                  <a:srgbClr val="0B3D29"/>
                </a:solidFill>
              </a:rPr>
              <a:t>Department of Public Policy and Administration</a:t>
            </a:r>
          </a:p>
          <a:p>
            <a:pPr algn="ctr"/>
            <a:r>
              <a:rPr lang="en-US" dirty="0">
                <a:solidFill>
                  <a:srgbClr val="0B3D29"/>
                </a:solidFill>
              </a:rPr>
              <a:t>California State University, Sacramento</a:t>
            </a:r>
          </a:p>
          <a:p>
            <a:pPr algn="ctr"/>
            <a:endParaRPr lang="en-US" dirty="0">
              <a:solidFill>
                <a:srgbClr val="0B3D29"/>
              </a:solidFill>
            </a:endParaRPr>
          </a:p>
          <a:p>
            <a:pPr algn="ctr"/>
            <a:r>
              <a:rPr lang="en-US" u="sng" dirty="0">
                <a:solidFill>
                  <a:srgbClr val="0B3D29"/>
                </a:solidFill>
              </a:rPr>
              <a:t>Meredith Galloway,  Ed.D.</a:t>
            </a:r>
          </a:p>
          <a:p>
            <a:pPr algn="ctr"/>
            <a:r>
              <a:rPr lang="en-US" dirty="0">
                <a:solidFill>
                  <a:srgbClr val="0B3D29"/>
                </a:solidFill>
              </a:rPr>
              <a:t>Curriculum Coordinator, and Educator</a:t>
            </a:r>
          </a:p>
          <a:p>
            <a:pPr algn="ctr"/>
            <a:r>
              <a:rPr lang="en-US" dirty="0">
                <a:solidFill>
                  <a:srgbClr val="0B3D29"/>
                </a:solidFill>
              </a:rPr>
              <a:t>Westlake Charter School (Sacramento, CA)</a:t>
            </a:r>
          </a:p>
          <a:p>
            <a:pPr algn="ctr"/>
            <a:endParaRPr lang="en-US" dirty="0">
              <a:solidFill>
                <a:srgbClr val="0B3D29"/>
              </a:solidFill>
            </a:endParaRPr>
          </a:p>
          <a:p>
            <a:pPr algn="ctr"/>
            <a:endParaRPr lang="en-US" dirty="0">
              <a:solidFill>
                <a:srgbClr val="0B3D29"/>
              </a:solidFill>
            </a:endParaRPr>
          </a:p>
          <a:p>
            <a:pPr algn="ctr"/>
            <a:endParaRPr lang="en-US" dirty="0">
              <a:solidFill>
                <a:srgbClr val="0B3D29"/>
              </a:solidFill>
            </a:endParaRPr>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4834E-608A-4EC2-8A38-203C16A3F1AA}"/>
              </a:ext>
            </a:extLst>
          </p:cNvPr>
          <p:cNvSpPr>
            <a:spLocks noGrp="1"/>
          </p:cNvSpPr>
          <p:nvPr>
            <p:ph type="title"/>
          </p:nvPr>
        </p:nvSpPr>
        <p:spPr>
          <a:xfrm>
            <a:off x="457200" y="191034"/>
            <a:ext cx="8229600" cy="465591"/>
          </a:xfrm>
        </p:spPr>
        <p:txBody>
          <a:bodyPr>
            <a:normAutofit fontScale="90000"/>
          </a:bodyPr>
          <a:lstStyle/>
          <a:p>
            <a:r>
              <a:rPr lang="en-US" b="1" u="sng" dirty="0"/>
              <a:t>Regression Model</a:t>
            </a:r>
          </a:p>
        </p:txBody>
      </p:sp>
      <p:pic>
        <p:nvPicPr>
          <p:cNvPr id="5" name="Picture 4">
            <a:extLst>
              <a:ext uri="{FF2B5EF4-FFF2-40B4-BE49-F238E27FC236}">
                <a16:creationId xmlns:a16="http://schemas.microsoft.com/office/drawing/2014/main" id="{CE889270-2C70-49E0-BF19-DC585E62BC3D}"/>
              </a:ext>
            </a:extLst>
          </p:cNvPr>
          <p:cNvPicPr>
            <a:picLocks noChangeAspect="1"/>
          </p:cNvPicPr>
          <p:nvPr/>
        </p:nvPicPr>
        <p:blipFill>
          <a:blip r:embed="rId2"/>
          <a:stretch>
            <a:fillRect/>
          </a:stretch>
        </p:blipFill>
        <p:spPr>
          <a:xfrm>
            <a:off x="-465513" y="2429857"/>
            <a:ext cx="9351364" cy="3312141"/>
          </a:xfrm>
          <a:prstGeom prst="rect">
            <a:avLst/>
          </a:prstGeom>
        </p:spPr>
      </p:pic>
      <p:sp>
        <p:nvSpPr>
          <p:cNvPr id="2" name="TextBox 1">
            <a:extLst>
              <a:ext uri="{FF2B5EF4-FFF2-40B4-BE49-F238E27FC236}">
                <a16:creationId xmlns:a16="http://schemas.microsoft.com/office/drawing/2014/main" id="{EBC8B391-35B4-4B77-B7BE-D346A8CEB6E8}"/>
              </a:ext>
            </a:extLst>
          </p:cNvPr>
          <p:cNvSpPr txBox="1"/>
          <p:nvPr/>
        </p:nvSpPr>
        <p:spPr>
          <a:xfrm>
            <a:off x="934422" y="4588447"/>
            <a:ext cx="7184341" cy="369332"/>
          </a:xfrm>
          <a:prstGeom prst="rect">
            <a:avLst/>
          </a:prstGeom>
          <a:solidFill>
            <a:srgbClr val="FFFF00">
              <a:alpha val="22000"/>
            </a:srgbClr>
          </a:solidFill>
        </p:spPr>
        <p:txBody>
          <a:bodyPr wrap="square" rtlCol="0">
            <a:spAutoFit/>
          </a:bodyPr>
          <a:lstStyle/>
          <a:p>
            <a:endParaRPr lang="en-US" dirty="0">
              <a:highlight>
                <a:srgbClr val="FFFF00"/>
              </a:highlight>
            </a:endParaRPr>
          </a:p>
        </p:txBody>
      </p:sp>
      <p:sp>
        <p:nvSpPr>
          <p:cNvPr id="6" name="Rectangle 5">
            <a:extLst>
              <a:ext uri="{FF2B5EF4-FFF2-40B4-BE49-F238E27FC236}">
                <a16:creationId xmlns:a16="http://schemas.microsoft.com/office/drawing/2014/main" id="{C49E8675-3DFC-4106-A779-159B657C37A0}"/>
              </a:ext>
            </a:extLst>
          </p:cNvPr>
          <p:cNvSpPr/>
          <p:nvPr/>
        </p:nvSpPr>
        <p:spPr>
          <a:xfrm>
            <a:off x="138545" y="755229"/>
            <a:ext cx="8589819" cy="1508105"/>
          </a:xfrm>
          <a:prstGeom prst="rect">
            <a:avLst/>
          </a:prstGeom>
        </p:spPr>
        <p:txBody>
          <a:bodyPr wrap="square">
            <a:spAutoFit/>
          </a:bodyPr>
          <a:lstStyle/>
          <a:p>
            <a:pPr marL="342900" lvl="0" indent="-342900">
              <a:spcBef>
                <a:spcPct val="20000"/>
              </a:spcBef>
              <a:buClr>
                <a:srgbClr val="D0CB81"/>
              </a:buClr>
              <a:buFont typeface="Arial"/>
              <a:buChar char="•"/>
            </a:pPr>
            <a:r>
              <a:rPr lang="en-US" sz="2000" dirty="0">
                <a:solidFill>
                  <a:srgbClr val="0B3D29"/>
                </a:solidFill>
              </a:rPr>
              <a:t>Dependent Variable</a:t>
            </a:r>
          </a:p>
          <a:p>
            <a:pPr marL="742950" lvl="1" indent="-285750">
              <a:spcBef>
                <a:spcPct val="20000"/>
              </a:spcBef>
              <a:buClr>
                <a:srgbClr val="D0CB81"/>
              </a:buClr>
              <a:buFont typeface="Arial"/>
              <a:buChar char="–"/>
            </a:pPr>
            <a:r>
              <a:rPr lang="en-US" sz="1600" dirty="0">
                <a:solidFill>
                  <a:srgbClr val="0B3D29"/>
                </a:solidFill>
              </a:rPr>
              <a:t>Six-year cohort completion rate of first-year, first-time students declaring goals of</a:t>
            </a:r>
          </a:p>
          <a:p>
            <a:pPr marL="1143000" lvl="2" indent="-228600">
              <a:spcBef>
                <a:spcPct val="20000"/>
              </a:spcBef>
              <a:buClr>
                <a:srgbClr val="D0CB81"/>
              </a:buClr>
              <a:buFont typeface="Arial"/>
              <a:buChar char="•"/>
            </a:pPr>
            <a:r>
              <a:rPr lang="en-US" sz="1200" dirty="0">
                <a:solidFill>
                  <a:srgbClr val="0B3D29"/>
                </a:solidFill>
              </a:rPr>
              <a:t>Certificate, associate’s degree, university transfer or transfer ready</a:t>
            </a:r>
            <a:endParaRPr lang="en-US" sz="1600" dirty="0">
              <a:solidFill>
                <a:srgbClr val="0B3D29"/>
              </a:solidFill>
            </a:endParaRPr>
          </a:p>
          <a:p>
            <a:pPr marL="742950" lvl="1" indent="-285750">
              <a:spcBef>
                <a:spcPct val="20000"/>
              </a:spcBef>
              <a:buClr>
                <a:srgbClr val="D0CB81"/>
              </a:buClr>
              <a:buFont typeface="Arial"/>
              <a:buChar char="–"/>
            </a:pPr>
            <a:r>
              <a:rPr lang="en-US" sz="1600" i="1" dirty="0">
                <a:solidFill>
                  <a:srgbClr val="0B3D29"/>
                </a:solidFill>
              </a:rPr>
              <a:t>(1) Cohort Completion Rate = </a:t>
            </a:r>
          </a:p>
          <a:p>
            <a:pPr marL="1200150" lvl="2" indent="-285750">
              <a:spcBef>
                <a:spcPct val="20000"/>
              </a:spcBef>
              <a:buClr>
                <a:srgbClr val="D0CB81"/>
              </a:buClr>
              <a:buFont typeface="Arial"/>
              <a:buChar char="–"/>
            </a:pPr>
            <a:r>
              <a:rPr lang="en-US" sz="1600" i="1" dirty="0">
                <a:solidFill>
                  <a:srgbClr val="0B3D29"/>
                </a:solidFill>
              </a:rPr>
              <a:t>f (Student Cohort Characteristics, Institutional Characteristics, External Characteristics).</a:t>
            </a:r>
          </a:p>
        </p:txBody>
      </p:sp>
      <p:sp>
        <p:nvSpPr>
          <p:cNvPr id="3" name="TextBox 2">
            <a:extLst>
              <a:ext uri="{FF2B5EF4-FFF2-40B4-BE49-F238E27FC236}">
                <a16:creationId xmlns:a16="http://schemas.microsoft.com/office/drawing/2014/main" id="{0B7E216A-9188-44C2-94CF-561F9CC1C0FA}"/>
              </a:ext>
            </a:extLst>
          </p:cNvPr>
          <p:cNvSpPr txBox="1"/>
          <p:nvPr/>
        </p:nvSpPr>
        <p:spPr>
          <a:xfrm>
            <a:off x="1374372" y="5839290"/>
            <a:ext cx="3801687" cy="338554"/>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And College-Specific Fixed Effects</a:t>
            </a:r>
          </a:p>
        </p:txBody>
      </p:sp>
    </p:spTree>
    <p:extLst>
      <p:ext uri="{BB962C8B-B14F-4D97-AF65-F5344CB8AC3E}">
        <p14:creationId xmlns:p14="http://schemas.microsoft.com/office/powerpoint/2010/main" val="191539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4834E-608A-4EC2-8A38-203C16A3F1AA}"/>
              </a:ext>
            </a:extLst>
          </p:cNvPr>
          <p:cNvSpPr>
            <a:spLocks noGrp="1"/>
          </p:cNvSpPr>
          <p:nvPr>
            <p:ph type="title"/>
          </p:nvPr>
        </p:nvSpPr>
        <p:spPr>
          <a:xfrm>
            <a:off x="457200" y="191034"/>
            <a:ext cx="8229600" cy="465591"/>
          </a:xfrm>
        </p:spPr>
        <p:txBody>
          <a:bodyPr>
            <a:normAutofit fontScale="90000"/>
          </a:bodyPr>
          <a:lstStyle/>
          <a:p>
            <a:r>
              <a:rPr lang="en-US" b="1" u="sng" dirty="0"/>
              <a:t>Data</a:t>
            </a:r>
          </a:p>
        </p:txBody>
      </p:sp>
      <p:graphicFrame>
        <p:nvGraphicFramePr>
          <p:cNvPr id="3" name="Table 2">
            <a:extLst>
              <a:ext uri="{FF2B5EF4-FFF2-40B4-BE49-F238E27FC236}">
                <a16:creationId xmlns:a16="http://schemas.microsoft.com/office/drawing/2014/main" id="{0F24980A-DBFC-4985-A4A9-B371A080B281}"/>
              </a:ext>
            </a:extLst>
          </p:cNvPr>
          <p:cNvGraphicFramePr>
            <a:graphicFrameLocks noGrp="1"/>
          </p:cNvGraphicFramePr>
          <p:nvPr>
            <p:extLst>
              <p:ext uri="{D42A27DB-BD31-4B8C-83A1-F6EECF244321}">
                <p14:modId xmlns:p14="http://schemas.microsoft.com/office/powerpoint/2010/main" val="2587461853"/>
              </p:ext>
            </p:extLst>
          </p:nvPr>
        </p:nvGraphicFramePr>
        <p:xfrm>
          <a:off x="1118272" y="1407897"/>
          <a:ext cx="6508443" cy="2476916"/>
        </p:xfrm>
        <a:graphic>
          <a:graphicData uri="http://schemas.openxmlformats.org/drawingml/2006/table">
            <a:tbl>
              <a:tblPr firstRow="1" firstCol="1" bandRow="1">
                <a:tableStyleId>{5C22544A-7EE6-4342-B048-85BDC9FD1C3A}</a:tableStyleId>
              </a:tblPr>
              <a:tblGrid>
                <a:gridCol w="2851318">
                  <a:extLst>
                    <a:ext uri="{9D8B030D-6E8A-4147-A177-3AD203B41FA5}">
                      <a16:colId xmlns:a16="http://schemas.microsoft.com/office/drawing/2014/main" val="3291327585"/>
                    </a:ext>
                  </a:extLst>
                </a:gridCol>
                <a:gridCol w="743822">
                  <a:extLst>
                    <a:ext uri="{9D8B030D-6E8A-4147-A177-3AD203B41FA5}">
                      <a16:colId xmlns:a16="http://schemas.microsoft.com/office/drawing/2014/main" val="1416877039"/>
                    </a:ext>
                  </a:extLst>
                </a:gridCol>
                <a:gridCol w="1115733">
                  <a:extLst>
                    <a:ext uri="{9D8B030D-6E8A-4147-A177-3AD203B41FA5}">
                      <a16:colId xmlns:a16="http://schemas.microsoft.com/office/drawing/2014/main" val="1905358286"/>
                    </a:ext>
                  </a:extLst>
                </a:gridCol>
                <a:gridCol w="867792">
                  <a:extLst>
                    <a:ext uri="{9D8B030D-6E8A-4147-A177-3AD203B41FA5}">
                      <a16:colId xmlns:a16="http://schemas.microsoft.com/office/drawing/2014/main" val="3149455966"/>
                    </a:ext>
                  </a:extLst>
                </a:gridCol>
                <a:gridCol w="929778">
                  <a:extLst>
                    <a:ext uri="{9D8B030D-6E8A-4147-A177-3AD203B41FA5}">
                      <a16:colId xmlns:a16="http://schemas.microsoft.com/office/drawing/2014/main" val="2324969318"/>
                    </a:ext>
                  </a:extLst>
                </a:gridCol>
              </a:tblGrid>
              <a:tr h="381064">
                <a:tc>
                  <a:txBody>
                    <a:bodyPr/>
                    <a:lstStyle/>
                    <a:p>
                      <a:pPr marL="0" marR="0">
                        <a:spcBef>
                          <a:spcPts val="0"/>
                        </a:spcBef>
                        <a:spcAft>
                          <a:spcPts val="0"/>
                        </a:spcAft>
                      </a:pPr>
                      <a:r>
                        <a:rPr lang="en-US" sz="1000" dirty="0">
                          <a:effectLst/>
                        </a:rPr>
                        <a:t>Variable Name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Mean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Standard</a:t>
                      </a:r>
                      <a:endParaRPr lang="en-US" sz="1200">
                        <a:effectLst/>
                      </a:endParaRPr>
                    </a:p>
                    <a:p>
                      <a:pPr marL="0" marR="0" algn="ctr">
                        <a:spcBef>
                          <a:spcPts val="0"/>
                        </a:spcBef>
                        <a:spcAft>
                          <a:spcPts val="0"/>
                        </a:spcAft>
                      </a:pPr>
                      <a:r>
                        <a:rPr lang="en-US" sz="1000">
                          <a:effectLst/>
                        </a:rPr>
                        <a:t>Deviation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Minimum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Maximum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0009218"/>
                  </a:ext>
                </a:extLst>
              </a:tr>
              <a:tr h="190532">
                <a:tc>
                  <a:txBody>
                    <a:bodyPr/>
                    <a:lstStyle/>
                    <a:p>
                      <a:pPr marL="0" marR="0">
                        <a:spcBef>
                          <a:spcPts val="0"/>
                        </a:spcBef>
                        <a:spcAft>
                          <a:spcPts val="0"/>
                        </a:spcAft>
                      </a:pPr>
                      <a:r>
                        <a:rPr lang="en-US" sz="1000" u="sng">
                          <a:effectLst/>
                        </a:rPr>
                        <a:t>Dependent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3326663"/>
                  </a:ext>
                </a:extLst>
              </a:tr>
              <a:tr h="190532">
                <a:tc>
                  <a:txBody>
                    <a:bodyPr/>
                    <a:lstStyle/>
                    <a:p>
                      <a:pPr marL="0" marR="0">
                        <a:spcBef>
                          <a:spcPts val="0"/>
                        </a:spcBef>
                        <a:spcAft>
                          <a:spcPts val="0"/>
                        </a:spcAft>
                      </a:pPr>
                      <a:r>
                        <a:rPr lang="en-US" sz="1000">
                          <a:effectLst/>
                        </a:rPr>
                        <a:t>All_Overall_Comp_Rate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46.54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7.93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23.26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67.10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39489712"/>
                  </a:ext>
                </a:extLst>
              </a:tr>
              <a:tr h="190532">
                <a:tc>
                  <a:txBody>
                    <a:bodyPr/>
                    <a:lstStyle/>
                    <a:p>
                      <a:pPr marL="0" marR="0">
                        <a:spcBef>
                          <a:spcPts val="0"/>
                        </a:spcBef>
                        <a:spcAft>
                          <a:spcPts val="0"/>
                        </a:spcAft>
                      </a:pPr>
                      <a:r>
                        <a:rPr lang="en-US" sz="1000">
                          <a:effectLst/>
                        </a:rPr>
                        <a:t>Latinx_ Overall_Comp_Rate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40.25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6.14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57.90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2971281"/>
                  </a:ext>
                </a:extLst>
              </a:tr>
              <a:tr h="190532">
                <a:tc>
                  <a:txBody>
                    <a:bodyPr/>
                    <a:lstStyle/>
                    <a:p>
                      <a:pPr marL="0" marR="0">
                        <a:spcBef>
                          <a:spcPts val="0"/>
                        </a:spcBef>
                        <a:spcAft>
                          <a:spcPts val="0"/>
                        </a:spcAft>
                      </a:pPr>
                      <a:r>
                        <a:rPr lang="en-US" sz="1000">
                          <a:effectLst/>
                        </a:rPr>
                        <a:t>All_Acad_Prepared_Comp_Rate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68.13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7.05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36.70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83.80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5283930"/>
                  </a:ext>
                </a:extLst>
              </a:tr>
              <a:tr h="190532">
                <a:tc>
                  <a:txBody>
                    <a:bodyPr/>
                    <a:lstStyle/>
                    <a:p>
                      <a:pPr marL="0" marR="0">
                        <a:spcBef>
                          <a:spcPts val="0"/>
                        </a:spcBef>
                        <a:spcAft>
                          <a:spcPts val="0"/>
                        </a:spcAft>
                      </a:pPr>
                      <a:r>
                        <a:rPr lang="en-US" sz="1000">
                          <a:effectLst/>
                        </a:rPr>
                        <a:t>Latinx_Acad_Prepared_Comp_Rate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63.50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9.75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8011097"/>
                  </a:ext>
                </a:extLst>
              </a:tr>
              <a:tr h="190532">
                <a:tc>
                  <a:txBody>
                    <a:bodyPr/>
                    <a:lstStyle/>
                    <a:p>
                      <a:pPr marL="0" marR="0">
                        <a:spcBef>
                          <a:spcPts val="0"/>
                        </a:spcBef>
                        <a:spcAft>
                          <a:spcPts val="0"/>
                        </a:spcAft>
                      </a:pPr>
                      <a:r>
                        <a:rPr lang="en-US" sz="1000">
                          <a:effectLst/>
                        </a:rPr>
                        <a:t>All_Acad_UnPrepared_Comp_Rate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39.65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6.50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20.45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60.30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194315"/>
                  </a:ext>
                </a:extLst>
              </a:tr>
              <a:tr h="190532">
                <a:tc>
                  <a:txBody>
                    <a:bodyPr/>
                    <a:lstStyle/>
                    <a:p>
                      <a:pPr marL="0" marR="0">
                        <a:spcBef>
                          <a:spcPts val="0"/>
                        </a:spcBef>
                        <a:spcAft>
                          <a:spcPts val="0"/>
                        </a:spcAft>
                      </a:pPr>
                      <a:r>
                        <a:rPr lang="en-US" sz="1000">
                          <a:effectLst/>
                        </a:rPr>
                        <a:t>Latinx_Acad_UnPrepared_Comp_Rate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35.38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5.66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16.30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52.70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42250466"/>
                  </a:ext>
                </a:extLst>
              </a:tr>
              <a:tr h="190532">
                <a:tc>
                  <a:txBody>
                    <a:bodyPr/>
                    <a:lstStyle/>
                    <a:p>
                      <a:pPr marL="0" marR="0">
                        <a:spcBef>
                          <a:spcPts val="0"/>
                        </a:spcBef>
                        <a:spcAft>
                          <a:spcPts val="0"/>
                        </a:spcAft>
                      </a:pPr>
                      <a:r>
                        <a:rPr lang="en-US" sz="1000">
                          <a:effectLst/>
                        </a:rPr>
                        <a:t>All_Econ_Advantage_Comp_Rate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52.47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9.45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25.64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80.90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8659689"/>
                  </a:ext>
                </a:extLst>
              </a:tr>
              <a:tr h="190532">
                <a:tc>
                  <a:txBody>
                    <a:bodyPr/>
                    <a:lstStyle/>
                    <a:p>
                      <a:pPr marL="0" marR="0">
                        <a:spcBef>
                          <a:spcPts val="0"/>
                        </a:spcBef>
                        <a:spcAft>
                          <a:spcPts val="0"/>
                        </a:spcAft>
                      </a:pPr>
                      <a:r>
                        <a:rPr lang="en-US" sz="1000">
                          <a:effectLst/>
                        </a:rPr>
                        <a:t>Latinx_Econ_Advantage_Comp_Rate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42.94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12.07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7.10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100.00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8366139"/>
                  </a:ext>
                </a:extLst>
              </a:tr>
              <a:tr h="190532">
                <a:tc>
                  <a:txBody>
                    <a:bodyPr/>
                    <a:lstStyle/>
                    <a:p>
                      <a:pPr marL="0" marR="0">
                        <a:spcBef>
                          <a:spcPts val="0"/>
                        </a:spcBef>
                        <a:spcAft>
                          <a:spcPts val="0"/>
                        </a:spcAft>
                      </a:pPr>
                      <a:r>
                        <a:rPr lang="en-US" sz="1000">
                          <a:effectLst/>
                        </a:rPr>
                        <a:t>All_Econ_DisAdvantage_Comp_Rate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44.29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7.27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22.48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62.74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8513830"/>
                  </a:ext>
                </a:extLst>
              </a:tr>
              <a:tr h="190532">
                <a:tc>
                  <a:txBody>
                    <a:bodyPr/>
                    <a:lstStyle/>
                    <a:p>
                      <a:pPr marL="0" marR="0">
                        <a:spcBef>
                          <a:spcPts val="0"/>
                        </a:spcBef>
                        <a:spcAft>
                          <a:spcPts val="0"/>
                        </a:spcAft>
                      </a:pPr>
                      <a:r>
                        <a:rPr lang="en-US" sz="1000">
                          <a:effectLst/>
                        </a:rPr>
                        <a:t>Latinx_Econ_DisAdvantage_Comp_Rate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39.68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6.09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18.40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dirty="0">
                          <a:effectLst/>
                        </a:rPr>
                        <a:t>59.30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31280905"/>
                  </a:ext>
                </a:extLst>
              </a:tr>
            </a:tbl>
          </a:graphicData>
        </a:graphic>
      </p:graphicFrame>
      <p:sp>
        <p:nvSpPr>
          <p:cNvPr id="5" name="Rectangle 1">
            <a:extLst>
              <a:ext uri="{FF2B5EF4-FFF2-40B4-BE49-F238E27FC236}">
                <a16:creationId xmlns:a16="http://schemas.microsoft.com/office/drawing/2014/main" id="{B3E33B8E-17F1-4ACE-ADE3-9C02AAC5F23D}"/>
              </a:ext>
            </a:extLst>
          </p:cNvPr>
          <p:cNvSpPr>
            <a:spLocks noChangeArrowheads="1"/>
          </p:cNvSpPr>
          <p:nvPr/>
        </p:nvSpPr>
        <p:spPr bwMode="auto">
          <a:xfrm>
            <a:off x="888642" y="757170"/>
            <a:ext cx="7156126"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Table 1: Descriptive Statistics.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(528 Observations drawn from 108 CA Community Colleges and Five Cohorts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starting in the fall of 2007, 2008, 2009, 2010, and 2011)</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DAA747E8-083A-4967-9B8C-58EC5F31EDDA}"/>
              </a:ext>
            </a:extLst>
          </p:cNvPr>
          <p:cNvPicPr>
            <a:picLocks noChangeAspect="1"/>
          </p:cNvPicPr>
          <p:nvPr/>
        </p:nvPicPr>
        <p:blipFill>
          <a:blip r:embed="rId2"/>
          <a:stretch>
            <a:fillRect/>
          </a:stretch>
        </p:blipFill>
        <p:spPr>
          <a:xfrm>
            <a:off x="1301912" y="4556307"/>
            <a:ext cx="5952744" cy="1184148"/>
          </a:xfrm>
          <a:prstGeom prst="rect">
            <a:avLst/>
          </a:prstGeom>
        </p:spPr>
      </p:pic>
      <p:pic>
        <p:nvPicPr>
          <p:cNvPr id="8" name="Picture 7">
            <a:extLst>
              <a:ext uri="{FF2B5EF4-FFF2-40B4-BE49-F238E27FC236}">
                <a16:creationId xmlns:a16="http://schemas.microsoft.com/office/drawing/2014/main" id="{8983EF3D-AE2A-4B90-861D-A6C9973E3112}"/>
              </a:ext>
            </a:extLst>
          </p:cNvPr>
          <p:cNvPicPr>
            <a:picLocks noChangeAspect="1"/>
          </p:cNvPicPr>
          <p:nvPr/>
        </p:nvPicPr>
        <p:blipFill>
          <a:blip r:embed="rId3"/>
          <a:stretch>
            <a:fillRect/>
          </a:stretch>
        </p:blipFill>
        <p:spPr>
          <a:xfrm>
            <a:off x="1301912" y="4028986"/>
            <a:ext cx="5952744" cy="394716"/>
          </a:xfrm>
          <a:prstGeom prst="rect">
            <a:avLst/>
          </a:prstGeom>
        </p:spPr>
      </p:pic>
      <p:sp>
        <p:nvSpPr>
          <p:cNvPr id="7" name="TextBox 6">
            <a:extLst>
              <a:ext uri="{FF2B5EF4-FFF2-40B4-BE49-F238E27FC236}">
                <a16:creationId xmlns:a16="http://schemas.microsoft.com/office/drawing/2014/main" id="{490936E7-7000-4CCB-80F2-8854DF503FED}"/>
              </a:ext>
            </a:extLst>
          </p:cNvPr>
          <p:cNvSpPr txBox="1"/>
          <p:nvPr/>
        </p:nvSpPr>
        <p:spPr>
          <a:xfrm>
            <a:off x="1224741" y="4041465"/>
            <a:ext cx="6029915" cy="369332"/>
          </a:xfrm>
          <a:prstGeom prst="rect">
            <a:avLst/>
          </a:prstGeom>
          <a:solidFill>
            <a:srgbClr val="FFFF00">
              <a:alpha val="22000"/>
            </a:srgbClr>
          </a:solidFill>
        </p:spPr>
        <p:txBody>
          <a:bodyPr wrap="square" rtlCol="0">
            <a:spAutoFit/>
          </a:bodyPr>
          <a:lstStyle/>
          <a:p>
            <a:endParaRPr lang="en-US" dirty="0">
              <a:highlight>
                <a:srgbClr val="FFFF00"/>
              </a:highlight>
            </a:endParaRPr>
          </a:p>
        </p:txBody>
      </p:sp>
      <p:sp>
        <p:nvSpPr>
          <p:cNvPr id="9" name="TextBox 8">
            <a:extLst>
              <a:ext uri="{FF2B5EF4-FFF2-40B4-BE49-F238E27FC236}">
                <a16:creationId xmlns:a16="http://schemas.microsoft.com/office/drawing/2014/main" id="{4AEB9FCD-EAAF-4F03-B56A-C1DABDFE3D0B}"/>
              </a:ext>
            </a:extLst>
          </p:cNvPr>
          <p:cNvSpPr txBox="1"/>
          <p:nvPr/>
        </p:nvSpPr>
        <p:spPr>
          <a:xfrm>
            <a:off x="1224741" y="4556181"/>
            <a:ext cx="6029916" cy="369332"/>
          </a:xfrm>
          <a:prstGeom prst="rect">
            <a:avLst/>
          </a:prstGeom>
          <a:solidFill>
            <a:srgbClr val="FFFF00">
              <a:alpha val="22000"/>
            </a:srgbClr>
          </a:solidFill>
        </p:spPr>
        <p:txBody>
          <a:bodyPr wrap="square" rtlCol="0">
            <a:spAutoFit/>
          </a:bodyPr>
          <a:lstStyle/>
          <a:p>
            <a:endParaRPr lang="en-US" dirty="0">
              <a:highlight>
                <a:srgbClr val="FFFF00"/>
              </a:highlight>
            </a:endParaRPr>
          </a:p>
        </p:txBody>
      </p:sp>
      <p:sp>
        <p:nvSpPr>
          <p:cNvPr id="6" name="TextBox 5">
            <a:extLst>
              <a:ext uri="{FF2B5EF4-FFF2-40B4-BE49-F238E27FC236}">
                <a16:creationId xmlns:a16="http://schemas.microsoft.com/office/drawing/2014/main" id="{B793EE56-E5E9-4E73-8555-042E2591CA73}"/>
              </a:ext>
            </a:extLst>
          </p:cNvPr>
          <p:cNvSpPr txBox="1"/>
          <p:nvPr/>
        </p:nvSpPr>
        <p:spPr>
          <a:xfrm>
            <a:off x="5824451" y="2177935"/>
            <a:ext cx="1802264" cy="169277"/>
          </a:xfrm>
          <a:prstGeom prst="rect">
            <a:avLst/>
          </a:prstGeom>
          <a:solidFill>
            <a:srgbClr val="FF0000">
              <a:alpha val="29000"/>
            </a:srgbClr>
          </a:solidFill>
        </p:spPr>
        <p:txBody>
          <a:bodyPr wrap="square" rtlCol="0">
            <a:spAutoFit/>
          </a:bodyPr>
          <a:lstStyle/>
          <a:p>
            <a:endParaRPr lang="en-US" sz="500" dirty="0"/>
          </a:p>
        </p:txBody>
      </p:sp>
    </p:spTree>
    <p:extLst>
      <p:ext uri="{BB962C8B-B14F-4D97-AF65-F5344CB8AC3E}">
        <p14:creationId xmlns:p14="http://schemas.microsoft.com/office/powerpoint/2010/main" val="1500905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F63566-CA02-47B9-AE9B-DC6AEE35A2C9}"/>
              </a:ext>
            </a:extLst>
          </p:cNvPr>
          <p:cNvPicPr>
            <a:picLocks noChangeAspect="1"/>
          </p:cNvPicPr>
          <p:nvPr/>
        </p:nvPicPr>
        <p:blipFill>
          <a:blip r:embed="rId2"/>
          <a:stretch>
            <a:fillRect/>
          </a:stretch>
        </p:blipFill>
        <p:spPr>
          <a:xfrm>
            <a:off x="0" y="903315"/>
            <a:ext cx="9189473" cy="498763"/>
          </a:xfrm>
          <a:prstGeom prst="rect">
            <a:avLst/>
          </a:prstGeom>
        </p:spPr>
      </p:pic>
      <p:pic>
        <p:nvPicPr>
          <p:cNvPr id="6" name="Picture 5">
            <a:extLst>
              <a:ext uri="{FF2B5EF4-FFF2-40B4-BE49-F238E27FC236}">
                <a16:creationId xmlns:a16="http://schemas.microsoft.com/office/drawing/2014/main" id="{DCA1FEDE-0D02-43D5-9149-1A7C990F90C8}"/>
              </a:ext>
            </a:extLst>
          </p:cNvPr>
          <p:cNvPicPr>
            <a:picLocks noChangeAspect="1"/>
          </p:cNvPicPr>
          <p:nvPr/>
        </p:nvPicPr>
        <p:blipFill>
          <a:blip r:embed="rId3"/>
          <a:stretch>
            <a:fillRect/>
          </a:stretch>
        </p:blipFill>
        <p:spPr>
          <a:xfrm>
            <a:off x="665018" y="4367784"/>
            <a:ext cx="7692044" cy="1039785"/>
          </a:xfrm>
          <a:prstGeom prst="rect">
            <a:avLst/>
          </a:prstGeom>
        </p:spPr>
      </p:pic>
      <p:graphicFrame>
        <p:nvGraphicFramePr>
          <p:cNvPr id="7" name="Table 6">
            <a:extLst>
              <a:ext uri="{FF2B5EF4-FFF2-40B4-BE49-F238E27FC236}">
                <a16:creationId xmlns:a16="http://schemas.microsoft.com/office/drawing/2014/main" id="{9251E792-C9D7-4D11-A31D-3AEB55A63CD3}"/>
              </a:ext>
            </a:extLst>
          </p:cNvPr>
          <p:cNvGraphicFramePr>
            <a:graphicFrameLocks noGrp="1"/>
          </p:cNvGraphicFramePr>
          <p:nvPr>
            <p:extLst>
              <p:ext uri="{D42A27DB-BD31-4B8C-83A1-F6EECF244321}">
                <p14:modId xmlns:p14="http://schemas.microsoft.com/office/powerpoint/2010/main" val="2444875050"/>
              </p:ext>
            </p:extLst>
          </p:nvPr>
        </p:nvGraphicFramePr>
        <p:xfrm>
          <a:off x="985057" y="1786300"/>
          <a:ext cx="6845530" cy="2186232"/>
        </p:xfrm>
        <a:graphic>
          <a:graphicData uri="http://schemas.openxmlformats.org/drawingml/2006/table">
            <a:tbl>
              <a:tblPr firstRow="1" firstCol="1" bandRow="1">
                <a:tableStyleId>{5C22544A-7EE6-4342-B048-85BDC9FD1C3A}</a:tableStyleId>
              </a:tblPr>
              <a:tblGrid>
                <a:gridCol w="2449325">
                  <a:extLst>
                    <a:ext uri="{9D8B030D-6E8A-4147-A177-3AD203B41FA5}">
                      <a16:colId xmlns:a16="http://schemas.microsoft.com/office/drawing/2014/main" val="2232391814"/>
                    </a:ext>
                  </a:extLst>
                </a:gridCol>
                <a:gridCol w="830825">
                  <a:extLst>
                    <a:ext uri="{9D8B030D-6E8A-4147-A177-3AD203B41FA5}">
                      <a16:colId xmlns:a16="http://schemas.microsoft.com/office/drawing/2014/main" val="2260929204"/>
                    </a:ext>
                  </a:extLst>
                </a:gridCol>
                <a:gridCol w="852766">
                  <a:extLst>
                    <a:ext uri="{9D8B030D-6E8A-4147-A177-3AD203B41FA5}">
                      <a16:colId xmlns:a16="http://schemas.microsoft.com/office/drawing/2014/main" val="386208239"/>
                    </a:ext>
                  </a:extLst>
                </a:gridCol>
                <a:gridCol w="955156">
                  <a:extLst>
                    <a:ext uri="{9D8B030D-6E8A-4147-A177-3AD203B41FA5}">
                      <a16:colId xmlns:a16="http://schemas.microsoft.com/office/drawing/2014/main" val="893131219"/>
                    </a:ext>
                  </a:extLst>
                </a:gridCol>
                <a:gridCol w="830825">
                  <a:extLst>
                    <a:ext uri="{9D8B030D-6E8A-4147-A177-3AD203B41FA5}">
                      <a16:colId xmlns:a16="http://schemas.microsoft.com/office/drawing/2014/main" val="2435224822"/>
                    </a:ext>
                  </a:extLst>
                </a:gridCol>
                <a:gridCol w="926633">
                  <a:extLst>
                    <a:ext uri="{9D8B030D-6E8A-4147-A177-3AD203B41FA5}">
                      <a16:colId xmlns:a16="http://schemas.microsoft.com/office/drawing/2014/main" val="2938008525"/>
                    </a:ext>
                  </a:extLst>
                </a:gridCol>
              </a:tblGrid>
              <a:tr h="364372">
                <a:tc>
                  <a:txBody>
                    <a:bodyPr/>
                    <a:lstStyle/>
                    <a:p>
                      <a:pPr marL="0" marR="0">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Dependent</a:t>
                      </a:r>
                      <a:endParaRPr lang="en-US" sz="1200">
                        <a:effectLst/>
                      </a:endParaRPr>
                    </a:p>
                    <a:p>
                      <a:pPr marL="0" marR="0" algn="ctr">
                        <a:spcBef>
                          <a:spcPts val="0"/>
                        </a:spcBef>
                        <a:spcAft>
                          <a:spcPts val="0"/>
                        </a:spcAft>
                      </a:pPr>
                      <a:r>
                        <a:rPr lang="en-US" sz="900" u="sng">
                          <a:effectLst/>
                        </a:rPr>
                        <a:t>Variable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9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9905825"/>
                  </a:ext>
                </a:extLst>
              </a:tr>
              <a:tr h="364372">
                <a:tc>
                  <a:txBody>
                    <a:bodyPr/>
                    <a:lstStyle/>
                    <a:p>
                      <a:pPr marL="0" marR="0">
                        <a:spcBef>
                          <a:spcPts val="0"/>
                        </a:spcBef>
                        <a:spcAft>
                          <a:spcPts val="0"/>
                        </a:spcAft>
                      </a:pPr>
                      <a:r>
                        <a:rPr lang="en-US" sz="900" u="sng">
                          <a:effectLst/>
                        </a:rPr>
                        <a:t>Explanatory Variable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Overall_</a:t>
                      </a:r>
                      <a:endParaRPr lang="en-US" sz="1200">
                        <a:effectLst/>
                      </a:endParaRPr>
                    </a:p>
                    <a:p>
                      <a:pPr marL="0" marR="0" algn="ctr">
                        <a:spcBef>
                          <a:spcPts val="0"/>
                        </a:spcBef>
                        <a:spcAft>
                          <a:spcPts val="0"/>
                        </a:spcAft>
                      </a:pPr>
                      <a:r>
                        <a:rPr lang="en-US" sz="900">
                          <a:effectLst/>
                        </a:rPr>
                        <a:t>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Acad_Prep_</a:t>
                      </a:r>
                      <a:endParaRPr lang="en-US" sz="1200">
                        <a:effectLst/>
                      </a:endParaRPr>
                    </a:p>
                    <a:p>
                      <a:pPr marL="0" marR="0" algn="ctr">
                        <a:spcBef>
                          <a:spcPts val="0"/>
                        </a:spcBef>
                        <a:spcAft>
                          <a:spcPts val="0"/>
                        </a:spcAft>
                      </a:pPr>
                      <a:r>
                        <a:rPr lang="en-US" sz="900">
                          <a:effectLst/>
                        </a:rPr>
                        <a:t>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Acad_UnPrep</a:t>
                      </a:r>
                      <a:endParaRPr lang="en-US" sz="1200">
                        <a:effectLst/>
                      </a:endParaRPr>
                    </a:p>
                    <a:p>
                      <a:pPr marL="0" marR="0" algn="ctr">
                        <a:spcBef>
                          <a:spcPts val="0"/>
                        </a:spcBef>
                        <a:spcAft>
                          <a:spcPts val="0"/>
                        </a:spcAft>
                      </a:pPr>
                      <a:r>
                        <a:rPr lang="en-US" sz="900">
                          <a:effectLst/>
                        </a:rPr>
                        <a:t>_Comp_Rate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Econ_Adv_</a:t>
                      </a:r>
                      <a:endParaRPr lang="en-US" sz="1200">
                        <a:effectLst/>
                      </a:endParaRPr>
                    </a:p>
                    <a:p>
                      <a:pPr marL="0" marR="0" algn="ctr">
                        <a:spcBef>
                          <a:spcPts val="0"/>
                        </a:spcBef>
                        <a:spcAft>
                          <a:spcPts val="0"/>
                        </a:spcAft>
                      </a:pPr>
                      <a:r>
                        <a:rPr lang="en-US" sz="900">
                          <a:effectLst/>
                        </a:rPr>
                        <a:t>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Econ_DisAdv</a:t>
                      </a:r>
                      <a:endParaRPr lang="en-US" sz="1200">
                        <a:effectLst/>
                      </a:endParaRPr>
                    </a:p>
                    <a:p>
                      <a:pPr marL="0" marR="0" algn="ctr">
                        <a:spcBef>
                          <a:spcPts val="0"/>
                        </a:spcBef>
                        <a:spcAft>
                          <a:spcPts val="0"/>
                        </a:spcAft>
                      </a:pPr>
                      <a:r>
                        <a:rPr lang="en-US" sz="900">
                          <a:effectLst/>
                        </a:rPr>
                        <a:t>_Comp_Rate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9108266"/>
                  </a:ext>
                </a:extLst>
              </a:tr>
              <a:tr h="364372">
                <a:tc>
                  <a:txBody>
                    <a:bodyPr/>
                    <a:lstStyle/>
                    <a:p>
                      <a:pPr marL="0" marR="0">
                        <a:spcBef>
                          <a:spcPts val="0"/>
                        </a:spcBef>
                        <a:spcAft>
                          <a:spcPts val="0"/>
                        </a:spcAft>
                      </a:pPr>
                      <a:r>
                        <a:rPr lang="en-US" sz="900">
                          <a:effectLst/>
                        </a:rPr>
                        <a:t>Faculty_Full_Time_Percentage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0.050**</a:t>
                      </a:r>
                      <a:endParaRPr lang="en-US" sz="1200">
                        <a:effectLst/>
                      </a:endParaRPr>
                    </a:p>
                    <a:p>
                      <a:pPr marL="0" marR="0" algn="ctr">
                        <a:spcBef>
                          <a:spcPts val="0"/>
                        </a:spcBef>
                        <a:spcAft>
                          <a:spcPts val="0"/>
                        </a:spcAft>
                      </a:pPr>
                      <a:r>
                        <a:rPr lang="en-US" sz="900">
                          <a:effectLst/>
                        </a:rPr>
                        <a:t>(0.19)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0.065</a:t>
                      </a:r>
                      <a:endParaRPr lang="en-US" sz="1200">
                        <a:effectLst/>
                      </a:endParaRPr>
                    </a:p>
                    <a:p>
                      <a:pPr marL="0" marR="0" algn="ctr">
                        <a:spcBef>
                          <a:spcPts val="0"/>
                        </a:spcBef>
                        <a:spcAft>
                          <a:spcPts val="0"/>
                        </a:spcAft>
                      </a:pPr>
                      <a:r>
                        <a:rPr lang="en-US" sz="900">
                          <a:effectLst/>
                        </a:rPr>
                        <a:t>(0.053)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0.080***</a:t>
                      </a:r>
                      <a:endParaRPr lang="en-US" sz="1200">
                        <a:effectLst/>
                      </a:endParaRPr>
                    </a:p>
                    <a:p>
                      <a:pPr marL="0" marR="0" algn="ctr">
                        <a:spcBef>
                          <a:spcPts val="0"/>
                        </a:spcBef>
                        <a:spcAft>
                          <a:spcPts val="0"/>
                        </a:spcAft>
                      </a:pPr>
                      <a:r>
                        <a:rPr lang="en-US" sz="900">
                          <a:effectLst/>
                        </a:rPr>
                        <a:t>(0.020)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0.219***</a:t>
                      </a:r>
                      <a:endParaRPr lang="en-US" sz="1200">
                        <a:effectLst/>
                      </a:endParaRPr>
                    </a:p>
                    <a:p>
                      <a:pPr marL="0" marR="0" algn="ctr">
                        <a:spcBef>
                          <a:spcPts val="0"/>
                        </a:spcBef>
                        <a:spcAft>
                          <a:spcPts val="0"/>
                        </a:spcAft>
                      </a:pPr>
                      <a:r>
                        <a:rPr lang="en-US" sz="900">
                          <a:effectLst/>
                        </a:rPr>
                        <a:t>(0.050)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0.036*</a:t>
                      </a:r>
                      <a:endParaRPr lang="en-US" sz="1200">
                        <a:effectLst/>
                      </a:endParaRPr>
                    </a:p>
                    <a:p>
                      <a:pPr marL="0" marR="0" algn="ctr">
                        <a:spcBef>
                          <a:spcPts val="0"/>
                        </a:spcBef>
                        <a:spcAft>
                          <a:spcPts val="0"/>
                        </a:spcAft>
                      </a:pPr>
                      <a:r>
                        <a:rPr lang="en-US" sz="900">
                          <a:effectLst/>
                        </a:rPr>
                        <a:t>(0.020)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5884018"/>
                  </a:ext>
                </a:extLst>
              </a:tr>
              <a:tr h="364372">
                <a:tc>
                  <a:txBody>
                    <a:bodyPr/>
                    <a:lstStyle/>
                    <a:p>
                      <a:pPr marL="0" marR="0">
                        <a:spcBef>
                          <a:spcPts val="0"/>
                        </a:spcBef>
                        <a:spcAft>
                          <a:spcPts val="0"/>
                        </a:spcAft>
                      </a:pPr>
                      <a:r>
                        <a:rPr lang="en-US" sz="900">
                          <a:effectLst/>
                        </a:rPr>
                        <a:t>Latinx_Faculty_Full_Time_Percentage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0.211**</a:t>
                      </a:r>
                      <a:endParaRPr lang="en-US" sz="1200">
                        <a:effectLst/>
                      </a:endParaRPr>
                    </a:p>
                    <a:p>
                      <a:pPr marL="0" marR="0" algn="ctr">
                        <a:spcBef>
                          <a:spcPts val="0"/>
                        </a:spcBef>
                        <a:spcAft>
                          <a:spcPts val="0"/>
                        </a:spcAft>
                      </a:pPr>
                      <a:r>
                        <a:rPr lang="en-US" sz="900">
                          <a:effectLst/>
                        </a:rPr>
                        <a:t>(0.088)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0.565***</a:t>
                      </a:r>
                      <a:endParaRPr lang="en-US" sz="1200">
                        <a:effectLst/>
                      </a:endParaRPr>
                    </a:p>
                    <a:p>
                      <a:pPr marL="0" marR="0" algn="ctr">
                        <a:spcBef>
                          <a:spcPts val="0"/>
                        </a:spcBef>
                        <a:spcAft>
                          <a:spcPts val="0"/>
                        </a:spcAft>
                      </a:pPr>
                      <a:r>
                        <a:rPr lang="en-US" sz="900">
                          <a:effectLst/>
                        </a:rPr>
                        <a:t>(0.115)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0.113</a:t>
                      </a:r>
                      <a:endParaRPr lang="en-US" sz="1200">
                        <a:effectLst/>
                      </a:endParaRPr>
                    </a:p>
                    <a:p>
                      <a:pPr marL="0" marR="0" algn="ctr">
                        <a:spcBef>
                          <a:spcPts val="0"/>
                        </a:spcBef>
                        <a:spcAft>
                          <a:spcPts val="0"/>
                        </a:spcAft>
                      </a:pPr>
                      <a:r>
                        <a:rPr lang="en-US" sz="900">
                          <a:effectLst/>
                        </a:rPr>
                        <a:t>(0.085)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0.399***</a:t>
                      </a:r>
                      <a:endParaRPr lang="en-US" sz="1200">
                        <a:effectLst/>
                      </a:endParaRPr>
                    </a:p>
                    <a:p>
                      <a:pPr marL="0" marR="0" algn="ctr">
                        <a:spcBef>
                          <a:spcPts val="0"/>
                        </a:spcBef>
                        <a:spcAft>
                          <a:spcPts val="0"/>
                        </a:spcAft>
                      </a:pPr>
                      <a:r>
                        <a:rPr lang="en-US" sz="900">
                          <a:effectLst/>
                        </a:rPr>
                        <a:t>(0.133)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0.240***</a:t>
                      </a:r>
                      <a:endParaRPr lang="en-US" sz="1200">
                        <a:effectLst/>
                      </a:endParaRPr>
                    </a:p>
                    <a:p>
                      <a:pPr marL="0" marR="0" algn="ctr">
                        <a:spcBef>
                          <a:spcPts val="0"/>
                        </a:spcBef>
                        <a:spcAft>
                          <a:spcPts val="0"/>
                        </a:spcAft>
                      </a:pPr>
                      <a:r>
                        <a:rPr lang="en-US" sz="900">
                          <a:effectLst/>
                        </a:rPr>
                        <a:t>(0.088)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5920590"/>
                  </a:ext>
                </a:extLst>
              </a:tr>
              <a:tr h="364372">
                <a:tc>
                  <a:txBody>
                    <a:bodyPr/>
                    <a:lstStyle/>
                    <a:p>
                      <a:pPr marL="0" marR="0">
                        <a:spcBef>
                          <a:spcPts val="0"/>
                        </a:spcBef>
                        <a:spcAft>
                          <a:spcPts val="0"/>
                        </a:spcAft>
                      </a:pPr>
                      <a:r>
                        <a:rPr lang="en-US" sz="900">
                          <a:effectLst/>
                        </a:rPr>
                        <a:t>Latinx_Faculty_Part_Time_Percentage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0.043</a:t>
                      </a:r>
                      <a:endParaRPr lang="en-US" sz="1200">
                        <a:effectLst/>
                      </a:endParaRPr>
                    </a:p>
                    <a:p>
                      <a:pPr marL="0" marR="0" algn="ctr">
                        <a:spcBef>
                          <a:spcPts val="0"/>
                        </a:spcBef>
                        <a:spcAft>
                          <a:spcPts val="0"/>
                        </a:spcAft>
                      </a:pPr>
                      <a:r>
                        <a:rPr lang="en-US" sz="900">
                          <a:effectLst/>
                        </a:rPr>
                        <a:t>(0.047)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-0.560***</a:t>
                      </a:r>
                      <a:endParaRPr lang="en-US" sz="1200">
                        <a:effectLst/>
                      </a:endParaRPr>
                    </a:p>
                    <a:p>
                      <a:pPr marL="0" marR="0" algn="ctr">
                        <a:spcBef>
                          <a:spcPts val="0"/>
                        </a:spcBef>
                        <a:spcAft>
                          <a:spcPts val="0"/>
                        </a:spcAft>
                      </a:pPr>
                      <a:r>
                        <a:rPr lang="en-US" sz="900">
                          <a:effectLst/>
                        </a:rPr>
                        <a:t>(0.049)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0.086**</a:t>
                      </a:r>
                      <a:endParaRPr lang="en-US" sz="1200">
                        <a:effectLst/>
                      </a:endParaRPr>
                    </a:p>
                    <a:p>
                      <a:pPr marL="0" marR="0" algn="ctr">
                        <a:spcBef>
                          <a:spcPts val="0"/>
                        </a:spcBef>
                        <a:spcAft>
                          <a:spcPts val="0"/>
                        </a:spcAft>
                      </a:pPr>
                      <a:r>
                        <a:rPr lang="en-US" sz="900">
                          <a:effectLst/>
                        </a:rPr>
                        <a:t>(0.041)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-0.140</a:t>
                      </a:r>
                      <a:endParaRPr lang="en-US" sz="1200">
                        <a:effectLst/>
                      </a:endParaRPr>
                    </a:p>
                    <a:p>
                      <a:pPr marL="0" marR="0" algn="ctr">
                        <a:spcBef>
                          <a:spcPts val="0"/>
                        </a:spcBef>
                        <a:spcAft>
                          <a:spcPts val="0"/>
                        </a:spcAft>
                      </a:pPr>
                      <a:r>
                        <a:rPr lang="en-US" sz="900">
                          <a:effectLst/>
                        </a:rPr>
                        <a:t>(0.128)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-0.003</a:t>
                      </a:r>
                      <a:endParaRPr lang="en-US" sz="1200">
                        <a:effectLst/>
                      </a:endParaRPr>
                    </a:p>
                    <a:p>
                      <a:pPr marL="0" marR="0" algn="ctr">
                        <a:spcBef>
                          <a:spcPts val="0"/>
                        </a:spcBef>
                        <a:spcAft>
                          <a:spcPts val="0"/>
                        </a:spcAft>
                      </a:pPr>
                      <a:r>
                        <a:rPr lang="en-US" sz="900">
                          <a:effectLst/>
                        </a:rPr>
                        <a:t>(0.048)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9687540"/>
                  </a:ext>
                </a:extLst>
              </a:tr>
              <a:tr h="364372">
                <a:tc>
                  <a:txBody>
                    <a:bodyPr/>
                    <a:lstStyle/>
                    <a:p>
                      <a:pPr marL="0" marR="0">
                        <a:spcBef>
                          <a:spcPts val="0"/>
                        </a:spcBef>
                        <a:spcAft>
                          <a:spcPts val="0"/>
                        </a:spcAft>
                      </a:pPr>
                      <a:r>
                        <a:rPr lang="en-US" sz="900">
                          <a:effectLst/>
                        </a:rPr>
                        <a:t>Latinx_Admin_Percentage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0.035***</a:t>
                      </a:r>
                      <a:endParaRPr lang="en-US" sz="1200">
                        <a:effectLst/>
                      </a:endParaRPr>
                    </a:p>
                    <a:p>
                      <a:pPr marL="0" marR="0" algn="ctr">
                        <a:spcBef>
                          <a:spcPts val="0"/>
                        </a:spcBef>
                        <a:spcAft>
                          <a:spcPts val="0"/>
                        </a:spcAft>
                      </a:pPr>
                      <a:r>
                        <a:rPr lang="en-US" sz="900">
                          <a:effectLst/>
                        </a:rPr>
                        <a:t>(0.013)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dirty="0">
                          <a:effectLst/>
                        </a:rPr>
                        <a:t>0.121***</a:t>
                      </a:r>
                      <a:endParaRPr lang="en-US" sz="1200" dirty="0">
                        <a:effectLst/>
                      </a:endParaRPr>
                    </a:p>
                    <a:p>
                      <a:pPr marL="0" marR="0" algn="ctr">
                        <a:spcBef>
                          <a:spcPts val="0"/>
                        </a:spcBef>
                        <a:spcAft>
                          <a:spcPts val="0"/>
                        </a:spcAft>
                      </a:pPr>
                      <a:r>
                        <a:rPr lang="en-US" sz="900" dirty="0">
                          <a:effectLst/>
                        </a:rPr>
                        <a:t>(0.018)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dirty="0">
                          <a:effectLst/>
                        </a:rPr>
                        <a:t>0.020**</a:t>
                      </a:r>
                      <a:endParaRPr lang="en-US" sz="1200" dirty="0">
                        <a:effectLst/>
                      </a:endParaRPr>
                    </a:p>
                    <a:p>
                      <a:pPr marL="0" marR="0" algn="ctr">
                        <a:spcBef>
                          <a:spcPts val="0"/>
                        </a:spcBef>
                        <a:spcAft>
                          <a:spcPts val="0"/>
                        </a:spcAft>
                      </a:pPr>
                      <a:r>
                        <a:rPr lang="en-US" sz="900" dirty="0">
                          <a:effectLst/>
                        </a:rPr>
                        <a:t>(0.009)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a:effectLst/>
                        </a:rPr>
                        <a:t>0.128**</a:t>
                      </a:r>
                      <a:endParaRPr lang="en-US" sz="1200">
                        <a:effectLst/>
                      </a:endParaRPr>
                    </a:p>
                    <a:p>
                      <a:pPr marL="0" marR="0" algn="ctr">
                        <a:spcBef>
                          <a:spcPts val="0"/>
                        </a:spcBef>
                        <a:spcAft>
                          <a:spcPts val="0"/>
                        </a:spcAft>
                      </a:pPr>
                      <a:r>
                        <a:rPr lang="en-US" sz="900">
                          <a:effectLst/>
                        </a:rPr>
                        <a:t>(0.062)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900" dirty="0">
                          <a:effectLst/>
                        </a:rPr>
                        <a:t>0.031***</a:t>
                      </a:r>
                      <a:endParaRPr lang="en-US" sz="1200" dirty="0">
                        <a:effectLst/>
                      </a:endParaRPr>
                    </a:p>
                    <a:p>
                      <a:pPr marL="0" marR="0" algn="ctr">
                        <a:spcBef>
                          <a:spcPts val="0"/>
                        </a:spcBef>
                        <a:spcAft>
                          <a:spcPts val="0"/>
                        </a:spcAft>
                      </a:pPr>
                      <a:r>
                        <a:rPr lang="en-US" sz="900" dirty="0">
                          <a:effectLst/>
                        </a:rPr>
                        <a:t>(0.007)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8025538"/>
                  </a:ext>
                </a:extLst>
              </a:tr>
            </a:tbl>
          </a:graphicData>
        </a:graphic>
      </p:graphicFrame>
      <p:sp>
        <p:nvSpPr>
          <p:cNvPr id="8" name="Title 3">
            <a:extLst>
              <a:ext uri="{FF2B5EF4-FFF2-40B4-BE49-F238E27FC236}">
                <a16:creationId xmlns:a16="http://schemas.microsoft.com/office/drawing/2014/main" id="{C76E9454-2E20-47AB-9B8A-F7A8FC5B493F}"/>
              </a:ext>
            </a:extLst>
          </p:cNvPr>
          <p:cNvSpPr>
            <a:spLocks noGrp="1"/>
          </p:cNvSpPr>
          <p:nvPr>
            <p:ph type="title"/>
          </p:nvPr>
        </p:nvSpPr>
        <p:spPr>
          <a:xfrm>
            <a:off x="457200" y="191034"/>
            <a:ext cx="8229600" cy="465591"/>
          </a:xfrm>
        </p:spPr>
        <p:txBody>
          <a:bodyPr>
            <a:normAutofit fontScale="90000"/>
          </a:bodyPr>
          <a:lstStyle/>
          <a:p>
            <a:r>
              <a:rPr lang="en-US" b="1" u="sng" dirty="0"/>
              <a:t>Regression Results</a:t>
            </a:r>
          </a:p>
        </p:txBody>
      </p:sp>
      <p:sp>
        <p:nvSpPr>
          <p:cNvPr id="2" name="TextBox 1">
            <a:extLst>
              <a:ext uri="{FF2B5EF4-FFF2-40B4-BE49-F238E27FC236}">
                <a16:creationId xmlns:a16="http://schemas.microsoft.com/office/drawing/2014/main" id="{49D3CF51-35F3-4ACF-93B6-05C2DB16E809}"/>
              </a:ext>
            </a:extLst>
          </p:cNvPr>
          <p:cNvSpPr txBox="1"/>
          <p:nvPr/>
        </p:nvSpPr>
        <p:spPr>
          <a:xfrm>
            <a:off x="3419302" y="2880931"/>
            <a:ext cx="4411285" cy="338554"/>
          </a:xfrm>
          <a:prstGeom prst="rect">
            <a:avLst/>
          </a:prstGeom>
          <a:solidFill>
            <a:srgbClr val="00B050">
              <a:alpha val="29000"/>
            </a:srgbClr>
          </a:solidFill>
        </p:spPr>
        <p:txBody>
          <a:bodyPr wrap="square" rtlCol="0">
            <a:spAutoFit/>
          </a:bodyPr>
          <a:lstStyle/>
          <a:p>
            <a:endParaRPr lang="en-US" sz="1600" dirty="0"/>
          </a:p>
        </p:txBody>
      </p:sp>
      <p:sp>
        <p:nvSpPr>
          <p:cNvPr id="10" name="TextBox 9">
            <a:extLst>
              <a:ext uri="{FF2B5EF4-FFF2-40B4-BE49-F238E27FC236}">
                <a16:creationId xmlns:a16="http://schemas.microsoft.com/office/drawing/2014/main" id="{D320F991-3A50-4922-A490-8A800F4C5B1C}"/>
              </a:ext>
            </a:extLst>
          </p:cNvPr>
          <p:cNvSpPr txBox="1"/>
          <p:nvPr/>
        </p:nvSpPr>
        <p:spPr>
          <a:xfrm>
            <a:off x="3419302" y="3603707"/>
            <a:ext cx="4411285" cy="338554"/>
          </a:xfrm>
          <a:prstGeom prst="rect">
            <a:avLst/>
          </a:prstGeom>
          <a:solidFill>
            <a:srgbClr val="00B050">
              <a:alpha val="29000"/>
            </a:srgbClr>
          </a:solidFill>
        </p:spPr>
        <p:txBody>
          <a:bodyPr wrap="square" rtlCol="0">
            <a:spAutoFit/>
          </a:bodyPr>
          <a:lstStyle/>
          <a:p>
            <a:endParaRPr lang="en-US" sz="1600" dirty="0"/>
          </a:p>
        </p:txBody>
      </p:sp>
      <p:sp>
        <p:nvSpPr>
          <p:cNvPr id="3" name="TextBox 2">
            <a:extLst>
              <a:ext uri="{FF2B5EF4-FFF2-40B4-BE49-F238E27FC236}">
                <a16:creationId xmlns:a16="http://schemas.microsoft.com/office/drawing/2014/main" id="{2F81E068-A813-42C8-AEF4-93C3F0BC950A}"/>
              </a:ext>
            </a:extLst>
          </p:cNvPr>
          <p:cNvSpPr txBox="1"/>
          <p:nvPr/>
        </p:nvSpPr>
        <p:spPr>
          <a:xfrm>
            <a:off x="985057" y="1490749"/>
            <a:ext cx="6845530" cy="230832"/>
          </a:xfrm>
          <a:prstGeom prst="rect">
            <a:avLst/>
          </a:prstGeom>
          <a:noFill/>
        </p:spPr>
        <p:txBody>
          <a:bodyPr wrap="square" rtlCol="0">
            <a:spAutoFit/>
          </a:bodyPr>
          <a:lstStyle/>
          <a:p>
            <a:pPr algn="ctr"/>
            <a:r>
              <a:rPr lang="en-US" sz="900" b="1" i="1" dirty="0"/>
              <a:t>Also tried interactions terms with </a:t>
            </a:r>
            <a:r>
              <a:rPr lang="en-US" sz="900" b="1" i="1" dirty="0" err="1"/>
              <a:t>Latinx_Percentage</a:t>
            </a:r>
            <a:r>
              <a:rPr lang="en-US" sz="900" b="1" i="1" dirty="0"/>
              <a:t> students and data set </a:t>
            </a:r>
            <a:r>
              <a:rPr lang="en-US" sz="900" b="1" i="1" u="sng" dirty="0"/>
              <a:t>All Student </a:t>
            </a:r>
            <a:r>
              <a:rPr lang="en-US" sz="900" b="1" i="1" dirty="0"/>
              <a:t>Cohorts</a:t>
            </a:r>
            <a:r>
              <a:rPr lang="en-US" sz="600" i="1" dirty="0"/>
              <a:t>.</a:t>
            </a:r>
          </a:p>
        </p:txBody>
      </p:sp>
    </p:spTree>
    <p:extLst>
      <p:ext uri="{BB962C8B-B14F-4D97-AF65-F5344CB8AC3E}">
        <p14:creationId xmlns:p14="http://schemas.microsoft.com/office/powerpoint/2010/main" val="392565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4834E-608A-4EC2-8A38-203C16A3F1AA}"/>
              </a:ext>
            </a:extLst>
          </p:cNvPr>
          <p:cNvSpPr>
            <a:spLocks noGrp="1"/>
          </p:cNvSpPr>
          <p:nvPr>
            <p:ph type="title"/>
          </p:nvPr>
        </p:nvSpPr>
        <p:spPr>
          <a:xfrm>
            <a:off x="457200" y="111903"/>
            <a:ext cx="8229600" cy="345297"/>
          </a:xfrm>
        </p:spPr>
        <p:txBody>
          <a:bodyPr>
            <a:noAutofit/>
          </a:bodyPr>
          <a:lstStyle/>
          <a:p>
            <a:r>
              <a:rPr lang="en-US" sz="2400" b="1" dirty="0"/>
              <a:t>Summary of Fixed-Effects, Panel-Data Regression Results</a:t>
            </a:r>
            <a:endParaRPr lang="en-US" sz="2400" b="1" u="sng" dirty="0"/>
          </a:p>
        </p:txBody>
      </p:sp>
      <p:graphicFrame>
        <p:nvGraphicFramePr>
          <p:cNvPr id="2" name="Table 1">
            <a:extLst>
              <a:ext uri="{FF2B5EF4-FFF2-40B4-BE49-F238E27FC236}">
                <a16:creationId xmlns:a16="http://schemas.microsoft.com/office/drawing/2014/main" id="{273C44EC-5F60-4D36-9347-3924DC87D91A}"/>
              </a:ext>
            </a:extLst>
          </p:cNvPr>
          <p:cNvGraphicFramePr>
            <a:graphicFrameLocks noGrp="1"/>
          </p:cNvGraphicFramePr>
          <p:nvPr>
            <p:extLst>
              <p:ext uri="{D42A27DB-BD31-4B8C-83A1-F6EECF244321}">
                <p14:modId xmlns:p14="http://schemas.microsoft.com/office/powerpoint/2010/main" val="3050315104"/>
              </p:ext>
            </p:extLst>
          </p:nvPr>
        </p:nvGraphicFramePr>
        <p:xfrm>
          <a:off x="1563423" y="595619"/>
          <a:ext cx="6162836" cy="6102992"/>
        </p:xfrm>
        <a:graphic>
          <a:graphicData uri="http://schemas.openxmlformats.org/drawingml/2006/table">
            <a:tbl>
              <a:tblPr firstRow="1" firstCol="1" bandRow="1">
                <a:tableStyleId>{5C22544A-7EE6-4342-B048-85BDC9FD1C3A}</a:tableStyleId>
              </a:tblPr>
              <a:tblGrid>
                <a:gridCol w="1207154">
                  <a:extLst>
                    <a:ext uri="{9D8B030D-6E8A-4147-A177-3AD203B41FA5}">
                      <a16:colId xmlns:a16="http://schemas.microsoft.com/office/drawing/2014/main" val="831137202"/>
                    </a:ext>
                  </a:extLst>
                </a:gridCol>
                <a:gridCol w="825946">
                  <a:extLst>
                    <a:ext uri="{9D8B030D-6E8A-4147-A177-3AD203B41FA5}">
                      <a16:colId xmlns:a16="http://schemas.microsoft.com/office/drawing/2014/main" val="582147779"/>
                    </a:ext>
                  </a:extLst>
                </a:gridCol>
                <a:gridCol w="1016550">
                  <a:extLst>
                    <a:ext uri="{9D8B030D-6E8A-4147-A177-3AD203B41FA5}">
                      <a16:colId xmlns:a16="http://schemas.microsoft.com/office/drawing/2014/main" val="3034062002"/>
                    </a:ext>
                  </a:extLst>
                </a:gridCol>
                <a:gridCol w="1016550">
                  <a:extLst>
                    <a:ext uri="{9D8B030D-6E8A-4147-A177-3AD203B41FA5}">
                      <a16:colId xmlns:a16="http://schemas.microsoft.com/office/drawing/2014/main" val="148204964"/>
                    </a:ext>
                  </a:extLst>
                </a:gridCol>
                <a:gridCol w="1016550">
                  <a:extLst>
                    <a:ext uri="{9D8B030D-6E8A-4147-A177-3AD203B41FA5}">
                      <a16:colId xmlns:a16="http://schemas.microsoft.com/office/drawing/2014/main" val="440559391"/>
                    </a:ext>
                  </a:extLst>
                </a:gridCol>
                <a:gridCol w="1080086">
                  <a:extLst>
                    <a:ext uri="{9D8B030D-6E8A-4147-A177-3AD203B41FA5}">
                      <a16:colId xmlns:a16="http://schemas.microsoft.com/office/drawing/2014/main" val="2613946957"/>
                    </a:ext>
                  </a:extLst>
                </a:gridCol>
              </a:tblGrid>
              <a:tr h="237881">
                <a:tc gridSpan="2">
                  <a:txBody>
                    <a:bodyPr/>
                    <a:lstStyle/>
                    <a:p>
                      <a:pPr marL="0" marR="0" algn="ctr">
                        <a:spcBef>
                          <a:spcPts val="0"/>
                        </a:spcBef>
                        <a:spcAft>
                          <a:spcPts val="0"/>
                        </a:spcAft>
                      </a:pPr>
                      <a:r>
                        <a:rPr lang="en-US" sz="900" dirty="0">
                          <a:effectLst/>
                        </a:rPr>
                        <a:t>Latinx Cohorts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hMerge="1">
                  <a:txBody>
                    <a:bodyPr/>
                    <a:lstStyle/>
                    <a:p>
                      <a:endParaRPr lang="en-US"/>
                    </a:p>
                  </a:txBody>
                  <a:tcPr/>
                </a:tc>
                <a:tc gridSpan="4">
                  <a:txBody>
                    <a:bodyPr/>
                    <a:lstStyle/>
                    <a:p>
                      <a:pPr marL="0" marR="0">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8302467"/>
                  </a:ext>
                </a:extLst>
              </a:tr>
              <a:tr h="622059">
                <a:tc>
                  <a:txBody>
                    <a:bodyPr/>
                    <a:lstStyle/>
                    <a:p>
                      <a:pPr marL="0" marR="0">
                        <a:spcBef>
                          <a:spcPts val="0"/>
                        </a:spcBef>
                        <a:spcAft>
                          <a:spcPts val="0"/>
                        </a:spcAft>
                      </a:pPr>
                      <a:r>
                        <a:rPr lang="en-US" sz="900" u="sng">
                          <a:effectLst/>
                        </a:rPr>
                        <a:t>Explanatory Variable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effectLst/>
                        </a:rPr>
                        <a:t>Overall</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effectLst/>
                        </a:rPr>
                        <a:t>Academically Prepared</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effectLst/>
                        </a:rPr>
                        <a:t> </a:t>
                      </a:r>
                    </a:p>
                    <a:p>
                      <a:pPr marL="0" marR="0" algn="ctr">
                        <a:spcBef>
                          <a:spcPts val="0"/>
                        </a:spcBef>
                        <a:spcAft>
                          <a:spcPts val="0"/>
                        </a:spcAft>
                      </a:pPr>
                      <a:r>
                        <a:rPr lang="en-US" sz="900" b="1" dirty="0">
                          <a:effectLst/>
                        </a:rPr>
                        <a:t>Academically Unprepared</a:t>
                      </a:r>
                    </a:p>
                    <a:p>
                      <a:pPr marL="0" marR="0" algn="ctr">
                        <a:spcBef>
                          <a:spcPts val="0"/>
                        </a:spcBef>
                        <a:spcAft>
                          <a:spcPts val="0"/>
                        </a:spcAft>
                      </a:pPr>
                      <a:r>
                        <a:rPr lang="en-US" sz="900" b="1" dirty="0">
                          <a:effectLst/>
                        </a:rPr>
                        <a:t>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effectLst/>
                        </a:rPr>
                        <a:t> </a:t>
                      </a:r>
                    </a:p>
                    <a:p>
                      <a:pPr marL="0" marR="0" algn="ctr">
                        <a:spcBef>
                          <a:spcPts val="0"/>
                        </a:spcBef>
                        <a:spcAft>
                          <a:spcPts val="0"/>
                        </a:spcAft>
                      </a:pPr>
                      <a:r>
                        <a:rPr lang="en-US" sz="900" b="1" dirty="0">
                          <a:effectLst/>
                        </a:rPr>
                        <a:t>Economically Advantaged</a:t>
                      </a:r>
                    </a:p>
                    <a:p>
                      <a:pPr marL="0" marR="0" algn="ctr">
                        <a:spcBef>
                          <a:spcPts val="0"/>
                        </a:spcBef>
                        <a:spcAft>
                          <a:spcPts val="0"/>
                        </a:spcAft>
                      </a:pPr>
                      <a:r>
                        <a:rPr lang="en-US" sz="900" b="1" dirty="0">
                          <a:effectLst/>
                        </a:rPr>
                        <a:t>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effectLst/>
                        </a:rPr>
                        <a:t>Economically Disadvantaged</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extLst>
                  <a:ext uri="{0D108BD9-81ED-4DB2-BD59-A6C34878D82A}">
                    <a16:rowId xmlns:a16="http://schemas.microsoft.com/office/drawing/2014/main" val="4044085948"/>
                  </a:ext>
                </a:extLst>
              </a:tr>
              <a:tr h="777574">
                <a:tc>
                  <a:txBody>
                    <a:bodyPr/>
                    <a:lstStyle/>
                    <a:p>
                      <a:pPr marL="0" marR="0">
                        <a:spcBef>
                          <a:spcPts val="0"/>
                        </a:spcBef>
                        <a:spcAft>
                          <a:spcPts val="0"/>
                        </a:spcAft>
                      </a:pPr>
                      <a:r>
                        <a:rPr lang="en-US" sz="900">
                          <a:effectLst/>
                        </a:rPr>
                        <a:t>Latinx Full-Time Faculty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dirty="0">
                          <a:effectLst/>
                        </a:rPr>
                        <a:t>none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p>
                    <a:p>
                      <a:pPr marL="0" marR="0" algn="ctr">
                        <a:spcBef>
                          <a:spcPts val="0"/>
                        </a:spcBef>
                        <a:spcAft>
                          <a:spcPts val="0"/>
                        </a:spcAft>
                      </a:pPr>
                      <a:r>
                        <a:rPr lang="en-US" sz="900" dirty="0">
                          <a:effectLst/>
                        </a:rPr>
                        <a:t>(</a:t>
                      </a:r>
                      <a:r>
                        <a:rPr lang="en-US" sz="900" dirty="0">
                          <a:solidFill>
                            <a:srgbClr val="FF0000"/>
                          </a:solidFill>
                          <a:effectLst/>
                        </a:rPr>
                        <a:t>negative</a:t>
                      </a:r>
                      <a:r>
                        <a:rPr lang="en-US" sz="900" dirty="0">
                          <a:effectLst/>
                        </a:rPr>
                        <a:t> beyond 56% Latinx students)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extLst>
                  <a:ext uri="{0D108BD9-81ED-4DB2-BD59-A6C34878D82A}">
                    <a16:rowId xmlns:a16="http://schemas.microsoft.com/office/drawing/2014/main" val="3734044830"/>
                  </a:ext>
                </a:extLst>
              </a:tr>
              <a:tr h="777574">
                <a:tc>
                  <a:txBody>
                    <a:bodyPr/>
                    <a:lstStyle/>
                    <a:p>
                      <a:pPr marL="0" marR="0">
                        <a:spcBef>
                          <a:spcPts val="0"/>
                        </a:spcBef>
                        <a:spcAft>
                          <a:spcPts val="0"/>
                        </a:spcAft>
                      </a:pPr>
                      <a:r>
                        <a:rPr lang="en-US" sz="900">
                          <a:effectLst/>
                        </a:rPr>
                        <a:t>Latinx Part-Time Faculty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a:effectLst/>
                        </a:rPr>
                        <a:t>none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dirty="0">
                          <a:solidFill>
                            <a:srgbClr val="FF0000"/>
                          </a:solidFill>
                          <a:effectLst/>
                        </a:rPr>
                        <a:t>negative</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dirty="0">
                          <a:solidFill>
                            <a:srgbClr val="FF0000"/>
                          </a:solidFill>
                          <a:effectLst/>
                        </a:rPr>
                        <a:t>negative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effectLst/>
                        </a:rPr>
                        <a:t>(</a:t>
                      </a:r>
                      <a:r>
                        <a:rPr kumimoji="0" lang="en-US" sz="900" b="1" i="0" u="none" strike="noStrike" kern="1200" cap="none" spc="0" normalizeH="0" baseline="0" noProof="0" dirty="0">
                          <a:ln>
                            <a:noFill/>
                          </a:ln>
                          <a:solidFill>
                            <a:srgbClr val="00B050"/>
                          </a:solidFill>
                          <a:effectLst/>
                          <a:uLnTx/>
                          <a:uFillTx/>
                          <a:latin typeface="+mn-lt"/>
                          <a:ea typeface="+mn-ea"/>
                          <a:cs typeface="+mn-cs"/>
                        </a:rPr>
                        <a:t>positive</a:t>
                      </a:r>
                      <a:endParaRPr kumimoji="0" lang="en-US" sz="900" b="1" i="0" u="none" strike="noStrike" kern="1200" cap="none" spc="0" normalizeH="0" baseline="0" noProof="0" dirty="0">
                        <a:ln>
                          <a:noFill/>
                        </a:ln>
                        <a:solidFill>
                          <a:srgbClr val="00B05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900" dirty="0">
                          <a:solidFill>
                            <a:schemeClr val="accent4"/>
                          </a:solidFill>
                          <a:effectLst/>
                        </a:rPr>
                        <a:t> </a:t>
                      </a:r>
                      <a:r>
                        <a:rPr lang="en-US" sz="900" dirty="0">
                          <a:effectLst/>
                        </a:rPr>
                        <a:t>beyond 53%</a:t>
                      </a:r>
                    </a:p>
                    <a:p>
                      <a:pPr marL="0" marR="0" algn="ctr">
                        <a:spcBef>
                          <a:spcPts val="0"/>
                        </a:spcBef>
                        <a:spcAft>
                          <a:spcPts val="0"/>
                        </a:spcAft>
                      </a:pPr>
                      <a:r>
                        <a:rPr lang="en-US" sz="900" dirty="0">
                          <a:effectLst/>
                        </a:rPr>
                        <a:t>Latinx students)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dirty="0">
                          <a:effectLst/>
                        </a:rPr>
                        <a:t>none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extLst>
                  <a:ext uri="{0D108BD9-81ED-4DB2-BD59-A6C34878D82A}">
                    <a16:rowId xmlns:a16="http://schemas.microsoft.com/office/drawing/2014/main" val="343316511"/>
                  </a:ext>
                </a:extLst>
              </a:tr>
              <a:tr h="777574">
                <a:tc>
                  <a:txBody>
                    <a:bodyPr/>
                    <a:lstStyle/>
                    <a:p>
                      <a:pPr marL="0" marR="0">
                        <a:spcBef>
                          <a:spcPts val="0"/>
                        </a:spcBef>
                        <a:spcAft>
                          <a:spcPts val="0"/>
                        </a:spcAft>
                      </a:pPr>
                      <a:r>
                        <a:rPr lang="en-US" sz="900">
                          <a:effectLst/>
                        </a:rPr>
                        <a:t>Latinx Administrator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dirty="0">
                          <a:solidFill>
                            <a:srgbClr val="FF0000"/>
                          </a:solidFill>
                          <a:effectLst/>
                        </a:rPr>
                        <a:t>negative</a:t>
                      </a:r>
                    </a:p>
                    <a:p>
                      <a:pPr marL="0" marR="0" algn="ctr">
                        <a:spcBef>
                          <a:spcPts val="0"/>
                        </a:spcBef>
                        <a:spcAft>
                          <a:spcPts val="0"/>
                        </a:spcAft>
                      </a:pPr>
                      <a:r>
                        <a:rPr lang="en-US" sz="900" dirty="0">
                          <a:effectLst/>
                        </a:rPr>
                        <a:t>(</a:t>
                      </a:r>
                      <a:r>
                        <a:rPr lang="en-US" sz="900" b="1" dirty="0">
                          <a:solidFill>
                            <a:srgbClr val="00B050"/>
                          </a:solidFill>
                          <a:effectLst/>
                        </a:rPr>
                        <a:t>positive</a:t>
                      </a:r>
                      <a:r>
                        <a:rPr lang="en-US" sz="900" dirty="0">
                          <a:effectLst/>
                        </a:rPr>
                        <a:t> beyond 31% Latinx students)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extLst>
                  <a:ext uri="{0D108BD9-81ED-4DB2-BD59-A6C34878D82A}">
                    <a16:rowId xmlns:a16="http://schemas.microsoft.com/office/drawing/2014/main" val="2061412459"/>
                  </a:ext>
                </a:extLst>
              </a:tr>
              <a:tr h="266579">
                <a:tc gridSpan="2">
                  <a:txBody>
                    <a:bodyPr/>
                    <a:lstStyle/>
                    <a:p>
                      <a:pPr marL="0" marR="0" algn="ctr">
                        <a:spcBef>
                          <a:spcPts val="0"/>
                        </a:spcBef>
                        <a:spcAft>
                          <a:spcPts val="0"/>
                        </a:spcAft>
                      </a:pPr>
                      <a:r>
                        <a:rPr lang="en-US" sz="900">
                          <a:effectLst/>
                        </a:rPr>
                        <a:t>All Race/Ethnicity Cohorts</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hMerge="1">
                  <a:txBody>
                    <a:bodyPr/>
                    <a:lstStyle/>
                    <a:p>
                      <a:endParaRPr lang="en-US"/>
                    </a:p>
                  </a:txBody>
                  <a:tcPr/>
                </a:tc>
                <a:tc gridSpan="4">
                  <a:txBody>
                    <a:bodyPr/>
                    <a:lstStyle/>
                    <a:p>
                      <a:pPr marL="0" marR="0">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3062817"/>
                  </a:ext>
                </a:extLst>
              </a:tr>
              <a:tr h="622059">
                <a:tc>
                  <a:txBody>
                    <a:bodyPr/>
                    <a:lstStyle/>
                    <a:p>
                      <a:pPr marL="0" marR="0">
                        <a:spcBef>
                          <a:spcPts val="0"/>
                        </a:spcBef>
                        <a:spcAft>
                          <a:spcPts val="0"/>
                        </a:spcAft>
                      </a:pPr>
                      <a:r>
                        <a:rPr lang="en-US" sz="900" u="sng">
                          <a:effectLst/>
                        </a:rPr>
                        <a:t>Explanatory Variable</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effectLst/>
                        </a:rPr>
                        <a:t>Overall</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effectLst/>
                        </a:rPr>
                        <a:t>Academically Prepared</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effectLst/>
                        </a:rPr>
                        <a:t> </a:t>
                      </a:r>
                    </a:p>
                    <a:p>
                      <a:pPr marL="0" marR="0" algn="ctr">
                        <a:spcBef>
                          <a:spcPts val="0"/>
                        </a:spcBef>
                        <a:spcAft>
                          <a:spcPts val="0"/>
                        </a:spcAft>
                      </a:pPr>
                      <a:r>
                        <a:rPr lang="en-US" sz="900" b="1" dirty="0">
                          <a:effectLst/>
                        </a:rPr>
                        <a:t>Academically Unprepared</a:t>
                      </a:r>
                    </a:p>
                    <a:p>
                      <a:pPr marL="0" marR="0" algn="ctr">
                        <a:spcBef>
                          <a:spcPts val="0"/>
                        </a:spcBef>
                        <a:spcAft>
                          <a:spcPts val="0"/>
                        </a:spcAft>
                      </a:pPr>
                      <a:r>
                        <a:rPr lang="en-US" sz="900" b="1" dirty="0">
                          <a:effectLst/>
                        </a:rPr>
                        <a:t>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effectLst/>
                        </a:rPr>
                        <a:t> </a:t>
                      </a:r>
                    </a:p>
                    <a:p>
                      <a:pPr marL="0" marR="0" algn="ctr">
                        <a:spcBef>
                          <a:spcPts val="0"/>
                        </a:spcBef>
                        <a:spcAft>
                          <a:spcPts val="0"/>
                        </a:spcAft>
                      </a:pPr>
                      <a:r>
                        <a:rPr lang="en-US" sz="900" b="1" dirty="0">
                          <a:effectLst/>
                        </a:rPr>
                        <a:t>Economically Advantaged</a:t>
                      </a:r>
                    </a:p>
                    <a:p>
                      <a:pPr marL="0" marR="0" algn="ctr">
                        <a:spcBef>
                          <a:spcPts val="0"/>
                        </a:spcBef>
                        <a:spcAft>
                          <a:spcPts val="0"/>
                        </a:spcAft>
                      </a:pPr>
                      <a:r>
                        <a:rPr lang="en-US" sz="900" b="1" dirty="0">
                          <a:effectLst/>
                        </a:rPr>
                        <a:t> </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effectLst/>
                        </a:rPr>
                        <a:t>Economically Disadvantaged</a:t>
                      </a:r>
                      <a:endParaRPr lang="en-US" sz="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extLst>
                  <a:ext uri="{0D108BD9-81ED-4DB2-BD59-A6C34878D82A}">
                    <a16:rowId xmlns:a16="http://schemas.microsoft.com/office/drawing/2014/main" val="4079869938"/>
                  </a:ext>
                </a:extLst>
              </a:tr>
              <a:tr h="777574">
                <a:tc>
                  <a:txBody>
                    <a:bodyPr/>
                    <a:lstStyle/>
                    <a:p>
                      <a:pPr marL="0" marR="0">
                        <a:spcBef>
                          <a:spcPts val="0"/>
                        </a:spcBef>
                        <a:spcAft>
                          <a:spcPts val="0"/>
                        </a:spcAft>
                      </a:pPr>
                      <a:r>
                        <a:rPr lang="en-US" sz="900">
                          <a:effectLst/>
                        </a:rPr>
                        <a:t>Latinx Full-Time Faculty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dirty="0">
                          <a:effectLst/>
                        </a:rPr>
                        <a:t>negative</a:t>
                      </a:r>
                    </a:p>
                    <a:p>
                      <a:pPr marL="0" marR="0" algn="ctr">
                        <a:spcBef>
                          <a:spcPts val="0"/>
                        </a:spcBef>
                        <a:spcAft>
                          <a:spcPts val="0"/>
                        </a:spcAft>
                      </a:pPr>
                      <a:r>
                        <a:rPr lang="en-US" sz="900" dirty="0">
                          <a:effectLst/>
                        </a:rPr>
                        <a:t>(</a:t>
                      </a:r>
                      <a:r>
                        <a:rPr lang="en-US" sz="900" b="1" dirty="0">
                          <a:solidFill>
                            <a:srgbClr val="00B050"/>
                          </a:solidFill>
                          <a:effectLst/>
                        </a:rPr>
                        <a:t>positive</a:t>
                      </a:r>
                      <a:r>
                        <a:rPr lang="en-US" sz="900" dirty="0">
                          <a:solidFill>
                            <a:srgbClr val="00B050"/>
                          </a:solidFill>
                          <a:effectLst/>
                        </a:rPr>
                        <a:t> </a:t>
                      </a:r>
                      <a:r>
                        <a:rPr lang="en-US" sz="900" dirty="0">
                          <a:effectLst/>
                        </a:rPr>
                        <a:t>beyond 45% Latinx students)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dirty="0">
                          <a:solidFill>
                            <a:srgbClr val="FF0000"/>
                          </a:solidFill>
                          <a:effectLst/>
                        </a:rPr>
                        <a:t>negative</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dirty="0">
                          <a:solidFill>
                            <a:srgbClr val="FF0000"/>
                          </a:solidFill>
                          <a:effectLst/>
                        </a:rPr>
                        <a:t>negative</a:t>
                      </a:r>
                    </a:p>
                    <a:p>
                      <a:pPr marL="0" marR="0" algn="ctr">
                        <a:spcBef>
                          <a:spcPts val="0"/>
                        </a:spcBef>
                        <a:spcAft>
                          <a:spcPts val="0"/>
                        </a:spcAft>
                      </a:pPr>
                      <a:r>
                        <a:rPr lang="en-US" sz="900" dirty="0">
                          <a:effectLst/>
                        </a:rPr>
                        <a:t>(</a:t>
                      </a:r>
                      <a:r>
                        <a:rPr lang="en-US" sz="900" b="1" dirty="0">
                          <a:solidFill>
                            <a:srgbClr val="00B050"/>
                          </a:solidFill>
                          <a:effectLst/>
                        </a:rPr>
                        <a:t>positive</a:t>
                      </a:r>
                      <a:r>
                        <a:rPr lang="en-US" sz="900" dirty="0">
                          <a:solidFill>
                            <a:srgbClr val="00B050"/>
                          </a:solidFill>
                          <a:effectLst/>
                        </a:rPr>
                        <a:t> </a:t>
                      </a:r>
                      <a:r>
                        <a:rPr lang="en-US" sz="900" dirty="0">
                          <a:effectLst/>
                        </a:rPr>
                        <a:t>beyond 41% Latinx students)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dirty="0">
                          <a:solidFill>
                            <a:srgbClr val="FF0000"/>
                          </a:solidFill>
                          <a:effectLst/>
                        </a:rPr>
                        <a:t>negative</a:t>
                      </a:r>
                      <a:endParaRPr lang="en-US" sz="9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dirty="0">
                          <a:effectLst/>
                        </a:rPr>
                        <a:t>none</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extLst>
                  <a:ext uri="{0D108BD9-81ED-4DB2-BD59-A6C34878D82A}">
                    <a16:rowId xmlns:a16="http://schemas.microsoft.com/office/drawing/2014/main" val="3601543927"/>
                  </a:ext>
                </a:extLst>
              </a:tr>
              <a:tr h="777574">
                <a:tc>
                  <a:txBody>
                    <a:bodyPr/>
                    <a:lstStyle/>
                    <a:p>
                      <a:pPr marL="0" marR="0">
                        <a:spcBef>
                          <a:spcPts val="0"/>
                        </a:spcBef>
                        <a:spcAft>
                          <a:spcPts val="0"/>
                        </a:spcAft>
                      </a:pPr>
                      <a:r>
                        <a:rPr lang="en-US" sz="900">
                          <a:effectLst/>
                        </a:rPr>
                        <a:t>Latinx Part-Time Faculty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dirty="0">
                          <a:solidFill>
                            <a:srgbClr val="FF0000"/>
                          </a:solidFill>
                          <a:effectLst/>
                        </a:rPr>
                        <a:t>negative</a:t>
                      </a:r>
                    </a:p>
                    <a:p>
                      <a:pPr marL="0" marR="0" algn="ctr">
                        <a:spcBef>
                          <a:spcPts val="0"/>
                        </a:spcBef>
                        <a:spcAft>
                          <a:spcPts val="0"/>
                        </a:spcAft>
                      </a:pPr>
                      <a:r>
                        <a:rPr lang="en-US" sz="900" dirty="0">
                          <a:effectLst/>
                        </a:rPr>
                        <a:t>(</a:t>
                      </a:r>
                      <a:r>
                        <a:rPr lang="en-US" sz="900" b="1" dirty="0">
                          <a:solidFill>
                            <a:srgbClr val="00B050"/>
                          </a:solidFill>
                          <a:effectLst/>
                        </a:rPr>
                        <a:t>positive</a:t>
                      </a:r>
                      <a:r>
                        <a:rPr lang="en-US" sz="900" dirty="0">
                          <a:solidFill>
                            <a:srgbClr val="00B050"/>
                          </a:solidFill>
                          <a:effectLst/>
                        </a:rPr>
                        <a:t> </a:t>
                      </a:r>
                      <a:r>
                        <a:rPr lang="en-US" sz="900" dirty="0">
                          <a:effectLst/>
                        </a:rPr>
                        <a:t>beyond 49% Latinx students)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dirty="0">
                          <a:solidFill>
                            <a:srgbClr val="FF0000"/>
                          </a:solidFill>
                          <a:effectLst/>
                        </a:rPr>
                        <a:t>negative</a:t>
                      </a:r>
                    </a:p>
                    <a:p>
                      <a:pPr marL="0" marR="0" algn="ctr">
                        <a:spcBef>
                          <a:spcPts val="0"/>
                        </a:spcBef>
                        <a:spcAft>
                          <a:spcPts val="0"/>
                        </a:spcAft>
                      </a:pPr>
                      <a:r>
                        <a:rPr lang="en-US" sz="900" dirty="0">
                          <a:effectLst/>
                        </a:rPr>
                        <a:t>(</a:t>
                      </a:r>
                      <a:r>
                        <a:rPr lang="en-US" sz="900" b="1" dirty="0">
                          <a:solidFill>
                            <a:srgbClr val="00B050"/>
                          </a:solidFill>
                          <a:effectLst/>
                        </a:rPr>
                        <a:t>positive</a:t>
                      </a:r>
                      <a:r>
                        <a:rPr lang="en-US" sz="900" dirty="0">
                          <a:solidFill>
                            <a:srgbClr val="00B050"/>
                          </a:solidFill>
                          <a:effectLst/>
                        </a:rPr>
                        <a:t> </a:t>
                      </a:r>
                      <a:r>
                        <a:rPr lang="en-US" sz="900" dirty="0">
                          <a:effectLst/>
                        </a:rPr>
                        <a:t>beyond 48% Latinx students)</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extLst>
                  <a:ext uri="{0D108BD9-81ED-4DB2-BD59-A6C34878D82A}">
                    <a16:rowId xmlns:a16="http://schemas.microsoft.com/office/drawing/2014/main" val="1733677328"/>
                  </a:ext>
                </a:extLst>
              </a:tr>
              <a:tr h="466544">
                <a:tc>
                  <a:txBody>
                    <a:bodyPr/>
                    <a:lstStyle/>
                    <a:p>
                      <a:pPr marL="0" marR="0">
                        <a:spcBef>
                          <a:spcPts val="0"/>
                        </a:spcBef>
                        <a:spcAft>
                          <a:spcPts val="0"/>
                        </a:spcAft>
                      </a:pPr>
                      <a:r>
                        <a:rPr lang="en-US" sz="900">
                          <a:effectLst/>
                        </a:rPr>
                        <a:t>Latinx Administrator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 </a:t>
                      </a:r>
                    </a:p>
                    <a:p>
                      <a:pPr marL="0" marR="0" algn="ctr">
                        <a:spcBef>
                          <a:spcPts val="0"/>
                        </a:spcBef>
                        <a:spcAft>
                          <a:spcPts val="0"/>
                        </a:spcAft>
                      </a:pPr>
                      <a:r>
                        <a:rPr lang="en-US" sz="900" b="1" dirty="0">
                          <a:solidFill>
                            <a:srgbClr val="00B050"/>
                          </a:solidFill>
                          <a:effectLst/>
                        </a:rPr>
                        <a:t>positive</a:t>
                      </a:r>
                    </a:p>
                    <a:p>
                      <a:pPr marL="0" marR="0" algn="ctr">
                        <a:spcBef>
                          <a:spcPts val="0"/>
                        </a:spcBef>
                        <a:spcAft>
                          <a:spcPts val="0"/>
                        </a:spcAft>
                      </a:pPr>
                      <a:r>
                        <a:rPr lang="en-US" sz="900" b="1" dirty="0">
                          <a:solidFill>
                            <a:srgbClr val="00B050"/>
                          </a:solidFill>
                          <a:effectLst/>
                        </a:rPr>
                        <a:t> </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tc>
                  <a:txBody>
                    <a:bodyPr/>
                    <a:lstStyle/>
                    <a:p>
                      <a:pPr marL="0" marR="0" algn="ctr">
                        <a:spcBef>
                          <a:spcPts val="0"/>
                        </a:spcBef>
                        <a:spcAft>
                          <a:spcPts val="0"/>
                        </a:spcAft>
                      </a:pPr>
                      <a:r>
                        <a:rPr lang="en-US" sz="900" b="1" dirty="0">
                          <a:solidFill>
                            <a:srgbClr val="00B050"/>
                          </a:solidFill>
                          <a:effectLst/>
                        </a:rPr>
                        <a:t>positive</a:t>
                      </a:r>
                      <a:endParaRPr lang="en-US" sz="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48" marR="47248" marT="0" marB="0" anchor="ctr"/>
                </a:tc>
                <a:extLst>
                  <a:ext uri="{0D108BD9-81ED-4DB2-BD59-A6C34878D82A}">
                    <a16:rowId xmlns:a16="http://schemas.microsoft.com/office/drawing/2014/main" val="1549389704"/>
                  </a:ext>
                </a:extLst>
              </a:tr>
            </a:tbl>
          </a:graphicData>
        </a:graphic>
      </p:graphicFrame>
    </p:spTree>
    <p:extLst>
      <p:ext uri="{BB962C8B-B14F-4D97-AF65-F5344CB8AC3E}">
        <p14:creationId xmlns:p14="http://schemas.microsoft.com/office/powerpoint/2010/main" val="220658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4834E-608A-4EC2-8A38-203C16A3F1AA}"/>
              </a:ext>
            </a:extLst>
          </p:cNvPr>
          <p:cNvSpPr>
            <a:spLocks noGrp="1"/>
          </p:cNvSpPr>
          <p:nvPr>
            <p:ph type="title"/>
          </p:nvPr>
        </p:nvSpPr>
        <p:spPr>
          <a:xfrm>
            <a:off x="288758" y="128580"/>
            <a:ext cx="8229600" cy="465591"/>
          </a:xfrm>
        </p:spPr>
        <p:txBody>
          <a:bodyPr>
            <a:normAutofit fontScale="90000"/>
          </a:bodyPr>
          <a:lstStyle/>
          <a:p>
            <a:r>
              <a:rPr lang="en-US" b="1" u="sng" dirty="0"/>
              <a:t>Policy Implications</a:t>
            </a:r>
          </a:p>
        </p:txBody>
      </p:sp>
      <p:sp>
        <p:nvSpPr>
          <p:cNvPr id="5" name="Content Placeholder 4">
            <a:extLst>
              <a:ext uri="{FF2B5EF4-FFF2-40B4-BE49-F238E27FC236}">
                <a16:creationId xmlns:a16="http://schemas.microsoft.com/office/drawing/2014/main" id="{CCE8F271-7812-45D9-AF09-D5264B34F136}"/>
              </a:ext>
            </a:extLst>
          </p:cNvPr>
          <p:cNvSpPr>
            <a:spLocks noGrp="1"/>
          </p:cNvSpPr>
          <p:nvPr>
            <p:ph idx="1"/>
          </p:nvPr>
        </p:nvSpPr>
        <p:spPr>
          <a:xfrm>
            <a:off x="310393" y="776992"/>
            <a:ext cx="8833607" cy="5304016"/>
          </a:xfrm>
        </p:spPr>
        <p:txBody>
          <a:bodyPr>
            <a:normAutofit fontScale="92500" lnSpcReduction="20000"/>
          </a:bodyPr>
          <a:lstStyle/>
          <a:p>
            <a:pPr marL="0" lvl="0" indent="0">
              <a:buClr>
                <a:srgbClr val="D0CB81"/>
              </a:buClr>
              <a:buNone/>
            </a:pPr>
            <a:r>
              <a:rPr lang="en-US" sz="3000" i="1" dirty="0"/>
              <a:t>• </a:t>
            </a:r>
            <a:r>
              <a:rPr lang="en-US" sz="2200" i="1" dirty="0"/>
              <a:t>A </a:t>
            </a:r>
            <a:r>
              <a:rPr lang="en-US" sz="2200" i="1" dirty="0">
                <a:highlight>
                  <a:srgbClr val="FFFF00"/>
                </a:highlight>
              </a:rPr>
              <a:t>higher percentage of Latinx administrators</a:t>
            </a:r>
            <a:r>
              <a:rPr lang="en-US" sz="2200" i="1" dirty="0"/>
              <a:t>, at the margin, </a:t>
            </a:r>
            <a:r>
              <a:rPr lang="en-US" sz="2200" i="1" dirty="0">
                <a:highlight>
                  <a:srgbClr val="00FF00"/>
                </a:highlight>
              </a:rPr>
              <a:t>increases the community college completion rates of both Latinx student cohorts and all race/ethnicity cohorts.</a:t>
            </a:r>
          </a:p>
          <a:p>
            <a:pPr marL="0" lvl="0" indent="0">
              <a:buClr>
                <a:srgbClr val="D0CB81"/>
              </a:buClr>
              <a:buNone/>
            </a:pPr>
            <a:endParaRPr lang="en-US" sz="2200" i="1" dirty="0"/>
          </a:p>
          <a:p>
            <a:pPr marL="0" lvl="0" indent="0">
              <a:buClr>
                <a:srgbClr val="D0CB81"/>
              </a:buClr>
              <a:buNone/>
            </a:pPr>
            <a:r>
              <a:rPr lang="en-US" sz="2200" i="1" dirty="0"/>
              <a:t>• If the </a:t>
            </a:r>
            <a:r>
              <a:rPr lang="en-US" sz="2200" i="1" dirty="0">
                <a:highlight>
                  <a:srgbClr val="FFFF00"/>
                </a:highlight>
              </a:rPr>
              <a:t>percentage of full-time professors that are Latinx increases </a:t>
            </a:r>
            <a:r>
              <a:rPr lang="en-US" sz="2200" i="1" dirty="0"/>
              <a:t>at a community college, at the margin, the result is likely to be an </a:t>
            </a:r>
            <a:r>
              <a:rPr lang="en-US" sz="2200" i="1" dirty="0">
                <a:highlight>
                  <a:srgbClr val="00FF00"/>
                </a:highlight>
              </a:rPr>
              <a:t>improvement in nearly all Latinx cohort completion rates</a:t>
            </a:r>
            <a:r>
              <a:rPr lang="en-US" sz="2200" i="1" dirty="0"/>
              <a:t>. Expect this action to do the same for the overall and academically prepared completion rates of all race/ethnicity cohorts if Latinx students at the college are in the majority.</a:t>
            </a:r>
          </a:p>
          <a:p>
            <a:pPr marL="0" lvl="0" indent="0">
              <a:buClr>
                <a:srgbClr val="D0CB81"/>
              </a:buClr>
              <a:buNone/>
            </a:pPr>
            <a:endParaRPr lang="en-US" sz="2200" i="1" dirty="0"/>
          </a:p>
          <a:p>
            <a:pPr marL="0" lvl="0" indent="0">
              <a:buClr>
                <a:srgbClr val="D0CB81"/>
              </a:buClr>
              <a:buNone/>
            </a:pPr>
            <a:r>
              <a:rPr lang="en-US" sz="2200" i="1" dirty="0"/>
              <a:t> • </a:t>
            </a:r>
            <a:r>
              <a:rPr lang="en-US" sz="2200" i="1" dirty="0">
                <a:highlight>
                  <a:srgbClr val="FFFF00"/>
                </a:highlight>
              </a:rPr>
              <a:t>Increase the percentage of part-time instructors that are Latinx </a:t>
            </a:r>
            <a:r>
              <a:rPr lang="en-US" sz="2200" i="1" dirty="0"/>
              <a:t>and expect, at the margin, a </a:t>
            </a:r>
            <a:r>
              <a:rPr lang="en-US" sz="2200" i="1" dirty="0">
                <a:highlight>
                  <a:srgbClr val="00FF00"/>
                </a:highlight>
              </a:rPr>
              <a:t>positive influence on the completion rates of the academically unprepared Latinx cohort and the economically advantaged Latinx cohort if greater than half</a:t>
            </a:r>
            <a:r>
              <a:rPr lang="en-US" sz="2200" i="1" dirty="0"/>
              <a:t> of the students at college Latinx.  This same expansion of Latinx part-time faculty representation likely </a:t>
            </a:r>
            <a:r>
              <a:rPr lang="en-US" sz="2200" i="1" dirty="0">
                <a:highlight>
                  <a:srgbClr val="00FF00"/>
                </a:highlight>
              </a:rPr>
              <a:t>raises the whole race/ethnicity cohort completion rates for the overall group, academically unprepared, and economically disadvantaged</a:t>
            </a:r>
            <a:r>
              <a:rPr lang="en-US" sz="2200" i="1" dirty="0"/>
              <a:t>.  For the academically prepared and economically disadvantaged, the expectation is that hiring more Latinx part-time instructors increases these cohort completion rates if again, Latinxs are the student majority at the college.</a:t>
            </a:r>
          </a:p>
        </p:txBody>
      </p:sp>
    </p:spTree>
    <p:extLst>
      <p:ext uri="{BB962C8B-B14F-4D97-AF65-F5344CB8AC3E}">
        <p14:creationId xmlns:p14="http://schemas.microsoft.com/office/powerpoint/2010/main" val="418054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4834E-608A-4EC2-8A38-203C16A3F1AA}"/>
              </a:ext>
            </a:extLst>
          </p:cNvPr>
          <p:cNvSpPr>
            <a:spLocks noGrp="1"/>
          </p:cNvSpPr>
          <p:nvPr>
            <p:ph type="title"/>
          </p:nvPr>
        </p:nvSpPr>
        <p:spPr>
          <a:xfrm>
            <a:off x="288758" y="128580"/>
            <a:ext cx="8229600" cy="465591"/>
          </a:xfrm>
        </p:spPr>
        <p:txBody>
          <a:bodyPr>
            <a:normAutofit fontScale="90000"/>
          </a:bodyPr>
          <a:lstStyle/>
          <a:p>
            <a:r>
              <a:rPr lang="en-US" b="1" u="sng" dirty="0"/>
              <a:t>Questions?/Discussion</a:t>
            </a:r>
          </a:p>
        </p:txBody>
      </p:sp>
      <p:sp>
        <p:nvSpPr>
          <p:cNvPr id="5" name="Content Placeholder 4">
            <a:extLst>
              <a:ext uri="{FF2B5EF4-FFF2-40B4-BE49-F238E27FC236}">
                <a16:creationId xmlns:a16="http://schemas.microsoft.com/office/drawing/2014/main" id="{CCE8F271-7812-45D9-AF09-D5264B34F136}"/>
              </a:ext>
            </a:extLst>
          </p:cNvPr>
          <p:cNvSpPr>
            <a:spLocks noGrp="1"/>
          </p:cNvSpPr>
          <p:nvPr>
            <p:ph idx="1"/>
          </p:nvPr>
        </p:nvSpPr>
        <p:spPr>
          <a:xfrm>
            <a:off x="731520" y="1297923"/>
            <a:ext cx="7608916" cy="5304016"/>
          </a:xfrm>
        </p:spPr>
        <p:txBody>
          <a:bodyPr>
            <a:normAutofit/>
          </a:bodyPr>
          <a:lstStyle/>
          <a:p>
            <a:pPr>
              <a:buClr>
                <a:srgbClr val="D0CB81"/>
              </a:buClr>
            </a:pPr>
            <a:r>
              <a:rPr lang="en-US" sz="3600" i="1" dirty="0"/>
              <a:t>Paper’s current status is revise and resubmit at “Educational Policy”</a:t>
            </a:r>
          </a:p>
          <a:p>
            <a:pPr lvl="1">
              <a:buClr>
                <a:srgbClr val="D0CB81"/>
              </a:buClr>
            </a:pPr>
            <a:r>
              <a:rPr lang="en-US" sz="3200" i="1" dirty="0"/>
              <a:t>Send me an email if want a copy of presentation or working paper</a:t>
            </a:r>
          </a:p>
          <a:p>
            <a:pPr>
              <a:buClr>
                <a:srgbClr val="D0CB81"/>
              </a:buClr>
            </a:pPr>
            <a:r>
              <a:rPr lang="en-US" sz="3600" i="1" dirty="0"/>
              <a:t>Any questions?</a:t>
            </a:r>
          </a:p>
          <a:p>
            <a:pPr>
              <a:buClr>
                <a:srgbClr val="D0CB81"/>
              </a:buClr>
            </a:pPr>
            <a:r>
              <a:rPr lang="en-US" sz="3600" i="1" dirty="0"/>
              <a:t>Your reactions to the results?</a:t>
            </a:r>
          </a:p>
        </p:txBody>
      </p:sp>
    </p:spTree>
    <p:extLst>
      <p:ext uri="{BB962C8B-B14F-4D97-AF65-F5344CB8AC3E}">
        <p14:creationId xmlns:p14="http://schemas.microsoft.com/office/powerpoint/2010/main" val="11145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120BC4B-BED5-464C-A046-BDD7695943F3}"/>
              </a:ext>
            </a:extLst>
          </p:cNvPr>
          <p:cNvSpPr>
            <a:spLocks noGrp="1"/>
          </p:cNvSpPr>
          <p:nvPr>
            <p:ph sz="half" idx="2"/>
          </p:nvPr>
        </p:nvSpPr>
        <p:spPr>
          <a:xfrm>
            <a:off x="4133547" y="400585"/>
            <a:ext cx="4592046" cy="4392488"/>
          </a:xfrm>
        </p:spPr>
        <p:txBody>
          <a:bodyPr>
            <a:normAutofit fontScale="92500" lnSpcReduction="20000"/>
          </a:bodyPr>
          <a:lstStyle/>
          <a:p>
            <a:r>
              <a:rPr lang="en-US" u="sng" dirty="0"/>
              <a:t>Presentation (30 minutes)</a:t>
            </a:r>
          </a:p>
          <a:p>
            <a:pPr marL="342900" indent="-342900">
              <a:buFont typeface="Arial" panose="020B0604020202020204" pitchFamily="34" charset="0"/>
              <a:buChar char="•"/>
            </a:pPr>
            <a:r>
              <a:rPr lang="en-US" dirty="0">
                <a:solidFill>
                  <a:schemeClr val="bg1"/>
                </a:solidFill>
              </a:rPr>
              <a:t>Background</a:t>
            </a:r>
          </a:p>
          <a:p>
            <a:pPr marL="342900" indent="-342900">
              <a:buFont typeface="Arial" panose="020B0604020202020204" pitchFamily="34" charset="0"/>
              <a:buChar char="•"/>
            </a:pPr>
            <a:r>
              <a:rPr lang="en-US" dirty="0">
                <a:solidFill>
                  <a:schemeClr val="bg1"/>
                </a:solidFill>
              </a:rPr>
              <a:t>Previous Research</a:t>
            </a:r>
          </a:p>
          <a:p>
            <a:pPr marL="342900" indent="-342900">
              <a:buFont typeface="Arial" panose="020B0604020202020204" pitchFamily="34" charset="0"/>
              <a:buChar char="•"/>
            </a:pPr>
            <a:r>
              <a:rPr lang="en-US" dirty="0">
                <a:solidFill>
                  <a:schemeClr val="bg1"/>
                </a:solidFill>
              </a:rPr>
              <a:t>Theoretical Framework</a:t>
            </a:r>
          </a:p>
          <a:p>
            <a:pPr marL="342900" indent="-342900">
              <a:buFont typeface="Arial" panose="020B0604020202020204" pitchFamily="34" charset="0"/>
              <a:buChar char="•"/>
            </a:pPr>
            <a:r>
              <a:rPr lang="en-US" dirty="0">
                <a:solidFill>
                  <a:schemeClr val="bg1"/>
                </a:solidFill>
              </a:rPr>
              <a:t>Regression Model</a:t>
            </a:r>
          </a:p>
          <a:p>
            <a:pPr marL="342900" indent="-342900">
              <a:buFont typeface="Arial" panose="020B0604020202020204" pitchFamily="34" charset="0"/>
              <a:buChar char="•"/>
            </a:pPr>
            <a:r>
              <a:rPr lang="en-US" dirty="0">
                <a:solidFill>
                  <a:schemeClr val="bg1"/>
                </a:solidFill>
              </a:rPr>
              <a:t>Data</a:t>
            </a:r>
          </a:p>
          <a:p>
            <a:pPr marL="342900" indent="-342900">
              <a:buFont typeface="Arial" panose="020B0604020202020204" pitchFamily="34" charset="0"/>
              <a:buChar char="•"/>
            </a:pPr>
            <a:r>
              <a:rPr lang="en-US" dirty="0">
                <a:solidFill>
                  <a:schemeClr val="bg1"/>
                </a:solidFill>
              </a:rPr>
              <a:t>Regression Results</a:t>
            </a:r>
          </a:p>
          <a:p>
            <a:pPr marL="342900" indent="-342900">
              <a:buFont typeface="Arial" panose="020B0604020202020204" pitchFamily="34" charset="0"/>
              <a:buChar char="•"/>
            </a:pPr>
            <a:r>
              <a:rPr lang="en-US" dirty="0">
                <a:solidFill>
                  <a:schemeClr val="bg1"/>
                </a:solidFill>
              </a:rPr>
              <a:t>Policy Implications</a:t>
            </a:r>
          </a:p>
          <a:p>
            <a:r>
              <a:rPr lang="en-US" u="sng" dirty="0">
                <a:solidFill>
                  <a:schemeClr val="accent1"/>
                </a:solidFill>
              </a:rPr>
              <a:t>Questions?/Discussion (Remainder)</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endParaRPr lang="en-US" u="sng" dirty="0"/>
          </a:p>
        </p:txBody>
      </p:sp>
    </p:spTree>
    <p:extLst>
      <p:ext uri="{BB962C8B-B14F-4D97-AF65-F5344CB8AC3E}">
        <p14:creationId xmlns:p14="http://schemas.microsoft.com/office/powerpoint/2010/main" val="124699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924B1E-7832-46FB-8553-A65CE7C6E896}"/>
              </a:ext>
            </a:extLst>
          </p:cNvPr>
          <p:cNvPicPr>
            <a:picLocks noChangeAspect="1"/>
          </p:cNvPicPr>
          <p:nvPr/>
        </p:nvPicPr>
        <p:blipFill>
          <a:blip r:embed="rId2"/>
          <a:stretch>
            <a:fillRect/>
          </a:stretch>
        </p:blipFill>
        <p:spPr>
          <a:xfrm>
            <a:off x="1148568" y="1202954"/>
            <a:ext cx="7022152" cy="4271854"/>
          </a:xfrm>
          <a:prstGeom prst="rect">
            <a:avLst/>
          </a:prstGeom>
        </p:spPr>
      </p:pic>
      <p:pic>
        <p:nvPicPr>
          <p:cNvPr id="3" name="Picture 2">
            <a:extLst>
              <a:ext uri="{FF2B5EF4-FFF2-40B4-BE49-F238E27FC236}">
                <a16:creationId xmlns:a16="http://schemas.microsoft.com/office/drawing/2014/main" id="{E1CB480A-D851-4182-AB46-FA3985077941}"/>
              </a:ext>
            </a:extLst>
          </p:cNvPr>
          <p:cNvPicPr>
            <a:picLocks noChangeAspect="1"/>
          </p:cNvPicPr>
          <p:nvPr/>
        </p:nvPicPr>
        <p:blipFill>
          <a:blip r:embed="rId3"/>
          <a:stretch>
            <a:fillRect/>
          </a:stretch>
        </p:blipFill>
        <p:spPr>
          <a:xfrm>
            <a:off x="1148568" y="1202954"/>
            <a:ext cx="6491860" cy="3335795"/>
          </a:xfrm>
          <a:prstGeom prst="rect">
            <a:avLst/>
          </a:prstGeom>
        </p:spPr>
      </p:pic>
      <p:sp>
        <p:nvSpPr>
          <p:cNvPr id="4" name="Title 3">
            <a:extLst>
              <a:ext uri="{FF2B5EF4-FFF2-40B4-BE49-F238E27FC236}">
                <a16:creationId xmlns:a16="http://schemas.microsoft.com/office/drawing/2014/main" id="{62F9319B-07F7-4037-B3BD-E7C3CEF3DA69}"/>
              </a:ext>
            </a:extLst>
          </p:cNvPr>
          <p:cNvSpPr txBox="1">
            <a:spLocks/>
          </p:cNvSpPr>
          <p:nvPr/>
        </p:nvSpPr>
        <p:spPr>
          <a:xfrm>
            <a:off x="271467" y="333397"/>
            <a:ext cx="8229600" cy="747258"/>
          </a:xfrm>
          <a:prstGeom prst="rect">
            <a:avLst/>
          </a:prstGeom>
        </p:spPr>
        <p:txBody>
          <a:bodyPr>
            <a:normAutofit fontScale="97500"/>
          </a:bodyPr>
          <a:lstStyle>
            <a:lvl1pPr algn="ctr" defTabSz="457200" rtl="0" eaLnBrk="1" latinLnBrk="0" hangingPunct="1">
              <a:spcBef>
                <a:spcPct val="0"/>
              </a:spcBef>
              <a:buNone/>
              <a:defRPr sz="4400" kern="1200">
                <a:solidFill>
                  <a:srgbClr val="B6A771"/>
                </a:solidFill>
                <a:latin typeface="+mj-lt"/>
                <a:ea typeface="+mj-ea"/>
                <a:cs typeface="+mj-cs"/>
              </a:defRPr>
            </a:lvl1pPr>
          </a:lstStyle>
          <a:p>
            <a:r>
              <a:rPr lang="en-US" sz="4000" b="1" u="sng" dirty="0">
                <a:solidFill>
                  <a:srgbClr val="0B3D29"/>
                </a:solidFill>
              </a:rPr>
              <a:t>Background</a:t>
            </a:r>
          </a:p>
        </p:txBody>
      </p:sp>
    </p:spTree>
    <p:extLst>
      <p:ext uri="{BB962C8B-B14F-4D97-AF65-F5344CB8AC3E}">
        <p14:creationId xmlns:p14="http://schemas.microsoft.com/office/powerpoint/2010/main" val="380385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FBCC5B-C59B-4686-8094-94956C8ECA30}"/>
              </a:ext>
            </a:extLst>
          </p:cNvPr>
          <p:cNvPicPr>
            <a:picLocks noChangeAspect="1"/>
          </p:cNvPicPr>
          <p:nvPr/>
        </p:nvPicPr>
        <p:blipFill>
          <a:blip r:embed="rId2"/>
          <a:stretch>
            <a:fillRect/>
          </a:stretch>
        </p:blipFill>
        <p:spPr>
          <a:xfrm>
            <a:off x="138656" y="116377"/>
            <a:ext cx="2094697" cy="6674281"/>
          </a:xfrm>
          <a:prstGeom prst="rect">
            <a:avLst/>
          </a:prstGeom>
        </p:spPr>
      </p:pic>
      <p:pic>
        <p:nvPicPr>
          <p:cNvPr id="3" name="Picture 2">
            <a:extLst>
              <a:ext uri="{FF2B5EF4-FFF2-40B4-BE49-F238E27FC236}">
                <a16:creationId xmlns:a16="http://schemas.microsoft.com/office/drawing/2014/main" id="{C1B38C61-5A86-41F5-86CB-6A94102BFE31}"/>
              </a:ext>
            </a:extLst>
          </p:cNvPr>
          <p:cNvPicPr>
            <a:picLocks noChangeAspect="1"/>
          </p:cNvPicPr>
          <p:nvPr/>
        </p:nvPicPr>
        <p:blipFill>
          <a:blip r:embed="rId3"/>
          <a:stretch>
            <a:fillRect/>
          </a:stretch>
        </p:blipFill>
        <p:spPr>
          <a:xfrm>
            <a:off x="2576945" y="179251"/>
            <a:ext cx="6328756" cy="1046235"/>
          </a:xfrm>
          <a:prstGeom prst="rect">
            <a:avLst/>
          </a:prstGeom>
        </p:spPr>
      </p:pic>
      <p:pic>
        <p:nvPicPr>
          <p:cNvPr id="4" name="Picture 3">
            <a:extLst>
              <a:ext uri="{FF2B5EF4-FFF2-40B4-BE49-F238E27FC236}">
                <a16:creationId xmlns:a16="http://schemas.microsoft.com/office/drawing/2014/main" id="{C08635B2-3DF6-4CBC-AD69-CE9635CA4986}"/>
              </a:ext>
            </a:extLst>
          </p:cNvPr>
          <p:cNvPicPr>
            <a:picLocks noChangeAspect="1"/>
          </p:cNvPicPr>
          <p:nvPr/>
        </p:nvPicPr>
        <p:blipFill>
          <a:blip r:embed="rId4"/>
          <a:stretch>
            <a:fillRect/>
          </a:stretch>
        </p:blipFill>
        <p:spPr>
          <a:xfrm>
            <a:off x="3281546" y="1338120"/>
            <a:ext cx="4736302" cy="1447885"/>
          </a:xfrm>
          <a:prstGeom prst="rect">
            <a:avLst/>
          </a:prstGeom>
        </p:spPr>
      </p:pic>
      <p:pic>
        <p:nvPicPr>
          <p:cNvPr id="5" name="Picture 4">
            <a:extLst>
              <a:ext uri="{FF2B5EF4-FFF2-40B4-BE49-F238E27FC236}">
                <a16:creationId xmlns:a16="http://schemas.microsoft.com/office/drawing/2014/main" id="{A685742A-02EE-4083-A953-B849F2930779}"/>
              </a:ext>
            </a:extLst>
          </p:cNvPr>
          <p:cNvPicPr>
            <a:picLocks noChangeAspect="1"/>
          </p:cNvPicPr>
          <p:nvPr/>
        </p:nvPicPr>
        <p:blipFill>
          <a:blip r:embed="rId5"/>
          <a:stretch>
            <a:fillRect/>
          </a:stretch>
        </p:blipFill>
        <p:spPr>
          <a:xfrm>
            <a:off x="2943495" y="2898639"/>
            <a:ext cx="5723798" cy="3809610"/>
          </a:xfrm>
          <a:prstGeom prst="rect">
            <a:avLst/>
          </a:prstGeom>
        </p:spPr>
      </p:pic>
    </p:spTree>
    <p:extLst>
      <p:ext uri="{BB962C8B-B14F-4D97-AF65-F5344CB8AC3E}">
        <p14:creationId xmlns:p14="http://schemas.microsoft.com/office/powerpoint/2010/main" val="283261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27CA42-6118-4F18-8BF2-590E9011774C}"/>
              </a:ext>
            </a:extLst>
          </p:cNvPr>
          <p:cNvPicPr>
            <a:picLocks noChangeAspect="1"/>
          </p:cNvPicPr>
          <p:nvPr/>
        </p:nvPicPr>
        <p:blipFill>
          <a:blip r:embed="rId2"/>
          <a:stretch>
            <a:fillRect/>
          </a:stretch>
        </p:blipFill>
        <p:spPr>
          <a:xfrm>
            <a:off x="1312594" y="400248"/>
            <a:ext cx="6518812" cy="5499883"/>
          </a:xfrm>
          <a:prstGeom prst="rect">
            <a:avLst/>
          </a:prstGeom>
        </p:spPr>
      </p:pic>
      <p:sp>
        <p:nvSpPr>
          <p:cNvPr id="4" name="TextBox 3">
            <a:extLst>
              <a:ext uri="{FF2B5EF4-FFF2-40B4-BE49-F238E27FC236}">
                <a16:creationId xmlns:a16="http://schemas.microsoft.com/office/drawing/2014/main" id="{2717AB1E-783C-4657-BEF7-ED608D168E74}"/>
              </a:ext>
            </a:extLst>
          </p:cNvPr>
          <p:cNvSpPr txBox="1"/>
          <p:nvPr/>
        </p:nvSpPr>
        <p:spPr>
          <a:xfrm>
            <a:off x="1312595" y="3790604"/>
            <a:ext cx="6518812" cy="942109"/>
          </a:xfrm>
          <a:prstGeom prst="rect">
            <a:avLst/>
          </a:prstGeom>
          <a:solidFill>
            <a:srgbClr val="FFFF00">
              <a:alpha val="24000"/>
            </a:srgbClr>
          </a:solidFill>
        </p:spPr>
        <p:txBody>
          <a:bodyPr wrap="square" rtlCol="0">
            <a:spAutoFit/>
          </a:bodyPr>
          <a:lstStyle/>
          <a:p>
            <a:endParaRPr lang="en-US" dirty="0"/>
          </a:p>
        </p:txBody>
      </p:sp>
    </p:spTree>
    <p:extLst>
      <p:ext uri="{BB962C8B-B14F-4D97-AF65-F5344CB8AC3E}">
        <p14:creationId xmlns:p14="http://schemas.microsoft.com/office/powerpoint/2010/main" val="119996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8E36F0-0A4A-4343-AF57-8270C156693B}"/>
              </a:ext>
            </a:extLst>
          </p:cNvPr>
          <p:cNvPicPr>
            <a:picLocks noChangeAspect="1"/>
          </p:cNvPicPr>
          <p:nvPr/>
        </p:nvPicPr>
        <p:blipFill>
          <a:blip r:embed="rId2"/>
          <a:stretch>
            <a:fillRect/>
          </a:stretch>
        </p:blipFill>
        <p:spPr>
          <a:xfrm>
            <a:off x="1593342" y="465910"/>
            <a:ext cx="5957316" cy="4885944"/>
          </a:xfrm>
          <a:prstGeom prst="rect">
            <a:avLst/>
          </a:prstGeom>
        </p:spPr>
      </p:pic>
      <p:sp>
        <p:nvSpPr>
          <p:cNvPr id="3" name="TextBox 2">
            <a:extLst>
              <a:ext uri="{FF2B5EF4-FFF2-40B4-BE49-F238E27FC236}">
                <a16:creationId xmlns:a16="http://schemas.microsoft.com/office/drawing/2014/main" id="{4E2B2291-D092-4D6F-80DF-FCCA9640F574}"/>
              </a:ext>
            </a:extLst>
          </p:cNvPr>
          <p:cNvSpPr txBox="1"/>
          <p:nvPr/>
        </p:nvSpPr>
        <p:spPr>
          <a:xfrm>
            <a:off x="1506559" y="4980552"/>
            <a:ext cx="6518812" cy="461665"/>
          </a:xfrm>
          <a:prstGeom prst="rect">
            <a:avLst/>
          </a:prstGeom>
          <a:solidFill>
            <a:srgbClr val="FFFF00">
              <a:alpha val="24000"/>
            </a:srgbClr>
          </a:solidFill>
        </p:spPr>
        <p:txBody>
          <a:bodyPr wrap="square" rtlCol="0">
            <a:spAutoFit/>
          </a:bodyPr>
          <a:lstStyle/>
          <a:p>
            <a:endParaRPr lang="en-US" sz="2400" dirty="0"/>
          </a:p>
        </p:txBody>
      </p:sp>
    </p:spTree>
    <p:extLst>
      <p:ext uri="{BB962C8B-B14F-4D97-AF65-F5344CB8AC3E}">
        <p14:creationId xmlns:p14="http://schemas.microsoft.com/office/powerpoint/2010/main" val="41478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4834E-608A-4EC2-8A38-203C16A3F1AA}"/>
              </a:ext>
            </a:extLst>
          </p:cNvPr>
          <p:cNvSpPr>
            <a:spLocks noGrp="1"/>
          </p:cNvSpPr>
          <p:nvPr>
            <p:ph type="title"/>
          </p:nvPr>
        </p:nvSpPr>
        <p:spPr>
          <a:xfrm>
            <a:off x="366343" y="218923"/>
            <a:ext cx="8229600" cy="465591"/>
          </a:xfrm>
        </p:spPr>
        <p:txBody>
          <a:bodyPr>
            <a:normAutofit fontScale="90000"/>
          </a:bodyPr>
          <a:lstStyle/>
          <a:p>
            <a:r>
              <a:rPr lang="en-US" b="1" u="sng" dirty="0"/>
              <a:t>Previous Research</a:t>
            </a:r>
          </a:p>
        </p:txBody>
      </p:sp>
      <p:sp>
        <p:nvSpPr>
          <p:cNvPr id="5" name="Content Placeholder 4">
            <a:extLst>
              <a:ext uri="{FF2B5EF4-FFF2-40B4-BE49-F238E27FC236}">
                <a16:creationId xmlns:a16="http://schemas.microsoft.com/office/drawing/2014/main" id="{CCE8F271-7812-45D9-AF09-D5264B34F136}"/>
              </a:ext>
            </a:extLst>
          </p:cNvPr>
          <p:cNvSpPr>
            <a:spLocks noGrp="1"/>
          </p:cNvSpPr>
          <p:nvPr>
            <p:ph idx="1"/>
          </p:nvPr>
        </p:nvSpPr>
        <p:spPr>
          <a:xfrm>
            <a:off x="182880" y="887829"/>
            <a:ext cx="8866909" cy="5304016"/>
          </a:xfrm>
        </p:spPr>
        <p:txBody>
          <a:bodyPr>
            <a:normAutofit/>
          </a:bodyPr>
          <a:lstStyle/>
          <a:p>
            <a:pPr lvl="0">
              <a:buClr>
                <a:srgbClr val="D0CB81"/>
              </a:buClr>
            </a:pPr>
            <a:r>
              <a:rPr lang="en-US" dirty="0"/>
              <a:t>Qualitative (sample)</a:t>
            </a:r>
          </a:p>
          <a:p>
            <a:pPr lvl="1">
              <a:buClr>
                <a:srgbClr val="D0CB81"/>
              </a:buClr>
            </a:pPr>
            <a:r>
              <a:rPr lang="en-US" sz="2000" dirty="0">
                <a:effectLst/>
                <a:ea typeface="Times New Roman" panose="02020603050405020304" pitchFamily="18" charset="0"/>
              </a:rPr>
              <a:t>Interviews establish</a:t>
            </a:r>
          </a:p>
          <a:p>
            <a:pPr lvl="2">
              <a:buClr>
                <a:srgbClr val="D0CB81"/>
              </a:buClr>
            </a:pPr>
            <a:r>
              <a:rPr lang="en-US" sz="1600" dirty="0">
                <a:effectLst/>
                <a:ea typeface="Times New Roman" panose="02020603050405020304" pitchFamily="18" charset="0"/>
              </a:rPr>
              <a:t>Black and Latinx community college students value faculty diversity (Jordan 2008; Lucero et al.  2017)</a:t>
            </a:r>
          </a:p>
          <a:p>
            <a:pPr lvl="2">
              <a:buClr>
                <a:srgbClr val="D0CB81"/>
              </a:buClr>
            </a:pPr>
            <a:r>
              <a:rPr lang="en-US" sz="1600" dirty="0"/>
              <a:t>Black male community college students desire greater faculty diversity, if faculty-student relationship-building is the goal (Pickett et al. 2017) </a:t>
            </a:r>
          </a:p>
          <a:p>
            <a:pPr lvl="2">
              <a:buClr>
                <a:srgbClr val="D0CB81"/>
              </a:buClr>
            </a:pPr>
            <a:r>
              <a:rPr lang="en-US" sz="1600" dirty="0"/>
              <a:t>Social capital better generated for all if diverse college students matched with an equally diverse set of administrators and faculty (Turner 2013, Johnson 2010, and Vasquez-Heilig et al., 2019) </a:t>
            </a:r>
          </a:p>
          <a:p>
            <a:pPr lvl="2">
              <a:buClr>
                <a:srgbClr val="D0CB81"/>
              </a:buClr>
            </a:pPr>
            <a:r>
              <a:rPr lang="en-US" sz="1600" dirty="0"/>
              <a:t>Role of faculty as validating agents for academic self-concept at a Hispanic Serving Institutions (</a:t>
            </a:r>
            <a:r>
              <a:rPr lang="en-US" sz="1600" dirty="0" err="1"/>
              <a:t>Alcantar</a:t>
            </a:r>
            <a:r>
              <a:rPr lang="en-US" sz="1600" dirty="0"/>
              <a:t> &amp; Hernandez, 2018)</a:t>
            </a:r>
          </a:p>
          <a:p>
            <a:pPr lvl="2">
              <a:buClr>
                <a:srgbClr val="D0CB81"/>
              </a:buClr>
            </a:pPr>
            <a:r>
              <a:rPr lang="en-US" sz="1600" dirty="0"/>
              <a:t>Knowledge, appreciation, and sensitivity to Latinx cultures and an understanding of the preferred learning styles of such students create classroom environments that engage them (</a:t>
            </a:r>
            <a:r>
              <a:rPr lang="en-US" sz="1600" dirty="0" err="1"/>
              <a:t>Cejda</a:t>
            </a:r>
            <a:r>
              <a:rPr lang="en-US" sz="1600" dirty="0"/>
              <a:t> &amp; Hoover, 2010) </a:t>
            </a:r>
          </a:p>
          <a:p>
            <a:pPr lvl="1">
              <a:buClr>
                <a:srgbClr val="D0CB81"/>
              </a:buClr>
            </a:pPr>
            <a:r>
              <a:rPr lang="en-US" sz="2000" dirty="0"/>
              <a:t>Irony of an under representation of Latinx faculty and administrators at Hispanic Serving Institutions (Contreras, 2017) </a:t>
            </a:r>
          </a:p>
          <a:p>
            <a:pPr lvl="2">
              <a:buClr>
                <a:srgbClr val="D0CB81"/>
              </a:buClr>
            </a:pPr>
            <a:r>
              <a:rPr lang="en-US" sz="1600" dirty="0"/>
              <a:t>What happens if raise this representation?</a:t>
            </a:r>
          </a:p>
        </p:txBody>
      </p:sp>
    </p:spTree>
    <p:extLst>
      <p:ext uri="{BB962C8B-B14F-4D97-AF65-F5344CB8AC3E}">
        <p14:creationId xmlns:p14="http://schemas.microsoft.com/office/powerpoint/2010/main" val="2023264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CE8F271-7812-45D9-AF09-D5264B34F136}"/>
              </a:ext>
            </a:extLst>
          </p:cNvPr>
          <p:cNvSpPr>
            <a:spLocks noGrp="1"/>
          </p:cNvSpPr>
          <p:nvPr>
            <p:ph idx="1"/>
          </p:nvPr>
        </p:nvSpPr>
        <p:spPr>
          <a:xfrm>
            <a:off x="209736" y="392173"/>
            <a:ext cx="8229600" cy="5731535"/>
          </a:xfrm>
        </p:spPr>
        <p:txBody>
          <a:bodyPr>
            <a:normAutofit lnSpcReduction="10000"/>
          </a:bodyPr>
          <a:lstStyle/>
          <a:p>
            <a:pPr>
              <a:buClr>
                <a:srgbClr val="D0CB81"/>
              </a:buClr>
            </a:pPr>
            <a:r>
              <a:rPr lang="en-US" dirty="0"/>
              <a:t>Quantitative (sample)</a:t>
            </a:r>
          </a:p>
          <a:p>
            <a:pPr lvl="1">
              <a:buClr>
                <a:srgbClr val="D0CB81"/>
              </a:buClr>
            </a:pPr>
            <a:r>
              <a:rPr lang="en-US" sz="2000" dirty="0"/>
              <a:t>Latinx students attending an institution at which 25 percent or more of their peers also identified as the same, raise odds of third-year persistence by 150 percent (Crisp and Nora, 2010) </a:t>
            </a:r>
          </a:p>
          <a:p>
            <a:pPr lvl="1">
              <a:buClr>
                <a:srgbClr val="D0CB81"/>
              </a:buClr>
            </a:pPr>
            <a:r>
              <a:rPr lang="en-US" sz="2000" dirty="0"/>
              <a:t>TN Star Experiment data, own-race K-3 teacher (here, either Black or white) exerts a return of four to five percentile points for math and two to three percentile points in reading when compared to other-race matched students (Dee, 2004)</a:t>
            </a:r>
          </a:p>
          <a:p>
            <a:pPr lvl="1">
              <a:buClr>
                <a:srgbClr val="D0CB81"/>
              </a:buClr>
            </a:pPr>
            <a:r>
              <a:rPr lang="en-US" sz="2000" dirty="0"/>
              <a:t>K-12 Black teachers (relative to white) are more effective at raising test scores of Black students with 0.10 increase SD of std test scores. Latinx teachers with Latinx students, the size of the detected effect was 0.02 increase SD (Hanushek et al., 2005) </a:t>
            </a:r>
          </a:p>
          <a:p>
            <a:pPr lvl="1">
              <a:buClr>
                <a:srgbClr val="D0CB81"/>
              </a:buClr>
            </a:pPr>
            <a:r>
              <a:rPr lang="en-US" sz="2000" dirty="0"/>
              <a:t>De Anza Community College in Bay Area, raising share of Black instructors by one standard deviation would increase the retention rate by 2.5 percentage points (from a base of 62 percent) closing about a third of the white to Black retention gap – but some evidence of white students worse academic performance with Black instructor (</a:t>
            </a:r>
            <a:r>
              <a:rPr lang="en-US" sz="2000" dirty="0" err="1"/>
              <a:t>Fairlie</a:t>
            </a:r>
            <a:r>
              <a:rPr lang="en-US" sz="2000" dirty="0"/>
              <a:t>, Hoffman, and </a:t>
            </a:r>
            <a:r>
              <a:rPr lang="en-US" sz="2000" dirty="0" err="1"/>
              <a:t>Oreopoulos</a:t>
            </a:r>
            <a:r>
              <a:rPr lang="en-US" sz="2000" dirty="0"/>
              <a:t>, 2014) </a:t>
            </a:r>
          </a:p>
          <a:p>
            <a:pPr lvl="1">
              <a:buClr>
                <a:srgbClr val="D0CB81"/>
              </a:buClr>
            </a:pPr>
            <a:endParaRPr lang="en-US" sz="1800" dirty="0"/>
          </a:p>
          <a:p>
            <a:pPr lvl="1">
              <a:buClr>
                <a:srgbClr val="D0CB81"/>
              </a:buClr>
            </a:pPr>
            <a:endParaRPr lang="en-US" sz="1800" dirty="0"/>
          </a:p>
        </p:txBody>
      </p:sp>
    </p:spTree>
    <p:extLst>
      <p:ext uri="{BB962C8B-B14F-4D97-AF65-F5344CB8AC3E}">
        <p14:creationId xmlns:p14="http://schemas.microsoft.com/office/powerpoint/2010/main" val="3532529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F4834E-608A-4EC2-8A38-203C16A3F1AA}"/>
              </a:ext>
            </a:extLst>
          </p:cNvPr>
          <p:cNvSpPr>
            <a:spLocks noGrp="1"/>
          </p:cNvSpPr>
          <p:nvPr>
            <p:ph type="title"/>
          </p:nvPr>
        </p:nvSpPr>
        <p:spPr>
          <a:xfrm>
            <a:off x="288758" y="223406"/>
            <a:ext cx="8229600" cy="465591"/>
          </a:xfrm>
        </p:spPr>
        <p:txBody>
          <a:bodyPr>
            <a:normAutofit fontScale="90000"/>
          </a:bodyPr>
          <a:lstStyle/>
          <a:p>
            <a:r>
              <a:rPr lang="en-US" b="1" u="sng" dirty="0"/>
              <a:t>Theoretical Framework</a:t>
            </a:r>
          </a:p>
        </p:txBody>
      </p:sp>
      <p:sp>
        <p:nvSpPr>
          <p:cNvPr id="5" name="Content Placeholder 4">
            <a:extLst>
              <a:ext uri="{FF2B5EF4-FFF2-40B4-BE49-F238E27FC236}">
                <a16:creationId xmlns:a16="http://schemas.microsoft.com/office/drawing/2014/main" id="{CCE8F271-7812-45D9-AF09-D5264B34F136}"/>
              </a:ext>
            </a:extLst>
          </p:cNvPr>
          <p:cNvSpPr>
            <a:spLocks noGrp="1"/>
          </p:cNvSpPr>
          <p:nvPr>
            <p:ph idx="1"/>
          </p:nvPr>
        </p:nvSpPr>
        <p:spPr>
          <a:xfrm>
            <a:off x="155196" y="870907"/>
            <a:ext cx="8833607" cy="5304016"/>
          </a:xfrm>
        </p:spPr>
        <p:txBody>
          <a:bodyPr>
            <a:normAutofit/>
          </a:bodyPr>
          <a:lstStyle/>
          <a:p>
            <a:pPr lvl="0">
              <a:buClr>
                <a:srgbClr val="D0CB81"/>
              </a:buClr>
            </a:pPr>
            <a:r>
              <a:rPr lang="en-US" sz="3000" i="1" dirty="0"/>
              <a:t>Institutional Departure Model </a:t>
            </a:r>
            <a:r>
              <a:rPr lang="en-US" sz="3000" dirty="0"/>
              <a:t>(Tinto, 1975 &amp; 1993) </a:t>
            </a:r>
          </a:p>
          <a:p>
            <a:pPr lvl="1">
              <a:buClr>
                <a:srgbClr val="D0CB81"/>
              </a:buClr>
            </a:pPr>
            <a:r>
              <a:rPr lang="en-US" sz="1800" i="1" dirty="0"/>
              <a:t>Higher education exit due to a lack of integration into social &amp; academic institutional environments from HS to four-year residential college</a:t>
            </a:r>
          </a:p>
          <a:p>
            <a:pPr lvl="1">
              <a:buClr>
                <a:srgbClr val="D0CB81"/>
              </a:buClr>
            </a:pPr>
            <a:r>
              <a:rPr lang="en-US" sz="1800" i="1" dirty="0"/>
              <a:t>Important that integration occurs in first year</a:t>
            </a:r>
          </a:p>
          <a:p>
            <a:pPr lvl="1">
              <a:buClr>
                <a:srgbClr val="D0CB81"/>
              </a:buClr>
            </a:pPr>
            <a:r>
              <a:rPr lang="en-US" sz="1800" i="1" dirty="0"/>
              <a:t>13 testable propositions mainly not confirmed using CC student data</a:t>
            </a:r>
          </a:p>
          <a:p>
            <a:pPr lvl="2">
              <a:buClr>
                <a:srgbClr val="D0CB81"/>
              </a:buClr>
            </a:pPr>
            <a:r>
              <a:rPr lang="en-US" sz="1400" i="1" dirty="0"/>
              <a:t>College experience of commuter students that are more likely to live with family</a:t>
            </a:r>
          </a:p>
          <a:p>
            <a:pPr>
              <a:buClr>
                <a:srgbClr val="D0CB81"/>
              </a:buClr>
            </a:pPr>
            <a:r>
              <a:rPr lang="en-US" sz="3000" i="1" dirty="0"/>
              <a:t>Tinto Rethought for CC </a:t>
            </a:r>
            <a:r>
              <a:rPr lang="en-US" sz="3000" dirty="0"/>
              <a:t>(Braxton et al., 2004)</a:t>
            </a:r>
          </a:p>
          <a:p>
            <a:pPr lvl="1">
              <a:buClr>
                <a:srgbClr val="D0CB81"/>
              </a:buClr>
            </a:pPr>
            <a:r>
              <a:rPr lang="en-US" sz="1800" i="1" dirty="0"/>
              <a:t>Causal factors degerming student departure in commuter colleges</a:t>
            </a:r>
          </a:p>
          <a:p>
            <a:pPr lvl="2">
              <a:buClr>
                <a:srgbClr val="D0CB81"/>
              </a:buClr>
            </a:pPr>
            <a:r>
              <a:rPr lang="en-US" sz="1400" i="1" dirty="0"/>
              <a:t>Student Entry Characteristics, Internal Campus Environment, and the External Environment</a:t>
            </a:r>
          </a:p>
          <a:p>
            <a:pPr lvl="2">
              <a:buClr>
                <a:srgbClr val="D0CB81"/>
              </a:buClr>
            </a:pPr>
            <a:r>
              <a:rPr lang="en-US" sz="1400" i="1" dirty="0"/>
              <a:t>Acting upon Institutional Commitment to determine the degree of persistence and ultimate completion </a:t>
            </a:r>
          </a:p>
          <a:p>
            <a:pPr>
              <a:buClr>
                <a:srgbClr val="D0CB81"/>
              </a:buClr>
            </a:pPr>
            <a:r>
              <a:rPr lang="en-US" sz="3000" i="1" dirty="0"/>
              <a:t>Social-Academic Integration Model </a:t>
            </a:r>
            <a:r>
              <a:rPr lang="en-US" sz="3000" dirty="0"/>
              <a:t>(</a:t>
            </a:r>
            <a:r>
              <a:rPr lang="en-US" sz="3000" dirty="0" err="1"/>
              <a:t>Deil</a:t>
            </a:r>
            <a:r>
              <a:rPr lang="en-US" sz="3000" dirty="0"/>
              <a:t>-Amen, 2011)</a:t>
            </a:r>
          </a:p>
          <a:p>
            <a:pPr lvl="1">
              <a:buClr>
                <a:srgbClr val="D0CB81"/>
              </a:buClr>
            </a:pPr>
            <a:r>
              <a:rPr lang="en-US" sz="1800" i="1" dirty="0"/>
              <a:t>Institutional agents (faculty and administrators) offer needed validation of students of color at two-year places of higher education, and hence a factor of importance to their persistence and eventual academic success</a:t>
            </a:r>
          </a:p>
          <a:p>
            <a:pPr lvl="1">
              <a:buClr>
                <a:srgbClr val="D0CB81"/>
              </a:buClr>
            </a:pPr>
            <a:endParaRPr lang="en-US" sz="2200" i="1" dirty="0"/>
          </a:p>
        </p:txBody>
      </p:sp>
    </p:spTree>
    <p:extLst>
      <p:ext uri="{BB962C8B-B14F-4D97-AF65-F5344CB8AC3E}">
        <p14:creationId xmlns:p14="http://schemas.microsoft.com/office/powerpoint/2010/main" val="2716471076"/>
      </p:ext>
    </p:extLst>
  </p:cSld>
  <p:clrMapOvr>
    <a:masterClrMapping/>
  </p:clrMapOvr>
</p:sld>
</file>

<file path=ppt/theme/theme1.xml><?xml version="1.0" encoding="utf-8"?>
<a:theme xmlns:a="http://schemas.openxmlformats.org/drawingml/2006/main" name="Office Theme">
  <a:themeElements>
    <a:clrScheme name="Formal Template">
      <a:dk1>
        <a:srgbClr val="0B3D29"/>
      </a:dk1>
      <a:lt1>
        <a:sysClr val="window" lastClr="FFFFFF"/>
      </a:lt1>
      <a:dk2>
        <a:srgbClr val="05231A"/>
      </a:dk2>
      <a:lt2>
        <a:srgbClr val="E3E0B8"/>
      </a:lt2>
      <a:accent1>
        <a:srgbClr val="B6A771"/>
      </a:accent1>
      <a:accent2>
        <a:srgbClr val="D0CB81"/>
      </a:accent2>
      <a:accent3>
        <a:srgbClr val="147242"/>
      </a:accent3>
      <a:accent4>
        <a:srgbClr val="1C9B40"/>
      </a:accent4>
      <a:accent5>
        <a:srgbClr val="4DAE3D"/>
      </a:accent5>
      <a:accent6>
        <a:srgbClr val="E3E0B8"/>
      </a:accent6>
      <a:hlink>
        <a:srgbClr val="D0CB81"/>
      </a:hlink>
      <a:folHlink>
        <a:srgbClr val="B6A7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E03C4B2498D947BFA2022C041EE6CA" ma:contentTypeVersion="13" ma:contentTypeDescription="Create a new document." ma:contentTypeScope="" ma:versionID="ae493ad507a5bbc2d10e882d93db4074">
  <xsd:schema xmlns:xsd="http://www.w3.org/2001/XMLSchema" xmlns:xs="http://www.w3.org/2001/XMLSchema" xmlns:p="http://schemas.microsoft.com/office/2006/metadata/properties" xmlns:ns3="e22b78a2-9554-4610-96f6-93f4a9bc202a" xmlns:ns4="373eeecf-bb1a-4333-b389-cb28951674e4" targetNamespace="http://schemas.microsoft.com/office/2006/metadata/properties" ma:root="true" ma:fieldsID="d21cd1168767dfa5a8cfe6348b3794fc" ns3:_="" ns4:_="">
    <xsd:import namespace="e22b78a2-9554-4610-96f6-93f4a9bc202a"/>
    <xsd:import namespace="373eeecf-bb1a-4333-b389-cb28951674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78a2-9554-4610-96f6-93f4a9bc20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3eeecf-bb1a-4333-b389-cb28951674e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93A542-9602-41F8-B27D-900D837E4CAC}">
  <ds:schemaRefs>
    <ds:schemaRef ds:uri="http://schemas.microsoft.com/sharepoint/v3/contenttype/forms"/>
  </ds:schemaRefs>
</ds:datastoreItem>
</file>

<file path=customXml/itemProps2.xml><?xml version="1.0" encoding="utf-8"?>
<ds:datastoreItem xmlns:ds="http://schemas.openxmlformats.org/officeDocument/2006/customXml" ds:itemID="{1F5C7823-8F85-42EA-A460-316692A32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2b78a2-9554-4610-96f6-93f4a9bc202a"/>
    <ds:schemaRef ds:uri="373eeecf-bb1a-4333-b389-cb2895167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3D6267-0E22-49FA-8C27-7426FC4906EF}">
  <ds:schemaRefs>
    <ds:schemaRef ds:uri="http://www.w3.org/XML/1998/namespace"/>
    <ds:schemaRef ds:uri="e22b78a2-9554-4610-96f6-93f4a9bc202a"/>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373eeecf-bb1a-4333-b389-cb28951674e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2377</TotalTime>
  <Words>1423</Words>
  <Application>Microsoft Office PowerPoint</Application>
  <PresentationFormat>On-screen Show (4:3)</PresentationFormat>
  <Paragraphs>270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Evidence that a Greater Presence of Latinx Faculty or Administrators Raise the Completion Rates of Community College Students</vt:lpstr>
      <vt:lpstr>PowerPoint Presentation</vt:lpstr>
      <vt:lpstr>PowerPoint Presentation</vt:lpstr>
      <vt:lpstr>PowerPoint Presentation</vt:lpstr>
      <vt:lpstr>PowerPoint Presentation</vt:lpstr>
      <vt:lpstr>PowerPoint Presentation</vt:lpstr>
      <vt:lpstr>Previous Research</vt:lpstr>
      <vt:lpstr>PowerPoint Presentation</vt:lpstr>
      <vt:lpstr>Theoretical Framework</vt:lpstr>
      <vt:lpstr>Regression Model</vt:lpstr>
      <vt:lpstr>Data</vt:lpstr>
      <vt:lpstr>Regression Results</vt:lpstr>
      <vt:lpstr>Summary of Fixed-Effects, Panel-Data Regression Results</vt:lpstr>
      <vt:lpstr>Policy Implications</vt:lpstr>
      <vt:lpstr>Questions?/Discussion</vt:lpstr>
    </vt:vector>
  </TitlesOfParts>
  <Company>Page Design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dc:creator>
  <cp:lastModifiedBy>Wassmer, Robert</cp:lastModifiedBy>
  <cp:revision>128</cp:revision>
  <cp:lastPrinted>2018-07-10T19:47:53Z</cp:lastPrinted>
  <dcterms:created xsi:type="dcterms:W3CDTF">2015-02-11T18:15:53Z</dcterms:created>
  <dcterms:modified xsi:type="dcterms:W3CDTF">2022-09-10T21:27:49Z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0x010100C7E03C4B2498D947BFA2022C041EE6CA</vt:lpwstr>
  </property>
</Properties>
</file>