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 varScale="1">
        <p:scale>
          <a:sx n="67" d="100"/>
          <a:sy n="67" d="100"/>
        </p:scale>
        <p:origin x="-528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28600"/>
            <a:ext cx="8763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A </a:t>
            </a:r>
            <a:r>
              <a:rPr lang="en-US" sz="2400" dirty="0" smtClean="0"/>
              <a:t>solution contains 0.040M Br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and 0.026M </a:t>
            </a:r>
            <a:r>
              <a:rPr lang="en-US" sz="2400" dirty="0" err="1" smtClean="0"/>
              <a:t>Cl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.  The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sp</a:t>
            </a:r>
            <a:r>
              <a:rPr lang="en-US" sz="2400" dirty="0" smtClean="0"/>
              <a:t> of </a:t>
            </a:r>
            <a:r>
              <a:rPr lang="en-US" sz="2400" dirty="0" err="1" smtClean="0"/>
              <a:t>AgBr</a:t>
            </a:r>
            <a:r>
              <a:rPr lang="en-US" sz="2400" dirty="0" smtClean="0"/>
              <a:t> is 5.0x10</a:t>
            </a:r>
            <a:r>
              <a:rPr lang="en-US" sz="2400" baseline="30000" dirty="0" smtClean="0"/>
              <a:t>-13</a:t>
            </a:r>
            <a:r>
              <a:rPr lang="en-US" sz="2400" dirty="0" smtClean="0"/>
              <a:t>.  The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sp</a:t>
            </a:r>
            <a:r>
              <a:rPr lang="en-US" sz="2400" dirty="0" smtClean="0"/>
              <a:t> of </a:t>
            </a:r>
            <a:r>
              <a:rPr lang="en-US" sz="2400" dirty="0" err="1" smtClean="0"/>
              <a:t>AgCl</a:t>
            </a:r>
            <a:r>
              <a:rPr lang="en-US" sz="2400" dirty="0" smtClean="0"/>
              <a:t> is 1.8x10</a:t>
            </a:r>
            <a:r>
              <a:rPr lang="en-US" sz="2400" baseline="30000" dirty="0" smtClean="0"/>
              <a:t>-10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Based on the </a:t>
            </a:r>
            <a:r>
              <a:rPr lang="en-US" sz="2400" dirty="0" err="1" smtClean="0"/>
              <a:t>the</a:t>
            </a:r>
            <a:r>
              <a:rPr lang="en-US" sz="2400" dirty="0" smtClean="0"/>
              <a:t> K values, which ion will precipitate first?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Br</a:t>
            </a:r>
            <a:r>
              <a:rPr lang="en-US" sz="2400" baseline="30000" dirty="0" smtClean="0">
                <a:solidFill>
                  <a:srgbClr val="00B050"/>
                </a:solidFill>
              </a:rPr>
              <a:t>-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sz="2400" dirty="0" smtClean="0"/>
              <a:t>What concentration of Ag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ion will be present after 99% of the Br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has precipitated?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[Ag</a:t>
            </a:r>
            <a:r>
              <a:rPr lang="en-US" sz="2400" baseline="30000" dirty="0" smtClean="0">
                <a:solidFill>
                  <a:srgbClr val="00B050"/>
                </a:solidFill>
              </a:rPr>
              <a:t>+</a:t>
            </a:r>
            <a:r>
              <a:rPr lang="en-US" sz="2400" dirty="0" smtClean="0">
                <a:solidFill>
                  <a:srgbClr val="00B050"/>
                </a:solidFill>
              </a:rPr>
              <a:t>] = 1.2x10</a:t>
            </a:r>
            <a:r>
              <a:rPr lang="en-US" sz="2400" baseline="30000" dirty="0" smtClean="0">
                <a:solidFill>
                  <a:srgbClr val="00B050"/>
                </a:solidFill>
              </a:rPr>
              <a:t>-9</a:t>
            </a:r>
            <a:r>
              <a:rPr lang="en-US" sz="2400" dirty="0" smtClean="0">
                <a:solidFill>
                  <a:srgbClr val="00B050"/>
                </a:solidFill>
              </a:rPr>
              <a:t> M</a:t>
            </a:r>
          </a:p>
          <a:p>
            <a:r>
              <a:rPr lang="en-US" sz="2400" dirty="0" smtClean="0"/>
              <a:t>What concentration of Ag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ion will be present after 99% of the </a:t>
            </a:r>
            <a:r>
              <a:rPr lang="en-US" sz="2400" dirty="0" err="1" smtClean="0"/>
              <a:t>Cl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has precipitated?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[Ag</a:t>
            </a:r>
            <a:r>
              <a:rPr lang="en-US" sz="2400" baseline="30000" dirty="0" smtClean="0">
                <a:solidFill>
                  <a:srgbClr val="00B050"/>
                </a:solidFill>
              </a:rPr>
              <a:t>+</a:t>
            </a:r>
            <a:r>
              <a:rPr lang="en-US" sz="2400" dirty="0" smtClean="0">
                <a:solidFill>
                  <a:srgbClr val="00B050"/>
                </a:solidFill>
              </a:rPr>
              <a:t>] = 6.9x10</a:t>
            </a:r>
            <a:r>
              <a:rPr lang="en-US" sz="2400" baseline="30000" dirty="0" smtClean="0">
                <a:solidFill>
                  <a:srgbClr val="00B050"/>
                </a:solidFill>
              </a:rPr>
              <a:t>-7</a:t>
            </a:r>
            <a:r>
              <a:rPr lang="en-US" sz="2400" dirty="0" smtClean="0">
                <a:solidFill>
                  <a:srgbClr val="00B050"/>
                </a:solidFill>
              </a:rPr>
              <a:t> M</a:t>
            </a:r>
            <a:endParaRPr lang="en-US" sz="2400" dirty="0" smtClean="0"/>
          </a:p>
          <a:p>
            <a:r>
              <a:rPr lang="en-US" sz="2400" dirty="0" smtClean="0"/>
              <a:t>Can the Br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be 99% separated from the </a:t>
            </a:r>
            <a:r>
              <a:rPr lang="en-US" sz="2400" dirty="0" err="1" smtClean="0"/>
              <a:t>Cl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by precipitation with Ag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?  Show your work.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Yes, when 99% of the Br- has precipitated, none of the </a:t>
            </a:r>
            <a:r>
              <a:rPr lang="en-US" sz="2400" dirty="0" err="1" smtClean="0">
                <a:solidFill>
                  <a:srgbClr val="00B050"/>
                </a:solidFill>
              </a:rPr>
              <a:t>Cl</a:t>
            </a:r>
            <a:r>
              <a:rPr lang="en-US" sz="2400" baseline="30000" dirty="0" smtClean="0">
                <a:solidFill>
                  <a:srgbClr val="00B050"/>
                </a:solidFill>
              </a:rPr>
              <a:t>-</a:t>
            </a:r>
            <a:r>
              <a:rPr lang="en-US" sz="2400" dirty="0" smtClean="0">
                <a:solidFill>
                  <a:srgbClr val="00B050"/>
                </a:solidFill>
              </a:rPr>
              <a:t> will have begun to precipitate.  When [Ag</a:t>
            </a:r>
            <a:r>
              <a:rPr lang="en-US" sz="2400" baseline="30000" dirty="0" smtClean="0">
                <a:solidFill>
                  <a:srgbClr val="00B050"/>
                </a:solidFill>
              </a:rPr>
              <a:t>+</a:t>
            </a:r>
            <a:r>
              <a:rPr lang="en-US" sz="2400" dirty="0" smtClean="0">
                <a:solidFill>
                  <a:srgbClr val="00B050"/>
                </a:solidFill>
              </a:rPr>
              <a:t>] = 1.2x10</a:t>
            </a:r>
            <a:r>
              <a:rPr lang="en-US" sz="2400" baseline="30000" dirty="0" smtClean="0">
                <a:solidFill>
                  <a:srgbClr val="00B050"/>
                </a:solidFill>
              </a:rPr>
              <a:t>-9</a:t>
            </a:r>
            <a:r>
              <a:rPr lang="en-US" sz="2400" dirty="0" smtClean="0">
                <a:solidFill>
                  <a:srgbClr val="00B050"/>
                </a:solidFill>
              </a:rPr>
              <a:t> M (1% of Br</a:t>
            </a:r>
            <a:r>
              <a:rPr lang="en-US" sz="2400" baseline="30000" dirty="0" smtClean="0">
                <a:solidFill>
                  <a:srgbClr val="00B050"/>
                </a:solidFill>
              </a:rPr>
              <a:t>-</a:t>
            </a:r>
            <a:r>
              <a:rPr lang="en-US" sz="2400" dirty="0" smtClean="0">
                <a:solidFill>
                  <a:srgbClr val="00B050"/>
                </a:solidFill>
              </a:rPr>
              <a:t> left in solution), the </a:t>
            </a:r>
            <a:r>
              <a:rPr lang="en-US" sz="2400" dirty="0" err="1" smtClean="0">
                <a:solidFill>
                  <a:srgbClr val="00B050"/>
                </a:solidFill>
              </a:rPr>
              <a:t>Cl</a:t>
            </a:r>
            <a:r>
              <a:rPr lang="en-US" sz="2400" baseline="30000" dirty="0" smtClean="0">
                <a:solidFill>
                  <a:srgbClr val="00B050"/>
                </a:solidFill>
              </a:rPr>
              <a:t>-</a:t>
            </a:r>
            <a:r>
              <a:rPr lang="en-US" sz="2400" dirty="0" smtClean="0">
                <a:solidFill>
                  <a:srgbClr val="00B050"/>
                </a:solidFill>
              </a:rPr>
              <a:t> concentration would have to be 0.15 M to create a solution saturated with </a:t>
            </a:r>
            <a:r>
              <a:rPr lang="en-US" sz="2400" dirty="0" err="1" smtClean="0">
                <a:solidFill>
                  <a:srgbClr val="00B050"/>
                </a:solidFill>
              </a:rPr>
              <a:t>AgCl</a:t>
            </a:r>
            <a:r>
              <a:rPr lang="en-US" sz="2400" dirty="0" smtClean="0">
                <a:solidFill>
                  <a:srgbClr val="00B050"/>
                </a:solidFill>
              </a:rPr>
              <a:t>.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158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87</cp:revision>
  <dcterms:created xsi:type="dcterms:W3CDTF">2010-08-31T22:48:37Z</dcterms:created>
  <dcterms:modified xsi:type="dcterms:W3CDTF">2012-02-13T21:00:07Z</dcterms:modified>
</cp:coreProperties>
</file>