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1" r:id="rId2"/>
    <p:sldId id="262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737" autoAdjust="0"/>
  </p:normalViewPr>
  <p:slideViewPr>
    <p:cSldViewPr showGuides="1">
      <p:cViewPr varScale="1">
        <p:scale>
          <a:sx n="67" d="100"/>
          <a:sy n="67" d="100"/>
        </p:scale>
        <p:origin x="-528" y="-96"/>
      </p:cViewPr>
      <p:guideLst>
        <p:guide orient="horz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2A9282-4101-4BC8-B4EB-EC3C8556C79A}" type="datetimeFigureOut">
              <a:rPr lang="en-US" smtClean="0"/>
              <a:pPr/>
              <a:t>2/22/2012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2B59EA-CE6A-49A9-B131-F1631A2C56C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2/22/2012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2/22/2012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2/22/2012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2/22/2012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2/22/2012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2/22/2012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2/22/2012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2/22/2012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2/22/2012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2/22/2012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2/22/2012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D9E358-B482-4BF0-B771-2274F0885893}" type="datetimeFigureOut">
              <a:rPr lang="en-US" smtClean="0"/>
              <a:pPr/>
              <a:t>2/22/2012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76200" y="609600"/>
            <a:ext cx="89916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285750" indent="-28575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1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</a:rPr>
              <a:t>. Consider the titration of 50.0 mL of 0.0450M Ag</a:t>
            </a:r>
            <a:r>
              <a:rPr lang="en-US" sz="2000" baseline="30000" dirty="0" smtClean="0">
                <a:solidFill>
                  <a:srgbClr val="000000"/>
                </a:solidFill>
                <a:latin typeface="Arial" pitchFamily="34" charset="0"/>
              </a:rPr>
              <a:t>+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</a:rPr>
              <a:t> with 0.0280M Br</a:t>
            </a:r>
            <a:r>
              <a:rPr lang="en-US" sz="2000" baseline="30000" dirty="0" smtClean="0">
                <a:solidFill>
                  <a:srgbClr val="000000"/>
                </a:solidFill>
                <a:latin typeface="Arial" pitchFamily="34" charset="0"/>
              </a:rPr>
              <a:t>-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</a:rPr>
              <a:t>. How many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</a:rPr>
              <a:t>mL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</a:rPr>
              <a:t> of Br</a:t>
            </a:r>
            <a:r>
              <a:rPr lang="en-US" sz="2000" baseline="30000" dirty="0" smtClean="0">
                <a:solidFill>
                  <a:srgbClr val="000000"/>
                </a:solidFill>
                <a:latin typeface="Arial" pitchFamily="34" charset="0"/>
              </a:rPr>
              <a:t>-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</a:rPr>
              <a:t> solution are needed to reach the equivalence point?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</a:pPr>
            <a:endParaRPr lang="en-US" sz="2000" dirty="0" smtClean="0">
              <a:solidFill>
                <a:srgbClr val="000000"/>
              </a:solidFill>
              <a:latin typeface="Arial" pitchFamily="34" charset="0"/>
            </a:endParaRP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</a:pPr>
            <a:endParaRPr lang="en-US" sz="2000" dirty="0" smtClean="0">
              <a:solidFill>
                <a:srgbClr val="000000"/>
              </a:solidFill>
              <a:latin typeface="Arial" pitchFamily="34" charset="0"/>
            </a:endParaRPr>
          </a:p>
          <a:p>
            <a:pPr marL="285750" indent="-28575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</a:rPr>
              <a:t>80 mL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</a:pPr>
            <a:endParaRPr lang="en-US" sz="2000" dirty="0" smtClean="0">
              <a:solidFill>
                <a:srgbClr val="000000"/>
              </a:solidFill>
              <a:latin typeface="Arial" pitchFamily="34" charset="0"/>
            </a:endParaRP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</a:pPr>
            <a:endParaRPr lang="en-US" sz="2000" dirty="0" smtClean="0">
              <a:solidFill>
                <a:srgbClr val="000000"/>
              </a:solidFill>
              <a:latin typeface="Arial" pitchFamily="34" charset="0"/>
            </a:endParaRP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</a:pPr>
            <a:endParaRPr lang="en-US" sz="2000" dirty="0" smtClean="0">
              <a:solidFill>
                <a:srgbClr val="000000"/>
              </a:solidFill>
              <a:latin typeface="Arial" pitchFamily="34" charset="0"/>
            </a:endParaRP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</a:pPr>
            <a:endParaRPr lang="en-US" sz="2000" dirty="0" smtClean="0">
              <a:solidFill>
                <a:srgbClr val="000000"/>
              </a:solidFill>
              <a:latin typeface="Arial" pitchFamily="34" charset="0"/>
            </a:endParaRP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</a:rPr>
              <a:t>2.  What is the concentration of Br</a:t>
            </a:r>
            <a:r>
              <a:rPr lang="en-US" sz="2000" baseline="30000" dirty="0" smtClean="0">
                <a:solidFill>
                  <a:srgbClr val="000000"/>
                </a:solidFill>
                <a:latin typeface="Arial" pitchFamily="34" charset="0"/>
              </a:rPr>
              <a:t>-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</a:rPr>
              <a:t> and Ag</a:t>
            </a:r>
            <a:r>
              <a:rPr lang="en-US" sz="2000" baseline="30000" dirty="0" smtClean="0">
                <a:solidFill>
                  <a:srgbClr val="000000"/>
                </a:solidFill>
                <a:latin typeface="Arial" pitchFamily="34" charset="0"/>
              </a:rPr>
              <a:t>+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</a:rPr>
              <a:t> at the equivalence point?  The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</a:rPr>
              <a:t>K</a:t>
            </a:r>
            <a:r>
              <a:rPr lang="en-US" sz="2000" baseline="-25000" dirty="0" err="1" smtClean="0">
                <a:solidFill>
                  <a:srgbClr val="000000"/>
                </a:solidFill>
                <a:latin typeface="Arial" pitchFamily="34" charset="0"/>
              </a:rPr>
              <a:t>sp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</a:rPr>
              <a:t> for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</a:rPr>
              <a:t>AgBr</a:t>
            </a:r>
            <a:r>
              <a:rPr lang="en-US" sz="2000" baseline="-25000" dirty="0" smtClean="0">
                <a:solidFill>
                  <a:srgbClr val="000000"/>
                </a:solidFill>
                <a:latin typeface="Arial" pitchFamily="34" charset="0"/>
              </a:rPr>
              <a:t>(s)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</a:rPr>
              <a:t> = 5x10</a:t>
            </a:r>
            <a:r>
              <a:rPr lang="en-US" sz="2000" baseline="30000" dirty="0" smtClean="0">
                <a:solidFill>
                  <a:srgbClr val="000000"/>
                </a:solidFill>
                <a:latin typeface="Arial" pitchFamily="34" charset="0"/>
              </a:rPr>
              <a:t>-13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</a:rPr>
              <a:t>.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</a:pPr>
            <a:endParaRPr lang="en-US" sz="2000" dirty="0" smtClean="0">
              <a:latin typeface="Arial" pitchFamily="34" charset="0"/>
            </a:endParaRP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</a:pPr>
            <a:endParaRPr lang="en-US" sz="2000" dirty="0" smtClean="0">
              <a:latin typeface="Arial" pitchFamily="34" charset="0"/>
            </a:endParaRP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</a:pPr>
            <a:endParaRPr lang="en-US" sz="2000" dirty="0" smtClean="0">
              <a:latin typeface="Arial" pitchFamily="34" charset="0"/>
            </a:endParaRPr>
          </a:p>
          <a:p>
            <a:pPr marL="285750" indent="-28575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</a:rPr>
              <a:t>7.1 x 10</a:t>
            </a:r>
            <a:r>
              <a:rPr lang="en-US" sz="2000" baseline="30000" dirty="0" smtClean="0">
                <a:solidFill>
                  <a:srgbClr val="00B050"/>
                </a:solidFill>
                <a:latin typeface="Arial" pitchFamily="34" charset="0"/>
              </a:rPr>
              <a:t>-7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</a:rPr>
              <a:t> M = [Br</a:t>
            </a:r>
            <a:r>
              <a:rPr lang="en-US" sz="2000" baseline="30000" dirty="0" smtClean="0">
                <a:solidFill>
                  <a:srgbClr val="00B050"/>
                </a:solidFill>
                <a:latin typeface="Arial" pitchFamily="34" charset="0"/>
              </a:rPr>
              <a:t>-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</a:rPr>
              <a:t>] = [Ag</a:t>
            </a:r>
            <a:r>
              <a:rPr lang="en-US" sz="2000" baseline="30000" dirty="0" smtClean="0">
                <a:solidFill>
                  <a:srgbClr val="00B050"/>
                </a:solidFill>
                <a:latin typeface="Arial" pitchFamily="34" charset="0"/>
              </a:rPr>
              <a:t>+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</a:rPr>
              <a:t>]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76200" y="609600"/>
            <a:ext cx="8991600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285750" indent="-28575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</a:rPr>
              <a:t>	Consider the titration of 50.0 mL of 0.0450M Ag</a:t>
            </a:r>
            <a:r>
              <a:rPr lang="en-US" sz="2000" baseline="30000" dirty="0" smtClean="0">
                <a:solidFill>
                  <a:srgbClr val="000000"/>
                </a:solidFill>
                <a:latin typeface="Arial" pitchFamily="34" charset="0"/>
              </a:rPr>
              <a:t>+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</a:rPr>
              <a:t> with 0.0280M Br</a:t>
            </a:r>
            <a:r>
              <a:rPr lang="en-US" sz="2000" baseline="30000" dirty="0" smtClean="0">
                <a:solidFill>
                  <a:srgbClr val="000000"/>
                </a:solidFill>
                <a:latin typeface="Arial" pitchFamily="34" charset="0"/>
              </a:rPr>
              <a:t>-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</a:rPr>
              <a:t>.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The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</a:t>
            </a:r>
            <a:r>
              <a:rPr lang="en-US" sz="2000" baseline="-25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sp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for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AgBr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= 5.0x10</a:t>
            </a:r>
            <a:r>
              <a:rPr lang="en-US" sz="2000" baseline="30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-13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</a:rPr>
              <a:t>.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</a:pPr>
            <a:endParaRPr lang="en-US" sz="2000" dirty="0" smtClean="0">
              <a:solidFill>
                <a:srgbClr val="000000"/>
              </a:solidFill>
              <a:latin typeface="Arial" pitchFamily="34" charset="0"/>
            </a:endParaRP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</a:pPr>
            <a:endParaRPr lang="en-US" sz="2000" dirty="0" smtClean="0">
              <a:solidFill>
                <a:srgbClr val="000000"/>
              </a:solidFill>
              <a:latin typeface="Arial" pitchFamily="34" charset="0"/>
            </a:endParaRP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</a:pPr>
            <a:endParaRPr lang="en-US" sz="2000" dirty="0" smtClean="0">
              <a:solidFill>
                <a:srgbClr val="000000"/>
              </a:solidFill>
              <a:latin typeface="Arial" pitchFamily="34" charset="0"/>
            </a:endParaRP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</a:pPr>
            <a:endParaRPr lang="en-US" sz="2000" dirty="0" smtClean="0">
              <a:solidFill>
                <a:srgbClr val="000000"/>
              </a:solidFill>
              <a:latin typeface="Arial" pitchFamily="34" charset="0"/>
            </a:endParaRP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</a:pPr>
            <a:endParaRPr lang="en-US" sz="2000" dirty="0" smtClean="0">
              <a:solidFill>
                <a:srgbClr val="000000"/>
              </a:solidFill>
              <a:latin typeface="Arial" pitchFamily="34" charset="0"/>
            </a:endParaRPr>
          </a:p>
          <a:p>
            <a:pPr marL="285750" indent="-285750"/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</a:rPr>
              <a:t>3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What is the concentration of Ag</a:t>
            </a:r>
            <a:r>
              <a:rPr lang="en-US" sz="2000" baseline="30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in solution after 100.0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mL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of Br</a:t>
            </a:r>
            <a:r>
              <a:rPr lang="en-US" sz="2000" baseline="30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solution have been added?</a:t>
            </a:r>
          </a:p>
          <a:p>
            <a:pPr marL="285750" indent="-285750"/>
            <a:endParaRPr lang="en-US" sz="20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ctr"/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[Ag</a:t>
            </a:r>
            <a:r>
              <a:rPr lang="en-US" sz="2000" baseline="30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] = 1.4 x 10</a:t>
            </a:r>
            <a:r>
              <a:rPr lang="en-US" sz="2000" baseline="30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-10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M</a:t>
            </a:r>
          </a:p>
          <a:p>
            <a:pPr marL="285750" indent="-285750"/>
            <a:endParaRPr lang="en-US" sz="20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/>
            <a:endParaRPr lang="en-US" sz="20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/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4. What is the concentration of Ag</a:t>
            </a:r>
            <a:r>
              <a:rPr lang="en-US" sz="2000" baseline="30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in solution after 40.00 mL of Br</a:t>
            </a:r>
            <a:r>
              <a:rPr lang="en-US" sz="2000" baseline="30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solution have been added?</a:t>
            </a:r>
          </a:p>
          <a:p>
            <a:pPr marL="285750" indent="-285750"/>
            <a:endParaRPr lang="en-US" sz="20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ctr"/>
            <a:r>
              <a:rPr lang="en-US" sz="200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[Ag</a:t>
            </a:r>
            <a:r>
              <a:rPr lang="en-US" sz="2000" baseline="3000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en-US" sz="200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] = 1.3 x 10</a:t>
            </a:r>
            <a:r>
              <a:rPr lang="en-US" sz="2000" baseline="3000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-2</a:t>
            </a:r>
            <a:r>
              <a:rPr lang="en-US" sz="200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M</a:t>
            </a:r>
          </a:p>
          <a:p>
            <a:pPr marL="285750" indent="-285750" algn="ctr"/>
            <a:endParaRPr lang="en-US" sz="20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</a:pPr>
            <a:endParaRPr lang="en-US" sz="2000" dirty="0" smtClean="0">
              <a:solidFill>
                <a:srgbClr val="000000"/>
              </a:solidFill>
              <a:latin typeface="Arial" pitchFamily="34" charset="0"/>
            </a:endParaRP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</a:pPr>
            <a:endParaRPr lang="en-US" sz="2000" dirty="0" smtClean="0">
              <a:latin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1146</TotalTime>
  <Words>68</Words>
  <Application>Microsoft Office PowerPoint</Application>
  <PresentationFormat>On-screen Show (4:3)</PresentationFormat>
  <Paragraphs>28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 </dc:creator>
  <cp:lastModifiedBy> </cp:lastModifiedBy>
  <cp:revision>111</cp:revision>
  <dcterms:created xsi:type="dcterms:W3CDTF">2010-08-31T22:48:37Z</dcterms:created>
  <dcterms:modified xsi:type="dcterms:W3CDTF">2012-02-22T21:49:45Z</dcterms:modified>
</cp:coreProperties>
</file>