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8" r:id="rId2"/>
    <p:sldId id="27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 showGuides="1">
      <p:cViewPr>
        <p:scale>
          <a:sx n="68" d="100"/>
          <a:sy n="68" d="100"/>
        </p:scale>
        <p:origin x="-498" y="-4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"/>
            <a:ext cx="89154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 algn="ctr"/>
            <a:endParaRPr lang="en-US" sz="2800" u="sng" dirty="0" smtClean="0"/>
          </a:p>
          <a:p>
            <a:r>
              <a:rPr lang="en-US" sz="2400" b="1" dirty="0" smtClean="0"/>
              <a:t>1.  </a:t>
            </a:r>
            <a:r>
              <a:rPr lang="en-US" sz="2400" dirty="0" smtClean="0"/>
              <a:t>What is the pH of solution with that has a formal HA (acid) concentration of 0.150 M.  HA has a </a:t>
            </a:r>
            <a:r>
              <a:rPr lang="en-US" sz="2400" dirty="0" err="1" smtClean="0"/>
              <a:t>pKa</a:t>
            </a:r>
            <a:r>
              <a:rPr lang="en-US" sz="2400" dirty="0" smtClean="0"/>
              <a:t> of 5.00.  Show your work.</a:t>
            </a:r>
          </a:p>
          <a:p>
            <a:endParaRPr lang="en-US" sz="2400" dirty="0" smtClean="0"/>
          </a:p>
          <a:p>
            <a:r>
              <a:rPr lang="en-US" sz="2400" dirty="0" smtClean="0"/>
              <a:t>a.  11.3			b.  3.9</a:t>
            </a:r>
          </a:p>
          <a:p>
            <a:r>
              <a:rPr lang="en-US" sz="2400" dirty="0" smtClean="0"/>
              <a:t>c.  2.24 x 10</a:t>
            </a:r>
            <a:r>
              <a:rPr lang="en-US" sz="2400" baseline="30000" dirty="0" smtClean="0"/>
              <a:t>-3</a:t>
            </a:r>
            <a:r>
              <a:rPr lang="en-US" sz="2400" dirty="0" smtClean="0"/>
              <a:t>		</a:t>
            </a:r>
            <a:r>
              <a:rPr lang="en-US" sz="2400" dirty="0" smtClean="0">
                <a:solidFill>
                  <a:srgbClr val="00B050"/>
                </a:solidFill>
              </a:rPr>
              <a:t>d.  </a:t>
            </a:r>
            <a:r>
              <a:rPr lang="en-US" sz="2400" dirty="0" smtClean="0">
                <a:solidFill>
                  <a:srgbClr val="00B050"/>
                </a:solidFill>
              </a:rPr>
              <a:t>2.65  - I calculated the answer using a concentration of 0.500 M – everyone receives credit for this problem.</a:t>
            </a:r>
            <a:endParaRPr lang="en-US" sz="2400" dirty="0" smtClean="0">
              <a:solidFill>
                <a:srgbClr val="00B050"/>
              </a:solidFill>
            </a:endParaRPr>
          </a:p>
          <a:p>
            <a:endParaRPr lang="en-US" sz="2400" dirty="0" smtClean="0"/>
          </a:p>
          <a:p>
            <a:r>
              <a:rPr lang="en-US" sz="2400" b="1" dirty="0" smtClean="0"/>
              <a:t>2.  </a:t>
            </a:r>
            <a:r>
              <a:rPr lang="en-US" sz="2400" dirty="0" smtClean="0"/>
              <a:t>If [OH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] in an aqueous solution is 4.56x10</a:t>
            </a:r>
            <a:r>
              <a:rPr lang="en-US" sz="2400" baseline="30000" dirty="0" smtClean="0"/>
              <a:t>-5</a:t>
            </a:r>
            <a:r>
              <a:rPr lang="en-US" sz="2400" dirty="0" smtClean="0"/>
              <a:t>, what is the pH of the solution?</a:t>
            </a:r>
          </a:p>
          <a:p>
            <a:endParaRPr lang="en-US" sz="2400" dirty="0" smtClean="0"/>
          </a:p>
          <a:p>
            <a:r>
              <a:rPr lang="en-US" sz="2400" dirty="0" smtClean="0"/>
              <a:t>a.  4.34			b.  2.19 x 10</a:t>
            </a:r>
            <a:r>
              <a:rPr lang="en-US" sz="2400" baseline="30000" dirty="0" smtClean="0"/>
              <a:t>-10</a:t>
            </a:r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c.  9.66</a:t>
            </a:r>
            <a:r>
              <a:rPr lang="en-US" sz="2400" dirty="0" smtClean="0"/>
              <a:t>			d.  1.00	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"/>
            <a:ext cx="9144000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  <a:endParaRPr lang="en-US" sz="2400" dirty="0" smtClean="0"/>
          </a:p>
          <a:p>
            <a:endParaRPr lang="en-US" sz="2400" b="1" u="sng" dirty="0" smtClean="0"/>
          </a:p>
          <a:p>
            <a:r>
              <a:rPr lang="en-US" sz="2400" b="1" dirty="0" smtClean="0"/>
              <a:t>3.  </a:t>
            </a:r>
            <a:r>
              <a:rPr lang="en-US" sz="2400" dirty="0" smtClean="0"/>
              <a:t>What is the pH of a 3.5 x 10</a:t>
            </a:r>
            <a:r>
              <a:rPr lang="en-US" sz="2400" baseline="30000" dirty="0" smtClean="0"/>
              <a:t>-4</a:t>
            </a:r>
            <a:r>
              <a:rPr lang="en-US" sz="2400" dirty="0" smtClean="0"/>
              <a:t> M solution of acetate ion?</a:t>
            </a:r>
          </a:p>
          <a:p>
            <a:endParaRPr lang="en-US" sz="2400" dirty="0" smtClean="0"/>
          </a:p>
          <a:p>
            <a:r>
              <a:rPr lang="en-US" sz="2400" dirty="0" smtClean="0"/>
              <a:t>a.  3.5		</a:t>
            </a:r>
          </a:p>
          <a:p>
            <a:r>
              <a:rPr lang="en-US" sz="2400" dirty="0" smtClean="0"/>
              <a:t>b.  10.5</a:t>
            </a:r>
          </a:p>
          <a:p>
            <a:r>
              <a:rPr lang="en-US" sz="2400" dirty="0" smtClean="0"/>
              <a:t>c.  2.9 x 10</a:t>
            </a:r>
            <a:r>
              <a:rPr lang="en-US" sz="2400" baseline="30000" dirty="0" smtClean="0"/>
              <a:t>-11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d.  Need additional information to solve the problem.</a:t>
            </a:r>
          </a:p>
          <a:p>
            <a:endParaRPr lang="en-US" sz="2400" b="1" u="sng" dirty="0" smtClean="0"/>
          </a:p>
          <a:p>
            <a:endParaRPr lang="en-US" sz="2400" b="1" u="sng" dirty="0" smtClean="0"/>
          </a:p>
          <a:p>
            <a:r>
              <a:rPr lang="en-US" sz="2400" b="1" dirty="0" smtClean="0"/>
              <a:t>4.  </a:t>
            </a:r>
            <a:r>
              <a:rPr lang="en-US" sz="2400" dirty="0" smtClean="0"/>
              <a:t>How much more </a:t>
            </a:r>
            <a:r>
              <a:rPr lang="en-US" sz="2400" b="1" dirty="0" smtClean="0"/>
              <a:t>OH</a:t>
            </a:r>
            <a:r>
              <a:rPr lang="en-US" sz="2400" b="1" baseline="30000" dirty="0" smtClean="0"/>
              <a:t>-</a:t>
            </a:r>
            <a:r>
              <a:rPr lang="en-US" sz="2400" b="1" dirty="0" smtClean="0"/>
              <a:t> ion </a:t>
            </a:r>
            <a:r>
              <a:rPr lang="en-US" sz="2400" dirty="0" smtClean="0"/>
              <a:t>is in a solution with a pH </a:t>
            </a:r>
            <a:r>
              <a:rPr lang="en-US" sz="2400" smtClean="0"/>
              <a:t>of 4 </a:t>
            </a:r>
            <a:r>
              <a:rPr lang="en-US" sz="2400" dirty="0" smtClean="0"/>
              <a:t>versus a solution with a pH </a:t>
            </a:r>
            <a:r>
              <a:rPr lang="en-US" sz="2400" smtClean="0"/>
              <a:t>of 2?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a.  double the amount	</a:t>
            </a:r>
          </a:p>
          <a:p>
            <a:r>
              <a:rPr lang="en-US" sz="2400" dirty="0" smtClean="0"/>
              <a:t>b.  10 times more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c.  100 times more</a:t>
            </a:r>
          </a:p>
          <a:p>
            <a:r>
              <a:rPr lang="en-US" sz="2400" dirty="0" smtClean="0"/>
              <a:t>d.  1000 times more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</TotalTime>
  <Words>58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191</cp:revision>
  <dcterms:created xsi:type="dcterms:W3CDTF">2010-08-31T22:48:37Z</dcterms:created>
  <dcterms:modified xsi:type="dcterms:W3CDTF">2012-04-11T19:16:00Z</dcterms:modified>
</cp:coreProperties>
</file>