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0" r:id="rId2"/>
    <p:sldId id="28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37" autoAdjust="0"/>
  </p:normalViewPr>
  <p:slideViewPr>
    <p:cSldViewPr showGuides="1">
      <p:cViewPr>
        <p:scale>
          <a:sx n="68" d="100"/>
          <a:sy n="68" d="100"/>
        </p:scale>
        <p:origin x="-498" y="48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A9282-4101-4BC8-B4EB-EC3C8556C79A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B59EA-CE6A-49A9-B131-F1631A2C56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358-B482-4BF0-B771-2274F0885893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"/>
            <a:ext cx="89154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</a:p>
          <a:p>
            <a:pPr marL="514350" indent="-514350" algn="ctr"/>
            <a:endParaRPr lang="en-US" sz="2800" u="sng" dirty="0" smtClean="0"/>
          </a:p>
          <a:p>
            <a:r>
              <a:rPr lang="en-US" sz="2400" b="1" dirty="0" smtClean="0"/>
              <a:t>1.  </a:t>
            </a:r>
            <a:r>
              <a:rPr lang="en-US" sz="2400" dirty="0" smtClean="0"/>
              <a:t>What is the equilibrium pH of a 0.175 M solution of the </a:t>
            </a:r>
            <a:r>
              <a:rPr lang="en-US" sz="2400" dirty="0" err="1" smtClean="0"/>
              <a:t>diprotic</a:t>
            </a:r>
            <a:r>
              <a:rPr lang="en-US" sz="2400" dirty="0" smtClean="0"/>
              <a:t> 1,5-pentanedioic acid?  pK</a:t>
            </a:r>
            <a:r>
              <a:rPr lang="en-US" sz="2400" baseline="-25000" dirty="0" smtClean="0"/>
              <a:t>a1</a:t>
            </a:r>
            <a:r>
              <a:rPr lang="en-US" sz="2400" dirty="0" smtClean="0"/>
              <a:t> = 4.345 and pK</a:t>
            </a:r>
            <a:r>
              <a:rPr lang="en-US" sz="2400" baseline="-25000" dirty="0" smtClean="0"/>
              <a:t>a2</a:t>
            </a:r>
            <a:r>
              <a:rPr lang="en-US" sz="2400" dirty="0" smtClean="0"/>
              <a:t> = 5.422.  </a:t>
            </a:r>
            <a:r>
              <a:rPr lang="en-US" sz="2400" b="1" dirty="0" smtClean="0"/>
              <a:t>Show your work.</a:t>
            </a:r>
          </a:p>
          <a:p>
            <a:endParaRPr lang="en-US" sz="2400" dirty="0" smtClean="0"/>
          </a:p>
          <a:p>
            <a:r>
              <a:rPr lang="en-US" sz="2400" dirty="0" smtClean="0"/>
              <a:t>a.  11.4			</a:t>
            </a:r>
            <a:r>
              <a:rPr lang="en-US" sz="2400" dirty="0" smtClean="0">
                <a:solidFill>
                  <a:srgbClr val="00B050"/>
                </a:solidFill>
              </a:rPr>
              <a:t>b.  2.6</a:t>
            </a:r>
          </a:p>
          <a:p>
            <a:r>
              <a:rPr lang="en-US" sz="2400" dirty="0" smtClean="0"/>
              <a:t>c.   3.6			d. 2.81 x 10</a:t>
            </a:r>
            <a:r>
              <a:rPr lang="en-US" sz="2400" baseline="30000" dirty="0" smtClean="0"/>
              <a:t>-3</a:t>
            </a:r>
            <a:r>
              <a:rPr lang="en-US" sz="2400" dirty="0" smtClean="0"/>
              <a:t>	</a:t>
            </a:r>
          </a:p>
          <a:p>
            <a:endParaRPr lang="en-US" sz="2400" dirty="0" smtClean="0"/>
          </a:p>
          <a:p>
            <a:r>
              <a:rPr lang="en-US" sz="2400" b="1" dirty="0" smtClean="0"/>
              <a:t>2.  </a:t>
            </a:r>
            <a:r>
              <a:rPr lang="en-US" sz="2400" dirty="0" smtClean="0"/>
              <a:t>From problem 1 above, what is the equilibrium concentration of the base form of 1,5-pentanedioic acid? </a:t>
            </a:r>
          </a:p>
          <a:p>
            <a:endParaRPr lang="en-US" sz="2400" dirty="0" smtClean="0"/>
          </a:p>
          <a:p>
            <a:r>
              <a:rPr lang="en-US" sz="2400" dirty="0" smtClean="0"/>
              <a:t>a.  2.8 x 10</a:t>
            </a:r>
            <a:r>
              <a:rPr lang="en-US" sz="2400" baseline="30000" dirty="0" smtClean="0"/>
              <a:t>-3</a:t>
            </a:r>
            <a:r>
              <a:rPr lang="en-US" sz="2400" dirty="0" smtClean="0"/>
              <a:t> M		b.  0.175 M</a:t>
            </a:r>
          </a:p>
          <a:p>
            <a:r>
              <a:rPr lang="en-US" sz="2400" dirty="0" smtClean="0"/>
              <a:t>c.  4.7 x 10</a:t>
            </a:r>
            <a:r>
              <a:rPr lang="en-US" sz="2400" baseline="30000" dirty="0" smtClean="0"/>
              <a:t>-11</a:t>
            </a:r>
            <a:r>
              <a:rPr lang="en-US" sz="2400" dirty="0" smtClean="0"/>
              <a:t> M	</a:t>
            </a:r>
            <a:r>
              <a:rPr lang="en-US" sz="2400" dirty="0" smtClean="0">
                <a:solidFill>
                  <a:srgbClr val="00B050"/>
                </a:solidFill>
              </a:rPr>
              <a:t>d.  3.8 x 10</a:t>
            </a:r>
            <a:r>
              <a:rPr lang="en-US" sz="2400" baseline="30000" dirty="0" smtClean="0">
                <a:solidFill>
                  <a:srgbClr val="00B050"/>
                </a:solidFill>
              </a:rPr>
              <a:t>-6</a:t>
            </a:r>
            <a:r>
              <a:rPr lang="en-US" sz="2400" dirty="0" smtClean="0"/>
              <a:t>	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"/>
            <a:ext cx="914400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  <a:endParaRPr lang="en-US" sz="2400" dirty="0" smtClean="0"/>
          </a:p>
          <a:p>
            <a:endParaRPr lang="en-US" sz="2400" b="1" u="sng" dirty="0" smtClean="0"/>
          </a:p>
          <a:p>
            <a:r>
              <a:rPr lang="en-US" sz="2400" b="1" dirty="0" smtClean="0"/>
              <a:t>3.  </a:t>
            </a:r>
            <a:r>
              <a:rPr lang="en-US" sz="2400" dirty="0" smtClean="0"/>
              <a:t>Consider a buffer solution made from the weak base A</a:t>
            </a:r>
            <a:r>
              <a:rPr lang="en-US" sz="2400" baseline="30000" dirty="0" smtClean="0"/>
              <a:t>2-</a:t>
            </a:r>
            <a:r>
              <a:rPr lang="en-US" sz="2400" dirty="0" smtClean="0"/>
              <a:t> with</a:t>
            </a:r>
          </a:p>
          <a:p>
            <a:r>
              <a:rPr lang="en-US" sz="2400" dirty="0" smtClean="0"/>
              <a:t>pK</a:t>
            </a:r>
            <a:r>
              <a:rPr lang="en-US" sz="2400" baseline="-25000" dirty="0" smtClean="0"/>
              <a:t>a1</a:t>
            </a:r>
            <a:r>
              <a:rPr lang="en-US" sz="2400" dirty="0" smtClean="0"/>
              <a:t> = 4.5 and pK</a:t>
            </a:r>
            <a:r>
              <a:rPr lang="en-US" sz="2400" baseline="-25000" dirty="0" smtClean="0"/>
              <a:t>a2</a:t>
            </a:r>
            <a:r>
              <a:rPr lang="en-US" sz="2400" dirty="0" smtClean="0"/>
              <a:t> = 9.0.  In a buffer solution with pH = 8.7, which Henderson-</a:t>
            </a:r>
            <a:r>
              <a:rPr lang="en-US" sz="2400" dirty="0" err="1" smtClean="0"/>
              <a:t>Hasselbalch</a:t>
            </a:r>
            <a:r>
              <a:rPr lang="en-US" sz="2400" dirty="0" smtClean="0"/>
              <a:t> equation should be used for calculations?</a:t>
            </a:r>
          </a:p>
          <a:p>
            <a:endParaRPr lang="en-US" sz="2400" dirty="0" smtClean="0"/>
          </a:p>
          <a:p>
            <a:r>
              <a:rPr lang="en-US" sz="2400" dirty="0" smtClean="0"/>
              <a:t>a. 					b.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c.</a:t>
            </a:r>
            <a:r>
              <a:rPr lang="en-US" sz="2400" dirty="0" smtClean="0"/>
              <a:t>  	</a:t>
            </a:r>
            <a:r>
              <a:rPr lang="en-US" sz="2400" baseline="30000" dirty="0" smtClean="0"/>
              <a:t>				</a:t>
            </a:r>
            <a:r>
              <a:rPr lang="en-US" sz="2400" dirty="0" smtClean="0"/>
              <a:t>d.  </a:t>
            </a:r>
          </a:p>
          <a:p>
            <a:endParaRPr lang="en-US" sz="2400" b="1" u="sng" dirty="0" smtClean="0"/>
          </a:p>
          <a:p>
            <a:endParaRPr lang="en-US" sz="2400" b="1" u="sng" dirty="0" smtClean="0"/>
          </a:p>
          <a:p>
            <a:r>
              <a:rPr lang="en-US" sz="2400" b="1" dirty="0" smtClean="0"/>
              <a:t>4.  </a:t>
            </a:r>
            <a:r>
              <a:rPr lang="en-US" sz="2400" dirty="0" smtClean="0"/>
              <a:t>Consider a buffer where the [HA] + [A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] = 0.250 M and [A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] / [HA]  = 2.00.  What  is [HA]?  </a:t>
            </a:r>
            <a:r>
              <a:rPr lang="en-US" sz="2400" b="1" dirty="0" smtClean="0"/>
              <a:t>Show your work.</a:t>
            </a:r>
          </a:p>
          <a:p>
            <a:endParaRPr lang="en-US" sz="2400" dirty="0" smtClean="0"/>
          </a:p>
          <a:p>
            <a:r>
              <a:rPr lang="en-US" sz="2400" dirty="0" smtClean="0"/>
              <a:t>a.  0.125 M				</a:t>
            </a:r>
            <a:r>
              <a:rPr lang="en-US" sz="2400" dirty="0" smtClean="0">
                <a:solidFill>
                  <a:srgbClr val="00B050"/>
                </a:solidFill>
              </a:rPr>
              <a:t>b.  8.33 x 10</a:t>
            </a:r>
            <a:r>
              <a:rPr lang="en-US" sz="2400" baseline="30000" dirty="0" smtClean="0">
                <a:solidFill>
                  <a:srgbClr val="00B050"/>
                </a:solidFill>
              </a:rPr>
              <a:t>-2</a:t>
            </a:r>
            <a:r>
              <a:rPr lang="en-US" sz="2400" dirty="0" smtClean="0">
                <a:solidFill>
                  <a:srgbClr val="00B050"/>
                </a:solidFill>
              </a:rPr>
              <a:t> M</a:t>
            </a:r>
          </a:p>
          <a:p>
            <a:r>
              <a:rPr lang="en-US" sz="2400" dirty="0" smtClean="0"/>
              <a:t>c.  0.167 M				d.  none of these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419725" y="2851150"/>
          <a:ext cx="2352675" cy="806450"/>
        </p:xfrm>
        <a:graphic>
          <a:graphicData uri="http://schemas.openxmlformats.org/presentationml/2006/ole">
            <p:oleObj spid="_x0000_s2050" name="Equation" r:id="rId3" imgW="1333440" imgH="45720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63575" y="2873375"/>
          <a:ext cx="2308225" cy="784225"/>
        </p:xfrm>
        <a:graphic>
          <a:graphicData uri="http://schemas.openxmlformats.org/presentationml/2006/ole">
            <p:oleObj spid="_x0000_s2052" name="Equation" r:id="rId4" imgW="1307880" imgH="44424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365750" y="2057400"/>
          <a:ext cx="2330450" cy="784225"/>
        </p:xfrm>
        <a:graphic>
          <a:graphicData uri="http://schemas.openxmlformats.org/presentationml/2006/ole">
            <p:oleObj spid="_x0000_s2054" name="Equation" r:id="rId5" imgW="1320480" imgH="444240" progId="Equation.3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641350" y="2057400"/>
          <a:ext cx="2330450" cy="806450"/>
        </p:xfrm>
        <a:graphic>
          <a:graphicData uri="http://schemas.openxmlformats.org/presentationml/2006/ole">
            <p:oleObj spid="_x0000_s2055" name="Equation" r:id="rId6" imgW="13204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5825</TotalTime>
  <Words>76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Equation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 </dc:creator>
  <cp:lastModifiedBy> </cp:lastModifiedBy>
  <cp:revision>208</cp:revision>
  <dcterms:created xsi:type="dcterms:W3CDTF">2010-08-31T22:48:37Z</dcterms:created>
  <dcterms:modified xsi:type="dcterms:W3CDTF">2012-04-25T21:31:21Z</dcterms:modified>
</cp:coreProperties>
</file>