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3" r:id="rId2"/>
    <p:sldId id="28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>
        <p:scale>
          <a:sx n="68" d="100"/>
          <a:sy n="68" d="100"/>
        </p:scale>
        <p:origin x="-498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"/>
            <a:ext cx="89154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 algn="ctr"/>
            <a:endParaRPr lang="en-US" sz="2800" u="sng" dirty="0" smtClean="0"/>
          </a:p>
          <a:p>
            <a:pPr marL="280988" indent="-280988"/>
            <a:r>
              <a:rPr lang="en-US" sz="2400" b="1" dirty="0" smtClean="0"/>
              <a:t>1. </a:t>
            </a:r>
            <a:r>
              <a:rPr lang="en-US" sz="2400" dirty="0" smtClean="0"/>
              <a:t>A solution of 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PO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and its associated forms has a pH of </a:t>
            </a:r>
            <a:r>
              <a:rPr lang="en-US" sz="2400" dirty="0" smtClean="0"/>
              <a:t>7.50</a:t>
            </a:r>
            <a:r>
              <a:rPr lang="en-US" sz="2400" dirty="0" smtClean="0"/>
              <a:t>.  What is the principal species?  For 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PO</a:t>
            </a:r>
            <a:r>
              <a:rPr lang="en-US" sz="2400" baseline="-25000" dirty="0" smtClean="0"/>
              <a:t>4,</a:t>
            </a:r>
            <a:r>
              <a:rPr lang="en-US" sz="2400" dirty="0" smtClean="0"/>
              <a:t> pK</a:t>
            </a:r>
            <a:r>
              <a:rPr lang="en-US" sz="2400" baseline="-25000" dirty="0" smtClean="0"/>
              <a:t>a1</a:t>
            </a:r>
            <a:r>
              <a:rPr lang="en-US" sz="2400" dirty="0" smtClean="0"/>
              <a:t> = 2.148,  pK</a:t>
            </a:r>
            <a:r>
              <a:rPr lang="en-US" sz="2400" baseline="-25000" dirty="0" smtClean="0"/>
              <a:t>a2</a:t>
            </a:r>
            <a:r>
              <a:rPr lang="en-US" sz="2400" dirty="0" smtClean="0"/>
              <a:t> = 7.199, pK</a:t>
            </a:r>
            <a:r>
              <a:rPr lang="en-US" sz="2400" baseline="-25000" dirty="0" smtClean="0"/>
              <a:t>a3</a:t>
            </a:r>
            <a:r>
              <a:rPr lang="en-US" sz="2400" dirty="0" smtClean="0"/>
              <a:t> = 12.15.  </a:t>
            </a:r>
            <a:r>
              <a:rPr lang="en-US" sz="2400" b="1" dirty="0" smtClean="0"/>
              <a:t>Show how you came to your answer using equilibrium reactions.</a:t>
            </a:r>
          </a:p>
          <a:p>
            <a:endParaRPr lang="en-US" sz="2400" dirty="0" smtClean="0"/>
          </a:p>
          <a:p>
            <a:r>
              <a:rPr lang="en-US" sz="2400" dirty="0" smtClean="0"/>
              <a:t>a. 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PO</a:t>
            </a:r>
            <a:r>
              <a:rPr lang="en-US" sz="2400" baseline="-25000" dirty="0" smtClean="0"/>
              <a:t>4 </a:t>
            </a:r>
            <a:r>
              <a:rPr lang="en-US" sz="2400" dirty="0" smtClean="0"/>
              <a:t>			b.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PO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-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c.  HPO</a:t>
            </a:r>
            <a:r>
              <a:rPr lang="en-US" sz="2400" baseline="-25000" dirty="0" smtClean="0">
                <a:solidFill>
                  <a:srgbClr val="00B050"/>
                </a:solidFill>
              </a:rPr>
              <a:t>4</a:t>
            </a:r>
            <a:r>
              <a:rPr lang="en-US" sz="2400" baseline="30000" dirty="0" smtClean="0">
                <a:solidFill>
                  <a:srgbClr val="00B050"/>
                </a:solidFill>
              </a:rPr>
              <a:t>2-</a:t>
            </a:r>
            <a:r>
              <a:rPr lang="en-US" sz="2400" baseline="-250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			d. PO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3-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	</a:t>
            </a:r>
          </a:p>
          <a:p>
            <a:endParaRPr lang="en-US" sz="2400" dirty="0" smtClean="0"/>
          </a:p>
          <a:p>
            <a:r>
              <a:rPr lang="en-US" sz="2400" b="1" dirty="0" smtClean="0"/>
              <a:t>2.  </a:t>
            </a:r>
            <a:r>
              <a:rPr lang="en-US" sz="2400" dirty="0" smtClean="0"/>
              <a:t>In problem 1 above, what is the second most abundant species?</a:t>
            </a:r>
          </a:p>
          <a:p>
            <a:endParaRPr lang="en-US" sz="2400" dirty="0" smtClean="0"/>
          </a:p>
          <a:p>
            <a:r>
              <a:rPr lang="en-US" sz="2400" dirty="0" smtClean="0"/>
              <a:t>a. 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PO</a:t>
            </a:r>
            <a:r>
              <a:rPr lang="en-US" sz="2400" baseline="-25000" dirty="0" smtClean="0"/>
              <a:t>4 </a:t>
            </a:r>
            <a:r>
              <a:rPr lang="en-US" sz="2400" dirty="0" smtClean="0"/>
              <a:t>			</a:t>
            </a:r>
            <a:r>
              <a:rPr lang="en-US" sz="2400" dirty="0" smtClean="0">
                <a:solidFill>
                  <a:srgbClr val="00B050"/>
                </a:solidFill>
              </a:rPr>
              <a:t>b. H</a:t>
            </a:r>
            <a:r>
              <a:rPr lang="en-US" sz="2400" baseline="-25000" dirty="0" smtClean="0">
                <a:solidFill>
                  <a:srgbClr val="00B050"/>
                </a:solidFill>
              </a:rPr>
              <a:t>2</a:t>
            </a:r>
            <a:r>
              <a:rPr lang="en-US" sz="2400" dirty="0" smtClean="0">
                <a:solidFill>
                  <a:srgbClr val="00B050"/>
                </a:solidFill>
              </a:rPr>
              <a:t>PO</a:t>
            </a:r>
            <a:r>
              <a:rPr lang="en-US" sz="2400" baseline="-25000" dirty="0" smtClean="0">
                <a:solidFill>
                  <a:srgbClr val="00B050"/>
                </a:solidFill>
              </a:rPr>
              <a:t>4</a:t>
            </a:r>
            <a:r>
              <a:rPr lang="en-US" sz="2400" baseline="30000" dirty="0" smtClean="0">
                <a:solidFill>
                  <a:srgbClr val="00B050"/>
                </a:solidFill>
              </a:rPr>
              <a:t>-</a:t>
            </a:r>
          </a:p>
          <a:p>
            <a:r>
              <a:rPr lang="en-US" sz="2400" dirty="0" smtClean="0"/>
              <a:t>c.  HPO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2-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			d. PO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3-</a:t>
            </a:r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  <a:endParaRPr lang="en-US" sz="2400" dirty="0" smtClean="0"/>
          </a:p>
          <a:p>
            <a:endParaRPr lang="en-US" sz="2400" b="1" u="sng" dirty="0" smtClean="0"/>
          </a:p>
          <a:p>
            <a:pPr marL="338138" indent="-338138"/>
            <a:r>
              <a:rPr lang="en-US" sz="2400" b="1" dirty="0" smtClean="0"/>
              <a:t>3. </a:t>
            </a:r>
            <a:r>
              <a:rPr lang="en-US" sz="2400" dirty="0" smtClean="0"/>
              <a:t>How many mL of </a:t>
            </a:r>
            <a:r>
              <a:rPr lang="en-US" sz="2400" dirty="0" smtClean="0"/>
              <a:t>0.250 </a:t>
            </a:r>
            <a:r>
              <a:rPr lang="en-US" sz="2400" dirty="0" smtClean="0"/>
              <a:t>M </a:t>
            </a:r>
            <a:r>
              <a:rPr lang="en-US" sz="2400" dirty="0" err="1" smtClean="0"/>
              <a:t>HCl</a:t>
            </a:r>
            <a:r>
              <a:rPr lang="en-US" sz="2400" dirty="0" smtClean="0"/>
              <a:t> need to be added to 20.0 mL of      0.350 M acetate to reach the equivalence point?  </a:t>
            </a:r>
            <a:r>
              <a:rPr lang="en-US" sz="2400" b="1" dirty="0" smtClean="0"/>
              <a:t>Show your work.</a:t>
            </a:r>
          </a:p>
          <a:p>
            <a:endParaRPr lang="en-US" sz="2400" dirty="0" smtClean="0"/>
          </a:p>
          <a:p>
            <a:r>
              <a:rPr lang="en-US" sz="2400" dirty="0" smtClean="0"/>
              <a:t>a.  14.0 mL		b.  20.0 mL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c.  28.0 mL</a:t>
            </a:r>
            <a:r>
              <a:rPr lang="en-US" sz="2400" dirty="0" smtClean="0"/>
              <a:t>		d.  none of the above	</a:t>
            </a:r>
          </a:p>
          <a:p>
            <a:endParaRPr lang="en-US" sz="2400" b="1" u="sng" dirty="0" smtClean="0"/>
          </a:p>
          <a:p>
            <a:endParaRPr lang="en-US" sz="2400" b="1" u="sng" dirty="0" smtClean="0"/>
          </a:p>
          <a:p>
            <a:pPr marL="393700" indent="-393700"/>
            <a:r>
              <a:rPr lang="en-US" sz="2400" b="1" dirty="0" smtClean="0"/>
              <a:t>4.  </a:t>
            </a:r>
            <a:r>
              <a:rPr lang="en-US" sz="2400" dirty="0" smtClean="0"/>
              <a:t>Consider the titration of a weak </a:t>
            </a:r>
            <a:r>
              <a:rPr lang="en-US" sz="2400" dirty="0" smtClean="0"/>
              <a:t>acid </a:t>
            </a:r>
            <a:r>
              <a:rPr lang="en-US" sz="2400" dirty="0" smtClean="0"/>
              <a:t>whose </a:t>
            </a:r>
            <a:r>
              <a:rPr lang="en-US" sz="2400" dirty="0" err="1" smtClean="0"/>
              <a:t>pKa</a:t>
            </a:r>
            <a:r>
              <a:rPr lang="en-US" sz="2400" dirty="0" smtClean="0"/>
              <a:t> is 7.7.  </a:t>
            </a:r>
            <a:r>
              <a:rPr lang="en-US" sz="2400" dirty="0" smtClean="0"/>
              <a:t>What is the pH of the titration half way to the equivalence point?</a:t>
            </a:r>
            <a:endParaRPr lang="en-US" sz="2400" b="1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a.  7.7</a:t>
            </a:r>
            <a:r>
              <a:rPr lang="en-US" sz="2400" dirty="0" smtClean="0"/>
              <a:t>				b.  6.3</a:t>
            </a:r>
          </a:p>
          <a:p>
            <a:r>
              <a:rPr lang="en-US" sz="2400" dirty="0" smtClean="0"/>
              <a:t>c.  7.0				d.  more information is necessary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2939</TotalTime>
  <Words>87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206</cp:revision>
  <dcterms:created xsi:type="dcterms:W3CDTF">2010-08-31T22:48:37Z</dcterms:created>
  <dcterms:modified xsi:type="dcterms:W3CDTF">2012-05-02T20:26:51Z</dcterms:modified>
</cp:coreProperties>
</file>