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 varScale="1">
        <p:scale>
          <a:sx n="67" d="100"/>
          <a:sy n="67" d="100"/>
        </p:scale>
        <p:origin x="-528" y="-10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1.  What is the pH of a 5.0 x 10</a:t>
            </a:r>
            <a:r>
              <a:rPr lang="en-US" sz="2400" baseline="30000" dirty="0" smtClean="0"/>
              <a:t>-6</a:t>
            </a:r>
            <a:r>
              <a:rPr lang="en-US" sz="2400" dirty="0" smtClean="0"/>
              <a:t> M solution of </a:t>
            </a:r>
            <a:r>
              <a:rPr lang="en-US" sz="2400" dirty="0" err="1" smtClean="0"/>
              <a:t>CsOH</a:t>
            </a:r>
            <a:r>
              <a:rPr lang="en-US" sz="2400" dirty="0" smtClean="0"/>
              <a:t>?</a:t>
            </a:r>
          </a:p>
          <a:p>
            <a:pPr marL="514350" indent="-514350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A.  5.3</a:t>
            </a:r>
          </a:p>
          <a:p>
            <a:pPr marL="514350" indent="-514350"/>
            <a:r>
              <a:rPr lang="en-US" sz="2400" dirty="0" smtClean="0"/>
              <a:t>	B.  2 x 10</a:t>
            </a:r>
            <a:r>
              <a:rPr lang="en-US" sz="2400" baseline="30000" dirty="0" smtClean="0"/>
              <a:t>-9</a:t>
            </a:r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C.  8.7</a:t>
            </a:r>
          </a:p>
          <a:p>
            <a:pPr marL="514350" indent="-514350"/>
            <a:r>
              <a:rPr lang="en-US" sz="2400" dirty="0" smtClean="0"/>
              <a:t>	D.  need to know the equilibrium constant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2.  Formic acid (HCO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H) has a </a:t>
            </a:r>
            <a:r>
              <a:rPr lang="en-US" sz="2400" dirty="0" err="1" smtClean="0"/>
              <a:t>pKa</a:t>
            </a:r>
            <a:r>
              <a:rPr lang="en-US" sz="2400" dirty="0" smtClean="0"/>
              <a:t> of 3.744.  What is K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for the </a:t>
            </a:r>
            <a:r>
              <a:rPr lang="en-US" sz="2400" dirty="0" err="1" smtClean="0"/>
              <a:t>formate</a:t>
            </a:r>
            <a:r>
              <a:rPr lang="en-US" sz="2400" dirty="0" smtClean="0"/>
              <a:t> ion (HCO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)?  Show your work.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A.  1.80 x 10</a:t>
            </a:r>
            <a:r>
              <a:rPr lang="en-US" sz="2400" baseline="30000" dirty="0" smtClean="0"/>
              <a:t>-4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B.  5.55 x 10</a:t>
            </a:r>
            <a:r>
              <a:rPr lang="en-US" sz="2400" baseline="30000" dirty="0" smtClean="0">
                <a:solidFill>
                  <a:srgbClr val="00B050"/>
                </a:solidFill>
              </a:rPr>
              <a:t>-11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en-US" sz="2400" dirty="0" smtClean="0"/>
              <a:t>	C.  10.26</a:t>
            </a:r>
          </a:p>
          <a:p>
            <a:pPr marL="514350" indent="-514350"/>
            <a:r>
              <a:rPr lang="en-US" sz="2400" dirty="0" smtClean="0"/>
              <a:t>	D.  3.744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3.  How many milliliters of 0.100 M KI are necessary to reach the equivalence point when titrating 40.0 mL of 0.0350 M Hg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(NO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?  Show your work.  The reaction is:</a:t>
            </a:r>
          </a:p>
          <a:p>
            <a:pPr marL="514350" indent="-514350" algn="ctr"/>
            <a:endParaRPr lang="en-US" sz="2400" dirty="0" smtClean="0"/>
          </a:p>
          <a:p>
            <a:pPr marL="514350" indent="-514350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A.  28.0 mL</a:t>
            </a:r>
          </a:p>
          <a:p>
            <a:pPr marL="514350" indent="-514350"/>
            <a:r>
              <a:rPr lang="en-US" sz="2400" dirty="0" smtClean="0"/>
              <a:t>	B.  32.0 mL</a:t>
            </a:r>
          </a:p>
          <a:p>
            <a:pPr marL="514350" indent="-514350"/>
            <a:r>
              <a:rPr lang="en-US" sz="2400" dirty="0" smtClean="0"/>
              <a:t>	C.  14.0 mL</a:t>
            </a:r>
          </a:p>
          <a:p>
            <a:pPr marL="514350" indent="-514350"/>
            <a:r>
              <a:rPr lang="en-US" sz="2400" dirty="0" smtClean="0"/>
              <a:t>	D.  none of the above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4.  The equivalence point of a titration occurs: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A.  when all of the analyte has been titrated (reacted).</a:t>
            </a:r>
          </a:p>
          <a:p>
            <a:pPr marL="514350" indent="-514350"/>
            <a:r>
              <a:rPr lang="en-US" sz="2400" dirty="0" smtClean="0"/>
              <a:t>	B.  usually </a:t>
            </a:r>
            <a:r>
              <a:rPr lang="en-US" sz="2400" smtClean="0"/>
              <a:t>just </a:t>
            </a:r>
            <a:r>
              <a:rPr lang="en-US" sz="2400" smtClean="0"/>
              <a:t>before </a:t>
            </a:r>
            <a:r>
              <a:rPr lang="en-US" sz="2400" dirty="0" smtClean="0"/>
              <a:t>the endpoint.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C.  Both A and B</a:t>
            </a:r>
          </a:p>
          <a:p>
            <a:pPr marL="514350" indent="-514350"/>
            <a:r>
              <a:rPr lang="en-US" sz="2400" dirty="0" smtClean="0"/>
              <a:t>	D.  Neither A or B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19400" y="1600200"/>
          <a:ext cx="3173730" cy="533400"/>
        </p:xfrm>
        <a:graphic>
          <a:graphicData uri="http://schemas.openxmlformats.org/presentationml/2006/ole">
            <p:oleObj spid="_x0000_s1026" name="Equation" r:id="rId3" imgW="15112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53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112</cp:revision>
  <dcterms:created xsi:type="dcterms:W3CDTF">2010-08-31T22:48:37Z</dcterms:created>
  <dcterms:modified xsi:type="dcterms:W3CDTF">2012-02-21T15:52:57Z</dcterms:modified>
</cp:coreProperties>
</file>