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 showGuides="1">
      <p:cViewPr varScale="1">
        <p:scale>
          <a:sx n="67" d="100"/>
          <a:sy n="67" d="100"/>
        </p:scale>
        <p:origin x="-528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A9282-4101-4BC8-B4EB-EC3C8556C79A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59EA-CE6A-49A9-B131-F1631A2C5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358-B482-4BF0-B771-2274F088589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02919-1E63-4B92-806A-2E47A5091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pPr marL="514350" indent="-514350"/>
            <a:r>
              <a:rPr lang="en-US" sz="2400" dirty="0" smtClean="0"/>
              <a:t>1.  The presence of an ionic atmosphere leads to _______________ in the solubility of slightly soluble solids.</a:t>
            </a:r>
          </a:p>
          <a:p>
            <a:pPr marL="514350" indent="-514350"/>
            <a:r>
              <a:rPr lang="en-US" sz="2400" dirty="0" smtClean="0"/>
              <a:t> 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A.  an increase</a:t>
            </a:r>
          </a:p>
          <a:p>
            <a:pPr marL="514350" indent="-514350"/>
            <a:r>
              <a:rPr lang="en-US" sz="2400" dirty="0" smtClean="0"/>
              <a:t>	B.  a decrease</a:t>
            </a:r>
          </a:p>
          <a:p>
            <a:pPr marL="514350" indent="-514350"/>
            <a:r>
              <a:rPr lang="en-US" sz="2400" dirty="0" smtClean="0"/>
              <a:t>	C.  no change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2.  The ionic strength of a solution that contains 0.050 M </a:t>
            </a:r>
            <a:r>
              <a:rPr lang="en-US" sz="2400" dirty="0" err="1" smtClean="0"/>
              <a:t>NaCl</a:t>
            </a:r>
            <a:r>
              <a:rPr lang="en-US" sz="2400" dirty="0" smtClean="0"/>
              <a:t> and 0.025 M KNO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(both fully soluble salts) is:</a:t>
            </a:r>
            <a:endParaRPr lang="en-US" sz="2400" baseline="-25000" dirty="0" smtClean="0"/>
          </a:p>
          <a:p>
            <a:pPr marL="514350" indent="-514350"/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A.  0.150 M</a:t>
            </a:r>
            <a:endParaRPr lang="en-US" sz="2400" baseline="30000" dirty="0" smtClean="0"/>
          </a:p>
          <a:p>
            <a:pPr marL="514350" indent="-514350"/>
            <a:r>
              <a:rPr lang="en-US" sz="2400" dirty="0" smtClean="0"/>
              <a:t>	B.  0.050 M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C.  0.075 M</a:t>
            </a:r>
          </a:p>
          <a:p>
            <a:pPr marL="514350" indent="-514350"/>
            <a:r>
              <a:rPr lang="en-US" sz="2400" dirty="0" smtClean="0"/>
              <a:t>	D.  none of the above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"/>
            <a:ext cx="868680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u="sng" dirty="0" smtClean="0"/>
              <a:t>Quiz</a:t>
            </a:r>
          </a:p>
          <a:p>
            <a:r>
              <a:rPr lang="en-US" sz="2400" dirty="0" smtClean="0"/>
              <a:t>Consider an aqueous solution with a formal acetic acid (CH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H) concentration of 0.150 M and the following equilibrium reactions: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3.  What is the correct charge balance?</a:t>
            </a:r>
          </a:p>
          <a:p>
            <a:pPr marL="514350" indent="-514350"/>
            <a:r>
              <a:rPr lang="en-US" sz="2400" dirty="0" smtClean="0"/>
              <a:t>	A.  2[H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] = [OH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 + [CH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</a:t>
            </a:r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B. [H</a:t>
            </a:r>
            <a:r>
              <a:rPr lang="en-US" sz="2400" baseline="30000" dirty="0" smtClean="0">
                <a:solidFill>
                  <a:srgbClr val="00B050"/>
                </a:solidFill>
              </a:rPr>
              <a:t>+</a:t>
            </a:r>
            <a:r>
              <a:rPr lang="en-US" sz="2400" dirty="0" smtClean="0">
                <a:solidFill>
                  <a:srgbClr val="00B050"/>
                </a:solidFill>
              </a:rPr>
              <a:t>] = [OH</a:t>
            </a:r>
            <a:r>
              <a:rPr lang="en-US" sz="2400" baseline="30000" dirty="0" smtClean="0">
                <a:solidFill>
                  <a:srgbClr val="00B050"/>
                </a:solidFill>
              </a:rPr>
              <a:t>-</a:t>
            </a:r>
            <a:r>
              <a:rPr lang="en-US" sz="2400" dirty="0" smtClean="0">
                <a:solidFill>
                  <a:srgbClr val="00B050"/>
                </a:solidFill>
              </a:rPr>
              <a:t>] + [CH</a:t>
            </a:r>
            <a:r>
              <a:rPr lang="en-US" sz="2400" baseline="-25000" dirty="0" smtClean="0">
                <a:solidFill>
                  <a:srgbClr val="00B050"/>
                </a:solidFill>
              </a:rPr>
              <a:t>3</a:t>
            </a:r>
            <a:r>
              <a:rPr lang="en-US" sz="2400" dirty="0" smtClean="0">
                <a:solidFill>
                  <a:srgbClr val="00B050"/>
                </a:solidFill>
              </a:rPr>
              <a:t>CO</a:t>
            </a:r>
            <a:r>
              <a:rPr lang="en-US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sz="2400" baseline="30000" dirty="0" smtClean="0">
                <a:solidFill>
                  <a:srgbClr val="00B050"/>
                </a:solidFill>
              </a:rPr>
              <a:t>-</a:t>
            </a:r>
            <a:r>
              <a:rPr lang="en-US" sz="2400" dirty="0" smtClean="0">
                <a:solidFill>
                  <a:srgbClr val="00B050"/>
                </a:solidFill>
              </a:rPr>
              <a:t>]</a:t>
            </a:r>
          </a:p>
          <a:p>
            <a:pPr marL="514350" indent="-514350"/>
            <a:r>
              <a:rPr lang="en-US" sz="2400" dirty="0" smtClean="0"/>
              <a:t>	C. [H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] + [CH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H] = [OH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 + [CH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</a:t>
            </a:r>
          </a:p>
          <a:p>
            <a:pPr marL="514350" indent="-514350"/>
            <a:r>
              <a:rPr lang="en-US" sz="2400" dirty="0" smtClean="0"/>
              <a:t>	D.  none of the above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r>
              <a:rPr lang="en-US" sz="2400" dirty="0" smtClean="0"/>
              <a:t>4.  What is the correct mass balance?</a:t>
            </a:r>
            <a:endParaRPr lang="en-US" sz="2400" baseline="-25000" dirty="0" smtClean="0"/>
          </a:p>
          <a:p>
            <a:pPr marL="514350" indent="-514350"/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B050"/>
                </a:solidFill>
              </a:rPr>
              <a:t>A. [CH</a:t>
            </a:r>
            <a:r>
              <a:rPr lang="en-US" sz="2400" baseline="-25000" dirty="0" smtClean="0">
                <a:solidFill>
                  <a:srgbClr val="00B050"/>
                </a:solidFill>
              </a:rPr>
              <a:t>3</a:t>
            </a:r>
            <a:r>
              <a:rPr lang="en-US" sz="2400" dirty="0" smtClean="0">
                <a:solidFill>
                  <a:srgbClr val="00B050"/>
                </a:solidFill>
              </a:rPr>
              <a:t>CO</a:t>
            </a:r>
            <a:r>
              <a:rPr lang="en-US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sz="2400" dirty="0" smtClean="0">
                <a:solidFill>
                  <a:srgbClr val="00B050"/>
                </a:solidFill>
              </a:rPr>
              <a:t>H] + [CH</a:t>
            </a:r>
            <a:r>
              <a:rPr lang="en-US" sz="2400" baseline="-25000" dirty="0" smtClean="0">
                <a:solidFill>
                  <a:srgbClr val="00B050"/>
                </a:solidFill>
              </a:rPr>
              <a:t>3</a:t>
            </a:r>
            <a:r>
              <a:rPr lang="en-US" sz="2400" dirty="0" smtClean="0">
                <a:solidFill>
                  <a:srgbClr val="00B050"/>
                </a:solidFill>
              </a:rPr>
              <a:t>CO</a:t>
            </a:r>
            <a:r>
              <a:rPr lang="en-US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sz="2400" baseline="30000" dirty="0" smtClean="0">
                <a:solidFill>
                  <a:srgbClr val="00B050"/>
                </a:solidFill>
              </a:rPr>
              <a:t>-</a:t>
            </a:r>
            <a:r>
              <a:rPr lang="en-US" sz="2400" dirty="0" smtClean="0">
                <a:solidFill>
                  <a:srgbClr val="00B050"/>
                </a:solidFill>
              </a:rPr>
              <a:t>] = 0.150 M</a:t>
            </a:r>
            <a:endParaRPr lang="en-US" sz="2400" baseline="30000" dirty="0" smtClean="0">
              <a:solidFill>
                <a:srgbClr val="00B050"/>
              </a:solidFill>
            </a:endParaRPr>
          </a:p>
          <a:p>
            <a:pPr marL="514350" indent="-514350"/>
            <a:r>
              <a:rPr lang="en-US" sz="2400" dirty="0" smtClean="0"/>
              <a:t>	B. [H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] = [CH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</a:t>
            </a:r>
          </a:p>
          <a:p>
            <a:pPr marL="514350" indent="-514350"/>
            <a:r>
              <a:rPr lang="en-US" sz="2400" dirty="0" smtClean="0"/>
              <a:t>	C. [CH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] = 0.150 M </a:t>
            </a:r>
          </a:p>
          <a:p>
            <a:pPr marL="514350" indent="-514350"/>
            <a:r>
              <a:rPr lang="en-US" sz="2400" dirty="0" smtClean="0"/>
              <a:t>	D.  none of the above</a:t>
            </a:r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400" dirty="0" smtClean="0"/>
          </a:p>
          <a:p>
            <a:pPr marL="514350" indent="-514350"/>
            <a:endParaRPr 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33600" y="1219200"/>
          <a:ext cx="5034640" cy="1143000"/>
        </p:xfrm>
        <a:graphic>
          <a:graphicData uri="http://schemas.openxmlformats.org/presentationml/2006/ole">
            <p:oleObj spid="_x0000_s1026" name="Equation" r:id="rId3" imgW="2349360" imgH="53316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53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 </dc:creator>
  <cp:lastModifiedBy> </cp:lastModifiedBy>
  <cp:revision>123</cp:revision>
  <dcterms:created xsi:type="dcterms:W3CDTF">2010-08-31T22:48:37Z</dcterms:created>
  <dcterms:modified xsi:type="dcterms:W3CDTF">2011-03-15T22:15:47Z</dcterms:modified>
</cp:coreProperties>
</file>