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>
        <p:scale>
          <a:sx n="68" d="100"/>
          <a:sy n="68" d="100"/>
        </p:scale>
        <p:origin x="-49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"/>
            <a:ext cx="89154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  Beer’s law is A = </a:t>
            </a:r>
            <a:r>
              <a:rPr lang="el-GR" sz="2400" dirty="0" smtClean="0"/>
              <a:t>ε</a:t>
            </a:r>
            <a:r>
              <a:rPr lang="en-US" sz="2400" dirty="0" err="1" smtClean="0"/>
              <a:t>bc</a:t>
            </a:r>
            <a:r>
              <a:rPr lang="en-US" sz="2400" dirty="0" smtClean="0"/>
              <a:t>.  An analyte at a concentration of 5.0 x 10</a:t>
            </a:r>
            <a:r>
              <a:rPr lang="en-US" sz="2400" baseline="30000" dirty="0" smtClean="0"/>
              <a:t>-3</a:t>
            </a:r>
            <a:r>
              <a:rPr lang="en-US" sz="2400" dirty="0" smtClean="0"/>
              <a:t> M gives an absorbance of 0.50 at a specific wavelength and a cell path length of 1.00 cm.  What is the molar </a:t>
            </a:r>
            <a:r>
              <a:rPr lang="en-US" sz="2400" dirty="0" err="1" smtClean="0"/>
              <a:t>absorptivity</a:t>
            </a:r>
            <a:r>
              <a:rPr lang="en-US" sz="2400" dirty="0" smtClean="0"/>
              <a:t>?  Show your work.</a:t>
            </a:r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A.  100</a:t>
            </a:r>
          </a:p>
          <a:p>
            <a:pPr marL="514350" indent="-514350"/>
            <a:r>
              <a:rPr lang="en-US" sz="2400" dirty="0" smtClean="0"/>
              <a:t>	B.  100 M cm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 100 M</a:t>
            </a:r>
            <a:r>
              <a:rPr lang="en-US" sz="2400" baseline="30000" dirty="0" smtClean="0">
                <a:solidFill>
                  <a:srgbClr val="00B050"/>
                </a:solidFill>
              </a:rPr>
              <a:t>-1</a:t>
            </a:r>
            <a:r>
              <a:rPr lang="en-US" sz="2400" dirty="0" smtClean="0">
                <a:solidFill>
                  <a:srgbClr val="00B050"/>
                </a:solidFill>
              </a:rPr>
              <a:t> cm</a:t>
            </a:r>
            <a:r>
              <a:rPr lang="en-US" sz="2400" baseline="30000" dirty="0" smtClean="0">
                <a:solidFill>
                  <a:srgbClr val="00B050"/>
                </a:solidFill>
              </a:rPr>
              <a:t>-1</a:t>
            </a:r>
          </a:p>
          <a:p>
            <a:pPr marL="514350" indent="-514350"/>
            <a:r>
              <a:rPr lang="en-US" sz="2400" dirty="0" smtClean="0"/>
              <a:t>	D.  100 M cm</a:t>
            </a:r>
            <a:r>
              <a:rPr lang="en-US" sz="2400" baseline="30000" dirty="0" smtClean="0"/>
              <a:t>-1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The percent transmittance (%T) is the percentage of light: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absorbed by the sample.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not absorbed by the sample.</a:t>
            </a:r>
          </a:p>
          <a:p>
            <a:pPr marL="514350" indent="-514350"/>
            <a:r>
              <a:rPr lang="en-US" sz="2400" dirty="0" smtClean="0"/>
              <a:t>	C. reflected by the sample.</a:t>
            </a:r>
          </a:p>
          <a:p>
            <a:pPr marL="514350" indent="-514350"/>
            <a:r>
              <a:rPr lang="en-US" sz="2400" dirty="0" smtClean="0"/>
              <a:t>	D. emitted by the sample.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"/>
            <a:ext cx="9144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  <a:endParaRPr lang="en-US" sz="2400" dirty="0" smtClean="0"/>
          </a:p>
          <a:p>
            <a:pPr marL="400050" lvl="0" indent="-400050"/>
            <a:r>
              <a:rPr lang="en-US" sz="2400" dirty="0" smtClean="0"/>
              <a:t>3. </a:t>
            </a:r>
            <a:r>
              <a:rPr lang="en-US" sz="2400" dirty="0" smtClean="0">
                <a:solidFill>
                  <a:srgbClr val="000000"/>
                </a:solidFill>
              </a:rPr>
              <a:t>You are analyzing compound ‘X’ using absorbance spectroscopy.  A standard containing 50.0 µg/mL of ‘X’ gives a % transmittance of 15.9.  The blank % transmittance is 97.2.  What is the concentration (µg/mL) of a sample of ‘X’ that gives a % transmittance of 47.8?  </a:t>
            </a:r>
          </a:p>
          <a:p>
            <a:pPr marL="400050" lvl="0" indent="-400050"/>
            <a:r>
              <a:rPr lang="en-US" sz="2400" dirty="0" smtClean="0">
                <a:solidFill>
                  <a:srgbClr val="000000"/>
                </a:solidFill>
              </a:rPr>
              <a:t>	A = 2.00-log(%T).  Show your work.</a:t>
            </a:r>
          </a:p>
          <a:p>
            <a:pPr marL="400050" indent="-400050"/>
            <a:endParaRPr lang="en-US" sz="2400" dirty="0" smtClean="0"/>
          </a:p>
          <a:p>
            <a:pPr marL="514350" indent="-514350"/>
            <a:r>
              <a:rPr lang="en-US" sz="2400" dirty="0" smtClean="0"/>
              <a:t>	A.  128 µg/ml 		C.  150 µg/ml </a:t>
            </a:r>
          </a:p>
          <a:p>
            <a:pPr marL="514350" indent="-514350"/>
            <a:r>
              <a:rPr lang="en-US" sz="2400" dirty="0" smtClean="0"/>
              <a:t>	B.  20.4 µg/ml 		</a:t>
            </a:r>
            <a:r>
              <a:rPr lang="en-US" sz="2400" dirty="0" smtClean="0">
                <a:solidFill>
                  <a:srgbClr val="00B050"/>
                </a:solidFill>
              </a:rPr>
              <a:t>D.  19.6 µg/ml</a:t>
            </a:r>
          </a:p>
          <a:p>
            <a:pPr marL="514350" indent="-514350"/>
            <a:r>
              <a:rPr lang="en-US" sz="2400" dirty="0" smtClean="0"/>
              <a:t>	</a:t>
            </a:r>
          </a:p>
          <a:p>
            <a:pPr marL="400050" indent="-400050"/>
            <a:r>
              <a:rPr lang="en-US" sz="2400" dirty="0" smtClean="0"/>
              <a:t>4.  Fluorescence involves the: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the absorption and then emission of a photon.</a:t>
            </a:r>
            <a:endParaRPr lang="en-US" sz="2400" baseline="30000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en-US" sz="2400" dirty="0" smtClean="0"/>
              <a:t>	B. the absorption and then emission of an electron.</a:t>
            </a:r>
          </a:p>
          <a:p>
            <a:pPr marL="514350" indent="-514350"/>
            <a:r>
              <a:rPr lang="en-US" sz="2400" dirty="0" smtClean="0"/>
              <a:t>	C. the absorption of a photon and then dissipation of heat.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109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149</cp:revision>
  <dcterms:created xsi:type="dcterms:W3CDTF">2010-08-31T22:48:37Z</dcterms:created>
  <dcterms:modified xsi:type="dcterms:W3CDTF">2012-03-28T21:10:46Z</dcterms:modified>
</cp:coreProperties>
</file>