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1" r:id="rId1"/>
  </p:sldMasterIdLst>
  <p:notesMasterIdLst>
    <p:notesMasterId r:id="rId50"/>
  </p:notesMasterIdLst>
  <p:sldIdLst>
    <p:sldId id="357" r:id="rId2"/>
    <p:sldId id="425" r:id="rId3"/>
    <p:sldId id="821" r:id="rId4"/>
    <p:sldId id="901" r:id="rId5"/>
    <p:sldId id="750" r:id="rId6"/>
    <p:sldId id="902" r:id="rId7"/>
    <p:sldId id="753" r:id="rId8"/>
    <p:sldId id="824" r:id="rId9"/>
    <p:sldId id="904" r:id="rId10"/>
    <p:sldId id="905" r:id="rId11"/>
    <p:sldId id="906" r:id="rId12"/>
    <p:sldId id="907" r:id="rId13"/>
    <p:sldId id="910" r:id="rId14"/>
    <p:sldId id="911" r:id="rId15"/>
    <p:sldId id="912" r:id="rId16"/>
    <p:sldId id="913" r:id="rId17"/>
    <p:sldId id="908" r:id="rId18"/>
    <p:sldId id="909" r:id="rId19"/>
    <p:sldId id="949" r:id="rId20"/>
    <p:sldId id="915" r:id="rId21"/>
    <p:sldId id="914" r:id="rId22"/>
    <p:sldId id="916" r:id="rId23"/>
    <p:sldId id="917" r:id="rId24"/>
    <p:sldId id="918" r:id="rId25"/>
    <p:sldId id="919" r:id="rId26"/>
    <p:sldId id="920" r:id="rId27"/>
    <p:sldId id="921" r:id="rId28"/>
    <p:sldId id="922" r:id="rId29"/>
    <p:sldId id="923" r:id="rId30"/>
    <p:sldId id="924" r:id="rId31"/>
    <p:sldId id="925" r:id="rId32"/>
    <p:sldId id="933" r:id="rId33"/>
    <p:sldId id="926" r:id="rId34"/>
    <p:sldId id="927" r:id="rId35"/>
    <p:sldId id="938" r:id="rId36"/>
    <p:sldId id="939" r:id="rId37"/>
    <p:sldId id="940" r:id="rId38"/>
    <p:sldId id="941" r:id="rId39"/>
    <p:sldId id="942" r:id="rId40"/>
    <p:sldId id="928" r:id="rId41"/>
    <p:sldId id="929" r:id="rId42"/>
    <p:sldId id="943" r:id="rId43"/>
    <p:sldId id="930" r:id="rId44"/>
    <p:sldId id="944" r:id="rId45"/>
    <p:sldId id="931" r:id="rId46"/>
    <p:sldId id="947" r:id="rId47"/>
    <p:sldId id="948" r:id="rId48"/>
    <p:sldId id="932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A493"/>
    <a:srgbClr val="DF0F5E"/>
    <a:srgbClr val="FF0D0D"/>
    <a:srgbClr val="CCFFCC"/>
    <a:srgbClr val="754909"/>
    <a:srgbClr val="CCA8A2"/>
    <a:srgbClr val="AEB2BE"/>
    <a:srgbClr val="CC0066"/>
    <a:srgbClr val="EA50E3"/>
    <a:srgbClr val="8ECBD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68" autoAdjust="0"/>
    <p:restoredTop sz="94615" autoAdjust="0"/>
  </p:normalViewPr>
  <p:slideViewPr>
    <p:cSldViewPr>
      <p:cViewPr varScale="1">
        <p:scale>
          <a:sx n="86" d="100"/>
          <a:sy n="86" d="100"/>
        </p:scale>
        <p:origin x="-6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3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3E8AFD-1ED6-4251-8B40-2C283E9369D5}" type="doc">
      <dgm:prSet loTypeId="urn:microsoft.com/office/officeart/2005/8/layout/vList4#1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03C3F623-7D4F-4A4F-9CC8-4EB9CBDA9C66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2200" dirty="0" smtClean="0">
              <a:latin typeface="+mn-lt"/>
            </a:rPr>
            <a:t>● </a:t>
          </a:r>
          <a:r>
            <a:rPr lang="en-US" sz="2200" dirty="0" smtClean="0"/>
            <a:t>Define strategic leadership and describe top-level managers’ importance.</a:t>
          </a:r>
          <a:endParaRPr lang="en-US" sz="2200" dirty="0">
            <a:latin typeface="+mn-lt"/>
          </a:endParaRPr>
        </a:p>
      </dgm:t>
    </dgm:pt>
    <dgm:pt modelId="{84FE30EF-D6A1-4CA9-B918-1749C61EBDE4}" type="parTrans" cxnId="{47A4710D-FF83-4AED-9C6E-D8EFA4C999FD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C6C3505C-8266-4C61-9596-DD56CBDD9170}" type="sibTrans" cxnId="{47A4710D-FF83-4AED-9C6E-D8EFA4C999FD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4CAED787-3742-4914-BFAD-E53CB76FC3EB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pPr algn="l"/>
          <a:r>
            <a:rPr lang="en-US" sz="2200" dirty="0" smtClean="0">
              <a:latin typeface="+mn-lt"/>
              <a:cs typeface="Arial"/>
            </a:rPr>
            <a:t>● </a:t>
          </a:r>
          <a:r>
            <a:rPr lang="en-US" sz="2200" dirty="0" smtClean="0"/>
            <a:t>Explain what top management teams are and how they affect firm performance.</a:t>
          </a:r>
          <a:endParaRPr lang="en-US" sz="2200" dirty="0">
            <a:latin typeface="+mn-lt"/>
          </a:endParaRPr>
        </a:p>
      </dgm:t>
    </dgm:pt>
    <dgm:pt modelId="{A95570B1-40ED-4583-8FD8-99BDBC425B75}" type="parTrans" cxnId="{7CF0B16A-4B37-4571-835B-F6D1EB7A800A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D2E7EB39-0725-4F77-9AD8-340C81CB6933}" type="sibTrans" cxnId="{7CF0B16A-4B37-4571-835B-F6D1EB7A800A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FC57DA2D-9AC2-4423-BA1D-76E3B5D8F574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2200" dirty="0" smtClean="0">
              <a:latin typeface="+mn-lt"/>
              <a:cs typeface="Arial"/>
            </a:rPr>
            <a:t>● </a:t>
          </a:r>
          <a:r>
            <a:rPr lang="en-US" sz="2200" dirty="0" smtClean="0"/>
            <a:t>Describe the managerial succession process using internal and external managerial labor markets.</a:t>
          </a:r>
          <a:endParaRPr lang="en-US" sz="2200" dirty="0">
            <a:latin typeface="+mn-lt"/>
          </a:endParaRPr>
        </a:p>
      </dgm:t>
    </dgm:pt>
    <dgm:pt modelId="{34733217-6E21-4937-9B65-6DCA792FC2D0}" type="parTrans" cxnId="{9818768D-1E8B-462B-BA1D-30AFE64A3555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FF2AA991-C6D6-4FE4-AE96-C114573023CF}" type="sibTrans" cxnId="{9818768D-1E8B-462B-BA1D-30AFE64A3555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F1D667B9-EB3A-48A3-A1F9-E9D4DC65959A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2200" dirty="0" smtClean="0">
              <a:latin typeface="+mn-lt"/>
              <a:cs typeface="Arial"/>
            </a:rPr>
            <a:t>● </a:t>
          </a:r>
          <a:r>
            <a:rPr lang="en-US" sz="2200" dirty="0" smtClean="0"/>
            <a:t>Discuss the value of strategic leadership in determining the firm’s strategic direction.</a:t>
          </a:r>
          <a:endParaRPr lang="en-US" sz="2200" dirty="0">
            <a:latin typeface="+mn-lt"/>
          </a:endParaRPr>
        </a:p>
      </dgm:t>
    </dgm:pt>
    <dgm:pt modelId="{B54CE46C-3AAE-4594-B302-9031800035CB}" type="parTrans" cxnId="{C431FD7E-D720-4DB3-B481-941E29D2A448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9FD1CF2D-B131-4029-958D-990EDDE74DCC}" type="sibTrans" cxnId="{C431FD7E-D720-4DB3-B481-941E29D2A448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49804F77-3147-4AD8-B0A1-E1123EC6E2C0}" type="pres">
      <dgm:prSet presAssocID="{CD3E8AFD-1ED6-4251-8B40-2C283E9369D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AE0F8C-5417-4568-84FA-9E69A583D654}" type="pres">
      <dgm:prSet presAssocID="{03C3F623-7D4F-4A4F-9CC8-4EB9CBDA9C66}" presName="comp" presStyleCnt="0"/>
      <dgm:spPr/>
    </dgm:pt>
    <dgm:pt modelId="{10207D15-5AE6-456F-B181-47F20D049606}" type="pres">
      <dgm:prSet presAssocID="{03C3F623-7D4F-4A4F-9CC8-4EB9CBDA9C66}" presName="box" presStyleLbl="node1" presStyleIdx="0" presStyleCnt="4" custScaleY="149291"/>
      <dgm:spPr/>
      <dgm:t>
        <a:bodyPr/>
        <a:lstStyle/>
        <a:p>
          <a:endParaRPr lang="en-US"/>
        </a:p>
      </dgm:t>
    </dgm:pt>
    <dgm:pt modelId="{1918FC97-5768-4177-A57F-3B26C702E374}" type="pres">
      <dgm:prSet presAssocID="{03C3F623-7D4F-4A4F-9CC8-4EB9CBDA9C66}" presName="img" presStyleLbl="fgImgPlace1" presStyleIdx="0" presStyleCnt="4" custScaleX="51753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01B0228-A9BB-4681-9140-FC217E82E006}" type="pres">
      <dgm:prSet presAssocID="{03C3F623-7D4F-4A4F-9CC8-4EB9CBDA9C66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BD8A0F-2322-4193-827F-727B24D74FAE}" type="pres">
      <dgm:prSet presAssocID="{C6C3505C-8266-4C61-9596-DD56CBDD9170}" presName="spacer" presStyleCnt="0"/>
      <dgm:spPr/>
    </dgm:pt>
    <dgm:pt modelId="{E7B1B9F0-493A-495B-92D7-02E8D50BBF3B}" type="pres">
      <dgm:prSet presAssocID="{4CAED787-3742-4914-BFAD-E53CB76FC3EB}" presName="comp" presStyleCnt="0"/>
      <dgm:spPr/>
    </dgm:pt>
    <dgm:pt modelId="{9FB36DD5-C883-43D8-A7C6-B3EDFA2A6770}" type="pres">
      <dgm:prSet presAssocID="{4CAED787-3742-4914-BFAD-E53CB76FC3EB}" presName="box" presStyleLbl="node1" presStyleIdx="1" presStyleCnt="4" custScaleY="164141"/>
      <dgm:spPr/>
      <dgm:t>
        <a:bodyPr/>
        <a:lstStyle/>
        <a:p>
          <a:endParaRPr lang="en-US"/>
        </a:p>
      </dgm:t>
    </dgm:pt>
    <dgm:pt modelId="{E708CFC0-76CB-4E72-B8D1-24DBB71C3A2C}" type="pres">
      <dgm:prSet presAssocID="{4CAED787-3742-4914-BFAD-E53CB76FC3EB}" presName="img" presStyleLbl="fgImgPlace1" presStyleIdx="1" presStyleCnt="4" custScaleX="51753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/>
      </dgm:spPr>
      <dgm:t>
        <a:bodyPr/>
        <a:lstStyle/>
        <a:p>
          <a:endParaRPr lang="en-US"/>
        </a:p>
      </dgm:t>
    </dgm:pt>
    <dgm:pt modelId="{CC43094D-0FC0-416C-A706-810205655C09}" type="pres">
      <dgm:prSet presAssocID="{4CAED787-3742-4914-BFAD-E53CB76FC3EB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57AEDB-DBC0-43E5-BBE5-15DD799A1954}" type="pres">
      <dgm:prSet presAssocID="{D2E7EB39-0725-4F77-9AD8-340C81CB6933}" presName="spacer" presStyleCnt="0"/>
      <dgm:spPr/>
    </dgm:pt>
    <dgm:pt modelId="{64C0109F-FACE-4982-87D0-2175B7644E99}" type="pres">
      <dgm:prSet presAssocID="{FC57DA2D-9AC2-4423-BA1D-76E3B5D8F574}" presName="comp" presStyleCnt="0"/>
      <dgm:spPr/>
    </dgm:pt>
    <dgm:pt modelId="{2F4579AA-35AB-4B01-AAE7-F2C3069BC13D}" type="pres">
      <dgm:prSet presAssocID="{FC57DA2D-9AC2-4423-BA1D-76E3B5D8F574}" presName="box" presStyleLbl="node1" presStyleIdx="2" presStyleCnt="4" custScaleY="176638"/>
      <dgm:spPr/>
      <dgm:t>
        <a:bodyPr/>
        <a:lstStyle/>
        <a:p>
          <a:endParaRPr lang="en-US"/>
        </a:p>
      </dgm:t>
    </dgm:pt>
    <dgm:pt modelId="{4BE5030C-0348-4C03-92AE-76D4C2BF5185}" type="pres">
      <dgm:prSet presAssocID="{FC57DA2D-9AC2-4423-BA1D-76E3B5D8F574}" presName="img" presStyleLbl="fgImgPlace1" presStyleIdx="2" presStyleCnt="4" custScaleX="51753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/>
      </dgm:spPr>
      <dgm:t>
        <a:bodyPr/>
        <a:lstStyle/>
        <a:p>
          <a:endParaRPr lang="en-US"/>
        </a:p>
      </dgm:t>
    </dgm:pt>
    <dgm:pt modelId="{AD45C749-17CD-4687-A2F1-FD50767618E2}" type="pres">
      <dgm:prSet presAssocID="{FC57DA2D-9AC2-4423-BA1D-76E3B5D8F574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97C9E0-4B2C-4828-BAA5-0B822777DBED}" type="pres">
      <dgm:prSet presAssocID="{FF2AA991-C6D6-4FE4-AE96-C114573023CF}" presName="spacer" presStyleCnt="0"/>
      <dgm:spPr/>
    </dgm:pt>
    <dgm:pt modelId="{3B06833A-F899-4A7B-BE2E-61509AD5F789}" type="pres">
      <dgm:prSet presAssocID="{F1D667B9-EB3A-48A3-A1F9-E9D4DC65959A}" presName="comp" presStyleCnt="0"/>
      <dgm:spPr/>
    </dgm:pt>
    <dgm:pt modelId="{2F1E1345-CE30-402A-953C-1009009DD316}" type="pres">
      <dgm:prSet presAssocID="{F1D667B9-EB3A-48A3-A1F9-E9D4DC65959A}" presName="box" presStyleLbl="node1" presStyleIdx="3" presStyleCnt="4" custScaleY="167779"/>
      <dgm:spPr/>
      <dgm:t>
        <a:bodyPr/>
        <a:lstStyle/>
        <a:p>
          <a:endParaRPr lang="en-US"/>
        </a:p>
      </dgm:t>
    </dgm:pt>
    <dgm:pt modelId="{9EB785D6-78B5-4799-8760-92B2A224E839}" type="pres">
      <dgm:prSet presAssocID="{F1D667B9-EB3A-48A3-A1F9-E9D4DC65959A}" presName="img" presStyleLbl="fgImgPlace1" presStyleIdx="3" presStyleCnt="4" custScaleX="51753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DE7C287-3285-49EE-9ECE-73AC9E33DE6C}" type="pres">
      <dgm:prSet presAssocID="{F1D667B9-EB3A-48A3-A1F9-E9D4DC65959A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D4F6DF-F4DB-48EC-9177-8D374FB6D500}" type="presOf" srcId="{4CAED787-3742-4914-BFAD-E53CB76FC3EB}" destId="{9FB36DD5-C883-43D8-A7C6-B3EDFA2A6770}" srcOrd="0" destOrd="0" presId="urn:microsoft.com/office/officeart/2005/8/layout/vList4#1"/>
    <dgm:cxn modelId="{A7D41CF5-2287-4058-96C0-011DB8F36D4E}" type="presOf" srcId="{03C3F623-7D4F-4A4F-9CC8-4EB9CBDA9C66}" destId="{101B0228-A9BB-4681-9140-FC217E82E006}" srcOrd="1" destOrd="0" presId="urn:microsoft.com/office/officeart/2005/8/layout/vList4#1"/>
    <dgm:cxn modelId="{9818768D-1E8B-462B-BA1D-30AFE64A3555}" srcId="{CD3E8AFD-1ED6-4251-8B40-2C283E9369D5}" destId="{FC57DA2D-9AC2-4423-BA1D-76E3B5D8F574}" srcOrd="2" destOrd="0" parTransId="{34733217-6E21-4937-9B65-6DCA792FC2D0}" sibTransId="{FF2AA991-C6D6-4FE4-AE96-C114573023CF}"/>
    <dgm:cxn modelId="{CA9E3A23-5917-4CC3-A8E1-05D33C7F2B5D}" type="presOf" srcId="{CD3E8AFD-1ED6-4251-8B40-2C283E9369D5}" destId="{49804F77-3147-4AD8-B0A1-E1123EC6E2C0}" srcOrd="0" destOrd="0" presId="urn:microsoft.com/office/officeart/2005/8/layout/vList4#1"/>
    <dgm:cxn modelId="{067343CE-B0C2-4CDD-8D41-D7796B5A7DFC}" type="presOf" srcId="{4CAED787-3742-4914-BFAD-E53CB76FC3EB}" destId="{CC43094D-0FC0-416C-A706-810205655C09}" srcOrd="1" destOrd="0" presId="urn:microsoft.com/office/officeart/2005/8/layout/vList4#1"/>
    <dgm:cxn modelId="{D9D54D0C-B142-4D57-85B9-9E12D05569A1}" type="presOf" srcId="{FC57DA2D-9AC2-4423-BA1D-76E3B5D8F574}" destId="{AD45C749-17CD-4687-A2F1-FD50767618E2}" srcOrd="1" destOrd="0" presId="urn:microsoft.com/office/officeart/2005/8/layout/vList4#1"/>
    <dgm:cxn modelId="{9916A664-60D6-499B-B4D6-6B46F6FA5FA3}" type="presOf" srcId="{03C3F623-7D4F-4A4F-9CC8-4EB9CBDA9C66}" destId="{10207D15-5AE6-456F-B181-47F20D049606}" srcOrd="0" destOrd="0" presId="urn:microsoft.com/office/officeart/2005/8/layout/vList4#1"/>
    <dgm:cxn modelId="{B7F6AB0D-F752-4EF4-B9CF-B4459EF24708}" type="presOf" srcId="{FC57DA2D-9AC2-4423-BA1D-76E3B5D8F574}" destId="{2F4579AA-35AB-4B01-AAE7-F2C3069BC13D}" srcOrd="0" destOrd="0" presId="urn:microsoft.com/office/officeart/2005/8/layout/vList4#1"/>
    <dgm:cxn modelId="{7CF0B16A-4B37-4571-835B-F6D1EB7A800A}" srcId="{CD3E8AFD-1ED6-4251-8B40-2C283E9369D5}" destId="{4CAED787-3742-4914-BFAD-E53CB76FC3EB}" srcOrd="1" destOrd="0" parTransId="{A95570B1-40ED-4583-8FD8-99BDBC425B75}" sibTransId="{D2E7EB39-0725-4F77-9AD8-340C81CB6933}"/>
    <dgm:cxn modelId="{47A4710D-FF83-4AED-9C6E-D8EFA4C999FD}" srcId="{CD3E8AFD-1ED6-4251-8B40-2C283E9369D5}" destId="{03C3F623-7D4F-4A4F-9CC8-4EB9CBDA9C66}" srcOrd="0" destOrd="0" parTransId="{84FE30EF-D6A1-4CA9-B918-1749C61EBDE4}" sibTransId="{C6C3505C-8266-4C61-9596-DD56CBDD9170}"/>
    <dgm:cxn modelId="{C431FD7E-D720-4DB3-B481-941E29D2A448}" srcId="{CD3E8AFD-1ED6-4251-8B40-2C283E9369D5}" destId="{F1D667B9-EB3A-48A3-A1F9-E9D4DC65959A}" srcOrd="3" destOrd="0" parTransId="{B54CE46C-3AAE-4594-B302-9031800035CB}" sibTransId="{9FD1CF2D-B131-4029-958D-990EDDE74DCC}"/>
    <dgm:cxn modelId="{A9851894-382D-479D-8FBB-92F2EF69E1C8}" type="presOf" srcId="{F1D667B9-EB3A-48A3-A1F9-E9D4DC65959A}" destId="{0DE7C287-3285-49EE-9ECE-73AC9E33DE6C}" srcOrd="1" destOrd="0" presId="urn:microsoft.com/office/officeart/2005/8/layout/vList4#1"/>
    <dgm:cxn modelId="{D2E669DE-3528-4B64-BF82-AA4540C6BB0C}" type="presOf" srcId="{F1D667B9-EB3A-48A3-A1F9-E9D4DC65959A}" destId="{2F1E1345-CE30-402A-953C-1009009DD316}" srcOrd="0" destOrd="0" presId="urn:microsoft.com/office/officeart/2005/8/layout/vList4#1"/>
    <dgm:cxn modelId="{9AD828DD-D4B8-48BD-A4F6-109330BE4D56}" type="presParOf" srcId="{49804F77-3147-4AD8-B0A1-E1123EC6E2C0}" destId="{F5AE0F8C-5417-4568-84FA-9E69A583D654}" srcOrd="0" destOrd="0" presId="urn:microsoft.com/office/officeart/2005/8/layout/vList4#1"/>
    <dgm:cxn modelId="{F8660632-A198-4B55-90A6-46A5442AC708}" type="presParOf" srcId="{F5AE0F8C-5417-4568-84FA-9E69A583D654}" destId="{10207D15-5AE6-456F-B181-47F20D049606}" srcOrd="0" destOrd="0" presId="urn:microsoft.com/office/officeart/2005/8/layout/vList4#1"/>
    <dgm:cxn modelId="{773BB26D-2AB2-4F00-8705-1B49C93F3656}" type="presParOf" srcId="{F5AE0F8C-5417-4568-84FA-9E69A583D654}" destId="{1918FC97-5768-4177-A57F-3B26C702E374}" srcOrd="1" destOrd="0" presId="urn:microsoft.com/office/officeart/2005/8/layout/vList4#1"/>
    <dgm:cxn modelId="{01FFA5CC-627F-40D6-9B0A-8731A1E67B6B}" type="presParOf" srcId="{F5AE0F8C-5417-4568-84FA-9E69A583D654}" destId="{101B0228-A9BB-4681-9140-FC217E82E006}" srcOrd="2" destOrd="0" presId="urn:microsoft.com/office/officeart/2005/8/layout/vList4#1"/>
    <dgm:cxn modelId="{0DA34071-B6BC-45C1-992F-6E57BA88E64E}" type="presParOf" srcId="{49804F77-3147-4AD8-B0A1-E1123EC6E2C0}" destId="{DEBD8A0F-2322-4193-827F-727B24D74FAE}" srcOrd="1" destOrd="0" presId="urn:microsoft.com/office/officeart/2005/8/layout/vList4#1"/>
    <dgm:cxn modelId="{93B2EAED-DCA2-4DEA-8325-061DA401D0AB}" type="presParOf" srcId="{49804F77-3147-4AD8-B0A1-E1123EC6E2C0}" destId="{E7B1B9F0-493A-495B-92D7-02E8D50BBF3B}" srcOrd="2" destOrd="0" presId="urn:microsoft.com/office/officeart/2005/8/layout/vList4#1"/>
    <dgm:cxn modelId="{0F6B8BF8-A808-4CAF-AE3C-945542BA3A8B}" type="presParOf" srcId="{E7B1B9F0-493A-495B-92D7-02E8D50BBF3B}" destId="{9FB36DD5-C883-43D8-A7C6-B3EDFA2A6770}" srcOrd="0" destOrd="0" presId="urn:microsoft.com/office/officeart/2005/8/layout/vList4#1"/>
    <dgm:cxn modelId="{531EAA75-0FE7-49B8-ADD4-C64A72327417}" type="presParOf" srcId="{E7B1B9F0-493A-495B-92D7-02E8D50BBF3B}" destId="{E708CFC0-76CB-4E72-B8D1-24DBB71C3A2C}" srcOrd="1" destOrd="0" presId="urn:microsoft.com/office/officeart/2005/8/layout/vList4#1"/>
    <dgm:cxn modelId="{D63F7220-CB1D-4D24-8DA6-DBA900253C28}" type="presParOf" srcId="{E7B1B9F0-493A-495B-92D7-02E8D50BBF3B}" destId="{CC43094D-0FC0-416C-A706-810205655C09}" srcOrd="2" destOrd="0" presId="urn:microsoft.com/office/officeart/2005/8/layout/vList4#1"/>
    <dgm:cxn modelId="{010D0636-C37D-40A8-9829-268D11644C3B}" type="presParOf" srcId="{49804F77-3147-4AD8-B0A1-E1123EC6E2C0}" destId="{1657AEDB-DBC0-43E5-BBE5-15DD799A1954}" srcOrd="3" destOrd="0" presId="urn:microsoft.com/office/officeart/2005/8/layout/vList4#1"/>
    <dgm:cxn modelId="{A0B9020F-3711-4A21-88B9-B5FD7F3835AB}" type="presParOf" srcId="{49804F77-3147-4AD8-B0A1-E1123EC6E2C0}" destId="{64C0109F-FACE-4982-87D0-2175B7644E99}" srcOrd="4" destOrd="0" presId="urn:microsoft.com/office/officeart/2005/8/layout/vList4#1"/>
    <dgm:cxn modelId="{E710A428-5830-45BE-B5C8-B4A3DE115116}" type="presParOf" srcId="{64C0109F-FACE-4982-87D0-2175B7644E99}" destId="{2F4579AA-35AB-4B01-AAE7-F2C3069BC13D}" srcOrd="0" destOrd="0" presId="urn:microsoft.com/office/officeart/2005/8/layout/vList4#1"/>
    <dgm:cxn modelId="{B5A82B78-1C48-4F6C-8364-274A27795761}" type="presParOf" srcId="{64C0109F-FACE-4982-87D0-2175B7644E99}" destId="{4BE5030C-0348-4C03-92AE-76D4C2BF5185}" srcOrd="1" destOrd="0" presId="urn:microsoft.com/office/officeart/2005/8/layout/vList4#1"/>
    <dgm:cxn modelId="{1397000B-4015-4443-8715-89898DD23173}" type="presParOf" srcId="{64C0109F-FACE-4982-87D0-2175B7644E99}" destId="{AD45C749-17CD-4687-A2F1-FD50767618E2}" srcOrd="2" destOrd="0" presId="urn:microsoft.com/office/officeart/2005/8/layout/vList4#1"/>
    <dgm:cxn modelId="{1169AFB3-CA35-4DDF-8403-A93E9B8FD877}" type="presParOf" srcId="{49804F77-3147-4AD8-B0A1-E1123EC6E2C0}" destId="{2397C9E0-4B2C-4828-BAA5-0B822777DBED}" srcOrd="5" destOrd="0" presId="urn:microsoft.com/office/officeart/2005/8/layout/vList4#1"/>
    <dgm:cxn modelId="{A682E3F8-8F3E-49A5-BCFD-5144B34A99D0}" type="presParOf" srcId="{49804F77-3147-4AD8-B0A1-E1123EC6E2C0}" destId="{3B06833A-F899-4A7B-BE2E-61509AD5F789}" srcOrd="6" destOrd="0" presId="urn:microsoft.com/office/officeart/2005/8/layout/vList4#1"/>
    <dgm:cxn modelId="{3CDD44B5-7F32-439B-A036-C91226C4EE66}" type="presParOf" srcId="{3B06833A-F899-4A7B-BE2E-61509AD5F789}" destId="{2F1E1345-CE30-402A-953C-1009009DD316}" srcOrd="0" destOrd="0" presId="urn:microsoft.com/office/officeart/2005/8/layout/vList4#1"/>
    <dgm:cxn modelId="{DE3F5E32-1550-4B81-9DA2-2AB3B526730B}" type="presParOf" srcId="{3B06833A-F899-4A7B-BE2E-61509AD5F789}" destId="{9EB785D6-78B5-4799-8760-92B2A224E839}" srcOrd="1" destOrd="0" presId="urn:microsoft.com/office/officeart/2005/8/layout/vList4#1"/>
    <dgm:cxn modelId="{67D07231-E1FE-47DF-BAF8-8C5B873E6ABD}" type="presParOf" srcId="{3B06833A-F899-4A7B-BE2E-61509AD5F789}" destId="{0DE7C287-3285-49EE-9ECE-73AC9E33DE6C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3E8AFD-1ED6-4251-8B40-2C283E9369D5}" type="doc">
      <dgm:prSet loTypeId="urn:microsoft.com/office/officeart/2005/8/layout/vList4#1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03C3F623-7D4F-4A4F-9CC8-4EB9CBDA9C66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2200" dirty="0" smtClean="0">
              <a:latin typeface="+mn-lt"/>
            </a:rPr>
            <a:t>● </a:t>
          </a:r>
          <a:r>
            <a:rPr lang="en-US" sz="2200" dirty="0" smtClean="0"/>
            <a:t>Describe the importance of strategic leaders in managing the firm’s resources.</a:t>
          </a:r>
          <a:endParaRPr lang="en-US" sz="2200" dirty="0">
            <a:latin typeface="+mn-lt"/>
          </a:endParaRPr>
        </a:p>
      </dgm:t>
    </dgm:pt>
    <dgm:pt modelId="{84FE30EF-D6A1-4CA9-B918-1749C61EBDE4}" type="parTrans" cxnId="{47A4710D-FF83-4AED-9C6E-D8EFA4C999FD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C6C3505C-8266-4C61-9596-DD56CBDD9170}" type="sibTrans" cxnId="{47A4710D-FF83-4AED-9C6E-D8EFA4C999FD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4CAED787-3742-4914-BFAD-E53CB76FC3EB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pPr algn="l"/>
          <a:r>
            <a:rPr lang="en-US" sz="2200" dirty="0" smtClean="0">
              <a:latin typeface="+mn-lt"/>
              <a:cs typeface="Arial"/>
            </a:rPr>
            <a:t>● </a:t>
          </a:r>
          <a:r>
            <a:rPr lang="en-US" sz="2200" dirty="0" smtClean="0"/>
            <a:t>Define organizational culture and explain what must be done to sustain an effective culture.</a:t>
          </a:r>
          <a:endParaRPr lang="en-US" sz="2200" dirty="0">
            <a:latin typeface="+mn-lt"/>
          </a:endParaRPr>
        </a:p>
      </dgm:t>
    </dgm:pt>
    <dgm:pt modelId="{A95570B1-40ED-4583-8FD8-99BDBC425B75}" type="parTrans" cxnId="{7CF0B16A-4B37-4571-835B-F6D1EB7A800A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D2E7EB39-0725-4F77-9AD8-340C81CB6933}" type="sibTrans" cxnId="{7CF0B16A-4B37-4571-835B-F6D1EB7A800A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FC57DA2D-9AC2-4423-BA1D-76E3B5D8F574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2200" dirty="0" smtClean="0">
              <a:latin typeface="+mn-lt"/>
              <a:cs typeface="Arial"/>
            </a:rPr>
            <a:t>● </a:t>
          </a:r>
          <a:r>
            <a:rPr lang="en-US" sz="2200" dirty="0" smtClean="0"/>
            <a:t>Explain what strategic leaders can do to establish and emphasize ethical practices.</a:t>
          </a:r>
          <a:endParaRPr lang="en-US" sz="2200" dirty="0">
            <a:latin typeface="+mn-lt"/>
          </a:endParaRPr>
        </a:p>
      </dgm:t>
    </dgm:pt>
    <dgm:pt modelId="{34733217-6E21-4937-9B65-6DCA792FC2D0}" type="parTrans" cxnId="{9818768D-1E8B-462B-BA1D-30AFE64A3555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FF2AA991-C6D6-4FE4-AE96-C114573023CF}" type="sibTrans" cxnId="{9818768D-1E8B-462B-BA1D-30AFE64A3555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F1D667B9-EB3A-48A3-A1F9-E9D4DC65959A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2200" dirty="0" smtClean="0">
              <a:latin typeface="+mn-lt"/>
              <a:cs typeface="Arial"/>
            </a:rPr>
            <a:t>● </a:t>
          </a:r>
          <a:r>
            <a:rPr lang="en-US" sz="2200" dirty="0" smtClean="0"/>
            <a:t>Discuss the importance and use of organizational controls.</a:t>
          </a:r>
          <a:endParaRPr lang="en-US" sz="2200" dirty="0">
            <a:latin typeface="+mn-lt"/>
          </a:endParaRPr>
        </a:p>
      </dgm:t>
    </dgm:pt>
    <dgm:pt modelId="{B54CE46C-3AAE-4594-B302-9031800035CB}" type="parTrans" cxnId="{C431FD7E-D720-4DB3-B481-941E29D2A448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9FD1CF2D-B131-4029-958D-990EDDE74DCC}" type="sibTrans" cxnId="{C431FD7E-D720-4DB3-B481-941E29D2A448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49804F77-3147-4AD8-B0A1-E1123EC6E2C0}" type="pres">
      <dgm:prSet presAssocID="{CD3E8AFD-1ED6-4251-8B40-2C283E9369D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AE0F8C-5417-4568-84FA-9E69A583D654}" type="pres">
      <dgm:prSet presAssocID="{03C3F623-7D4F-4A4F-9CC8-4EB9CBDA9C66}" presName="comp" presStyleCnt="0"/>
      <dgm:spPr/>
    </dgm:pt>
    <dgm:pt modelId="{10207D15-5AE6-456F-B181-47F20D049606}" type="pres">
      <dgm:prSet presAssocID="{03C3F623-7D4F-4A4F-9CC8-4EB9CBDA9C66}" presName="box" presStyleLbl="node1" presStyleIdx="0" presStyleCnt="4" custScaleY="149291"/>
      <dgm:spPr/>
      <dgm:t>
        <a:bodyPr/>
        <a:lstStyle/>
        <a:p>
          <a:endParaRPr lang="en-US"/>
        </a:p>
      </dgm:t>
    </dgm:pt>
    <dgm:pt modelId="{1918FC97-5768-4177-A57F-3B26C702E374}" type="pres">
      <dgm:prSet presAssocID="{03C3F623-7D4F-4A4F-9CC8-4EB9CBDA9C66}" presName="img" presStyleLbl="fgImgPlace1" presStyleIdx="0" presStyleCnt="4" custScaleX="51753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01B0228-A9BB-4681-9140-FC217E82E006}" type="pres">
      <dgm:prSet presAssocID="{03C3F623-7D4F-4A4F-9CC8-4EB9CBDA9C66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BD8A0F-2322-4193-827F-727B24D74FAE}" type="pres">
      <dgm:prSet presAssocID="{C6C3505C-8266-4C61-9596-DD56CBDD9170}" presName="spacer" presStyleCnt="0"/>
      <dgm:spPr/>
    </dgm:pt>
    <dgm:pt modelId="{E7B1B9F0-493A-495B-92D7-02E8D50BBF3B}" type="pres">
      <dgm:prSet presAssocID="{4CAED787-3742-4914-BFAD-E53CB76FC3EB}" presName="comp" presStyleCnt="0"/>
      <dgm:spPr/>
    </dgm:pt>
    <dgm:pt modelId="{9FB36DD5-C883-43D8-A7C6-B3EDFA2A6770}" type="pres">
      <dgm:prSet presAssocID="{4CAED787-3742-4914-BFAD-E53CB76FC3EB}" presName="box" presStyleLbl="node1" presStyleIdx="1" presStyleCnt="4" custScaleY="164141"/>
      <dgm:spPr/>
      <dgm:t>
        <a:bodyPr/>
        <a:lstStyle/>
        <a:p>
          <a:endParaRPr lang="en-US"/>
        </a:p>
      </dgm:t>
    </dgm:pt>
    <dgm:pt modelId="{E708CFC0-76CB-4E72-B8D1-24DBB71C3A2C}" type="pres">
      <dgm:prSet presAssocID="{4CAED787-3742-4914-BFAD-E53CB76FC3EB}" presName="img" presStyleLbl="fgImgPlace1" presStyleIdx="1" presStyleCnt="4" custScaleX="51753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/>
      </dgm:spPr>
      <dgm:t>
        <a:bodyPr/>
        <a:lstStyle/>
        <a:p>
          <a:endParaRPr lang="en-US"/>
        </a:p>
      </dgm:t>
    </dgm:pt>
    <dgm:pt modelId="{CC43094D-0FC0-416C-A706-810205655C09}" type="pres">
      <dgm:prSet presAssocID="{4CAED787-3742-4914-BFAD-E53CB76FC3EB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57AEDB-DBC0-43E5-BBE5-15DD799A1954}" type="pres">
      <dgm:prSet presAssocID="{D2E7EB39-0725-4F77-9AD8-340C81CB6933}" presName="spacer" presStyleCnt="0"/>
      <dgm:spPr/>
    </dgm:pt>
    <dgm:pt modelId="{64C0109F-FACE-4982-87D0-2175B7644E99}" type="pres">
      <dgm:prSet presAssocID="{FC57DA2D-9AC2-4423-BA1D-76E3B5D8F574}" presName="comp" presStyleCnt="0"/>
      <dgm:spPr/>
    </dgm:pt>
    <dgm:pt modelId="{2F4579AA-35AB-4B01-AAE7-F2C3069BC13D}" type="pres">
      <dgm:prSet presAssocID="{FC57DA2D-9AC2-4423-BA1D-76E3B5D8F574}" presName="box" presStyleLbl="node1" presStyleIdx="2" presStyleCnt="4" custScaleY="176638"/>
      <dgm:spPr/>
      <dgm:t>
        <a:bodyPr/>
        <a:lstStyle/>
        <a:p>
          <a:endParaRPr lang="en-US"/>
        </a:p>
      </dgm:t>
    </dgm:pt>
    <dgm:pt modelId="{4BE5030C-0348-4C03-92AE-76D4C2BF5185}" type="pres">
      <dgm:prSet presAssocID="{FC57DA2D-9AC2-4423-BA1D-76E3B5D8F574}" presName="img" presStyleLbl="fgImgPlace1" presStyleIdx="2" presStyleCnt="4" custScaleX="51753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/>
      </dgm:spPr>
      <dgm:t>
        <a:bodyPr/>
        <a:lstStyle/>
        <a:p>
          <a:endParaRPr lang="en-US"/>
        </a:p>
      </dgm:t>
    </dgm:pt>
    <dgm:pt modelId="{AD45C749-17CD-4687-A2F1-FD50767618E2}" type="pres">
      <dgm:prSet presAssocID="{FC57DA2D-9AC2-4423-BA1D-76E3B5D8F574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97C9E0-4B2C-4828-BAA5-0B822777DBED}" type="pres">
      <dgm:prSet presAssocID="{FF2AA991-C6D6-4FE4-AE96-C114573023CF}" presName="spacer" presStyleCnt="0"/>
      <dgm:spPr/>
    </dgm:pt>
    <dgm:pt modelId="{3B06833A-F899-4A7B-BE2E-61509AD5F789}" type="pres">
      <dgm:prSet presAssocID="{F1D667B9-EB3A-48A3-A1F9-E9D4DC65959A}" presName="comp" presStyleCnt="0"/>
      <dgm:spPr/>
    </dgm:pt>
    <dgm:pt modelId="{2F1E1345-CE30-402A-953C-1009009DD316}" type="pres">
      <dgm:prSet presAssocID="{F1D667B9-EB3A-48A3-A1F9-E9D4DC65959A}" presName="box" presStyleLbl="node1" presStyleIdx="3" presStyleCnt="4" custScaleY="167779"/>
      <dgm:spPr/>
      <dgm:t>
        <a:bodyPr/>
        <a:lstStyle/>
        <a:p>
          <a:endParaRPr lang="en-US"/>
        </a:p>
      </dgm:t>
    </dgm:pt>
    <dgm:pt modelId="{9EB785D6-78B5-4799-8760-92B2A224E839}" type="pres">
      <dgm:prSet presAssocID="{F1D667B9-EB3A-48A3-A1F9-E9D4DC65959A}" presName="img" presStyleLbl="fgImgPlace1" presStyleIdx="3" presStyleCnt="4" custScaleX="51753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DE7C287-3285-49EE-9ECE-73AC9E33DE6C}" type="pres">
      <dgm:prSet presAssocID="{F1D667B9-EB3A-48A3-A1F9-E9D4DC65959A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11DA2A-F44B-469E-B2C2-BBDAEEA7231C}" type="presOf" srcId="{03C3F623-7D4F-4A4F-9CC8-4EB9CBDA9C66}" destId="{101B0228-A9BB-4681-9140-FC217E82E006}" srcOrd="1" destOrd="0" presId="urn:microsoft.com/office/officeart/2005/8/layout/vList4#1"/>
    <dgm:cxn modelId="{9818768D-1E8B-462B-BA1D-30AFE64A3555}" srcId="{CD3E8AFD-1ED6-4251-8B40-2C283E9369D5}" destId="{FC57DA2D-9AC2-4423-BA1D-76E3B5D8F574}" srcOrd="2" destOrd="0" parTransId="{34733217-6E21-4937-9B65-6DCA792FC2D0}" sibTransId="{FF2AA991-C6D6-4FE4-AE96-C114573023CF}"/>
    <dgm:cxn modelId="{FA6B0373-F4DF-43CB-B834-71A7B45ADD49}" type="presOf" srcId="{FC57DA2D-9AC2-4423-BA1D-76E3B5D8F574}" destId="{2F4579AA-35AB-4B01-AAE7-F2C3069BC13D}" srcOrd="0" destOrd="0" presId="urn:microsoft.com/office/officeart/2005/8/layout/vList4#1"/>
    <dgm:cxn modelId="{32B1A543-8D58-4D74-81EA-4499BC123941}" type="presOf" srcId="{F1D667B9-EB3A-48A3-A1F9-E9D4DC65959A}" destId="{2F1E1345-CE30-402A-953C-1009009DD316}" srcOrd="0" destOrd="0" presId="urn:microsoft.com/office/officeart/2005/8/layout/vList4#1"/>
    <dgm:cxn modelId="{BA27BE81-8D1F-4557-8034-E7159ED4C1ED}" type="presOf" srcId="{FC57DA2D-9AC2-4423-BA1D-76E3B5D8F574}" destId="{AD45C749-17CD-4687-A2F1-FD50767618E2}" srcOrd="1" destOrd="0" presId="urn:microsoft.com/office/officeart/2005/8/layout/vList4#1"/>
    <dgm:cxn modelId="{9E7BCE10-6B02-41B9-BA78-2506D4BCBD28}" type="presOf" srcId="{4CAED787-3742-4914-BFAD-E53CB76FC3EB}" destId="{9FB36DD5-C883-43D8-A7C6-B3EDFA2A6770}" srcOrd="0" destOrd="0" presId="urn:microsoft.com/office/officeart/2005/8/layout/vList4#1"/>
    <dgm:cxn modelId="{7CF0B16A-4B37-4571-835B-F6D1EB7A800A}" srcId="{CD3E8AFD-1ED6-4251-8B40-2C283E9369D5}" destId="{4CAED787-3742-4914-BFAD-E53CB76FC3EB}" srcOrd="1" destOrd="0" parTransId="{A95570B1-40ED-4583-8FD8-99BDBC425B75}" sibTransId="{D2E7EB39-0725-4F77-9AD8-340C81CB6933}"/>
    <dgm:cxn modelId="{B52238D9-E0B5-4601-B03B-F6611623881F}" type="presOf" srcId="{F1D667B9-EB3A-48A3-A1F9-E9D4DC65959A}" destId="{0DE7C287-3285-49EE-9ECE-73AC9E33DE6C}" srcOrd="1" destOrd="0" presId="urn:microsoft.com/office/officeart/2005/8/layout/vList4#1"/>
    <dgm:cxn modelId="{2D178D8E-F119-4920-BFDF-FE1B3EA03C13}" type="presOf" srcId="{4CAED787-3742-4914-BFAD-E53CB76FC3EB}" destId="{CC43094D-0FC0-416C-A706-810205655C09}" srcOrd="1" destOrd="0" presId="urn:microsoft.com/office/officeart/2005/8/layout/vList4#1"/>
    <dgm:cxn modelId="{47A4710D-FF83-4AED-9C6E-D8EFA4C999FD}" srcId="{CD3E8AFD-1ED6-4251-8B40-2C283E9369D5}" destId="{03C3F623-7D4F-4A4F-9CC8-4EB9CBDA9C66}" srcOrd="0" destOrd="0" parTransId="{84FE30EF-D6A1-4CA9-B918-1749C61EBDE4}" sibTransId="{C6C3505C-8266-4C61-9596-DD56CBDD9170}"/>
    <dgm:cxn modelId="{00545980-442E-4282-A86E-E25411B55E8A}" type="presOf" srcId="{CD3E8AFD-1ED6-4251-8B40-2C283E9369D5}" destId="{49804F77-3147-4AD8-B0A1-E1123EC6E2C0}" srcOrd="0" destOrd="0" presId="urn:microsoft.com/office/officeart/2005/8/layout/vList4#1"/>
    <dgm:cxn modelId="{D28C66E0-016D-4605-A85B-E553F467738C}" type="presOf" srcId="{03C3F623-7D4F-4A4F-9CC8-4EB9CBDA9C66}" destId="{10207D15-5AE6-456F-B181-47F20D049606}" srcOrd="0" destOrd="0" presId="urn:microsoft.com/office/officeart/2005/8/layout/vList4#1"/>
    <dgm:cxn modelId="{C431FD7E-D720-4DB3-B481-941E29D2A448}" srcId="{CD3E8AFD-1ED6-4251-8B40-2C283E9369D5}" destId="{F1D667B9-EB3A-48A3-A1F9-E9D4DC65959A}" srcOrd="3" destOrd="0" parTransId="{B54CE46C-3AAE-4594-B302-9031800035CB}" sibTransId="{9FD1CF2D-B131-4029-958D-990EDDE74DCC}"/>
    <dgm:cxn modelId="{FE123CF9-1AF9-45C8-A224-6677400AF2B0}" type="presParOf" srcId="{49804F77-3147-4AD8-B0A1-E1123EC6E2C0}" destId="{F5AE0F8C-5417-4568-84FA-9E69A583D654}" srcOrd="0" destOrd="0" presId="urn:microsoft.com/office/officeart/2005/8/layout/vList4#1"/>
    <dgm:cxn modelId="{8F1DE013-C7CA-4F3A-816B-A8D0A19442A7}" type="presParOf" srcId="{F5AE0F8C-5417-4568-84FA-9E69A583D654}" destId="{10207D15-5AE6-456F-B181-47F20D049606}" srcOrd="0" destOrd="0" presId="urn:microsoft.com/office/officeart/2005/8/layout/vList4#1"/>
    <dgm:cxn modelId="{38BD3DD1-9B5C-4085-8D5C-8B964840B250}" type="presParOf" srcId="{F5AE0F8C-5417-4568-84FA-9E69A583D654}" destId="{1918FC97-5768-4177-A57F-3B26C702E374}" srcOrd="1" destOrd="0" presId="urn:microsoft.com/office/officeart/2005/8/layout/vList4#1"/>
    <dgm:cxn modelId="{11DC1E8B-6FE4-4215-8456-7F8BD5C7A832}" type="presParOf" srcId="{F5AE0F8C-5417-4568-84FA-9E69A583D654}" destId="{101B0228-A9BB-4681-9140-FC217E82E006}" srcOrd="2" destOrd="0" presId="urn:microsoft.com/office/officeart/2005/8/layout/vList4#1"/>
    <dgm:cxn modelId="{A88F1B00-F3B5-4C98-B4EB-FA13244C7D19}" type="presParOf" srcId="{49804F77-3147-4AD8-B0A1-E1123EC6E2C0}" destId="{DEBD8A0F-2322-4193-827F-727B24D74FAE}" srcOrd="1" destOrd="0" presId="urn:microsoft.com/office/officeart/2005/8/layout/vList4#1"/>
    <dgm:cxn modelId="{C2E6B6C0-B747-472D-A8FF-A591B6846F04}" type="presParOf" srcId="{49804F77-3147-4AD8-B0A1-E1123EC6E2C0}" destId="{E7B1B9F0-493A-495B-92D7-02E8D50BBF3B}" srcOrd="2" destOrd="0" presId="urn:microsoft.com/office/officeart/2005/8/layout/vList4#1"/>
    <dgm:cxn modelId="{A6A0BA75-38B5-44DB-BFF2-71DD577D7CCB}" type="presParOf" srcId="{E7B1B9F0-493A-495B-92D7-02E8D50BBF3B}" destId="{9FB36DD5-C883-43D8-A7C6-B3EDFA2A6770}" srcOrd="0" destOrd="0" presId="urn:microsoft.com/office/officeart/2005/8/layout/vList4#1"/>
    <dgm:cxn modelId="{E4184652-8F43-4E40-8CBA-FB6192A8D99E}" type="presParOf" srcId="{E7B1B9F0-493A-495B-92D7-02E8D50BBF3B}" destId="{E708CFC0-76CB-4E72-B8D1-24DBB71C3A2C}" srcOrd="1" destOrd="0" presId="urn:microsoft.com/office/officeart/2005/8/layout/vList4#1"/>
    <dgm:cxn modelId="{8FC427EF-4B57-4114-B3B6-E00975AD79EB}" type="presParOf" srcId="{E7B1B9F0-493A-495B-92D7-02E8D50BBF3B}" destId="{CC43094D-0FC0-416C-A706-810205655C09}" srcOrd="2" destOrd="0" presId="urn:microsoft.com/office/officeart/2005/8/layout/vList4#1"/>
    <dgm:cxn modelId="{B5192220-9F09-4A0C-8C8A-E4C39A22DFB6}" type="presParOf" srcId="{49804F77-3147-4AD8-B0A1-E1123EC6E2C0}" destId="{1657AEDB-DBC0-43E5-BBE5-15DD799A1954}" srcOrd="3" destOrd="0" presId="urn:microsoft.com/office/officeart/2005/8/layout/vList4#1"/>
    <dgm:cxn modelId="{62C165B3-3D8E-47F8-9882-B8BF2E747B38}" type="presParOf" srcId="{49804F77-3147-4AD8-B0A1-E1123EC6E2C0}" destId="{64C0109F-FACE-4982-87D0-2175B7644E99}" srcOrd="4" destOrd="0" presId="urn:microsoft.com/office/officeart/2005/8/layout/vList4#1"/>
    <dgm:cxn modelId="{E095EAF3-9DAE-47A0-B8C1-76781FB04743}" type="presParOf" srcId="{64C0109F-FACE-4982-87D0-2175B7644E99}" destId="{2F4579AA-35AB-4B01-AAE7-F2C3069BC13D}" srcOrd="0" destOrd="0" presId="urn:microsoft.com/office/officeart/2005/8/layout/vList4#1"/>
    <dgm:cxn modelId="{33492F91-702D-4787-8678-E6E34E1304AF}" type="presParOf" srcId="{64C0109F-FACE-4982-87D0-2175B7644E99}" destId="{4BE5030C-0348-4C03-92AE-76D4C2BF5185}" srcOrd="1" destOrd="0" presId="urn:microsoft.com/office/officeart/2005/8/layout/vList4#1"/>
    <dgm:cxn modelId="{2E09A426-1304-45A6-816E-A09811497541}" type="presParOf" srcId="{64C0109F-FACE-4982-87D0-2175B7644E99}" destId="{AD45C749-17CD-4687-A2F1-FD50767618E2}" srcOrd="2" destOrd="0" presId="urn:microsoft.com/office/officeart/2005/8/layout/vList4#1"/>
    <dgm:cxn modelId="{1C9BB1A5-29A1-4694-AC7E-B3AA0AFCF46A}" type="presParOf" srcId="{49804F77-3147-4AD8-B0A1-E1123EC6E2C0}" destId="{2397C9E0-4B2C-4828-BAA5-0B822777DBED}" srcOrd="5" destOrd="0" presId="urn:microsoft.com/office/officeart/2005/8/layout/vList4#1"/>
    <dgm:cxn modelId="{3C28CBC7-E9DC-4F4E-9044-C4312C451EFD}" type="presParOf" srcId="{49804F77-3147-4AD8-B0A1-E1123EC6E2C0}" destId="{3B06833A-F899-4A7B-BE2E-61509AD5F789}" srcOrd="6" destOrd="0" presId="urn:microsoft.com/office/officeart/2005/8/layout/vList4#1"/>
    <dgm:cxn modelId="{4F821F80-E77B-4354-B816-098DA0D7DE39}" type="presParOf" srcId="{3B06833A-F899-4A7B-BE2E-61509AD5F789}" destId="{2F1E1345-CE30-402A-953C-1009009DD316}" srcOrd="0" destOrd="0" presId="urn:microsoft.com/office/officeart/2005/8/layout/vList4#1"/>
    <dgm:cxn modelId="{2516A3D1-C1ED-4543-ACEA-C13BBACE6160}" type="presParOf" srcId="{3B06833A-F899-4A7B-BE2E-61509AD5F789}" destId="{9EB785D6-78B5-4799-8760-92B2A224E839}" srcOrd="1" destOrd="0" presId="urn:microsoft.com/office/officeart/2005/8/layout/vList4#1"/>
    <dgm:cxn modelId="{77A73841-B453-4DC5-AD79-BB73897C7C26}" type="presParOf" srcId="{3B06833A-F899-4A7B-BE2E-61509AD5F789}" destId="{0DE7C287-3285-49EE-9ECE-73AC9E33DE6C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207D15-5AE6-456F-B181-47F20D049606}">
      <dsp:nvSpPr>
        <dsp:cNvPr id="0" name=""/>
        <dsp:cNvSpPr/>
      </dsp:nvSpPr>
      <dsp:spPr>
        <a:xfrm>
          <a:off x="0" y="0"/>
          <a:ext cx="7086600" cy="1156761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n-lt"/>
            </a:rPr>
            <a:t>● </a:t>
          </a:r>
          <a:r>
            <a:rPr lang="en-US" sz="2200" kern="1200" dirty="0" smtClean="0"/>
            <a:t>Define strategic leadership and describe top-level managers’ importance.</a:t>
          </a:r>
          <a:endParaRPr lang="en-US" sz="2200" kern="1200" dirty="0">
            <a:latin typeface="+mn-lt"/>
          </a:endParaRPr>
        </a:p>
      </dsp:txBody>
      <dsp:txXfrm>
        <a:off x="1494803" y="0"/>
        <a:ext cx="5591796" cy="1156761"/>
      </dsp:txXfrm>
    </dsp:sp>
    <dsp:sp modelId="{1918FC97-5768-4177-A57F-3B26C702E374}">
      <dsp:nvSpPr>
        <dsp:cNvPr id="0" name=""/>
        <dsp:cNvSpPr/>
      </dsp:nvSpPr>
      <dsp:spPr>
        <a:xfrm>
          <a:off x="419390" y="268445"/>
          <a:ext cx="733505" cy="61986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B36DD5-C883-43D8-A7C6-B3EDFA2A6770}">
      <dsp:nvSpPr>
        <dsp:cNvPr id="0" name=""/>
        <dsp:cNvSpPr/>
      </dsp:nvSpPr>
      <dsp:spPr>
        <a:xfrm>
          <a:off x="0" y="1234244"/>
          <a:ext cx="7086600" cy="1271824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n-lt"/>
              <a:cs typeface="Arial"/>
            </a:rPr>
            <a:t>● </a:t>
          </a:r>
          <a:r>
            <a:rPr lang="en-US" sz="2200" kern="1200" dirty="0" smtClean="0"/>
            <a:t>Explain what top management teams are and how they affect firm performance.</a:t>
          </a:r>
          <a:endParaRPr lang="en-US" sz="2200" kern="1200" dirty="0">
            <a:latin typeface="+mn-lt"/>
          </a:endParaRPr>
        </a:p>
      </dsp:txBody>
      <dsp:txXfrm>
        <a:off x="1494803" y="1234244"/>
        <a:ext cx="5591796" cy="1271824"/>
      </dsp:txXfrm>
    </dsp:sp>
    <dsp:sp modelId="{E708CFC0-76CB-4E72-B8D1-24DBB71C3A2C}">
      <dsp:nvSpPr>
        <dsp:cNvPr id="0" name=""/>
        <dsp:cNvSpPr/>
      </dsp:nvSpPr>
      <dsp:spPr>
        <a:xfrm>
          <a:off x="419390" y="1560222"/>
          <a:ext cx="733505" cy="61986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4579AA-35AB-4B01-AAE7-F2C3069BC13D}">
      <dsp:nvSpPr>
        <dsp:cNvPr id="0" name=""/>
        <dsp:cNvSpPr/>
      </dsp:nvSpPr>
      <dsp:spPr>
        <a:xfrm>
          <a:off x="0" y="2583552"/>
          <a:ext cx="7086600" cy="1368655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n-lt"/>
              <a:cs typeface="Arial"/>
            </a:rPr>
            <a:t>● </a:t>
          </a:r>
          <a:r>
            <a:rPr lang="en-US" sz="2200" kern="1200" dirty="0" smtClean="0"/>
            <a:t>Describe the managerial succession process using internal and external managerial labor markets.</a:t>
          </a:r>
          <a:endParaRPr lang="en-US" sz="2200" kern="1200" dirty="0">
            <a:latin typeface="+mn-lt"/>
          </a:endParaRPr>
        </a:p>
      </dsp:txBody>
      <dsp:txXfrm>
        <a:off x="1494803" y="2583552"/>
        <a:ext cx="5591796" cy="1368655"/>
      </dsp:txXfrm>
    </dsp:sp>
    <dsp:sp modelId="{4BE5030C-0348-4C03-92AE-76D4C2BF5185}">
      <dsp:nvSpPr>
        <dsp:cNvPr id="0" name=""/>
        <dsp:cNvSpPr/>
      </dsp:nvSpPr>
      <dsp:spPr>
        <a:xfrm>
          <a:off x="419390" y="2957945"/>
          <a:ext cx="733505" cy="61986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1E1345-CE30-402A-953C-1009009DD316}">
      <dsp:nvSpPr>
        <dsp:cNvPr id="0" name=""/>
        <dsp:cNvSpPr/>
      </dsp:nvSpPr>
      <dsp:spPr>
        <a:xfrm>
          <a:off x="0" y="4029691"/>
          <a:ext cx="7086600" cy="1300012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n-lt"/>
              <a:cs typeface="Arial"/>
            </a:rPr>
            <a:t>● </a:t>
          </a:r>
          <a:r>
            <a:rPr lang="en-US" sz="2200" kern="1200" dirty="0" smtClean="0"/>
            <a:t>Discuss the value of strategic leadership in determining the firm’s strategic direction.</a:t>
          </a:r>
          <a:endParaRPr lang="en-US" sz="2200" kern="1200" dirty="0">
            <a:latin typeface="+mn-lt"/>
          </a:endParaRPr>
        </a:p>
      </dsp:txBody>
      <dsp:txXfrm>
        <a:off x="1494803" y="4029691"/>
        <a:ext cx="5591796" cy="1300012"/>
      </dsp:txXfrm>
    </dsp:sp>
    <dsp:sp modelId="{9EB785D6-78B5-4799-8760-92B2A224E839}">
      <dsp:nvSpPr>
        <dsp:cNvPr id="0" name=""/>
        <dsp:cNvSpPr/>
      </dsp:nvSpPr>
      <dsp:spPr>
        <a:xfrm>
          <a:off x="419390" y="4369763"/>
          <a:ext cx="733505" cy="61986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207D15-5AE6-456F-B181-47F20D049606}">
      <dsp:nvSpPr>
        <dsp:cNvPr id="0" name=""/>
        <dsp:cNvSpPr/>
      </dsp:nvSpPr>
      <dsp:spPr>
        <a:xfrm>
          <a:off x="0" y="0"/>
          <a:ext cx="7086600" cy="1156761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n-lt"/>
            </a:rPr>
            <a:t>● </a:t>
          </a:r>
          <a:r>
            <a:rPr lang="en-US" sz="2200" kern="1200" dirty="0" smtClean="0"/>
            <a:t>Describe the importance of strategic leaders in managing the firm’s resources.</a:t>
          </a:r>
          <a:endParaRPr lang="en-US" sz="2200" kern="1200" dirty="0">
            <a:latin typeface="+mn-lt"/>
          </a:endParaRPr>
        </a:p>
      </dsp:txBody>
      <dsp:txXfrm>
        <a:off x="1494803" y="0"/>
        <a:ext cx="5591796" cy="1156761"/>
      </dsp:txXfrm>
    </dsp:sp>
    <dsp:sp modelId="{1918FC97-5768-4177-A57F-3B26C702E374}">
      <dsp:nvSpPr>
        <dsp:cNvPr id="0" name=""/>
        <dsp:cNvSpPr/>
      </dsp:nvSpPr>
      <dsp:spPr>
        <a:xfrm>
          <a:off x="419390" y="268445"/>
          <a:ext cx="733505" cy="61986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B36DD5-C883-43D8-A7C6-B3EDFA2A6770}">
      <dsp:nvSpPr>
        <dsp:cNvPr id="0" name=""/>
        <dsp:cNvSpPr/>
      </dsp:nvSpPr>
      <dsp:spPr>
        <a:xfrm>
          <a:off x="0" y="1234244"/>
          <a:ext cx="7086600" cy="1271824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n-lt"/>
              <a:cs typeface="Arial"/>
            </a:rPr>
            <a:t>● </a:t>
          </a:r>
          <a:r>
            <a:rPr lang="en-US" sz="2200" kern="1200" dirty="0" smtClean="0"/>
            <a:t>Define organizational culture and explain what must be done to sustain an effective culture.</a:t>
          </a:r>
          <a:endParaRPr lang="en-US" sz="2200" kern="1200" dirty="0">
            <a:latin typeface="+mn-lt"/>
          </a:endParaRPr>
        </a:p>
      </dsp:txBody>
      <dsp:txXfrm>
        <a:off x="1494803" y="1234244"/>
        <a:ext cx="5591796" cy="1271824"/>
      </dsp:txXfrm>
    </dsp:sp>
    <dsp:sp modelId="{E708CFC0-76CB-4E72-B8D1-24DBB71C3A2C}">
      <dsp:nvSpPr>
        <dsp:cNvPr id="0" name=""/>
        <dsp:cNvSpPr/>
      </dsp:nvSpPr>
      <dsp:spPr>
        <a:xfrm>
          <a:off x="419390" y="1560222"/>
          <a:ext cx="733505" cy="61986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4579AA-35AB-4B01-AAE7-F2C3069BC13D}">
      <dsp:nvSpPr>
        <dsp:cNvPr id="0" name=""/>
        <dsp:cNvSpPr/>
      </dsp:nvSpPr>
      <dsp:spPr>
        <a:xfrm>
          <a:off x="0" y="2583552"/>
          <a:ext cx="7086600" cy="1368655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n-lt"/>
              <a:cs typeface="Arial"/>
            </a:rPr>
            <a:t>● </a:t>
          </a:r>
          <a:r>
            <a:rPr lang="en-US" sz="2200" kern="1200" dirty="0" smtClean="0"/>
            <a:t>Explain what strategic leaders can do to establish and emphasize ethical practices.</a:t>
          </a:r>
          <a:endParaRPr lang="en-US" sz="2200" kern="1200" dirty="0">
            <a:latin typeface="+mn-lt"/>
          </a:endParaRPr>
        </a:p>
      </dsp:txBody>
      <dsp:txXfrm>
        <a:off x="1494803" y="2583552"/>
        <a:ext cx="5591796" cy="1368655"/>
      </dsp:txXfrm>
    </dsp:sp>
    <dsp:sp modelId="{4BE5030C-0348-4C03-92AE-76D4C2BF5185}">
      <dsp:nvSpPr>
        <dsp:cNvPr id="0" name=""/>
        <dsp:cNvSpPr/>
      </dsp:nvSpPr>
      <dsp:spPr>
        <a:xfrm>
          <a:off x="419390" y="2957945"/>
          <a:ext cx="733505" cy="61986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1E1345-CE30-402A-953C-1009009DD316}">
      <dsp:nvSpPr>
        <dsp:cNvPr id="0" name=""/>
        <dsp:cNvSpPr/>
      </dsp:nvSpPr>
      <dsp:spPr>
        <a:xfrm>
          <a:off x="0" y="4029691"/>
          <a:ext cx="7086600" cy="1300012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n-lt"/>
              <a:cs typeface="Arial"/>
            </a:rPr>
            <a:t>● </a:t>
          </a:r>
          <a:r>
            <a:rPr lang="en-US" sz="2200" kern="1200" dirty="0" smtClean="0"/>
            <a:t>Discuss the importance and use of organizational controls.</a:t>
          </a:r>
          <a:endParaRPr lang="en-US" sz="2200" kern="1200" dirty="0">
            <a:latin typeface="+mn-lt"/>
          </a:endParaRPr>
        </a:p>
      </dsp:txBody>
      <dsp:txXfrm>
        <a:off x="1494803" y="4029691"/>
        <a:ext cx="5591796" cy="1300012"/>
      </dsp:txXfrm>
    </dsp:sp>
    <dsp:sp modelId="{9EB785D6-78B5-4799-8760-92B2A224E839}">
      <dsp:nvSpPr>
        <dsp:cNvPr id="0" name=""/>
        <dsp:cNvSpPr/>
      </dsp:nvSpPr>
      <dsp:spPr>
        <a:xfrm>
          <a:off x="419390" y="4369763"/>
          <a:ext cx="733505" cy="61986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7D4756-FDEA-4046-B82A-DB002725EF04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499D25-F0F0-41E7-BA6E-08388761733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99D25-F0F0-41E7-BA6E-083887617335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4724400" y="2590800"/>
            <a:ext cx="4419600" cy="1527175"/>
          </a:xfrm>
          <a:effectLst/>
        </p:spPr>
        <p:txBody>
          <a:bodyPr anchor="t"/>
          <a:lstStyle>
            <a:lvl1pPr algn="ctr"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724400" y="0"/>
            <a:ext cx="4114800" cy="1676400"/>
          </a:xfrm>
        </p:spPr>
        <p:txBody>
          <a:bodyPr anchor="b"/>
          <a:lstStyle>
            <a:lvl1pPr marL="0" indent="0" algn="ctr">
              <a:buNone/>
              <a:defRPr sz="2400">
                <a:solidFill>
                  <a:schemeClr val="tx2">
                    <a:shade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pic>
        <p:nvPicPr>
          <p:cNvPr id="8" name="Picture 7" descr="HIH_Cov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2400"/>
            <a:ext cx="4693882" cy="6172200"/>
          </a:xfrm>
          <a:prstGeom prst="rect">
            <a:avLst/>
          </a:prstGeom>
        </p:spPr>
      </p:pic>
      <p:sp>
        <p:nvSpPr>
          <p:cNvPr id="10" name="Footer Placeholder 1"/>
          <p:cNvSpPr txBox="1">
            <a:spLocks/>
          </p:cNvSpPr>
          <p:nvPr/>
        </p:nvSpPr>
        <p:spPr>
          <a:xfrm>
            <a:off x="6934200" y="6172200"/>
            <a:ext cx="2209800" cy="685800"/>
          </a:xfrm>
          <a:prstGeom prst="rect">
            <a:avLst/>
          </a:prstGeom>
        </p:spPr>
        <p:txBody>
          <a:bodyPr vert="horz"/>
          <a:lstStyle>
            <a:lvl1pPr algn="l">
              <a:defRPr sz="1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Authored by: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Marta Szabo White, PhD.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Georgia State University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524000" y="0"/>
            <a:ext cx="7467600" cy="1295400"/>
          </a:xfrm>
        </p:spPr>
        <p:txBody>
          <a:bodyPr>
            <a:noAutofit/>
          </a:bodyPr>
          <a:lstStyle>
            <a:lvl1pPr algn="ctr"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1600200" y="1295400"/>
            <a:ext cx="7391400" cy="5029200"/>
          </a:xfrm>
        </p:spPr>
        <p:txBody>
          <a:bodyPr/>
          <a:lstStyle>
            <a:lvl1pPr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1pPr>
            <a:lvl2pPr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  <a:lvl3pPr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3pPr>
            <a:lvl4pPr>
              <a:buFont typeface="Arial" pitchFamily="34" charset="0"/>
              <a:buChar char="•"/>
              <a:defRPr/>
            </a:lvl4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1600200" y="6400800"/>
            <a:ext cx="6553200" cy="457200"/>
          </a:xfrm>
        </p:spPr>
        <p:txBody>
          <a:bodyPr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HIH_Cover_globe-2.jpg"/>
          <p:cNvPicPr>
            <a:picLocks noChangeAspect="1"/>
          </p:cNvPicPr>
          <p:nvPr/>
        </p:nvPicPr>
        <p:blipFill>
          <a:blip r:embed="rId2" cstate="print">
            <a:lum contrast="20000"/>
          </a:blip>
          <a:srcRect l="20000" r="13333"/>
          <a:stretch>
            <a:fillRect/>
          </a:stretch>
        </p:blipFill>
        <p:spPr>
          <a:xfrm>
            <a:off x="0" y="0"/>
            <a:ext cx="1524000" cy="6858000"/>
          </a:xfrm>
          <a:prstGeom prst="rect">
            <a:avLst/>
          </a:prstGeom>
        </p:spPr>
      </p:pic>
      <p:pic>
        <p:nvPicPr>
          <p:cNvPr id="8" name="Picture 7" descr="HIH_Cove_log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10600" y="0"/>
            <a:ext cx="533400" cy="576503"/>
          </a:xfrm>
          <a:prstGeom prst="rect">
            <a:avLst/>
          </a:prstGeom>
        </p:spPr>
      </p:pic>
      <p:sp>
        <p:nvSpPr>
          <p:cNvPr id="9" name="Footer Placeholder 18"/>
          <p:cNvSpPr txBox="1">
            <a:spLocks/>
          </p:cNvSpPr>
          <p:nvPr/>
        </p:nvSpPr>
        <p:spPr>
          <a:xfrm>
            <a:off x="1524000" y="6477000"/>
            <a:ext cx="6858000" cy="533400"/>
          </a:xfrm>
          <a:prstGeom prst="rect">
            <a:avLst/>
          </a:prstGeom>
        </p:spPr>
        <p:txBody>
          <a:bodyPr vert="horz"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©2013 </a:t>
            </a:r>
            <a:r>
              <a:rPr kumimoji="0" lang="en-US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Cengage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Learning.  All Rights Reserved.  May not be copied, scanned, or duplicated, in whole or in part, except for use as permitted in a license distributed with a certain product or service or otherwise on a password-protected website for classroom use.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524000" y="0"/>
            <a:ext cx="7467600" cy="1295400"/>
          </a:xfrm>
        </p:spPr>
        <p:txBody>
          <a:bodyPr>
            <a:noAutofit/>
          </a:bodyPr>
          <a:lstStyle>
            <a:lvl1pPr algn="ctr"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1600200" y="1295400"/>
            <a:ext cx="7391400" cy="5029200"/>
          </a:xfrm>
        </p:spPr>
        <p:txBody>
          <a:bodyPr/>
          <a:lstStyle>
            <a:lvl1pPr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1pPr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1600200" y="6400800"/>
            <a:ext cx="6553200" cy="457200"/>
          </a:xfrm>
        </p:spPr>
        <p:txBody>
          <a:bodyPr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HIH_Cover_globe-2.jpg"/>
          <p:cNvPicPr>
            <a:picLocks noChangeAspect="1"/>
          </p:cNvPicPr>
          <p:nvPr/>
        </p:nvPicPr>
        <p:blipFill>
          <a:blip r:embed="rId2" cstate="print">
            <a:lum contrast="20000"/>
          </a:blip>
          <a:srcRect l="20000" r="13333"/>
          <a:stretch>
            <a:fillRect/>
          </a:stretch>
        </p:blipFill>
        <p:spPr>
          <a:xfrm>
            <a:off x="0" y="0"/>
            <a:ext cx="1524000" cy="6858000"/>
          </a:xfrm>
          <a:prstGeom prst="rect">
            <a:avLst/>
          </a:prstGeom>
        </p:spPr>
      </p:pic>
      <p:pic>
        <p:nvPicPr>
          <p:cNvPr id="8" name="Picture 7" descr="HIH_Cove_log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10600" y="0"/>
            <a:ext cx="533400" cy="576503"/>
          </a:xfrm>
          <a:prstGeom prst="rect">
            <a:avLst/>
          </a:prstGeom>
        </p:spPr>
      </p:pic>
      <p:sp>
        <p:nvSpPr>
          <p:cNvPr id="9" name="Footer Placeholder 18"/>
          <p:cNvSpPr txBox="1">
            <a:spLocks/>
          </p:cNvSpPr>
          <p:nvPr/>
        </p:nvSpPr>
        <p:spPr>
          <a:xfrm>
            <a:off x="1524000" y="6477000"/>
            <a:ext cx="6858000" cy="533400"/>
          </a:xfrm>
          <a:prstGeom prst="rect">
            <a:avLst/>
          </a:prstGeom>
        </p:spPr>
        <p:txBody>
          <a:bodyPr vert="horz"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©2013 </a:t>
            </a:r>
            <a:r>
              <a:rPr kumimoji="0" lang="en-US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Cengage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Learning.  All Rights Reserved.  May not be copied, scanned, or duplicated, in whole or in part, except for use as permitted in a license distributed with a certain product or service or otherwise on a password-protected website for classroom use.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524000" y="0"/>
            <a:ext cx="7467600" cy="1295400"/>
          </a:xfrm>
        </p:spPr>
        <p:txBody>
          <a:bodyPr>
            <a:noAutofit/>
          </a:bodyPr>
          <a:lstStyle>
            <a:lvl1pPr algn="ctr"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1600200" y="6400800"/>
            <a:ext cx="6553200" cy="457200"/>
          </a:xfrm>
        </p:spPr>
        <p:txBody>
          <a:bodyPr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HIH_Cover_globe-2.jpg"/>
          <p:cNvPicPr>
            <a:picLocks noChangeAspect="1"/>
          </p:cNvPicPr>
          <p:nvPr/>
        </p:nvPicPr>
        <p:blipFill>
          <a:blip r:embed="rId2" cstate="print">
            <a:lum contrast="20000"/>
          </a:blip>
          <a:srcRect l="20000" r="13333"/>
          <a:stretch>
            <a:fillRect/>
          </a:stretch>
        </p:blipFill>
        <p:spPr>
          <a:xfrm>
            <a:off x="0" y="0"/>
            <a:ext cx="1524000" cy="6858000"/>
          </a:xfrm>
          <a:prstGeom prst="rect">
            <a:avLst/>
          </a:prstGeom>
        </p:spPr>
      </p:pic>
      <p:pic>
        <p:nvPicPr>
          <p:cNvPr id="8" name="Picture 7" descr="HIH_Cove_log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10600" y="0"/>
            <a:ext cx="533400" cy="576503"/>
          </a:xfrm>
          <a:prstGeom prst="rect">
            <a:avLst/>
          </a:prstGeom>
        </p:spPr>
      </p:pic>
      <p:sp>
        <p:nvSpPr>
          <p:cNvPr id="9" name="Footer Placeholder 18"/>
          <p:cNvSpPr txBox="1">
            <a:spLocks/>
          </p:cNvSpPr>
          <p:nvPr/>
        </p:nvSpPr>
        <p:spPr>
          <a:xfrm>
            <a:off x="1524000" y="6477000"/>
            <a:ext cx="6858000" cy="533400"/>
          </a:xfrm>
          <a:prstGeom prst="rect">
            <a:avLst/>
          </a:prstGeom>
        </p:spPr>
        <p:txBody>
          <a:bodyPr vert="horz"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©2013 </a:t>
            </a:r>
            <a:r>
              <a:rPr kumimoji="0" lang="en-US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Cengage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Learning.  All Rights Reserved.  May not be copied, scanned, or duplicated, in whole or in part, except for use as permitted in a license distributed with a certain product or service or otherwise on a password-protected website for classroom use.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1600200" y="6400800"/>
            <a:ext cx="6553200" cy="457200"/>
          </a:xfrm>
        </p:spPr>
        <p:txBody>
          <a:bodyPr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HIH_Cover_globe-2.jpg"/>
          <p:cNvPicPr>
            <a:picLocks noChangeAspect="1"/>
          </p:cNvPicPr>
          <p:nvPr/>
        </p:nvPicPr>
        <p:blipFill>
          <a:blip r:embed="rId2" cstate="print">
            <a:lum contrast="20000"/>
          </a:blip>
          <a:srcRect l="20000" r="13333"/>
          <a:stretch>
            <a:fillRect/>
          </a:stretch>
        </p:blipFill>
        <p:spPr>
          <a:xfrm>
            <a:off x="0" y="0"/>
            <a:ext cx="1524000" cy="6858000"/>
          </a:xfrm>
          <a:prstGeom prst="rect">
            <a:avLst/>
          </a:prstGeom>
        </p:spPr>
      </p:pic>
      <p:pic>
        <p:nvPicPr>
          <p:cNvPr id="8" name="Picture 7" descr="HIH_Cove_log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10600" y="0"/>
            <a:ext cx="533400" cy="576503"/>
          </a:xfrm>
          <a:prstGeom prst="rect">
            <a:avLst/>
          </a:prstGeom>
        </p:spPr>
      </p:pic>
      <p:sp>
        <p:nvSpPr>
          <p:cNvPr id="9" name="Footer Placeholder 18"/>
          <p:cNvSpPr txBox="1">
            <a:spLocks/>
          </p:cNvSpPr>
          <p:nvPr/>
        </p:nvSpPr>
        <p:spPr>
          <a:xfrm>
            <a:off x="1524000" y="6477000"/>
            <a:ext cx="6858000" cy="533400"/>
          </a:xfrm>
          <a:prstGeom prst="rect">
            <a:avLst/>
          </a:prstGeom>
        </p:spPr>
        <p:txBody>
          <a:bodyPr vert="horz"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©2013 </a:t>
            </a:r>
            <a:r>
              <a:rPr kumimoji="0" lang="en-US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Cengage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Learning.  All Rights Reserved.  May not be copied, scanned, or duplicated, in whole or in part, except for use as permitted in a license distributed with a certain product or service or otherwise on a password-protected website for classroom use.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Font typeface="Arial" pitchFamily="34" charset="0"/>
              <a:buChar char="•"/>
              <a:defRPr sz="2800"/>
            </a:lvl1pPr>
            <a:lvl2pPr>
              <a:buFont typeface="Arial" pitchFamily="34" charset="0"/>
              <a:buChar char="•"/>
              <a:defRPr sz="2400"/>
            </a:lvl2pPr>
            <a:lvl3pPr>
              <a:buFont typeface="Arial" pitchFamily="34" charset="0"/>
              <a:buChar char="•"/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Font typeface="Arial" pitchFamily="34" charset="0"/>
              <a:buChar char="•"/>
              <a:defRPr sz="2800"/>
            </a:lvl1pPr>
            <a:lvl2pPr>
              <a:buFont typeface="Arial" pitchFamily="34" charset="0"/>
              <a:buChar char="•"/>
              <a:defRPr sz="2400"/>
            </a:lvl2pPr>
            <a:lvl3pPr>
              <a:buFont typeface="Arial" pitchFamily="34" charset="0"/>
              <a:buChar char="•"/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" y="6477000"/>
            <a:ext cx="8153400" cy="288925"/>
          </a:xfrm>
        </p:spPr>
        <p:txBody>
          <a:bodyPr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HIH_Cove_log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10600" y="0"/>
            <a:ext cx="533400" cy="5765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>
            <a:lvl1pPr>
              <a:defRPr baseline="0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8153400" cy="288925"/>
          </a:xfrm>
        </p:spPr>
        <p:txBody>
          <a:bodyPr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HIH_Cove_log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10600" y="0"/>
            <a:ext cx="533400" cy="5765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553200"/>
            <a:ext cx="9144000" cy="307777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© 2012 South-Western, </a:t>
            </a:r>
            <a:r>
              <a:rPr lang="en-US" sz="1400" dirty="0" err="1" smtClean="0">
                <a:solidFill>
                  <a:schemeClr val="bg1"/>
                </a:solidFill>
              </a:rPr>
              <a:t>Cengage</a:t>
            </a:r>
            <a:r>
              <a:rPr lang="en-US" sz="1400" dirty="0" smtClean="0">
                <a:solidFill>
                  <a:schemeClr val="bg1"/>
                </a:solidFill>
              </a:rPr>
              <a:t> Learning, Inc. All rights reserved.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152400" y="6477000"/>
            <a:ext cx="80010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pic>
        <p:nvPicPr>
          <p:cNvPr id="13" name="Picture 12" descr="HIH_Cove_logor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8610600" y="0"/>
            <a:ext cx="533400" cy="5765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Arial" pitchFamily="34" charset="0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Arial" pitchFamily="34" charset="0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Arial" pitchFamily="34" charset="0"/>
        <a:buChar char="•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Arial" pitchFamily="34" charset="0"/>
        <a:buChar char="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b="1" dirty="0"/>
          </a:p>
        </p:txBody>
      </p:sp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>
          <a:xfrm>
            <a:off x="4800600" y="-457200"/>
            <a:ext cx="4114800" cy="3124200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sz="3600" b="1" dirty="0" smtClean="0">
                <a:latin typeface="+mj-lt"/>
              </a:rPr>
              <a:t>PART 3: STRATEGIC ACTIONS:</a:t>
            </a:r>
          </a:p>
          <a:p>
            <a:pPr algn="l">
              <a:spcBef>
                <a:spcPts val="0"/>
              </a:spcBef>
            </a:pPr>
            <a:r>
              <a:rPr lang="en-US" sz="3600" b="1" dirty="0" smtClean="0">
                <a:latin typeface="+mj-lt"/>
              </a:rPr>
              <a:t>STRATEGY IMPLEMENTATION</a:t>
            </a:r>
            <a:endParaRPr lang="en-US" sz="3600" dirty="0"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24400" y="3657600"/>
            <a:ext cx="36576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00" dirty="0" smtClean="0">
                <a:latin typeface="+mj-lt"/>
              </a:rPr>
              <a:t>CHAPTER  12</a:t>
            </a:r>
            <a:br>
              <a:rPr lang="en-US" sz="3400" dirty="0" smtClean="0">
                <a:latin typeface="+mj-lt"/>
              </a:rPr>
            </a:br>
            <a:r>
              <a:rPr lang="en-US" sz="3400" dirty="0" smtClean="0">
                <a:latin typeface="+mj-lt"/>
              </a:rPr>
              <a:t>STRATEGIC LEADERSHIP</a:t>
            </a:r>
            <a:endParaRPr lang="en-US" sz="3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STRATEGIC LEADERSHIP AND STYLE 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1600200" y="1295400"/>
            <a:ext cx="7391400" cy="5181600"/>
          </a:xfrm>
        </p:spPr>
        <p:txBody>
          <a:bodyPr>
            <a:normAutofit/>
          </a:bodyPr>
          <a:lstStyle/>
          <a:p>
            <a:endParaRPr lang="en-US" dirty="0" smtClean="0">
              <a:latin typeface="+mj-lt"/>
            </a:endParaRPr>
          </a:p>
          <a:p>
            <a:pPr lvl="1">
              <a:buNone/>
            </a:pPr>
            <a:endParaRPr lang="en-US" dirty="0" smtClean="0">
              <a:latin typeface="+mj-lt"/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1219200" y="1066800"/>
            <a:ext cx="7924800" cy="5486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ctr" defTabSz="914400" rtl="0" eaLnBrk="1" fontAlgn="auto" latinLnBrk="0" hangingPunct="1">
              <a:buClr>
                <a:schemeClr val="accent1"/>
              </a:buClr>
              <a:buSzPct val="70000"/>
              <a:tabLst/>
              <a:defRPr/>
            </a:pPr>
            <a:r>
              <a:rPr lang="en-US" sz="28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   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EFFECTIVE STRATEGIC LEADERS</a:t>
            </a:r>
          </a:p>
          <a:p>
            <a:pPr marL="342900" marR="0" lvl="0" indent="-342900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2"/>
                </a:solidFill>
                <a:latin typeface="+mj-lt"/>
              </a:rPr>
              <a:t>Build strong ties with external stakeholders to gain access to information and advice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Understand how their decisions impact their firm</a:t>
            </a:r>
          </a:p>
          <a:p>
            <a:pPr marL="742950" marR="0" lvl="1" indent="-285750" algn="l" defTabSz="914400" rtl="0" eaLnBrk="1" fontAlgn="auto" latinLnBrk="0" hangingPunct="1">
              <a:spcBef>
                <a:spcPts val="600"/>
              </a:spcBef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Sustain above-average performance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2"/>
                </a:solidFill>
                <a:latin typeface="+mj-lt"/>
              </a:rPr>
              <a:t>Attract and manage human capital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2"/>
                </a:solidFill>
                <a:latin typeface="+mj-lt"/>
              </a:rPr>
              <a:t>Do not delegate decision-making responsibilities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2"/>
                </a:solidFill>
                <a:latin typeface="+mj-lt"/>
              </a:rPr>
              <a:t>Inspire and enable others to do excellent work and realize their potential</a:t>
            </a:r>
            <a:endParaRPr lang="en-US" sz="2600" dirty="0" smtClean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742950" lvl="1" indent="-285750">
              <a:spcBef>
                <a:spcPts val="600"/>
              </a:spcBef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2"/>
                </a:solidFill>
                <a:latin typeface="+mj-lt"/>
              </a:rPr>
              <a:t>Promote and nurture innovation through transformational leadership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THE ROLE OF TOP-LEVEL MANAGERS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1600200" y="1295400"/>
            <a:ext cx="7391400" cy="5181600"/>
          </a:xfrm>
        </p:spPr>
        <p:txBody>
          <a:bodyPr>
            <a:normAutofit/>
          </a:bodyPr>
          <a:lstStyle/>
          <a:p>
            <a:endParaRPr lang="en-US" dirty="0" smtClean="0">
              <a:latin typeface="+mj-lt"/>
            </a:endParaRPr>
          </a:p>
          <a:p>
            <a:pPr lvl="1"/>
            <a:endParaRPr lang="en-US" dirty="0" smtClean="0">
              <a:latin typeface="+mj-lt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600201" y="1524000"/>
            <a:ext cx="7391399" cy="4572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lvl="0" indent="-342900">
              <a:spcBef>
                <a:spcPct val="20000"/>
              </a:spcBef>
              <a:buClr>
                <a:srgbClr val="FF0D0D"/>
              </a:buClr>
              <a:buSzPct val="70000"/>
              <a:defRPr/>
            </a:pPr>
            <a:r>
              <a:rPr lang="en-US" sz="3200" dirty="0" smtClean="0">
                <a:solidFill>
                  <a:srgbClr val="FF0D0D"/>
                </a:solidFill>
                <a:cs typeface="Arial"/>
              </a:rPr>
              <a:t>●</a:t>
            </a:r>
            <a:r>
              <a:rPr lang="en-US" sz="32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Managers use their discretion when making strategic decisions</a:t>
            </a:r>
          </a:p>
          <a:p>
            <a:pPr marL="342900" lvl="0" indent="-342900">
              <a:spcBef>
                <a:spcPct val="20000"/>
              </a:spcBef>
              <a:buClr>
                <a:srgbClr val="FF0D0D"/>
              </a:buClr>
              <a:buSzPct val="70000"/>
              <a:defRPr/>
            </a:pPr>
            <a:r>
              <a:rPr lang="en-US" sz="3200" dirty="0" smtClean="0">
                <a:solidFill>
                  <a:srgbClr val="FF0D0D"/>
                </a:solidFill>
                <a:cs typeface="Arial"/>
              </a:rPr>
              <a:t>●</a:t>
            </a:r>
            <a:r>
              <a:rPr lang="en-US" sz="3200" dirty="0" smtClean="0">
                <a:solidFill>
                  <a:schemeClr val="bg1"/>
                </a:solidFill>
                <a:cs typeface="Arial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Primary factors that determine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the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amount of a manager’s decision-making discretion 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External environmental sources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Organization’s characteristics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Manager’s characteristics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FACTORS AFFECTING MANAGERIAL DISCRETION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1600200" y="1295400"/>
            <a:ext cx="7391400" cy="5181600"/>
          </a:xfrm>
        </p:spPr>
        <p:txBody>
          <a:bodyPr>
            <a:normAutofit/>
          </a:bodyPr>
          <a:lstStyle/>
          <a:p>
            <a:endParaRPr lang="en-US" dirty="0" smtClean="0">
              <a:latin typeface="+mj-lt"/>
            </a:endParaRPr>
          </a:p>
          <a:p>
            <a:pPr lvl="1"/>
            <a:endParaRPr lang="en-US" dirty="0" smtClean="0">
              <a:latin typeface="+mj-lt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0" y="1600200"/>
            <a:ext cx="1524000" cy="16002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FIGURE  12</a:t>
            </a: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.2</a:t>
            </a:r>
            <a:r>
              <a:rPr kumimoji="0" lang="en-US" sz="16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Factors Affecting Managerial Discretion</a:t>
            </a:r>
            <a:endParaRPr kumimoji="0" lang="en-US" sz="16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rot="-120000">
            <a:off x="0" y="2011680"/>
            <a:ext cx="1524000" cy="45719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996792" y="1397000"/>
          <a:ext cx="5150415" cy="4064000"/>
        </p:xfrm>
        <a:graphic>
          <a:graphicData uri="http://schemas.openxmlformats.org/drawingml/2006/table">
            <a:tbl>
              <a:tblPr/>
              <a:tblGrid>
                <a:gridCol w="5150415"/>
              </a:tblGrid>
              <a:tr h="40640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20387" marR="2038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1295400"/>
            <a:ext cx="4552950" cy="4939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FACTORS AFFECTING MANAGERIAL DISCRETION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1600200" y="1295400"/>
            <a:ext cx="7391400" cy="5181600"/>
          </a:xfrm>
        </p:spPr>
        <p:txBody>
          <a:bodyPr>
            <a:normAutofit/>
          </a:bodyPr>
          <a:lstStyle/>
          <a:p>
            <a:endParaRPr lang="en-US" dirty="0" smtClean="0">
              <a:latin typeface="+mj-lt"/>
            </a:endParaRPr>
          </a:p>
          <a:p>
            <a:pPr lvl="1"/>
            <a:endParaRPr lang="en-US" dirty="0" smtClean="0">
              <a:latin typeface="+mj-lt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4"/>
          <p:cNvGrpSpPr>
            <a:grpSpLocks/>
          </p:cNvGrpSpPr>
          <p:nvPr/>
        </p:nvGrpSpPr>
        <p:grpSpPr bwMode="auto">
          <a:xfrm>
            <a:off x="549275" y="1371600"/>
            <a:ext cx="2782888" cy="1143000"/>
            <a:chOff x="346" y="743"/>
            <a:chExt cx="1753" cy="702"/>
          </a:xfrm>
        </p:grpSpPr>
        <p:sp>
          <p:nvSpPr>
            <p:cNvPr id="15" name="Rectangle 5"/>
            <p:cNvSpPr>
              <a:spLocks noChangeArrowheads="1"/>
            </p:cNvSpPr>
            <p:nvPr/>
          </p:nvSpPr>
          <p:spPr bwMode="blackWhite">
            <a:xfrm>
              <a:off x="346" y="743"/>
              <a:ext cx="1753" cy="70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" name="Rectangle 6"/>
            <p:cNvSpPr>
              <a:spLocks noChangeArrowheads="1"/>
            </p:cNvSpPr>
            <p:nvPr/>
          </p:nvSpPr>
          <p:spPr bwMode="blackWhite">
            <a:xfrm>
              <a:off x="400" y="802"/>
              <a:ext cx="1644" cy="583"/>
            </a:xfrm>
            <a:prstGeom prst="rect">
              <a:avLst/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External</a:t>
              </a:r>
            </a:p>
            <a:p>
              <a:pPr algn="ctr" eaLnBrk="0" hangingPunct="0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Environment</a:t>
              </a:r>
            </a:p>
          </p:txBody>
        </p:sp>
      </p:grpSp>
      <p:sp>
        <p:nvSpPr>
          <p:cNvPr id="26" name="AutoShape 18"/>
          <p:cNvSpPr>
            <a:spLocks/>
          </p:cNvSpPr>
          <p:nvPr/>
        </p:nvSpPr>
        <p:spPr bwMode="auto">
          <a:xfrm>
            <a:off x="3338512" y="1447801"/>
            <a:ext cx="928688" cy="3886200"/>
          </a:xfrm>
          <a:prstGeom prst="leftBrace">
            <a:avLst>
              <a:gd name="adj1" fmla="val 0"/>
              <a:gd name="adj2" fmla="val 9596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>
          <a:xfrm>
            <a:off x="4191000" y="1828800"/>
            <a:ext cx="4391025" cy="4191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Industry structure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Rate of market growth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 and type of competitors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Nature and degree of political/legal constraints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Degree to which products can be differentiated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FACTORS AFFECTING MANAGERIAL DISCRETION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1600200" y="1295400"/>
            <a:ext cx="7391400" cy="5181600"/>
          </a:xfrm>
        </p:spPr>
        <p:txBody>
          <a:bodyPr>
            <a:normAutofit/>
          </a:bodyPr>
          <a:lstStyle/>
          <a:p>
            <a:endParaRPr lang="en-US" dirty="0" smtClean="0">
              <a:latin typeface="+mj-lt"/>
            </a:endParaRPr>
          </a:p>
          <a:p>
            <a:pPr lvl="1"/>
            <a:endParaRPr lang="en-US" dirty="0" smtClean="0">
              <a:latin typeface="+mj-lt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9275" y="1371600"/>
            <a:ext cx="2782888" cy="1143000"/>
            <a:chOff x="346" y="743"/>
            <a:chExt cx="1753" cy="702"/>
          </a:xfrm>
        </p:grpSpPr>
        <p:sp>
          <p:nvSpPr>
            <p:cNvPr id="15" name="Rectangle 5"/>
            <p:cNvSpPr>
              <a:spLocks noChangeArrowheads="1"/>
            </p:cNvSpPr>
            <p:nvPr/>
          </p:nvSpPr>
          <p:spPr bwMode="blackWhite">
            <a:xfrm>
              <a:off x="346" y="743"/>
              <a:ext cx="1753" cy="70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" name="Rectangle 6"/>
            <p:cNvSpPr>
              <a:spLocks noChangeArrowheads="1"/>
            </p:cNvSpPr>
            <p:nvPr/>
          </p:nvSpPr>
          <p:spPr bwMode="blackWhite">
            <a:xfrm>
              <a:off x="400" y="802"/>
              <a:ext cx="1644" cy="583"/>
            </a:xfrm>
            <a:prstGeom prst="rect">
              <a:avLst/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External</a:t>
              </a:r>
            </a:p>
            <a:p>
              <a:pPr algn="ctr" eaLnBrk="0" hangingPunct="0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Environment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49275" y="2590800"/>
            <a:ext cx="2782888" cy="1219200"/>
            <a:chOff x="418" y="3258"/>
            <a:chExt cx="1753" cy="702"/>
          </a:xfrm>
        </p:grpSpPr>
        <p:sp>
          <p:nvSpPr>
            <p:cNvPr id="18" name="Rectangle 8"/>
            <p:cNvSpPr>
              <a:spLocks noChangeArrowheads="1"/>
            </p:cNvSpPr>
            <p:nvPr/>
          </p:nvSpPr>
          <p:spPr bwMode="blackWhite">
            <a:xfrm>
              <a:off x="418" y="3258"/>
              <a:ext cx="1753" cy="702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16078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9" name="Rectangle 9"/>
            <p:cNvSpPr>
              <a:spLocks noChangeArrowheads="1"/>
            </p:cNvSpPr>
            <p:nvPr/>
          </p:nvSpPr>
          <p:spPr bwMode="blackWhite">
            <a:xfrm>
              <a:off x="472" y="3317"/>
              <a:ext cx="1644" cy="583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16078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Characteristics of </a:t>
              </a:r>
            </a:p>
            <a:p>
              <a:pPr algn="ctr" eaLnBrk="0" hangingPunct="0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the Organization</a:t>
              </a:r>
            </a:p>
          </p:txBody>
        </p:sp>
      </p:grpSp>
      <p:sp>
        <p:nvSpPr>
          <p:cNvPr id="26" name="AutoShape 18"/>
          <p:cNvSpPr>
            <a:spLocks/>
          </p:cNvSpPr>
          <p:nvPr/>
        </p:nvSpPr>
        <p:spPr bwMode="auto">
          <a:xfrm>
            <a:off x="3338512" y="1981201"/>
            <a:ext cx="928688" cy="2819400"/>
          </a:xfrm>
          <a:prstGeom prst="leftBrace">
            <a:avLst>
              <a:gd name="adj1" fmla="val 0"/>
              <a:gd name="adj2" fmla="val 36366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343400" y="2057400"/>
            <a:ext cx="4238625" cy="3124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Size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Culture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Availability of resources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Patterns of interaction among employees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0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FACTORS AFFECTING MANAGERIAL DISCRETION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1600200" y="1295400"/>
            <a:ext cx="7391400" cy="5181600"/>
          </a:xfrm>
        </p:spPr>
        <p:txBody>
          <a:bodyPr>
            <a:normAutofit/>
          </a:bodyPr>
          <a:lstStyle/>
          <a:p>
            <a:endParaRPr lang="en-US" dirty="0" smtClean="0">
              <a:latin typeface="+mj-lt"/>
            </a:endParaRPr>
          </a:p>
          <a:p>
            <a:pPr lvl="1"/>
            <a:endParaRPr lang="en-US" dirty="0" smtClean="0">
              <a:latin typeface="+mj-lt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9275" y="1371600"/>
            <a:ext cx="2782888" cy="1143000"/>
            <a:chOff x="346" y="743"/>
            <a:chExt cx="1753" cy="702"/>
          </a:xfrm>
        </p:grpSpPr>
        <p:sp>
          <p:nvSpPr>
            <p:cNvPr id="15" name="Rectangle 5"/>
            <p:cNvSpPr>
              <a:spLocks noChangeArrowheads="1"/>
            </p:cNvSpPr>
            <p:nvPr/>
          </p:nvSpPr>
          <p:spPr bwMode="blackWhite">
            <a:xfrm>
              <a:off x="346" y="743"/>
              <a:ext cx="1753" cy="70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" name="Rectangle 6"/>
            <p:cNvSpPr>
              <a:spLocks noChangeArrowheads="1"/>
            </p:cNvSpPr>
            <p:nvPr/>
          </p:nvSpPr>
          <p:spPr bwMode="blackWhite">
            <a:xfrm>
              <a:off x="400" y="802"/>
              <a:ext cx="1644" cy="583"/>
            </a:xfrm>
            <a:prstGeom prst="rect">
              <a:avLst/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External</a:t>
              </a:r>
            </a:p>
            <a:p>
              <a:pPr algn="ctr" eaLnBrk="0" hangingPunct="0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Environment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49275" y="2590800"/>
            <a:ext cx="2782888" cy="1219200"/>
            <a:chOff x="418" y="3258"/>
            <a:chExt cx="1753" cy="702"/>
          </a:xfrm>
        </p:grpSpPr>
        <p:sp>
          <p:nvSpPr>
            <p:cNvPr id="18" name="Rectangle 8"/>
            <p:cNvSpPr>
              <a:spLocks noChangeArrowheads="1"/>
            </p:cNvSpPr>
            <p:nvPr/>
          </p:nvSpPr>
          <p:spPr bwMode="blackWhite">
            <a:xfrm>
              <a:off x="418" y="3258"/>
              <a:ext cx="1753" cy="702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16078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9" name="Rectangle 9"/>
            <p:cNvSpPr>
              <a:spLocks noChangeArrowheads="1"/>
            </p:cNvSpPr>
            <p:nvPr/>
          </p:nvSpPr>
          <p:spPr bwMode="blackWhite">
            <a:xfrm>
              <a:off x="472" y="3317"/>
              <a:ext cx="1644" cy="583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16078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Characteristics of </a:t>
              </a:r>
            </a:p>
            <a:p>
              <a:pPr algn="ctr" eaLnBrk="0" hangingPunct="0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the Organization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49275" y="3886200"/>
            <a:ext cx="2782888" cy="1143000"/>
            <a:chOff x="346" y="2173"/>
            <a:chExt cx="1753" cy="702"/>
          </a:xfrm>
        </p:grpSpPr>
        <p:sp>
          <p:nvSpPr>
            <p:cNvPr id="21" name="Rectangle 11"/>
            <p:cNvSpPr>
              <a:spLocks noChangeArrowheads="1"/>
            </p:cNvSpPr>
            <p:nvPr/>
          </p:nvSpPr>
          <p:spPr bwMode="blackWhite">
            <a:xfrm>
              <a:off x="346" y="2173"/>
              <a:ext cx="1753" cy="702"/>
            </a:xfrm>
            <a:prstGeom prst="rect">
              <a:avLst/>
            </a:prstGeom>
            <a:gradFill rotWithShape="0">
              <a:gsLst>
                <a:gs pos="0">
                  <a:srgbClr val="CC6600"/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2" name="Rectangle 12"/>
            <p:cNvSpPr>
              <a:spLocks noChangeArrowheads="1"/>
            </p:cNvSpPr>
            <p:nvPr/>
          </p:nvSpPr>
          <p:spPr bwMode="blackWhite">
            <a:xfrm>
              <a:off x="400" y="2232"/>
              <a:ext cx="1644" cy="583"/>
            </a:xfrm>
            <a:prstGeom prst="rect">
              <a:avLst/>
            </a:prstGeom>
            <a:gradFill rotWithShape="0">
              <a:gsLst>
                <a:gs pos="0">
                  <a:srgbClr val="CC6600">
                    <a:gamma/>
                    <a:shade val="46275"/>
                    <a:invGamma/>
                  </a:srgbClr>
                </a:gs>
                <a:gs pos="100000">
                  <a:srgbClr val="CC6600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Characteristics of </a:t>
              </a:r>
            </a:p>
            <a:p>
              <a:pPr algn="ctr" eaLnBrk="0" hangingPunct="0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the Manager</a:t>
              </a:r>
            </a:p>
          </p:txBody>
        </p:sp>
      </p:grpSp>
      <p:sp>
        <p:nvSpPr>
          <p:cNvPr id="26" name="AutoShape 18"/>
          <p:cNvSpPr>
            <a:spLocks/>
          </p:cNvSpPr>
          <p:nvPr/>
        </p:nvSpPr>
        <p:spPr bwMode="auto">
          <a:xfrm>
            <a:off x="3338512" y="1904999"/>
            <a:ext cx="928688" cy="3124201"/>
          </a:xfrm>
          <a:prstGeom prst="leftBrace">
            <a:avLst>
              <a:gd name="adj1" fmla="val 0"/>
              <a:gd name="adj2" fmla="val 79548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038600" y="2057400"/>
            <a:ext cx="4543425" cy="27813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Tolerance for ambiguity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Commitment to the firm and its desired strategic outcomes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Interpersonal skills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Aspiration level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Degree of self-confidence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0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FACTORS AFFECTING MANAGERIAL DISCRETION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1600200" y="1295400"/>
            <a:ext cx="7391400" cy="5181600"/>
          </a:xfrm>
        </p:spPr>
        <p:txBody>
          <a:bodyPr>
            <a:normAutofit/>
          </a:bodyPr>
          <a:lstStyle/>
          <a:p>
            <a:endParaRPr lang="en-US" dirty="0" smtClean="0">
              <a:latin typeface="+mj-lt"/>
            </a:endParaRPr>
          </a:p>
          <a:p>
            <a:pPr lvl="1"/>
            <a:endParaRPr lang="en-US" dirty="0" smtClean="0">
              <a:latin typeface="+mj-lt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9275" y="1371600"/>
            <a:ext cx="2782888" cy="1143000"/>
            <a:chOff x="346" y="743"/>
            <a:chExt cx="1753" cy="702"/>
          </a:xfrm>
        </p:grpSpPr>
        <p:sp>
          <p:nvSpPr>
            <p:cNvPr id="15" name="Rectangle 5"/>
            <p:cNvSpPr>
              <a:spLocks noChangeArrowheads="1"/>
            </p:cNvSpPr>
            <p:nvPr/>
          </p:nvSpPr>
          <p:spPr bwMode="blackWhite">
            <a:xfrm>
              <a:off x="346" y="743"/>
              <a:ext cx="1753" cy="70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" name="Rectangle 6"/>
            <p:cNvSpPr>
              <a:spLocks noChangeArrowheads="1"/>
            </p:cNvSpPr>
            <p:nvPr/>
          </p:nvSpPr>
          <p:spPr bwMode="blackWhite">
            <a:xfrm>
              <a:off x="400" y="802"/>
              <a:ext cx="1644" cy="583"/>
            </a:xfrm>
            <a:prstGeom prst="rect">
              <a:avLst/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External</a:t>
              </a:r>
            </a:p>
            <a:p>
              <a:pPr algn="ctr" eaLnBrk="0" hangingPunct="0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Environment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49275" y="2590800"/>
            <a:ext cx="2782888" cy="1219200"/>
            <a:chOff x="418" y="3258"/>
            <a:chExt cx="1753" cy="702"/>
          </a:xfrm>
        </p:grpSpPr>
        <p:sp>
          <p:nvSpPr>
            <p:cNvPr id="18" name="Rectangle 8"/>
            <p:cNvSpPr>
              <a:spLocks noChangeArrowheads="1"/>
            </p:cNvSpPr>
            <p:nvPr/>
          </p:nvSpPr>
          <p:spPr bwMode="blackWhite">
            <a:xfrm>
              <a:off x="418" y="3258"/>
              <a:ext cx="1753" cy="702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16078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9" name="Rectangle 9"/>
            <p:cNvSpPr>
              <a:spLocks noChangeArrowheads="1"/>
            </p:cNvSpPr>
            <p:nvPr/>
          </p:nvSpPr>
          <p:spPr bwMode="blackWhite">
            <a:xfrm>
              <a:off x="472" y="3317"/>
              <a:ext cx="1644" cy="583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16078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Characteristics of </a:t>
              </a:r>
            </a:p>
            <a:p>
              <a:pPr algn="ctr" eaLnBrk="0" hangingPunct="0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the Organization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49275" y="3886200"/>
            <a:ext cx="2782888" cy="1143000"/>
            <a:chOff x="346" y="2173"/>
            <a:chExt cx="1753" cy="702"/>
          </a:xfrm>
        </p:grpSpPr>
        <p:sp>
          <p:nvSpPr>
            <p:cNvPr id="21" name="Rectangle 11"/>
            <p:cNvSpPr>
              <a:spLocks noChangeArrowheads="1"/>
            </p:cNvSpPr>
            <p:nvPr/>
          </p:nvSpPr>
          <p:spPr bwMode="blackWhite">
            <a:xfrm>
              <a:off x="346" y="2173"/>
              <a:ext cx="1753" cy="702"/>
            </a:xfrm>
            <a:prstGeom prst="rect">
              <a:avLst/>
            </a:prstGeom>
            <a:gradFill rotWithShape="0">
              <a:gsLst>
                <a:gs pos="0">
                  <a:srgbClr val="CC6600"/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2" name="Rectangle 12"/>
            <p:cNvSpPr>
              <a:spLocks noChangeArrowheads="1"/>
            </p:cNvSpPr>
            <p:nvPr/>
          </p:nvSpPr>
          <p:spPr bwMode="blackWhite">
            <a:xfrm>
              <a:off x="400" y="2232"/>
              <a:ext cx="1644" cy="583"/>
            </a:xfrm>
            <a:prstGeom prst="rect">
              <a:avLst/>
            </a:prstGeom>
            <a:gradFill rotWithShape="0">
              <a:gsLst>
                <a:gs pos="0">
                  <a:srgbClr val="CC6600">
                    <a:gamma/>
                    <a:shade val="46275"/>
                    <a:invGamma/>
                  </a:srgbClr>
                </a:gs>
                <a:gs pos="100000">
                  <a:srgbClr val="CC6600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Characteristics of </a:t>
              </a:r>
            </a:p>
            <a:p>
              <a:pPr algn="ctr" eaLnBrk="0" hangingPunct="0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the Manager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49275" y="5105400"/>
            <a:ext cx="2782888" cy="1143000"/>
            <a:chOff x="346" y="3361"/>
            <a:chExt cx="1753" cy="702"/>
          </a:xfrm>
        </p:grpSpPr>
        <p:sp>
          <p:nvSpPr>
            <p:cNvPr id="24" name="Rectangle 14"/>
            <p:cNvSpPr>
              <a:spLocks noChangeArrowheads="1"/>
            </p:cNvSpPr>
            <p:nvPr/>
          </p:nvSpPr>
          <p:spPr bwMode="blackWhite">
            <a:xfrm>
              <a:off x="346" y="3361"/>
              <a:ext cx="1753" cy="702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5" name="Rectangle 15"/>
            <p:cNvSpPr>
              <a:spLocks noChangeArrowheads="1"/>
            </p:cNvSpPr>
            <p:nvPr/>
          </p:nvSpPr>
          <p:spPr bwMode="blackWhite">
            <a:xfrm>
              <a:off x="400" y="3420"/>
              <a:ext cx="1644" cy="583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Managerial</a:t>
              </a:r>
            </a:p>
            <a:p>
              <a:pPr algn="ctr" eaLnBrk="0" hangingPunct="0"/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Discretion</a:t>
              </a:r>
            </a:p>
          </p:txBody>
        </p:sp>
      </p:grpSp>
      <p:sp>
        <p:nvSpPr>
          <p:cNvPr id="26" name="AutoShape 18"/>
          <p:cNvSpPr>
            <a:spLocks/>
          </p:cNvSpPr>
          <p:nvPr/>
        </p:nvSpPr>
        <p:spPr bwMode="auto">
          <a:xfrm>
            <a:off x="3338512" y="1676400"/>
            <a:ext cx="928688" cy="4267201"/>
          </a:xfrm>
          <a:prstGeom prst="leftBrace">
            <a:avLst>
              <a:gd name="adj1" fmla="val 0"/>
              <a:gd name="adj2" fmla="val 91785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3886200" y="1981200"/>
            <a:ext cx="4572000" cy="3962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indent="-342900">
              <a:spcBef>
                <a:spcPct val="30000"/>
              </a:spcBef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2"/>
                </a:solidFill>
              </a:rPr>
              <a:t>The degree of latitude for action when making strategic decisions, especially those concerned with effective implementation of strategies</a:t>
            </a:r>
          </a:p>
          <a:p>
            <a:pPr marL="342900" indent="-342900">
              <a:spcBef>
                <a:spcPct val="30000"/>
              </a:spcBef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2"/>
                </a:solidFill>
              </a:rPr>
              <a:t>How managers exercise discretion when determining appropriate strategic actions   is critical to the firm’s success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uiExpand="1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TOP MANAGEMENT TEAMS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996792" y="1397000"/>
          <a:ext cx="5150415" cy="4064000"/>
        </p:xfrm>
        <a:graphic>
          <a:graphicData uri="http://schemas.openxmlformats.org/drawingml/2006/table">
            <a:tbl>
              <a:tblPr/>
              <a:tblGrid>
                <a:gridCol w="5150415"/>
              </a:tblGrid>
              <a:tr h="40640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20387" marR="2038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1676401" y="1066801"/>
            <a:ext cx="7239000" cy="5333999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Top Management Teams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Help avoid potential problem of CEO making decisions alone: managerial hubris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Hubris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: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 excessive pride leading to a feeling of invincibility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Hubris can magnify the effects of decision-making biases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Composed of key individuals who are responsible for selecting and implementing firm’s strategies; usually includes officers of the corporation (VP and above) and BOD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smtClean="0">
                <a:latin typeface="+mj-lt"/>
              </a:rPr>
              <a:t>TOP MANAGEMENT TEAM, FIRM PERFORMANCE, AND STRATEGIC CHANGE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828801" y="1447800"/>
            <a:ext cx="6934200" cy="4495800"/>
          </a:xfrm>
          <a:prstGeom prst="rect">
            <a:avLst/>
          </a:prstGeom>
          <a:solidFill>
            <a:schemeClr val="tx1"/>
          </a:solidFill>
        </p:spPr>
        <p:txBody>
          <a:bodyPr vert="horz">
            <a:noAutofit/>
          </a:bodyPr>
          <a:lstStyle/>
          <a:p>
            <a:pPr marL="393700" marR="0" lvl="1" indent="-282575" algn="l" defTabSz="914400" rtl="0" eaLnBrk="1" fontAlgn="auto" latinLnBrk="0" hangingPunct="1"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en-US" sz="1200" dirty="0" smtClean="0">
              <a:solidFill>
                <a:schemeClr val="bg1"/>
              </a:solidFill>
              <a:cs typeface="Arial" pitchFamily="34" charset="0"/>
            </a:endParaRPr>
          </a:p>
          <a:p>
            <a:pPr marL="393700" marR="0" lvl="1" indent="-282575" algn="l" defTabSz="914400" rtl="0" eaLnBrk="1" fontAlgn="auto" latinLnBrk="0" hangingPunct="1"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	H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eterogeneous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team: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Arial" pitchFamily="34" charset="0"/>
              </a:rPr>
              <a:t>individuals with varied functional backgrounds, experiences, and education</a:t>
            </a:r>
            <a:r>
              <a:rPr lang="en-US" sz="2400" noProof="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endParaRPr lang="en-US" sz="1200" noProof="0" dirty="0" smtClean="0">
              <a:solidFill>
                <a:schemeClr val="bg1"/>
              </a:solidFill>
              <a:cs typeface="Arial" pitchFamily="34" charset="0"/>
            </a:endParaRPr>
          </a:p>
          <a:p>
            <a:pPr marL="393700" marR="0" lvl="1" indent="-282575" algn="l" defTabSz="914400" rtl="0" eaLnBrk="1" fontAlgn="auto" latinLnBrk="0" hangingPunct="1"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393700" marR="0" lvl="1" indent="-282575" algn="l" defTabSz="914400" rtl="0" eaLnBrk="1" fontAlgn="auto" latinLnBrk="0" hangingPunct="1"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Arial" pitchFamily="34" charset="0"/>
              </a:rPr>
              <a:t>	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Team members: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Arial" pitchFamily="34" charset="0"/>
              </a:rPr>
              <a:t> bring a variety of strengths, capabilities, 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and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Arial" pitchFamily="34" charset="0"/>
              </a:rPr>
              <a:t> knowledge and provide effective strategic leadership when faced with complex environments and multiple stakeholder relationships to manage</a:t>
            </a:r>
          </a:p>
          <a:p>
            <a:pPr lvl="2" indent="-346075"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smtClean="0">
                <a:latin typeface="+mj-lt"/>
              </a:rPr>
              <a:t>TOP MANAGEMENT TEAM, FIRM PERFORMANCE, AND STRATEGIC CHANGE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828800" y="1219200"/>
            <a:ext cx="7086599" cy="5181600"/>
          </a:xfrm>
          <a:prstGeom prst="rect">
            <a:avLst/>
          </a:prstGeom>
          <a:solidFill>
            <a:schemeClr val="tx1"/>
          </a:solidFill>
        </p:spPr>
        <p:txBody>
          <a:bodyPr vert="horz">
            <a:noAutofit/>
          </a:bodyPr>
          <a:lstStyle/>
          <a:p>
            <a:pPr marR="0" lvl="1" indent="-220663" algn="l" defTabSz="914400" rtl="0" eaLnBrk="1" fontAlgn="auto" latinLnBrk="0" hangingPunct="1">
              <a:spcAft>
                <a:spcPts val="120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Arial" pitchFamily="34" charset="0"/>
              </a:rPr>
              <a:t>             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A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HETEROGENEOUS TEAM </a:t>
            </a:r>
          </a:p>
          <a:p>
            <a:pPr marL="457200" lvl="2" indent="-220663">
              <a:spcAft>
                <a:spcPts val="60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Arial" pitchFamily="34" charset="0"/>
              </a:rPr>
              <a:t>Introduces a variety of perspectives</a:t>
            </a:r>
          </a:p>
          <a:p>
            <a:pPr marL="457200" marR="0" lvl="2" indent="-220663" algn="l" defTabSz="914400" rtl="0" eaLnBrk="1" fontAlgn="auto" latinLnBrk="0" hangingPunct="1">
              <a:spcAft>
                <a:spcPts val="60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Arial" pitchFamily="34" charset="0"/>
              </a:rPr>
              <a:t>Has a greater propensity for strong competitive action</a:t>
            </a:r>
          </a:p>
          <a:p>
            <a:pPr marL="457200" marR="0" lvl="2" indent="-220663" algn="l" defTabSz="914400" rtl="0" eaLnBrk="1" fontAlgn="auto" latinLnBrk="0" hangingPunct="1">
              <a:spcAft>
                <a:spcPts val="60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Arial" pitchFamily="34" charset="0"/>
              </a:rPr>
              <a:t>“Outside of the box thinking," leads to more creative decision making, innovation, and strategic change</a:t>
            </a:r>
          </a:p>
          <a:p>
            <a:pPr marL="457200" marR="0" lvl="2" indent="-220663" algn="l" defTabSz="914400" rtl="0" eaLnBrk="1" fontAlgn="auto" latinLnBrk="0" hangingPunct="1">
              <a:spcAft>
                <a:spcPts val="60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Arial" pitchFamily="34" charset="0"/>
              </a:rPr>
              <a:t>Offers various areas of expertise to identify environmental opportunities, threats, or the need for change</a:t>
            </a:r>
          </a:p>
          <a:p>
            <a:pPr marL="457200" lvl="2" indent="-220663">
              <a:spcAft>
                <a:spcPts val="60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Arial" pitchFamily="34" charset="0"/>
              </a:rPr>
              <a:t>Promotes debate, </a:t>
            </a:r>
            <a:r>
              <a:rPr lang="en-US" sz="2300" dirty="0" smtClean="0">
                <a:solidFill>
                  <a:schemeClr val="bg1"/>
                </a:solidFill>
              </a:rPr>
              <a:t>which leads to better strategic decisions, and higher firm performance</a:t>
            </a:r>
          </a:p>
          <a:p>
            <a:pPr marL="457200" lvl="2" indent="-220663"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</a:rPr>
              <a:t>May take longer to reach consensus</a:t>
            </a:r>
          </a:p>
          <a:p>
            <a:pPr lvl="2" indent="-346075"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 idx="4294967295"/>
          </p:nvPr>
        </p:nvSpPr>
        <p:spPr>
          <a:xfrm>
            <a:off x="1524000" y="0"/>
            <a:ext cx="7086600" cy="1295400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/>
              <a:t>THE STRATEGIC MANAGEMENT PROCESS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t="4301"/>
          <a:stretch>
            <a:fillRect/>
          </a:stretch>
        </p:blipFill>
        <p:spPr bwMode="auto">
          <a:xfrm>
            <a:off x="2209800" y="1219200"/>
            <a:ext cx="5791200" cy="534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5638800" y="4267200"/>
            <a:ext cx="1371600" cy="914400"/>
          </a:xfrm>
          <a:prstGeom prst="ellips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THE CEO AND TOP MANAGEMENT TEAM POWER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1524000" y="1219200"/>
            <a:ext cx="7467600" cy="541020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en-US" sz="3200" dirty="0" smtClean="0">
                <a:solidFill>
                  <a:schemeClr val="tx2"/>
                </a:solidFill>
                <a:cs typeface="Arial" pitchFamily="34" charset="0"/>
              </a:rPr>
              <a:t>	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Higher performance is achieved when the board of directors (BOD) is more directly involved in shaping strategic direction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	A powerful CEO may: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3226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Appoint sympathetic outside board members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3226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Have inside board members who report to the CEO</a:t>
            </a:r>
          </a:p>
          <a:p>
            <a:pPr marL="742950" lvl="1" indent="-285750">
              <a:spcBef>
                <a:spcPct val="50000"/>
              </a:spcBef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3226" b="1" dirty="0" smtClean="0">
                <a:solidFill>
                  <a:schemeClr val="tx2"/>
                </a:solidFill>
              </a:rPr>
              <a:t>Have long tenure, thus have greater influence on board decisions</a:t>
            </a:r>
          </a:p>
          <a:p>
            <a:pPr marL="742950" lvl="1" indent="-285750">
              <a:spcBef>
                <a:spcPct val="50000"/>
              </a:spcBef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3226" b="1" dirty="0" smtClean="0">
                <a:solidFill>
                  <a:schemeClr val="tx2"/>
                </a:solidFill>
              </a:rPr>
              <a:t>Be virtually independent of oversight by the BOD</a:t>
            </a:r>
            <a:endParaRPr kumimoji="0" lang="en-US" sz="3226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3226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May also hold the position of chairman of the board (CEO duality)</a:t>
            </a:r>
            <a:endParaRPr kumimoji="0" lang="en-US" sz="3226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THE CEO AND TOP MANAGEMENT TEAM POWER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524000" y="1295400"/>
            <a:ext cx="7162799" cy="51053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68325" marR="0" lvl="2" indent="-5048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45720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   CEO Duality – CEO serves as CEO and BOD  </a:t>
            </a:r>
          </a:p>
          <a:p>
            <a:pPr marR="0" lvl="3" indent="-2206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More common in the United States</a:t>
            </a:r>
          </a:p>
          <a:p>
            <a:pPr marR="0" lvl="3" indent="-2206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Occurs most often in the largest firms</a:t>
            </a:r>
          </a:p>
          <a:p>
            <a:pPr marR="0" lvl="3" indent="-2206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Increased shareholder activism recently brought the practice under scrutiny</a:t>
            </a:r>
          </a:p>
          <a:p>
            <a:pPr lvl="3" indent="-220663">
              <a:spcBef>
                <a:spcPct val="20000"/>
              </a:spcBef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Criticized for causing poor performance and slow response to change </a:t>
            </a:r>
          </a:p>
          <a:p>
            <a:pPr lvl="3" indent="-220663">
              <a:spcBef>
                <a:spcPct val="20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93700" lvl="3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en-US" sz="2800" dirty="0" smtClean="0">
                <a:solidFill>
                  <a:schemeClr val="tx2"/>
                </a:solidFill>
                <a:latin typeface="+mj-lt"/>
              </a:rPr>
              <a:t>BALANCE OF POWER BETWEEN THE BOD AND TOP MANAGEMENT IMPACTED BY:</a:t>
            </a:r>
          </a:p>
          <a:p>
            <a:pPr marL="1150938" lvl="3">
              <a:spcBef>
                <a:spcPct val="20000"/>
              </a:spcBef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  </a:t>
            </a:r>
            <a:r>
              <a:rPr lang="en-US" sz="2400" b="1" dirty="0" smtClean="0">
                <a:solidFill>
                  <a:schemeClr val="tx2"/>
                </a:solidFill>
              </a:rPr>
              <a:t>Resource abundance</a:t>
            </a:r>
          </a:p>
          <a:p>
            <a:pPr marL="1150938" lvl="4">
              <a:spcBef>
                <a:spcPct val="20000"/>
              </a:spcBef>
              <a:buClr>
                <a:srgbClr val="FF0D0D"/>
              </a:buClr>
              <a:buSzPct val="70000"/>
              <a:buFont typeface="Arial" pitchFamily="34" charset="0"/>
              <a:buChar char="•"/>
              <a:tabLst>
                <a:tab pos="1371600" algn="l"/>
              </a:tabLst>
            </a:pPr>
            <a:r>
              <a:rPr lang="en-US" sz="2400" b="1" dirty="0" smtClean="0">
                <a:solidFill>
                  <a:schemeClr val="tx2"/>
                </a:solidFill>
              </a:rPr>
              <a:t>  Environmental volatility and uncertainty</a:t>
            </a:r>
          </a:p>
          <a:p>
            <a:pPr lvl="3" indent="-220663">
              <a:spcBef>
                <a:spcPct val="20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MANAGERIAL SUCCESSION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524000" y="1066800"/>
            <a:ext cx="7315200" cy="54864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111125" marR="0" lvl="0" indent="-111125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en-US" sz="35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kumimoji="0" lang="en-US" sz="2919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DEFINITION:</a:t>
            </a: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preselect and shape the skills of</a:t>
            </a:r>
            <a:r>
              <a:rPr kumimoji="0" lang="en-US" sz="35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tomorrow’s leaders</a:t>
            </a:r>
          </a:p>
          <a:p>
            <a:pPr marL="111125" marR="0" lvl="0" indent="-111125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Internal managerial </a:t>
            </a:r>
            <a:r>
              <a:rPr lang="en-US" sz="2800" b="1" dirty="0" err="1" smtClean="0">
                <a:solidFill>
                  <a:schemeClr val="tx2"/>
                </a:solidFill>
                <a:latin typeface="+mj-lt"/>
                <a:cs typeface="Arial" pitchFamily="34" charset="0"/>
              </a:rPr>
              <a:t>l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abor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+mj-lt"/>
                <a:cs typeface="Arial" pitchFamily="34" charset="0"/>
              </a:rPr>
              <a:t>m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arket</a:t>
            </a:r>
            <a:r>
              <a:rPr lang="en-US" sz="28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: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cs typeface="Arial" pitchFamily="34" charset="0"/>
              </a:rPr>
              <a:t>o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pportunities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 for managerial positions to be filled from within the firm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External </a:t>
            </a:r>
            <a:r>
              <a:rPr lang="en-US" sz="2800" b="1" dirty="0" err="1" smtClean="0">
                <a:solidFill>
                  <a:schemeClr val="tx2"/>
                </a:solidFill>
                <a:latin typeface="+mj-lt"/>
                <a:cs typeface="Arial" pitchFamily="34" charset="0"/>
              </a:rPr>
              <a:t>m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anagerial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labor </a:t>
            </a:r>
            <a:r>
              <a:rPr lang="en-US" sz="28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m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arket</a:t>
            </a:r>
            <a:r>
              <a:rPr lang="en-US" sz="28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: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cs typeface="Arial" pitchFamily="34" charset="0"/>
              </a:rPr>
              <a:t>o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pportunities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 for managerial positions to be filled by candidates from outside of the firm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This decision impacts company performance and the ability to embrace change in today's competitive landscape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Succession, top management team composition, and strategy are intimately related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152400"/>
            <a:ext cx="70866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 smtClean="0">
                <a:latin typeface="+mj-lt"/>
              </a:rPr>
              <a:t>EFFECTS OF CEO SUCCESSION AND TOP MANAGEMENT TEAM COMPOSITION ON STRATEGY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1295400"/>
            <a:ext cx="1524000" cy="2286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FIGURE  12</a:t>
            </a: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.3</a:t>
            </a:r>
            <a:r>
              <a:rPr kumimoji="0" lang="en-US" sz="16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Effects of CEO Succession and Top Management Team Composition on Strategy</a:t>
            </a:r>
            <a:endParaRPr kumimoji="0" lang="en-US" sz="16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rot="-120000">
            <a:off x="0" y="1645920"/>
            <a:ext cx="1524000" cy="45719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600200"/>
            <a:ext cx="6896100" cy="4107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MANAGERIAL SUCCESSION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523999" y="1066801"/>
            <a:ext cx="7620001" cy="49529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Benefits of Internal Managerial Labor Market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Continuity 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Continued commitment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Familiarity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Reduced turnover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Retention of “private knowledge”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Favored when the firm is performing well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MANAGERIAL SUCCESSION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524000" y="1066800"/>
            <a:ext cx="7620000" cy="5334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Benefits of External Managerial Labor Market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Long tenure with the same firm is thought  to reduce innovation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Outsiders bring diverse knowledge bases and social networks, which offer the potential for synergy and new competitive advantages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2800" b="1" noProof="0" dirty="0" smtClean="0">
                <a:solidFill>
                  <a:schemeClr val="tx2"/>
                </a:solidFill>
                <a:cs typeface="Arial" pitchFamily="34" charset="0"/>
              </a:rPr>
              <a:t>Fresh paradigms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lang="en-US" sz="800" noProof="0" dirty="0" smtClean="0">
              <a:solidFill>
                <a:schemeClr val="tx2"/>
              </a:solidFill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lang="en-US" sz="400" noProof="0" dirty="0" smtClean="0">
              <a:solidFill>
                <a:schemeClr val="tx2"/>
              </a:solidFill>
              <a:cs typeface="Arial" pitchFamily="34" charset="0"/>
            </a:endParaRPr>
          </a:p>
          <a:p>
            <a:pPr marL="914400" lvl="1" indent="-914400">
              <a:buClr>
                <a:schemeClr val="accent1"/>
              </a:buClr>
              <a:buSzPct val="70000"/>
              <a:defRPr/>
            </a:pP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</a:rPr>
              <a:t>Note: </a:t>
            </a:r>
            <a:r>
              <a:rPr lang="en-US" sz="2600" b="1" dirty="0" smtClean="0">
                <a:solidFill>
                  <a:schemeClr val="tx2"/>
                </a:solidFill>
                <a:cs typeface="Arial" pitchFamily="34" charset="0"/>
              </a:rPr>
              <a:t>Opportunity cost for firms: W</a:t>
            </a:r>
            <a:r>
              <a:rPr lang="en-US" sz="2600" b="1" dirty="0" smtClean="0">
                <a:solidFill>
                  <a:schemeClr val="tx2"/>
                </a:solidFill>
              </a:rPr>
              <a:t>omen as strategic leaders have been somewhat overlooked </a:t>
            </a:r>
            <a:endParaRPr lang="en-US" sz="2600" b="1" dirty="0" smtClean="0">
              <a:solidFill>
                <a:schemeClr val="tx2"/>
              </a:solidFill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lang="en-US" sz="2800" noProof="0" dirty="0" smtClean="0">
              <a:solidFill>
                <a:schemeClr val="tx2"/>
              </a:solidFill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lang="en-US" sz="2800" noProof="0" dirty="0" smtClean="0">
              <a:solidFill>
                <a:schemeClr val="tx2"/>
              </a:solidFill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086600" cy="1143000"/>
          </a:xfrm>
        </p:spPr>
        <p:txBody>
          <a:bodyPr/>
          <a:lstStyle/>
          <a:p>
            <a:r>
              <a:rPr lang="en-US" sz="3600" b="1" dirty="0" smtClean="0">
                <a:latin typeface="+mj-lt"/>
              </a:rPr>
              <a:t>KEY STRATEGIC LEADERSHIP ACTIONS</a:t>
            </a:r>
            <a:endParaRPr lang="en-US" sz="3600" b="1" dirty="0"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24000" y="1676400"/>
            <a:ext cx="7467600" cy="472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Certain actions characterize effective strategic leadership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80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These actions interact with each other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The most effective strategic leaders create options as the foundation for making effective decisions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086600" cy="1143000"/>
          </a:xfrm>
        </p:spPr>
        <p:txBody>
          <a:bodyPr/>
          <a:lstStyle/>
          <a:p>
            <a:r>
              <a:rPr lang="en-US" sz="3600" b="1" dirty="0" smtClean="0">
                <a:latin typeface="+mj-lt"/>
              </a:rPr>
              <a:t>EXERCISE OF EFFECTIVE STRATEGIC LEADERSHIP</a:t>
            </a:r>
            <a:endParaRPr lang="en-US" sz="3600" b="1" dirty="0">
              <a:latin typeface="+mj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1371600"/>
            <a:ext cx="1524000" cy="16002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FIGURE  12</a:t>
            </a: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.4</a:t>
            </a:r>
            <a:r>
              <a:rPr kumimoji="0" lang="en-US" sz="16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Exercise of Effective  Strategic Leadership</a:t>
            </a:r>
            <a:endParaRPr kumimoji="0" lang="en-US" sz="16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rot="-120000">
            <a:off x="0" y="1737360"/>
            <a:ext cx="1524000" cy="45719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447800"/>
            <a:ext cx="7210425" cy="4343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7086600" cy="838200"/>
          </a:xfrm>
        </p:spPr>
        <p:txBody>
          <a:bodyPr/>
          <a:lstStyle/>
          <a:p>
            <a:r>
              <a:rPr lang="en-US" sz="3600" b="1" dirty="0" smtClean="0">
                <a:latin typeface="+mj-lt"/>
              </a:rPr>
              <a:t>KEY STRATEGIC LEADERSHIP ACTIONS</a:t>
            </a:r>
            <a:r>
              <a:rPr lang="en-US" b="1" dirty="0" smtClean="0">
                <a:latin typeface="+mj-lt"/>
              </a:rPr>
              <a:t/>
            </a:r>
            <a:br>
              <a:rPr lang="en-US" b="1" dirty="0" smtClean="0">
                <a:latin typeface="+mj-lt"/>
              </a:rPr>
            </a:br>
            <a:endParaRPr lang="en-US" sz="38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676400" y="1295400"/>
            <a:ext cx="7315200" cy="5105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spcBef>
                <a:spcPts val="600"/>
              </a:spcBef>
            </a:pPr>
            <a:r>
              <a:rPr lang="en-US" sz="3000" b="1" dirty="0" smtClean="0">
                <a:solidFill>
                  <a:srgbClr val="C00000"/>
                </a:solidFill>
                <a:latin typeface="+mj-lt"/>
              </a:rPr>
              <a:t>Determining Strategic Direction</a:t>
            </a:r>
            <a:endParaRPr lang="en-US" sz="2400" dirty="0" smtClean="0">
              <a:cs typeface="Arial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cs typeface="Arial"/>
              </a:rPr>
              <a:t>● </a:t>
            </a:r>
            <a:r>
              <a:rPr lang="en-US" sz="2400" b="1" dirty="0" smtClean="0"/>
              <a:t>The strategic direction is framed within the context of the conditions (i.e., opportunities and threats) strategic leaders expect their firm to face in the next 3-5 years</a:t>
            </a:r>
          </a:p>
          <a:p>
            <a:pPr>
              <a:spcBef>
                <a:spcPts val="600"/>
              </a:spcBef>
            </a:pPr>
            <a:r>
              <a:rPr lang="en-US" sz="2400" b="1" dirty="0" smtClean="0">
                <a:cs typeface="Arial"/>
              </a:rPr>
              <a:t>● </a:t>
            </a:r>
            <a:r>
              <a:rPr lang="en-US" sz="2400" b="1" dirty="0" smtClean="0"/>
              <a:t>Ideal long-term strategic direction has two parts: </a:t>
            </a:r>
          </a:p>
          <a:p>
            <a:pPr>
              <a:spcBef>
                <a:spcPts val="600"/>
              </a:spcBef>
            </a:pPr>
            <a:r>
              <a:rPr lang="en-US" sz="2400" b="1" dirty="0" smtClean="0"/>
              <a:t>	</a:t>
            </a:r>
            <a:r>
              <a:rPr lang="en-US" sz="2000" b="1" dirty="0" smtClean="0"/>
              <a:t>■ </a:t>
            </a:r>
            <a:r>
              <a:rPr lang="en-US" sz="2400" b="1" dirty="0" smtClean="0"/>
              <a:t>Core ideology</a:t>
            </a:r>
          </a:p>
          <a:p>
            <a:pPr>
              <a:spcBef>
                <a:spcPts val="600"/>
              </a:spcBef>
            </a:pPr>
            <a:r>
              <a:rPr lang="en-US" sz="2400" b="1" dirty="0" smtClean="0"/>
              <a:t>	</a:t>
            </a:r>
            <a:r>
              <a:rPr lang="en-US" sz="2000" b="1" dirty="0" smtClean="0"/>
              <a:t>■ </a:t>
            </a:r>
            <a:r>
              <a:rPr lang="en-US" sz="2400" b="1" dirty="0" smtClean="0"/>
              <a:t>Envisioned future </a:t>
            </a:r>
          </a:p>
          <a:p>
            <a:pPr>
              <a:spcBef>
                <a:spcPts val="600"/>
              </a:spcBef>
            </a:pPr>
            <a:r>
              <a:rPr lang="en-US" sz="2400" b="1" dirty="0" smtClean="0">
                <a:cs typeface="Arial"/>
              </a:rPr>
              <a:t>● </a:t>
            </a:r>
            <a:r>
              <a:rPr lang="en-US" sz="2400" b="1" dirty="0" smtClean="0"/>
              <a:t>Serves as a guide to a firm’s strategy implementation process, including motivation, leadership, employee empowerment, and organizational design</a:t>
            </a:r>
          </a:p>
          <a:p>
            <a:pPr marL="742950" marR="0" lvl="1" indent="-285750" algn="l" defTabSz="914400" rtl="0" eaLnBrk="1" fontAlgn="auto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0"/>
            <a:ext cx="7086600" cy="609600"/>
          </a:xfrm>
        </p:spPr>
        <p:txBody>
          <a:bodyPr/>
          <a:lstStyle/>
          <a:p>
            <a:r>
              <a:rPr lang="en-US" sz="3600" b="1" dirty="0" smtClean="0">
                <a:latin typeface="+mj-lt"/>
              </a:rPr>
              <a:t>KEY STRATEGIC LEADERSHIP ACTIONS</a:t>
            </a:r>
            <a:r>
              <a:rPr lang="en-US" b="1" dirty="0" smtClean="0">
                <a:latin typeface="+mj-lt"/>
              </a:rPr>
              <a:t/>
            </a:r>
            <a:br>
              <a:rPr lang="en-US" b="1" dirty="0" smtClean="0">
                <a:latin typeface="+mj-lt"/>
              </a:rPr>
            </a:br>
            <a:endParaRPr lang="en-US" sz="38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71600" y="2514600"/>
            <a:ext cx="7620000" cy="3886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66800" y="1143000"/>
            <a:ext cx="8077201" cy="5486400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742950" lvl="1" indent="-285750">
              <a:lnSpc>
                <a:spcPct val="120000"/>
              </a:lnSpc>
              <a:buClr>
                <a:schemeClr val="accent1"/>
              </a:buClr>
              <a:buSzPct val="70000"/>
            </a:pPr>
            <a:r>
              <a:rPr lang="en-US" sz="3857" b="1" dirty="0" smtClean="0">
                <a:solidFill>
                  <a:srgbClr val="C00000"/>
                </a:solidFill>
                <a:latin typeface="+mj-lt"/>
              </a:rPr>
              <a:t>Effectively Managing the Firm’s Resource Portfolio</a:t>
            </a:r>
            <a:endParaRPr lang="en-US" sz="3857" dirty="0" smtClean="0">
              <a:solidFill>
                <a:schemeClr val="tx2"/>
              </a:solidFill>
              <a:latin typeface="+mj-lt"/>
            </a:endParaRP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3097" b="1" dirty="0" smtClean="0">
                <a:solidFill>
                  <a:schemeClr val="tx2"/>
                </a:solidFill>
              </a:rPr>
              <a:t>Most important task - effectively managing the firm’s portfolio of resources 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3097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Resources defined as financial, human, social, and organizational capital</a:t>
            </a:r>
          </a:p>
          <a:p>
            <a:pPr marL="741363" lvl="2" indent="-284163">
              <a:lnSpc>
                <a:spcPct val="120000"/>
              </a:lnSpc>
              <a:spcAft>
                <a:spcPts val="600"/>
              </a:spcAft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3097" b="1" dirty="0" smtClean="0">
                <a:solidFill>
                  <a:schemeClr val="tx2"/>
                </a:solidFill>
              </a:rPr>
              <a:t>Effective strategic leaders manage their firm’s resource portfolio by:</a:t>
            </a:r>
          </a:p>
          <a:p>
            <a:pPr marL="1198563" lvl="3" indent="-284163">
              <a:lnSpc>
                <a:spcPct val="120000"/>
              </a:lnSpc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3097" b="1" dirty="0" smtClean="0">
                <a:solidFill>
                  <a:schemeClr val="tx2"/>
                </a:solidFill>
              </a:rPr>
              <a:t>Organizing the resources into capabilities</a:t>
            </a:r>
          </a:p>
          <a:p>
            <a:pPr marL="1198563" lvl="3" indent="-284163">
              <a:lnSpc>
                <a:spcPct val="120000"/>
              </a:lnSpc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3097" b="1" dirty="0" smtClean="0">
                <a:solidFill>
                  <a:schemeClr val="tx2"/>
                </a:solidFill>
              </a:rPr>
              <a:t>Structuring the firm to facilitate using those capabilities</a:t>
            </a:r>
          </a:p>
          <a:p>
            <a:pPr marL="1198563" lvl="3" indent="-284163">
              <a:lnSpc>
                <a:spcPct val="120000"/>
              </a:lnSpc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3097" b="1" dirty="0" smtClean="0">
                <a:solidFill>
                  <a:schemeClr val="tx2"/>
                </a:solidFill>
              </a:rPr>
              <a:t>Managing each type of resource as well as the integration of resources, e.g., using financial capital to enhance human capital capabilities (training and development) </a:t>
            </a:r>
          </a:p>
          <a:p>
            <a:pPr marL="1198563" lvl="3" indent="-284163">
              <a:lnSpc>
                <a:spcPct val="120000"/>
              </a:lnSpc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3097" b="1" dirty="0" smtClean="0">
                <a:solidFill>
                  <a:schemeClr val="tx2"/>
                </a:solidFill>
              </a:rPr>
              <a:t>Choosing strategies through which the capabilities are successfully leveraged to create value for customers</a:t>
            </a:r>
            <a:endParaRPr kumimoji="0" lang="en-US" sz="3097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2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62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  <a:cs typeface="Arial" pitchFamily="34" charset="0"/>
              </a:rPr>
              <a:t>KNOWLEDGE OBJECTIVES</a:t>
            </a:r>
          </a:p>
        </p:txBody>
      </p:sp>
      <p:graphicFrame>
        <p:nvGraphicFramePr>
          <p:cNvPr id="9" name="Content Placeholder 6"/>
          <p:cNvGraphicFramePr>
            <a:graphicFrameLocks/>
          </p:cNvGraphicFramePr>
          <p:nvPr/>
        </p:nvGraphicFramePr>
        <p:xfrm>
          <a:off x="2057400" y="1066800"/>
          <a:ext cx="7086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7086600" cy="1295400"/>
          </a:xfrm>
        </p:spPr>
        <p:txBody>
          <a:bodyPr/>
          <a:lstStyle/>
          <a:p>
            <a:r>
              <a:rPr lang="en-US" sz="3600" b="1" dirty="0" smtClean="0">
                <a:latin typeface="+mj-lt"/>
              </a:rPr>
              <a:t>KEY STRATEGIC LEADERSHIP ACTIONS</a:t>
            </a:r>
            <a:br>
              <a:rPr lang="en-US" sz="3600" b="1" dirty="0" smtClean="0">
                <a:latin typeface="+mj-lt"/>
              </a:rPr>
            </a:br>
            <a:endParaRPr lang="en-US" sz="36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71600" y="2514600"/>
            <a:ext cx="7620000" cy="3886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1219200" y="1219200"/>
            <a:ext cx="7772400" cy="5257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lvl="0" indent="-106363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900" b="1" dirty="0" smtClean="0">
                <a:solidFill>
                  <a:srgbClr val="C00000"/>
                </a:solidFill>
                <a:latin typeface="+mj-lt"/>
              </a:rPr>
              <a:t>Exploiting and Maintaining Core Competencies</a:t>
            </a:r>
            <a:r>
              <a:rPr lang="en-US" sz="29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</a:p>
          <a:p>
            <a:pPr marL="342900" marR="0" lvl="0" indent="-106363" algn="l" defTabSz="914400" rtl="0" eaLnBrk="1" fontAlgn="auto" latinLnBrk="0" hangingPunct="1">
              <a:spcBef>
                <a:spcPts val="600"/>
              </a:spcBef>
              <a:buClr>
                <a:schemeClr val="accent1"/>
              </a:buClr>
              <a:buSzPct val="70000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Core competencies</a:t>
            </a:r>
          </a:p>
          <a:p>
            <a:pPr marL="742950" marR="0" lvl="1" indent="-285750" algn="l" defTabSz="914400" rtl="0" eaLnBrk="1" fontAlgn="auto" latinLnBrk="0" hangingPunct="1">
              <a:spcBef>
                <a:spcPts val="600"/>
              </a:spcBef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Resources and capabilities that serve as a source of competitive advantage for a firm over its rivals</a:t>
            </a:r>
          </a:p>
          <a:p>
            <a:pPr marL="742950" lvl="1" indent="-285750">
              <a:spcBef>
                <a:spcPts val="600"/>
              </a:spcBef>
              <a:buClr>
                <a:srgbClr val="FF0D0D"/>
              </a:buClr>
              <a:buSzPct val="70000"/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2"/>
                </a:solidFill>
              </a:rPr>
              <a:t>Relate to an organization’s functional skills, such as manufacturing, finance, marketing, and research and development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spcBef>
                <a:spcPts val="600"/>
              </a:spcBef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Leadership must verify that the firm’s competencies are emphasized when implementing strategy</a:t>
            </a:r>
          </a:p>
          <a:p>
            <a:pPr marL="742950" marR="0" lvl="1" indent="-285750" algn="l" defTabSz="914400" rtl="0" eaLnBrk="1" fontAlgn="auto" latinLnBrk="0" hangingPunct="1">
              <a:spcBef>
                <a:spcPts val="600"/>
              </a:spcBef>
              <a:buClr>
                <a:srgbClr val="FF0D0D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Firms must continuously develop/change their core competencies to prevail over competitors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 bldLvl="2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086600" cy="1600200"/>
          </a:xfrm>
        </p:spPr>
        <p:txBody>
          <a:bodyPr/>
          <a:lstStyle/>
          <a:p>
            <a:r>
              <a:rPr lang="en-US" sz="3600" b="1" dirty="0" smtClean="0">
                <a:latin typeface="+mj-lt"/>
              </a:rPr>
              <a:t>KEY STRATEGIC LEADERSHIP ACTIONS</a:t>
            </a:r>
            <a:br>
              <a:rPr lang="en-US" sz="3600" b="1" dirty="0" smtClean="0">
                <a:latin typeface="+mj-lt"/>
              </a:rPr>
            </a:br>
            <a:endParaRPr lang="en-US" sz="36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71600" y="2514600"/>
            <a:ext cx="7620000" cy="3886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447800"/>
            <a:ext cx="85344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lvl="2" indent="-2286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3000" b="1" dirty="0" smtClean="0">
                <a:solidFill>
                  <a:srgbClr val="C00000"/>
                </a:solidFill>
                <a:latin typeface="+mj-lt"/>
              </a:rPr>
              <a:t>Developing Human Capital and Social Capital</a:t>
            </a:r>
            <a:endParaRPr lang="en-US" sz="3000" b="1" dirty="0" smtClean="0">
              <a:solidFill>
                <a:srgbClr val="C00000"/>
              </a:solidFill>
              <a:latin typeface="+mj-lt"/>
              <a:cs typeface="Arial" pitchFamily="34" charset="0"/>
            </a:endParaRPr>
          </a:p>
          <a:p>
            <a:pPr marL="1143000" lvl="2" indent="-228600">
              <a:spcBef>
                <a:spcPts val="600"/>
              </a:spcBef>
              <a:buClr>
                <a:srgbClr val="FF0D0D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rgbClr val="C00000"/>
                </a:solidFill>
                <a:latin typeface="+mj-lt"/>
                <a:cs typeface="Arial" pitchFamily="34" charset="0"/>
              </a:rPr>
              <a:t>Human capital</a:t>
            </a:r>
            <a:r>
              <a:rPr lang="en-US" sz="2800" dirty="0" smtClean="0">
                <a:solidFill>
                  <a:srgbClr val="C00000"/>
                </a:solidFill>
                <a:latin typeface="+mj-lt"/>
                <a:cs typeface="Arial" pitchFamily="34" charset="0"/>
              </a:rPr>
              <a:t>: </a:t>
            </a: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</a:rPr>
              <a:t>knowledge and skills of a firm’s entire workforce,</a:t>
            </a:r>
            <a:r>
              <a:rPr lang="en-US" sz="2800" b="1" dirty="0" smtClean="0">
                <a:solidFill>
                  <a:schemeClr val="tx2"/>
                </a:solidFill>
              </a:rPr>
              <a:t> requiring investment in training and development</a:t>
            </a:r>
          </a:p>
          <a:p>
            <a:pPr marL="1143000" lvl="2" indent="-228600">
              <a:spcBef>
                <a:spcPts val="600"/>
              </a:spcBef>
              <a:buClr>
                <a:srgbClr val="FF0D0D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rgbClr val="C00000"/>
                </a:solidFill>
                <a:latin typeface="+mj-lt"/>
                <a:cs typeface="Arial" pitchFamily="34" charset="0"/>
              </a:rPr>
              <a:t>Social capital: </a:t>
            </a: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</a:rPr>
              <a:t>relationships inside and outside the firm that help it accomplish tasks and create value for customers and shareholders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</a:p>
          <a:p>
            <a:pPr marL="1143000" lvl="2" indent="-228600">
              <a:spcBef>
                <a:spcPts val="600"/>
              </a:spcBef>
              <a:buClr>
                <a:srgbClr val="FF0D0D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Cooperative strategies</a:t>
            </a:r>
            <a:r>
              <a:rPr lang="en-US" sz="2800" b="1" dirty="0" smtClean="0">
                <a:solidFill>
                  <a:schemeClr val="tx2"/>
                </a:solidFill>
              </a:rPr>
              <a:t>, e.g., strategic alliances, may leverage complementary resources to develop social capital</a:t>
            </a:r>
          </a:p>
          <a:p>
            <a:pPr marL="1143000" lvl="2" indent="-228600">
              <a:spcBef>
                <a:spcPts val="6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  <a:defRPr/>
            </a:pPr>
            <a:endParaRPr lang="en-US" sz="2800" dirty="0" smtClean="0">
              <a:solidFill>
                <a:schemeClr val="tx2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086600" cy="1676400"/>
          </a:xfrm>
        </p:spPr>
        <p:txBody>
          <a:bodyPr/>
          <a:lstStyle/>
          <a:p>
            <a:r>
              <a:rPr lang="en-US" sz="3600" b="1" dirty="0" smtClean="0">
                <a:latin typeface="+mj-lt"/>
              </a:rPr>
              <a:t>KEY STRATEGIC LEADERSHIP ACTIONS</a:t>
            </a:r>
            <a:br>
              <a:rPr lang="en-US" sz="3600" b="1" dirty="0" smtClean="0">
                <a:latin typeface="+mj-lt"/>
              </a:rPr>
            </a:br>
            <a:endParaRPr lang="en-US" sz="36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71600" y="2514600"/>
            <a:ext cx="7620000" cy="3886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219200"/>
            <a:ext cx="8001000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lvl="2" indent="-228600">
              <a:buClr>
                <a:schemeClr val="accent1"/>
              </a:buClr>
              <a:buSzPct val="70000"/>
              <a:defRPr/>
            </a:pPr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Developing Human Capital and Social Capital</a:t>
            </a:r>
            <a:endParaRPr lang="en-US" sz="2800" dirty="0" smtClean="0">
              <a:solidFill>
                <a:schemeClr val="tx2"/>
              </a:solidFill>
              <a:latin typeface="+mj-lt"/>
            </a:endParaRPr>
          </a:p>
          <a:p>
            <a:pPr marL="1143000" lvl="2" indent="-228600">
              <a:spcAft>
                <a:spcPts val="600"/>
              </a:spcAft>
              <a:buClr>
                <a:srgbClr val="FF0000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700" b="1" dirty="0" smtClean="0">
                <a:solidFill>
                  <a:schemeClr val="tx2"/>
                </a:solidFill>
              </a:rPr>
              <a:t>Firms with strong social capital can access multiple capabilities, providing them with important flexibility to take advantage of opportunities and respond to challenges</a:t>
            </a:r>
          </a:p>
          <a:p>
            <a:pPr marL="1143000" lvl="2" indent="-228600">
              <a:spcAft>
                <a:spcPts val="600"/>
              </a:spcAft>
              <a:buClr>
                <a:srgbClr val="FF0000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700" b="1" dirty="0" smtClean="0">
                <a:solidFill>
                  <a:schemeClr val="tx2"/>
                </a:solidFill>
              </a:rPr>
              <a:t>Social capital created through alliances is  pivotal to:</a:t>
            </a:r>
          </a:p>
          <a:p>
            <a:pPr marL="1600200" lvl="3" indent="-228600">
              <a:spcAft>
                <a:spcPts val="600"/>
              </a:spcAft>
              <a:buClr>
                <a:srgbClr val="FF0000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700" b="1" dirty="0" smtClean="0">
                <a:solidFill>
                  <a:srgbClr val="C00000"/>
                </a:solidFill>
              </a:rPr>
              <a:t>Large multinational firms when entering new foreign markets</a:t>
            </a:r>
          </a:p>
          <a:p>
            <a:pPr marL="1600200" lvl="3" indent="-228600">
              <a:buClr>
                <a:srgbClr val="FF0000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700" b="1" dirty="0" smtClean="0">
                <a:solidFill>
                  <a:srgbClr val="C00000"/>
                </a:solidFill>
              </a:rPr>
              <a:t>Entrepreneurial firms for resource access, venture capital, or other types of resources</a:t>
            </a:r>
            <a:endParaRPr lang="en-US" sz="2800" dirty="0" smtClean="0">
              <a:solidFill>
                <a:schemeClr val="tx2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086600" cy="1676400"/>
          </a:xfrm>
        </p:spPr>
        <p:txBody>
          <a:bodyPr/>
          <a:lstStyle/>
          <a:p>
            <a:r>
              <a:rPr lang="en-US" sz="3600" b="1" dirty="0" smtClean="0">
                <a:latin typeface="+mj-lt"/>
              </a:rPr>
              <a:t>KEY STRATEGIC LEADERSHIP ACTIONS</a:t>
            </a:r>
            <a:br>
              <a:rPr lang="en-US" sz="3600" b="1" dirty="0" smtClean="0">
                <a:latin typeface="+mj-lt"/>
              </a:rPr>
            </a:br>
            <a:endParaRPr lang="en-US" sz="36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71600" y="2514600"/>
            <a:ext cx="7620000" cy="3886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320801" y="1371600"/>
            <a:ext cx="7823200" cy="510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Sustaining an Effective Organizational Culture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Organizational culture: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the complex set of ideologies, symbols, and core values shared throughout the firm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Influences the way business is conducted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Helps regulate and control employees’ behavior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</a:rPr>
              <a:t>Strong organizational culture may be a competitive advantage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086600" cy="1676400"/>
          </a:xfrm>
        </p:spPr>
        <p:txBody>
          <a:bodyPr/>
          <a:lstStyle/>
          <a:p>
            <a:r>
              <a:rPr lang="en-US" sz="3600" b="1" dirty="0" smtClean="0">
                <a:latin typeface="+mj-lt"/>
              </a:rPr>
              <a:t>KEY STRATEGIC LEADERSHIP ACTIONS</a:t>
            </a:r>
            <a:br>
              <a:rPr lang="en-US" sz="3600" b="1" dirty="0" smtClean="0">
                <a:latin typeface="+mj-lt"/>
              </a:rPr>
            </a:br>
            <a:endParaRPr lang="en-US" sz="36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71600" y="2514600"/>
            <a:ext cx="7620000" cy="3886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1447800" y="1219200"/>
            <a:ext cx="7696200" cy="5410200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/>
          <a:p>
            <a:pPr marL="342900" lvl="0" indent="-342900" algn="ctr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sz="4800" b="1" dirty="0" smtClean="0">
                <a:solidFill>
                  <a:srgbClr val="C00000"/>
                </a:solidFill>
                <a:latin typeface="+mj-lt"/>
              </a:rPr>
              <a:t>Sustaining an Effective Organizational Culture</a:t>
            </a:r>
            <a:endParaRPr kumimoji="0" lang="en-US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448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ENTREPRENEURIAL MIND-SET</a:t>
            </a:r>
          </a:p>
          <a:p>
            <a:pPr lvl="2" indent="-914400">
              <a:spcAft>
                <a:spcPts val="600"/>
              </a:spcAft>
            </a:pPr>
            <a:r>
              <a:rPr lang="en-US" sz="3840" dirty="0" smtClean="0">
                <a:solidFill>
                  <a:srgbClr val="C00000"/>
                </a:solidFill>
                <a:cs typeface="Arial"/>
              </a:rPr>
              <a:t>●</a:t>
            </a:r>
            <a:r>
              <a:rPr lang="en-US" sz="3840" dirty="0" smtClean="0">
                <a:solidFill>
                  <a:schemeClr val="tx2"/>
                </a:solidFill>
                <a:cs typeface="Arial"/>
              </a:rPr>
              <a:t>  </a:t>
            </a:r>
            <a:r>
              <a:rPr lang="en-US" sz="3840" b="1" dirty="0" smtClean="0">
                <a:solidFill>
                  <a:schemeClr val="tx2"/>
                </a:solidFill>
              </a:rPr>
              <a:t>Source of growth and innovation</a:t>
            </a:r>
          </a:p>
          <a:p>
            <a:pPr lvl="2" indent="-914400"/>
            <a:r>
              <a:rPr lang="en-US" sz="3840" b="1" dirty="0" smtClean="0">
                <a:solidFill>
                  <a:srgbClr val="C00000"/>
                </a:solidFill>
                <a:cs typeface="Arial"/>
              </a:rPr>
              <a:t>●</a:t>
            </a:r>
            <a:r>
              <a:rPr lang="en-US" sz="3840" b="1" dirty="0" smtClean="0">
                <a:solidFill>
                  <a:schemeClr val="tx2"/>
                </a:solidFill>
                <a:cs typeface="Arial"/>
              </a:rPr>
              <a:t>  </a:t>
            </a:r>
            <a:r>
              <a:rPr lang="en-US" sz="3840" b="1" dirty="0" smtClean="0">
                <a:solidFill>
                  <a:schemeClr val="tx2"/>
                </a:solidFill>
              </a:rPr>
              <a:t>May be encouraged and promoted by strategic leaders</a:t>
            </a:r>
          </a:p>
          <a:p>
            <a:pPr marL="342900" lvl="0" indent="-342900">
              <a:spcBef>
                <a:spcPct val="20000"/>
              </a:spcBef>
              <a:spcAft>
                <a:spcPts val="1200"/>
              </a:spcAft>
              <a:buClr>
                <a:schemeClr val="accent1"/>
              </a:buClr>
              <a:buSzPct val="70000"/>
            </a:pPr>
            <a:r>
              <a:rPr lang="en-US" sz="3840" b="1" dirty="0" smtClean="0">
                <a:solidFill>
                  <a:srgbClr val="C00000"/>
                </a:solidFill>
                <a:cs typeface="Arial"/>
              </a:rPr>
              <a:t>●</a:t>
            </a:r>
            <a:r>
              <a:rPr lang="en-US" sz="3840" b="1" dirty="0" smtClean="0">
                <a:solidFill>
                  <a:schemeClr val="tx2"/>
                </a:solidFill>
                <a:cs typeface="Arial"/>
              </a:rPr>
              <a:t>  </a:t>
            </a:r>
            <a:r>
              <a:rPr lang="en-US" sz="3840" b="1" dirty="0" smtClean="0">
                <a:solidFill>
                  <a:schemeClr val="tx2"/>
                </a:solidFill>
              </a:rPr>
              <a:t>An organizational culture can encourage (or discourage) strategic leaders from pursuing (or not pursuing) entrepreneurial opportunities</a:t>
            </a:r>
          </a:p>
          <a:p>
            <a:pPr marL="800100" lvl="1" indent="-8001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en-US" sz="3840" b="1" dirty="0" smtClean="0">
                <a:solidFill>
                  <a:srgbClr val="C00000"/>
                </a:solidFill>
                <a:latin typeface="+mj-lt"/>
                <a:cs typeface="Arial" pitchFamily="34" charset="0"/>
              </a:rPr>
              <a:t> Fostering an Entrepreneurial Mind-Set:</a:t>
            </a:r>
            <a:r>
              <a:rPr lang="en-US" sz="3840" b="1" dirty="0" smtClean="0">
                <a:solidFill>
                  <a:srgbClr val="C00000"/>
                </a:solidFill>
                <a:latin typeface="+mj-lt"/>
                <a:cs typeface="Arial" pitchFamily="34" charset="0"/>
                <a:sym typeface="Wingdings" pitchFamily="2" charset="2"/>
              </a:rPr>
              <a:t> Five Dimensions</a:t>
            </a:r>
            <a:endParaRPr lang="en-US" sz="3840" b="1" dirty="0" smtClean="0">
              <a:solidFill>
                <a:srgbClr val="C00000"/>
              </a:solidFill>
              <a:latin typeface="+mj-lt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Clr>
                <a:srgbClr val="FF0000"/>
              </a:buClr>
              <a:buSzPct val="70000"/>
              <a:buFont typeface="Arial"/>
              <a:buChar char="•"/>
            </a:pPr>
            <a:r>
              <a:rPr lang="en-US" sz="3300" dirty="0" smtClean="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Autonomy</a:t>
            </a:r>
          </a:p>
          <a:p>
            <a:pPr marL="800100" lvl="1" indent="-342900">
              <a:spcBef>
                <a:spcPct val="20000"/>
              </a:spcBef>
              <a:buClr>
                <a:srgbClr val="FF0000"/>
              </a:buClr>
              <a:buSzPct val="70000"/>
              <a:buFont typeface="Arial"/>
              <a:buChar char="•"/>
            </a:pPr>
            <a:r>
              <a:rPr lang="en-US" sz="3300" dirty="0" smtClean="0">
                <a:solidFill>
                  <a:schemeClr val="tx2"/>
                </a:solidFill>
                <a:cs typeface="Arial" pitchFamily="34" charset="0"/>
              </a:rPr>
              <a:t>Innovativeness</a:t>
            </a:r>
            <a:endParaRPr kumimoji="0" lang="en-US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Clr>
                <a:srgbClr val="FF0000"/>
              </a:buClr>
              <a:buSzPct val="70000"/>
              <a:buFont typeface="Arial"/>
              <a:buChar char="•"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Risk taking  </a:t>
            </a:r>
          </a:p>
          <a:p>
            <a:pPr marL="800100" lvl="1" indent="-342900">
              <a:spcBef>
                <a:spcPct val="20000"/>
              </a:spcBef>
              <a:buClr>
                <a:srgbClr val="FF0000"/>
              </a:buClr>
              <a:buSzPct val="70000"/>
              <a:buFont typeface="Arial"/>
              <a:buChar char="•"/>
            </a:pPr>
            <a:r>
              <a:rPr lang="en-US" sz="3300" dirty="0" err="1" smtClean="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Proactiveness</a:t>
            </a: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    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  </a:t>
            </a:r>
            <a:endParaRPr lang="en-US" sz="3300" dirty="0" smtClean="0">
              <a:solidFill>
                <a:schemeClr val="tx2"/>
              </a:solidFill>
              <a:cs typeface="Arial" pitchFamily="34" charset="0"/>
              <a:sym typeface="Wingdings" pitchFamily="2" charset="2"/>
            </a:endParaRPr>
          </a:p>
          <a:p>
            <a:pPr marL="800100" lvl="1" indent="-342900">
              <a:spcBef>
                <a:spcPct val="20000"/>
              </a:spcBef>
              <a:buClr>
                <a:srgbClr val="FF0000"/>
              </a:buClr>
              <a:buSzPct val="70000"/>
              <a:buFont typeface="Arial"/>
              <a:buChar char="•"/>
            </a:pPr>
            <a:r>
              <a:rPr lang="en-US" sz="3300" dirty="0" smtClean="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Competitive aggressiveness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en-US" sz="3300" dirty="0" smtClean="0">
                <a:solidFill>
                  <a:schemeClr val="tx2"/>
                </a:solidFill>
                <a:cs typeface="Arial" pitchFamily="34" charset="0"/>
              </a:rPr>
              <a:t>	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en-US" sz="3300" dirty="0" smtClean="0">
                <a:solidFill>
                  <a:schemeClr val="tx2"/>
                </a:solidFill>
                <a:cs typeface="Arial" pitchFamily="34" charset="0"/>
              </a:rPr>
              <a:t>	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 bldLvl="2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0" y="1"/>
            <a:ext cx="6934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1"/>
            <a:ext cx="701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850900" algn="l"/>
                <a:tab pos="1717675" algn="l"/>
                <a:tab pos="1765300" algn="l"/>
                <a:tab pos="1939925" algn="l"/>
                <a:tab pos="2112963" algn="l"/>
                <a:tab pos="2522538" algn="l"/>
              </a:tabLst>
            </a:pPr>
            <a:r>
              <a:rPr lang="en-US" sz="3600" b="1" dirty="0" smtClean="0">
                <a:latin typeface="+mj-lt"/>
              </a:rPr>
              <a:t>ENTREPRENEURIAL MIND-SET:       FIVE DIMENSIONS 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1219200"/>
            <a:ext cx="2895600" cy="1066800"/>
            <a:chOff x="346" y="743"/>
            <a:chExt cx="1753" cy="702"/>
          </a:xfrm>
        </p:grpSpPr>
        <p:sp>
          <p:nvSpPr>
            <p:cNvPr id="15" name="Rectangle 5"/>
            <p:cNvSpPr>
              <a:spLocks noChangeArrowheads="1"/>
            </p:cNvSpPr>
            <p:nvPr/>
          </p:nvSpPr>
          <p:spPr bwMode="blackWhite">
            <a:xfrm>
              <a:off x="346" y="743"/>
              <a:ext cx="1753" cy="70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" name="Rectangle 6"/>
            <p:cNvSpPr>
              <a:spLocks noChangeArrowheads="1"/>
            </p:cNvSpPr>
            <p:nvPr/>
          </p:nvSpPr>
          <p:spPr bwMode="blackWhite">
            <a:xfrm>
              <a:off x="400" y="802"/>
              <a:ext cx="1644" cy="583"/>
            </a:xfrm>
            <a:prstGeom prst="rect">
              <a:avLst/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AUTONOMY</a:t>
              </a:r>
              <a:endPara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  <p:sp>
        <p:nvSpPr>
          <p:cNvPr id="26" name="AutoShape 18"/>
          <p:cNvSpPr>
            <a:spLocks/>
          </p:cNvSpPr>
          <p:nvPr/>
        </p:nvSpPr>
        <p:spPr bwMode="auto">
          <a:xfrm>
            <a:off x="3352800" y="1295400"/>
            <a:ext cx="914400" cy="2667000"/>
          </a:xfrm>
          <a:prstGeom prst="leftBrace">
            <a:avLst>
              <a:gd name="adj1" fmla="val 0"/>
              <a:gd name="adj2" fmla="val 14823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3810000" y="1600200"/>
            <a:ext cx="4267200" cy="3962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indent="-342900">
              <a:spcBef>
                <a:spcPct val="30000"/>
              </a:spcBef>
              <a:buClr>
                <a:srgbClr val="FF0000"/>
              </a:buClr>
              <a:buSzPct val="70000"/>
              <a:buFont typeface="Arial" pitchFamily="34" charset="0"/>
              <a:buChar char="•"/>
            </a:pPr>
            <a:r>
              <a:rPr lang="en-US" sz="2400" b="1" dirty="0" smtClean="0"/>
              <a:t>Employees are allowed to take actions that are free of organizational constraints; permits individuals and groups to be self-directed 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0" y="1"/>
            <a:ext cx="6934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1"/>
            <a:ext cx="701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850900" algn="l"/>
                <a:tab pos="1765300" algn="l"/>
                <a:tab pos="1939925" algn="l"/>
              </a:tabLst>
            </a:pPr>
            <a:r>
              <a:rPr lang="en-US" sz="3600" b="1" dirty="0" smtClean="0">
                <a:latin typeface="+mj-lt"/>
              </a:rPr>
              <a:t>ENTREPRENEURIAL MIND-SET:    FIVE DIMENSIONS 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1219200"/>
            <a:ext cx="2895600" cy="1066800"/>
            <a:chOff x="346" y="743"/>
            <a:chExt cx="1753" cy="702"/>
          </a:xfrm>
        </p:grpSpPr>
        <p:sp>
          <p:nvSpPr>
            <p:cNvPr id="15" name="Rectangle 5"/>
            <p:cNvSpPr>
              <a:spLocks noChangeArrowheads="1"/>
            </p:cNvSpPr>
            <p:nvPr/>
          </p:nvSpPr>
          <p:spPr bwMode="blackWhite">
            <a:xfrm>
              <a:off x="346" y="743"/>
              <a:ext cx="1753" cy="70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" name="Rectangle 6"/>
            <p:cNvSpPr>
              <a:spLocks noChangeArrowheads="1"/>
            </p:cNvSpPr>
            <p:nvPr/>
          </p:nvSpPr>
          <p:spPr bwMode="blackWhite">
            <a:xfrm>
              <a:off x="400" y="802"/>
              <a:ext cx="1644" cy="583"/>
            </a:xfrm>
            <a:prstGeom prst="rect">
              <a:avLst/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AUTONOMY</a:t>
              </a:r>
              <a:endPara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  <p:sp>
        <p:nvSpPr>
          <p:cNvPr id="26" name="AutoShape 18"/>
          <p:cNvSpPr>
            <a:spLocks/>
          </p:cNvSpPr>
          <p:nvPr/>
        </p:nvSpPr>
        <p:spPr bwMode="auto">
          <a:xfrm>
            <a:off x="3352800" y="1371600"/>
            <a:ext cx="914400" cy="4953000"/>
          </a:xfrm>
          <a:prstGeom prst="leftBrace">
            <a:avLst>
              <a:gd name="adj1" fmla="val 0"/>
              <a:gd name="adj2" fmla="val 29586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4038600" y="1447800"/>
            <a:ext cx="4648200" cy="51816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42900" indent="-342900">
              <a:spcBef>
                <a:spcPct val="30000"/>
              </a:spcBef>
              <a:buClr>
                <a:srgbClr val="FF0000"/>
              </a:buClr>
              <a:buSzPct val="70000"/>
              <a:buFont typeface="Arial" pitchFamily="34" charset="0"/>
              <a:buChar char="•"/>
            </a:pPr>
            <a:r>
              <a:rPr lang="en-US" sz="2400" b="1" dirty="0" smtClean="0"/>
              <a:t>Reflects a firm’s tendency to engage in and support new ideas, novelty, experimentation, and creative processes that may result in new products, services, or technological processes</a:t>
            </a:r>
          </a:p>
          <a:p>
            <a:pPr marL="342900" indent="-342900">
              <a:spcBef>
                <a:spcPct val="30000"/>
              </a:spcBef>
              <a:buClr>
                <a:srgbClr val="FF0000"/>
              </a:buClr>
              <a:buSzPct val="70000"/>
              <a:buFont typeface="Arial" pitchFamily="34" charset="0"/>
              <a:buChar char="•"/>
            </a:pPr>
            <a:r>
              <a:rPr lang="en-US" sz="2400" b="1" dirty="0" smtClean="0"/>
              <a:t>Cultures with a tendency toward innovativeness encourage employees to think beyond existing knowledge, technologies, and parameters to find creative ways to add value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457200" y="2362200"/>
            <a:ext cx="2895600" cy="990600"/>
            <a:chOff x="346" y="743"/>
            <a:chExt cx="1753" cy="702"/>
          </a:xfrm>
          <a:solidFill>
            <a:schemeClr val="accent1"/>
          </a:solidFill>
        </p:grpSpPr>
        <p:sp>
          <p:nvSpPr>
            <p:cNvPr id="23" name="Rectangle 5"/>
            <p:cNvSpPr>
              <a:spLocks noChangeArrowheads="1"/>
            </p:cNvSpPr>
            <p:nvPr/>
          </p:nvSpPr>
          <p:spPr bwMode="blackWhite">
            <a:xfrm>
              <a:off x="346" y="743"/>
              <a:ext cx="1753" cy="702"/>
            </a:xfrm>
            <a:prstGeom prst="rect">
              <a:avLst/>
            </a:prstGeom>
            <a:grpFill/>
            <a:ln w="12700" cap="sq">
              <a:solidFill>
                <a:schemeClr val="accent4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" name="Rectangle 6"/>
            <p:cNvSpPr>
              <a:spLocks noChangeArrowheads="1"/>
            </p:cNvSpPr>
            <p:nvPr/>
          </p:nvSpPr>
          <p:spPr bwMode="blackWhite">
            <a:xfrm>
              <a:off x="400" y="802"/>
              <a:ext cx="1644" cy="58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 cap="sq">
              <a:solidFill>
                <a:schemeClr val="accent4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INNOVATIVENESS</a:t>
              </a:r>
              <a:endPara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uiExpand="1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0" y="1"/>
            <a:ext cx="6934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1"/>
            <a:ext cx="701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850900" algn="l"/>
                <a:tab pos="1765300" algn="l"/>
                <a:tab pos="1939925" algn="l"/>
              </a:tabLst>
            </a:pPr>
            <a:r>
              <a:rPr lang="en-US" sz="3600" b="1" dirty="0" smtClean="0">
                <a:latin typeface="+mj-lt"/>
              </a:rPr>
              <a:t>ENTREPRENEURIAL MIND-SET:    FIVE DIMENSIONS 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1219200"/>
            <a:ext cx="2895600" cy="1066800"/>
            <a:chOff x="346" y="743"/>
            <a:chExt cx="1753" cy="702"/>
          </a:xfrm>
        </p:grpSpPr>
        <p:sp>
          <p:nvSpPr>
            <p:cNvPr id="15" name="Rectangle 5"/>
            <p:cNvSpPr>
              <a:spLocks noChangeArrowheads="1"/>
            </p:cNvSpPr>
            <p:nvPr/>
          </p:nvSpPr>
          <p:spPr bwMode="blackWhite">
            <a:xfrm>
              <a:off x="346" y="743"/>
              <a:ext cx="1753" cy="70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" name="Rectangle 6"/>
            <p:cNvSpPr>
              <a:spLocks noChangeArrowheads="1"/>
            </p:cNvSpPr>
            <p:nvPr/>
          </p:nvSpPr>
          <p:spPr bwMode="blackWhite">
            <a:xfrm>
              <a:off x="400" y="802"/>
              <a:ext cx="1644" cy="583"/>
            </a:xfrm>
            <a:prstGeom prst="rect">
              <a:avLst/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AUTONOMY</a:t>
              </a:r>
              <a:endPara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57200" y="3429000"/>
            <a:ext cx="2895600" cy="914400"/>
            <a:chOff x="418" y="3258"/>
            <a:chExt cx="1753" cy="702"/>
          </a:xfrm>
        </p:grpSpPr>
        <p:sp>
          <p:nvSpPr>
            <p:cNvPr id="18" name="Rectangle 8"/>
            <p:cNvSpPr>
              <a:spLocks noChangeArrowheads="1"/>
            </p:cNvSpPr>
            <p:nvPr/>
          </p:nvSpPr>
          <p:spPr bwMode="blackWhite">
            <a:xfrm>
              <a:off x="418" y="3258"/>
              <a:ext cx="1753" cy="702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16078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9" name="Rectangle 9"/>
            <p:cNvSpPr>
              <a:spLocks noChangeArrowheads="1"/>
            </p:cNvSpPr>
            <p:nvPr/>
          </p:nvSpPr>
          <p:spPr bwMode="blackWhite">
            <a:xfrm>
              <a:off x="472" y="3317"/>
              <a:ext cx="1644" cy="583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16078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RISK TAKING</a:t>
              </a:r>
              <a:endPara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  <p:sp>
        <p:nvSpPr>
          <p:cNvPr id="26" name="AutoShape 18"/>
          <p:cNvSpPr>
            <a:spLocks/>
          </p:cNvSpPr>
          <p:nvPr/>
        </p:nvSpPr>
        <p:spPr bwMode="auto">
          <a:xfrm>
            <a:off x="3352800" y="1447800"/>
            <a:ext cx="914400" cy="4419600"/>
          </a:xfrm>
          <a:prstGeom prst="leftBrace">
            <a:avLst>
              <a:gd name="adj1" fmla="val 0"/>
              <a:gd name="adj2" fmla="val 55086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3886200" y="1600200"/>
            <a:ext cx="4572000" cy="434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indent="-342900">
              <a:spcBef>
                <a:spcPct val="30000"/>
              </a:spcBef>
              <a:buClr>
                <a:srgbClr val="FF0000"/>
              </a:buClr>
              <a:buSzPct val="70000"/>
              <a:buFont typeface="Arial" pitchFamily="34" charset="0"/>
              <a:buChar char="•"/>
            </a:pPr>
            <a:r>
              <a:rPr lang="en-US" sz="2400" b="1" dirty="0" smtClean="0"/>
              <a:t>Reflects a willingness by employees and their firm to accept risks when pursuing entrepreneurial opportunities </a:t>
            </a:r>
          </a:p>
          <a:p>
            <a:pPr marL="342900" indent="-342900">
              <a:spcBef>
                <a:spcPct val="30000"/>
              </a:spcBef>
              <a:buClr>
                <a:srgbClr val="FF0000"/>
              </a:buClr>
              <a:buSzPct val="70000"/>
              <a:buFont typeface="Arial" pitchFamily="34" charset="0"/>
              <a:buChar char="•"/>
            </a:pPr>
            <a:r>
              <a:rPr lang="en-US" sz="2400" b="1" dirty="0" smtClean="0"/>
              <a:t>Examples of RISKS</a:t>
            </a:r>
          </a:p>
          <a:p>
            <a:pPr marL="800100" lvl="1" indent="-342900">
              <a:spcBef>
                <a:spcPct val="30000"/>
              </a:spcBef>
              <a:buClr>
                <a:srgbClr val="FF0000"/>
              </a:buClr>
              <a:buSzPct val="70000"/>
              <a:buFont typeface="Arial" pitchFamily="34" charset="0"/>
              <a:buChar char="•"/>
            </a:pPr>
            <a:r>
              <a:rPr lang="en-US" sz="2400" b="1" dirty="0" smtClean="0"/>
              <a:t>Assuming significant levels of debt</a:t>
            </a:r>
          </a:p>
          <a:p>
            <a:pPr marL="800100" lvl="1" indent="-342900">
              <a:spcBef>
                <a:spcPct val="30000"/>
              </a:spcBef>
              <a:buClr>
                <a:srgbClr val="FF0000"/>
              </a:buClr>
              <a:buSzPct val="70000"/>
              <a:buFont typeface="Arial" pitchFamily="34" charset="0"/>
              <a:buChar char="•"/>
            </a:pPr>
            <a:r>
              <a:rPr lang="en-US" sz="2400" b="1" dirty="0" smtClean="0"/>
              <a:t>Allocating large amounts of resources to projects that may not be completed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457200" y="2362200"/>
            <a:ext cx="2895600" cy="990600"/>
            <a:chOff x="346" y="743"/>
            <a:chExt cx="1753" cy="702"/>
          </a:xfrm>
          <a:solidFill>
            <a:schemeClr val="accent1"/>
          </a:solidFill>
        </p:grpSpPr>
        <p:sp>
          <p:nvSpPr>
            <p:cNvPr id="23" name="Rectangle 5"/>
            <p:cNvSpPr>
              <a:spLocks noChangeArrowheads="1"/>
            </p:cNvSpPr>
            <p:nvPr/>
          </p:nvSpPr>
          <p:spPr bwMode="blackWhite">
            <a:xfrm>
              <a:off x="346" y="743"/>
              <a:ext cx="1753" cy="702"/>
            </a:xfrm>
            <a:prstGeom prst="rect">
              <a:avLst/>
            </a:prstGeom>
            <a:grpFill/>
            <a:ln w="12700" cap="sq">
              <a:solidFill>
                <a:schemeClr val="accent4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" name="Rectangle 6"/>
            <p:cNvSpPr>
              <a:spLocks noChangeArrowheads="1"/>
            </p:cNvSpPr>
            <p:nvPr/>
          </p:nvSpPr>
          <p:spPr bwMode="blackWhite">
            <a:xfrm>
              <a:off x="400" y="802"/>
              <a:ext cx="1644" cy="58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 cap="sq">
              <a:solidFill>
                <a:schemeClr val="accent4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INNOVATIVENESS</a:t>
              </a:r>
              <a:endPara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0" y="1"/>
            <a:ext cx="6934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1"/>
            <a:ext cx="701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850900" algn="l"/>
                <a:tab pos="1765300" algn="l"/>
                <a:tab pos="1939925" algn="l"/>
              </a:tabLst>
            </a:pPr>
            <a:r>
              <a:rPr lang="en-US" sz="3600" b="1" dirty="0" smtClean="0">
                <a:latin typeface="+mj-lt"/>
              </a:rPr>
              <a:t>ENTREPRENEURIAL MIND-SET:    FIVE DIMENSIONS 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1219200"/>
            <a:ext cx="2895600" cy="1066800"/>
            <a:chOff x="346" y="743"/>
            <a:chExt cx="1753" cy="702"/>
          </a:xfrm>
        </p:grpSpPr>
        <p:sp>
          <p:nvSpPr>
            <p:cNvPr id="15" name="Rectangle 5"/>
            <p:cNvSpPr>
              <a:spLocks noChangeArrowheads="1"/>
            </p:cNvSpPr>
            <p:nvPr/>
          </p:nvSpPr>
          <p:spPr bwMode="blackWhite">
            <a:xfrm>
              <a:off x="346" y="743"/>
              <a:ext cx="1753" cy="70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" name="Rectangle 6"/>
            <p:cNvSpPr>
              <a:spLocks noChangeArrowheads="1"/>
            </p:cNvSpPr>
            <p:nvPr/>
          </p:nvSpPr>
          <p:spPr bwMode="blackWhite">
            <a:xfrm>
              <a:off x="400" y="802"/>
              <a:ext cx="1644" cy="583"/>
            </a:xfrm>
            <a:prstGeom prst="rect">
              <a:avLst/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AUTONOMY</a:t>
              </a:r>
              <a:endPara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57200" y="3429000"/>
            <a:ext cx="2895600" cy="914400"/>
            <a:chOff x="418" y="3258"/>
            <a:chExt cx="1753" cy="702"/>
          </a:xfrm>
        </p:grpSpPr>
        <p:sp>
          <p:nvSpPr>
            <p:cNvPr id="18" name="Rectangle 8"/>
            <p:cNvSpPr>
              <a:spLocks noChangeArrowheads="1"/>
            </p:cNvSpPr>
            <p:nvPr/>
          </p:nvSpPr>
          <p:spPr bwMode="blackWhite">
            <a:xfrm>
              <a:off x="418" y="3258"/>
              <a:ext cx="1753" cy="702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16078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9" name="Rectangle 9"/>
            <p:cNvSpPr>
              <a:spLocks noChangeArrowheads="1"/>
            </p:cNvSpPr>
            <p:nvPr/>
          </p:nvSpPr>
          <p:spPr bwMode="blackWhite">
            <a:xfrm>
              <a:off x="472" y="3317"/>
              <a:ext cx="1644" cy="583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16078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RISK TAKING</a:t>
              </a:r>
              <a:endPara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57200" y="4419600"/>
            <a:ext cx="2895599" cy="914400"/>
            <a:chOff x="346" y="2173"/>
            <a:chExt cx="1753" cy="702"/>
          </a:xfrm>
        </p:grpSpPr>
        <p:sp>
          <p:nvSpPr>
            <p:cNvPr id="21" name="Rectangle 11"/>
            <p:cNvSpPr>
              <a:spLocks noChangeArrowheads="1"/>
            </p:cNvSpPr>
            <p:nvPr/>
          </p:nvSpPr>
          <p:spPr bwMode="blackWhite">
            <a:xfrm>
              <a:off x="346" y="2173"/>
              <a:ext cx="1753" cy="702"/>
            </a:xfrm>
            <a:prstGeom prst="rect">
              <a:avLst/>
            </a:prstGeom>
            <a:gradFill rotWithShape="0">
              <a:gsLst>
                <a:gs pos="0">
                  <a:srgbClr val="CC6600"/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2" name="Rectangle 12"/>
            <p:cNvSpPr>
              <a:spLocks noChangeArrowheads="1"/>
            </p:cNvSpPr>
            <p:nvPr/>
          </p:nvSpPr>
          <p:spPr bwMode="blackWhite">
            <a:xfrm>
              <a:off x="400" y="2232"/>
              <a:ext cx="1644" cy="583"/>
            </a:xfrm>
            <a:prstGeom prst="rect">
              <a:avLst/>
            </a:prstGeom>
            <a:gradFill rotWithShape="0">
              <a:gsLst>
                <a:gs pos="0">
                  <a:srgbClr val="CC6600">
                    <a:gamma/>
                    <a:shade val="46275"/>
                    <a:invGamma/>
                  </a:srgbClr>
                </a:gs>
                <a:gs pos="100000">
                  <a:srgbClr val="CC6600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PROACTIVENESS</a:t>
              </a:r>
              <a:endPara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  <p:sp>
        <p:nvSpPr>
          <p:cNvPr id="26" name="AutoShape 18"/>
          <p:cNvSpPr>
            <a:spLocks/>
          </p:cNvSpPr>
          <p:nvPr/>
        </p:nvSpPr>
        <p:spPr bwMode="auto">
          <a:xfrm>
            <a:off x="3352800" y="1676400"/>
            <a:ext cx="914400" cy="4114800"/>
          </a:xfrm>
          <a:prstGeom prst="leftBrace">
            <a:avLst>
              <a:gd name="adj1" fmla="val 0"/>
              <a:gd name="adj2" fmla="val 89409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3886200" y="2133600"/>
            <a:ext cx="4419600" cy="3810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indent="-342900">
              <a:spcBef>
                <a:spcPct val="30000"/>
              </a:spcBef>
              <a:buClr>
                <a:srgbClr val="FF0000"/>
              </a:buClr>
              <a:buSzPct val="70000"/>
              <a:buFont typeface="Arial" pitchFamily="34" charset="0"/>
              <a:buChar char="•"/>
            </a:pPr>
            <a:r>
              <a:rPr lang="en-US" sz="2400" b="1" dirty="0" smtClean="0"/>
              <a:t>Ability to be a market leader rather than a follower </a:t>
            </a:r>
          </a:p>
          <a:p>
            <a:pPr marL="342900" indent="-342900">
              <a:spcBef>
                <a:spcPct val="30000"/>
              </a:spcBef>
              <a:buClr>
                <a:srgbClr val="FF0000"/>
              </a:buClr>
              <a:buSzPct val="70000"/>
              <a:buFont typeface="Arial" pitchFamily="34" charset="0"/>
              <a:buChar char="•"/>
            </a:pPr>
            <a:r>
              <a:rPr lang="en-US" sz="2400" b="1" dirty="0" smtClean="0"/>
              <a:t>Proactive organizational cultures constantly use processes to anticipate future market needs and to satisfy them before competitors learn how to do so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457200" y="2362200"/>
            <a:ext cx="2895600" cy="990600"/>
            <a:chOff x="346" y="743"/>
            <a:chExt cx="1753" cy="702"/>
          </a:xfrm>
          <a:solidFill>
            <a:schemeClr val="accent1"/>
          </a:solidFill>
        </p:grpSpPr>
        <p:sp>
          <p:nvSpPr>
            <p:cNvPr id="23" name="Rectangle 5"/>
            <p:cNvSpPr>
              <a:spLocks noChangeArrowheads="1"/>
            </p:cNvSpPr>
            <p:nvPr/>
          </p:nvSpPr>
          <p:spPr bwMode="blackWhite">
            <a:xfrm>
              <a:off x="346" y="743"/>
              <a:ext cx="1753" cy="702"/>
            </a:xfrm>
            <a:prstGeom prst="rect">
              <a:avLst/>
            </a:prstGeom>
            <a:grpFill/>
            <a:ln w="12700" cap="sq">
              <a:solidFill>
                <a:schemeClr val="accent4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" name="Rectangle 6"/>
            <p:cNvSpPr>
              <a:spLocks noChangeArrowheads="1"/>
            </p:cNvSpPr>
            <p:nvPr/>
          </p:nvSpPr>
          <p:spPr bwMode="blackWhite">
            <a:xfrm>
              <a:off x="400" y="802"/>
              <a:ext cx="1644" cy="58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 cap="sq">
              <a:solidFill>
                <a:schemeClr val="accent4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INNOVATIVENESS</a:t>
              </a:r>
              <a:endPara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0" y="1"/>
            <a:ext cx="6934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1"/>
            <a:ext cx="701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850900" algn="l"/>
                <a:tab pos="1765300" algn="l"/>
                <a:tab pos="1939925" algn="l"/>
              </a:tabLst>
            </a:pPr>
            <a:r>
              <a:rPr lang="en-US" sz="3600" b="1" dirty="0" smtClean="0">
                <a:latin typeface="+mj-lt"/>
              </a:rPr>
              <a:t>ENTREPRENEURIAL MIND-SET:    FIVE DIMENSIONS 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1219200"/>
            <a:ext cx="2895600" cy="1066800"/>
            <a:chOff x="346" y="743"/>
            <a:chExt cx="1753" cy="702"/>
          </a:xfrm>
        </p:grpSpPr>
        <p:sp>
          <p:nvSpPr>
            <p:cNvPr id="15" name="Rectangle 5"/>
            <p:cNvSpPr>
              <a:spLocks noChangeArrowheads="1"/>
            </p:cNvSpPr>
            <p:nvPr/>
          </p:nvSpPr>
          <p:spPr bwMode="blackWhite">
            <a:xfrm>
              <a:off x="346" y="743"/>
              <a:ext cx="1753" cy="70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" name="Rectangle 6"/>
            <p:cNvSpPr>
              <a:spLocks noChangeArrowheads="1"/>
            </p:cNvSpPr>
            <p:nvPr/>
          </p:nvSpPr>
          <p:spPr bwMode="blackWhite">
            <a:xfrm>
              <a:off x="400" y="802"/>
              <a:ext cx="1644" cy="583"/>
            </a:xfrm>
            <a:prstGeom prst="rect">
              <a:avLst/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AUTONOMY</a:t>
              </a:r>
              <a:endPara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57200" y="3429000"/>
            <a:ext cx="2895600" cy="914400"/>
            <a:chOff x="418" y="3258"/>
            <a:chExt cx="1753" cy="702"/>
          </a:xfrm>
        </p:grpSpPr>
        <p:sp>
          <p:nvSpPr>
            <p:cNvPr id="18" name="Rectangle 8"/>
            <p:cNvSpPr>
              <a:spLocks noChangeArrowheads="1"/>
            </p:cNvSpPr>
            <p:nvPr/>
          </p:nvSpPr>
          <p:spPr bwMode="blackWhite">
            <a:xfrm>
              <a:off x="418" y="3258"/>
              <a:ext cx="1753" cy="702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16078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9" name="Rectangle 9"/>
            <p:cNvSpPr>
              <a:spLocks noChangeArrowheads="1"/>
            </p:cNvSpPr>
            <p:nvPr/>
          </p:nvSpPr>
          <p:spPr bwMode="blackWhite">
            <a:xfrm>
              <a:off x="472" y="3317"/>
              <a:ext cx="1644" cy="583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16078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RISK TAKING</a:t>
              </a:r>
              <a:endPara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57200" y="4419600"/>
            <a:ext cx="2895599" cy="914400"/>
            <a:chOff x="346" y="2173"/>
            <a:chExt cx="1753" cy="702"/>
          </a:xfrm>
        </p:grpSpPr>
        <p:sp>
          <p:nvSpPr>
            <p:cNvPr id="21" name="Rectangle 11"/>
            <p:cNvSpPr>
              <a:spLocks noChangeArrowheads="1"/>
            </p:cNvSpPr>
            <p:nvPr/>
          </p:nvSpPr>
          <p:spPr bwMode="blackWhite">
            <a:xfrm>
              <a:off x="346" y="2173"/>
              <a:ext cx="1753" cy="702"/>
            </a:xfrm>
            <a:prstGeom prst="rect">
              <a:avLst/>
            </a:prstGeom>
            <a:gradFill rotWithShape="0">
              <a:gsLst>
                <a:gs pos="0">
                  <a:srgbClr val="CC6600"/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2" name="Rectangle 12"/>
            <p:cNvSpPr>
              <a:spLocks noChangeArrowheads="1"/>
            </p:cNvSpPr>
            <p:nvPr/>
          </p:nvSpPr>
          <p:spPr bwMode="blackWhite">
            <a:xfrm>
              <a:off x="400" y="2232"/>
              <a:ext cx="1644" cy="583"/>
            </a:xfrm>
            <a:prstGeom prst="rect">
              <a:avLst/>
            </a:prstGeom>
            <a:gradFill rotWithShape="0">
              <a:gsLst>
                <a:gs pos="0">
                  <a:srgbClr val="CC6600">
                    <a:gamma/>
                    <a:shade val="46275"/>
                    <a:invGamma/>
                  </a:srgbClr>
                </a:gs>
                <a:gs pos="100000">
                  <a:srgbClr val="CC6600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PROACTIVENESS</a:t>
              </a:r>
              <a:endPara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457201" y="5410200"/>
            <a:ext cx="2895600" cy="990600"/>
            <a:chOff x="346" y="3361"/>
            <a:chExt cx="1753" cy="702"/>
          </a:xfrm>
        </p:grpSpPr>
        <p:sp>
          <p:nvSpPr>
            <p:cNvPr id="24" name="Rectangle 14"/>
            <p:cNvSpPr>
              <a:spLocks noChangeArrowheads="1"/>
            </p:cNvSpPr>
            <p:nvPr/>
          </p:nvSpPr>
          <p:spPr bwMode="blackWhite">
            <a:xfrm>
              <a:off x="346" y="3361"/>
              <a:ext cx="1753" cy="702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5" name="Rectangle 15"/>
            <p:cNvSpPr>
              <a:spLocks noChangeArrowheads="1"/>
            </p:cNvSpPr>
            <p:nvPr/>
          </p:nvSpPr>
          <p:spPr bwMode="blackWhite">
            <a:xfrm>
              <a:off x="400" y="3420"/>
              <a:ext cx="1644" cy="583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COMPETITIVE </a:t>
              </a:r>
            </a:p>
            <a:p>
              <a:pPr algn="ctr" eaLnBrk="0" hangingPunct="0"/>
              <a:r>
                <a:rPr lang="en-US" sz="2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AGGRESSIVENESS</a:t>
              </a:r>
              <a:endPara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  <p:sp>
        <p:nvSpPr>
          <p:cNvPr id="26" name="AutoShape 18"/>
          <p:cNvSpPr>
            <a:spLocks/>
          </p:cNvSpPr>
          <p:nvPr/>
        </p:nvSpPr>
        <p:spPr bwMode="auto">
          <a:xfrm>
            <a:off x="3352800" y="3505200"/>
            <a:ext cx="914400" cy="2743200"/>
          </a:xfrm>
          <a:prstGeom prst="leftBrace">
            <a:avLst>
              <a:gd name="adj1" fmla="val 0"/>
              <a:gd name="adj2" fmla="val 88506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3886200" y="3810000"/>
            <a:ext cx="4572000" cy="2133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indent="-342900">
              <a:spcBef>
                <a:spcPct val="30000"/>
              </a:spcBef>
              <a:buClr>
                <a:srgbClr val="FF0000"/>
              </a:buClr>
              <a:buSzPct val="70000"/>
              <a:buFont typeface="Arial" pitchFamily="34" charset="0"/>
              <a:buChar char="•"/>
            </a:pPr>
            <a:r>
              <a:rPr lang="en-US" sz="2400" b="1" dirty="0" smtClean="0"/>
              <a:t>Propensity to take actions that allow the firm to consistently and substantially outperform its rivals.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457200" y="2362200"/>
            <a:ext cx="2895600" cy="990600"/>
            <a:chOff x="346" y="743"/>
            <a:chExt cx="1753" cy="702"/>
          </a:xfrm>
          <a:solidFill>
            <a:schemeClr val="accent1"/>
          </a:solidFill>
        </p:grpSpPr>
        <p:sp>
          <p:nvSpPr>
            <p:cNvPr id="23" name="Rectangle 5"/>
            <p:cNvSpPr>
              <a:spLocks noChangeArrowheads="1"/>
            </p:cNvSpPr>
            <p:nvPr/>
          </p:nvSpPr>
          <p:spPr bwMode="blackWhite">
            <a:xfrm>
              <a:off x="346" y="743"/>
              <a:ext cx="1753" cy="702"/>
            </a:xfrm>
            <a:prstGeom prst="rect">
              <a:avLst/>
            </a:prstGeom>
            <a:grpFill/>
            <a:ln w="12700" cap="sq">
              <a:solidFill>
                <a:schemeClr val="accent4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" name="Rectangle 6"/>
            <p:cNvSpPr>
              <a:spLocks noChangeArrowheads="1"/>
            </p:cNvSpPr>
            <p:nvPr/>
          </p:nvSpPr>
          <p:spPr bwMode="blackWhite">
            <a:xfrm>
              <a:off x="400" y="802"/>
              <a:ext cx="1644" cy="58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 cap="sq">
              <a:solidFill>
                <a:schemeClr val="accent4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INNOVATIVENESS</a:t>
              </a:r>
              <a:endPara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62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  <a:cs typeface="Arial" pitchFamily="34" charset="0"/>
              </a:rPr>
              <a:t>KNOWLEDGE OBJECTIVES</a:t>
            </a:r>
          </a:p>
        </p:txBody>
      </p:sp>
      <p:graphicFrame>
        <p:nvGraphicFramePr>
          <p:cNvPr id="9" name="Content Placeholder 6"/>
          <p:cNvGraphicFramePr>
            <a:graphicFrameLocks/>
          </p:cNvGraphicFramePr>
          <p:nvPr/>
        </p:nvGraphicFramePr>
        <p:xfrm>
          <a:off x="2057400" y="1066800"/>
          <a:ext cx="7086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086600" cy="1676400"/>
          </a:xfrm>
        </p:spPr>
        <p:txBody>
          <a:bodyPr/>
          <a:lstStyle/>
          <a:p>
            <a:r>
              <a:rPr lang="en-US" sz="3600" b="1" dirty="0" smtClean="0">
                <a:latin typeface="+mj-lt"/>
              </a:rPr>
              <a:t>KEY STRATEGIC LEADERSHIP ACTIONS</a:t>
            </a:r>
            <a:br>
              <a:rPr lang="en-US" sz="3600" b="1" dirty="0" smtClean="0">
                <a:latin typeface="+mj-lt"/>
              </a:rPr>
            </a:br>
            <a:endParaRPr lang="en-US" sz="36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71600" y="2514600"/>
            <a:ext cx="7620000" cy="3886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66800" y="1295400"/>
            <a:ext cx="8077201" cy="52578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lvl="1" algn="ctr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sz="3135" b="1" dirty="0" smtClean="0">
                <a:solidFill>
                  <a:srgbClr val="C00000"/>
                </a:solidFill>
                <a:latin typeface="+mj-lt"/>
              </a:rPr>
              <a:t>Sustaining an Effective Organizational Culture</a:t>
            </a:r>
            <a:endParaRPr kumimoji="0" lang="en-US" sz="3135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2919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CHANGING THE ORGANIZATIONAL CULTURE AND RESTRUCTURING</a:t>
            </a:r>
          </a:p>
          <a:p>
            <a:pPr marL="741363" marR="0" lvl="2" indent="-173038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DF0F5E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11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More difficult to change culture than maintain it</a:t>
            </a:r>
          </a:p>
          <a:p>
            <a:pPr marL="741363" lvl="2" indent="-173038">
              <a:buClr>
                <a:srgbClr val="DF0F5E"/>
              </a:buClr>
              <a:buSzPct val="70000"/>
              <a:buFont typeface="Arial" pitchFamily="34" charset="0"/>
              <a:buChar char="•"/>
            </a:pPr>
            <a:r>
              <a:rPr kumimoji="0" lang="en-US" sz="2811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Sometimes change must occur         </a:t>
            </a:r>
          </a:p>
          <a:p>
            <a:pPr marL="741363" lvl="2" indent="-173038">
              <a:buClr>
                <a:srgbClr val="DF0F5E"/>
              </a:buClr>
              <a:buSzPct val="70000"/>
              <a:buFont typeface="Arial" pitchFamily="34" charset="0"/>
              <a:buChar char="•"/>
            </a:pPr>
            <a:r>
              <a:rPr lang="en-US" sz="2811" b="1" dirty="0" smtClean="0">
                <a:solidFill>
                  <a:schemeClr val="tx2"/>
                </a:solidFill>
              </a:rPr>
              <a:t>Effective strategic leaders recognize when change in culture is needed</a:t>
            </a:r>
          </a:p>
          <a:p>
            <a:pPr marL="1260475" marR="0" lvl="3" indent="-234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F0F5E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11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Requires effective communicating and problem solving</a:t>
            </a:r>
          </a:p>
          <a:p>
            <a:pPr marL="1260475" marR="0" lvl="3" indent="-234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F0F5E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11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Selecting the right people</a:t>
            </a:r>
          </a:p>
          <a:p>
            <a:pPr marL="1260475" marR="0" lvl="3" indent="-234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F0F5E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11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Engaging in effective performance appraisals</a:t>
            </a:r>
          </a:p>
          <a:p>
            <a:pPr marL="1260475" marR="0" lvl="3" indent="-234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F0F5E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11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Measuring individual performance toward goals that fit with new values</a:t>
            </a:r>
          </a:p>
          <a:p>
            <a:pPr marL="1260475" marR="0" lvl="3" indent="-234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F0F5E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2811" b="1" dirty="0" smtClean="0">
                <a:solidFill>
                  <a:schemeClr val="tx2"/>
                </a:solidFill>
              </a:rPr>
              <a:t>Using a</a:t>
            </a:r>
            <a:r>
              <a:rPr kumimoji="0" lang="en-US" sz="2811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ppropriate</a:t>
            </a:r>
            <a:r>
              <a:rPr kumimoji="0" lang="en-US" sz="2811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 reward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086600" cy="1676400"/>
          </a:xfrm>
        </p:spPr>
        <p:txBody>
          <a:bodyPr/>
          <a:lstStyle/>
          <a:p>
            <a:r>
              <a:rPr lang="en-US" sz="3600" b="1" dirty="0" smtClean="0">
                <a:latin typeface="+mj-lt"/>
              </a:rPr>
              <a:t>KEY STRATEGIC LEADERSHIP ACTIONS</a:t>
            </a:r>
            <a:br>
              <a:rPr lang="en-US" sz="3600" b="1" dirty="0" smtClean="0">
                <a:latin typeface="+mj-lt"/>
              </a:rPr>
            </a:br>
            <a:endParaRPr lang="en-US" sz="36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71600" y="2514600"/>
            <a:ext cx="7620000" cy="3886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1981200" y="1447800"/>
            <a:ext cx="68580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sz="3200" b="1" dirty="0" smtClean="0">
                <a:solidFill>
                  <a:srgbClr val="C00000"/>
                </a:solidFill>
                <a:latin typeface="+mj-lt"/>
              </a:rPr>
              <a:t>Emphasizing Ethical Practices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F0F5E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Effectiveness of strategy implementation processes increases when based on ethical practices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F0F5E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Ethical practices create social capital and goodwill for the firm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 bldLvl="2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086600" cy="1600200"/>
          </a:xfrm>
        </p:spPr>
        <p:txBody>
          <a:bodyPr/>
          <a:lstStyle/>
          <a:p>
            <a:r>
              <a:rPr lang="en-US" sz="3600" b="1" dirty="0" smtClean="0">
                <a:latin typeface="+mj-lt"/>
              </a:rPr>
              <a:t>KEY STRATEGIC LEADERSHIP ACTIONS</a:t>
            </a:r>
            <a:br>
              <a:rPr lang="en-US" sz="3600" b="1" dirty="0" smtClean="0">
                <a:latin typeface="+mj-lt"/>
              </a:rPr>
            </a:br>
            <a:endParaRPr lang="en-US" sz="36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71600" y="2514600"/>
            <a:ext cx="7620000" cy="3886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24000" y="1219200"/>
            <a:ext cx="7391401" cy="541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lvl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sz="3600" b="1" dirty="0" smtClean="0">
                <a:solidFill>
                  <a:srgbClr val="C00000"/>
                </a:solidFill>
                <a:latin typeface="+mj-lt"/>
              </a:rPr>
              <a:t>Emphasizing Ethical Practices</a:t>
            </a: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Actions that foster an ethical organizational culture: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F0F5E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Establish and communicate ethics-related goals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F0F5E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Revise, update, and disseminate code of conduct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F0F5E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Develop and implement methods and procedures to use in achieving firm’s ethical standards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F0F5E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Create/use specific reward systems that recognize acts of courage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F0F5E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Create a working environment where all are treated with dignity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086600" cy="1676400"/>
          </a:xfrm>
        </p:spPr>
        <p:txBody>
          <a:bodyPr/>
          <a:lstStyle/>
          <a:p>
            <a:r>
              <a:rPr lang="en-US" sz="3600" b="1" dirty="0" smtClean="0">
                <a:latin typeface="+mj-lt"/>
              </a:rPr>
              <a:t>KEY STRATEGIC LEADERSHIP ACTIONS</a:t>
            </a:r>
            <a:br>
              <a:rPr lang="en-US" sz="3600" b="1" dirty="0" smtClean="0">
                <a:latin typeface="+mj-lt"/>
              </a:rPr>
            </a:br>
            <a:endParaRPr lang="en-US" sz="36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71600" y="2514600"/>
            <a:ext cx="7620000" cy="3886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47800" y="1371600"/>
            <a:ext cx="7467600" cy="510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1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sz="2700" b="1" dirty="0" smtClean="0">
                <a:solidFill>
                  <a:srgbClr val="C00000"/>
                </a:solidFill>
                <a:latin typeface="+mj-lt"/>
              </a:rPr>
              <a:t>Establishing Balanced Organizational Controls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Controls: </a:t>
            </a:r>
            <a:r>
              <a:rPr lang="en-US" sz="2600" b="1" dirty="0" smtClean="0">
                <a:solidFill>
                  <a:schemeClr val="tx2"/>
                </a:solidFill>
                <a:cs typeface="Arial" pitchFamily="34" charset="0"/>
              </a:rPr>
              <a:t>f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ormal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, information-based procedures used by managers to maintain or alter patterns in organizational activities</a:t>
            </a:r>
          </a:p>
          <a:p>
            <a:pPr>
              <a:spcBef>
                <a:spcPct val="25000"/>
              </a:spcBef>
            </a:pPr>
            <a:r>
              <a:rPr lang="en-US" sz="2600" b="1" dirty="0" smtClean="0">
                <a:solidFill>
                  <a:schemeClr val="tx2"/>
                </a:solidFill>
              </a:rPr>
              <a:t>     Controls help strategic leaders: </a:t>
            </a:r>
          </a:p>
          <a:p>
            <a:pPr lvl="1" indent="346075">
              <a:spcBef>
                <a:spcPct val="25000"/>
              </a:spcBef>
            </a:pPr>
            <a:r>
              <a:rPr lang="en-US" sz="2600" b="1" dirty="0" smtClean="0">
                <a:solidFill>
                  <a:schemeClr val="tx2"/>
                </a:solidFill>
              </a:rPr>
              <a:t>	</a:t>
            </a:r>
            <a:r>
              <a:rPr lang="en-US" sz="2600" b="1" dirty="0" smtClean="0">
                <a:solidFill>
                  <a:schemeClr val="tx2"/>
                </a:solidFill>
                <a:cs typeface="Arial"/>
              </a:rPr>
              <a:t>● </a:t>
            </a:r>
            <a:r>
              <a:rPr lang="en-US" sz="2600" b="1" dirty="0" smtClean="0">
                <a:solidFill>
                  <a:schemeClr val="tx2"/>
                </a:solidFill>
              </a:rPr>
              <a:t>Build credibility</a:t>
            </a:r>
          </a:p>
          <a:p>
            <a:pPr marL="914400" lvl="1" indent="-111125">
              <a:spcBef>
                <a:spcPct val="25000"/>
              </a:spcBef>
            </a:pPr>
            <a:r>
              <a:rPr lang="en-US" sz="2600" b="1" dirty="0" smtClean="0">
                <a:solidFill>
                  <a:schemeClr val="tx2"/>
                </a:solidFill>
              </a:rPr>
              <a:t>	</a:t>
            </a:r>
            <a:r>
              <a:rPr lang="en-US" sz="2600" b="1" dirty="0" smtClean="0">
                <a:solidFill>
                  <a:schemeClr val="tx2"/>
                </a:solidFill>
                <a:cs typeface="Arial"/>
              </a:rPr>
              <a:t>● </a:t>
            </a:r>
            <a:r>
              <a:rPr lang="en-US" sz="2600" b="1" dirty="0" smtClean="0">
                <a:solidFill>
                  <a:schemeClr val="tx2"/>
                </a:solidFill>
              </a:rPr>
              <a:t>Demonstrate the value of strategies to the firm’s stakeholders</a:t>
            </a:r>
          </a:p>
          <a:p>
            <a:pPr lvl="1" indent="346075">
              <a:spcBef>
                <a:spcPct val="25000"/>
              </a:spcBef>
            </a:pPr>
            <a:r>
              <a:rPr lang="en-US" sz="2600" b="1" dirty="0" smtClean="0">
                <a:solidFill>
                  <a:schemeClr val="tx2"/>
                </a:solidFill>
              </a:rPr>
              <a:t>	</a:t>
            </a:r>
            <a:r>
              <a:rPr lang="en-US" sz="2600" b="1" dirty="0" smtClean="0">
                <a:solidFill>
                  <a:schemeClr val="tx2"/>
                </a:solidFill>
                <a:cs typeface="Arial"/>
              </a:rPr>
              <a:t>● </a:t>
            </a:r>
            <a:r>
              <a:rPr lang="en-US" sz="2600" b="1" dirty="0" smtClean="0">
                <a:solidFill>
                  <a:schemeClr val="tx2"/>
                </a:solidFill>
              </a:rPr>
              <a:t>Promote and support strategic 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086600" cy="1600200"/>
          </a:xfrm>
        </p:spPr>
        <p:txBody>
          <a:bodyPr/>
          <a:lstStyle/>
          <a:p>
            <a:r>
              <a:rPr lang="en-US" sz="3600" b="1" dirty="0" smtClean="0">
                <a:latin typeface="+mj-lt"/>
              </a:rPr>
              <a:t>KEY STRATEGIC LEADERSHIP ACTIONS</a:t>
            </a:r>
            <a:br>
              <a:rPr lang="en-US" sz="3600" b="1" dirty="0" smtClean="0">
                <a:latin typeface="+mj-lt"/>
              </a:rPr>
            </a:br>
            <a:endParaRPr lang="en-US" sz="36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71600" y="2514600"/>
            <a:ext cx="7620000" cy="3886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90600" y="1219200"/>
            <a:ext cx="8153400" cy="5257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1143000" lvl="2" indent="-228600">
              <a:buClr>
                <a:schemeClr val="accent1"/>
              </a:buClr>
              <a:buSzPct val="70000"/>
              <a:defRPr/>
            </a:pPr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Establishing Balanced Organizational Controls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cs typeface="Arial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cs typeface="Arial"/>
              </a:rPr>
              <a:t>●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Financial Controls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DF0F5E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Focus on short-term financial outcomes 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DF0F5E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Produce risk-averse managerial decisions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because financial outcomes may be caused by events beyond managers’ direct control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1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cs typeface="Arial"/>
              </a:rPr>
              <a:t>●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Strategic Controls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DF0F5E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Focus on the content of strategic actions rather than their outcomes 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DF0F5E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Encourage decisions that incorporate moderate and acceptable levels of risk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086600" cy="1600200"/>
          </a:xfrm>
        </p:spPr>
        <p:txBody>
          <a:bodyPr wrap="none"/>
          <a:lstStyle/>
          <a:p>
            <a:r>
              <a:rPr lang="en-US" sz="3600" b="1" dirty="0" smtClean="0">
                <a:latin typeface="+mj-lt"/>
              </a:rPr>
              <a:t>KEY STRATEGIC LEADERSHIP </a:t>
            </a:r>
            <a:br>
              <a:rPr lang="en-US" sz="3600" b="1" dirty="0" smtClean="0">
                <a:latin typeface="+mj-lt"/>
              </a:rPr>
            </a:br>
            <a:r>
              <a:rPr lang="en-US" sz="3600" b="1" dirty="0" smtClean="0">
                <a:latin typeface="+mj-lt"/>
              </a:rPr>
              <a:t>ACTIONS</a:t>
            </a:r>
            <a:br>
              <a:rPr lang="en-US" sz="3600" b="1" dirty="0" smtClean="0">
                <a:latin typeface="+mj-lt"/>
              </a:rPr>
            </a:br>
            <a:endParaRPr lang="en-US" sz="36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71600" y="2514600"/>
            <a:ext cx="7620000" cy="3886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1295400" y="1219200"/>
            <a:ext cx="7543800" cy="5257800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342900" lvl="0" indent="-342900" algn="ctr">
              <a:spcBef>
                <a:spcPct val="30000"/>
              </a:spcBef>
              <a:buClr>
                <a:schemeClr val="accent1"/>
              </a:buClr>
              <a:buSzPct val="70000"/>
              <a:defRPr/>
            </a:pPr>
            <a:r>
              <a:rPr lang="en-US" sz="4000" b="1" dirty="0" smtClean="0">
                <a:solidFill>
                  <a:srgbClr val="C00000"/>
                </a:solidFill>
                <a:latin typeface="+mj-lt"/>
              </a:rPr>
              <a:t>Establishing Balanced Organizational Controls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THE BALANCED SCORECARD</a:t>
            </a:r>
          </a:p>
          <a:p>
            <a:pPr marL="742950" lvl="1" indent="-285750">
              <a:spcBef>
                <a:spcPct val="30000"/>
              </a:spcBef>
              <a:buClr>
                <a:srgbClr val="DF0F5E"/>
              </a:buClr>
              <a:buSzPct val="70000"/>
              <a:buFont typeface="Arial" pitchFamily="34" charset="0"/>
              <a:buChar char="•"/>
            </a:pPr>
            <a:r>
              <a:rPr lang="en-US" sz="3714" b="1" dirty="0" smtClean="0">
                <a:solidFill>
                  <a:schemeClr val="tx2"/>
                </a:solidFill>
              </a:rPr>
              <a:t>Framework to evaluate if firms have achieved the appropriate balance among the strategic and financial controls to attain the desired level of firm performance</a:t>
            </a:r>
          </a:p>
          <a:p>
            <a:pPr marL="742950" lvl="1" indent="-285750">
              <a:spcBef>
                <a:spcPct val="30000"/>
              </a:spcBef>
              <a:buClr>
                <a:srgbClr val="DF0F5E"/>
              </a:buClr>
              <a:buSzPct val="70000"/>
              <a:buFont typeface="Arial" pitchFamily="34" charset="0"/>
              <a:buChar char="•"/>
            </a:pPr>
            <a:r>
              <a:rPr lang="en-US" sz="3714" b="1" dirty="0" smtClean="0">
                <a:solidFill>
                  <a:schemeClr val="tx2"/>
                </a:solidFill>
              </a:rPr>
              <a:t>Most appropriate for evaluating business-level strategies; it can also be used with the other strategies firms implement (e.g., corporate-level, international, and cooperative)</a:t>
            </a:r>
          </a:p>
          <a:p>
            <a:pPr marL="742950" lvl="1" indent="-285750">
              <a:spcBef>
                <a:spcPct val="30000"/>
              </a:spcBef>
              <a:buClr>
                <a:srgbClr val="DF0F5E"/>
              </a:buClr>
              <a:buSzPct val="70000"/>
              <a:buFont typeface="Arial" pitchFamily="34" charset="0"/>
              <a:buChar char="•"/>
            </a:pPr>
            <a:r>
              <a:rPr kumimoji="0" lang="en-US" sz="3714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Prevents overemphasis of financial controls</a:t>
            </a:r>
            <a:r>
              <a:rPr kumimoji="0" lang="en-US" sz="3714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3714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at the expense of strategic controls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 bldLvl="2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086600" cy="1600200"/>
          </a:xfrm>
        </p:spPr>
        <p:txBody>
          <a:bodyPr/>
          <a:lstStyle/>
          <a:p>
            <a:r>
              <a:rPr lang="en-US" sz="3600" b="1" dirty="0" smtClean="0">
                <a:latin typeface="+mj-lt"/>
              </a:rPr>
              <a:t>KEY STRATEGIC LEADERSHIP ACTIONS</a:t>
            </a:r>
            <a:br>
              <a:rPr lang="en-US" sz="3600" b="1" dirty="0" smtClean="0">
                <a:latin typeface="+mj-lt"/>
              </a:rPr>
            </a:br>
            <a:endParaRPr lang="en-US" sz="36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71600" y="2514600"/>
            <a:ext cx="7620000" cy="3886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1752600" y="1143000"/>
            <a:ext cx="7086600" cy="5334000"/>
          </a:xfrm>
          <a:prstGeom prst="rect">
            <a:avLst/>
          </a:prstGeom>
          <a:solidFill>
            <a:schemeClr val="tx1"/>
          </a:solidFill>
        </p:spPr>
        <p:txBody>
          <a:bodyPr vert="horz">
            <a:normAutofit fontScale="3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342900" lvl="0" indent="-342900" algn="ctr">
              <a:spcBef>
                <a:spcPct val="30000"/>
              </a:spcBef>
              <a:buClr>
                <a:schemeClr val="accent1"/>
              </a:buClr>
              <a:buSzPct val="70000"/>
              <a:defRPr/>
            </a:pPr>
            <a:r>
              <a:rPr lang="en-US" sz="8308" b="1" dirty="0" smtClean="0">
                <a:solidFill>
                  <a:srgbClr val="C00000"/>
                </a:solidFill>
                <a:latin typeface="+mj-lt"/>
              </a:rPr>
              <a:t>Establishing Balanced Organizational Controls</a:t>
            </a:r>
            <a:endParaRPr kumimoji="0" lang="en-US" sz="8308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7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Arial" pitchFamily="34" charset="0"/>
              </a:rPr>
              <a:t>THE BALANCED SCORECARD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1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630238" lvl="2" indent="-284163">
              <a:lnSpc>
                <a:spcPct val="120000"/>
              </a:lnSpc>
              <a:buClr>
                <a:schemeClr val="accent1"/>
              </a:buClr>
              <a:buSzPct val="70000"/>
            </a:pPr>
            <a:r>
              <a:rPr lang="en-US" sz="6154" dirty="0" smtClean="0">
                <a:solidFill>
                  <a:schemeClr val="bg1"/>
                </a:solidFill>
                <a:latin typeface="Arial"/>
                <a:cs typeface="Arial"/>
              </a:rPr>
              <a:t>●  </a:t>
            </a:r>
            <a:r>
              <a:rPr lang="en-US" sz="6154" dirty="0" smtClean="0">
                <a:solidFill>
                  <a:schemeClr val="bg1"/>
                </a:solidFill>
              </a:rPr>
              <a:t>Premise is that firms jeopardize their future performance when financial controls are emphasized at the expense of strategic controls</a:t>
            </a:r>
          </a:p>
          <a:p>
            <a:pPr marL="630238" lvl="2" indent="-284163">
              <a:lnSpc>
                <a:spcPct val="12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endParaRPr lang="en-US" sz="6154" dirty="0" smtClean="0">
              <a:solidFill>
                <a:schemeClr val="bg1"/>
              </a:solidFill>
            </a:endParaRPr>
          </a:p>
          <a:p>
            <a:pPr marL="630238" lvl="2" indent="-284163">
              <a:lnSpc>
                <a:spcPct val="120000"/>
              </a:lnSpc>
              <a:buClr>
                <a:schemeClr val="accent1"/>
              </a:buClr>
              <a:buSzPct val="70000"/>
            </a:pPr>
            <a:r>
              <a:rPr lang="en-US" sz="6154" dirty="0" smtClean="0">
                <a:solidFill>
                  <a:schemeClr val="bg1"/>
                </a:solidFill>
                <a:latin typeface="Arial"/>
                <a:cs typeface="Arial"/>
              </a:rPr>
              <a:t>●  </a:t>
            </a:r>
            <a:r>
              <a:rPr lang="en-US" sz="6154" dirty="0" smtClean="0">
                <a:solidFill>
                  <a:schemeClr val="bg1"/>
                </a:solidFill>
              </a:rPr>
              <a:t>This is because financial controls focus on historical outcomes, and do not address future performance drivers</a:t>
            </a:r>
          </a:p>
          <a:p>
            <a:pPr marL="630238" lvl="2" indent="-284163">
              <a:lnSpc>
                <a:spcPct val="12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endParaRPr lang="en-US" sz="6154" dirty="0" smtClean="0">
              <a:solidFill>
                <a:schemeClr val="bg1"/>
              </a:solidFill>
            </a:endParaRPr>
          </a:p>
          <a:p>
            <a:pPr marL="630238" lvl="2" indent="-284163">
              <a:lnSpc>
                <a:spcPct val="120000"/>
              </a:lnSpc>
              <a:buClr>
                <a:schemeClr val="accent1"/>
              </a:buClr>
              <a:buSzPct val="70000"/>
            </a:pPr>
            <a:r>
              <a:rPr lang="en-US" sz="6154" dirty="0" smtClean="0">
                <a:solidFill>
                  <a:schemeClr val="bg1"/>
                </a:solidFill>
                <a:latin typeface="Arial"/>
                <a:cs typeface="Arial"/>
              </a:rPr>
              <a:t>●  </a:t>
            </a:r>
            <a:r>
              <a:rPr lang="en-US" sz="6154" dirty="0" smtClean="0">
                <a:solidFill>
                  <a:schemeClr val="bg1"/>
                </a:solidFill>
              </a:rPr>
              <a:t>An overemphasis on financial controls may promote managerial behavior that sacrifices long-term, value-creating potential for short-term performance gains</a:t>
            </a:r>
          </a:p>
          <a:p>
            <a:pPr marL="630238" lvl="2" indent="-284163">
              <a:lnSpc>
                <a:spcPct val="12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endParaRPr lang="en-US" sz="6154" dirty="0" smtClean="0">
              <a:solidFill>
                <a:schemeClr val="bg1"/>
              </a:solidFill>
            </a:endParaRPr>
          </a:p>
          <a:p>
            <a:pPr marL="630238" lvl="2" indent="-284163">
              <a:lnSpc>
                <a:spcPct val="120000"/>
              </a:lnSpc>
              <a:buClr>
                <a:schemeClr val="accent1"/>
              </a:buClr>
              <a:buSzPct val="70000"/>
            </a:pPr>
            <a:r>
              <a:rPr lang="en-US" sz="6154" dirty="0" smtClean="0">
                <a:solidFill>
                  <a:schemeClr val="bg1"/>
                </a:solidFill>
                <a:latin typeface="Arial"/>
                <a:cs typeface="Arial"/>
              </a:rPr>
              <a:t>●  </a:t>
            </a:r>
            <a:r>
              <a:rPr lang="en-US" sz="6154" dirty="0" smtClean="0">
                <a:solidFill>
                  <a:schemeClr val="bg1"/>
                </a:solidFill>
              </a:rPr>
              <a:t>An appropriate balance of strategic controls and financial controls, rather than an overemphasis on either, allows firms to achieve higher levels of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 bldLvl="2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086600" cy="1676400"/>
          </a:xfrm>
        </p:spPr>
        <p:txBody>
          <a:bodyPr/>
          <a:lstStyle/>
          <a:p>
            <a:r>
              <a:rPr lang="en-US" sz="3600" b="1" dirty="0" smtClean="0">
                <a:latin typeface="+mj-lt"/>
              </a:rPr>
              <a:t>KEY STRATEGIC LEADERSHIP ACTIONS</a:t>
            </a:r>
            <a:br>
              <a:rPr lang="en-US" sz="3600" b="1" dirty="0" smtClean="0">
                <a:latin typeface="+mj-lt"/>
              </a:rPr>
            </a:br>
            <a:endParaRPr lang="en-US" sz="36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71600" y="2514600"/>
            <a:ext cx="7620000" cy="3886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1524000" y="1219200"/>
            <a:ext cx="7315200" cy="5638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lvl="0" indent="-342900" algn="ctr">
              <a:spcBef>
                <a:spcPct val="30000"/>
              </a:spcBef>
              <a:buClr>
                <a:schemeClr val="accent1"/>
              </a:buClr>
              <a:buSzPct val="70000"/>
              <a:defRPr/>
            </a:pPr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Establishing Balanced Organizational Controls</a:t>
            </a:r>
            <a:endParaRPr lang="en-US" sz="2800" b="1" dirty="0" smtClean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THE BALANCED SCORECARD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</a:rPr>
              <a:t>Four perspectives of the balanced scorecard</a:t>
            </a:r>
          </a:p>
          <a:p>
            <a:pPr marL="1025525" lvl="1" indent="-568325">
              <a:spcBef>
                <a:spcPct val="30000"/>
              </a:spcBef>
              <a:buClr>
                <a:schemeClr val="accent1"/>
              </a:buClr>
              <a:buSzPct val="70000"/>
            </a:pP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</a:rPr>
              <a:t>	</a:t>
            </a: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</a:t>
            </a: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</a:rPr>
              <a:t>Financial	 </a:t>
            </a:r>
          </a:p>
          <a:p>
            <a:pPr marL="1025525" lvl="1" indent="-568325">
              <a:spcBef>
                <a:spcPct val="30000"/>
              </a:spcBef>
              <a:buClr>
                <a:schemeClr val="accent1"/>
              </a:buClr>
              <a:buSzPct val="70000"/>
            </a:pP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	 </a:t>
            </a:r>
            <a:r>
              <a:rPr lang="en-US" sz="2800" b="1" dirty="0" err="1" smtClean="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</a:t>
            </a: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 C</a:t>
            </a: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</a:rPr>
              <a:t>ustomer</a:t>
            </a:r>
          </a:p>
          <a:p>
            <a:pPr marL="1025525" lvl="1" indent="-568325">
              <a:spcBef>
                <a:spcPct val="30000"/>
              </a:spcBef>
              <a:buClr>
                <a:schemeClr val="accent1"/>
              </a:buClr>
              <a:buSzPct val="70000"/>
            </a:pP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</a:rPr>
              <a:t>	</a:t>
            </a: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</a:t>
            </a: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</a:rPr>
              <a:t>Internal Business Processes</a:t>
            </a:r>
          </a:p>
          <a:p>
            <a:pPr marL="1025525" lvl="1" indent="-568325">
              <a:spcBef>
                <a:spcPct val="30000"/>
              </a:spcBef>
              <a:buClr>
                <a:schemeClr val="accent1"/>
              </a:buClr>
              <a:buSzPct val="70000"/>
            </a:pP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</a:rPr>
              <a:t>	</a:t>
            </a: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</a:t>
            </a: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cs typeface="Arial" pitchFamily="34" charset="0"/>
              </a:rPr>
              <a:t>Learning and Growth</a:t>
            </a:r>
            <a:endParaRPr lang="en-US" sz="2800" b="1" dirty="0">
              <a:solidFill>
                <a:schemeClr val="tx2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 bldLvl="2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71600" y="2514600"/>
            <a:ext cx="7620000" cy="3886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0" y="0"/>
            <a:ext cx="7086600" cy="1371600"/>
          </a:xfrm>
        </p:spPr>
        <p:txBody>
          <a:bodyPr/>
          <a:lstStyle/>
          <a:p>
            <a:r>
              <a:rPr lang="en-US" sz="2500" b="1" dirty="0" smtClean="0">
                <a:latin typeface="+mj-lt"/>
              </a:rPr>
              <a:t>STRATEGIC CONTROLS AND FINANCIAL CONTROLS IN A BALANCED SCORECARD FRAMEWORK</a:t>
            </a:r>
            <a:endParaRPr lang="en-US" sz="2500" b="1" dirty="0">
              <a:latin typeface="+mj-lt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0" y="1219200"/>
            <a:ext cx="1524000" cy="23622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FIGURE  12</a:t>
            </a: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.5</a:t>
            </a:r>
            <a:r>
              <a:rPr kumimoji="0" lang="en-US" sz="16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Strategic  Controls and Financial Controls in a Balanced Scorecard Framework</a:t>
            </a:r>
            <a:endParaRPr kumimoji="0" lang="en-US" sz="16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rot="-120000">
            <a:off x="0" y="1645920"/>
            <a:ext cx="1524000" cy="45719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219200"/>
            <a:ext cx="6424613" cy="5158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524000" y="457200"/>
            <a:ext cx="7620000" cy="5334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+mj-lt"/>
              </a:rPr>
              <a:t>SUCCESSION AT HP: CAN THE NEW CEO SAVE THE COMPANY’S SOUL?</a:t>
            </a:r>
            <a:endParaRPr lang="en-US" sz="2400" b="1" dirty="0">
              <a:latin typeface="+mj-lt"/>
            </a:endParaRPr>
          </a:p>
        </p:txBody>
      </p:sp>
      <p:sp>
        <p:nvSpPr>
          <p:cNvPr id="15" name="Subtitle 14"/>
          <p:cNvSpPr>
            <a:spLocks noGrp="1"/>
          </p:cNvSpPr>
          <p:nvPr>
            <p:ph idx="1"/>
          </p:nvPr>
        </p:nvSpPr>
        <p:spPr>
          <a:xfrm>
            <a:off x="1828800" y="1371600"/>
            <a:ext cx="7086600" cy="5029200"/>
          </a:xfrm>
          <a:solidFill>
            <a:schemeClr val="bg2">
              <a:lumMod val="75000"/>
            </a:schemeClr>
          </a:solidFill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600" dirty="0" smtClean="0">
              <a:latin typeface="+mj-lt"/>
              <a:cs typeface="Arial"/>
            </a:endParaRPr>
          </a:p>
          <a:p>
            <a:pPr>
              <a:spcBef>
                <a:spcPts val="0"/>
              </a:spcBef>
              <a:buNone/>
            </a:pPr>
            <a:endParaRPr lang="en-US" sz="800" dirty="0" smtClean="0">
              <a:latin typeface="+mj-lt"/>
              <a:cs typeface="Arial"/>
            </a:endParaRPr>
          </a:p>
          <a:p>
            <a:pPr>
              <a:spcBef>
                <a:spcPts val="0"/>
              </a:spcBef>
              <a:buNone/>
            </a:pPr>
            <a:r>
              <a:rPr lang="en-US" sz="2600" dirty="0" smtClean="0">
                <a:latin typeface="+mj-lt"/>
                <a:cs typeface="Arial"/>
              </a:rPr>
              <a:t>■  </a:t>
            </a:r>
            <a:r>
              <a:rPr lang="en-US" sz="2600" dirty="0" smtClean="0">
                <a:latin typeface="+mj-lt"/>
              </a:rPr>
              <a:t>HP’s culture of innovation suffered under Mark </a:t>
            </a:r>
            <a:r>
              <a:rPr lang="en-US" sz="2600" dirty="0" err="1" smtClean="0">
                <a:latin typeface="+mj-lt"/>
              </a:rPr>
              <a:t>Hurd</a:t>
            </a:r>
            <a:r>
              <a:rPr lang="en-US" sz="2600" dirty="0" smtClean="0">
                <a:latin typeface="+mj-lt"/>
              </a:rPr>
              <a:t>, the former CEO’s leadership. </a:t>
            </a:r>
          </a:p>
          <a:p>
            <a:pPr>
              <a:spcBef>
                <a:spcPts val="0"/>
              </a:spcBef>
              <a:buNone/>
            </a:pPr>
            <a:endParaRPr lang="en-US" sz="1000" dirty="0" smtClean="0">
              <a:latin typeface="+mj-lt"/>
            </a:endParaRPr>
          </a:p>
          <a:p>
            <a:pPr>
              <a:spcBef>
                <a:spcPts val="0"/>
              </a:spcBef>
              <a:buNone/>
            </a:pPr>
            <a:r>
              <a:rPr lang="en-US" sz="2600" dirty="0" smtClean="0">
                <a:latin typeface="+mj-lt"/>
                <a:cs typeface="Arial"/>
              </a:rPr>
              <a:t>■ </a:t>
            </a:r>
            <a:r>
              <a:rPr lang="en-US" sz="2600" dirty="0" smtClean="0">
                <a:latin typeface="+mj-lt"/>
              </a:rPr>
              <a:t>	</a:t>
            </a:r>
            <a:r>
              <a:rPr lang="en-US" sz="2600" dirty="0" err="1" smtClean="0">
                <a:latin typeface="+mj-lt"/>
              </a:rPr>
              <a:t>Hurd</a:t>
            </a:r>
            <a:r>
              <a:rPr lang="en-US" sz="2600" dirty="0" smtClean="0">
                <a:latin typeface="+mj-lt"/>
              </a:rPr>
              <a:t> was efficiency oriented and had made the company money by tightly controlling costs.</a:t>
            </a:r>
          </a:p>
          <a:p>
            <a:pPr>
              <a:spcBef>
                <a:spcPts val="0"/>
              </a:spcBef>
              <a:buNone/>
            </a:pPr>
            <a:endParaRPr lang="en-US" sz="1000" dirty="0" smtClean="0">
              <a:latin typeface="+mj-lt"/>
            </a:endParaRPr>
          </a:p>
          <a:p>
            <a:pPr>
              <a:spcBef>
                <a:spcPts val="0"/>
              </a:spcBef>
              <a:buNone/>
            </a:pPr>
            <a:r>
              <a:rPr lang="en-US" sz="2600" dirty="0" smtClean="0">
                <a:latin typeface="+mj-lt"/>
                <a:cs typeface="Arial"/>
              </a:rPr>
              <a:t>■  </a:t>
            </a:r>
            <a:r>
              <a:rPr lang="en-US" sz="2600" dirty="0" smtClean="0">
                <a:latin typeface="+mj-lt"/>
              </a:rPr>
              <a:t>Former SAP CEO Leo </a:t>
            </a:r>
            <a:r>
              <a:rPr lang="en-US" sz="2600" dirty="0" err="1" smtClean="0">
                <a:latin typeface="+mj-lt"/>
              </a:rPr>
              <a:t>Apotheker</a:t>
            </a:r>
            <a:r>
              <a:rPr lang="en-US" sz="2600" dirty="0" smtClean="0">
                <a:latin typeface="+mj-lt"/>
              </a:rPr>
              <a:t> was named as CEO successor and had the opportunity to “reboot” the company and its culture. </a:t>
            </a:r>
          </a:p>
          <a:p>
            <a:pPr>
              <a:buNone/>
            </a:pPr>
            <a:r>
              <a:rPr lang="en-US" sz="2600" dirty="0" smtClean="0">
                <a:latin typeface="+mj-lt"/>
                <a:cs typeface="Arial"/>
              </a:rPr>
              <a:t> </a:t>
            </a:r>
            <a:endParaRPr lang="en-US" sz="2600" dirty="0" smtClean="0">
              <a:latin typeface="+mj-lt"/>
            </a:endParaRP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latin typeface="+mj-lt"/>
              </a:rPr>
              <a:t>OPENING CASE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524000" y="457200"/>
            <a:ext cx="7620000" cy="5334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+mj-lt"/>
              </a:rPr>
              <a:t>SUCCESSION AT HP: CAN THE NEW CEO SAVE THE COMPANY’S SOUL?</a:t>
            </a:r>
            <a:endParaRPr lang="en-US" sz="2400" b="1" dirty="0">
              <a:latin typeface="+mj-lt"/>
            </a:endParaRPr>
          </a:p>
        </p:txBody>
      </p:sp>
      <p:sp>
        <p:nvSpPr>
          <p:cNvPr id="15" name="Subtitle 14"/>
          <p:cNvSpPr>
            <a:spLocks noGrp="1"/>
          </p:cNvSpPr>
          <p:nvPr>
            <p:ph idx="1"/>
          </p:nvPr>
        </p:nvSpPr>
        <p:spPr>
          <a:xfrm>
            <a:off x="1828800" y="1447800"/>
            <a:ext cx="7086600" cy="4953000"/>
          </a:xfrm>
          <a:solidFill>
            <a:schemeClr val="bg2">
              <a:lumMod val="75000"/>
            </a:schemeClr>
          </a:solidFill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600" dirty="0" smtClean="0">
                <a:latin typeface="+mj-lt"/>
                <a:cs typeface="Arial"/>
              </a:rPr>
              <a:t>■  </a:t>
            </a:r>
            <a:r>
              <a:rPr lang="en-US" sz="2600" dirty="0" smtClean="0">
                <a:latin typeface="+mj-lt"/>
              </a:rPr>
              <a:t>Having lost its culture of innovation, HP’s strategic redirection into software and cloud computing needed to be successful. </a:t>
            </a:r>
          </a:p>
          <a:p>
            <a:pPr>
              <a:spcBef>
                <a:spcPts val="0"/>
              </a:spcBef>
              <a:buNone/>
            </a:pPr>
            <a:endParaRPr lang="en-US" sz="1000" dirty="0" smtClean="0">
              <a:latin typeface="+mj-lt"/>
              <a:cs typeface="Arial"/>
            </a:endParaRPr>
          </a:p>
          <a:p>
            <a:pPr>
              <a:spcBef>
                <a:spcPts val="0"/>
              </a:spcBef>
              <a:buNone/>
            </a:pPr>
            <a:r>
              <a:rPr lang="en-US" sz="2600" dirty="0" smtClean="0">
                <a:latin typeface="+mj-lt"/>
                <a:cs typeface="Arial"/>
              </a:rPr>
              <a:t>■  </a:t>
            </a:r>
            <a:r>
              <a:rPr lang="en-US" sz="2600" dirty="0" smtClean="0">
                <a:latin typeface="+mj-lt"/>
              </a:rPr>
              <a:t>With a merciless market, the expectation of strong performance exists even though major strategic changes take time to produce fruitful results. </a:t>
            </a:r>
          </a:p>
          <a:p>
            <a:pPr>
              <a:spcBef>
                <a:spcPts val="0"/>
              </a:spcBef>
              <a:buNone/>
            </a:pPr>
            <a:endParaRPr lang="en-US" sz="1000" dirty="0" smtClean="0">
              <a:latin typeface="+mj-lt"/>
            </a:endParaRPr>
          </a:p>
          <a:p>
            <a:pPr>
              <a:spcBef>
                <a:spcPts val="0"/>
              </a:spcBef>
              <a:buNone/>
            </a:pPr>
            <a:r>
              <a:rPr lang="en-US" sz="2600" dirty="0" smtClean="0">
                <a:latin typeface="+mj-lt"/>
                <a:cs typeface="Arial"/>
              </a:rPr>
              <a:t>■ </a:t>
            </a:r>
            <a:r>
              <a:rPr lang="en-US" sz="2600" dirty="0" smtClean="0">
                <a:latin typeface="+mj-lt"/>
              </a:rPr>
              <a:t>	</a:t>
            </a:r>
            <a:r>
              <a:rPr lang="en-US" sz="2600" dirty="0" err="1" smtClean="0">
                <a:latin typeface="+mj-lt"/>
              </a:rPr>
              <a:t>Apotheker’s</a:t>
            </a:r>
            <a:r>
              <a:rPr lang="en-US" sz="2600" dirty="0" smtClean="0">
                <a:latin typeface="+mj-lt"/>
              </a:rPr>
              <a:t> strategic leadership is being tested in the midst of layoff rumors and profit target reductions.</a:t>
            </a:r>
          </a:p>
          <a:p>
            <a:pPr>
              <a:spcBef>
                <a:spcPts val="0"/>
              </a:spcBef>
              <a:buNone/>
            </a:pPr>
            <a:endParaRPr lang="en-US" sz="2400" dirty="0" smtClean="0">
              <a:latin typeface="+mj-lt"/>
            </a:endParaRPr>
          </a:p>
          <a:p>
            <a:pPr>
              <a:spcBef>
                <a:spcPts val="0"/>
              </a:spcBef>
              <a:buNone/>
            </a:pPr>
            <a:endParaRPr lang="en-US" sz="1000" dirty="0" smtClean="0">
              <a:latin typeface="+mj-lt"/>
            </a:endParaRPr>
          </a:p>
          <a:p>
            <a:pPr>
              <a:spcBef>
                <a:spcPts val="0"/>
              </a:spcBef>
              <a:buNone/>
            </a:pPr>
            <a:endParaRPr lang="en-US" sz="2400" dirty="0" smtClean="0">
              <a:latin typeface="+mj-lt"/>
            </a:endParaRP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1"/>
            <a:ext cx="70866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 smtClean="0">
                <a:latin typeface="+mj-lt"/>
              </a:rPr>
              <a:t>OPENING CASE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INTRODUCTION 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idx="1"/>
          </p:nvPr>
        </p:nvSpPr>
        <p:spPr>
          <a:xfrm>
            <a:off x="1600200" y="685800"/>
            <a:ext cx="7162800" cy="5791200"/>
          </a:xfrm>
          <a:solidFill>
            <a:schemeClr val="tx2"/>
          </a:solidFill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sz="3000" dirty="0" smtClean="0">
              <a:solidFill>
                <a:schemeClr val="bg1"/>
              </a:solidFill>
              <a:latin typeface="+mn-lt"/>
              <a:cs typeface="Arial"/>
            </a:endParaRPr>
          </a:p>
          <a:p>
            <a:pPr>
              <a:buNone/>
            </a:pPr>
            <a:r>
              <a:rPr lang="en-US" sz="6500" dirty="0" smtClean="0">
                <a:solidFill>
                  <a:schemeClr val="bg1"/>
                </a:solidFill>
                <a:cs typeface="Arial"/>
              </a:rPr>
              <a:t>●</a:t>
            </a:r>
            <a:r>
              <a:rPr lang="en-US" sz="6500" dirty="0" smtClean="0">
                <a:solidFill>
                  <a:schemeClr val="bg1"/>
                </a:solidFill>
                <a:latin typeface="+mn-lt"/>
                <a:cs typeface="Arial"/>
              </a:rPr>
              <a:t>  </a:t>
            </a:r>
            <a:r>
              <a:rPr lang="en-US" sz="6500" dirty="0" smtClean="0">
                <a:solidFill>
                  <a:schemeClr val="bg1"/>
                </a:solidFill>
                <a:latin typeface="+mj-lt"/>
                <a:cs typeface="Arial"/>
              </a:rPr>
              <a:t>E</a:t>
            </a:r>
            <a:r>
              <a:rPr lang="en-US" sz="6500" dirty="0" smtClean="0">
                <a:solidFill>
                  <a:schemeClr val="bg1"/>
                </a:solidFill>
                <a:latin typeface="+mj-lt"/>
              </a:rPr>
              <a:t>ffective strategic leadership is the foundation for successfully using the strategic management process. </a:t>
            </a:r>
          </a:p>
          <a:p>
            <a:pPr>
              <a:buNone/>
            </a:pPr>
            <a:endParaRPr lang="en-US" sz="2000" dirty="0" smtClean="0">
              <a:solidFill>
                <a:schemeClr val="bg1"/>
              </a:solidFill>
              <a:latin typeface="+mj-lt"/>
            </a:endParaRPr>
          </a:p>
          <a:p>
            <a:pPr>
              <a:buNone/>
            </a:pPr>
            <a:r>
              <a:rPr lang="en-US" sz="6500" dirty="0" smtClean="0">
                <a:solidFill>
                  <a:schemeClr val="bg1"/>
                </a:solidFill>
                <a:cs typeface="Arial"/>
              </a:rPr>
              <a:t>●</a:t>
            </a:r>
            <a:r>
              <a:rPr lang="en-US" sz="6500" dirty="0" smtClean="0">
                <a:solidFill>
                  <a:schemeClr val="bg1"/>
                </a:solidFill>
                <a:latin typeface="+mj-lt"/>
                <a:cs typeface="Arial"/>
              </a:rPr>
              <a:t> </a:t>
            </a:r>
            <a:r>
              <a:rPr lang="en-US" sz="6500" dirty="0" smtClean="0">
                <a:solidFill>
                  <a:schemeClr val="bg1"/>
                </a:solidFill>
                <a:latin typeface="+mj-lt"/>
              </a:rPr>
              <a:t>Strategic leaders guide the firm in ways that result in forming a vision and mission.</a:t>
            </a:r>
          </a:p>
          <a:p>
            <a:pPr>
              <a:buNone/>
            </a:pPr>
            <a:endParaRPr lang="en-US" sz="2000" dirty="0" smtClean="0">
              <a:solidFill>
                <a:schemeClr val="bg1"/>
              </a:solidFill>
              <a:latin typeface="+mj-lt"/>
            </a:endParaRPr>
          </a:p>
          <a:p>
            <a:pPr>
              <a:buNone/>
            </a:pPr>
            <a:r>
              <a:rPr lang="en-US" sz="5400" dirty="0" smtClean="0">
                <a:solidFill>
                  <a:schemeClr val="bg1"/>
                </a:solidFill>
                <a:cs typeface="Arial"/>
              </a:rPr>
              <a:t>●</a:t>
            </a:r>
            <a:r>
              <a:rPr lang="en-US" sz="6500" dirty="0" smtClean="0">
                <a:solidFill>
                  <a:schemeClr val="bg1"/>
                </a:solidFill>
                <a:latin typeface="+mj-lt"/>
              </a:rPr>
              <a:t>  This guidance often finds leaders thinking of ways to create goals that stretch everyone in the organization to improve performance. </a:t>
            </a:r>
          </a:p>
          <a:p>
            <a:pPr>
              <a:buNone/>
            </a:pPr>
            <a:endParaRPr lang="en-US" sz="2000" dirty="0" smtClean="0">
              <a:solidFill>
                <a:schemeClr val="bg1"/>
              </a:solidFill>
              <a:latin typeface="+mj-lt"/>
            </a:endParaRPr>
          </a:p>
          <a:p>
            <a:pPr>
              <a:buNone/>
            </a:pPr>
            <a:r>
              <a:rPr lang="en-US" sz="5400" dirty="0" smtClean="0">
                <a:solidFill>
                  <a:schemeClr val="bg1"/>
                </a:solidFill>
                <a:cs typeface="Arial"/>
              </a:rPr>
              <a:t>●</a:t>
            </a:r>
            <a:r>
              <a:rPr lang="en-US" sz="5100" dirty="0" smtClean="0">
                <a:solidFill>
                  <a:schemeClr val="bg1"/>
                </a:solidFill>
                <a:latin typeface="+mj-lt"/>
                <a:cs typeface="Arial"/>
              </a:rPr>
              <a:t>  </a:t>
            </a:r>
            <a:r>
              <a:rPr lang="en-US" sz="6500" dirty="0" smtClean="0">
                <a:solidFill>
                  <a:schemeClr val="bg1"/>
                </a:solidFill>
                <a:latin typeface="+mj-lt"/>
              </a:rPr>
              <a:t>Moreover, strategic leaders facilitate the development of appropriate strategic actions and determine how to implement them. </a:t>
            </a:r>
          </a:p>
          <a:p>
            <a:pPr>
              <a:buNone/>
            </a:pPr>
            <a:endParaRPr lang="en-US" sz="2000" dirty="0" smtClean="0">
              <a:solidFill>
                <a:schemeClr val="bg1"/>
              </a:solidFill>
              <a:latin typeface="+mj-lt"/>
            </a:endParaRPr>
          </a:p>
          <a:p>
            <a:pPr>
              <a:buNone/>
            </a:pPr>
            <a:r>
              <a:rPr lang="en-US" sz="6500" dirty="0" smtClean="0">
                <a:solidFill>
                  <a:schemeClr val="bg1"/>
                </a:solidFill>
                <a:cs typeface="Arial"/>
              </a:rPr>
              <a:t>●</a:t>
            </a:r>
            <a:r>
              <a:rPr lang="en-US" sz="6500" dirty="0" smtClean="0">
                <a:solidFill>
                  <a:schemeClr val="bg1"/>
                </a:solidFill>
                <a:latin typeface="+mj-lt"/>
                <a:cs typeface="Arial"/>
              </a:rPr>
              <a:t> </a:t>
            </a:r>
            <a:r>
              <a:rPr lang="en-US" sz="6600" dirty="0" smtClean="0">
                <a:solidFill>
                  <a:schemeClr val="bg1"/>
                </a:solidFill>
                <a:latin typeface="+mj-lt"/>
              </a:rPr>
              <a:t>Leaders can make a major difference in how a firm performs. </a:t>
            </a:r>
            <a:endParaRPr lang="en-US" sz="6500" dirty="0" smtClean="0">
              <a:solidFill>
                <a:schemeClr val="bg1"/>
              </a:solidFill>
              <a:latin typeface="+mj-lt"/>
            </a:endParaRPr>
          </a:p>
          <a:p>
            <a:pPr>
              <a:buNone/>
            </a:pPr>
            <a:r>
              <a:rPr lang="en-US" sz="5100" dirty="0" smtClean="0">
                <a:solidFill>
                  <a:schemeClr val="bg1"/>
                </a:solidFill>
                <a:latin typeface="+mj-lt"/>
              </a:rPr>
              <a:t> </a:t>
            </a:r>
          </a:p>
          <a:p>
            <a:pPr marL="346075" lvl="1" indent="-346075">
              <a:spcBef>
                <a:spcPct val="50000"/>
              </a:spcBef>
              <a:buNone/>
            </a:pPr>
            <a:endParaRPr lang="en-US" sz="3200" dirty="0" smtClean="0">
              <a:solidFill>
                <a:schemeClr val="bg1"/>
              </a:solidFill>
              <a:latin typeface="+mj-lt"/>
            </a:endParaRPr>
          </a:p>
          <a:p>
            <a:pPr marL="346075" lvl="1" indent="-346075">
              <a:spcBef>
                <a:spcPct val="50000"/>
              </a:spcBef>
              <a:buNone/>
            </a:pP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STRATEGIC LEADERSHIP AND STYLE 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1600200" y="1295400"/>
            <a:ext cx="7391400" cy="533400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  <a:buNone/>
            </a:pPr>
            <a:r>
              <a:rPr lang="en-US" b="1" dirty="0" smtClean="0">
                <a:latin typeface="+mj-lt"/>
              </a:rPr>
              <a:t>	Strategic leadership: </a:t>
            </a:r>
            <a:r>
              <a:rPr lang="en-US" dirty="0" smtClean="0">
                <a:latin typeface="+mj-lt"/>
              </a:rPr>
              <a:t>the ability to anticipate, envision, maintain flexibility, and empower others to create strategic change as necessary</a:t>
            </a:r>
          </a:p>
          <a:p>
            <a:pPr>
              <a:buClr>
                <a:srgbClr val="FF0D0D"/>
              </a:buClr>
            </a:pPr>
            <a:r>
              <a:rPr lang="en-US" dirty="0" smtClean="0">
                <a:latin typeface="+mj-lt"/>
              </a:rPr>
              <a:t>Multifunctional task</a:t>
            </a:r>
          </a:p>
          <a:p>
            <a:pPr lvl="1">
              <a:buClr>
                <a:srgbClr val="FF0D0D"/>
              </a:buClr>
            </a:pPr>
            <a:r>
              <a:rPr lang="en-US" dirty="0" smtClean="0">
                <a:latin typeface="+mj-lt"/>
              </a:rPr>
              <a:t>Managing through others</a:t>
            </a:r>
          </a:p>
          <a:p>
            <a:pPr lvl="1">
              <a:buClr>
                <a:srgbClr val="FF0D0D"/>
              </a:buClr>
            </a:pPr>
            <a:r>
              <a:rPr lang="en-US" dirty="0" smtClean="0">
                <a:latin typeface="+mj-lt"/>
              </a:rPr>
              <a:t>Managing an entire enterprise rather than a functional subunit</a:t>
            </a:r>
          </a:p>
          <a:p>
            <a:pPr lvl="1">
              <a:buClr>
                <a:srgbClr val="FF0D0D"/>
              </a:buClr>
            </a:pPr>
            <a:r>
              <a:rPr lang="en-US" dirty="0" smtClean="0">
                <a:latin typeface="+mj-lt"/>
              </a:rPr>
              <a:t>Coping with change that is increasing in the global economy</a:t>
            </a:r>
          </a:p>
          <a:p>
            <a:pPr lvl="1">
              <a:buClr>
                <a:srgbClr val="FF0D0D"/>
              </a:buClr>
            </a:pPr>
            <a:r>
              <a:rPr lang="en-US" dirty="0" smtClean="0">
                <a:latin typeface="+mj-lt"/>
              </a:rPr>
              <a:t>Most critical skill: attracting and managing human (includes intellectual) capital</a:t>
            </a:r>
          </a:p>
          <a:p>
            <a:pPr lvl="1">
              <a:buNone/>
            </a:pPr>
            <a:endParaRPr lang="en-US" sz="500" dirty="0" smtClean="0">
              <a:latin typeface="+mj-lt"/>
            </a:endParaRPr>
          </a:p>
          <a:p>
            <a:pPr lvl="1">
              <a:buNone/>
            </a:pPr>
            <a:r>
              <a:rPr lang="en-US" dirty="0" smtClean="0">
                <a:latin typeface="+mj-lt"/>
              </a:rPr>
              <a:t>NOTE: Many examples of well-known CEOs are mentioned throughout the chapter to illustrate their leadership styles.</a:t>
            </a:r>
          </a:p>
          <a:p>
            <a:pPr lvl="1"/>
            <a:endParaRPr lang="en-US" dirty="0" smtClean="0">
              <a:latin typeface="+mj-l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STRATEGIC LEADERSHIP AND STYLE 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1600200"/>
            <a:ext cx="1524000" cy="20574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FIGURE  12</a:t>
            </a: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.1</a:t>
            </a:r>
            <a:r>
              <a:rPr kumimoji="0" lang="en-US" sz="16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Strategic Leadership and the Strategic Management Process</a:t>
            </a:r>
            <a:endParaRPr kumimoji="0" lang="en-US" sz="16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rot="-120000">
            <a:off x="0" y="2011680"/>
            <a:ext cx="1524000" cy="45719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447800"/>
            <a:ext cx="4038600" cy="4906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H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HIH</Template>
  <TotalTime>16434</TotalTime>
  <Words>2183</Words>
  <Application>Microsoft Office PowerPoint</Application>
  <PresentationFormat>On-screen Show (4:3)</PresentationFormat>
  <Paragraphs>483</Paragraphs>
  <Slides>48</Slides>
  <Notes>48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HIH</vt:lpstr>
      <vt:lpstr>    </vt:lpstr>
      <vt:lpstr>THE STRATEGIC MANAGEMENT PROCESS</vt:lpstr>
      <vt:lpstr>Slide 3</vt:lpstr>
      <vt:lpstr>Slide 4</vt:lpstr>
      <vt:lpstr>SUCCESSION AT HP: CAN THE NEW CEO SAVE THE COMPANY’S SOUL?</vt:lpstr>
      <vt:lpstr>SUCCESSION AT HP: CAN THE NEW CEO SAVE THE COMPANY’S SOUL?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KEY STRATEGIC LEADERSHIP ACTIONS</vt:lpstr>
      <vt:lpstr>EXERCISE OF EFFECTIVE STRATEGIC LEADERSHIP</vt:lpstr>
      <vt:lpstr>KEY STRATEGIC LEADERSHIP ACTIONS </vt:lpstr>
      <vt:lpstr>KEY STRATEGIC LEADERSHIP ACTIONS </vt:lpstr>
      <vt:lpstr>KEY STRATEGIC LEADERSHIP ACTIONS </vt:lpstr>
      <vt:lpstr>KEY STRATEGIC LEADERSHIP ACTIONS </vt:lpstr>
      <vt:lpstr>KEY STRATEGIC LEADERSHIP ACTIONS </vt:lpstr>
      <vt:lpstr>KEY STRATEGIC LEADERSHIP ACTIONS </vt:lpstr>
      <vt:lpstr>KEY STRATEGIC LEADERSHIP ACTIONS </vt:lpstr>
      <vt:lpstr>Slide 35</vt:lpstr>
      <vt:lpstr>Slide 36</vt:lpstr>
      <vt:lpstr>Slide 37</vt:lpstr>
      <vt:lpstr>Slide 38</vt:lpstr>
      <vt:lpstr>Slide 39</vt:lpstr>
      <vt:lpstr>KEY STRATEGIC LEADERSHIP ACTIONS </vt:lpstr>
      <vt:lpstr>KEY STRATEGIC LEADERSHIP ACTIONS </vt:lpstr>
      <vt:lpstr>KEY STRATEGIC LEADERSHIP ACTIONS </vt:lpstr>
      <vt:lpstr>KEY STRATEGIC LEADERSHIP ACTIONS </vt:lpstr>
      <vt:lpstr>KEY STRATEGIC LEADERSHIP ACTIONS </vt:lpstr>
      <vt:lpstr>KEY STRATEGIC LEADERSHIP  ACTIONS </vt:lpstr>
      <vt:lpstr>KEY STRATEGIC LEADERSHIP ACTIONS </vt:lpstr>
      <vt:lpstr>KEY STRATEGIC LEADERSHIP ACTIONS </vt:lpstr>
      <vt:lpstr>STRATEGIC CONTROLS AND FINANCIAL CONTROLS IN A BALANCED SCORECARD FRAMEWORK</vt:lpstr>
    </vt:vector>
  </TitlesOfParts>
  <Company>Robinson College of Business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MANAGEMENT- CHAPTER TWELVE</dc:title>
  <dc:creator>marta szabo white</dc:creator>
  <cp:lastModifiedBy>Chris Caire</cp:lastModifiedBy>
  <cp:revision>1730</cp:revision>
  <dcterms:created xsi:type="dcterms:W3CDTF">2011-09-30T13:26:49Z</dcterms:created>
  <dcterms:modified xsi:type="dcterms:W3CDTF">2012-08-24T03:50:35Z</dcterms:modified>
</cp:coreProperties>
</file>