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colors4.xml" ContentType="application/vnd.openxmlformats-officedocument.drawingml.diagramColor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8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46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Default Extension="wmf" ContentType="image/x-wmf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diagrams/layout3.xml" ContentType="application/vnd.openxmlformats-officedocument.drawingml.diagramLayout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diagrams/data4.xml" ContentType="application/vnd.openxmlformats-officedocument.drawingml.diagramData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60" r:id="rId1"/>
  </p:sldMasterIdLst>
  <p:notesMasterIdLst>
    <p:notesMasterId r:id="rId52"/>
  </p:notesMasterIdLst>
  <p:sldIdLst>
    <p:sldId id="357" r:id="rId2"/>
    <p:sldId id="425" r:id="rId3"/>
    <p:sldId id="263" r:id="rId4"/>
    <p:sldId id="510" r:id="rId5"/>
    <p:sldId id="494" r:id="rId6"/>
    <p:sldId id="501" r:id="rId7"/>
    <p:sldId id="502" r:id="rId8"/>
    <p:sldId id="427" r:id="rId9"/>
    <p:sldId id="499" r:id="rId10"/>
    <p:sldId id="512" r:id="rId11"/>
    <p:sldId id="500" r:id="rId12"/>
    <p:sldId id="504" r:id="rId13"/>
    <p:sldId id="492" r:id="rId14"/>
    <p:sldId id="505" r:id="rId15"/>
    <p:sldId id="507" r:id="rId16"/>
    <p:sldId id="513" r:id="rId17"/>
    <p:sldId id="508" r:id="rId18"/>
    <p:sldId id="515" r:id="rId19"/>
    <p:sldId id="516" r:id="rId20"/>
    <p:sldId id="519" r:id="rId21"/>
    <p:sldId id="518" r:id="rId22"/>
    <p:sldId id="520" r:id="rId23"/>
    <p:sldId id="523" r:id="rId24"/>
    <p:sldId id="522" r:id="rId25"/>
    <p:sldId id="534" r:id="rId26"/>
    <p:sldId id="528" r:id="rId27"/>
    <p:sldId id="527" r:id="rId28"/>
    <p:sldId id="530" r:id="rId29"/>
    <p:sldId id="532" r:id="rId30"/>
    <p:sldId id="535" r:id="rId31"/>
    <p:sldId id="536" r:id="rId32"/>
    <p:sldId id="537" r:id="rId33"/>
    <p:sldId id="538" r:id="rId34"/>
    <p:sldId id="557" r:id="rId35"/>
    <p:sldId id="540" r:id="rId36"/>
    <p:sldId id="541" r:id="rId37"/>
    <p:sldId id="544" r:id="rId38"/>
    <p:sldId id="542" r:id="rId39"/>
    <p:sldId id="543" r:id="rId40"/>
    <p:sldId id="545" r:id="rId41"/>
    <p:sldId id="546" r:id="rId42"/>
    <p:sldId id="547" r:id="rId43"/>
    <p:sldId id="548" r:id="rId44"/>
    <p:sldId id="550" r:id="rId45"/>
    <p:sldId id="552" r:id="rId46"/>
    <p:sldId id="549" r:id="rId47"/>
    <p:sldId id="551" r:id="rId48"/>
    <p:sldId id="554" r:id="rId49"/>
    <p:sldId id="553" r:id="rId50"/>
    <p:sldId id="556" r:id="rId5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A8A2"/>
    <a:srgbClr val="DF0F5E"/>
    <a:srgbClr val="CC0066"/>
    <a:srgbClr val="EA50E3"/>
    <a:srgbClr val="AEB2BE"/>
    <a:srgbClr val="8ECBDE"/>
    <a:srgbClr val="FBA3EA"/>
    <a:srgbClr val="D11D2E"/>
    <a:srgbClr val="DBA493"/>
    <a:srgbClr val="D64518"/>
  </p:clrMru>
  <p:extLst>
    <p:ext uri="{E76CE94A-603C-4142-B9EB-6D1370010A27}">
      <p14:discardImageEditData xmlns:mc="http://schemas.openxmlformats.org/markup-compatibility/2006" xmlns:mv="urn:schemas-microsoft-com:mac:vml" xmlns="" xmlns:p14="http://schemas.microsoft.com/office/powerpoint/2010/main" val="0"/>
    </p:ext>
    <p:ext uri="{D31A062A-798A-4329-ABDD-BBA856620510}">
      <p14:defaultImageDpi xmlns:mc="http://schemas.openxmlformats.org/markup-compatibility/2006" xmlns:mv="urn:schemas-microsoft-com:mac:vml"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173" autoAdjust="0"/>
    <p:restoredTop sz="94615" autoAdjust="0"/>
  </p:normalViewPr>
  <p:slideViewPr>
    <p:cSldViewPr>
      <p:cViewPr varScale="1">
        <p:scale>
          <a:sx n="86" d="100"/>
          <a:sy n="86" d="100"/>
        </p:scale>
        <p:origin x="-62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46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836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4_5">
  <dgm:title val=""/>
  <dgm:desc val=""/>
  <dgm:catLst>
    <dgm:cat type="accent4" pri="11500"/>
  </dgm:catLst>
  <dgm:styleLbl name="node0">
    <dgm:fillClrLst meth="cycle"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alpha val="9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alpha val="90000"/>
      </a:schemeClr>
      <a:schemeClr val="accent4">
        <a:alpha val="5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/>
    <dgm:txEffectClrLst/>
  </dgm:styleLbl>
  <dgm:styleLbl name="lnNode1">
    <dgm:fillClrLst>
      <a:schemeClr val="accent4">
        <a:shade val="90000"/>
      </a:schemeClr>
      <a:schemeClr val="accent4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  <a:alpha val="90000"/>
      </a:schemeClr>
      <a:schemeClr val="accent4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alpha val="90000"/>
        <a:tint val="40000"/>
      </a:schemeClr>
      <a:schemeClr val="accent4">
        <a:alpha val="5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4_5">
  <dgm:title val=""/>
  <dgm:desc val=""/>
  <dgm:catLst>
    <dgm:cat type="accent4" pri="11500"/>
  </dgm:catLst>
  <dgm:styleLbl name="node0">
    <dgm:fillClrLst meth="cycle"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alpha val="9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alpha val="90000"/>
      </a:schemeClr>
      <a:schemeClr val="accent4">
        <a:alpha val="5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/>
    <dgm:txEffectClrLst/>
  </dgm:styleLbl>
  <dgm:styleLbl name="lnNode1">
    <dgm:fillClrLst>
      <a:schemeClr val="accent4">
        <a:shade val="90000"/>
      </a:schemeClr>
      <a:schemeClr val="accent4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  <a:alpha val="90000"/>
      </a:schemeClr>
      <a:schemeClr val="accent4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alpha val="90000"/>
        <a:tint val="40000"/>
      </a:schemeClr>
      <a:schemeClr val="accent4">
        <a:alpha val="5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D3E8AFD-1ED6-4251-8B40-2C283E9369D5}" type="doc">
      <dgm:prSet loTypeId="urn:microsoft.com/office/officeart/2005/8/layout/vList4#1" loCatId="list" qsTypeId="urn:microsoft.com/office/officeart/2005/8/quickstyle/simple1" qsCatId="simple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03C3F623-7D4F-4A4F-9CC8-4EB9CBDA9C66}">
      <dgm:prSet phldrT="[Text]" custT="1"/>
      <dgm:spPr>
        <a:solidFill>
          <a:schemeClr val="accent4">
            <a:lumMod val="50000"/>
          </a:schemeClr>
        </a:solidFill>
      </dgm:spPr>
      <dgm:t>
        <a:bodyPr/>
        <a:lstStyle/>
        <a:p>
          <a:r>
            <a:rPr lang="en-US" sz="2200" dirty="0" smtClean="0">
              <a:latin typeface="+mn-lt"/>
            </a:rPr>
            <a:t>● Explain why firms need to study and understand their internal organization.</a:t>
          </a:r>
          <a:endParaRPr lang="en-US" sz="2200" dirty="0">
            <a:latin typeface="+mn-lt"/>
          </a:endParaRPr>
        </a:p>
      </dgm:t>
    </dgm:pt>
    <dgm:pt modelId="{84FE30EF-D6A1-4CA9-B918-1749C61EBDE4}" type="parTrans" cxnId="{47A4710D-FF83-4AED-9C6E-D8EFA4C999FD}">
      <dgm:prSet/>
      <dgm:spPr/>
      <dgm:t>
        <a:bodyPr/>
        <a:lstStyle/>
        <a:p>
          <a:endParaRPr lang="en-US" sz="2200">
            <a:latin typeface="+mn-lt"/>
          </a:endParaRPr>
        </a:p>
      </dgm:t>
    </dgm:pt>
    <dgm:pt modelId="{C6C3505C-8266-4C61-9596-DD56CBDD9170}" type="sibTrans" cxnId="{47A4710D-FF83-4AED-9C6E-D8EFA4C999FD}">
      <dgm:prSet/>
      <dgm:spPr/>
      <dgm:t>
        <a:bodyPr/>
        <a:lstStyle/>
        <a:p>
          <a:endParaRPr lang="en-US" sz="2200">
            <a:latin typeface="+mn-lt"/>
          </a:endParaRPr>
        </a:p>
      </dgm:t>
    </dgm:pt>
    <dgm:pt modelId="{4CAED787-3742-4914-BFAD-E53CB76FC3EB}">
      <dgm:prSet phldrT="[Text]" custT="1"/>
      <dgm:spPr>
        <a:solidFill>
          <a:schemeClr val="accent4">
            <a:lumMod val="50000"/>
          </a:schemeClr>
        </a:solidFill>
      </dgm:spPr>
      <dgm:t>
        <a:bodyPr/>
        <a:lstStyle/>
        <a:p>
          <a:pPr algn="l"/>
          <a:r>
            <a:rPr lang="en-US" sz="2200" dirty="0" smtClean="0">
              <a:latin typeface="+mn-lt"/>
              <a:cs typeface="Arial"/>
            </a:rPr>
            <a:t>● </a:t>
          </a:r>
          <a:r>
            <a:rPr lang="en-US" sz="2200" dirty="0" smtClean="0">
              <a:latin typeface="+mn-lt"/>
            </a:rPr>
            <a:t>Define value and discuss its importance.</a:t>
          </a:r>
          <a:endParaRPr lang="en-US" sz="2200" dirty="0">
            <a:latin typeface="+mn-lt"/>
          </a:endParaRPr>
        </a:p>
      </dgm:t>
    </dgm:pt>
    <dgm:pt modelId="{A95570B1-40ED-4583-8FD8-99BDBC425B75}" type="parTrans" cxnId="{7CF0B16A-4B37-4571-835B-F6D1EB7A800A}">
      <dgm:prSet/>
      <dgm:spPr/>
      <dgm:t>
        <a:bodyPr/>
        <a:lstStyle/>
        <a:p>
          <a:endParaRPr lang="en-US" sz="2200">
            <a:latin typeface="+mn-lt"/>
          </a:endParaRPr>
        </a:p>
      </dgm:t>
    </dgm:pt>
    <dgm:pt modelId="{D2E7EB39-0725-4F77-9AD8-340C81CB6933}" type="sibTrans" cxnId="{7CF0B16A-4B37-4571-835B-F6D1EB7A800A}">
      <dgm:prSet/>
      <dgm:spPr/>
      <dgm:t>
        <a:bodyPr/>
        <a:lstStyle/>
        <a:p>
          <a:endParaRPr lang="en-US" sz="2200">
            <a:latin typeface="+mn-lt"/>
          </a:endParaRPr>
        </a:p>
      </dgm:t>
    </dgm:pt>
    <dgm:pt modelId="{FC57DA2D-9AC2-4423-BA1D-76E3B5D8F574}">
      <dgm:prSet phldrT="[Text]" custT="1"/>
      <dgm:spPr>
        <a:solidFill>
          <a:schemeClr val="accent4">
            <a:lumMod val="50000"/>
          </a:schemeClr>
        </a:solidFill>
      </dgm:spPr>
      <dgm:t>
        <a:bodyPr/>
        <a:lstStyle/>
        <a:p>
          <a:r>
            <a:rPr lang="en-US" sz="2200" dirty="0" smtClean="0">
              <a:latin typeface="+mn-lt"/>
              <a:cs typeface="Arial"/>
            </a:rPr>
            <a:t>● </a:t>
          </a:r>
          <a:r>
            <a:rPr lang="en-US" sz="2200" dirty="0" smtClean="0">
              <a:latin typeface="+mn-lt"/>
            </a:rPr>
            <a:t>Describe the differences between tangible and intangible resources.</a:t>
          </a:r>
          <a:endParaRPr lang="en-US" sz="2200" dirty="0">
            <a:latin typeface="+mn-lt"/>
          </a:endParaRPr>
        </a:p>
      </dgm:t>
    </dgm:pt>
    <dgm:pt modelId="{34733217-6E21-4937-9B65-6DCA792FC2D0}" type="parTrans" cxnId="{9818768D-1E8B-462B-BA1D-30AFE64A3555}">
      <dgm:prSet/>
      <dgm:spPr/>
      <dgm:t>
        <a:bodyPr/>
        <a:lstStyle/>
        <a:p>
          <a:endParaRPr lang="en-US" sz="2200">
            <a:latin typeface="+mn-lt"/>
          </a:endParaRPr>
        </a:p>
      </dgm:t>
    </dgm:pt>
    <dgm:pt modelId="{FF2AA991-C6D6-4FE4-AE96-C114573023CF}" type="sibTrans" cxnId="{9818768D-1E8B-462B-BA1D-30AFE64A3555}">
      <dgm:prSet/>
      <dgm:spPr/>
      <dgm:t>
        <a:bodyPr/>
        <a:lstStyle/>
        <a:p>
          <a:endParaRPr lang="en-US" sz="2200">
            <a:latin typeface="+mn-lt"/>
          </a:endParaRPr>
        </a:p>
      </dgm:t>
    </dgm:pt>
    <dgm:pt modelId="{F1D667B9-EB3A-48A3-A1F9-E9D4DC65959A}">
      <dgm:prSet phldrT="[Text]" custT="1"/>
      <dgm:spPr>
        <a:solidFill>
          <a:schemeClr val="accent4">
            <a:lumMod val="50000"/>
          </a:schemeClr>
        </a:solidFill>
      </dgm:spPr>
      <dgm:t>
        <a:bodyPr/>
        <a:lstStyle/>
        <a:p>
          <a:r>
            <a:rPr lang="en-US" sz="2200" dirty="0" smtClean="0">
              <a:latin typeface="+mn-lt"/>
              <a:cs typeface="Arial"/>
            </a:rPr>
            <a:t>● </a:t>
          </a:r>
          <a:r>
            <a:rPr lang="en-US" sz="2200" dirty="0" smtClean="0">
              <a:latin typeface="+mn-lt"/>
            </a:rPr>
            <a:t>Define capabilities and discuss their development.</a:t>
          </a:r>
          <a:endParaRPr lang="en-US" sz="2200" dirty="0">
            <a:latin typeface="+mn-lt"/>
          </a:endParaRPr>
        </a:p>
      </dgm:t>
    </dgm:pt>
    <dgm:pt modelId="{B54CE46C-3AAE-4594-B302-9031800035CB}" type="parTrans" cxnId="{C431FD7E-D720-4DB3-B481-941E29D2A448}">
      <dgm:prSet/>
      <dgm:spPr/>
      <dgm:t>
        <a:bodyPr/>
        <a:lstStyle/>
        <a:p>
          <a:endParaRPr lang="en-US" sz="2200">
            <a:latin typeface="+mn-lt"/>
          </a:endParaRPr>
        </a:p>
      </dgm:t>
    </dgm:pt>
    <dgm:pt modelId="{9FD1CF2D-B131-4029-958D-990EDDE74DCC}" type="sibTrans" cxnId="{C431FD7E-D720-4DB3-B481-941E29D2A448}">
      <dgm:prSet/>
      <dgm:spPr/>
      <dgm:t>
        <a:bodyPr/>
        <a:lstStyle/>
        <a:p>
          <a:endParaRPr lang="en-US" sz="2200">
            <a:latin typeface="+mn-lt"/>
          </a:endParaRPr>
        </a:p>
      </dgm:t>
    </dgm:pt>
    <dgm:pt modelId="{CC56C730-BEF6-47BF-91B4-C8524E295F5D}">
      <dgm:prSet phldrT="[Text]" custT="1"/>
      <dgm:spPr>
        <a:solidFill>
          <a:schemeClr val="accent4">
            <a:lumMod val="50000"/>
          </a:schemeClr>
        </a:solidFill>
      </dgm:spPr>
      <dgm:t>
        <a:bodyPr/>
        <a:lstStyle/>
        <a:p>
          <a:r>
            <a:rPr lang="en-US" sz="2200" dirty="0" smtClean="0">
              <a:latin typeface="+mn-lt"/>
              <a:cs typeface="Arial"/>
            </a:rPr>
            <a:t>● </a:t>
          </a:r>
          <a:r>
            <a:rPr lang="en-US" sz="2200" dirty="0" smtClean="0">
              <a:latin typeface="+mn-lt"/>
            </a:rPr>
            <a:t>Describe four criteria used to determine whether resources and capabilities are core competencies.</a:t>
          </a:r>
          <a:endParaRPr lang="en-US" sz="2200" dirty="0">
            <a:latin typeface="+mn-lt"/>
          </a:endParaRPr>
        </a:p>
      </dgm:t>
    </dgm:pt>
    <dgm:pt modelId="{4E526166-0DBD-4B6B-84E0-85126153D0D2}" type="parTrans" cxnId="{F436D5EB-8B3F-4E7F-BEE5-84A7C96290A3}">
      <dgm:prSet/>
      <dgm:spPr/>
      <dgm:t>
        <a:bodyPr/>
        <a:lstStyle/>
        <a:p>
          <a:endParaRPr lang="en-US" sz="2200">
            <a:latin typeface="+mn-lt"/>
          </a:endParaRPr>
        </a:p>
      </dgm:t>
    </dgm:pt>
    <dgm:pt modelId="{EFC0AE58-EDAC-4C5E-A515-14F9DE29FD76}" type="sibTrans" cxnId="{F436D5EB-8B3F-4E7F-BEE5-84A7C96290A3}">
      <dgm:prSet/>
      <dgm:spPr/>
      <dgm:t>
        <a:bodyPr/>
        <a:lstStyle/>
        <a:p>
          <a:endParaRPr lang="en-US" sz="2200">
            <a:latin typeface="+mn-lt"/>
          </a:endParaRPr>
        </a:p>
      </dgm:t>
    </dgm:pt>
    <dgm:pt modelId="{49804F77-3147-4AD8-B0A1-E1123EC6E2C0}" type="pres">
      <dgm:prSet presAssocID="{CD3E8AFD-1ED6-4251-8B40-2C283E9369D5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5AE0F8C-5417-4568-84FA-9E69A583D654}" type="pres">
      <dgm:prSet presAssocID="{03C3F623-7D4F-4A4F-9CC8-4EB9CBDA9C66}" presName="comp" presStyleCnt="0"/>
      <dgm:spPr/>
    </dgm:pt>
    <dgm:pt modelId="{10207D15-5AE6-456F-B181-47F20D049606}" type="pres">
      <dgm:prSet presAssocID="{03C3F623-7D4F-4A4F-9CC8-4EB9CBDA9C66}" presName="box" presStyleLbl="node1" presStyleIdx="0" presStyleCnt="5" custScaleY="149291"/>
      <dgm:spPr/>
      <dgm:t>
        <a:bodyPr/>
        <a:lstStyle/>
        <a:p>
          <a:endParaRPr lang="en-US"/>
        </a:p>
      </dgm:t>
    </dgm:pt>
    <dgm:pt modelId="{1918FC97-5768-4177-A57F-3B26C702E374}" type="pres">
      <dgm:prSet presAssocID="{03C3F623-7D4F-4A4F-9CC8-4EB9CBDA9C66}" presName="img" presStyleLbl="fgImgPlace1" presStyleIdx="0" presStyleCnt="5" custScaleX="51753"/>
      <dgm:spPr>
        <a:blipFill rotWithShape="0">
          <a:blip xmlns:r="http://schemas.openxmlformats.org/officeDocument/2006/relationships" r:embed="rId1"/>
          <a:stretch>
            <a:fillRect/>
          </a:stretch>
        </a:blipFill>
        <a:ln w="57150"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101B0228-A9BB-4681-9140-FC217E82E006}" type="pres">
      <dgm:prSet presAssocID="{03C3F623-7D4F-4A4F-9CC8-4EB9CBDA9C66}" presName="text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EBD8A0F-2322-4193-827F-727B24D74FAE}" type="pres">
      <dgm:prSet presAssocID="{C6C3505C-8266-4C61-9596-DD56CBDD9170}" presName="spacer" presStyleCnt="0"/>
      <dgm:spPr/>
    </dgm:pt>
    <dgm:pt modelId="{E7B1B9F0-493A-495B-92D7-02E8D50BBF3B}" type="pres">
      <dgm:prSet presAssocID="{4CAED787-3742-4914-BFAD-E53CB76FC3EB}" presName="comp" presStyleCnt="0"/>
      <dgm:spPr/>
    </dgm:pt>
    <dgm:pt modelId="{9FB36DD5-C883-43D8-A7C6-B3EDFA2A6770}" type="pres">
      <dgm:prSet presAssocID="{4CAED787-3742-4914-BFAD-E53CB76FC3EB}" presName="box" presStyleLbl="node1" presStyleIdx="1" presStyleCnt="5" custScaleY="132514"/>
      <dgm:spPr/>
      <dgm:t>
        <a:bodyPr/>
        <a:lstStyle/>
        <a:p>
          <a:endParaRPr lang="en-US"/>
        </a:p>
      </dgm:t>
    </dgm:pt>
    <dgm:pt modelId="{E708CFC0-76CB-4E72-B8D1-24DBB71C3A2C}" type="pres">
      <dgm:prSet presAssocID="{4CAED787-3742-4914-BFAD-E53CB76FC3EB}" presName="img" presStyleLbl="fgImgPlace1" presStyleIdx="1" presStyleCnt="5" custScaleX="51753"/>
      <dgm:spPr>
        <a:blipFill rotWithShape="0">
          <a:blip xmlns:r="http://schemas.openxmlformats.org/officeDocument/2006/relationships" r:embed="rId1"/>
          <a:stretch>
            <a:fillRect/>
          </a:stretch>
        </a:blipFill>
        <a:ln w="57150"/>
      </dgm:spPr>
      <dgm:t>
        <a:bodyPr/>
        <a:lstStyle/>
        <a:p>
          <a:endParaRPr lang="en-US"/>
        </a:p>
      </dgm:t>
    </dgm:pt>
    <dgm:pt modelId="{CC43094D-0FC0-416C-A706-810205655C09}" type="pres">
      <dgm:prSet presAssocID="{4CAED787-3742-4914-BFAD-E53CB76FC3EB}" presName="text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657AEDB-DBC0-43E5-BBE5-15DD799A1954}" type="pres">
      <dgm:prSet presAssocID="{D2E7EB39-0725-4F77-9AD8-340C81CB6933}" presName="spacer" presStyleCnt="0"/>
      <dgm:spPr/>
    </dgm:pt>
    <dgm:pt modelId="{64C0109F-FACE-4982-87D0-2175B7644E99}" type="pres">
      <dgm:prSet presAssocID="{FC57DA2D-9AC2-4423-BA1D-76E3B5D8F574}" presName="comp" presStyleCnt="0"/>
      <dgm:spPr/>
    </dgm:pt>
    <dgm:pt modelId="{2F4579AA-35AB-4B01-AAE7-F2C3069BC13D}" type="pres">
      <dgm:prSet presAssocID="{FC57DA2D-9AC2-4423-BA1D-76E3B5D8F574}" presName="box" presStyleLbl="node1" presStyleIdx="2" presStyleCnt="5" custScaleY="176638"/>
      <dgm:spPr/>
      <dgm:t>
        <a:bodyPr/>
        <a:lstStyle/>
        <a:p>
          <a:endParaRPr lang="en-US"/>
        </a:p>
      </dgm:t>
    </dgm:pt>
    <dgm:pt modelId="{4BE5030C-0348-4C03-92AE-76D4C2BF5185}" type="pres">
      <dgm:prSet presAssocID="{FC57DA2D-9AC2-4423-BA1D-76E3B5D8F574}" presName="img" presStyleLbl="fgImgPlace1" presStyleIdx="2" presStyleCnt="5" custScaleX="51753"/>
      <dgm:spPr>
        <a:blipFill rotWithShape="0">
          <a:blip xmlns:r="http://schemas.openxmlformats.org/officeDocument/2006/relationships" r:embed="rId1"/>
          <a:stretch>
            <a:fillRect/>
          </a:stretch>
        </a:blipFill>
        <a:ln w="57150"/>
      </dgm:spPr>
      <dgm:t>
        <a:bodyPr/>
        <a:lstStyle/>
        <a:p>
          <a:endParaRPr lang="en-US"/>
        </a:p>
      </dgm:t>
    </dgm:pt>
    <dgm:pt modelId="{AD45C749-17CD-4687-A2F1-FD50767618E2}" type="pres">
      <dgm:prSet presAssocID="{FC57DA2D-9AC2-4423-BA1D-76E3B5D8F574}" presName="text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397C9E0-4B2C-4828-BAA5-0B822777DBED}" type="pres">
      <dgm:prSet presAssocID="{FF2AA991-C6D6-4FE4-AE96-C114573023CF}" presName="spacer" presStyleCnt="0"/>
      <dgm:spPr/>
    </dgm:pt>
    <dgm:pt modelId="{3B06833A-F899-4A7B-BE2E-61509AD5F789}" type="pres">
      <dgm:prSet presAssocID="{F1D667B9-EB3A-48A3-A1F9-E9D4DC65959A}" presName="comp" presStyleCnt="0"/>
      <dgm:spPr/>
    </dgm:pt>
    <dgm:pt modelId="{2F1E1345-CE30-402A-953C-1009009DD316}" type="pres">
      <dgm:prSet presAssocID="{F1D667B9-EB3A-48A3-A1F9-E9D4DC65959A}" presName="box" presStyleLbl="node1" presStyleIdx="3" presStyleCnt="5" custScaleY="167779"/>
      <dgm:spPr/>
      <dgm:t>
        <a:bodyPr/>
        <a:lstStyle/>
        <a:p>
          <a:endParaRPr lang="en-US"/>
        </a:p>
      </dgm:t>
    </dgm:pt>
    <dgm:pt modelId="{9EB785D6-78B5-4799-8760-92B2A224E839}" type="pres">
      <dgm:prSet presAssocID="{F1D667B9-EB3A-48A3-A1F9-E9D4DC65959A}" presName="img" presStyleLbl="fgImgPlace1" presStyleIdx="3" presStyleCnt="5" custScaleX="51753"/>
      <dgm:spPr>
        <a:blipFill rotWithShape="0">
          <a:blip xmlns:r="http://schemas.openxmlformats.org/officeDocument/2006/relationships" r:embed="rId1"/>
          <a:stretch>
            <a:fillRect/>
          </a:stretch>
        </a:blipFill>
        <a:ln w="57150"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0DE7C287-3285-49EE-9ECE-73AC9E33DE6C}" type="pres">
      <dgm:prSet presAssocID="{F1D667B9-EB3A-48A3-A1F9-E9D4DC65959A}" presName="text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5B00077-8DB8-424D-B915-B0C89ABDBD2B}" type="pres">
      <dgm:prSet presAssocID="{9FD1CF2D-B131-4029-958D-990EDDE74DCC}" presName="spacer" presStyleCnt="0"/>
      <dgm:spPr/>
    </dgm:pt>
    <dgm:pt modelId="{5EA4AEAF-01C3-4C5A-BD64-5C4BB792856D}" type="pres">
      <dgm:prSet presAssocID="{CC56C730-BEF6-47BF-91B4-C8524E295F5D}" presName="comp" presStyleCnt="0"/>
      <dgm:spPr/>
    </dgm:pt>
    <dgm:pt modelId="{72CA8E4C-EF28-404F-B0C5-67D5420AD083}" type="pres">
      <dgm:prSet presAssocID="{CC56C730-BEF6-47BF-91B4-C8524E295F5D}" presName="box" presStyleLbl="node1" presStyleIdx="4" presStyleCnt="5" custScaleY="153144" custLinFactNeighborY="8781"/>
      <dgm:spPr/>
      <dgm:t>
        <a:bodyPr/>
        <a:lstStyle/>
        <a:p>
          <a:endParaRPr lang="en-US"/>
        </a:p>
      </dgm:t>
    </dgm:pt>
    <dgm:pt modelId="{0DD55F64-4205-4BA1-8C22-97A490C1CAE0}" type="pres">
      <dgm:prSet presAssocID="{CC56C730-BEF6-47BF-91B4-C8524E295F5D}" presName="img" presStyleLbl="fgImgPlace1" presStyleIdx="4" presStyleCnt="5" custScaleX="51753"/>
      <dgm:spPr>
        <a:blipFill rotWithShape="0">
          <a:blip xmlns:r="http://schemas.openxmlformats.org/officeDocument/2006/relationships" r:embed="rId1"/>
          <a:stretch>
            <a:fillRect/>
          </a:stretch>
        </a:blipFill>
        <a:ln w="57150"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7C48843A-7A6C-4472-8730-61452592D084}" type="pres">
      <dgm:prSet presAssocID="{CC56C730-BEF6-47BF-91B4-C8524E295F5D}" presName="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818768D-1E8B-462B-BA1D-30AFE64A3555}" srcId="{CD3E8AFD-1ED6-4251-8B40-2C283E9369D5}" destId="{FC57DA2D-9AC2-4423-BA1D-76E3B5D8F574}" srcOrd="2" destOrd="0" parTransId="{34733217-6E21-4937-9B65-6DCA792FC2D0}" sibTransId="{FF2AA991-C6D6-4FE4-AE96-C114573023CF}"/>
    <dgm:cxn modelId="{7545FA33-C2C9-4446-9B92-D0513E682B19}" type="presOf" srcId="{03C3F623-7D4F-4A4F-9CC8-4EB9CBDA9C66}" destId="{101B0228-A9BB-4681-9140-FC217E82E006}" srcOrd="1" destOrd="0" presId="urn:microsoft.com/office/officeart/2005/8/layout/vList4#1"/>
    <dgm:cxn modelId="{4B461368-1D58-4322-A61B-BFC4E241F716}" type="presOf" srcId="{4CAED787-3742-4914-BFAD-E53CB76FC3EB}" destId="{9FB36DD5-C883-43D8-A7C6-B3EDFA2A6770}" srcOrd="0" destOrd="0" presId="urn:microsoft.com/office/officeart/2005/8/layout/vList4#1"/>
    <dgm:cxn modelId="{1A0EE649-8622-4555-BB11-625C4102B8A5}" type="presOf" srcId="{CD3E8AFD-1ED6-4251-8B40-2C283E9369D5}" destId="{49804F77-3147-4AD8-B0A1-E1123EC6E2C0}" srcOrd="0" destOrd="0" presId="urn:microsoft.com/office/officeart/2005/8/layout/vList4#1"/>
    <dgm:cxn modelId="{8CAAC6BE-7DCD-4A45-8C01-999309394230}" type="presOf" srcId="{F1D667B9-EB3A-48A3-A1F9-E9D4DC65959A}" destId="{2F1E1345-CE30-402A-953C-1009009DD316}" srcOrd="0" destOrd="0" presId="urn:microsoft.com/office/officeart/2005/8/layout/vList4#1"/>
    <dgm:cxn modelId="{8137FC0E-B109-4C08-A250-F0FFB957361E}" type="presOf" srcId="{4CAED787-3742-4914-BFAD-E53CB76FC3EB}" destId="{CC43094D-0FC0-416C-A706-810205655C09}" srcOrd="1" destOrd="0" presId="urn:microsoft.com/office/officeart/2005/8/layout/vList4#1"/>
    <dgm:cxn modelId="{D8AFF871-0899-4CB2-B6DE-95694A154947}" type="presOf" srcId="{FC57DA2D-9AC2-4423-BA1D-76E3B5D8F574}" destId="{2F4579AA-35AB-4B01-AAE7-F2C3069BC13D}" srcOrd="0" destOrd="0" presId="urn:microsoft.com/office/officeart/2005/8/layout/vList4#1"/>
    <dgm:cxn modelId="{7CF0B16A-4B37-4571-835B-F6D1EB7A800A}" srcId="{CD3E8AFD-1ED6-4251-8B40-2C283E9369D5}" destId="{4CAED787-3742-4914-BFAD-E53CB76FC3EB}" srcOrd="1" destOrd="0" parTransId="{A95570B1-40ED-4583-8FD8-99BDBC425B75}" sibTransId="{D2E7EB39-0725-4F77-9AD8-340C81CB6933}"/>
    <dgm:cxn modelId="{AE21E988-B67B-415F-9DD5-52C115839243}" type="presOf" srcId="{FC57DA2D-9AC2-4423-BA1D-76E3B5D8F574}" destId="{AD45C749-17CD-4687-A2F1-FD50767618E2}" srcOrd="1" destOrd="0" presId="urn:microsoft.com/office/officeart/2005/8/layout/vList4#1"/>
    <dgm:cxn modelId="{47A4710D-FF83-4AED-9C6E-D8EFA4C999FD}" srcId="{CD3E8AFD-1ED6-4251-8B40-2C283E9369D5}" destId="{03C3F623-7D4F-4A4F-9CC8-4EB9CBDA9C66}" srcOrd="0" destOrd="0" parTransId="{84FE30EF-D6A1-4CA9-B918-1749C61EBDE4}" sibTransId="{C6C3505C-8266-4C61-9596-DD56CBDD9170}"/>
    <dgm:cxn modelId="{F436D5EB-8B3F-4E7F-BEE5-84A7C96290A3}" srcId="{CD3E8AFD-1ED6-4251-8B40-2C283E9369D5}" destId="{CC56C730-BEF6-47BF-91B4-C8524E295F5D}" srcOrd="4" destOrd="0" parTransId="{4E526166-0DBD-4B6B-84E0-85126153D0D2}" sibTransId="{EFC0AE58-EDAC-4C5E-A515-14F9DE29FD76}"/>
    <dgm:cxn modelId="{C431FD7E-D720-4DB3-B481-941E29D2A448}" srcId="{CD3E8AFD-1ED6-4251-8B40-2C283E9369D5}" destId="{F1D667B9-EB3A-48A3-A1F9-E9D4DC65959A}" srcOrd="3" destOrd="0" parTransId="{B54CE46C-3AAE-4594-B302-9031800035CB}" sibTransId="{9FD1CF2D-B131-4029-958D-990EDDE74DCC}"/>
    <dgm:cxn modelId="{EDD06E82-3B25-45A5-A2A0-5651FD2194EF}" type="presOf" srcId="{F1D667B9-EB3A-48A3-A1F9-E9D4DC65959A}" destId="{0DE7C287-3285-49EE-9ECE-73AC9E33DE6C}" srcOrd="1" destOrd="0" presId="urn:microsoft.com/office/officeart/2005/8/layout/vList4#1"/>
    <dgm:cxn modelId="{D6C24208-FDCE-48CE-B451-36DFED13F87E}" type="presOf" srcId="{CC56C730-BEF6-47BF-91B4-C8524E295F5D}" destId="{7C48843A-7A6C-4472-8730-61452592D084}" srcOrd="1" destOrd="0" presId="urn:microsoft.com/office/officeart/2005/8/layout/vList4#1"/>
    <dgm:cxn modelId="{9F77D28E-876B-4C6B-83FE-72DE3479A200}" type="presOf" srcId="{CC56C730-BEF6-47BF-91B4-C8524E295F5D}" destId="{72CA8E4C-EF28-404F-B0C5-67D5420AD083}" srcOrd="0" destOrd="0" presId="urn:microsoft.com/office/officeart/2005/8/layout/vList4#1"/>
    <dgm:cxn modelId="{9CAA5733-6796-4B9B-9357-F5C7DFC00799}" type="presOf" srcId="{03C3F623-7D4F-4A4F-9CC8-4EB9CBDA9C66}" destId="{10207D15-5AE6-456F-B181-47F20D049606}" srcOrd="0" destOrd="0" presId="urn:microsoft.com/office/officeart/2005/8/layout/vList4#1"/>
    <dgm:cxn modelId="{A4CCBC59-CE00-4063-A7C5-874B1244E8F0}" type="presParOf" srcId="{49804F77-3147-4AD8-B0A1-E1123EC6E2C0}" destId="{F5AE0F8C-5417-4568-84FA-9E69A583D654}" srcOrd="0" destOrd="0" presId="urn:microsoft.com/office/officeart/2005/8/layout/vList4#1"/>
    <dgm:cxn modelId="{CC776E14-ADFC-4000-8FDC-221AB1F0714C}" type="presParOf" srcId="{F5AE0F8C-5417-4568-84FA-9E69A583D654}" destId="{10207D15-5AE6-456F-B181-47F20D049606}" srcOrd="0" destOrd="0" presId="urn:microsoft.com/office/officeart/2005/8/layout/vList4#1"/>
    <dgm:cxn modelId="{806F7D30-6C08-4196-A21E-395CBDDE1F05}" type="presParOf" srcId="{F5AE0F8C-5417-4568-84FA-9E69A583D654}" destId="{1918FC97-5768-4177-A57F-3B26C702E374}" srcOrd="1" destOrd="0" presId="urn:microsoft.com/office/officeart/2005/8/layout/vList4#1"/>
    <dgm:cxn modelId="{0593AFB5-AD10-4F65-938C-1E00281543D0}" type="presParOf" srcId="{F5AE0F8C-5417-4568-84FA-9E69A583D654}" destId="{101B0228-A9BB-4681-9140-FC217E82E006}" srcOrd="2" destOrd="0" presId="urn:microsoft.com/office/officeart/2005/8/layout/vList4#1"/>
    <dgm:cxn modelId="{480DFCC7-DD3B-4CC4-AB84-2F44F9DF7945}" type="presParOf" srcId="{49804F77-3147-4AD8-B0A1-E1123EC6E2C0}" destId="{DEBD8A0F-2322-4193-827F-727B24D74FAE}" srcOrd="1" destOrd="0" presId="urn:microsoft.com/office/officeart/2005/8/layout/vList4#1"/>
    <dgm:cxn modelId="{3BAB17EA-A141-4D01-B735-893620B9D982}" type="presParOf" srcId="{49804F77-3147-4AD8-B0A1-E1123EC6E2C0}" destId="{E7B1B9F0-493A-495B-92D7-02E8D50BBF3B}" srcOrd="2" destOrd="0" presId="urn:microsoft.com/office/officeart/2005/8/layout/vList4#1"/>
    <dgm:cxn modelId="{5921269E-6D45-4FC9-B7AE-1A93897BD1FB}" type="presParOf" srcId="{E7B1B9F0-493A-495B-92D7-02E8D50BBF3B}" destId="{9FB36DD5-C883-43D8-A7C6-B3EDFA2A6770}" srcOrd="0" destOrd="0" presId="urn:microsoft.com/office/officeart/2005/8/layout/vList4#1"/>
    <dgm:cxn modelId="{8C791BF0-F5F3-49E7-800F-A07B3DD132E7}" type="presParOf" srcId="{E7B1B9F0-493A-495B-92D7-02E8D50BBF3B}" destId="{E708CFC0-76CB-4E72-B8D1-24DBB71C3A2C}" srcOrd="1" destOrd="0" presId="urn:microsoft.com/office/officeart/2005/8/layout/vList4#1"/>
    <dgm:cxn modelId="{3909D98E-512C-42C9-9D80-A8FB946DA57E}" type="presParOf" srcId="{E7B1B9F0-493A-495B-92D7-02E8D50BBF3B}" destId="{CC43094D-0FC0-416C-A706-810205655C09}" srcOrd="2" destOrd="0" presId="urn:microsoft.com/office/officeart/2005/8/layout/vList4#1"/>
    <dgm:cxn modelId="{91182DCE-4F07-461B-9EB4-BB0DD917C2F7}" type="presParOf" srcId="{49804F77-3147-4AD8-B0A1-E1123EC6E2C0}" destId="{1657AEDB-DBC0-43E5-BBE5-15DD799A1954}" srcOrd="3" destOrd="0" presId="urn:microsoft.com/office/officeart/2005/8/layout/vList4#1"/>
    <dgm:cxn modelId="{2C44C05C-ACA6-4388-8531-F6FBF6FAE9E7}" type="presParOf" srcId="{49804F77-3147-4AD8-B0A1-E1123EC6E2C0}" destId="{64C0109F-FACE-4982-87D0-2175B7644E99}" srcOrd="4" destOrd="0" presId="urn:microsoft.com/office/officeart/2005/8/layout/vList4#1"/>
    <dgm:cxn modelId="{71FA9C20-35A8-471D-AC51-B7F40AF03062}" type="presParOf" srcId="{64C0109F-FACE-4982-87D0-2175B7644E99}" destId="{2F4579AA-35AB-4B01-AAE7-F2C3069BC13D}" srcOrd="0" destOrd="0" presId="urn:microsoft.com/office/officeart/2005/8/layout/vList4#1"/>
    <dgm:cxn modelId="{53E07356-7D32-4170-BC7F-F1331347C2E6}" type="presParOf" srcId="{64C0109F-FACE-4982-87D0-2175B7644E99}" destId="{4BE5030C-0348-4C03-92AE-76D4C2BF5185}" srcOrd="1" destOrd="0" presId="urn:microsoft.com/office/officeart/2005/8/layout/vList4#1"/>
    <dgm:cxn modelId="{3E80B5E8-9D4E-425A-843F-66FA50190F56}" type="presParOf" srcId="{64C0109F-FACE-4982-87D0-2175B7644E99}" destId="{AD45C749-17CD-4687-A2F1-FD50767618E2}" srcOrd="2" destOrd="0" presId="urn:microsoft.com/office/officeart/2005/8/layout/vList4#1"/>
    <dgm:cxn modelId="{15B46A72-2A70-4C98-A0D6-7F040EA19CD8}" type="presParOf" srcId="{49804F77-3147-4AD8-B0A1-E1123EC6E2C0}" destId="{2397C9E0-4B2C-4828-BAA5-0B822777DBED}" srcOrd="5" destOrd="0" presId="urn:microsoft.com/office/officeart/2005/8/layout/vList4#1"/>
    <dgm:cxn modelId="{A4DDD656-4881-45E4-B524-82672CCF78F8}" type="presParOf" srcId="{49804F77-3147-4AD8-B0A1-E1123EC6E2C0}" destId="{3B06833A-F899-4A7B-BE2E-61509AD5F789}" srcOrd="6" destOrd="0" presId="urn:microsoft.com/office/officeart/2005/8/layout/vList4#1"/>
    <dgm:cxn modelId="{CC3293DB-314C-4F34-BB3A-B7DF8B14972F}" type="presParOf" srcId="{3B06833A-F899-4A7B-BE2E-61509AD5F789}" destId="{2F1E1345-CE30-402A-953C-1009009DD316}" srcOrd="0" destOrd="0" presId="urn:microsoft.com/office/officeart/2005/8/layout/vList4#1"/>
    <dgm:cxn modelId="{8F7492D3-07C7-4827-9099-07DCCB2887E5}" type="presParOf" srcId="{3B06833A-F899-4A7B-BE2E-61509AD5F789}" destId="{9EB785D6-78B5-4799-8760-92B2A224E839}" srcOrd="1" destOrd="0" presId="urn:microsoft.com/office/officeart/2005/8/layout/vList4#1"/>
    <dgm:cxn modelId="{AFF02418-0D75-4204-8342-82AC84DEB448}" type="presParOf" srcId="{3B06833A-F899-4A7B-BE2E-61509AD5F789}" destId="{0DE7C287-3285-49EE-9ECE-73AC9E33DE6C}" srcOrd="2" destOrd="0" presId="urn:microsoft.com/office/officeart/2005/8/layout/vList4#1"/>
    <dgm:cxn modelId="{5C12FB95-9C36-4370-94F7-9B59D7369175}" type="presParOf" srcId="{49804F77-3147-4AD8-B0A1-E1123EC6E2C0}" destId="{85B00077-8DB8-424D-B915-B0C89ABDBD2B}" srcOrd="7" destOrd="0" presId="urn:microsoft.com/office/officeart/2005/8/layout/vList4#1"/>
    <dgm:cxn modelId="{3BD9B611-D5A6-43BD-8C91-52C9C020BB7E}" type="presParOf" srcId="{49804F77-3147-4AD8-B0A1-E1123EC6E2C0}" destId="{5EA4AEAF-01C3-4C5A-BD64-5C4BB792856D}" srcOrd="8" destOrd="0" presId="urn:microsoft.com/office/officeart/2005/8/layout/vList4#1"/>
    <dgm:cxn modelId="{B2055D1D-EC08-41AF-B2AE-0BFEFB306BF1}" type="presParOf" srcId="{5EA4AEAF-01C3-4C5A-BD64-5C4BB792856D}" destId="{72CA8E4C-EF28-404F-B0C5-67D5420AD083}" srcOrd="0" destOrd="0" presId="urn:microsoft.com/office/officeart/2005/8/layout/vList4#1"/>
    <dgm:cxn modelId="{33CDC1F9-EAC1-4475-8693-FD9C3DD32883}" type="presParOf" srcId="{5EA4AEAF-01C3-4C5A-BD64-5C4BB792856D}" destId="{0DD55F64-4205-4BA1-8C22-97A490C1CAE0}" srcOrd="1" destOrd="0" presId="urn:microsoft.com/office/officeart/2005/8/layout/vList4#1"/>
    <dgm:cxn modelId="{559440DE-35CD-4E75-9ECF-3CC8DB754C18}" type="presParOf" srcId="{5EA4AEAF-01C3-4C5A-BD64-5C4BB792856D}" destId="{7C48843A-7A6C-4472-8730-61452592D084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D3E8AFD-1ED6-4251-8B40-2C283E9369D5}" type="doc">
      <dgm:prSet loTypeId="urn:microsoft.com/office/officeart/2005/8/layout/vList4#2" loCatId="list" qsTypeId="urn:microsoft.com/office/officeart/2005/8/quickstyle/simple1" qsCatId="simple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03C3F623-7D4F-4A4F-9CC8-4EB9CBDA9C66}">
      <dgm:prSet phldrT="[Text]" custT="1"/>
      <dgm:spPr>
        <a:solidFill>
          <a:schemeClr val="accent4">
            <a:lumMod val="50000"/>
          </a:schemeClr>
        </a:solidFill>
      </dgm:spPr>
      <dgm:t>
        <a:bodyPr/>
        <a:lstStyle/>
        <a:p>
          <a:r>
            <a:rPr lang="en-US" sz="2200" dirty="0" smtClean="0">
              <a:latin typeface="+mn-lt"/>
            </a:rPr>
            <a:t>● Explain how firms analyze their value chain for the purpose of determining where they are able to create value when using their resources, capabilities, and core competencies.</a:t>
          </a:r>
          <a:endParaRPr lang="en-US" sz="2200" dirty="0">
            <a:latin typeface="+mn-lt"/>
          </a:endParaRPr>
        </a:p>
      </dgm:t>
    </dgm:pt>
    <dgm:pt modelId="{84FE30EF-D6A1-4CA9-B918-1749C61EBDE4}" type="parTrans" cxnId="{47A4710D-FF83-4AED-9C6E-D8EFA4C999FD}">
      <dgm:prSet/>
      <dgm:spPr/>
      <dgm:t>
        <a:bodyPr/>
        <a:lstStyle/>
        <a:p>
          <a:endParaRPr lang="en-US" sz="2200">
            <a:latin typeface="+mn-lt"/>
          </a:endParaRPr>
        </a:p>
      </dgm:t>
    </dgm:pt>
    <dgm:pt modelId="{C6C3505C-8266-4C61-9596-DD56CBDD9170}" type="sibTrans" cxnId="{47A4710D-FF83-4AED-9C6E-D8EFA4C999FD}">
      <dgm:prSet/>
      <dgm:spPr/>
      <dgm:t>
        <a:bodyPr/>
        <a:lstStyle/>
        <a:p>
          <a:endParaRPr lang="en-US" sz="2200">
            <a:latin typeface="+mn-lt"/>
          </a:endParaRPr>
        </a:p>
      </dgm:t>
    </dgm:pt>
    <dgm:pt modelId="{4CAED787-3742-4914-BFAD-E53CB76FC3EB}">
      <dgm:prSet phldrT="[Text]" custT="1"/>
      <dgm:spPr>
        <a:solidFill>
          <a:schemeClr val="accent4">
            <a:lumMod val="50000"/>
          </a:schemeClr>
        </a:solidFill>
      </dgm:spPr>
      <dgm:t>
        <a:bodyPr/>
        <a:lstStyle/>
        <a:p>
          <a:pPr algn="l"/>
          <a:r>
            <a:rPr lang="en-US" sz="2200" dirty="0" smtClean="0">
              <a:latin typeface="+mn-lt"/>
              <a:cs typeface="Arial"/>
            </a:rPr>
            <a:t>● </a:t>
          </a:r>
          <a:r>
            <a:rPr lang="en-US" sz="2200" dirty="0" smtClean="0">
              <a:latin typeface="+mn-lt"/>
            </a:rPr>
            <a:t>Define outsourcing and discuss reasons for its use.</a:t>
          </a:r>
          <a:endParaRPr lang="en-US" sz="2200" dirty="0">
            <a:latin typeface="+mn-lt"/>
          </a:endParaRPr>
        </a:p>
      </dgm:t>
    </dgm:pt>
    <dgm:pt modelId="{A95570B1-40ED-4583-8FD8-99BDBC425B75}" type="parTrans" cxnId="{7CF0B16A-4B37-4571-835B-F6D1EB7A800A}">
      <dgm:prSet/>
      <dgm:spPr/>
      <dgm:t>
        <a:bodyPr/>
        <a:lstStyle/>
        <a:p>
          <a:endParaRPr lang="en-US" sz="2200">
            <a:latin typeface="+mn-lt"/>
          </a:endParaRPr>
        </a:p>
      </dgm:t>
    </dgm:pt>
    <dgm:pt modelId="{D2E7EB39-0725-4F77-9AD8-340C81CB6933}" type="sibTrans" cxnId="{7CF0B16A-4B37-4571-835B-F6D1EB7A800A}">
      <dgm:prSet/>
      <dgm:spPr/>
      <dgm:t>
        <a:bodyPr/>
        <a:lstStyle/>
        <a:p>
          <a:endParaRPr lang="en-US" sz="2200">
            <a:latin typeface="+mn-lt"/>
          </a:endParaRPr>
        </a:p>
      </dgm:t>
    </dgm:pt>
    <dgm:pt modelId="{FC57DA2D-9AC2-4423-BA1D-76E3B5D8F574}">
      <dgm:prSet phldrT="[Text]" custT="1"/>
      <dgm:spPr>
        <a:solidFill>
          <a:schemeClr val="accent4">
            <a:lumMod val="50000"/>
          </a:schemeClr>
        </a:solidFill>
      </dgm:spPr>
      <dgm:t>
        <a:bodyPr/>
        <a:lstStyle/>
        <a:p>
          <a:r>
            <a:rPr lang="en-US" sz="2200" dirty="0" smtClean="0">
              <a:latin typeface="+mn-lt"/>
              <a:cs typeface="Arial"/>
            </a:rPr>
            <a:t>● </a:t>
          </a:r>
          <a:r>
            <a:rPr lang="en-US" sz="2200" dirty="0" smtClean="0">
              <a:latin typeface="+mn-lt"/>
            </a:rPr>
            <a:t>Discuss the importance of identifying internal strengths and weaknesses.</a:t>
          </a:r>
          <a:endParaRPr lang="en-US" sz="2200" dirty="0">
            <a:latin typeface="+mn-lt"/>
          </a:endParaRPr>
        </a:p>
      </dgm:t>
    </dgm:pt>
    <dgm:pt modelId="{34733217-6E21-4937-9B65-6DCA792FC2D0}" type="parTrans" cxnId="{9818768D-1E8B-462B-BA1D-30AFE64A3555}">
      <dgm:prSet/>
      <dgm:spPr/>
      <dgm:t>
        <a:bodyPr/>
        <a:lstStyle/>
        <a:p>
          <a:endParaRPr lang="en-US" sz="2200">
            <a:latin typeface="+mn-lt"/>
          </a:endParaRPr>
        </a:p>
      </dgm:t>
    </dgm:pt>
    <dgm:pt modelId="{FF2AA991-C6D6-4FE4-AE96-C114573023CF}" type="sibTrans" cxnId="{9818768D-1E8B-462B-BA1D-30AFE64A3555}">
      <dgm:prSet/>
      <dgm:spPr/>
      <dgm:t>
        <a:bodyPr/>
        <a:lstStyle/>
        <a:p>
          <a:endParaRPr lang="en-US" sz="2200">
            <a:latin typeface="+mn-lt"/>
          </a:endParaRPr>
        </a:p>
      </dgm:t>
    </dgm:pt>
    <dgm:pt modelId="{F1D667B9-EB3A-48A3-A1F9-E9D4DC65959A}">
      <dgm:prSet phldrT="[Text]" custT="1"/>
      <dgm:spPr>
        <a:solidFill>
          <a:schemeClr val="accent4">
            <a:lumMod val="50000"/>
          </a:schemeClr>
        </a:solidFill>
      </dgm:spPr>
      <dgm:t>
        <a:bodyPr/>
        <a:lstStyle/>
        <a:p>
          <a:r>
            <a:rPr lang="en-US" sz="2200" dirty="0" smtClean="0">
              <a:latin typeface="+mn-lt"/>
              <a:cs typeface="Arial"/>
            </a:rPr>
            <a:t>● </a:t>
          </a:r>
          <a:r>
            <a:rPr lang="en-US" sz="2200" dirty="0" smtClean="0">
              <a:latin typeface="+mn-lt"/>
            </a:rPr>
            <a:t>Discuss the importance of avoiding core rigidities.</a:t>
          </a:r>
          <a:endParaRPr lang="en-US" sz="2200" dirty="0">
            <a:latin typeface="+mn-lt"/>
          </a:endParaRPr>
        </a:p>
      </dgm:t>
    </dgm:pt>
    <dgm:pt modelId="{B54CE46C-3AAE-4594-B302-9031800035CB}" type="parTrans" cxnId="{C431FD7E-D720-4DB3-B481-941E29D2A448}">
      <dgm:prSet/>
      <dgm:spPr/>
      <dgm:t>
        <a:bodyPr/>
        <a:lstStyle/>
        <a:p>
          <a:endParaRPr lang="en-US" sz="2200">
            <a:latin typeface="+mn-lt"/>
          </a:endParaRPr>
        </a:p>
      </dgm:t>
    </dgm:pt>
    <dgm:pt modelId="{9FD1CF2D-B131-4029-958D-990EDDE74DCC}" type="sibTrans" cxnId="{C431FD7E-D720-4DB3-B481-941E29D2A448}">
      <dgm:prSet/>
      <dgm:spPr/>
      <dgm:t>
        <a:bodyPr/>
        <a:lstStyle/>
        <a:p>
          <a:endParaRPr lang="en-US" sz="2200">
            <a:latin typeface="+mn-lt"/>
          </a:endParaRPr>
        </a:p>
      </dgm:t>
    </dgm:pt>
    <dgm:pt modelId="{49804F77-3147-4AD8-B0A1-E1123EC6E2C0}" type="pres">
      <dgm:prSet presAssocID="{CD3E8AFD-1ED6-4251-8B40-2C283E9369D5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5AE0F8C-5417-4568-84FA-9E69A583D654}" type="pres">
      <dgm:prSet presAssocID="{03C3F623-7D4F-4A4F-9CC8-4EB9CBDA9C66}" presName="comp" presStyleCnt="0"/>
      <dgm:spPr/>
    </dgm:pt>
    <dgm:pt modelId="{10207D15-5AE6-456F-B181-47F20D049606}" type="pres">
      <dgm:prSet presAssocID="{03C3F623-7D4F-4A4F-9CC8-4EB9CBDA9C66}" presName="box" presStyleLbl="node1" presStyleIdx="0" presStyleCnt="4" custScaleY="224929"/>
      <dgm:spPr/>
      <dgm:t>
        <a:bodyPr/>
        <a:lstStyle/>
        <a:p>
          <a:endParaRPr lang="en-US"/>
        </a:p>
      </dgm:t>
    </dgm:pt>
    <dgm:pt modelId="{1918FC97-5768-4177-A57F-3B26C702E374}" type="pres">
      <dgm:prSet presAssocID="{03C3F623-7D4F-4A4F-9CC8-4EB9CBDA9C66}" presName="img" presStyleLbl="fgImgPlace1" presStyleIdx="0" presStyleCnt="4" custScaleX="51753"/>
      <dgm:spPr>
        <a:blipFill rotWithShape="0">
          <a:blip xmlns:r="http://schemas.openxmlformats.org/officeDocument/2006/relationships" r:embed="rId1"/>
          <a:stretch>
            <a:fillRect/>
          </a:stretch>
        </a:blipFill>
        <a:ln w="57150"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101B0228-A9BB-4681-9140-FC217E82E006}" type="pres">
      <dgm:prSet presAssocID="{03C3F623-7D4F-4A4F-9CC8-4EB9CBDA9C66}" presName="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EBD8A0F-2322-4193-827F-727B24D74FAE}" type="pres">
      <dgm:prSet presAssocID="{C6C3505C-8266-4C61-9596-DD56CBDD9170}" presName="spacer" presStyleCnt="0"/>
      <dgm:spPr/>
    </dgm:pt>
    <dgm:pt modelId="{E7B1B9F0-493A-495B-92D7-02E8D50BBF3B}" type="pres">
      <dgm:prSet presAssocID="{4CAED787-3742-4914-BFAD-E53CB76FC3EB}" presName="comp" presStyleCnt="0"/>
      <dgm:spPr/>
    </dgm:pt>
    <dgm:pt modelId="{9FB36DD5-C883-43D8-A7C6-B3EDFA2A6770}" type="pres">
      <dgm:prSet presAssocID="{4CAED787-3742-4914-BFAD-E53CB76FC3EB}" presName="box" presStyleLbl="node1" presStyleIdx="1" presStyleCnt="4" custScaleY="132514"/>
      <dgm:spPr/>
      <dgm:t>
        <a:bodyPr/>
        <a:lstStyle/>
        <a:p>
          <a:endParaRPr lang="en-US"/>
        </a:p>
      </dgm:t>
    </dgm:pt>
    <dgm:pt modelId="{E708CFC0-76CB-4E72-B8D1-24DBB71C3A2C}" type="pres">
      <dgm:prSet presAssocID="{4CAED787-3742-4914-BFAD-E53CB76FC3EB}" presName="img" presStyleLbl="fgImgPlace1" presStyleIdx="1" presStyleCnt="4" custScaleX="51753"/>
      <dgm:spPr>
        <a:blipFill rotWithShape="0">
          <a:blip xmlns:r="http://schemas.openxmlformats.org/officeDocument/2006/relationships" r:embed="rId1"/>
          <a:stretch>
            <a:fillRect/>
          </a:stretch>
        </a:blipFill>
        <a:ln w="57150"/>
      </dgm:spPr>
      <dgm:t>
        <a:bodyPr/>
        <a:lstStyle/>
        <a:p>
          <a:endParaRPr lang="en-US"/>
        </a:p>
      </dgm:t>
    </dgm:pt>
    <dgm:pt modelId="{CC43094D-0FC0-416C-A706-810205655C09}" type="pres">
      <dgm:prSet presAssocID="{4CAED787-3742-4914-BFAD-E53CB76FC3EB}" presName="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657AEDB-DBC0-43E5-BBE5-15DD799A1954}" type="pres">
      <dgm:prSet presAssocID="{D2E7EB39-0725-4F77-9AD8-340C81CB6933}" presName="spacer" presStyleCnt="0"/>
      <dgm:spPr/>
    </dgm:pt>
    <dgm:pt modelId="{64C0109F-FACE-4982-87D0-2175B7644E99}" type="pres">
      <dgm:prSet presAssocID="{FC57DA2D-9AC2-4423-BA1D-76E3B5D8F574}" presName="comp" presStyleCnt="0"/>
      <dgm:spPr/>
    </dgm:pt>
    <dgm:pt modelId="{2F4579AA-35AB-4B01-AAE7-F2C3069BC13D}" type="pres">
      <dgm:prSet presAssocID="{FC57DA2D-9AC2-4423-BA1D-76E3B5D8F574}" presName="box" presStyleLbl="node1" presStyleIdx="2" presStyleCnt="4" custScaleY="176638"/>
      <dgm:spPr/>
      <dgm:t>
        <a:bodyPr/>
        <a:lstStyle/>
        <a:p>
          <a:endParaRPr lang="en-US"/>
        </a:p>
      </dgm:t>
    </dgm:pt>
    <dgm:pt modelId="{4BE5030C-0348-4C03-92AE-76D4C2BF5185}" type="pres">
      <dgm:prSet presAssocID="{FC57DA2D-9AC2-4423-BA1D-76E3B5D8F574}" presName="img" presStyleLbl="fgImgPlace1" presStyleIdx="2" presStyleCnt="4" custScaleX="51753"/>
      <dgm:spPr>
        <a:blipFill rotWithShape="0">
          <a:blip xmlns:r="http://schemas.openxmlformats.org/officeDocument/2006/relationships" r:embed="rId1"/>
          <a:stretch>
            <a:fillRect/>
          </a:stretch>
        </a:blipFill>
        <a:ln w="57150"/>
      </dgm:spPr>
      <dgm:t>
        <a:bodyPr/>
        <a:lstStyle/>
        <a:p>
          <a:endParaRPr lang="en-US"/>
        </a:p>
      </dgm:t>
    </dgm:pt>
    <dgm:pt modelId="{AD45C749-17CD-4687-A2F1-FD50767618E2}" type="pres">
      <dgm:prSet presAssocID="{FC57DA2D-9AC2-4423-BA1D-76E3B5D8F574}" presName="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397C9E0-4B2C-4828-BAA5-0B822777DBED}" type="pres">
      <dgm:prSet presAssocID="{FF2AA991-C6D6-4FE4-AE96-C114573023CF}" presName="spacer" presStyleCnt="0"/>
      <dgm:spPr/>
    </dgm:pt>
    <dgm:pt modelId="{3B06833A-F899-4A7B-BE2E-61509AD5F789}" type="pres">
      <dgm:prSet presAssocID="{F1D667B9-EB3A-48A3-A1F9-E9D4DC65959A}" presName="comp" presStyleCnt="0"/>
      <dgm:spPr/>
    </dgm:pt>
    <dgm:pt modelId="{2F1E1345-CE30-402A-953C-1009009DD316}" type="pres">
      <dgm:prSet presAssocID="{F1D667B9-EB3A-48A3-A1F9-E9D4DC65959A}" presName="box" presStyleLbl="node1" presStyleIdx="3" presStyleCnt="4" custScaleY="167779"/>
      <dgm:spPr/>
      <dgm:t>
        <a:bodyPr/>
        <a:lstStyle/>
        <a:p>
          <a:endParaRPr lang="en-US"/>
        </a:p>
      </dgm:t>
    </dgm:pt>
    <dgm:pt modelId="{9EB785D6-78B5-4799-8760-92B2A224E839}" type="pres">
      <dgm:prSet presAssocID="{F1D667B9-EB3A-48A3-A1F9-E9D4DC65959A}" presName="img" presStyleLbl="fgImgPlace1" presStyleIdx="3" presStyleCnt="4" custScaleX="51753"/>
      <dgm:spPr>
        <a:blipFill rotWithShape="0">
          <a:blip xmlns:r="http://schemas.openxmlformats.org/officeDocument/2006/relationships" r:embed="rId1"/>
          <a:stretch>
            <a:fillRect/>
          </a:stretch>
        </a:blipFill>
        <a:ln w="57150"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0DE7C287-3285-49EE-9ECE-73AC9E33DE6C}" type="pres">
      <dgm:prSet presAssocID="{F1D667B9-EB3A-48A3-A1F9-E9D4DC65959A}" presName="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818768D-1E8B-462B-BA1D-30AFE64A3555}" srcId="{CD3E8AFD-1ED6-4251-8B40-2C283E9369D5}" destId="{FC57DA2D-9AC2-4423-BA1D-76E3B5D8F574}" srcOrd="2" destOrd="0" parTransId="{34733217-6E21-4937-9B65-6DCA792FC2D0}" sibTransId="{FF2AA991-C6D6-4FE4-AE96-C114573023CF}"/>
    <dgm:cxn modelId="{6217796A-0E75-464A-BE3E-C42BFEF73DF3}" type="presOf" srcId="{03C3F623-7D4F-4A4F-9CC8-4EB9CBDA9C66}" destId="{101B0228-A9BB-4681-9140-FC217E82E006}" srcOrd="1" destOrd="0" presId="urn:microsoft.com/office/officeart/2005/8/layout/vList4#2"/>
    <dgm:cxn modelId="{EF82EC17-D95F-4120-BBA5-AD5F0FC954B9}" type="presOf" srcId="{F1D667B9-EB3A-48A3-A1F9-E9D4DC65959A}" destId="{2F1E1345-CE30-402A-953C-1009009DD316}" srcOrd="0" destOrd="0" presId="urn:microsoft.com/office/officeart/2005/8/layout/vList4#2"/>
    <dgm:cxn modelId="{C805DD60-0AEC-47E5-B637-6EB82B31F4B2}" type="presOf" srcId="{03C3F623-7D4F-4A4F-9CC8-4EB9CBDA9C66}" destId="{10207D15-5AE6-456F-B181-47F20D049606}" srcOrd="0" destOrd="0" presId="urn:microsoft.com/office/officeart/2005/8/layout/vList4#2"/>
    <dgm:cxn modelId="{7CF0B16A-4B37-4571-835B-F6D1EB7A800A}" srcId="{CD3E8AFD-1ED6-4251-8B40-2C283E9369D5}" destId="{4CAED787-3742-4914-BFAD-E53CB76FC3EB}" srcOrd="1" destOrd="0" parTransId="{A95570B1-40ED-4583-8FD8-99BDBC425B75}" sibTransId="{D2E7EB39-0725-4F77-9AD8-340C81CB6933}"/>
    <dgm:cxn modelId="{A83A2B02-D2F1-4429-94BA-468CDB424CA5}" type="presOf" srcId="{F1D667B9-EB3A-48A3-A1F9-E9D4DC65959A}" destId="{0DE7C287-3285-49EE-9ECE-73AC9E33DE6C}" srcOrd="1" destOrd="0" presId="urn:microsoft.com/office/officeart/2005/8/layout/vList4#2"/>
    <dgm:cxn modelId="{47A4710D-FF83-4AED-9C6E-D8EFA4C999FD}" srcId="{CD3E8AFD-1ED6-4251-8B40-2C283E9369D5}" destId="{03C3F623-7D4F-4A4F-9CC8-4EB9CBDA9C66}" srcOrd="0" destOrd="0" parTransId="{84FE30EF-D6A1-4CA9-B918-1749C61EBDE4}" sibTransId="{C6C3505C-8266-4C61-9596-DD56CBDD9170}"/>
    <dgm:cxn modelId="{5507D7A6-A73D-40E0-9CB9-A2436A5CC589}" type="presOf" srcId="{4CAED787-3742-4914-BFAD-E53CB76FC3EB}" destId="{9FB36DD5-C883-43D8-A7C6-B3EDFA2A6770}" srcOrd="0" destOrd="0" presId="urn:microsoft.com/office/officeart/2005/8/layout/vList4#2"/>
    <dgm:cxn modelId="{C431FD7E-D720-4DB3-B481-941E29D2A448}" srcId="{CD3E8AFD-1ED6-4251-8B40-2C283E9369D5}" destId="{F1D667B9-EB3A-48A3-A1F9-E9D4DC65959A}" srcOrd="3" destOrd="0" parTransId="{B54CE46C-3AAE-4594-B302-9031800035CB}" sibTransId="{9FD1CF2D-B131-4029-958D-990EDDE74DCC}"/>
    <dgm:cxn modelId="{2898602A-62D5-4584-B817-2634D998C75F}" type="presOf" srcId="{FC57DA2D-9AC2-4423-BA1D-76E3B5D8F574}" destId="{2F4579AA-35AB-4B01-AAE7-F2C3069BC13D}" srcOrd="0" destOrd="0" presId="urn:microsoft.com/office/officeart/2005/8/layout/vList4#2"/>
    <dgm:cxn modelId="{6933DF54-A416-40F3-8AF8-C15F219F155C}" type="presOf" srcId="{FC57DA2D-9AC2-4423-BA1D-76E3B5D8F574}" destId="{AD45C749-17CD-4687-A2F1-FD50767618E2}" srcOrd="1" destOrd="0" presId="urn:microsoft.com/office/officeart/2005/8/layout/vList4#2"/>
    <dgm:cxn modelId="{AD7D13F1-BFB2-41B8-8D34-DA6F3E1DB0D4}" type="presOf" srcId="{4CAED787-3742-4914-BFAD-E53CB76FC3EB}" destId="{CC43094D-0FC0-416C-A706-810205655C09}" srcOrd="1" destOrd="0" presId="urn:microsoft.com/office/officeart/2005/8/layout/vList4#2"/>
    <dgm:cxn modelId="{CA62C5F7-8B94-4281-ACB9-73FC4F1FF28A}" type="presOf" srcId="{CD3E8AFD-1ED6-4251-8B40-2C283E9369D5}" destId="{49804F77-3147-4AD8-B0A1-E1123EC6E2C0}" srcOrd="0" destOrd="0" presId="urn:microsoft.com/office/officeart/2005/8/layout/vList4#2"/>
    <dgm:cxn modelId="{20EC966E-3A55-4756-B75F-74A867AB5726}" type="presParOf" srcId="{49804F77-3147-4AD8-B0A1-E1123EC6E2C0}" destId="{F5AE0F8C-5417-4568-84FA-9E69A583D654}" srcOrd="0" destOrd="0" presId="urn:microsoft.com/office/officeart/2005/8/layout/vList4#2"/>
    <dgm:cxn modelId="{60A36B7C-2419-4FD9-A27D-87AA1D260B8B}" type="presParOf" srcId="{F5AE0F8C-5417-4568-84FA-9E69A583D654}" destId="{10207D15-5AE6-456F-B181-47F20D049606}" srcOrd="0" destOrd="0" presId="urn:microsoft.com/office/officeart/2005/8/layout/vList4#2"/>
    <dgm:cxn modelId="{0ADFE4A0-5C5B-4D5F-B5A6-C67A1F202AB2}" type="presParOf" srcId="{F5AE0F8C-5417-4568-84FA-9E69A583D654}" destId="{1918FC97-5768-4177-A57F-3B26C702E374}" srcOrd="1" destOrd="0" presId="urn:microsoft.com/office/officeart/2005/8/layout/vList4#2"/>
    <dgm:cxn modelId="{449F98B4-3EC8-426D-ABD9-D86D9EE40ED6}" type="presParOf" srcId="{F5AE0F8C-5417-4568-84FA-9E69A583D654}" destId="{101B0228-A9BB-4681-9140-FC217E82E006}" srcOrd="2" destOrd="0" presId="urn:microsoft.com/office/officeart/2005/8/layout/vList4#2"/>
    <dgm:cxn modelId="{C28FC46B-E9C1-4073-8434-1C03AEE3599A}" type="presParOf" srcId="{49804F77-3147-4AD8-B0A1-E1123EC6E2C0}" destId="{DEBD8A0F-2322-4193-827F-727B24D74FAE}" srcOrd="1" destOrd="0" presId="urn:microsoft.com/office/officeart/2005/8/layout/vList4#2"/>
    <dgm:cxn modelId="{A28496E9-68C1-4363-82DA-EE0B36FEC5C2}" type="presParOf" srcId="{49804F77-3147-4AD8-B0A1-E1123EC6E2C0}" destId="{E7B1B9F0-493A-495B-92D7-02E8D50BBF3B}" srcOrd="2" destOrd="0" presId="urn:microsoft.com/office/officeart/2005/8/layout/vList4#2"/>
    <dgm:cxn modelId="{51395715-C985-4DF7-B7EC-903C764BA9A4}" type="presParOf" srcId="{E7B1B9F0-493A-495B-92D7-02E8D50BBF3B}" destId="{9FB36DD5-C883-43D8-A7C6-B3EDFA2A6770}" srcOrd="0" destOrd="0" presId="urn:microsoft.com/office/officeart/2005/8/layout/vList4#2"/>
    <dgm:cxn modelId="{DA852F0F-46CF-4D98-AD6E-0D77F0874F72}" type="presParOf" srcId="{E7B1B9F0-493A-495B-92D7-02E8D50BBF3B}" destId="{E708CFC0-76CB-4E72-B8D1-24DBB71C3A2C}" srcOrd="1" destOrd="0" presId="urn:microsoft.com/office/officeart/2005/8/layout/vList4#2"/>
    <dgm:cxn modelId="{559B4754-0175-4BA2-A7CB-CF909ED61029}" type="presParOf" srcId="{E7B1B9F0-493A-495B-92D7-02E8D50BBF3B}" destId="{CC43094D-0FC0-416C-A706-810205655C09}" srcOrd="2" destOrd="0" presId="urn:microsoft.com/office/officeart/2005/8/layout/vList4#2"/>
    <dgm:cxn modelId="{F8BD57DC-8700-4C8C-993D-3E55C49F65A3}" type="presParOf" srcId="{49804F77-3147-4AD8-B0A1-E1123EC6E2C0}" destId="{1657AEDB-DBC0-43E5-BBE5-15DD799A1954}" srcOrd="3" destOrd="0" presId="urn:microsoft.com/office/officeart/2005/8/layout/vList4#2"/>
    <dgm:cxn modelId="{B02B32B7-A69C-4186-B83C-1106C3A7C259}" type="presParOf" srcId="{49804F77-3147-4AD8-B0A1-E1123EC6E2C0}" destId="{64C0109F-FACE-4982-87D0-2175B7644E99}" srcOrd="4" destOrd="0" presId="urn:microsoft.com/office/officeart/2005/8/layout/vList4#2"/>
    <dgm:cxn modelId="{B3FE30E9-907F-4DB3-A005-0A05F29C5D6D}" type="presParOf" srcId="{64C0109F-FACE-4982-87D0-2175B7644E99}" destId="{2F4579AA-35AB-4B01-AAE7-F2C3069BC13D}" srcOrd="0" destOrd="0" presId="urn:microsoft.com/office/officeart/2005/8/layout/vList4#2"/>
    <dgm:cxn modelId="{3C96C233-29AF-4B1E-90D8-BD833EE15D24}" type="presParOf" srcId="{64C0109F-FACE-4982-87D0-2175B7644E99}" destId="{4BE5030C-0348-4C03-92AE-76D4C2BF5185}" srcOrd="1" destOrd="0" presId="urn:microsoft.com/office/officeart/2005/8/layout/vList4#2"/>
    <dgm:cxn modelId="{82C154BF-4062-45D2-847C-71B04720C290}" type="presParOf" srcId="{64C0109F-FACE-4982-87D0-2175B7644E99}" destId="{AD45C749-17CD-4687-A2F1-FD50767618E2}" srcOrd="2" destOrd="0" presId="urn:microsoft.com/office/officeart/2005/8/layout/vList4#2"/>
    <dgm:cxn modelId="{C6585724-4E47-4FAD-A0E4-89E256C09FC4}" type="presParOf" srcId="{49804F77-3147-4AD8-B0A1-E1123EC6E2C0}" destId="{2397C9E0-4B2C-4828-BAA5-0B822777DBED}" srcOrd="5" destOrd="0" presId="urn:microsoft.com/office/officeart/2005/8/layout/vList4#2"/>
    <dgm:cxn modelId="{6AFE99C5-D2CC-4AA5-A313-4B5F332B8A2D}" type="presParOf" srcId="{49804F77-3147-4AD8-B0A1-E1123EC6E2C0}" destId="{3B06833A-F899-4A7B-BE2E-61509AD5F789}" srcOrd="6" destOrd="0" presId="urn:microsoft.com/office/officeart/2005/8/layout/vList4#2"/>
    <dgm:cxn modelId="{C07123C0-DD1D-4A22-8055-E1FAF52C01BD}" type="presParOf" srcId="{3B06833A-F899-4A7B-BE2E-61509AD5F789}" destId="{2F1E1345-CE30-402A-953C-1009009DD316}" srcOrd="0" destOrd="0" presId="urn:microsoft.com/office/officeart/2005/8/layout/vList4#2"/>
    <dgm:cxn modelId="{F85BF595-8A54-4BCF-B58A-E75FB358B2CF}" type="presParOf" srcId="{3B06833A-F899-4A7B-BE2E-61509AD5F789}" destId="{9EB785D6-78B5-4799-8760-92B2A224E839}" srcOrd="1" destOrd="0" presId="urn:microsoft.com/office/officeart/2005/8/layout/vList4#2"/>
    <dgm:cxn modelId="{E241F31D-4378-41DD-9078-FA83DD02ACFE}" type="presParOf" srcId="{3B06833A-F899-4A7B-BE2E-61509AD5F789}" destId="{0DE7C287-3285-49EE-9ECE-73AC9E33DE6C}" srcOrd="2" destOrd="0" presId="urn:microsoft.com/office/officeart/2005/8/layout/vList4#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3D7CBB5-768B-450C-882A-58298B85CD2A}" type="doc">
      <dgm:prSet loTypeId="urn:microsoft.com/office/officeart/2005/8/layout/vList6" loCatId="list" qsTypeId="urn:microsoft.com/office/officeart/2005/8/quickstyle/simple1" qsCatId="simple" csTypeId="urn:microsoft.com/office/officeart/2005/8/colors/accent4_5" csCatId="accent4" phldr="1"/>
      <dgm:spPr/>
      <dgm:t>
        <a:bodyPr/>
        <a:lstStyle/>
        <a:p>
          <a:endParaRPr lang="en-US"/>
        </a:p>
      </dgm:t>
    </dgm:pt>
    <dgm:pt modelId="{4A15820E-CFE2-4805-9351-A4F2603A5F20}">
      <dgm:prSet phldrT="[Text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sz="400" b="1" dirty="0" smtClean="0">
            <a:latin typeface="+mj-lt"/>
            <a:cs typeface="Arial"/>
          </a:endParaRP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sz="1000" b="1" dirty="0" smtClean="0">
            <a:latin typeface="+mj-lt"/>
          </a:endParaRP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3600" b="1" dirty="0" smtClean="0">
              <a:latin typeface="+mj-lt"/>
            </a:rPr>
            <a:t>INTERNAL ORGANIZATION</a:t>
          </a:r>
        </a:p>
        <a:p>
          <a:pPr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dirty="0">
            <a:latin typeface="+mj-lt"/>
          </a:endParaRPr>
        </a:p>
      </dgm:t>
    </dgm:pt>
    <dgm:pt modelId="{622D7849-0585-463A-B16E-3558406D4B40}" type="parTrans" cxnId="{8B3E8274-A733-43C1-A2EF-F7BCB0EE3C61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A1B8793E-DBA4-4070-B8E0-1FA8C8D9753D}" type="sibTrans" cxnId="{8B3E8274-A733-43C1-A2EF-F7BCB0EE3C61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6795CBD8-1112-45EC-A347-2D5A46688FC1}">
      <dgm:prSet phldrT="[Text]" custT="1"/>
      <dgm:spPr/>
      <dgm:t>
        <a:bodyPr/>
        <a:lstStyle/>
        <a:p>
          <a:pPr marL="0" marR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400" b="1" dirty="0" smtClean="0">
              <a:latin typeface="+mj-lt"/>
            </a:rPr>
            <a:t>What a firm can do:</a:t>
          </a:r>
          <a:endParaRPr lang="en-US" sz="2400" b="1" dirty="0">
            <a:latin typeface="+mj-lt"/>
          </a:endParaRPr>
        </a:p>
      </dgm:t>
    </dgm:pt>
    <dgm:pt modelId="{F0A9FC3A-7D5F-461A-ADDF-A7DFDB336962}" type="parTrans" cxnId="{ADDA76B0-4926-4755-BD11-1677EAAFA9CF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2BE2EEA6-78D2-4609-904B-A0BA09A172E3}" type="sibTrans" cxnId="{ADDA76B0-4926-4755-BD11-1677EAAFA9CF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1E7232E1-2B47-44CC-A97A-36830D223BA2}">
      <dgm:prSet custT="1"/>
      <dgm:spPr/>
      <dgm:t>
        <a:bodyPr/>
        <a:lstStyle/>
        <a:p>
          <a:pPr marL="177800" marR="0" indent="-17780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400" b="1" dirty="0" smtClean="0">
              <a:latin typeface="+mj-lt"/>
            </a:rPr>
            <a:t>What a firm might do:</a:t>
          </a:r>
          <a:endParaRPr lang="en-US" sz="2400" b="1" dirty="0">
            <a:latin typeface="+mj-lt"/>
          </a:endParaRPr>
        </a:p>
      </dgm:t>
    </dgm:pt>
    <dgm:pt modelId="{704807BE-B542-4258-BD28-CBF166020C52}" type="parTrans" cxnId="{594635F4-E051-44CE-9D96-AFD9681AB6EA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C333EAB9-2480-4CBF-AE94-F0B3E65F7BF2}" type="sibTrans" cxnId="{594635F4-E051-44CE-9D96-AFD9681AB6EA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D8F09E11-0213-4A4D-9C52-A0854EF98A9A}">
      <dgm:prSet custT="1"/>
      <dgm:spPr/>
      <dgm:t>
        <a:bodyPr/>
        <a:lstStyle/>
        <a:p>
          <a:pPr marL="171450" indent="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en-US" sz="2400" dirty="0">
            <a:latin typeface="+mn-lt"/>
          </a:endParaRPr>
        </a:p>
      </dgm:t>
    </dgm:pt>
    <dgm:pt modelId="{1C4E6F37-F133-43E9-8CC8-2BCFF054B53F}" type="parTrans" cxnId="{04BA9AAD-39A3-4D40-BE47-532FC212F143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2F160A69-1046-4452-9EEA-79F21DF9AA50}" type="sibTrans" cxnId="{04BA9AAD-39A3-4D40-BE47-532FC212F143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9CD95F52-16B2-4F31-A548-CB7F46210BF7}">
      <dgm:prSet custT="1"/>
      <dgm:spPr/>
      <dgm:t>
        <a:bodyPr/>
        <a:lstStyle/>
        <a:p>
          <a:pPr marL="171450" indent="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en-US" sz="2400" dirty="0">
            <a:latin typeface="+mn-lt"/>
          </a:endParaRPr>
        </a:p>
      </dgm:t>
    </dgm:pt>
    <dgm:pt modelId="{052E9CAF-7210-4F73-AA4D-F0A8FB63D227}" type="parTrans" cxnId="{6D30AFF1-7DD8-4E38-9221-0784B476EA38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D6E02A1D-4A26-4C58-86F4-C9AB78CC2828}" type="sibTrans" cxnId="{6D30AFF1-7DD8-4E38-9221-0784B476EA38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828AD37C-7FC7-4A87-864D-BA7995F104C9}">
      <dgm:prSet custT="1"/>
      <dgm:spPr/>
      <dgm:t>
        <a:bodyPr/>
        <a:lstStyle/>
        <a:p>
          <a:pPr marL="171450" indent="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en-US" sz="2400" dirty="0">
            <a:latin typeface="+mn-lt"/>
          </a:endParaRPr>
        </a:p>
      </dgm:t>
    </dgm:pt>
    <dgm:pt modelId="{0CF617DA-E11D-40BD-8C8A-5D3E2A5DC33F}" type="parTrans" cxnId="{E248EADD-86CA-464E-847A-4F15E3C86F9B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56958D3C-238E-40AC-BFE2-E40D7C0864A9}" type="sibTrans" cxnId="{E248EADD-86CA-464E-847A-4F15E3C86F9B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ED2765FC-6C7E-47C9-85DE-3A08F1A0E7E9}">
      <dgm:prSet custT="1"/>
      <dgm:spPr/>
      <dgm:t>
        <a:bodyPr/>
        <a:lstStyle/>
        <a:p>
          <a:pPr marL="228600" indent="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en-US" sz="2400" dirty="0">
            <a:latin typeface="+mn-lt"/>
          </a:endParaRPr>
        </a:p>
      </dgm:t>
    </dgm:pt>
    <dgm:pt modelId="{EAA4FFD9-A6DA-4964-AB8B-E281B3C3F260}" type="parTrans" cxnId="{78B7CB60-4549-45A0-A6CA-A5A9FE26042E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0D1F9CA9-1CC2-44C2-9E7C-1EFAD4466D4C}" type="sibTrans" cxnId="{78B7CB60-4549-45A0-A6CA-A5A9FE26042E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6A033249-BD8A-4710-9ADC-9475EE62BC2E}">
      <dgm:prSet custT="1"/>
      <dgm:spPr/>
      <dgm:t>
        <a:bodyPr/>
        <a:lstStyle/>
        <a:p>
          <a:endParaRPr lang="en-US" sz="400" b="1" dirty="0" smtClean="0">
            <a:latin typeface="+mj-lt"/>
            <a:cs typeface="Arial" pitchFamily="34" charset="0"/>
          </a:endParaRPr>
        </a:p>
        <a:p>
          <a:r>
            <a:rPr lang="en-US" sz="3600" b="1" dirty="0" smtClean="0">
              <a:latin typeface="+mj-lt"/>
              <a:cs typeface="Arial" pitchFamily="34" charset="0"/>
            </a:rPr>
            <a:t>EXTERNAL ENVIRONMENT</a:t>
          </a:r>
          <a:endParaRPr lang="en-US" sz="3600" b="1" dirty="0">
            <a:latin typeface="+mj-lt"/>
            <a:cs typeface="Arial" pitchFamily="34" charset="0"/>
          </a:endParaRPr>
        </a:p>
      </dgm:t>
    </dgm:pt>
    <dgm:pt modelId="{8701AF44-7E06-45CA-BEB4-195A6A5C1EDA}" type="sibTrans" cxnId="{9437679E-89DE-4493-97A0-57B99249BF93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562C9123-8869-4A63-B34C-97692575E894}" type="parTrans" cxnId="{9437679E-89DE-4493-97A0-57B99249BF93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A6A02D65-3E80-48AE-B0F9-C2144716680D}">
      <dgm:prSet phldrT="[Text]" custT="1"/>
      <dgm:spPr/>
      <dgm:t>
        <a:bodyPr/>
        <a:lstStyle/>
        <a:p>
          <a:pPr marL="177800" marR="0" indent="-17780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sz="2400" dirty="0">
            <a:latin typeface="+mn-lt"/>
          </a:endParaRPr>
        </a:p>
      </dgm:t>
    </dgm:pt>
    <dgm:pt modelId="{4E9BEA8F-29EB-4CD8-9980-376790C7DD82}" type="parTrans" cxnId="{022654DC-5BC2-4C14-B766-CEAA21B09CF8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6CFE0524-182C-4048-B6E9-AA57C63EF5BC}" type="sibTrans" cxnId="{022654DC-5BC2-4C14-B766-CEAA21B09CF8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C1566670-21AF-4F32-B68B-3ACAD750E002}">
      <dgm:prSet phldrT="[Text]" custT="1"/>
      <dgm:spPr/>
      <dgm:t>
        <a:bodyPr/>
        <a:lstStyle/>
        <a:p>
          <a:pPr marL="177800" marR="0" indent="-17780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sz="2400" dirty="0">
            <a:latin typeface="+mn-lt"/>
          </a:endParaRPr>
        </a:p>
      </dgm:t>
    </dgm:pt>
    <dgm:pt modelId="{AFB02156-BE61-476D-9DCD-D65F20329FDD}" type="parTrans" cxnId="{94AD757B-BEF8-4387-9328-2944A918713A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1B7206DA-CD4D-4E2C-B224-4C3AEC8ED0F7}" type="sibTrans" cxnId="{94AD757B-BEF8-4387-9328-2944A918713A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22489E15-2212-44A2-9D78-01454598EB4C}">
      <dgm:prSet phldrT="[Text]" custT="1"/>
      <dgm:spPr/>
      <dgm:t>
        <a:bodyPr/>
        <a:lstStyle/>
        <a:p>
          <a:pPr marL="177800" marR="0" indent="-17780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sz="2400" dirty="0">
            <a:latin typeface="+mn-lt"/>
          </a:endParaRPr>
        </a:p>
      </dgm:t>
    </dgm:pt>
    <dgm:pt modelId="{7842A825-3296-47B2-8B0A-0C7265E122E7}" type="parTrans" cxnId="{C3E45590-33B5-404A-8157-AA7B2D2FA86C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CDD99C5E-41FD-4F11-934C-D2E9DC146D2C}" type="sibTrans" cxnId="{C3E45590-33B5-404A-8157-AA7B2D2FA86C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1D1EA19F-646B-466A-8B80-2F661173908B}">
      <dgm:prSet phldrT="[Text]" custT="1"/>
      <dgm:spPr/>
      <dgm:t>
        <a:bodyPr/>
        <a:lstStyle/>
        <a:p>
          <a:pPr marL="177800" marR="0" indent="-17780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sz="2400" dirty="0">
            <a:latin typeface="+mn-lt"/>
          </a:endParaRPr>
        </a:p>
      </dgm:t>
    </dgm:pt>
    <dgm:pt modelId="{EECAC1E8-C4EC-4635-9222-C4C7828512ED}" type="parTrans" cxnId="{1AE5E741-D1D4-4E78-83AF-43F6D32633A1}">
      <dgm:prSet/>
      <dgm:spPr/>
      <dgm:t>
        <a:bodyPr/>
        <a:lstStyle/>
        <a:p>
          <a:endParaRPr lang="en-US"/>
        </a:p>
      </dgm:t>
    </dgm:pt>
    <dgm:pt modelId="{FD28BF58-4B16-49C5-81BD-74B5174044E5}" type="sibTrans" cxnId="{1AE5E741-D1D4-4E78-83AF-43F6D32633A1}">
      <dgm:prSet/>
      <dgm:spPr/>
      <dgm:t>
        <a:bodyPr/>
        <a:lstStyle/>
        <a:p>
          <a:endParaRPr lang="en-US"/>
        </a:p>
      </dgm:t>
    </dgm:pt>
    <dgm:pt modelId="{745DBBDA-86A2-4B44-A2AE-3B8311E0A9BC}">
      <dgm:prSet phldrT="[Text]" custT="1"/>
      <dgm:spPr/>
      <dgm:t>
        <a:bodyPr/>
        <a:lstStyle/>
        <a:p>
          <a:pPr marL="177800" marR="0" indent="-17780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000" dirty="0" smtClean="0">
              <a:latin typeface="+mj-lt"/>
            </a:rPr>
            <a:t>Function of resources,               capabilities, and core competencies</a:t>
          </a:r>
          <a:endParaRPr lang="en-US" sz="2000" dirty="0">
            <a:latin typeface="+mj-lt"/>
          </a:endParaRPr>
        </a:p>
      </dgm:t>
    </dgm:pt>
    <dgm:pt modelId="{7BB809A4-232B-4C7B-B82E-3C4056A2DD21}" type="sibTrans" cxnId="{F224D6AD-545C-4EE6-B58A-C74A47CBCD20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614072B4-E2B8-43F6-92DB-390CEED53BDC}" type="parTrans" cxnId="{F224D6AD-545C-4EE6-B58A-C74A47CBCD20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609FE7B8-9762-7346-8999-531A97362CC1}">
      <dgm:prSet custT="1"/>
      <dgm:spPr/>
      <dgm:t>
        <a:bodyPr/>
        <a:lstStyle/>
        <a:p>
          <a:pPr marL="177800" marR="0" indent="-17780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000" dirty="0" smtClean="0">
              <a:latin typeface="+mj-lt"/>
            </a:rPr>
            <a:t>Function of opportunities in  the firm’s external environment</a:t>
          </a:r>
          <a:endParaRPr lang="en-US" sz="2400" b="1" dirty="0">
            <a:latin typeface="+mj-lt"/>
          </a:endParaRPr>
        </a:p>
      </dgm:t>
    </dgm:pt>
    <dgm:pt modelId="{44ABAC4F-33D4-BA4E-A75A-F2396574554D}" type="parTrans" cxnId="{C74EE368-A1F4-7548-A6C1-2C4C0A3F815D}">
      <dgm:prSet/>
      <dgm:spPr/>
    </dgm:pt>
    <dgm:pt modelId="{228078B3-BA7A-BB49-839B-9F3DF4312761}" type="sibTrans" cxnId="{C74EE368-A1F4-7548-A6C1-2C4C0A3F815D}">
      <dgm:prSet/>
      <dgm:spPr/>
    </dgm:pt>
    <dgm:pt modelId="{4442EA69-4551-4CFE-A749-B2D550419A42}" type="pres">
      <dgm:prSet presAssocID="{33D7CBB5-768B-450C-882A-58298B85CD2A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363DC9D7-9FE9-4D4F-B6A2-DCB4FB5DC5A7}" type="pres">
      <dgm:prSet presAssocID="{4A15820E-CFE2-4805-9351-A4F2603A5F20}" presName="linNode" presStyleCnt="0"/>
      <dgm:spPr/>
    </dgm:pt>
    <dgm:pt modelId="{B5B1680A-E02B-4733-BB72-FF3A97733279}" type="pres">
      <dgm:prSet presAssocID="{4A15820E-CFE2-4805-9351-A4F2603A5F20}" presName="parentShp" presStyleLbl="node1" presStyleIdx="0" presStyleCnt="2" custScaleX="115970" custScaleY="2000000" custLinFactY="-60384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4F3E1BF-07BB-4AA1-847E-CFB1D3C646CA}" type="pres">
      <dgm:prSet presAssocID="{4A15820E-CFE2-4805-9351-A4F2603A5F20}" presName="childShp" presStyleLbl="bgAccFollowNode1" presStyleIdx="0" presStyleCnt="2" custAng="0" custScaleX="100513" custScaleY="2000000" custLinFactNeighborY="-4013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11F94C-23E1-46D9-BA6A-9397E34BB421}" type="pres">
      <dgm:prSet presAssocID="{A1B8793E-DBA4-4070-B8E0-1FA8C8D9753D}" presName="spacing" presStyleCnt="0"/>
      <dgm:spPr/>
    </dgm:pt>
    <dgm:pt modelId="{B654D839-34C2-4DF2-A640-4AA9053165B3}" type="pres">
      <dgm:prSet presAssocID="{6A033249-BD8A-4710-9ADC-9475EE62BC2E}" presName="linNode" presStyleCnt="0"/>
      <dgm:spPr/>
    </dgm:pt>
    <dgm:pt modelId="{FBA40300-D264-4B56-A26C-54C3D1737BE0}" type="pres">
      <dgm:prSet presAssocID="{6A033249-BD8A-4710-9ADC-9475EE62BC2E}" presName="parentShp" presStyleLbl="node1" presStyleIdx="1" presStyleCnt="2" custScaleX="118633" custScaleY="2000000" custLinFactY="23912" custLinFactNeighborX="82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6EBD6CC-B123-4865-A32D-DFBC9752E9DC}" type="pres">
      <dgm:prSet presAssocID="{6A033249-BD8A-4710-9ADC-9475EE62BC2E}" presName="childShp" presStyleLbl="bgAccFollowNode1" presStyleIdx="1" presStyleCnt="2" custScaleY="2000000" custLinFactNeighborX="122" custLinFactNeighborY="8770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4BA9AAD-39A3-4D40-BE47-532FC212F143}" srcId="{6A033249-BD8A-4710-9ADC-9475EE62BC2E}" destId="{D8F09E11-0213-4A4D-9C52-A0854EF98A9A}" srcOrd="5" destOrd="0" parTransId="{1C4E6F37-F133-43E9-8CC8-2BCFF054B53F}" sibTransId="{2F160A69-1046-4452-9EEA-79F21DF9AA50}"/>
    <dgm:cxn modelId="{8B3E8274-A733-43C1-A2EF-F7BCB0EE3C61}" srcId="{33D7CBB5-768B-450C-882A-58298B85CD2A}" destId="{4A15820E-CFE2-4805-9351-A4F2603A5F20}" srcOrd="0" destOrd="0" parTransId="{622D7849-0585-463A-B16E-3558406D4B40}" sibTransId="{A1B8793E-DBA4-4070-B8E0-1FA8C8D9753D}"/>
    <dgm:cxn modelId="{78B7CB60-4549-45A0-A6CA-A5A9FE26042E}" srcId="{6A033249-BD8A-4710-9ADC-9475EE62BC2E}" destId="{ED2765FC-6C7E-47C9-85DE-3A08F1A0E7E9}" srcOrd="2" destOrd="0" parTransId="{EAA4FFD9-A6DA-4964-AB8B-E281B3C3F260}" sibTransId="{0D1F9CA9-1CC2-44C2-9E7C-1EFAD4466D4C}"/>
    <dgm:cxn modelId="{6893B7DA-0F00-4D38-A84E-BBFF455407FF}" type="presOf" srcId="{828AD37C-7FC7-4A87-864D-BA7995F104C9}" destId="{66EBD6CC-B123-4865-A32D-DFBC9752E9DC}" srcOrd="0" destOrd="4" presId="urn:microsoft.com/office/officeart/2005/8/layout/vList6"/>
    <dgm:cxn modelId="{DA95983F-F2FD-42EA-9138-ACEF53E9105E}" type="presOf" srcId="{ED2765FC-6C7E-47C9-85DE-3A08F1A0E7E9}" destId="{66EBD6CC-B123-4865-A32D-DFBC9752E9DC}" srcOrd="0" destOrd="2" presId="urn:microsoft.com/office/officeart/2005/8/layout/vList6"/>
    <dgm:cxn modelId="{6D30AFF1-7DD8-4E38-9221-0784B476EA38}" srcId="{6A033249-BD8A-4710-9ADC-9475EE62BC2E}" destId="{9CD95F52-16B2-4F31-A548-CB7F46210BF7}" srcOrd="3" destOrd="0" parTransId="{052E9CAF-7210-4F73-AA4D-F0A8FB63D227}" sibTransId="{D6E02A1D-4A26-4C58-86F4-C9AB78CC2828}"/>
    <dgm:cxn modelId="{94AD757B-BEF8-4387-9328-2944A918713A}" srcId="{4A15820E-CFE2-4805-9351-A4F2603A5F20}" destId="{C1566670-21AF-4F32-B68B-3ACAD750E002}" srcOrd="3" destOrd="0" parTransId="{AFB02156-BE61-476D-9DCD-D65F20329FDD}" sibTransId="{1B7206DA-CD4D-4E2C-B224-4C3AEC8ED0F7}"/>
    <dgm:cxn modelId="{E248EADD-86CA-464E-847A-4F15E3C86F9B}" srcId="{6A033249-BD8A-4710-9ADC-9475EE62BC2E}" destId="{828AD37C-7FC7-4A87-864D-BA7995F104C9}" srcOrd="4" destOrd="0" parTransId="{0CF617DA-E11D-40BD-8C8A-5D3E2A5DC33F}" sibTransId="{56958D3C-238E-40AC-BFE2-E40D7C0864A9}"/>
    <dgm:cxn modelId="{4D8E0708-AC3B-4D62-B00C-156DD77410E0}" type="presOf" srcId="{C1566670-21AF-4F32-B68B-3ACAD750E002}" destId="{D4F3E1BF-07BB-4AA1-847E-CFB1D3C646CA}" srcOrd="0" destOrd="3" presId="urn:microsoft.com/office/officeart/2005/8/layout/vList6"/>
    <dgm:cxn modelId="{ADDA76B0-4926-4755-BD11-1677EAAFA9CF}" srcId="{4A15820E-CFE2-4805-9351-A4F2603A5F20}" destId="{6795CBD8-1112-45EC-A347-2D5A46688FC1}" srcOrd="0" destOrd="0" parTransId="{F0A9FC3A-7D5F-461A-ADDF-A7DFDB336962}" sibTransId="{2BE2EEA6-78D2-4609-904B-A0BA09A172E3}"/>
    <dgm:cxn modelId="{022654DC-5BC2-4C14-B766-CEAA21B09CF8}" srcId="{4A15820E-CFE2-4805-9351-A4F2603A5F20}" destId="{A6A02D65-3E80-48AE-B0F9-C2144716680D}" srcOrd="5" destOrd="0" parTransId="{4E9BEA8F-29EB-4CD8-9980-376790C7DD82}" sibTransId="{6CFE0524-182C-4048-B6E9-AA57C63EF5BC}"/>
    <dgm:cxn modelId="{594635F4-E051-44CE-9D96-AFD9681AB6EA}" srcId="{6A033249-BD8A-4710-9ADC-9475EE62BC2E}" destId="{1E7232E1-2B47-44CC-A97A-36830D223BA2}" srcOrd="0" destOrd="0" parTransId="{704807BE-B542-4258-BD28-CBF166020C52}" sibTransId="{C333EAB9-2480-4CBF-AE94-F0B3E65F7BF2}"/>
    <dgm:cxn modelId="{E9DB71C2-7A90-4DA6-91D2-DF1D12E3C58C}" type="presOf" srcId="{4A15820E-CFE2-4805-9351-A4F2603A5F20}" destId="{B5B1680A-E02B-4733-BB72-FF3A97733279}" srcOrd="0" destOrd="0" presId="urn:microsoft.com/office/officeart/2005/8/layout/vList6"/>
    <dgm:cxn modelId="{46C1D912-5272-4631-98C2-B437C3DC6862}" type="presOf" srcId="{6A033249-BD8A-4710-9ADC-9475EE62BC2E}" destId="{FBA40300-D264-4B56-A26C-54C3D1737BE0}" srcOrd="0" destOrd="0" presId="urn:microsoft.com/office/officeart/2005/8/layout/vList6"/>
    <dgm:cxn modelId="{C3E45590-33B5-404A-8157-AA7B2D2FA86C}" srcId="{4A15820E-CFE2-4805-9351-A4F2603A5F20}" destId="{22489E15-2212-44A2-9D78-01454598EB4C}" srcOrd="4" destOrd="0" parTransId="{7842A825-3296-47B2-8B0A-0C7265E122E7}" sibTransId="{CDD99C5E-41FD-4F11-934C-D2E9DC146D2C}"/>
    <dgm:cxn modelId="{69F20AEE-61C6-494C-B8FD-7F1F34AA198F}" type="presOf" srcId="{22489E15-2212-44A2-9D78-01454598EB4C}" destId="{D4F3E1BF-07BB-4AA1-847E-CFB1D3C646CA}" srcOrd="0" destOrd="4" presId="urn:microsoft.com/office/officeart/2005/8/layout/vList6"/>
    <dgm:cxn modelId="{D49E4D1C-E941-4965-B520-9E0DE67BF442}" type="presOf" srcId="{1D1EA19F-646B-466A-8B80-2F661173908B}" destId="{D4F3E1BF-07BB-4AA1-847E-CFB1D3C646CA}" srcOrd="0" destOrd="2" presId="urn:microsoft.com/office/officeart/2005/8/layout/vList6"/>
    <dgm:cxn modelId="{1AE5E741-D1D4-4E78-83AF-43F6D32633A1}" srcId="{4A15820E-CFE2-4805-9351-A4F2603A5F20}" destId="{1D1EA19F-646B-466A-8B80-2F661173908B}" srcOrd="2" destOrd="0" parTransId="{EECAC1E8-C4EC-4635-9222-C4C7828512ED}" sibTransId="{FD28BF58-4B16-49C5-81BD-74B5174044E5}"/>
    <dgm:cxn modelId="{1BB7F69B-6173-43CE-AA1E-CA5B2BFBE35C}" type="presOf" srcId="{1E7232E1-2B47-44CC-A97A-36830D223BA2}" destId="{66EBD6CC-B123-4865-A32D-DFBC9752E9DC}" srcOrd="0" destOrd="0" presId="urn:microsoft.com/office/officeart/2005/8/layout/vList6"/>
    <dgm:cxn modelId="{F224D6AD-545C-4EE6-B58A-C74A47CBCD20}" srcId="{4A15820E-CFE2-4805-9351-A4F2603A5F20}" destId="{745DBBDA-86A2-4B44-A2AE-3B8311E0A9BC}" srcOrd="1" destOrd="0" parTransId="{614072B4-E2B8-43F6-92DB-390CEED53BDC}" sibTransId="{7BB809A4-232B-4C7B-B82E-3C4056A2DD21}"/>
    <dgm:cxn modelId="{3D4312A9-DC98-42F4-87C8-3182DD9E805D}" type="presOf" srcId="{6795CBD8-1112-45EC-A347-2D5A46688FC1}" destId="{D4F3E1BF-07BB-4AA1-847E-CFB1D3C646CA}" srcOrd="0" destOrd="0" presId="urn:microsoft.com/office/officeart/2005/8/layout/vList6"/>
    <dgm:cxn modelId="{4445F5AB-F3CF-4BCB-BC04-E03DDE8E6B3A}" type="presOf" srcId="{745DBBDA-86A2-4B44-A2AE-3B8311E0A9BC}" destId="{D4F3E1BF-07BB-4AA1-847E-CFB1D3C646CA}" srcOrd="0" destOrd="1" presId="urn:microsoft.com/office/officeart/2005/8/layout/vList6"/>
    <dgm:cxn modelId="{C74EE368-A1F4-7548-A6C1-2C4C0A3F815D}" srcId="{6A033249-BD8A-4710-9ADC-9475EE62BC2E}" destId="{609FE7B8-9762-7346-8999-531A97362CC1}" srcOrd="1" destOrd="0" parTransId="{44ABAC4F-33D4-BA4E-A75A-F2396574554D}" sibTransId="{228078B3-BA7A-BB49-839B-9F3DF4312761}"/>
    <dgm:cxn modelId="{4A0597CB-5B94-481D-9D25-4DC3E95002D1}" type="presOf" srcId="{9CD95F52-16B2-4F31-A548-CB7F46210BF7}" destId="{66EBD6CC-B123-4865-A32D-DFBC9752E9DC}" srcOrd="0" destOrd="3" presId="urn:microsoft.com/office/officeart/2005/8/layout/vList6"/>
    <dgm:cxn modelId="{9437679E-89DE-4493-97A0-57B99249BF93}" srcId="{33D7CBB5-768B-450C-882A-58298B85CD2A}" destId="{6A033249-BD8A-4710-9ADC-9475EE62BC2E}" srcOrd="1" destOrd="0" parTransId="{562C9123-8869-4A63-B34C-97692575E894}" sibTransId="{8701AF44-7E06-45CA-BEB4-195A6A5C1EDA}"/>
    <dgm:cxn modelId="{FC4DA3CD-0C6D-4242-98D2-78056756DF57}" type="presOf" srcId="{A6A02D65-3E80-48AE-B0F9-C2144716680D}" destId="{D4F3E1BF-07BB-4AA1-847E-CFB1D3C646CA}" srcOrd="0" destOrd="5" presId="urn:microsoft.com/office/officeart/2005/8/layout/vList6"/>
    <dgm:cxn modelId="{1A553ADA-D375-41EB-AEA8-4AC2BA92F4FC}" type="presOf" srcId="{33D7CBB5-768B-450C-882A-58298B85CD2A}" destId="{4442EA69-4551-4CFE-A749-B2D550419A42}" srcOrd="0" destOrd="0" presId="urn:microsoft.com/office/officeart/2005/8/layout/vList6"/>
    <dgm:cxn modelId="{ECBF29F5-9B7A-744F-871C-AC770F3C536E}" type="presOf" srcId="{609FE7B8-9762-7346-8999-531A97362CC1}" destId="{66EBD6CC-B123-4865-A32D-DFBC9752E9DC}" srcOrd="0" destOrd="1" presId="urn:microsoft.com/office/officeart/2005/8/layout/vList6"/>
    <dgm:cxn modelId="{782D5C27-1E49-4EFB-97E6-5C5F05EB375E}" type="presOf" srcId="{D8F09E11-0213-4A4D-9C52-A0854EF98A9A}" destId="{66EBD6CC-B123-4865-A32D-DFBC9752E9DC}" srcOrd="0" destOrd="5" presId="urn:microsoft.com/office/officeart/2005/8/layout/vList6"/>
    <dgm:cxn modelId="{F13163BD-A5CC-46CF-A0C4-3EB3263A013C}" type="presParOf" srcId="{4442EA69-4551-4CFE-A749-B2D550419A42}" destId="{363DC9D7-9FE9-4D4F-B6A2-DCB4FB5DC5A7}" srcOrd="0" destOrd="0" presId="urn:microsoft.com/office/officeart/2005/8/layout/vList6"/>
    <dgm:cxn modelId="{FA8DB675-E174-48BA-8FAE-CE1BDCD0320C}" type="presParOf" srcId="{363DC9D7-9FE9-4D4F-B6A2-DCB4FB5DC5A7}" destId="{B5B1680A-E02B-4733-BB72-FF3A97733279}" srcOrd="0" destOrd="0" presId="urn:microsoft.com/office/officeart/2005/8/layout/vList6"/>
    <dgm:cxn modelId="{85375969-D9B4-436F-8C27-E0EA9E1D0638}" type="presParOf" srcId="{363DC9D7-9FE9-4D4F-B6A2-DCB4FB5DC5A7}" destId="{D4F3E1BF-07BB-4AA1-847E-CFB1D3C646CA}" srcOrd="1" destOrd="0" presId="urn:microsoft.com/office/officeart/2005/8/layout/vList6"/>
    <dgm:cxn modelId="{BF564D3A-0E88-4134-92A6-6F77FC44E1DA}" type="presParOf" srcId="{4442EA69-4551-4CFE-A749-B2D550419A42}" destId="{3111F94C-23E1-46D9-BA6A-9397E34BB421}" srcOrd="1" destOrd="0" presId="urn:microsoft.com/office/officeart/2005/8/layout/vList6"/>
    <dgm:cxn modelId="{25CC134F-DE83-45F1-B6A7-7DE77B8D09CD}" type="presParOf" srcId="{4442EA69-4551-4CFE-A749-B2D550419A42}" destId="{B654D839-34C2-4DF2-A640-4AA9053165B3}" srcOrd="2" destOrd="0" presId="urn:microsoft.com/office/officeart/2005/8/layout/vList6"/>
    <dgm:cxn modelId="{10B078F9-ABBF-4F5A-9467-0A3BC07A1EF0}" type="presParOf" srcId="{B654D839-34C2-4DF2-A640-4AA9053165B3}" destId="{FBA40300-D264-4B56-A26C-54C3D1737BE0}" srcOrd="0" destOrd="0" presId="urn:microsoft.com/office/officeart/2005/8/layout/vList6"/>
    <dgm:cxn modelId="{589C65CA-D7EB-48BC-A1C7-266F7B4D29FF}" type="presParOf" srcId="{B654D839-34C2-4DF2-A640-4AA9053165B3}" destId="{66EBD6CC-B123-4865-A32D-DFBC9752E9DC}" srcOrd="1" destOrd="0" presId="urn:microsoft.com/office/officeart/2005/8/layout/vList6"/>
  </dgm:cxnLst>
  <dgm:bg>
    <a:solidFill>
      <a:schemeClr val="accent1">
        <a:lumMod val="60000"/>
        <a:lumOff val="40000"/>
      </a:schemeClr>
    </a:solidFill>
  </dgm:bg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3D7CBB5-768B-450C-882A-58298B85CD2A}" type="doc">
      <dgm:prSet loTypeId="urn:microsoft.com/office/officeart/2005/8/layout/vList6" loCatId="list" qsTypeId="urn:microsoft.com/office/officeart/2005/8/quickstyle/simple1" qsCatId="simple" csTypeId="urn:microsoft.com/office/officeart/2005/8/colors/accent4_5" csCatId="accent4" phldr="1"/>
      <dgm:spPr/>
      <dgm:t>
        <a:bodyPr/>
        <a:lstStyle/>
        <a:p>
          <a:endParaRPr lang="en-US"/>
        </a:p>
      </dgm:t>
    </dgm:pt>
    <dgm:pt modelId="{4A15820E-CFE2-4805-9351-A4F2603A5F20}">
      <dgm:prSet phldrT="[Text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sz="400" b="1" dirty="0" smtClean="0">
            <a:latin typeface="+mj-lt"/>
            <a:cs typeface="Arial"/>
          </a:endParaRP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sz="1000" b="1" dirty="0" smtClean="0">
            <a:latin typeface="+mj-lt"/>
          </a:endParaRP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3600" b="1" dirty="0" smtClean="0">
              <a:latin typeface="+mj-lt"/>
            </a:rPr>
            <a:t>INTERNAL ORGANIZATION</a:t>
          </a:r>
        </a:p>
        <a:p>
          <a:pPr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dirty="0">
            <a:latin typeface="+mj-lt"/>
          </a:endParaRPr>
        </a:p>
      </dgm:t>
    </dgm:pt>
    <dgm:pt modelId="{622D7849-0585-463A-B16E-3558406D4B40}" type="parTrans" cxnId="{8B3E8274-A733-43C1-A2EF-F7BCB0EE3C61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A1B8793E-DBA4-4070-B8E0-1FA8C8D9753D}" type="sibTrans" cxnId="{8B3E8274-A733-43C1-A2EF-F7BCB0EE3C61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6795CBD8-1112-45EC-A347-2D5A46688FC1}">
      <dgm:prSet phldrT="[Text]" custT="1"/>
      <dgm:spPr/>
      <dgm:t>
        <a:bodyPr/>
        <a:lstStyle/>
        <a:p>
          <a:pPr marL="0" marR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400" b="1" dirty="0" smtClean="0">
              <a:latin typeface="+mj-lt"/>
            </a:rPr>
            <a:t>What a firm can do:</a:t>
          </a:r>
          <a:endParaRPr lang="en-US" sz="2400" b="1" dirty="0">
            <a:latin typeface="+mj-lt"/>
          </a:endParaRPr>
        </a:p>
      </dgm:t>
    </dgm:pt>
    <dgm:pt modelId="{F0A9FC3A-7D5F-461A-ADDF-A7DFDB336962}" type="parTrans" cxnId="{ADDA76B0-4926-4755-BD11-1677EAAFA9CF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2BE2EEA6-78D2-4609-904B-A0BA09A172E3}" type="sibTrans" cxnId="{ADDA76B0-4926-4755-BD11-1677EAAFA9CF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1E7232E1-2B47-44CC-A97A-36830D223BA2}">
      <dgm:prSet custT="1"/>
      <dgm:spPr/>
      <dgm:t>
        <a:bodyPr/>
        <a:lstStyle/>
        <a:p>
          <a:pPr marL="177800" marR="0" indent="-17780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400" b="1" dirty="0" smtClean="0">
              <a:latin typeface="+mj-lt"/>
            </a:rPr>
            <a:t>What a firm might do:</a:t>
          </a:r>
          <a:endParaRPr lang="en-US" sz="2400" b="1" dirty="0">
            <a:latin typeface="+mj-lt"/>
          </a:endParaRPr>
        </a:p>
      </dgm:t>
    </dgm:pt>
    <dgm:pt modelId="{704807BE-B542-4258-BD28-CBF166020C52}" type="parTrans" cxnId="{594635F4-E051-44CE-9D96-AFD9681AB6EA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C333EAB9-2480-4CBF-AE94-F0B3E65F7BF2}" type="sibTrans" cxnId="{594635F4-E051-44CE-9D96-AFD9681AB6EA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D8F09E11-0213-4A4D-9C52-A0854EF98A9A}">
      <dgm:prSet custT="1"/>
      <dgm:spPr/>
      <dgm:t>
        <a:bodyPr/>
        <a:lstStyle/>
        <a:p>
          <a:pPr marL="171450" indent="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en-US" sz="2400" dirty="0">
            <a:latin typeface="+mn-lt"/>
          </a:endParaRPr>
        </a:p>
      </dgm:t>
    </dgm:pt>
    <dgm:pt modelId="{1C4E6F37-F133-43E9-8CC8-2BCFF054B53F}" type="parTrans" cxnId="{04BA9AAD-39A3-4D40-BE47-532FC212F143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2F160A69-1046-4452-9EEA-79F21DF9AA50}" type="sibTrans" cxnId="{04BA9AAD-39A3-4D40-BE47-532FC212F143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9CD95F52-16B2-4F31-A548-CB7F46210BF7}">
      <dgm:prSet custT="1"/>
      <dgm:spPr/>
      <dgm:t>
        <a:bodyPr/>
        <a:lstStyle/>
        <a:p>
          <a:pPr marL="171450" indent="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en-US" sz="2400" dirty="0">
            <a:latin typeface="+mn-lt"/>
          </a:endParaRPr>
        </a:p>
      </dgm:t>
    </dgm:pt>
    <dgm:pt modelId="{052E9CAF-7210-4F73-AA4D-F0A8FB63D227}" type="parTrans" cxnId="{6D30AFF1-7DD8-4E38-9221-0784B476EA38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D6E02A1D-4A26-4C58-86F4-C9AB78CC2828}" type="sibTrans" cxnId="{6D30AFF1-7DD8-4E38-9221-0784B476EA38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828AD37C-7FC7-4A87-864D-BA7995F104C9}">
      <dgm:prSet custT="1"/>
      <dgm:spPr/>
      <dgm:t>
        <a:bodyPr/>
        <a:lstStyle/>
        <a:p>
          <a:pPr marL="171450" indent="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en-US" sz="2400" dirty="0">
            <a:latin typeface="+mn-lt"/>
          </a:endParaRPr>
        </a:p>
      </dgm:t>
    </dgm:pt>
    <dgm:pt modelId="{0CF617DA-E11D-40BD-8C8A-5D3E2A5DC33F}" type="parTrans" cxnId="{E248EADD-86CA-464E-847A-4F15E3C86F9B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56958D3C-238E-40AC-BFE2-E40D7C0864A9}" type="sibTrans" cxnId="{E248EADD-86CA-464E-847A-4F15E3C86F9B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ED2765FC-6C7E-47C9-85DE-3A08F1A0E7E9}">
      <dgm:prSet custT="1"/>
      <dgm:spPr/>
      <dgm:t>
        <a:bodyPr/>
        <a:lstStyle/>
        <a:p>
          <a:pPr marL="228600" indent="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en-US" sz="2400" dirty="0">
            <a:latin typeface="+mn-lt"/>
          </a:endParaRPr>
        </a:p>
      </dgm:t>
    </dgm:pt>
    <dgm:pt modelId="{EAA4FFD9-A6DA-4964-AB8B-E281B3C3F260}" type="parTrans" cxnId="{78B7CB60-4549-45A0-A6CA-A5A9FE26042E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0D1F9CA9-1CC2-44C2-9E7C-1EFAD4466D4C}" type="sibTrans" cxnId="{78B7CB60-4549-45A0-A6CA-A5A9FE26042E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6A033249-BD8A-4710-9ADC-9475EE62BC2E}">
      <dgm:prSet custT="1"/>
      <dgm:spPr/>
      <dgm:t>
        <a:bodyPr/>
        <a:lstStyle/>
        <a:p>
          <a:endParaRPr lang="en-US" sz="400" b="1" dirty="0" smtClean="0">
            <a:latin typeface="+mj-lt"/>
            <a:cs typeface="Arial" pitchFamily="34" charset="0"/>
          </a:endParaRPr>
        </a:p>
        <a:p>
          <a:r>
            <a:rPr lang="en-US" sz="3600" b="1" dirty="0" smtClean="0">
              <a:latin typeface="+mj-lt"/>
              <a:cs typeface="Arial" pitchFamily="34" charset="0"/>
            </a:rPr>
            <a:t>EXTERNAL ENVIRONMENT</a:t>
          </a:r>
          <a:endParaRPr lang="en-US" sz="3600" b="1" dirty="0">
            <a:latin typeface="+mj-lt"/>
            <a:cs typeface="Arial" pitchFamily="34" charset="0"/>
          </a:endParaRPr>
        </a:p>
      </dgm:t>
    </dgm:pt>
    <dgm:pt modelId="{8701AF44-7E06-45CA-BEB4-195A6A5C1EDA}" type="sibTrans" cxnId="{9437679E-89DE-4493-97A0-57B99249BF93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562C9123-8869-4A63-B34C-97692575E894}" type="parTrans" cxnId="{9437679E-89DE-4493-97A0-57B99249BF93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A6A02D65-3E80-48AE-B0F9-C2144716680D}">
      <dgm:prSet phldrT="[Text]" custT="1"/>
      <dgm:spPr/>
      <dgm:t>
        <a:bodyPr/>
        <a:lstStyle/>
        <a:p>
          <a:pPr marL="177800" marR="0" indent="-17780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sz="2400" dirty="0">
            <a:latin typeface="+mn-lt"/>
          </a:endParaRPr>
        </a:p>
      </dgm:t>
    </dgm:pt>
    <dgm:pt modelId="{4E9BEA8F-29EB-4CD8-9980-376790C7DD82}" type="parTrans" cxnId="{022654DC-5BC2-4C14-B766-CEAA21B09CF8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6CFE0524-182C-4048-B6E9-AA57C63EF5BC}" type="sibTrans" cxnId="{022654DC-5BC2-4C14-B766-CEAA21B09CF8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C1566670-21AF-4F32-B68B-3ACAD750E002}">
      <dgm:prSet phldrT="[Text]" custT="1"/>
      <dgm:spPr/>
      <dgm:t>
        <a:bodyPr/>
        <a:lstStyle/>
        <a:p>
          <a:pPr marL="177800" marR="0" indent="-17780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sz="2400" dirty="0">
            <a:latin typeface="+mn-lt"/>
          </a:endParaRPr>
        </a:p>
      </dgm:t>
    </dgm:pt>
    <dgm:pt modelId="{AFB02156-BE61-476D-9DCD-D65F20329FDD}" type="parTrans" cxnId="{94AD757B-BEF8-4387-9328-2944A918713A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1B7206DA-CD4D-4E2C-B224-4C3AEC8ED0F7}" type="sibTrans" cxnId="{94AD757B-BEF8-4387-9328-2944A918713A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22489E15-2212-44A2-9D78-01454598EB4C}">
      <dgm:prSet phldrT="[Text]" custT="1"/>
      <dgm:spPr/>
      <dgm:t>
        <a:bodyPr/>
        <a:lstStyle/>
        <a:p>
          <a:pPr marL="177800" marR="0" indent="-17780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sz="2400" dirty="0">
            <a:latin typeface="+mn-lt"/>
          </a:endParaRPr>
        </a:p>
      </dgm:t>
    </dgm:pt>
    <dgm:pt modelId="{7842A825-3296-47B2-8B0A-0C7265E122E7}" type="parTrans" cxnId="{C3E45590-33B5-404A-8157-AA7B2D2FA86C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CDD99C5E-41FD-4F11-934C-D2E9DC146D2C}" type="sibTrans" cxnId="{C3E45590-33B5-404A-8157-AA7B2D2FA86C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1D1EA19F-646B-466A-8B80-2F661173908B}">
      <dgm:prSet phldrT="[Text]" custT="1"/>
      <dgm:spPr/>
      <dgm:t>
        <a:bodyPr/>
        <a:lstStyle/>
        <a:p>
          <a:pPr marL="177800" marR="0" indent="-17780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sz="2400" dirty="0">
            <a:latin typeface="+mn-lt"/>
          </a:endParaRPr>
        </a:p>
      </dgm:t>
    </dgm:pt>
    <dgm:pt modelId="{EECAC1E8-C4EC-4635-9222-C4C7828512ED}" type="parTrans" cxnId="{1AE5E741-D1D4-4E78-83AF-43F6D32633A1}">
      <dgm:prSet/>
      <dgm:spPr/>
      <dgm:t>
        <a:bodyPr/>
        <a:lstStyle/>
        <a:p>
          <a:endParaRPr lang="en-US"/>
        </a:p>
      </dgm:t>
    </dgm:pt>
    <dgm:pt modelId="{FD28BF58-4B16-49C5-81BD-74B5174044E5}" type="sibTrans" cxnId="{1AE5E741-D1D4-4E78-83AF-43F6D32633A1}">
      <dgm:prSet/>
      <dgm:spPr/>
      <dgm:t>
        <a:bodyPr/>
        <a:lstStyle/>
        <a:p>
          <a:endParaRPr lang="en-US"/>
        </a:p>
      </dgm:t>
    </dgm:pt>
    <dgm:pt modelId="{B83C2BDA-93F0-8D41-AF42-429FEC1C3131}">
      <dgm:prSet phldrT="[Text]" custT="1"/>
      <dgm:spPr/>
      <dgm:t>
        <a:bodyPr/>
        <a:lstStyle/>
        <a:p>
          <a:pPr marL="0" marR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000" dirty="0" smtClean="0">
              <a:latin typeface="+mj-lt"/>
            </a:rPr>
            <a:t>Function of resources,                 capabilities, and core   competencies</a:t>
          </a:r>
          <a:endParaRPr lang="en-US" sz="2000" b="1" dirty="0">
            <a:latin typeface="+mj-lt"/>
          </a:endParaRPr>
        </a:p>
      </dgm:t>
    </dgm:pt>
    <dgm:pt modelId="{411A5D70-D7A8-B642-A4E9-D4BBD2E1A8D3}" type="parTrans" cxnId="{3947AD9E-1894-F449-9754-8B039A986FEE}">
      <dgm:prSet/>
      <dgm:spPr/>
      <dgm:t>
        <a:bodyPr/>
        <a:lstStyle/>
        <a:p>
          <a:endParaRPr lang="en-US"/>
        </a:p>
      </dgm:t>
    </dgm:pt>
    <dgm:pt modelId="{0C211D9D-BD52-E647-ACA8-14D99882DDEA}" type="sibTrans" cxnId="{3947AD9E-1894-F449-9754-8B039A986FEE}">
      <dgm:prSet/>
      <dgm:spPr/>
      <dgm:t>
        <a:bodyPr/>
        <a:lstStyle/>
        <a:p>
          <a:endParaRPr lang="en-US"/>
        </a:p>
      </dgm:t>
    </dgm:pt>
    <dgm:pt modelId="{5F6F1152-0CB5-4845-88EC-EAA59EB371F8}">
      <dgm:prSet custT="1"/>
      <dgm:spPr/>
      <dgm:t>
        <a:bodyPr/>
        <a:lstStyle/>
        <a:p>
          <a:pPr marL="177800" marR="0" indent="-17780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000" dirty="0" smtClean="0">
              <a:latin typeface="+mj-lt"/>
            </a:rPr>
            <a:t>Function of opportunities in the firm’s external environment </a:t>
          </a:r>
          <a:endParaRPr lang="en-US" sz="2000" b="1" dirty="0">
            <a:latin typeface="+mj-lt"/>
          </a:endParaRPr>
        </a:p>
      </dgm:t>
    </dgm:pt>
    <dgm:pt modelId="{572C01FD-3596-1748-B6BB-1ABF2298382F}" type="parTrans" cxnId="{4B16E4F2-AFAE-454A-9D1B-7AFA166B8012}">
      <dgm:prSet/>
      <dgm:spPr/>
      <dgm:t>
        <a:bodyPr/>
        <a:lstStyle/>
        <a:p>
          <a:endParaRPr lang="en-US"/>
        </a:p>
      </dgm:t>
    </dgm:pt>
    <dgm:pt modelId="{D0A4847C-C4FA-CC4A-9C80-1DED6F47E6D8}" type="sibTrans" cxnId="{4B16E4F2-AFAE-454A-9D1B-7AFA166B8012}">
      <dgm:prSet/>
      <dgm:spPr/>
      <dgm:t>
        <a:bodyPr/>
        <a:lstStyle/>
        <a:p>
          <a:endParaRPr lang="en-US"/>
        </a:p>
      </dgm:t>
    </dgm:pt>
    <dgm:pt modelId="{4442EA69-4551-4CFE-A749-B2D550419A42}" type="pres">
      <dgm:prSet presAssocID="{33D7CBB5-768B-450C-882A-58298B85CD2A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363DC9D7-9FE9-4D4F-B6A2-DCB4FB5DC5A7}" type="pres">
      <dgm:prSet presAssocID="{4A15820E-CFE2-4805-9351-A4F2603A5F20}" presName="linNode" presStyleCnt="0"/>
      <dgm:spPr/>
    </dgm:pt>
    <dgm:pt modelId="{B5B1680A-E02B-4733-BB72-FF3A97733279}" type="pres">
      <dgm:prSet presAssocID="{4A15820E-CFE2-4805-9351-A4F2603A5F20}" presName="parentShp" presStyleLbl="node1" presStyleIdx="0" presStyleCnt="2" custScaleX="115970" custScaleY="2000000" custLinFactY="-60384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4F3E1BF-07BB-4AA1-847E-CFB1D3C646CA}" type="pres">
      <dgm:prSet presAssocID="{4A15820E-CFE2-4805-9351-A4F2603A5F20}" presName="childShp" presStyleLbl="bgAccFollowNode1" presStyleIdx="0" presStyleCnt="2" custAng="0" custScaleX="100513" custScaleY="2000000" custLinFactNeighborY="-4013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11F94C-23E1-46D9-BA6A-9397E34BB421}" type="pres">
      <dgm:prSet presAssocID="{A1B8793E-DBA4-4070-B8E0-1FA8C8D9753D}" presName="spacing" presStyleCnt="0"/>
      <dgm:spPr/>
    </dgm:pt>
    <dgm:pt modelId="{B654D839-34C2-4DF2-A640-4AA9053165B3}" type="pres">
      <dgm:prSet presAssocID="{6A033249-BD8A-4710-9ADC-9475EE62BC2E}" presName="linNode" presStyleCnt="0"/>
      <dgm:spPr/>
    </dgm:pt>
    <dgm:pt modelId="{FBA40300-D264-4B56-A26C-54C3D1737BE0}" type="pres">
      <dgm:prSet presAssocID="{6A033249-BD8A-4710-9ADC-9475EE62BC2E}" presName="parentShp" presStyleLbl="node1" presStyleIdx="1" presStyleCnt="2" custScaleX="118633" custScaleY="2000000" custLinFactY="23912" custLinFactNeighborX="82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6EBD6CC-B123-4865-A32D-DFBC9752E9DC}" type="pres">
      <dgm:prSet presAssocID="{6A033249-BD8A-4710-9ADC-9475EE62BC2E}" presName="childShp" presStyleLbl="bgAccFollowNode1" presStyleIdx="1" presStyleCnt="2" custScaleY="2000000" custLinFactNeighborX="122" custLinFactNeighborY="8770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4BA9AAD-39A3-4D40-BE47-532FC212F143}" srcId="{6A033249-BD8A-4710-9ADC-9475EE62BC2E}" destId="{D8F09E11-0213-4A4D-9C52-A0854EF98A9A}" srcOrd="5" destOrd="0" parTransId="{1C4E6F37-F133-43E9-8CC8-2BCFF054B53F}" sibTransId="{2F160A69-1046-4452-9EEA-79F21DF9AA50}"/>
    <dgm:cxn modelId="{A484C45C-F660-4E9E-8781-1139BBE2C41A}" type="presOf" srcId="{9CD95F52-16B2-4F31-A548-CB7F46210BF7}" destId="{66EBD6CC-B123-4865-A32D-DFBC9752E9DC}" srcOrd="0" destOrd="3" presId="urn:microsoft.com/office/officeart/2005/8/layout/vList6"/>
    <dgm:cxn modelId="{8B3E8274-A733-43C1-A2EF-F7BCB0EE3C61}" srcId="{33D7CBB5-768B-450C-882A-58298B85CD2A}" destId="{4A15820E-CFE2-4805-9351-A4F2603A5F20}" srcOrd="0" destOrd="0" parTransId="{622D7849-0585-463A-B16E-3558406D4B40}" sibTransId="{A1B8793E-DBA4-4070-B8E0-1FA8C8D9753D}"/>
    <dgm:cxn modelId="{78B7CB60-4549-45A0-A6CA-A5A9FE26042E}" srcId="{6A033249-BD8A-4710-9ADC-9475EE62BC2E}" destId="{ED2765FC-6C7E-47C9-85DE-3A08F1A0E7E9}" srcOrd="2" destOrd="0" parTransId="{EAA4FFD9-A6DA-4964-AB8B-E281B3C3F260}" sibTransId="{0D1F9CA9-1CC2-44C2-9E7C-1EFAD4466D4C}"/>
    <dgm:cxn modelId="{60626033-C393-7B47-B05F-E92A0304CFA8}" type="presOf" srcId="{B83C2BDA-93F0-8D41-AF42-429FEC1C3131}" destId="{D4F3E1BF-07BB-4AA1-847E-CFB1D3C646CA}" srcOrd="0" destOrd="1" presId="urn:microsoft.com/office/officeart/2005/8/layout/vList6"/>
    <dgm:cxn modelId="{6D30AFF1-7DD8-4E38-9221-0784B476EA38}" srcId="{6A033249-BD8A-4710-9ADC-9475EE62BC2E}" destId="{9CD95F52-16B2-4F31-A548-CB7F46210BF7}" srcOrd="3" destOrd="0" parTransId="{052E9CAF-7210-4F73-AA4D-F0A8FB63D227}" sibTransId="{D6E02A1D-4A26-4C58-86F4-C9AB78CC2828}"/>
    <dgm:cxn modelId="{39B713F4-A093-4326-BB9C-79BBEBA1A9C8}" type="presOf" srcId="{1E7232E1-2B47-44CC-A97A-36830D223BA2}" destId="{66EBD6CC-B123-4865-A32D-DFBC9752E9DC}" srcOrd="0" destOrd="0" presId="urn:microsoft.com/office/officeart/2005/8/layout/vList6"/>
    <dgm:cxn modelId="{C83A6BBC-6DF0-4BD1-93CA-504E8A9FC2F3}" type="presOf" srcId="{A6A02D65-3E80-48AE-B0F9-C2144716680D}" destId="{D4F3E1BF-07BB-4AA1-847E-CFB1D3C646CA}" srcOrd="0" destOrd="5" presId="urn:microsoft.com/office/officeart/2005/8/layout/vList6"/>
    <dgm:cxn modelId="{94AD757B-BEF8-4387-9328-2944A918713A}" srcId="{4A15820E-CFE2-4805-9351-A4F2603A5F20}" destId="{C1566670-21AF-4F32-B68B-3ACAD750E002}" srcOrd="3" destOrd="0" parTransId="{AFB02156-BE61-476D-9DCD-D65F20329FDD}" sibTransId="{1B7206DA-CD4D-4E2C-B224-4C3AEC8ED0F7}"/>
    <dgm:cxn modelId="{E248EADD-86CA-464E-847A-4F15E3C86F9B}" srcId="{6A033249-BD8A-4710-9ADC-9475EE62BC2E}" destId="{828AD37C-7FC7-4A87-864D-BA7995F104C9}" srcOrd="4" destOrd="0" parTransId="{0CF617DA-E11D-40BD-8C8A-5D3E2A5DC33F}" sibTransId="{56958D3C-238E-40AC-BFE2-E40D7C0864A9}"/>
    <dgm:cxn modelId="{0C98CC7F-1263-40DE-BFED-10A63E06F52D}" type="presOf" srcId="{33D7CBB5-768B-450C-882A-58298B85CD2A}" destId="{4442EA69-4551-4CFE-A749-B2D550419A42}" srcOrd="0" destOrd="0" presId="urn:microsoft.com/office/officeart/2005/8/layout/vList6"/>
    <dgm:cxn modelId="{ADDA76B0-4926-4755-BD11-1677EAAFA9CF}" srcId="{4A15820E-CFE2-4805-9351-A4F2603A5F20}" destId="{6795CBD8-1112-45EC-A347-2D5A46688FC1}" srcOrd="0" destOrd="0" parTransId="{F0A9FC3A-7D5F-461A-ADDF-A7DFDB336962}" sibTransId="{2BE2EEA6-78D2-4609-904B-A0BA09A172E3}"/>
    <dgm:cxn modelId="{022654DC-5BC2-4C14-B766-CEAA21B09CF8}" srcId="{4A15820E-CFE2-4805-9351-A4F2603A5F20}" destId="{A6A02D65-3E80-48AE-B0F9-C2144716680D}" srcOrd="5" destOrd="0" parTransId="{4E9BEA8F-29EB-4CD8-9980-376790C7DD82}" sibTransId="{6CFE0524-182C-4048-B6E9-AA57C63EF5BC}"/>
    <dgm:cxn modelId="{594635F4-E051-44CE-9D96-AFD9681AB6EA}" srcId="{6A033249-BD8A-4710-9ADC-9475EE62BC2E}" destId="{1E7232E1-2B47-44CC-A97A-36830D223BA2}" srcOrd="0" destOrd="0" parTransId="{704807BE-B542-4258-BD28-CBF166020C52}" sibTransId="{C333EAB9-2480-4CBF-AE94-F0B3E65F7BF2}"/>
    <dgm:cxn modelId="{6F41A43D-C24C-4597-88B2-D155BDCB10AF}" type="presOf" srcId="{6A033249-BD8A-4710-9ADC-9475EE62BC2E}" destId="{FBA40300-D264-4B56-A26C-54C3D1737BE0}" srcOrd="0" destOrd="0" presId="urn:microsoft.com/office/officeart/2005/8/layout/vList6"/>
    <dgm:cxn modelId="{D719805D-F867-4809-8FE7-C857CB1BDDE4}" type="presOf" srcId="{D8F09E11-0213-4A4D-9C52-A0854EF98A9A}" destId="{66EBD6CC-B123-4865-A32D-DFBC9752E9DC}" srcOrd="0" destOrd="5" presId="urn:microsoft.com/office/officeart/2005/8/layout/vList6"/>
    <dgm:cxn modelId="{C3E45590-33B5-404A-8157-AA7B2D2FA86C}" srcId="{4A15820E-CFE2-4805-9351-A4F2603A5F20}" destId="{22489E15-2212-44A2-9D78-01454598EB4C}" srcOrd="4" destOrd="0" parTransId="{7842A825-3296-47B2-8B0A-0C7265E122E7}" sibTransId="{CDD99C5E-41FD-4F11-934C-D2E9DC146D2C}"/>
    <dgm:cxn modelId="{4B16E4F2-AFAE-454A-9D1B-7AFA166B8012}" srcId="{6A033249-BD8A-4710-9ADC-9475EE62BC2E}" destId="{5F6F1152-0CB5-4845-88EC-EAA59EB371F8}" srcOrd="1" destOrd="0" parTransId="{572C01FD-3596-1748-B6BB-1ABF2298382F}" sibTransId="{D0A4847C-C4FA-CC4A-9C80-1DED6F47E6D8}"/>
    <dgm:cxn modelId="{3947AD9E-1894-F449-9754-8B039A986FEE}" srcId="{4A15820E-CFE2-4805-9351-A4F2603A5F20}" destId="{B83C2BDA-93F0-8D41-AF42-429FEC1C3131}" srcOrd="1" destOrd="0" parTransId="{411A5D70-D7A8-B642-A4E9-D4BBD2E1A8D3}" sibTransId="{0C211D9D-BD52-E647-ACA8-14D99882DDEA}"/>
    <dgm:cxn modelId="{1AE5E741-D1D4-4E78-83AF-43F6D32633A1}" srcId="{4A15820E-CFE2-4805-9351-A4F2603A5F20}" destId="{1D1EA19F-646B-466A-8B80-2F661173908B}" srcOrd="2" destOrd="0" parTransId="{EECAC1E8-C4EC-4635-9222-C4C7828512ED}" sibTransId="{FD28BF58-4B16-49C5-81BD-74B5174044E5}"/>
    <dgm:cxn modelId="{E4F94232-EBF4-4F08-97A5-740FE699C63A}" type="presOf" srcId="{C1566670-21AF-4F32-B68B-3ACAD750E002}" destId="{D4F3E1BF-07BB-4AA1-847E-CFB1D3C646CA}" srcOrd="0" destOrd="3" presId="urn:microsoft.com/office/officeart/2005/8/layout/vList6"/>
    <dgm:cxn modelId="{FE9BD5E1-34C2-4E77-B5B5-630536BF98A9}" type="presOf" srcId="{1D1EA19F-646B-466A-8B80-2F661173908B}" destId="{D4F3E1BF-07BB-4AA1-847E-CFB1D3C646CA}" srcOrd="0" destOrd="2" presId="urn:microsoft.com/office/officeart/2005/8/layout/vList6"/>
    <dgm:cxn modelId="{32797A5D-F478-437F-8469-3A219802DB90}" type="presOf" srcId="{4A15820E-CFE2-4805-9351-A4F2603A5F20}" destId="{B5B1680A-E02B-4733-BB72-FF3A97733279}" srcOrd="0" destOrd="0" presId="urn:microsoft.com/office/officeart/2005/8/layout/vList6"/>
    <dgm:cxn modelId="{8046371A-572D-4DFB-9540-A6FAB82CB0FF}" type="presOf" srcId="{828AD37C-7FC7-4A87-864D-BA7995F104C9}" destId="{66EBD6CC-B123-4865-A32D-DFBC9752E9DC}" srcOrd="0" destOrd="4" presId="urn:microsoft.com/office/officeart/2005/8/layout/vList6"/>
    <dgm:cxn modelId="{B6117F10-F4A8-4823-8DB0-C431B2C3BD28}" type="presOf" srcId="{ED2765FC-6C7E-47C9-85DE-3A08F1A0E7E9}" destId="{66EBD6CC-B123-4865-A32D-DFBC9752E9DC}" srcOrd="0" destOrd="2" presId="urn:microsoft.com/office/officeart/2005/8/layout/vList6"/>
    <dgm:cxn modelId="{9437679E-89DE-4493-97A0-57B99249BF93}" srcId="{33D7CBB5-768B-450C-882A-58298B85CD2A}" destId="{6A033249-BD8A-4710-9ADC-9475EE62BC2E}" srcOrd="1" destOrd="0" parTransId="{562C9123-8869-4A63-B34C-97692575E894}" sibTransId="{8701AF44-7E06-45CA-BEB4-195A6A5C1EDA}"/>
    <dgm:cxn modelId="{B99842F1-6B3F-2C49-963C-0DDC526523C3}" type="presOf" srcId="{5F6F1152-0CB5-4845-88EC-EAA59EB371F8}" destId="{66EBD6CC-B123-4865-A32D-DFBC9752E9DC}" srcOrd="0" destOrd="1" presId="urn:microsoft.com/office/officeart/2005/8/layout/vList6"/>
    <dgm:cxn modelId="{D36DA701-BE26-47EF-BBD2-FD4CDA393B2A}" type="presOf" srcId="{22489E15-2212-44A2-9D78-01454598EB4C}" destId="{D4F3E1BF-07BB-4AA1-847E-CFB1D3C646CA}" srcOrd="0" destOrd="4" presId="urn:microsoft.com/office/officeart/2005/8/layout/vList6"/>
    <dgm:cxn modelId="{6EC79EA9-62C4-459E-A751-0F0B25F207EE}" type="presOf" srcId="{6795CBD8-1112-45EC-A347-2D5A46688FC1}" destId="{D4F3E1BF-07BB-4AA1-847E-CFB1D3C646CA}" srcOrd="0" destOrd="0" presId="urn:microsoft.com/office/officeart/2005/8/layout/vList6"/>
    <dgm:cxn modelId="{6DD2B7E0-0AC9-4EC6-A0BB-611A70DC4B85}" type="presParOf" srcId="{4442EA69-4551-4CFE-A749-B2D550419A42}" destId="{363DC9D7-9FE9-4D4F-B6A2-DCB4FB5DC5A7}" srcOrd="0" destOrd="0" presId="urn:microsoft.com/office/officeart/2005/8/layout/vList6"/>
    <dgm:cxn modelId="{5CA7D5C0-1295-4521-AED5-AB04ABD1013B}" type="presParOf" srcId="{363DC9D7-9FE9-4D4F-B6A2-DCB4FB5DC5A7}" destId="{B5B1680A-E02B-4733-BB72-FF3A97733279}" srcOrd="0" destOrd="0" presId="urn:microsoft.com/office/officeart/2005/8/layout/vList6"/>
    <dgm:cxn modelId="{2F0861EF-45BC-4CE3-B903-477C2E62818C}" type="presParOf" srcId="{363DC9D7-9FE9-4D4F-B6A2-DCB4FB5DC5A7}" destId="{D4F3E1BF-07BB-4AA1-847E-CFB1D3C646CA}" srcOrd="1" destOrd="0" presId="urn:microsoft.com/office/officeart/2005/8/layout/vList6"/>
    <dgm:cxn modelId="{39EB1501-AA89-49A9-A8F0-1E8274BC1279}" type="presParOf" srcId="{4442EA69-4551-4CFE-A749-B2D550419A42}" destId="{3111F94C-23E1-46D9-BA6A-9397E34BB421}" srcOrd="1" destOrd="0" presId="urn:microsoft.com/office/officeart/2005/8/layout/vList6"/>
    <dgm:cxn modelId="{BC6846E8-9660-4B22-A6BC-E71A39635D0D}" type="presParOf" srcId="{4442EA69-4551-4CFE-A749-B2D550419A42}" destId="{B654D839-34C2-4DF2-A640-4AA9053165B3}" srcOrd="2" destOrd="0" presId="urn:microsoft.com/office/officeart/2005/8/layout/vList6"/>
    <dgm:cxn modelId="{748157B8-805D-45EA-8495-634DB6A6326D}" type="presParOf" srcId="{B654D839-34C2-4DF2-A640-4AA9053165B3}" destId="{FBA40300-D264-4B56-A26C-54C3D1737BE0}" srcOrd="0" destOrd="0" presId="urn:microsoft.com/office/officeart/2005/8/layout/vList6"/>
    <dgm:cxn modelId="{38F71545-700E-4244-AF0E-1772244D1441}" type="presParOf" srcId="{B654D839-34C2-4DF2-A640-4AA9053165B3}" destId="{66EBD6CC-B123-4865-A32D-DFBC9752E9DC}" srcOrd="1" destOrd="0" presId="urn:microsoft.com/office/officeart/2005/8/layout/vList6"/>
  </dgm:cxnLst>
  <dgm:bg>
    <a:solidFill>
      <a:schemeClr val="accent1">
        <a:lumMod val="60000"/>
        <a:lumOff val="40000"/>
      </a:schemeClr>
    </a:solidFill>
  </dgm:bg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0207D15-5AE6-456F-B181-47F20D049606}">
      <dsp:nvSpPr>
        <dsp:cNvPr id="0" name=""/>
        <dsp:cNvSpPr/>
      </dsp:nvSpPr>
      <dsp:spPr>
        <a:xfrm>
          <a:off x="0" y="0"/>
          <a:ext cx="7086600" cy="971096"/>
        </a:xfrm>
        <a:prstGeom prst="roundRect">
          <a:avLst>
            <a:gd name="adj" fmla="val 10000"/>
          </a:avLst>
        </a:prstGeom>
        <a:solidFill>
          <a:schemeClr val="accent4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>
              <a:latin typeface="+mn-lt"/>
            </a:rPr>
            <a:t>● Explain why firms need to study and understand their internal organization.</a:t>
          </a:r>
          <a:endParaRPr lang="en-US" sz="2200" kern="1200" dirty="0">
            <a:latin typeface="+mn-lt"/>
          </a:endParaRPr>
        </a:p>
      </dsp:txBody>
      <dsp:txXfrm>
        <a:off x="1482367" y="0"/>
        <a:ext cx="5604232" cy="971096"/>
      </dsp:txXfrm>
    </dsp:sp>
    <dsp:sp modelId="{1918FC97-5768-4177-A57F-3B26C702E374}">
      <dsp:nvSpPr>
        <dsp:cNvPr id="0" name=""/>
        <dsp:cNvSpPr/>
      </dsp:nvSpPr>
      <dsp:spPr>
        <a:xfrm>
          <a:off x="406954" y="225359"/>
          <a:ext cx="733505" cy="520377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5715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B36DD5-C883-43D8-A7C6-B3EDFA2A6770}">
      <dsp:nvSpPr>
        <dsp:cNvPr id="0" name=""/>
        <dsp:cNvSpPr/>
      </dsp:nvSpPr>
      <dsp:spPr>
        <a:xfrm>
          <a:off x="0" y="1036143"/>
          <a:ext cx="7086600" cy="861966"/>
        </a:xfrm>
        <a:prstGeom prst="roundRect">
          <a:avLst>
            <a:gd name="adj" fmla="val 10000"/>
          </a:avLst>
        </a:prstGeom>
        <a:solidFill>
          <a:schemeClr val="accent4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>
              <a:latin typeface="+mn-lt"/>
              <a:cs typeface="Arial"/>
            </a:rPr>
            <a:t>● </a:t>
          </a:r>
          <a:r>
            <a:rPr lang="en-US" sz="2200" kern="1200" dirty="0" smtClean="0">
              <a:latin typeface="+mn-lt"/>
            </a:rPr>
            <a:t>Define value and discuss its importance.</a:t>
          </a:r>
          <a:endParaRPr lang="en-US" sz="2200" kern="1200" dirty="0">
            <a:latin typeface="+mn-lt"/>
          </a:endParaRPr>
        </a:p>
      </dsp:txBody>
      <dsp:txXfrm>
        <a:off x="1482367" y="1036143"/>
        <a:ext cx="5604232" cy="861966"/>
      </dsp:txXfrm>
    </dsp:sp>
    <dsp:sp modelId="{E708CFC0-76CB-4E72-B8D1-24DBB71C3A2C}">
      <dsp:nvSpPr>
        <dsp:cNvPr id="0" name=""/>
        <dsp:cNvSpPr/>
      </dsp:nvSpPr>
      <dsp:spPr>
        <a:xfrm>
          <a:off x="406954" y="1206937"/>
          <a:ext cx="733505" cy="520377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57150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F4579AA-35AB-4B01-AAE7-F2C3069BC13D}">
      <dsp:nvSpPr>
        <dsp:cNvPr id="0" name=""/>
        <dsp:cNvSpPr/>
      </dsp:nvSpPr>
      <dsp:spPr>
        <a:xfrm>
          <a:off x="0" y="1963156"/>
          <a:ext cx="7086600" cy="1148980"/>
        </a:xfrm>
        <a:prstGeom prst="roundRect">
          <a:avLst>
            <a:gd name="adj" fmla="val 10000"/>
          </a:avLst>
        </a:prstGeom>
        <a:solidFill>
          <a:schemeClr val="accent4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>
              <a:latin typeface="+mn-lt"/>
              <a:cs typeface="Arial"/>
            </a:rPr>
            <a:t>● </a:t>
          </a:r>
          <a:r>
            <a:rPr lang="en-US" sz="2200" kern="1200" dirty="0" smtClean="0">
              <a:latin typeface="+mn-lt"/>
            </a:rPr>
            <a:t>Describe the differences between tangible and intangible resources.</a:t>
          </a:r>
          <a:endParaRPr lang="en-US" sz="2200" kern="1200" dirty="0">
            <a:latin typeface="+mn-lt"/>
          </a:endParaRPr>
        </a:p>
      </dsp:txBody>
      <dsp:txXfrm>
        <a:off x="1482367" y="1963156"/>
        <a:ext cx="5604232" cy="1148980"/>
      </dsp:txXfrm>
    </dsp:sp>
    <dsp:sp modelId="{4BE5030C-0348-4C03-92AE-76D4C2BF5185}">
      <dsp:nvSpPr>
        <dsp:cNvPr id="0" name=""/>
        <dsp:cNvSpPr/>
      </dsp:nvSpPr>
      <dsp:spPr>
        <a:xfrm>
          <a:off x="406954" y="2277458"/>
          <a:ext cx="733505" cy="520377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57150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F1E1345-CE30-402A-953C-1009009DD316}">
      <dsp:nvSpPr>
        <dsp:cNvPr id="0" name=""/>
        <dsp:cNvSpPr/>
      </dsp:nvSpPr>
      <dsp:spPr>
        <a:xfrm>
          <a:off x="0" y="3177184"/>
          <a:ext cx="7086600" cy="1091355"/>
        </a:xfrm>
        <a:prstGeom prst="roundRect">
          <a:avLst>
            <a:gd name="adj" fmla="val 10000"/>
          </a:avLst>
        </a:prstGeom>
        <a:solidFill>
          <a:schemeClr val="accent4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>
              <a:latin typeface="+mn-lt"/>
              <a:cs typeface="Arial"/>
            </a:rPr>
            <a:t>● </a:t>
          </a:r>
          <a:r>
            <a:rPr lang="en-US" sz="2200" kern="1200" dirty="0" smtClean="0">
              <a:latin typeface="+mn-lt"/>
            </a:rPr>
            <a:t>Define capabilities and discuss their development.</a:t>
          </a:r>
          <a:endParaRPr lang="en-US" sz="2200" kern="1200" dirty="0">
            <a:latin typeface="+mn-lt"/>
          </a:endParaRPr>
        </a:p>
      </dsp:txBody>
      <dsp:txXfrm>
        <a:off x="1482367" y="3177184"/>
        <a:ext cx="5604232" cy="1091355"/>
      </dsp:txXfrm>
    </dsp:sp>
    <dsp:sp modelId="{9EB785D6-78B5-4799-8760-92B2A224E839}">
      <dsp:nvSpPr>
        <dsp:cNvPr id="0" name=""/>
        <dsp:cNvSpPr/>
      </dsp:nvSpPr>
      <dsp:spPr>
        <a:xfrm>
          <a:off x="406954" y="3462673"/>
          <a:ext cx="733505" cy="520377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5715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CA8E4C-EF28-404F-B0C5-67D5420AD083}">
      <dsp:nvSpPr>
        <dsp:cNvPr id="0" name=""/>
        <dsp:cNvSpPr/>
      </dsp:nvSpPr>
      <dsp:spPr>
        <a:xfrm>
          <a:off x="0" y="4337841"/>
          <a:ext cx="7086600" cy="996158"/>
        </a:xfrm>
        <a:prstGeom prst="roundRect">
          <a:avLst>
            <a:gd name="adj" fmla="val 10000"/>
          </a:avLst>
        </a:prstGeom>
        <a:solidFill>
          <a:schemeClr val="accent4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>
              <a:latin typeface="+mn-lt"/>
              <a:cs typeface="Arial"/>
            </a:rPr>
            <a:t>● </a:t>
          </a:r>
          <a:r>
            <a:rPr lang="en-US" sz="2200" kern="1200" dirty="0" smtClean="0">
              <a:latin typeface="+mn-lt"/>
            </a:rPr>
            <a:t>Describe four criteria used to determine whether resources and capabilities are core competencies.</a:t>
          </a:r>
          <a:endParaRPr lang="en-US" sz="2200" kern="1200" dirty="0">
            <a:latin typeface="+mn-lt"/>
          </a:endParaRPr>
        </a:p>
      </dsp:txBody>
      <dsp:txXfrm>
        <a:off x="1482367" y="4337841"/>
        <a:ext cx="5604232" cy="996158"/>
      </dsp:txXfrm>
    </dsp:sp>
    <dsp:sp modelId="{0DD55F64-4205-4BA1-8C22-97A490C1CAE0}">
      <dsp:nvSpPr>
        <dsp:cNvPr id="0" name=""/>
        <dsp:cNvSpPr/>
      </dsp:nvSpPr>
      <dsp:spPr>
        <a:xfrm>
          <a:off x="406954" y="4571477"/>
          <a:ext cx="733505" cy="520377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5715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0207D15-5AE6-456F-B181-47F20D049606}">
      <dsp:nvSpPr>
        <dsp:cNvPr id="0" name=""/>
        <dsp:cNvSpPr/>
      </dsp:nvSpPr>
      <dsp:spPr>
        <a:xfrm>
          <a:off x="0" y="0"/>
          <a:ext cx="7086600" cy="1660774"/>
        </a:xfrm>
        <a:prstGeom prst="roundRect">
          <a:avLst>
            <a:gd name="adj" fmla="val 10000"/>
          </a:avLst>
        </a:prstGeom>
        <a:solidFill>
          <a:schemeClr val="accent4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>
              <a:latin typeface="+mn-lt"/>
            </a:rPr>
            <a:t>● Explain how firms analyze their value chain for the purpose of determining where they are able to create value when using their resources, capabilities, and core competencies.</a:t>
          </a:r>
          <a:endParaRPr lang="en-US" sz="2200" kern="1200" dirty="0">
            <a:latin typeface="+mn-lt"/>
          </a:endParaRPr>
        </a:p>
      </dsp:txBody>
      <dsp:txXfrm>
        <a:off x="1491155" y="0"/>
        <a:ext cx="5595444" cy="1660774"/>
      </dsp:txXfrm>
    </dsp:sp>
    <dsp:sp modelId="{1918FC97-5768-4177-A57F-3B26C702E374}">
      <dsp:nvSpPr>
        <dsp:cNvPr id="0" name=""/>
        <dsp:cNvSpPr/>
      </dsp:nvSpPr>
      <dsp:spPr>
        <a:xfrm>
          <a:off x="415742" y="535045"/>
          <a:ext cx="733505" cy="59068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5715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B36DD5-C883-43D8-A7C6-B3EDFA2A6770}">
      <dsp:nvSpPr>
        <dsp:cNvPr id="0" name=""/>
        <dsp:cNvSpPr/>
      </dsp:nvSpPr>
      <dsp:spPr>
        <a:xfrm>
          <a:off x="0" y="1734609"/>
          <a:ext cx="7086600" cy="978423"/>
        </a:xfrm>
        <a:prstGeom prst="roundRect">
          <a:avLst>
            <a:gd name="adj" fmla="val 10000"/>
          </a:avLst>
        </a:prstGeom>
        <a:solidFill>
          <a:schemeClr val="accent4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>
              <a:latin typeface="+mn-lt"/>
              <a:cs typeface="Arial"/>
            </a:rPr>
            <a:t>● </a:t>
          </a:r>
          <a:r>
            <a:rPr lang="en-US" sz="2200" kern="1200" dirty="0" smtClean="0">
              <a:latin typeface="+mn-lt"/>
            </a:rPr>
            <a:t>Define outsourcing and discuss reasons for its use.</a:t>
          </a:r>
          <a:endParaRPr lang="en-US" sz="2200" kern="1200" dirty="0">
            <a:latin typeface="+mn-lt"/>
          </a:endParaRPr>
        </a:p>
      </dsp:txBody>
      <dsp:txXfrm>
        <a:off x="1491155" y="1734609"/>
        <a:ext cx="5595444" cy="978423"/>
      </dsp:txXfrm>
    </dsp:sp>
    <dsp:sp modelId="{E708CFC0-76CB-4E72-B8D1-24DBB71C3A2C}">
      <dsp:nvSpPr>
        <dsp:cNvPr id="0" name=""/>
        <dsp:cNvSpPr/>
      </dsp:nvSpPr>
      <dsp:spPr>
        <a:xfrm>
          <a:off x="415742" y="1928479"/>
          <a:ext cx="733505" cy="59068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57150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F4579AA-35AB-4B01-AAE7-F2C3069BC13D}">
      <dsp:nvSpPr>
        <dsp:cNvPr id="0" name=""/>
        <dsp:cNvSpPr/>
      </dsp:nvSpPr>
      <dsp:spPr>
        <a:xfrm>
          <a:off x="0" y="2786869"/>
          <a:ext cx="7086600" cy="1304215"/>
        </a:xfrm>
        <a:prstGeom prst="roundRect">
          <a:avLst>
            <a:gd name="adj" fmla="val 10000"/>
          </a:avLst>
        </a:prstGeom>
        <a:solidFill>
          <a:schemeClr val="accent4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>
              <a:latin typeface="+mn-lt"/>
              <a:cs typeface="Arial"/>
            </a:rPr>
            <a:t>● </a:t>
          </a:r>
          <a:r>
            <a:rPr lang="en-US" sz="2200" kern="1200" dirty="0" smtClean="0">
              <a:latin typeface="+mn-lt"/>
            </a:rPr>
            <a:t>Discuss the importance of identifying internal strengths and weaknesses.</a:t>
          </a:r>
          <a:endParaRPr lang="en-US" sz="2200" kern="1200" dirty="0">
            <a:latin typeface="+mn-lt"/>
          </a:endParaRPr>
        </a:p>
      </dsp:txBody>
      <dsp:txXfrm>
        <a:off x="1491155" y="2786869"/>
        <a:ext cx="5595444" cy="1304215"/>
      </dsp:txXfrm>
    </dsp:sp>
    <dsp:sp modelId="{4BE5030C-0348-4C03-92AE-76D4C2BF5185}">
      <dsp:nvSpPr>
        <dsp:cNvPr id="0" name=""/>
        <dsp:cNvSpPr/>
      </dsp:nvSpPr>
      <dsp:spPr>
        <a:xfrm>
          <a:off x="415742" y="3143634"/>
          <a:ext cx="733505" cy="59068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57150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F1E1345-CE30-402A-953C-1009009DD316}">
      <dsp:nvSpPr>
        <dsp:cNvPr id="0" name=""/>
        <dsp:cNvSpPr/>
      </dsp:nvSpPr>
      <dsp:spPr>
        <a:xfrm>
          <a:off x="0" y="4164919"/>
          <a:ext cx="7086600" cy="1238804"/>
        </a:xfrm>
        <a:prstGeom prst="roundRect">
          <a:avLst>
            <a:gd name="adj" fmla="val 10000"/>
          </a:avLst>
        </a:prstGeom>
        <a:solidFill>
          <a:schemeClr val="accent4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>
              <a:latin typeface="+mn-lt"/>
              <a:cs typeface="Arial"/>
            </a:rPr>
            <a:t>● </a:t>
          </a:r>
          <a:r>
            <a:rPr lang="en-US" sz="2200" kern="1200" dirty="0" smtClean="0">
              <a:latin typeface="+mn-lt"/>
            </a:rPr>
            <a:t>Discuss the importance of avoiding core rigidities.</a:t>
          </a:r>
          <a:endParaRPr lang="en-US" sz="2200" kern="1200" dirty="0">
            <a:latin typeface="+mn-lt"/>
          </a:endParaRPr>
        </a:p>
      </dsp:txBody>
      <dsp:txXfrm>
        <a:off x="1491155" y="4164919"/>
        <a:ext cx="5595444" cy="1238804"/>
      </dsp:txXfrm>
    </dsp:sp>
    <dsp:sp modelId="{9EB785D6-78B5-4799-8760-92B2A224E839}">
      <dsp:nvSpPr>
        <dsp:cNvPr id="0" name=""/>
        <dsp:cNvSpPr/>
      </dsp:nvSpPr>
      <dsp:spPr>
        <a:xfrm>
          <a:off x="415742" y="4488980"/>
          <a:ext cx="733505" cy="59068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5715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4F3E1BF-07BB-4AA1-847E-CFB1D3C646CA}">
      <dsp:nvSpPr>
        <dsp:cNvPr id="0" name=""/>
        <dsp:cNvSpPr/>
      </dsp:nvSpPr>
      <dsp:spPr>
        <a:xfrm>
          <a:off x="3280186" y="0"/>
          <a:ext cx="4260713" cy="2279860"/>
        </a:xfrm>
        <a:prstGeom prst="rightArrow">
          <a:avLst>
            <a:gd name="adj1" fmla="val 75000"/>
            <a:gd name="adj2" fmla="val 50000"/>
          </a:avLst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t" anchorCtr="0">
          <a:noAutofit/>
        </a:bodyPr>
        <a:lstStyle/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en-US" sz="2400" b="1" kern="1200" dirty="0" smtClean="0">
              <a:latin typeface="+mj-lt"/>
            </a:rPr>
            <a:t>What a firm can do:</a:t>
          </a:r>
          <a:endParaRPr lang="en-US" sz="2400" b="1" kern="1200" dirty="0">
            <a:latin typeface="+mj-lt"/>
          </a:endParaRPr>
        </a:p>
        <a:p>
          <a:pPr marL="177800" marR="0" lvl="1" indent="-17780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en-US" sz="2000" kern="1200" dirty="0" smtClean="0">
              <a:latin typeface="+mj-lt"/>
            </a:rPr>
            <a:t>Function of resources,               capabilities, and core competencies</a:t>
          </a:r>
          <a:endParaRPr lang="en-US" sz="2000" kern="1200" dirty="0">
            <a:latin typeface="+mj-lt"/>
          </a:endParaRPr>
        </a:p>
        <a:p>
          <a:pPr marL="177800" marR="0" lvl="1" indent="-17780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endParaRPr lang="en-US" sz="2400" kern="1200" dirty="0">
            <a:latin typeface="+mn-lt"/>
          </a:endParaRPr>
        </a:p>
        <a:p>
          <a:pPr marL="177800" marR="0" lvl="1" indent="-17780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endParaRPr lang="en-US" sz="2400" kern="1200" dirty="0">
            <a:latin typeface="+mn-lt"/>
          </a:endParaRPr>
        </a:p>
        <a:p>
          <a:pPr marL="177800" marR="0" lvl="1" indent="-17780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endParaRPr lang="en-US" sz="2400" kern="1200" dirty="0">
            <a:latin typeface="+mn-lt"/>
          </a:endParaRPr>
        </a:p>
        <a:p>
          <a:pPr marL="177800" marR="0" lvl="1" indent="-17780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endParaRPr lang="en-US" sz="2400" kern="1200" dirty="0">
            <a:latin typeface="+mn-lt"/>
          </a:endParaRPr>
        </a:p>
      </dsp:txBody>
      <dsp:txXfrm>
        <a:off x="3280186" y="0"/>
        <a:ext cx="4260713" cy="2279860"/>
      </dsp:txXfrm>
    </dsp:sp>
    <dsp:sp modelId="{B5B1680A-E02B-4733-BB72-FF3A97733279}">
      <dsp:nvSpPr>
        <dsp:cNvPr id="0" name=""/>
        <dsp:cNvSpPr/>
      </dsp:nvSpPr>
      <dsp:spPr>
        <a:xfrm>
          <a:off x="2899" y="0"/>
          <a:ext cx="3277286" cy="2279860"/>
        </a:xfrm>
        <a:prstGeom prst="roundRect">
          <a:avLst/>
        </a:prstGeom>
        <a:solidFill>
          <a:schemeClr val="accent4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7620" rIns="15240" bIns="762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sz="400" b="1" kern="1200" dirty="0" smtClean="0">
            <a:latin typeface="+mj-lt"/>
            <a:cs typeface="Arial"/>
          </a:endParaRP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sz="1000" b="1" kern="1200" dirty="0" smtClean="0">
            <a:latin typeface="+mj-lt"/>
          </a:endParaRP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3600" b="1" kern="1200" dirty="0" smtClean="0">
              <a:latin typeface="+mj-lt"/>
            </a:rPr>
            <a:t>INTERNAL ORGANIZATION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 dirty="0">
            <a:latin typeface="+mj-lt"/>
          </a:endParaRPr>
        </a:p>
      </dsp:txBody>
      <dsp:txXfrm>
        <a:off x="2899" y="0"/>
        <a:ext cx="3277286" cy="2279860"/>
      </dsp:txXfrm>
    </dsp:sp>
    <dsp:sp modelId="{66EBD6CC-B123-4865-A32D-DFBC9752E9DC}">
      <dsp:nvSpPr>
        <dsp:cNvPr id="0" name=""/>
        <dsp:cNvSpPr/>
      </dsp:nvSpPr>
      <dsp:spPr>
        <a:xfrm>
          <a:off x="3335345" y="2292139"/>
          <a:ext cx="4208025" cy="2279860"/>
        </a:xfrm>
        <a:prstGeom prst="rightArrow">
          <a:avLst>
            <a:gd name="adj1" fmla="val 75000"/>
            <a:gd name="adj2" fmla="val 50000"/>
          </a:avLst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t" anchorCtr="0">
          <a:noAutofit/>
        </a:bodyPr>
        <a:lstStyle/>
        <a:p>
          <a:pPr marL="177800" marR="0" lvl="1" indent="-17780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en-US" sz="2400" b="1" kern="1200" dirty="0" smtClean="0">
              <a:latin typeface="+mj-lt"/>
            </a:rPr>
            <a:t>What a firm might do:</a:t>
          </a:r>
          <a:endParaRPr lang="en-US" sz="2400" b="1" kern="1200" dirty="0">
            <a:latin typeface="+mj-lt"/>
          </a:endParaRPr>
        </a:p>
        <a:p>
          <a:pPr marL="177800" marR="0" lvl="1" indent="-17780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en-US" sz="2000" kern="1200" dirty="0" smtClean="0">
              <a:latin typeface="+mj-lt"/>
            </a:rPr>
            <a:t>Function of opportunities in  the firm’s external environment</a:t>
          </a:r>
          <a:endParaRPr lang="en-US" sz="2400" b="1" kern="1200" dirty="0">
            <a:latin typeface="+mj-lt"/>
          </a:endParaRPr>
        </a:p>
        <a:p>
          <a:pPr marL="228600" lvl="1" indent="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400" kern="1200" dirty="0">
            <a:latin typeface="+mn-lt"/>
          </a:endParaRPr>
        </a:p>
        <a:p>
          <a:pPr marL="171450" lvl="1" indent="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400" kern="1200" dirty="0">
            <a:latin typeface="+mn-lt"/>
          </a:endParaRPr>
        </a:p>
        <a:p>
          <a:pPr marL="171450" lvl="1" indent="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400" kern="1200" dirty="0">
            <a:latin typeface="+mn-lt"/>
          </a:endParaRPr>
        </a:p>
        <a:p>
          <a:pPr marL="171450" lvl="1" indent="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400" kern="1200" dirty="0">
            <a:latin typeface="+mn-lt"/>
          </a:endParaRPr>
        </a:p>
      </dsp:txBody>
      <dsp:txXfrm>
        <a:off x="3335345" y="2292139"/>
        <a:ext cx="4208025" cy="2279860"/>
      </dsp:txXfrm>
    </dsp:sp>
    <dsp:sp modelId="{FBA40300-D264-4B56-A26C-54C3D1737BE0}">
      <dsp:nvSpPr>
        <dsp:cNvPr id="0" name=""/>
        <dsp:cNvSpPr/>
      </dsp:nvSpPr>
      <dsp:spPr>
        <a:xfrm>
          <a:off x="7301" y="2292139"/>
          <a:ext cx="3328071" cy="2279860"/>
        </a:xfrm>
        <a:prstGeom prst="roundRect">
          <a:avLst/>
        </a:prstGeom>
        <a:solidFill>
          <a:schemeClr val="accent4">
            <a:alpha val="90000"/>
            <a:hueOff val="0"/>
            <a:satOff val="0"/>
            <a:lumOff val="0"/>
            <a:alphaOff val="-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7620" rIns="15240" bIns="7620" numCol="1" spcCol="1270" anchor="ctr" anchorCtr="0">
          <a:noAutofit/>
        </a:bodyPr>
        <a:lstStyle/>
        <a:p>
          <a:pPr lvl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00" b="1" kern="1200" dirty="0" smtClean="0">
            <a:latin typeface="+mj-lt"/>
            <a:cs typeface="Arial" pitchFamily="34" charset="0"/>
          </a:endParaRPr>
        </a:p>
        <a:p>
          <a:pPr lvl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>
              <a:latin typeface="+mj-lt"/>
              <a:cs typeface="Arial" pitchFamily="34" charset="0"/>
            </a:rPr>
            <a:t>EXTERNAL ENVIRONMENT</a:t>
          </a:r>
          <a:endParaRPr lang="en-US" sz="3600" b="1" kern="1200" dirty="0">
            <a:latin typeface="+mj-lt"/>
            <a:cs typeface="Arial" pitchFamily="34" charset="0"/>
          </a:endParaRPr>
        </a:p>
      </dsp:txBody>
      <dsp:txXfrm>
        <a:off x="7301" y="2292139"/>
        <a:ext cx="3328071" cy="2279860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#2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91A1AB-6A28-4BF2-A139-E296954009CD}" type="datetimeFigureOut">
              <a:rPr lang="en-US" smtClean="0"/>
              <a:t>8/23/2012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C6C8CF-4FFC-4204-9647-FA4FF56A18D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C6C8CF-4FFC-4204-9647-FA4FF56A18DF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C6C8CF-4FFC-4204-9647-FA4FF56A18DF}" type="slidenum">
              <a:rPr lang="en-US" smtClean="0"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C6C8CF-4FFC-4204-9647-FA4FF56A18DF}" type="slidenum">
              <a:rPr lang="en-US" smtClean="0"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C6C8CF-4FFC-4204-9647-FA4FF56A18DF}" type="slidenum">
              <a:rPr lang="en-US" smtClean="0"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C6C8CF-4FFC-4204-9647-FA4FF56A18DF}" type="slidenum">
              <a:rPr lang="en-US" smtClean="0"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C6C8CF-4FFC-4204-9647-FA4FF56A18DF}" type="slidenum">
              <a:rPr lang="en-US" smtClean="0"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C6C8CF-4FFC-4204-9647-FA4FF56A18DF}" type="slidenum">
              <a:rPr lang="en-US" smtClean="0"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C6C8CF-4FFC-4204-9647-FA4FF56A18DF}" type="slidenum">
              <a:rPr lang="en-US" smtClean="0"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C6C8CF-4FFC-4204-9647-FA4FF56A18DF}" type="slidenum">
              <a:rPr lang="en-US" smtClean="0"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C6C8CF-4FFC-4204-9647-FA4FF56A18DF}" type="slidenum">
              <a:rPr lang="en-US" smtClean="0"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C6C8CF-4FFC-4204-9647-FA4FF56A18DF}" type="slidenum">
              <a:rPr lang="en-US" smtClean="0"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C6C8CF-4FFC-4204-9647-FA4FF56A18DF}" type="slidenum">
              <a:rPr lang="en-US" smtClean="0"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C6C8CF-4FFC-4204-9647-FA4FF56A18DF}" type="slidenum">
              <a:rPr lang="en-US" smtClean="0"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C6C8CF-4FFC-4204-9647-FA4FF56A18DF}" type="slidenum">
              <a:rPr lang="en-US" smtClean="0"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C6C8CF-4FFC-4204-9647-FA4FF56A18DF}" type="slidenum">
              <a:rPr lang="en-US" smtClean="0"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C6C8CF-4FFC-4204-9647-FA4FF56A18DF}" type="slidenum">
              <a:rPr lang="en-US" smtClean="0"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C6C8CF-4FFC-4204-9647-FA4FF56A18DF}" type="slidenum">
              <a:rPr lang="en-US" smtClean="0"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C6C8CF-4FFC-4204-9647-FA4FF56A18DF}" type="slidenum">
              <a:rPr lang="en-US" smtClean="0"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C6C8CF-4FFC-4204-9647-FA4FF56A18DF}" type="slidenum">
              <a:rPr lang="en-US" smtClean="0"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C6C8CF-4FFC-4204-9647-FA4FF56A18DF}" type="slidenum">
              <a:rPr lang="en-US" smtClean="0"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C6C8CF-4FFC-4204-9647-FA4FF56A18DF}" type="slidenum">
              <a:rPr lang="en-US" smtClean="0"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C6C8CF-4FFC-4204-9647-FA4FF56A18DF}" type="slidenum">
              <a:rPr lang="en-US" smtClean="0"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C6C8CF-4FFC-4204-9647-FA4FF56A18DF}" type="slidenum">
              <a:rPr lang="en-US" smtClean="0"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C6C8CF-4FFC-4204-9647-FA4FF56A18DF}" type="slidenum">
              <a:rPr lang="en-US" smtClean="0"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C6C8CF-4FFC-4204-9647-FA4FF56A18DF}" type="slidenum">
              <a:rPr lang="en-US" smtClean="0"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C6C8CF-4FFC-4204-9647-FA4FF56A18DF}" type="slidenum">
              <a:rPr lang="en-US" smtClean="0"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C6C8CF-4FFC-4204-9647-FA4FF56A18DF}" type="slidenum">
              <a:rPr lang="en-US" smtClean="0"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C6C8CF-4FFC-4204-9647-FA4FF56A18DF}" type="slidenum">
              <a:rPr lang="en-US" smtClean="0"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C6C8CF-4FFC-4204-9647-FA4FF56A18DF}" type="slidenum">
              <a:rPr lang="en-US" smtClean="0"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C6C8CF-4FFC-4204-9647-FA4FF56A18DF}" type="slidenum">
              <a:rPr lang="en-US" smtClean="0"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C6C8CF-4FFC-4204-9647-FA4FF56A18DF}" type="slidenum">
              <a:rPr lang="en-US" smtClean="0"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C6C8CF-4FFC-4204-9647-FA4FF56A18DF}" type="slidenum">
              <a:rPr lang="en-US" smtClean="0"/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C6C8CF-4FFC-4204-9647-FA4FF56A18DF}" type="slidenum">
              <a:rPr lang="en-US" smtClean="0"/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C6C8CF-4FFC-4204-9647-FA4FF56A18DF}" type="slidenum">
              <a:rPr lang="en-US" smtClean="0"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C6C8CF-4FFC-4204-9647-FA4FF56A18DF}" type="slidenum">
              <a:rPr lang="en-US" smtClean="0"/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C6C8CF-4FFC-4204-9647-FA4FF56A18DF}" type="slidenum">
              <a:rPr lang="en-US" smtClean="0"/>
              <a:t>41</a:t>
            </a:fld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C6C8CF-4FFC-4204-9647-FA4FF56A18DF}" type="slidenum">
              <a:rPr lang="en-US" smtClean="0"/>
              <a:t>42</a:t>
            </a:fld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C6C8CF-4FFC-4204-9647-FA4FF56A18DF}" type="slidenum">
              <a:rPr lang="en-US" smtClean="0"/>
              <a:t>43</a:t>
            </a:fld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C6C8CF-4FFC-4204-9647-FA4FF56A18DF}" type="slidenum">
              <a:rPr lang="en-US" smtClean="0"/>
              <a:t>44</a:t>
            </a:fld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C6C8CF-4FFC-4204-9647-FA4FF56A18DF}" type="slidenum">
              <a:rPr lang="en-US" smtClean="0"/>
              <a:t>45</a:t>
            </a:fld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C6C8CF-4FFC-4204-9647-FA4FF56A18DF}" type="slidenum">
              <a:rPr lang="en-US" smtClean="0"/>
              <a:t>46</a:t>
            </a:fld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C6C8CF-4FFC-4204-9647-FA4FF56A18DF}" type="slidenum">
              <a:rPr lang="en-US" smtClean="0"/>
              <a:t>47</a:t>
            </a:fld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C6C8CF-4FFC-4204-9647-FA4FF56A18DF}" type="slidenum">
              <a:rPr lang="en-US" smtClean="0"/>
              <a:t>48</a:t>
            </a:fld>
            <a:endParaRPr 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C6C8CF-4FFC-4204-9647-FA4FF56A18DF}" type="slidenum">
              <a:rPr lang="en-US" smtClean="0"/>
              <a:t>49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C6C8CF-4FFC-4204-9647-FA4FF56A18DF}" type="slidenum">
              <a:rPr lang="en-US" smtClean="0"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C6C8CF-4FFC-4204-9647-FA4FF56A18DF}" type="slidenum">
              <a:rPr lang="en-US" smtClean="0"/>
              <a:t>50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C6C8CF-4FFC-4204-9647-FA4FF56A18DF}" type="slidenum">
              <a:rPr lang="en-US" smtClean="0"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C6C8CF-4FFC-4204-9647-FA4FF56A18DF}" type="slidenum">
              <a:rPr lang="en-US" smtClean="0"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C6C8CF-4FFC-4204-9647-FA4FF56A18DF}" type="slidenum">
              <a:rPr lang="en-US" smtClean="0"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C6C8CF-4FFC-4204-9647-FA4FF56A18DF}" type="slidenum">
              <a:rPr lang="en-US" smtClean="0"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4724400" y="2590800"/>
            <a:ext cx="4419600" cy="1527175"/>
          </a:xfrm>
          <a:effectLst/>
        </p:spPr>
        <p:txBody>
          <a:bodyPr anchor="t">
            <a:normAutofit/>
          </a:bodyPr>
          <a:lstStyle>
            <a:lvl1pPr algn="ctr">
              <a:defRPr sz="3500" baseline="0">
                <a:latin typeface="+mj-lt"/>
                <a:cs typeface="Arial" pitchFamily="34" charset="0"/>
              </a:defRPr>
            </a:lvl1pPr>
          </a:lstStyle>
          <a:p>
            <a:endParaRPr kumimoji="0"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724400" y="0"/>
            <a:ext cx="4114800" cy="1676400"/>
          </a:xfrm>
        </p:spPr>
        <p:txBody>
          <a:bodyPr anchor="b">
            <a:normAutofit/>
          </a:bodyPr>
          <a:lstStyle>
            <a:lvl1pPr marL="0" indent="0" algn="ctr">
              <a:buNone/>
              <a:defRPr sz="4000">
                <a:solidFill>
                  <a:schemeClr val="tx2">
                    <a:shade val="75000"/>
                  </a:schemeClr>
                </a:solidFill>
                <a:latin typeface="+mj-lt"/>
                <a:cs typeface="Arial" pitchFamily="34" charset="0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endParaRPr kumimoji="0" lang="en-US" dirty="0"/>
          </a:p>
        </p:txBody>
      </p:sp>
      <p:pic>
        <p:nvPicPr>
          <p:cNvPr id="8" name="Picture 7" descr="HIH_Cov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52400"/>
            <a:ext cx="4693882" cy="6172200"/>
          </a:xfrm>
          <a:prstGeom prst="rect">
            <a:avLst/>
          </a:prstGeom>
        </p:spPr>
      </p:pic>
      <p:sp>
        <p:nvSpPr>
          <p:cNvPr id="10" name="Footer Placeholder 1"/>
          <p:cNvSpPr txBox="1">
            <a:spLocks/>
          </p:cNvSpPr>
          <p:nvPr/>
        </p:nvSpPr>
        <p:spPr>
          <a:xfrm>
            <a:off x="6934200" y="6172200"/>
            <a:ext cx="2209800" cy="533400"/>
          </a:xfrm>
          <a:prstGeom prst="rect">
            <a:avLst/>
          </a:prstGeom>
        </p:spPr>
        <p:txBody>
          <a:bodyPr vert="horz"/>
          <a:lstStyle>
            <a:lvl1pPr algn="l">
              <a:defRPr sz="10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Authored by: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Marta Szabo White. PhD.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Georgia State University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shade val="75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 userDrawn="1"/>
        </p:nvSpPr>
        <p:spPr>
          <a:xfrm>
            <a:off x="0" y="6553200"/>
            <a:ext cx="9144000" cy="307777"/>
          </a:xfrm>
          <a:prstGeom prst="rect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© 2012 South-Western, </a:t>
            </a:r>
            <a:r>
              <a:rPr lang="en-US" sz="1400" dirty="0" err="1" smtClean="0">
                <a:solidFill>
                  <a:schemeClr val="bg1"/>
                </a:solidFill>
              </a:rPr>
              <a:t>Cengage</a:t>
            </a:r>
            <a:r>
              <a:rPr lang="en-US" sz="1400" dirty="0" smtClean="0">
                <a:solidFill>
                  <a:schemeClr val="bg1"/>
                </a:solidFill>
              </a:rPr>
              <a:t> Learning, Inc. All rights reserved.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1524000" y="0"/>
            <a:ext cx="7086600" cy="1295400"/>
          </a:xfrm>
        </p:spPr>
        <p:txBody>
          <a:bodyPr>
            <a:noAutofit/>
          </a:bodyPr>
          <a:lstStyle>
            <a:lvl1pPr algn="ctr">
              <a:defRPr sz="4000">
                <a:latin typeface="+mj-lt"/>
                <a:cs typeface="Arial" pitchFamily="34" charset="0"/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>
          <a:xfrm>
            <a:off x="1600200" y="1295400"/>
            <a:ext cx="7391400" cy="5029200"/>
          </a:xfrm>
        </p:spPr>
        <p:txBody>
          <a:bodyPr/>
          <a:lstStyle>
            <a:lvl1pPr>
              <a:buFont typeface="Arial" pitchFamily="34" charset="0"/>
              <a:buChar char="•"/>
              <a:defRPr>
                <a:latin typeface="+mj-lt"/>
                <a:cs typeface="Arial" pitchFamily="34" charset="0"/>
              </a:defRPr>
            </a:lvl1pPr>
            <a:lvl2pPr>
              <a:buFont typeface="Arial" pitchFamily="34" charset="0"/>
              <a:buChar char="•"/>
              <a:defRPr>
                <a:latin typeface="+mj-lt"/>
                <a:cs typeface="Arial" pitchFamily="34" charset="0"/>
              </a:defRPr>
            </a:lvl2pPr>
            <a:lvl3pPr>
              <a:buFont typeface="Arial" pitchFamily="34" charset="0"/>
              <a:buChar char="•"/>
              <a:defRPr>
                <a:latin typeface="+mj-lt"/>
                <a:cs typeface="Arial" pitchFamily="34" charset="0"/>
              </a:defRPr>
            </a:lvl3pPr>
            <a:lvl4pPr>
              <a:buFont typeface="Arial" pitchFamily="34" charset="0"/>
              <a:buChar char="•"/>
              <a:defRPr>
                <a:latin typeface="+mj-lt"/>
              </a:defRPr>
            </a:lvl4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1600200" y="6400800"/>
            <a:ext cx="6553200" cy="457200"/>
          </a:xfrm>
        </p:spPr>
        <p:txBody>
          <a:bodyPr/>
          <a:lstStyle>
            <a:lvl1pPr>
              <a:defRPr sz="900" baseline="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D235BD0-D356-4402-BB91-39E6560732F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HIH_Cover_globe-2.jpg"/>
          <p:cNvPicPr>
            <a:picLocks noChangeAspect="1"/>
          </p:cNvPicPr>
          <p:nvPr/>
        </p:nvPicPr>
        <p:blipFill>
          <a:blip r:embed="rId2" cstate="print">
            <a:lum contrast="20000"/>
          </a:blip>
          <a:srcRect l="20000" r="13333"/>
          <a:stretch>
            <a:fillRect/>
          </a:stretch>
        </p:blipFill>
        <p:spPr>
          <a:xfrm>
            <a:off x="0" y="0"/>
            <a:ext cx="1524000" cy="6858000"/>
          </a:xfrm>
          <a:prstGeom prst="rect">
            <a:avLst/>
          </a:prstGeom>
        </p:spPr>
      </p:pic>
      <p:pic>
        <p:nvPicPr>
          <p:cNvPr id="8" name="Picture 7" descr="HIH_Cove_logo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610600" y="0"/>
            <a:ext cx="533400" cy="576503"/>
          </a:xfrm>
          <a:prstGeom prst="rect">
            <a:avLst/>
          </a:prstGeom>
        </p:spPr>
      </p:pic>
      <p:sp>
        <p:nvSpPr>
          <p:cNvPr id="9" name="Footer Placeholder 18"/>
          <p:cNvSpPr txBox="1">
            <a:spLocks/>
          </p:cNvSpPr>
          <p:nvPr userDrawn="1"/>
        </p:nvSpPr>
        <p:spPr>
          <a:xfrm>
            <a:off x="1524000" y="6477000"/>
            <a:ext cx="6858000" cy="533400"/>
          </a:xfrm>
          <a:prstGeom prst="rect">
            <a:avLst/>
          </a:prstGeom>
        </p:spPr>
        <p:txBody>
          <a:bodyPr vert="horz"/>
          <a:lstStyle>
            <a:lvl1pPr>
              <a:defRPr sz="900" baseline="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©2013 </a:t>
            </a:r>
            <a:r>
              <a:rPr kumimoji="0" lang="en-US" sz="9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Cengage</a:t>
            </a: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Learning.  All Rights Reserved.  May not be copied, scanned, or duplicated, in whole or in part, except for use as permitted in a license distributed with a certain product or service or otherwise on a password-protected website for classroom use.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1524000" y="0"/>
            <a:ext cx="7086600" cy="1295400"/>
          </a:xfrm>
        </p:spPr>
        <p:txBody>
          <a:bodyPr>
            <a:noAutofit/>
          </a:bodyPr>
          <a:lstStyle>
            <a:lvl1pPr algn="ctr">
              <a:defRPr sz="4000">
                <a:latin typeface="+mj-lt"/>
                <a:cs typeface="Arial" pitchFamily="34" charset="0"/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>
          <a:xfrm>
            <a:off x="1600200" y="1295400"/>
            <a:ext cx="7391400" cy="5029200"/>
          </a:xfrm>
        </p:spPr>
        <p:txBody>
          <a:bodyPr/>
          <a:lstStyle>
            <a:lvl1pPr>
              <a:buFont typeface="Arial" pitchFamily="34" charset="0"/>
              <a:buChar char="•"/>
              <a:defRPr>
                <a:latin typeface="+mj-lt"/>
                <a:cs typeface="Arial" pitchFamily="34" charset="0"/>
              </a:defRPr>
            </a:lvl1pPr>
            <a:lvl2pPr>
              <a:buFont typeface="Arial" pitchFamily="34" charset="0"/>
              <a:buChar char="•"/>
              <a:defRPr>
                <a:latin typeface="+mj-lt"/>
              </a:defRPr>
            </a:lvl2pPr>
            <a:lvl3pPr>
              <a:buFont typeface="Arial" pitchFamily="34" charset="0"/>
              <a:buChar char="•"/>
              <a:defRPr>
                <a:latin typeface="+mj-lt"/>
              </a:defRPr>
            </a:lvl3pPr>
            <a:lvl4pPr>
              <a:buFont typeface="Arial" pitchFamily="34" charset="0"/>
              <a:buChar char="•"/>
              <a:defRPr>
                <a:latin typeface="+mj-lt"/>
              </a:defRPr>
            </a:lvl4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1600200" y="6400800"/>
            <a:ext cx="6553200" cy="457200"/>
          </a:xfrm>
        </p:spPr>
        <p:txBody>
          <a:bodyPr/>
          <a:lstStyle>
            <a:lvl1pPr>
              <a:defRPr sz="900" baseline="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D235BD0-D356-4402-BB91-39E6560732F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HIH_Cover_globe-2.jpg"/>
          <p:cNvPicPr>
            <a:picLocks noChangeAspect="1"/>
          </p:cNvPicPr>
          <p:nvPr/>
        </p:nvPicPr>
        <p:blipFill>
          <a:blip r:embed="rId2" cstate="print">
            <a:lum contrast="20000"/>
          </a:blip>
          <a:srcRect l="20000" r="13333"/>
          <a:stretch>
            <a:fillRect/>
          </a:stretch>
        </p:blipFill>
        <p:spPr>
          <a:xfrm>
            <a:off x="0" y="0"/>
            <a:ext cx="1524000" cy="6858000"/>
          </a:xfrm>
          <a:prstGeom prst="rect">
            <a:avLst/>
          </a:prstGeom>
        </p:spPr>
      </p:pic>
      <p:pic>
        <p:nvPicPr>
          <p:cNvPr id="8" name="Picture 7" descr="HIH_Cove_logo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610600" y="0"/>
            <a:ext cx="533400" cy="576503"/>
          </a:xfrm>
          <a:prstGeom prst="rect">
            <a:avLst/>
          </a:prstGeom>
        </p:spPr>
      </p:pic>
      <p:sp>
        <p:nvSpPr>
          <p:cNvPr id="9" name="Footer Placeholder 18"/>
          <p:cNvSpPr txBox="1">
            <a:spLocks/>
          </p:cNvSpPr>
          <p:nvPr userDrawn="1"/>
        </p:nvSpPr>
        <p:spPr>
          <a:xfrm>
            <a:off x="1524000" y="6477000"/>
            <a:ext cx="6858000" cy="533400"/>
          </a:xfrm>
          <a:prstGeom prst="rect">
            <a:avLst/>
          </a:prstGeom>
        </p:spPr>
        <p:txBody>
          <a:bodyPr vert="horz"/>
          <a:lstStyle>
            <a:lvl1pPr>
              <a:defRPr sz="900" baseline="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©2013 </a:t>
            </a:r>
            <a:r>
              <a:rPr kumimoji="0" lang="en-US" sz="9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Cengage</a:t>
            </a: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Learning.  All Rights Reserved.  May not be copied, scanned, or duplicated, in whole or in part, except for use as permitted in a license distributed with a certain product or service or otherwise on a password-protected website for classroom use.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1524000" y="0"/>
            <a:ext cx="7086600" cy="1295400"/>
          </a:xfrm>
        </p:spPr>
        <p:txBody>
          <a:bodyPr>
            <a:noAutofit/>
          </a:bodyPr>
          <a:lstStyle>
            <a:lvl1pPr algn="ctr">
              <a:defRPr sz="4000">
                <a:latin typeface="+mj-lt"/>
                <a:cs typeface="Arial" pitchFamily="34" charset="0"/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1600200" y="6400800"/>
            <a:ext cx="6553200" cy="457200"/>
          </a:xfrm>
        </p:spPr>
        <p:txBody>
          <a:bodyPr/>
          <a:lstStyle>
            <a:lvl1pPr>
              <a:defRPr sz="900" baseline="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D235BD0-D356-4402-BB91-39E6560732F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HIH_Cover_globe-2.jpg"/>
          <p:cNvPicPr>
            <a:picLocks noChangeAspect="1"/>
          </p:cNvPicPr>
          <p:nvPr/>
        </p:nvPicPr>
        <p:blipFill>
          <a:blip r:embed="rId2" cstate="print">
            <a:lum contrast="20000"/>
          </a:blip>
          <a:srcRect l="20000" r="13333"/>
          <a:stretch>
            <a:fillRect/>
          </a:stretch>
        </p:blipFill>
        <p:spPr>
          <a:xfrm>
            <a:off x="0" y="0"/>
            <a:ext cx="1524000" cy="6858000"/>
          </a:xfrm>
          <a:prstGeom prst="rect">
            <a:avLst/>
          </a:prstGeom>
        </p:spPr>
      </p:pic>
      <p:pic>
        <p:nvPicPr>
          <p:cNvPr id="8" name="Picture 7" descr="HIH_Cove_logo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610600" y="0"/>
            <a:ext cx="533400" cy="576503"/>
          </a:xfrm>
          <a:prstGeom prst="rect">
            <a:avLst/>
          </a:prstGeom>
        </p:spPr>
      </p:pic>
      <p:sp>
        <p:nvSpPr>
          <p:cNvPr id="9" name="Footer Placeholder 18"/>
          <p:cNvSpPr txBox="1">
            <a:spLocks/>
          </p:cNvSpPr>
          <p:nvPr userDrawn="1"/>
        </p:nvSpPr>
        <p:spPr>
          <a:xfrm>
            <a:off x="1524000" y="6477000"/>
            <a:ext cx="6858000" cy="533400"/>
          </a:xfrm>
          <a:prstGeom prst="rect">
            <a:avLst/>
          </a:prstGeom>
        </p:spPr>
        <p:txBody>
          <a:bodyPr vert="horz"/>
          <a:lstStyle>
            <a:lvl1pPr>
              <a:defRPr sz="900" baseline="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©2013 </a:t>
            </a:r>
            <a:r>
              <a:rPr kumimoji="0" lang="en-US" sz="9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Cengage</a:t>
            </a: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Learning.  All Rights Reserved.  May not be copied, scanned, or duplicated, in whole or in part, except for use as permitted in a license distributed with a certain product or service or otherwise on a password-protected website for classroom use.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1600200" y="6400800"/>
            <a:ext cx="6553200" cy="457200"/>
          </a:xfrm>
        </p:spPr>
        <p:txBody>
          <a:bodyPr/>
          <a:lstStyle>
            <a:lvl1pPr>
              <a:defRPr sz="900" baseline="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D235BD0-D356-4402-BB91-39E6560732F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HIH_Cover_globe-2.jpg"/>
          <p:cNvPicPr>
            <a:picLocks noChangeAspect="1"/>
          </p:cNvPicPr>
          <p:nvPr/>
        </p:nvPicPr>
        <p:blipFill>
          <a:blip r:embed="rId2" cstate="print">
            <a:lum contrast="20000"/>
          </a:blip>
          <a:srcRect l="20000" r="13333"/>
          <a:stretch>
            <a:fillRect/>
          </a:stretch>
        </p:blipFill>
        <p:spPr>
          <a:xfrm>
            <a:off x="0" y="0"/>
            <a:ext cx="1524000" cy="6858000"/>
          </a:xfrm>
          <a:prstGeom prst="rect">
            <a:avLst/>
          </a:prstGeom>
        </p:spPr>
      </p:pic>
      <p:pic>
        <p:nvPicPr>
          <p:cNvPr id="8" name="Picture 7" descr="HIH_Cove_logo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610600" y="0"/>
            <a:ext cx="533400" cy="576503"/>
          </a:xfrm>
          <a:prstGeom prst="rect">
            <a:avLst/>
          </a:prstGeom>
        </p:spPr>
      </p:pic>
      <p:sp>
        <p:nvSpPr>
          <p:cNvPr id="9" name="Footer Placeholder 18"/>
          <p:cNvSpPr txBox="1">
            <a:spLocks/>
          </p:cNvSpPr>
          <p:nvPr userDrawn="1"/>
        </p:nvSpPr>
        <p:spPr>
          <a:xfrm>
            <a:off x="1524000" y="6477000"/>
            <a:ext cx="6858000" cy="533400"/>
          </a:xfrm>
          <a:prstGeom prst="rect">
            <a:avLst/>
          </a:prstGeom>
        </p:spPr>
        <p:txBody>
          <a:bodyPr vert="horz"/>
          <a:lstStyle>
            <a:lvl1pPr>
              <a:defRPr sz="900" baseline="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©2013 </a:t>
            </a:r>
            <a:r>
              <a:rPr kumimoji="0" lang="en-US" sz="9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Cengage</a:t>
            </a: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Learning.  All Rights Reserved.  May not be copied, scanned, or duplicated, in whole or in part, except for use as permitted in a license distributed with a certain product or service or otherwise on a password-protected website for classroom use.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1600200" y="6400800"/>
            <a:ext cx="6553200" cy="457200"/>
          </a:xfrm>
        </p:spPr>
        <p:txBody>
          <a:bodyPr/>
          <a:lstStyle>
            <a:lvl1pPr>
              <a:defRPr sz="900" baseline="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D235BD0-D356-4402-BB91-39E6560732F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HIH_Cover_globe-2.jpg"/>
          <p:cNvPicPr>
            <a:picLocks noChangeAspect="1"/>
          </p:cNvPicPr>
          <p:nvPr/>
        </p:nvPicPr>
        <p:blipFill>
          <a:blip r:embed="rId2" cstate="print">
            <a:lum contrast="20000"/>
          </a:blip>
          <a:srcRect l="20000" r="13333"/>
          <a:stretch>
            <a:fillRect/>
          </a:stretch>
        </p:blipFill>
        <p:spPr>
          <a:xfrm>
            <a:off x="0" y="0"/>
            <a:ext cx="1524000" cy="6858000"/>
          </a:xfrm>
          <a:prstGeom prst="rect">
            <a:avLst/>
          </a:prstGeom>
        </p:spPr>
      </p:pic>
      <p:pic>
        <p:nvPicPr>
          <p:cNvPr id="8" name="Picture 7" descr="HIH_Cove_logo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610600" y="0"/>
            <a:ext cx="533400" cy="576503"/>
          </a:xfrm>
          <a:prstGeom prst="rect">
            <a:avLst/>
          </a:prstGeom>
        </p:spPr>
      </p:pic>
      <p:sp>
        <p:nvSpPr>
          <p:cNvPr id="9" name="Footer Placeholder 18"/>
          <p:cNvSpPr txBox="1">
            <a:spLocks/>
          </p:cNvSpPr>
          <p:nvPr userDrawn="1"/>
        </p:nvSpPr>
        <p:spPr>
          <a:xfrm>
            <a:off x="1524000" y="6477000"/>
            <a:ext cx="6858000" cy="533400"/>
          </a:xfrm>
          <a:prstGeom prst="rect">
            <a:avLst/>
          </a:prstGeom>
        </p:spPr>
        <p:txBody>
          <a:bodyPr vert="horz"/>
          <a:lstStyle>
            <a:lvl1pPr>
              <a:defRPr sz="900" baseline="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©2013 </a:t>
            </a:r>
            <a:r>
              <a:rPr kumimoji="0" lang="en-US" sz="9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Cengage</a:t>
            </a: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Learning.  All Rights Reserved.  May not be copied, scanned, or duplicated, in whole or in part, except for use as permitted in a license distributed with a certain product or service or otherwise on a password-protected website for classroom use.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D235BD0-D356-4402-BB91-39E6560732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buFont typeface="Arial" pitchFamily="34" charset="0"/>
              <a:buChar char="•"/>
              <a:defRPr sz="2800"/>
            </a:lvl1pPr>
            <a:lvl2pPr>
              <a:buFont typeface="Arial" pitchFamily="34" charset="0"/>
              <a:buChar char="•"/>
              <a:defRPr sz="2400"/>
            </a:lvl2pPr>
            <a:lvl3pPr>
              <a:buFont typeface="Arial" pitchFamily="34" charset="0"/>
              <a:buChar char="•"/>
              <a:defRPr sz="2000"/>
            </a:lvl3pPr>
            <a:lvl4pPr>
              <a:buFont typeface="Arial" pitchFamily="34" charset="0"/>
              <a:buChar char="•"/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buFont typeface="Arial" pitchFamily="34" charset="0"/>
              <a:buChar char="•"/>
              <a:defRPr sz="2800"/>
            </a:lvl1pPr>
            <a:lvl2pPr>
              <a:buFont typeface="Arial" pitchFamily="34" charset="0"/>
              <a:buChar char="•"/>
              <a:defRPr sz="2400"/>
            </a:lvl2pPr>
            <a:lvl3pPr>
              <a:buFont typeface="Arial" pitchFamily="34" charset="0"/>
              <a:buChar char="•"/>
              <a:defRPr sz="2000"/>
            </a:lvl3pPr>
            <a:lvl4pPr>
              <a:buFont typeface="Arial" pitchFamily="34" charset="0"/>
              <a:buChar char="•"/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6200" y="6477000"/>
            <a:ext cx="8153400" cy="288925"/>
          </a:xfrm>
        </p:spPr>
        <p:txBody>
          <a:bodyPr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35BD0-D356-4402-BB91-39E6560732F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HIH_Cove_logo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610600" y="0"/>
            <a:ext cx="533400" cy="57650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>
            <a:lvl1pPr>
              <a:defRPr baseline="0">
                <a:effectLst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0" y="6400800"/>
            <a:ext cx="8153400" cy="288925"/>
          </a:xfrm>
        </p:spPr>
        <p:txBody>
          <a:bodyPr/>
          <a:lstStyle>
            <a:lvl1pPr>
              <a:defRPr sz="900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fld id="{BD235BD0-D356-4402-BB91-39E6560732F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Picture 4" descr="HIH_Cove_logo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610600" y="0"/>
            <a:ext cx="533400" cy="576503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152400" y="6477000"/>
            <a:ext cx="80010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9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D235BD0-D356-4402-BB91-39E6560732F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pic>
        <p:nvPicPr>
          <p:cNvPr id="13" name="Picture 12" descr="HIH_Cove_logor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8610600" y="0"/>
            <a:ext cx="533400" cy="57650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7" r:id="rId4"/>
    <p:sldLayoutId id="2147483670" r:id="rId5"/>
    <p:sldLayoutId id="2147483668" r:id="rId6"/>
    <p:sldLayoutId id="2147483669" r:id="rId7"/>
    <p:sldLayoutId id="2147483664" r:id="rId8"/>
    <p:sldLayoutId id="2147483665" r:id="rId9"/>
    <p:sldLayoutId id="2147483666" r:id="rId10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Arial" pitchFamily="34" charset="0"/>
        <a:buChar char="•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Arial" pitchFamily="34" charset="0"/>
        <a:buChar char="•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Arial" pitchFamily="34" charset="0"/>
        <a:buChar char="•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Arial" pitchFamily="34" charset="0"/>
        <a:buChar char="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b="1" dirty="0"/>
          </a:p>
        </p:txBody>
      </p:sp>
      <p:sp>
        <p:nvSpPr>
          <p:cNvPr id="33" name="Rectangle 32"/>
          <p:cNvSpPr/>
          <p:nvPr/>
        </p:nvSpPr>
        <p:spPr>
          <a:xfrm>
            <a:off x="4724400" y="1"/>
            <a:ext cx="41148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latin typeface="+mj-lt"/>
                <a:cs typeface="Arial" pitchFamily="34" charset="0"/>
              </a:rPr>
              <a:t>PART 1: </a:t>
            </a:r>
          </a:p>
          <a:p>
            <a:r>
              <a:rPr lang="en-US" sz="3600" b="1" dirty="0" smtClean="0">
                <a:latin typeface="+mj-lt"/>
                <a:cs typeface="Arial" pitchFamily="34" charset="0"/>
              </a:rPr>
              <a:t>STRATEGIC MANAGEMENT INPUTS</a:t>
            </a:r>
            <a:endParaRPr lang="en-US" sz="3600" dirty="0">
              <a:latin typeface="+mj-lt"/>
              <a:cs typeface="Arial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648200" y="2667000"/>
            <a:ext cx="44958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dirty="0" smtClean="0">
                <a:latin typeface="+mj-lt"/>
                <a:cs typeface="Arial" pitchFamily="34" charset="0"/>
              </a:rPr>
              <a:t>CHAPTER 3</a:t>
            </a:r>
            <a:br>
              <a:rPr lang="en-US" sz="3400" dirty="0" smtClean="0">
                <a:latin typeface="+mj-lt"/>
                <a:cs typeface="Arial" pitchFamily="34" charset="0"/>
              </a:rPr>
            </a:br>
            <a:r>
              <a:rPr lang="en-US" sz="3400" dirty="0" smtClean="0">
                <a:latin typeface="+mj-lt"/>
                <a:cs typeface="Arial" pitchFamily="34" charset="0"/>
              </a:rPr>
              <a:t>THE INTERNAL ENVIRONMENT: RESOURCES, CAPABILITIES, &amp; CORE COMPETENCIES</a:t>
            </a:r>
            <a:endParaRPr lang="en-US" sz="3400" dirty="0">
              <a:latin typeface="+mj-lt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/>
          <p:cNvSpPr/>
          <p:nvPr/>
        </p:nvSpPr>
        <p:spPr>
          <a:xfrm>
            <a:off x="1752600" y="1447800"/>
            <a:ext cx="7162800" cy="4876800"/>
          </a:xfrm>
          <a:prstGeom prst="rect">
            <a:avLst/>
          </a:prstGeom>
          <a:solidFill>
            <a:srgbClr val="CCA8A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524000" y="0"/>
            <a:ext cx="7086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latin typeface="+mj-lt"/>
              </a:rPr>
              <a:t>COMPETITIVE ADVANTAGE</a:t>
            </a:r>
          </a:p>
          <a:p>
            <a:pPr algn="ctr"/>
            <a:r>
              <a:rPr lang="en-US" sz="3600" b="1" dirty="0" smtClean="0">
                <a:latin typeface="+mj-lt"/>
              </a:rPr>
              <a:t> KEY POINTS</a:t>
            </a:r>
          </a:p>
        </p:txBody>
      </p:sp>
      <p:sp>
        <p:nvSpPr>
          <p:cNvPr id="37" name="Title 36"/>
          <p:cNvSpPr>
            <a:spLocks noGrp="1"/>
          </p:cNvSpPr>
          <p:nvPr>
            <p:ph type="ctrTitle" idx="4294967295"/>
          </p:nvPr>
        </p:nvSpPr>
        <p:spPr>
          <a:xfrm>
            <a:off x="1752600" y="1524000"/>
            <a:ext cx="7391400" cy="4800600"/>
          </a:xfrm>
        </p:spPr>
        <p:txBody>
          <a:bodyPr>
            <a:normAutofit fontScale="90000"/>
          </a:bodyPr>
          <a:lstStyle/>
          <a:p>
            <a:pPr lvl="0"/>
            <a:r>
              <a:rPr lang="en-US" sz="2700" dirty="0" smtClean="0"/>
              <a:t/>
            </a:r>
            <a:br>
              <a:rPr lang="en-US" sz="2700" dirty="0" smtClean="0"/>
            </a:br>
            <a:r>
              <a:rPr lang="en-US" sz="3111" dirty="0" smtClean="0">
                <a:cs typeface="Arial"/>
              </a:rPr>
              <a:t>■</a:t>
            </a:r>
            <a:r>
              <a:rPr lang="en-US" sz="3200" dirty="0" smtClean="0">
                <a:cs typeface="Arial"/>
              </a:rPr>
              <a:t> </a:t>
            </a:r>
            <a:r>
              <a:rPr lang="en-US" sz="3111" dirty="0" smtClean="0">
                <a:cs typeface="Arial"/>
              </a:rPr>
              <a:t>F</a:t>
            </a:r>
            <a:r>
              <a:rPr lang="en-US" sz="3111" dirty="0" smtClean="0"/>
              <a:t>irms must exploit their current advantages while simultaneously using their resources and capabilities to form new advantages that can lead to future competitive success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1200" dirty="0">
                <a:cs typeface="Arial"/>
              </a:rPr>
              <a:t/>
            </a:r>
            <a:br>
              <a:rPr lang="en-US" sz="1200" dirty="0">
                <a:cs typeface="Arial"/>
              </a:rPr>
            </a:br>
            <a:r>
              <a:rPr lang="en-US" sz="3111" dirty="0" smtClean="0">
                <a:cs typeface="Arial"/>
              </a:rPr>
              <a:t>■</a:t>
            </a:r>
            <a:r>
              <a:rPr lang="en-US" sz="3200" dirty="0" smtClean="0">
                <a:cs typeface="Arial"/>
              </a:rPr>
              <a:t> </a:t>
            </a:r>
            <a:r>
              <a:rPr lang="en-US" sz="3111" dirty="0" smtClean="0">
                <a:cs typeface="Arial"/>
              </a:rPr>
              <a:t>INNOVATION and PEOPLE are </a:t>
            </a:r>
            <a:r>
              <a:rPr lang="en-US" sz="3111" dirty="0" smtClean="0"/>
              <a:t>critical resources for  organizations in their quest for competitive advantage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="" xmlns:p14="http://schemas.microsoft.com/office/powerpoint/2010/main" val="285140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39" grpId="1" animBg="1"/>
      <p:bldP spid="3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/>
          <p:cNvSpPr/>
          <p:nvPr/>
        </p:nvSpPr>
        <p:spPr>
          <a:xfrm>
            <a:off x="1752600" y="1524000"/>
            <a:ext cx="7010400" cy="4800600"/>
          </a:xfrm>
          <a:prstGeom prst="rect">
            <a:avLst/>
          </a:prstGeom>
          <a:solidFill>
            <a:srgbClr val="CCA8A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524000" y="0"/>
            <a:ext cx="7086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latin typeface="+mj-lt"/>
              </a:rPr>
              <a:t>COMPETITIVE ADVANTAGE</a:t>
            </a:r>
          </a:p>
          <a:p>
            <a:pPr algn="ctr"/>
            <a:r>
              <a:rPr lang="en-US" sz="3600" b="1" dirty="0" smtClean="0">
                <a:latin typeface="+mj-lt"/>
              </a:rPr>
              <a:t> SUSTAINABILITY</a:t>
            </a:r>
          </a:p>
        </p:txBody>
      </p:sp>
      <p:sp>
        <p:nvSpPr>
          <p:cNvPr id="37" name="Title 36"/>
          <p:cNvSpPr>
            <a:spLocks noGrp="1"/>
          </p:cNvSpPr>
          <p:nvPr>
            <p:ph type="ctrTitle" idx="4294967295"/>
          </p:nvPr>
        </p:nvSpPr>
        <p:spPr>
          <a:xfrm>
            <a:off x="2133600" y="1600200"/>
            <a:ext cx="7010400" cy="4724400"/>
          </a:xfrm>
        </p:spPr>
        <p:txBody>
          <a:bodyPr>
            <a:normAutofit/>
          </a:bodyPr>
          <a:lstStyle/>
          <a:p>
            <a:pPr lvl="0" algn="l"/>
            <a:r>
              <a:rPr lang="en-US" sz="2700" dirty="0" smtClean="0"/>
              <a:t/>
            </a:r>
            <a:br>
              <a:rPr lang="en-US" sz="2700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7" name="Rectangle 7"/>
          <p:cNvSpPr txBox="1">
            <a:spLocks noChangeArrowheads="1"/>
          </p:cNvSpPr>
          <p:nvPr/>
        </p:nvSpPr>
        <p:spPr>
          <a:xfrm>
            <a:off x="1828800" y="1676400"/>
            <a:ext cx="6629400" cy="444976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Sustainability of a competitive advantage is a function of:</a:t>
            </a:r>
          </a:p>
          <a:p>
            <a:pPr marL="457200" marR="0" lvl="1" indent="0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The rate of core competence obsolescence due to environmental changes</a:t>
            </a:r>
          </a:p>
          <a:p>
            <a:pPr marL="457200" marR="0" lvl="1" indent="0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The availability of substitutes for the core competence</a:t>
            </a:r>
          </a:p>
          <a:p>
            <a:pPr marL="457200" marR="0" lvl="1" indent="0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3200" dirty="0" smtClean="0">
                <a:solidFill>
                  <a:srgbClr val="C00000"/>
                </a:solidFill>
                <a:latin typeface="+mj-lt"/>
              </a:rPr>
              <a:t> The </a:t>
            </a:r>
            <a:r>
              <a:rPr lang="en-US" sz="3200" dirty="0" err="1" smtClean="0">
                <a:solidFill>
                  <a:srgbClr val="C00000"/>
                </a:solidFill>
                <a:latin typeface="+mj-lt"/>
              </a:rPr>
              <a:t>i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mitability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of the core competence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/>
          <p:cNvSpPr/>
          <p:nvPr/>
        </p:nvSpPr>
        <p:spPr>
          <a:xfrm>
            <a:off x="1600200" y="1371600"/>
            <a:ext cx="7391400" cy="4953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524000" y="1"/>
            <a:ext cx="70866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latin typeface="+mj-lt"/>
              </a:rPr>
              <a:t>ANALYZING THE INTERNAL ORGANIZATION</a:t>
            </a:r>
            <a:endParaRPr lang="en-US" sz="3600" b="1" dirty="0" smtClean="0">
              <a:solidFill>
                <a:srgbClr val="C00000"/>
              </a:solidFill>
              <a:latin typeface="+mj-lt"/>
            </a:endParaRPr>
          </a:p>
          <a:p>
            <a:pPr algn="ctr"/>
            <a:r>
              <a:rPr lang="en-US" sz="800" b="1" dirty="0" smtClean="0">
                <a:solidFill>
                  <a:srgbClr val="C00000"/>
                </a:solidFill>
                <a:latin typeface="+mj-lt"/>
              </a:rPr>
              <a:t>  </a:t>
            </a:r>
            <a:endParaRPr lang="en-US" sz="4000" b="1" dirty="0" smtClean="0">
              <a:latin typeface="+mj-lt"/>
            </a:endParaRPr>
          </a:p>
        </p:txBody>
      </p:sp>
      <p:sp>
        <p:nvSpPr>
          <p:cNvPr id="37" name="Title 36"/>
          <p:cNvSpPr>
            <a:spLocks noGrp="1"/>
          </p:cNvSpPr>
          <p:nvPr>
            <p:ph type="ctrTitle" idx="4294967295"/>
          </p:nvPr>
        </p:nvSpPr>
        <p:spPr>
          <a:xfrm>
            <a:off x="2133600" y="2438400"/>
            <a:ext cx="7010400" cy="3886200"/>
          </a:xfrm>
        </p:spPr>
        <p:txBody>
          <a:bodyPr>
            <a:normAutofit/>
          </a:bodyPr>
          <a:lstStyle/>
          <a:p>
            <a:pPr algn="l"/>
            <a:r>
              <a:rPr lang="en-US" sz="2700" dirty="0" smtClean="0"/>
              <a:t/>
            </a:r>
            <a:br>
              <a:rPr lang="en-US" sz="2700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7" name="Rectangle 7"/>
          <p:cNvSpPr txBox="1">
            <a:spLocks noChangeArrowheads="1"/>
          </p:cNvSpPr>
          <p:nvPr/>
        </p:nvSpPr>
        <p:spPr>
          <a:xfrm>
            <a:off x="1524000" y="2438400"/>
            <a:ext cx="6934200" cy="3687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40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Rectangle 7"/>
          <p:cNvSpPr txBox="1">
            <a:spLocks noChangeArrowheads="1"/>
          </p:cNvSpPr>
          <p:nvPr/>
        </p:nvSpPr>
        <p:spPr>
          <a:xfrm>
            <a:off x="1828800" y="1600200"/>
            <a:ext cx="67056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en-US" sz="6100" b="1" dirty="0" smtClean="0">
                <a:solidFill>
                  <a:srgbClr val="C00000"/>
                </a:solidFill>
              </a:rPr>
              <a:t>The Context of Internal Analysis </a:t>
            </a:r>
          </a:p>
          <a:p>
            <a:pPr lvl="0" algn="ctr">
              <a:spcBef>
                <a:spcPct val="20000"/>
              </a:spcBef>
              <a:defRPr/>
            </a:pPr>
            <a:endParaRPr kumimoji="0" lang="en-US" sz="10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lvl="0" algn="ctr">
              <a:spcBef>
                <a:spcPct val="20000"/>
              </a:spcBef>
              <a:defRPr/>
            </a:pPr>
            <a:r>
              <a:rPr kumimoji="0" lang="en-US" sz="4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Global Economy</a:t>
            </a:r>
          </a:p>
          <a:p>
            <a:pPr marL="63500" marR="0" lvl="1" indent="-635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>
                <a:tab pos="111125" algn="l"/>
                <a:tab pos="173038" algn="l"/>
              </a:tabLst>
              <a:defRPr/>
            </a:pPr>
            <a:r>
              <a:rPr kumimoji="0" lang="en-US" sz="3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Traditional sources of advantages can be overcome by competitors’ international strategies and by the flow of resources throughout the global economy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13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4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Global Mind</a:t>
            </a:r>
            <a:r>
              <a:rPr lang="en-US" sz="4200" b="1" dirty="0" err="1" smtClean="0">
                <a:solidFill>
                  <a:srgbClr val="C00000"/>
                </a:solidFill>
              </a:rPr>
              <a:t>s</a:t>
            </a:r>
            <a:r>
              <a:rPr kumimoji="0" lang="en-US" sz="4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et</a:t>
            </a:r>
          </a:p>
          <a:p>
            <a:pPr marL="0" marR="0" lvl="1" indent="111125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ability to study an internal environment in ways that are not dependent on the assumptions of a single country, culture, or context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13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4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Analysis Outcome</a:t>
            </a:r>
          </a:p>
          <a:p>
            <a:pPr marL="457200" marR="0" lvl="1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Understanding how to leverage the firm’s bundle of heterogeneous resources and capabilities</a:t>
            </a:r>
            <a:endParaRPr kumimoji="0" lang="en-US" sz="37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9" presetClass="entr" presetSubtype="0" fill="hold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0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70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11" grpId="0" uiExpand="1" build="p" bldLvl="2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524000" y="0"/>
            <a:ext cx="7086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latin typeface="+mj-lt"/>
              </a:rPr>
              <a:t>COMPETITIVE ADVANTAGE</a:t>
            </a:r>
          </a:p>
        </p:txBody>
      </p:sp>
      <p:sp>
        <p:nvSpPr>
          <p:cNvPr id="19" name="Rectangle 2"/>
          <p:cNvSpPr txBox="1">
            <a:spLocks noChangeArrowheads="1"/>
          </p:cNvSpPr>
          <p:nvPr/>
        </p:nvSpPr>
        <p:spPr>
          <a:xfrm>
            <a:off x="1524000" y="1066800"/>
            <a:ext cx="7467600" cy="114300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97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Components of Internal Analysis Leading to</a:t>
            </a:r>
            <a:r>
              <a:rPr kumimoji="0" lang="en-US" sz="3097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097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Competitive Advantage and Strategic Competitiveness 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1" name="Rectangle 2"/>
          <p:cNvSpPr txBox="1">
            <a:spLocks noChangeArrowheads="1"/>
          </p:cNvSpPr>
          <p:nvPr/>
        </p:nvSpPr>
        <p:spPr>
          <a:xfrm>
            <a:off x="0" y="1371600"/>
            <a:ext cx="1524000" cy="1447800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FIGURE  3</a:t>
            </a:r>
            <a:r>
              <a:rPr kumimoji="0" lang="en-US" sz="160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.1</a:t>
            </a:r>
            <a:r>
              <a:rPr kumimoji="0" lang="en-US" sz="1600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600" b="1" i="1" dirty="0" smtClean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Components of an Internal Analysis</a:t>
            </a:r>
            <a:endParaRPr kumimoji="0" lang="en-US" sz="160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Line 5"/>
          <p:cNvSpPr>
            <a:spLocks noChangeShapeType="1"/>
          </p:cNvSpPr>
          <p:nvPr/>
        </p:nvSpPr>
        <p:spPr bwMode="auto">
          <a:xfrm rot="180000" flipV="1">
            <a:off x="1044" y="1788920"/>
            <a:ext cx="1521911" cy="7976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2057400"/>
            <a:ext cx="7307266" cy="423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/>
          <p:cNvSpPr/>
          <p:nvPr/>
        </p:nvSpPr>
        <p:spPr>
          <a:xfrm>
            <a:off x="1600200" y="1371600"/>
            <a:ext cx="7391400" cy="4953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524000" y="1"/>
            <a:ext cx="7086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latin typeface="+mj-lt"/>
              </a:rPr>
              <a:t>ANALYZING THE INTERNAL ORGANIZATION</a:t>
            </a:r>
            <a:r>
              <a:rPr lang="en-US" sz="3600" b="1" dirty="0" smtClean="0">
                <a:solidFill>
                  <a:srgbClr val="C00000"/>
                </a:solidFill>
                <a:latin typeface="+mj-lt"/>
              </a:rPr>
              <a:t>  </a:t>
            </a:r>
            <a:endParaRPr lang="en-US" sz="3600" b="1" dirty="0" smtClean="0">
              <a:latin typeface="+mj-lt"/>
            </a:endParaRPr>
          </a:p>
        </p:txBody>
      </p:sp>
      <p:sp>
        <p:nvSpPr>
          <p:cNvPr id="37" name="Title 36"/>
          <p:cNvSpPr>
            <a:spLocks noGrp="1"/>
          </p:cNvSpPr>
          <p:nvPr>
            <p:ph type="ctrTitle" idx="4294967295"/>
          </p:nvPr>
        </p:nvSpPr>
        <p:spPr>
          <a:xfrm>
            <a:off x="2133600" y="2438400"/>
            <a:ext cx="7010400" cy="3886200"/>
          </a:xfrm>
        </p:spPr>
        <p:txBody>
          <a:bodyPr>
            <a:normAutofit/>
          </a:bodyPr>
          <a:lstStyle/>
          <a:p>
            <a:pPr algn="l"/>
            <a:r>
              <a:rPr lang="en-US" sz="2700" dirty="0" smtClean="0"/>
              <a:t/>
            </a:r>
            <a:br>
              <a:rPr lang="en-US" sz="2700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7" name="Rectangle 7"/>
          <p:cNvSpPr txBox="1">
            <a:spLocks noChangeArrowheads="1"/>
          </p:cNvSpPr>
          <p:nvPr/>
        </p:nvSpPr>
        <p:spPr>
          <a:xfrm>
            <a:off x="1524000" y="2438400"/>
            <a:ext cx="6934200" cy="3687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40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1676400" y="1600200"/>
            <a:ext cx="7086600" cy="4572000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pPr lvl="0" algn="ctr">
              <a:spcBef>
                <a:spcPct val="50000"/>
              </a:spcBef>
              <a:defRPr/>
            </a:pPr>
            <a:r>
              <a:rPr lang="en-US" sz="5400" b="1" dirty="0" smtClean="0">
                <a:ln>
                  <a:solidFill>
                    <a:srgbClr val="FF0000"/>
                  </a:solidFill>
                </a:ln>
                <a:solidFill>
                  <a:srgbClr val="C00000"/>
                </a:solidFill>
              </a:rPr>
              <a:t>Creating Value </a:t>
            </a:r>
          </a:p>
          <a:p>
            <a:pPr lvl="0">
              <a:spcBef>
                <a:spcPct val="50000"/>
              </a:spcBef>
              <a:defRPr/>
            </a:pPr>
            <a:r>
              <a:rPr kumimoji="0" lang="en-US" sz="3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By </a:t>
            </a:r>
            <a:r>
              <a:rPr lang="en-US" sz="3300" dirty="0" smtClean="0">
                <a:solidFill>
                  <a:schemeClr val="bg1"/>
                </a:solidFill>
              </a:rPr>
              <a:t>innovatively bundling and leveraging their resources and capabilities; by </a:t>
            </a:r>
            <a:r>
              <a:rPr kumimoji="0" lang="en-US" sz="3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exploiting their core competencies or competitive advantages, firms create value.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smtClean="0">
                <a:ln>
                  <a:solidFill>
                    <a:srgbClr val="FF0000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Value is measured by:</a:t>
            </a:r>
          </a:p>
          <a:p>
            <a:pPr marL="393700" marR="0" lvl="1" indent="-109538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Product performance characteristics</a:t>
            </a:r>
          </a:p>
          <a:p>
            <a:pPr marL="393700" marR="0" lvl="1" indent="-109538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Product attributes for which customers are willing to pay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11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4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Superior value </a:t>
            </a:r>
            <a:r>
              <a:rPr kumimoji="0" lang="en-US" sz="4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</a:t>
            </a:r>
            <a:r>
              <a:rPr kumimoji="0" lang="en-US" sz="4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4600" b="1" i="0" u="none" strike="noStrike" kern="1200" cap="none" spc="0" normalizeH="0" baseline="0" noProof="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Above-average returns</a:t>
            </a:r>
            <a:endParaRPr kumimoji="0" lang="en-US" sz="4600" b="1" i="0" u="none" strike="noStrike" kern="1200" cap="none" spc="0" normalizeH="0" baseline="0" noProof="0" dirty="0">
              <a:ln>
                <a:solidFill>
                  <a:srgbClr val="FF0000"/>
                </a:solidFill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9" presetClass="entr" presetSubtype="0" fill="hold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9" grpId="0" build="p" bldLvl="2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/>
          <p:cNvSpPr/>
          <p:nvPr/>
        </p:nvSpPr>
        <p:spPr>
          <a:xfrm>
            <a:off x="1600200" y="1371600"/>
            <a:ext cx="7391400" cy="4953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524000" y="1"/>
            <a:ext cx="7086600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latin typeface="+mj-lt"/>
              </a:rPr>
              <a:t>ANALYZING THE INTERNAL ORGANIZATION</a:t>
            </a:r>
          </a:p>
          <a:p>
            <a:pPr algn="ctr"/>
            <a:r>
              <a:rPr lang="en-US" sz="4600" b="1" dirty="0" smtClean="0">
                <a:solidFill>
                  <a:srgbClr val="C00000"/>
                </a:solidFill>
              </a:rPr>
              <a:t>  </a:t>
            </a:r>
            <a:endParaRPr lang="en-US" sz="3200" b="1" dirty="0" smtClean="0"/>
          </a:p>
        </p:txBody>
      </p:sp>
      <p:sp>
        <p:nvSpPr>
          <p:cNvPr id="37" name="Title 36"/>
          <p:cNvSpPr>
            <a:spLocks noGrp="1"/>
          </p:cNvSpPr>
          <p:nvPr>
            <p:ph type="ctrTitle" idx="4294967295"/>
          </p:nvPr>
        </p:nvSpPr>
        <p:spPr>
          <a:xfrm>
            <a:off x="2133600" y="2438400"/>
            <a:ext cx="7010400" cy="3886200"/>
          </a:xfrm>
        </p:spPr>
        <p:txBody>
          <a:bodyPr>
            <a:normAutofit/>
          </a:bodyPr>
          <a:lstStyle/>
          <a:p>
            <a:pPr algn="l"/>
            <a:r>
              <a:rPr lang="en-US" sz="2700" dirty="0" smtClean="0"/>
              <a:t/>
            </a:r>
            <a:br>
              <a:rPr lang="en-US" sz="2700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7" name="Rectangle 7"/>
          <p:cNvSpPr txBox="1">
            <a:spLocks noChangeArrowheads="1"/>
          </p:cNvSpPr>
          <p:nvPr/>
        </p:nvSpPr>
        <p:spPr>
          <a:xfrm>
            <a:off x="1524000" y="2438400"/>
            <a:ext cx="6934200" cy="3687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40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1524000" y="1447800"/>
            <a:ext cx="7239000" cy="4724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1" algn="ctr"/>
            <a:r>
              <a:rPr lang="en-US" sz="3800" b="1" dirty="0" smtClean="0">
                <a:ln>
                  <a:solidFill>
                    <a:srgbClr val="FF0000"/>
                  </a:solidFill>
                </a:ln>
                <a:solidFill>
                  <a:srgbClr val="C00000"/>
                </a:solidFill>
              </a:rPr>
              <a:t>The Challenge of Analyzing the Internal Organization </a:t>
            </a:r>
          </a:p>
          <a:p>
            <a:pPr lvl="1"/>
            <a:r>
              <a:rPr lang="en-US" sz="2800" dirty="0" smtClean="0">
                <a:solidFill>
                  <a:schemeClr val="bg1"/>
                </a:solidFill>
              </a:rPr>
              <a:t>Strategic decisions</a:t>
            </a:r>
          </a:p>
          <a:p>
            <a:pPr lvl="1"/>
            <a:r>
              <a:rPr lang="en-US" sz="2400" dirty="0" smtClean="0">
                <a:solidFill>
                  <a:schemeClr val="bg1"/>
                </a:solidFill>
              </a:rPr>
              <a:t>	</a:t>
            </a:r>
            <a:r>
              <a:rPr lang="en-US" sz="2400" dirty="0" smtClean="0">
                <a:solidFill>
                  <a:schemeClr val="bg1"/>
                </a:solidFill>
                <a:latin typeface="Arial"/>
                <a:cs typeface="Arial"/>
              </a:rPr>
              <a:t>● </a:t>
            </a:r>
            <a:r>
              <a:rPr lang="en-US" sz="2400" dirty="0" smtClean="0">
                <a:solidFill>
                  <a:schemeClr val="bg1"/>
                </a:solidFill>
              </a:rPr>
              <a:t>Are non-routine</a:t>
            </a:r>
          </a:p>
          <a:p>
            <a:pPr lvl="1"/>
            <a:r>
              <a:rPr lang="en-US" sz="2400" dirty="0" smtClean="0">
                <a:solidFill>
                  <a:schemeClr val="bg1"/>
                </a:solidFill>
              </a:rPr>
              <a:t>	</a:t>
            </a:r>
            <a:r>
              <a:rPr lang="en-US" sz="2400" dirty="0" smtClean="0">
                <a:solidFill>
                  <a:schemeClr val="bg1"/>
                </a:solidFill>
                <a:latin typeface="Arial"/>
                <a:cs typeface="Arial"/>
              </a:rPr>
              <a:t>● </a:t>
            </a:r>
            <a:r>
              <a:rPr lang="en-US" sz="2400" dirty="0" smtClean="0">
                <a:solidFill>
                  <a:schemeClr val="bg1"/>
                </a:solidFill>
              </a:rPr>
              <a:t>Have ethical implications</a:t>
            </a:r>
          </a:p>
          <a:p>
            <a:pPr lvl="1"/>
            <a:r>
              <a:rPr lang="en-US" sz="2400" dirty="0" smtClean="0">
                <a:solidFill>
                  <a:schemeClr val="bg1"/>
                </a:solidFill>
              </a:rPr>
              <a:t>	</a:t>
            </a:r>
            <a:r>
              <a:rPr lang="en-US" sz="2400" dirty="0" smtClean="0">
                <a:solidFill>
                  <a:schemeClr val="bg1"/>
                </a:solidFill>
                <a:latin typeface="Arial"/>
                <a:cs typeface="Arial"/>
              </a:rPr>
              <a:t>● </a:t>
            </a:r>
            <a:r>
              <a:rPr lang="en-US" sz="2400" dirty="0" smtClean="0">
                <a:solidFill>
                  <a:schemeClr val="bg1"/>
                </a:solidFill>
              </a:rPr>
              <a:t>Significantly influence the firm’s ability to earn above-average returns</a:t>
            </a:r>
          </a:p>
          <a:p>
            <a:pPr lvl="1"/>
            <a:endParaRPr lang="en-US" sz="1000" dirty="0" smtClean="0">
              <a:solidFill>
                <a:schemeClr val="bg1"/>
              </a:solidFill>
            </a:endParaRPr>
          </a:p>
          <a:p>
            <a:pPr marL="463550" lvl="2"/>
            <a:r>
              <a:rPr lang="en-US" sz="2800" dirty="0" smtClean="0">
                <a:solidFill>
                  <a:schemeClr val="bg1"/>
                </a:solidFill>
              </a:rPr>
              <a:t>Strategic leaders </a:t>
            </a:r>
            <a:r>
              <a:rPr lang="en-US" sz="2400" dirty="0" smtClean="0">
                <a:solidFill>
                  <a:schemeClr val="bg1"/>
                </a:solidFill>
              </a:rPr>
              <a:t>make effective decisions regarding the firm’s resources, capabilities, and core competencies and decide on their use</a:t>
            </a:r>
          </a:p>
          <a:p>
            <a:pPr marL="463550" lvl="2"/>
            <a:r>
              <a:rPr lang="en-US" sz="2400" dirty="0" smtClean="0">
                <a:solidFill>
                  <a:schemeClr val="bg1"/>
                </a:solidFill>
              </a:rPr>
              <a:t> 	</a:t>
            </a:r>
          </a:p>
          <a:p>
            <a:pPr lvl="1"/>
            <a:endParaRPr lang="en-US" sz="20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9" presetClass="entr" presetSubtype="0" fill="hold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10" grpId="0" build="p" bldLvl="2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/>
          <p:cNvSpPr/>
          <p:nvPr/>
        </p:nvSpPr>
        <p:spPr>
          <a:xfrm>
            <a:off x="1600200" y="1371600"/>
            <a:ext cx="7391400" cy="4953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524000" y="1"/>
            <a:ext cx="7086600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latin typeface="+mj-lt"/>
              </a:rPr>
              <a:t>ANALYZING THE INTERNAL ORGANIZATION</a:t>
            </a:r>
          </a:p>
          <a:p>
            <a:pPr algn="ctr"/>
            <a:r>
              <a:rPr lang="en-US" sz="4600" b="1" dirty="0" smtClean="0">
                <a:solidFill>
                  <a:srgbClr val="C00000"/>
                </a:solidFill>
              </a:rPr>
              <a:t>  </a:t>
            </a:r>
            <a:endParaRPr lang="en-US" sz="3200" b="1" dirty="0" smtClean="0"/>
          </a:p>
        </p:txBody>
      </p:sp>
      <p:sp>
        <p:nvSpPr>
          <p:cNvPr id="37" name="Title 36"/>
          <p:cNvSpPr>
            <a:spLocks noGrp="1"/>
          </p:cNvSpPr>
          <p:nvPr>
            <p:ph type="ctrTitle" idx="4294967295"/>
          </p:nvPr>
        </p:nvSpPr>
        <p:spPr>
          <a:xfrm>
            <a:off x="2133600" y="2438400"/>
            <a:ext cx="7010400" cy="3886200"/>
          </a:xfrm>
        </p:spPr>
        <p:txBody>
          <a:bodyPr>
            <a:normAutofit/>
          </a:bodyPr>
          <a:lstStyle/>
          <a:p>
            <a:pPr algn="l"/>
            <a:r>
              <a:rPr lang="en-US" sz="2700" dirty="0" smtClean="0"/>
              <a:t/>
            </a:r>
            <a:br>
              <a:rPr lang="en-US" sz="2700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7" name="Rectangle 7"/>
          <p:cNvSpPr txBox="1">
            <a:spLocks noChangeArrowheads="1"/>
          </p:cNvSpPr>
          <p:nvPr/>
        </p:nvSpPr>
        <p:spPr>
          <a:xfrm>
            <a:off x="1524000" y="2438400"/>
            <a:ext cx="6934200" cy="3687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40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1524000" y="1447800"/>
            <a:ext cx="7239000" cy="4724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1" algn="ctr"/>
            <a:r>
              <a:rPr lang="en-US" sz="3800" b="1" dirty="0" smtClean="0">
                <a:ln>
                  <a:solidFill>
                    <a:srgbClr val="FF0000"/>
                  </a:solidFill>
                </a:ln>
                <a:solidFill>
                  <a:srgbClr val="C00000"/>
                </a:solidFill>
              </a:rPr>
              <a:t>The Challenge of Analyzing the Internal Organization </a:t>
            </a:r>
          </a:p>
          <a:p>
            <a:pPr lvl="1" indent="-225425"/>
            <a:r>
              <a:rPr lang="en-US" sz="2800" dirty="0" smtClean="0">
                <a:solidFill>
                  <a:schemeClr val="bg1"/>
                </a:solidFill>
              </a:rPr>
              <a:t> Managers face uncertainty on many fronts </a:t>
            </a:r>
          </a:p>
          <a:p>
            <a:pPr lvl="2"/>
            <a:r>
              <a:rPr lang="en-US" sz="2400" dirty="0" smtClean="0">
                <a:solidFill>
                  <a:schemeClr val="bg1"/>
                </a:solidFill>
                <a:latin typeface="Arial"/>
                <a:cs typeface="Arial"/>
              </a:rPr>
              <a:t>● </a:t>
            </a:r>
            <a:r>
              <a:rPr lang="en-US" sz="2400" dirty="0" smtClean="0">
                <a:solidFill>
                  <a:schemeClr val="bg1"/>
                </a:solidFill>
              </a:rPr>
              <a:t>Proprietary technologies</a:t>
            </a:r>
          </a:p>
          <a:p>
            <a:pPr lvl="2"/>
            <a:r>
              <a:rPr lang="en-US" sz="2400" dirty="0" smtClean="0">
                <a:solidFill>
                  <a:schemeClr val="bg1"/>
                </a:solidFill>
                <a:latin typeface="Arial"/>
                <a:cs typeface="Arial"/>
              </a:rPr>
              <a:t>● </a:t>
            </a:r>
            <a:r>
              <a:rPr lang="en-US" sz="2400" dirty="0" smtClean="0">
                <a:solidFill>
                  <a:schemeClr val="bg1"/>
                </a:solidFill>
              </a:rPr>
              <a:t>Changes in economic and political trends, societal values and shifts in customer demands</a:t>
            </a:r>
          </a:p>
          <a:p>
            <a:pPr lvl="2"/>
            <a:r>
              <a:rPr lang="en-US" sz="2400" dirty="0" smtClean="0">
                <a:solidFill>
                  <a:schemeClr val="bg1"/>
                </a:solidFill>
                <a:latin typeface="Arial"/>
                <a:cs typeface="Arial"/>
              </a:rPr>
              <a:t>● </a:t>
            </a:r>
            <a:r>
              <a:rPr lang="en-US" sz="2400" dirty="0" smtClean="0">
                <a:solidFill>
                  <a:schemeClr val="bg1"/>
                </a:solidFill>
              </a:rPr>
              <a:t>Environment – increasing complexity</a:t>
            </a:r>
          </a:p>
          <a:p>
            <a:pPr lvl="1"/>
            <a:endParaRPr lang="en-US" sz="1000" dirty="0" smtClean="0">
              <a:solidFill>
                <a:schemeClr val="bg1"/>
              </a:solidFill>
            </a:endParaRPr>
          </a:p>
          <a:p>
            <a:pPr lvl="1" indent="-225425"/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Intraorganizational</a:t>
            </a:r>
            <a:r>
              <a:rPr lang="en-US" sz="2800" dirty="0" smtClean="0">
                <a:solidFill>
                  <a:schemeClr val="bg1"/>
                </a:solidFill>
              </a:rPr>
              <a:t> conflict</a:t>
            </a:r>
          </a:p>
          <a:p>
            <a:pPr lvl="2"/>
            <a:r>
              <a:rPr lang="en-US" sz="2400" dirty="0" smtClean="0">
                <a:solidFill>
                  <a:schemeClr val="bg1"/>
                </a:solidFill>
                <a:latin typeface="Arial"/>
                <a:cs typeface="Arial"/>
              </a:rPr>
              <a:t>● </a:t>
            </a:r>
            <a:r>
              <a:rPr lang="en-US" sz="2400" dirty="0" smtClean="0">
                <a:solidFill>
                  <a:schemeClr val="bg1"/>
                </a:solidFill>
              </a:rPr>
              <a:t>Results from decisions about core competencies and how to develop them </a:t>
            </a:r>
          </a:p>
          <a:p>
            <a:pPr lvl="2"/>
            <a:endParaRPr lang="en-US" sz="2400" dirty="0" smtClean="0">
              <a:solidFill>
                <a:schemeClr val="bg1"/>
              </a:solidFill>
            </a:endParaRPr>
          </a:p>
          <a:p>
            <a:pPr marL="463550" lvl="2"/>
            <a:r>
              <a:rPr lang="en-US" sz="2400" dirty="0" smtClean="0">
                <a:solidFill>
                  <a:schemeClr val="bg1"/>
                </a:solidFill>
              </a:rPr>
              <a:t> 	</a:t>
            </a:r>
          </a:p>
          <a:p>
            <a:pPr lvl="1"/>
            <a:endParaRPr lang="en-US" sz="20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9" presetClass="entr" presetSubtype="0" fill="hold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10" grpId="0" build="p" bldLvl="2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524000" y="0"/>
            <a:ext cx="7086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latin typeface="+mj-lt"/>
              </a:rPr>
              <a:t>ANALYZING THE INTERNAL ORGANIZATION</a:t>
            </a:r>
            <a:r>
              <a:rPr lang="en-US" sz="3600" b="1" dirty="0" smtClean="0">
                <a:solidFill>
                  <a:srgbClr val="C00000"/>
                </a:solidFill>
                <a:latin typeface="+mj-lt"/>
              </a:rPr>
              <a:t>  </a:t>
            </a:r>
            <a:endParaRPr lang="en-US" sz="3600" b="1" dirty="0" smtClean="0">
              <a:latin typeface="+mj-lt"/>
            </a:endParaRPr>
          </a:p>
        </p:txBody>
      </p:sp>
      <p:sp>
        <p:nvSpPr>
          <p:cNvPr id="37" name="Title 36"/>
          <p:cNvSpPr>
            <a:spLocks noGrp="1"/>
          </p:cNvSpPr>
          <p:nvPr>
            <p:ph type="ctrTitle" idx="4294967295"/>
          </p:nvPr>
        </p:nvSpPr>
        <p:spPr>
          <a:xfrm>
            <a:off x="2133600" y="2438400"/>
            <a:ext cx="7010400" cy="3886200"/>
          </a:xfrm>
        </p:spPr>
        <p:txBody>
          <a:bodyPr>
            <a:normAutofit/>
          </a:bodyPr>
          <a:lstStyle/>
          <a:p>
            <a:pPr algn="l"/>
            <a:r>
              <a:rPr lang="en-US" sz="2700" dirty="0" smtClean="0"/>
              <a:t/>
            </a:r>
            <a:br>
              <a:rPr lang="en-US" sz="2700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7" name="Rectangle 7"/>
          <p:cNvSpPr txBox="1">
            <a:spLocks noChangeArrowheads="1"/>
          </p:cNvSpPr>
          <p:nvPr/>
        </p:nvSpPr>
        <p:spPr>
          <a:xfrm>
            <a:off x="1524000" y="2438400"/>
            <a:ext cx="6934200" cy="3687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40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0" y="914400"/>
            <a:ext cx="1524000" cy="2743200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FIGURE  3</a:t>
            </a:r>
            <a:r>
              <a:rPr kumimoji="0" lang="en-US" sz="160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.2</a:t>
            </a:r>
            <a:r>
              <a:rPr kumimoji="0" lang="en-US" sz="1600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600" b="1" i="1" dirty="0" smtClean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Conditions Affecting  Managerial Decisions About Resources, Capabilities, and Core Competences</a:t>
            </a:r>
            <a:endParaRPr kumimoji="0" lang="en-US" sz="160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3" name="Line 5"/>
          <p:cNvSpPr>
            <a:spLocks noChangeShapeType="1"/>
          </p:cNvSpPr>
          <p:nvPr/>
        </p:nvSpPr>
        <p:spPr bwMode="auto">
          <a:xfrm rot="-60000">
            <a:off x="116" y="1282102"/>
            <a:ext cx="1523767" cy="26597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1752600"/>
            <a:ext cx="7104838" cy="3757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/>
          <p:cNvSpPr/>
          <p:nvPr/>
        </p:nvSpPr>
        <p:spPr>
          <a:xfrm>
            <a:off x="1600200" y="1371600"/>
            <a:ext cx="7391400" cy="4953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524000" y="1"/>
            <a:ext cx="7086600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latin typeface="+mj-lt"/>
              </a:rPr>
              <a:t>ANALYZING THE INTERNAL ORGANIZATION</a:t>
            </a:r>
          </a:p>
          <a:p>
            <a:pPr algn="ctr"/>
            <a:r>
              <a:rPr lang="en-US" sz="4600" b="1" dirty="0" smtClean="0">
                <a:solidFill>
                  <a:srgbClr val="C00000"/>
                </a:solidFill>
              </a:rPr>
              <a:t>  </a:t>
            </a:r>
            <a:endParaRPr lang="en-US" sz="3200" b="1" dirty="0" smtClean="0"/>
          </a:p>
        </p:txBody>
      </p:sp>
      <p:sp>
        <p:nvSpPr>
          <p:cNvPr id="37" name="Title 36"/>
          <p:cNvSpPr>
            <a:spLocks noGrp="1"/>
          </p:cNvSpPr>
          <p:nvPr>
            <p:ph type="ctrTitle" idx="4294967295"/>
          </p:nvPr>
        </p:nvSpPr>
        <p:spPr>
          <a:xfrm>
            <a:off x="2133600" y="2438400"/>
            <a:ext cx="7010400" cy="3886200"/>
          </a:xfrm>
        </p:spPr>
        <p:txBody>
          <a:bodyPr>
            <a:normAutofit/>
          </a:bodyPr>
          <a:lstStyle/>
          <a:p>
            <a:pPr algn="l"/>
            <a:r>
              <a:rPr lang="en-US" sz="2700" dirty="0" smtClean="0"/>
              <a:t/>
            </a:r>
            <a:br>
              <a:rPr lang="en-US" sz="2700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7" name="Rectangle 7"/>
          <p:cNvSpPr txBox="1">
            <a:spLocks noChangeArrowheads="1"/>
          </p:cNvSpPr>
          <p:nvPr/>
        </p:nvSpPr>
        <p:spPr>
          <a:xfrm>
            <a:off x="1524000" y="2438400"/>
            <a:ext cx="6934200" cy="3687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40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1524000" y="1447800"/>
            <a:ext cx="7239000" cy="4724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1" algn="ctr"/>
            <a:r>
              <a:rPr lang="en-US" sz="3800" b="1" dirty="0" smtClean="0">
                <a:ln>
                  <a:solidFill>
                    <a:srgbClr val="FF0000"/>
                  </a:solidFill>
                </a:ln>
                <a:solidFill>
                  <a:srgbClr val="C00000"/>
                </a:solidFill>
              </a:rPr>
              <a:t>The Challenge of Analyzing the Internal Organization </a:t>
            </a:r>
          </a:p>
          <a:p>
            <a:pPr lvl="1" indent="-225425"/>
            <a:r>
              <a:rPr lang="en-US" sz="2800" dirty="0" smtClean="0">
                <a:solidFill>
                  <a:schemeClr val="bg1"/>
                </a:solidFill>
              </a:rPr>
              <a:t> Learning </a:t>
            </a:r>
          </a:p>
          <a:p>
            <a:pPr marL="741363" lvl="2" indent="-173038"/>
            <a:r>
              <a:rPr lang="en-US" sz="2400" dirty="0" smtClean="0">
                <a:solidFill>
                  <a:schemeClr val="bg1"/>
                </a:solidFill>
                <a:latin typeface="Arial"/>
                <a:cs typeface="Arial"/>
              </a:rPr>
              <a:t>● </a:t>
            </a:r>
            <a:r>
              <a:rPr lang="en-US" sz="2400" dirty="0" smtClean="0">
                <a:solidFill>
                  <a:schemeClr val="bg1"/>
                </a:solidFill>
              </a:rPr>
              <a:t>Generated by making and correcting mistakes; can be important in creating new capabilities and core competencies</a:t>
            </a:r>
          </a:p>
          <a:p>
            <a:pPr marL="741363" lvl="2" indent="-173038"/>
            <a:endParaRPr lang="en-US" sz="800" dirty="0" smtClean="0">
              <a:solidFill>
                <a:schemeClr val="bg1"/>
              </a:solidFill>
            </a:endParaRPr>
          </a:p>
          <a:p>
            <a:pPr marL="741363" lvl="2" indent="-457200"/>
            <a:r>
              <a:rPr lang="en-US" sz="2800" dirty="0" smtClean="0">
                <a:solidFill>
                  <a:schemeClr val="bg1"/>
                </a:solidFill>
              </a:rPr>
              <a:t>Judgment is required under these conditions</a:t>
            </a:r>
          </a:p>
          <a:p>
            <a:pPr marL="741363" lvl="2" indent="-173038"/>
            <a:r>
              <a:rPr lang="en-US" sz="2400" dirty="0" smtClean="0">
                <a:solidFill>
                  <a:schemeClr val="bg1"/>
                </a:solidFill>
                <a:latin typeface="Arial"/>
                <a:cs typeface="Arial"/>
              </a:rPr>
              <a:t>● </a:t>
            </a:r>
            <a:r>
              <a:rPr lang="en-US" sz="2400" dirty="0" smtClean="0">
                <a:solidFill>
                  <a:schemeClr val="bg1"/>
                </a:solidFill>
              </a:rPr>
              <a:t>Decision makers often take intelligent risks</a:t>
            </a:r>
          </a:p>
          <a:p>
            <a:pPr marL="741363" lvl="2" indent="-173038"/>
            <a:r>
              <a:rPr lang="en-US" sz="2400" dirty="0" smtClean="0">
                <a:solidFill>
                  <a:schemeClr val="bg1"/>
                </a:solidFill>
                <a:latin typeface="Arial"/>
                <a:cs typeface="Arial"/>
              </a:rPr>
              <a:t>● </a:t>
            </a:r>
            <a:r>
              <a:rPr lang="en-US" sz="2400" dirty="0" smtClean="0">
                <a:solidFill>
                  <a:schemeClr val="bg1"/>
                </a:solidFill>
                <a:cs typeface="Arial"/>
              </a:rPr>
              <a:t>With good judgment, s</a:t>
            </a:r>
            <a:r>
              <a:rPr lang="en-US" sz="2400" dirty="0" smtClean="0">
                <a:solidFill>
                  <a:schemeClr val="bg1"/>
                </a:solidFill>
              </a:rPr>
              <a:t>uccessful strategic leaders achieve strategic competitiveness</a:t>
            </a:r>
          </a:p>
          <a:p>
            <a:pPr lvl="1"/>
            <a:endParaRPr lang="en-US" sz="1000" dirty="0" smtClean="0">
              <a:solidFill>
                <a:schemeClr val="bg1"/>
              </a:solidFill>
            </a:endParaRPr>
          </a:p>
          <a:p>
            <a:pPr lvl="2"/>
            <a:endParaRPr lang="en-US" sz="2400" dirty="0" smtClean="0">
              <a:solidFill>
                <a:schemeClr val="bg1"/>
              </a:solidFill>
            </a:endParaRPr>
          </a:p>
          <a:p>
            <a:pPr lvl="2"/>
            <a:endParaRPr lang="en-US" sz="2400" dirty="0" smtClean="0">
              <a:solidFill>
                <a:schemeClr val="bg1"/>
              </a:solidFill>
            </a:endParaRPr>
          </a:p>
          <a:p>
            <a:pPr marL="463550" lvl="2"/>
            <a:r>
              <a:rPr lang="en-US" sz="2400" dirty="0" smtClean="0">
                <a:solidFill>
                  <a:schemeClr val="bg1"/>
                </a:solidFill>
              </a:rPr>
              <a:t> 	</a:t>
            </a:r>
          </a:p>
          <a:p>
            <a:pPr lvl="1"/>
            <a:endParaRPr lang="en-US" sz="20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9" presetClass="entr" presetSubtype="0" fill="hold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10" grpId="0" build="p" bldLvl="2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524000" y="1"/>
            <a:ext cx="7086600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latin typeface="+mj-lt"/>
              </a:rPr>
              <a:t>RESOURCES, CAPABILITIES, AND CORE COMPETENCIES</a:t>
            </a:r>
          </a:p>
          <a:p>
            <a:pPr algn="ctr"/>
            <a:r>
              <a:rPr lang="en-US" sz="4600" b="1" dirty="0" smtClean="0">
                <a:solidFill>
                  <a:srgbClr val="C00000"/>
                </a:solidFill>
              </a:rPr>
              <a:t>  </a:t>
            </a:r>
            <a:endParaRPr lang="en-US" sz="3200" b="1" dirty="0" smtClean="0"/>
          </a:p>
        </p:txBody>
      </p:sp>
      <p:sp>
        <p:nvSpPr>
          <p:cNvPr id="37" name="Title 36"/>
          <p:cNvSpPr>
            <a:spLocks noGrp="1"/>
          </p:cNvSpPr>
          <p:nvPr>
            <p:ph type="ctrTitle" idx="4294967295"/>
          </p:nvPr>
        </p:nvSpPr>
        <p:spPr>
          <a:xfrm>
            <a:off x="2133600" y="2438400"/>
            <a:ext cx="7010400" cy="3886200"/>
          </a:xfrm>
        </p:spPr>
        <p:txBody>
          <a:bodyPr>
            <a:normAutofit/>
          </a:bodyPr>
          <a:lstStyle/>
          <a:p>
            <a:pPr algn="l"/>
            <a:r>
              <a:rPr lang="en-US" sz="2700" dirty="0" smtClean="0"/>
              <a:t/>
            </a:r>
            <a:br>
              <a:rPr lang="en-US" sz="2700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7" name="Rectangle 7"/>
          <p:cNvSpPr txBox="1">
            <a:spLocks noChangeArrowheads="1"/>
          </p:cNvSpPr>
          <p:nvPr/>
        </p:nvSpPr>
        <p:spPr>
          <a:xfrm>
            <a:off x="1524000" y="2438400"/>
            <a:ext cx="6934200" cy="3687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40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8" name="Group 5"/>
          <p:cNvGrpSpPr>
            <a:grpSpLocks/>
          </p:cNvGrpSpPr>
          <p:nvPr/>
        </p:nvGrpSpPr>
        <p:grpSpPr bwMode="auto">
          <a:xfrm>
            <a:off x="1524000" y="1295400"/>
            <a:ext cx="2667000" cy="1447800"/>
            <a:chOff x="309" y="1122"/>
            <a:chExt cx="1401" cy="814"/>
          </a:xfrm>
        </p:grpSpPr>
        <p:sp>
          <p:nvSpPr>
            <p:cNvPr id="9" name="Rectangle 6"/>
            <p:cNvSpPr>
              <a:spLocks noChangeArrowheads="1"/>
            </p:cNvSpPr>
            <p:nvPr/>
          </p:nvSpPr>
          <p:spPr bwMode="blackWhite">
            <a:xfrm>
              <a:off x="309" y="1122"/>
              <a:ext cx="1401" cy="814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/>
              <a:endParaRPr lang="en-US" sz="2000" b="1"/>
            </a:p>
          </p:txBody>
        </p:sp>
        <p:sp>
          <p:nvSpPr>
            <p:cNvPr id="11" name="Rectangle 7"/>
            <p:cNvSpPr>
              <a:spLocks noChangeArrowheads="1"/>
            </p:cNvSpPr>
            <p:nvPr/>
          </p:nvSpPr>
          <p:spPr bwMode="blackWhite">
            <a:xfrm>
              <a:off x="406" y="1262"/>
              <a:ext cx="1184" cy="560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/>
              <a:r>
                <a:rPr lang="en-US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Core Competencies</a:t>
              </a:r>
            </a:p>
          </p:txBody>
        </p:sp>
      </p:grpSp>
      <p:grpSp>
        <p:nvGrpSpPr>
          <p:cNvPr id="13" name="Group 8"/>
          <p:cNvGrpSpPr>
            <a:grpSpLocks/>
          </p:cNvGrpSpPr>
          <p:nvPr/>
        </p:nvGrpSpPr>
        <p:grpSpPr bwMode="auto">
          <a:xfrm>
            <a:off x="1524000" y="3048000"/>
            <a:ext cx="2667000" cy="1524000"/>
            <a:chOff x="318" y="2134"/>
            <a:chExt cx="1401" cy="726"/>
          </a:xfrm>
        </p:grpSpPr>
        <p:sp>
          <p:nvSpPr>
            <p:cNvPr id="14" name="Rectangle 9"/>
            <p:cNvSpPr>
              <a:spLocks noChangeArrowheads="1"/>
            </p:cNvSpPr>
            <p:nvPr/>
          </p:nvSpPr>
          <p:spPr bwMode="blackWhite">
            <a:xfrm>
              <a:off x="318" y="2134"/>
              <a:ext cx="1401" cy="726"/>
            </a:xfrm>
            <a:prstGeom prst="rect">
              <a:avLst/>
            </a:prstGeom>
            <a:gradFill rotWithShape="1">
              <a:gsLst>
                <a:gs pos="0">
                  <a:srgbClr val="996633">
                    <a:gamma/>
                    <a:shade val="46275"/>
                    <a:invGamma/>
                  </a:srgbClr>
                </a:gs>
                <a:gs pos="100000">
                  <a:srgbClr val="996633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/>
              <a:endParaRPr lang="en-US" sz="2000" b="1"/>
            </a:p>
          </p:txBody>
        </p:sp>
        <p:sp>
          <p:nvSpPr>
            <p:cNvPr id="15" name="Rectangle 10"/>
            <p:cNvSpPr>
              <a:spLocks noChangeArrowheads="1"/>
            </p:cNvSpPr>
            <p:nvPr/>
          </p:nvSpPr>
          <p:spPr bwMode="blackWhite">
            <a:xfrm>
              <a:off x="454" y="2267"/>
              <a:ext cx="1145" cy="508"/>
            </a:xfrm>
            <a:prstGeom prst="rect">
              <a:avLst/>
            </a:prstGeom>
            <a:gradFill rotWithShape="1">
              <a:gsLst>
                <a:gs pos="0">
                  <a:srgbClr val="996633"/>
                </a:gs>
                <a:gs pos="100000">
                  <a:srgbClr val="996633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/>
              <a:r>
                <a:rPr lang="en-US" sz="20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Capabilities</a:t>
              </a:r>
              <a:endPara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</p:grpSp>
      <p:grpSp>
        <p:nvGrpSpPr>
          <p:cNvPr id="16" name="Group 11"/>
          <p:cNvGrpSpPr>
            <a:grpSpLocks/>
          </p:cNvGrpSpPr>
          <p:nvPr/>
        </p:nvGrpSpPr>
        <p:grpSpPr bwMode="auto">
          <a:xfrm>
            <a:off x="1524000" y="4876800"/>
            <a:ext cx="2743200" cy="1524000"/>
            <a:chOff x="606" y="2823"/>
            <a:chExt cx="1059" cy="761"/>
          </a:xfrm>
        </p:grpSpPr>
        <p:sp>
          <p:nvSpPr>
            <p:cNvPr id="17" name="Rectangle 12"/>
            <p:cNvSpPr>
              <a:spLocks noChangeArrowheads="1"/>
            </p:cNvSpPr>
            <p:nvPr/>
          </p:nvSpPr>
          <p:spPr bwMode="blackWhite">
            <a:xfrm>
              <a:off x="606" y="2823"/>
              <a:ext cx="1059" cy="761"/>
            </a:xfrm>
            <a:prstGeom prst="rect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hlink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/>
              <a:endParaRPr lang="en-US" sz="2000" b="1"/>
            </a:p>
          </p:txBody>
        </p:sp>
        <p:sp>
          <p:nvSpPr>
            <p:cNvPr id="18" name="Rectangle 13"/>
            <p:cNvSpPr>
              <a:spLocks noChangeArrowheads="1"/>
            </p:cNvSpPr>
            <p:nvPr/>
          </p:nvSpPr>
          <p:spPr bwMode="blackWhite">
            <a:xfrm>
              <a:off x="697" y="2983"/>
              <a:ext cx="854" cy="481"/>
            </a:xfrm>
            <a:prstGeom prst="rect">
              <a:avLst/>
            </a:prstGeom>
            <a:gradFill rotWithShape="0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marL="119063" eaLnBrk="0" hangingPunct="0"/>
              <a:r>
                <a:rPr lang="en-US" sz="2000" b="1" dirty="0" smtClean="0">
                  <a:solidFill>
                    <a:srgbClr val="FFFF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  Resources</a:t>
              </a:r>
            </a:p>
            <a:p>
              <a:pPr marL="236538" indent="220663" eaLnBrk="0" hangingPunct="0">
                <a:buFontTx/>
                <a:buChar char="•"/>
              </a:pPr>
              <a:r>
                <a:rPr lang="en-US" sz="20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Tangible</a:t>
              </a:r>
            </a:p>
            <a:p>
              <a:pPr marL="236538" indent="220663" eaLnBrk="0" hangingPunct="0">
                <a:buFontTx/>
                <a:buChar char="•"/>
              </a:pPr>
              <a:r>
                <a:rPr lang="en-US" sz="20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Intangible</a:t>
              </a:r>
              <a:endPara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</p:grpSp>
      <p:cxnSp>
        <p:nvCxnSpPr>
          <p:cNvPr id="19" name="AutoShape 15"/>
          <p:cNvCxnSpPr>
            <a:cxnSpLocks noChangeShapeType="1"/>
          </p:cNvCxnSpPr>
          <p:nvPr/>
        </p:nvCxnSpPr>
        <p:spPr bwMode="blackWhite">
          <a:xfrm rot="5400000">
            <a:off x="2590006" y="2895600"/>
            <a:ext cx="305594" cy="794"/>
          </a:xfrm>
          <a:prstGeom prst="straightConnector1">
            <a:avLst/>
          </a:prstGeom>
          <a:noFill/>
          <a:ln w="38100">
            <a:solidFill>
              <a:schemeClr val="tx1"/>
            </a:solidFill>
            <a:miter lim="800000"/>
            <a:headEnd/>
            <a:tailEnd type="stealth" w="lg" len="lg"/>
          </a:ln>
          <a:effectLst/>
        </p:spPr>
      </p:cxnSp>
      <p:cxnSp>
        <p:nvCxnSpPr>
          <p:cNvPr id="20" name="AutoShape 16"/>
          <p:cNvCxnSpPr>
            <a:cxnSpLocks noChangeShapeType="1"/>
          </p:cNvCxnSpPr>
          <p:nvPr/>
        </p:nvCxnSpPr>
        <p:spPr bwMode="blackWhite">
          <a:xfrm rot="5400000">
            <a:off x="2590800" y="4724400"/>
            <a:ext cx="304800" cy="1588"/>
          </a:xfrm>
          <a:prstGeom prst="straightConnector1">
            <a:avLst/>
          </a:prstGeom>
          <a:noFill/>
          <a:ln w="38100">
            <a:solidFill>
              <a:schemeClr val="tx1"/>
            </a:solidFill>
            <a:miter lim="800000"/>
            <a:headEnd/>
            <a:tailEnd type="stealth" w="lg" len="lg"/>
          </a:ln>
          <a:effectLst/>
        </p:spPr>
      </p:cxnSp>
      <p:sp>
        <p:nvSpPr>
          <p:cNvPr id="35" name="Text Box 3"/>
          <p:cNvSpPr txBox="1">
            <a:spLocks noChangeArrowheads="1"/>
          </p:cNvSpPr>
          <p:nvPr/>
        </p:nvSpPr>
        <p:spPr bwMode="auto">
          <a:xfrm>
            <a:off x="4191000" y="1295400"/>
            <a:ext cx="4724400" cy="156966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kumimoji="1" lang="en-US" sz="2400" b="1" dirty="0" smtClean="0"/>
              <a:t>Resources </a:t>
            </a:r>
            <a:r>
              <a:rPr kumimoji="1" lang="en-US" sz="2400" b="1" dirty="0"/>
              <a:t>and superior capabilities that are sources of competitive advantage over a firm’s rivals</a:t>
            </a:r>
          </a:p>
        </p:txBody>
      </p:sp>
      <p:sp>
        <p:nvSpPr>
          <p:cNvPr id="36" name="Text Box 14"/>
          <p:cNvSpPr txBox="1">
            <a:spLocks noChangeArrowheads="1"/>
          </p:cNvSpPr>
          <p:nvPr/>
        </p:nvSpPr>
        <p:spPr bwMode="auto">
          <a:xfrm>
            <a:off x="4191000" y="3048000"/>
            <a:ext cx="4953000" cy="156966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kumimoji="1" lang="en-US" sz="2400" b="1" dirty="0"/>
              <a:t>An integrated and coordinated set of actions taken to exploit core competencies and gain competitive advantage</a:t>
            </a:r>
          </a:p>
        </p:txBody>
      </p:sp>
      <p:sp>
        <p:nvSpPr>
          <p:cNvPr id="38" name="Rectangle 4"/>
          <p:cNvSpPr>
            <a:spLocks noChangeArrowheads="1"/>
          </p:cNvSpPr>
          <p:nvPr/>
        </p:nvSpPr>
        <p:spPr bwMode="auto">
          <a:xfrm>
            <a:off x="4343400" y="4876800"/>
            <a:ext cx="4800600" cy="156966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kumimoji="1" lang="en-US" sz="2400" b="1" dirty="0"/>
              <a:t>Providing value to customers and gaining competitive advantage by exploiting core competencies in individual product markets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  <p:bldP spid="3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tabLst>
                <a:tab pos="2174875" algn="l"/>
              </a:tabLst>
            </a:pPr>
            <a:r>
              <a:rPr lang="en-US" sz="3200" b="1" dirty="0" smtClean="0">
                <a:latin typeface="+mj-lt"/>
              </a:rPr>
              <a:t>THE STRATEGIC MANAGEMENT PROCESS</a:t>
            </a:r>
            <a:endParaRPr lang="en-US" sz="3200" b="1" dirty="0"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0" y="1"/>
            <a:ext cx="7086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3600" b="1" dirty="0" smtClean="0"/>
          </a:p>
          <a:p>
            <a:pPr algn="ctr"/>
            <a:r>
              <a:rPr lang="en-US" sz="3600" b="1" dirty="0" smtClean="0"/>
              <a:t>   </a:t>
            </a:r>
          </a:p>
          <a:p>
            <a:pPr algn="ctr"/>
            <a:endParaRPr lang="en-US" sz="3600" b="1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 t="4301"/>
          <a:stretch>
            <a:fillRect/>
          </a:stretch>
        </p:blipFill>
        <p:spPr bwMode="auto">
          <a:xfrm>
            <a:off x="2133600" y="1371600"/>
            <a:ext cx="5514012" cy="508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Oval 3"/>
          <p:cNvSpPr>
            <a:spLocks noChangeArrowheads="1"/>
          </p:cNvSpPr>
          <p:nvPr/>
        </p:nvSpPr>
        <p:spPr bwMode="auto">
          <a:xfrm>
            <a:off x="3048000" y="2438400"/>
            <a:ext cx="1219200" cy="762000"/>
          </a:xfrm>
          <a:prstGeom prst="ellipse">
            <a:avLst/>
          </a:prstGeom>
          <a:noFill/>
          <a:ln w="762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524000" y="1"/>
            <a:ext cx="7086600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latin typeface="+mj-lt"/>
              </a:rPr>
              <a:t>RESOURCES, CAPABILITIES, AND CORE COMPETENCIES</a:t>
            </a:r>
          </a:p>
          <a:p>
            <a:pPr algn="ctr"/>
            <a:r>
              <a:rPr lang="en-US" sz="4600" b="1" dirty="0" smtClean="0">
                <a:solidFill>
                  <a:srgbClr val="C00000"/>
                </a:solidFill>
              </a:rPr>
              <a:t>  </a:t>
            </a:r>
            <a:endParaRPr lang="en-US" sz="3200" b="1" dirty="0" smtClean="0"/>
          </a:p>
        </p:txBody>
      </p:sp>
      <p:sp>
        <p:nvSpPr>
          <p:cNvPr id="7" name="Rectangle 7"/>
          <p:cNvSpPr txBox="1">
            <a:spLocks noChangeArrowheads="1"/>
          </p:cNvSpPr>
          <p:nvPr/>
        </p:nvSpPr>
        <p:spPr>
          <a:xfrm>
            <a:off x="1600200" y="1371600"/>
            <a:ext cx="6858000" cy="4754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40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3" name="Rectangle 4"/>
          <p:cNvSpPr txBox="1">
            <a:spLocks noChangeArrowheads="1"/>
          </p:cNvSpPr>
          <p:nvPr/>
        </p:nvSpPr>
        <p:spPr>
          <a:xfrm>
            <a:off x="2133600" y="1447800"/>
            <a:ext cx="6629400" cy="4953000"/>
          </a:xfrm>
          <a:prstGeom prst="rect">
            <a:avLst/>
          </a:prstGeom>
        </p:spPr>
        <p:txBody>
          <a:bodyPr vert="horz">
            <a:normAutofit fontScale="92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kumimoji="0" lang="en-US" sz="3459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n-ea"/>
                <a:cs typeface="Arial" pitchFamily="34" charset="0"/>
              </a:rPr>
              <a:t>RESOURCES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Arial" pitchFamily="34" charset="0"/>
              <a:buChar char="•"/>
              <a:tabLst/>
              <a:defRPr/>
            </a:pP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rPr>
              <a:t>Are the source of a firm’s capabilities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Arial" pitchFamily="34" charset="0"/>
              <a:buChar char="•"/>
              <a:tabLst/>
              <a:defRPr/>
            </a:pP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rPr>
              <a:t>Are broad in scope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Arial" pitchFamily="34" charset="0"/>
              <a:buChar char="•"/>
              <a:tabLst/>
              <a:defRPr/>
            </a:pP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rPr>
              <a:t>Cover a spectrum of individual, social, and organizational phenomena</a:t>
            </a:r>
          </a:p>
          <a:p>
            <a:pPr marL="742950" lvl="1" indent="-285750">
              <a:spcBef>
                <a:spcPct val="20000"/>
              </a:spcBef>
              <a:buClr>
                <a:schemeClr val="accent1"/>
              </a:buClr>
              <a:buSzPct val="70000"/>
              <a:buFont typeface="Arial" pitchFamily="34" charset="0"/>
              <a:buChar char="•"/>
              <a:defRPr/>
            </a:pPr>
            <a:r>
              <a:rPr lang="en-US" sz="3000" dirty="0" smtClean="0">
                <a:latin typeface="+mj-lt"/>
              </a:rPr>
              <a:t>Represent inputs into a firm’s production process</a:t>
            </a:r>
            <a:endParaRPr kumimoji="0" lang="en-US" sz="30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742950" lvl="1" indent="-285750">
              <a:spcBef>
                <a:spcPct val="20000"/>
              </a:spcBef>
              <a:buClr>
                <a:schemeClr val="accent1"/>
              </a:buClr>
              <a:buSzPct val="70000"/>
              <a:buFont typeface="Arial" pitchFamily="34" charset="0"/>
              <a:buChar char="•"/>
            </a:pP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rPr>
              <a:t>Alone, do not yield a competitive advantage,</a:t>
            </a:r>
            <a:r>
              <a:rPr kumimoji="0" lang="en-US" sz="30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rPr>
              <a:t> i.e., by themselves do not allow firms to create value that results in </a:t>
            </a:r>
            <a:r>
              <a:rPr lang="en-US" sz="3000" dirty="0" smtClean="0">
                <a:latin typeface="+mj-lt"/>
              </a:rPr>
              <a:t>above-average returns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0" y="1295400"/>
            <a:ext cx="2057400" cy="1447800"/>
            <a:chOff x="309" y="1122"/>
            <a:chExt cx="1401" cy="814"/>
          </a:xfrm>
        </p:grpSpPr>
        <p:sp>
          <p:nvSpPr>
            <p:cNvPr id="8" name="Rectangle 6"/>
            <p:cNvSpPr>
              <a:spLocks noChangeArrowheads="1"/>
            </p:cNvSpPr>
            <p:nvPr/>
          </p:nvSpPr>
          <p:spPr bwMode="blackWhite">
            <a:xfrm>
              <a:off x="309" y="1122"/>
              <a:ext cx="1401" cy="814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/>
              <a:endParaRPr lang="en-US" sz="2000" b="1"/>
            </a:p>
          </p:txBody>
        </p:sp>
        <p:sp>
          <p:nvSpPr>
            <p:cNvPr id="9" name="Rectangle 7"/>
            <p:cNvSpPr>
              <a:spLocks noChangeArrowheads="1"/>
            </p:cNvSpPr>
            <p:nvPr/>
          </p:nvSpPr>
          <p:spPr bwMode="blackWhite">
            <a:xfrm>
              <a:off x="406" y="1262"/>
              <a:ext cx="1184" cy="560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/>
              <a:r>
                <a:rPr lang="en-US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Core Competencies</a:t>
              </a:r>
            </a:p>
          </p:txBody>
        </p:sp>
      </p:grpSp>
      <p:grpSp>
        <p:nvGrpSpPr>
          <p:cNvPr id="10" name="Group 8"/>
          <p:cNvGrpSpPr>
            <a:grpSpLocks/>
          </p:cNvGrpSpPr>
          <p:nvPr/>
        </p:nvGrpSpPr>
        <p:grpSpPr bwMode="auto">
          <a:xfrm>
            <a:off x="0" y="3048000"/>
            <a:ext cx="2057400" cy="1524000"/>
            <a:chOff x="318" y="2134"/>
            <a:chExt cx="1401" cy="726"/>
          </a:xfrm>
        </p:grpSpPr>
        <p:sp>
          <p:nvSpPr>
            <p:cNvPr id="11" name="Rectangle 9"/>
            <p:cNvSpPr>
              <a:spLocks noChangeArrowheads="1"/>
            </p:cNvSpPr>
            <p:nvPr/>
          </p:nvSpPr>
          <p:spPr bwMode="blackWhite">
            <a:xfrm>
              <a:off x="318" y="2134"/>
              <a:ext cx="1401" cy="726"/>
            </a:xfrm>
            <a:prstGeom prst="rect">
              <a:avLst/>
            </a:prstGeom>
            <a:gradFill rotWithShape="1">
              <a:gsLst>
                <a:gs pos="0">
                  <a:srgbClr val="996633">
                    <a:gamma/>
                    <a:shade val="46275"/>
                    <a:invGamma/>
                  </a:srgbClr>
                </a:gs>
                <a:gs pos="100000">
                  <a:srgbClr val="996633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/>
              <a:endParaRPr lang="en-US" sz="2000" b="1"/>
            </a:p>
          </p:txBody>
        </p:sp>
        <p:sp>
          <p:nvSpPr>
            <p:cNvPr id="13" name="Rectangle 10"/>
            <p:cNvSpPr>
              <a:spLocks noChangeArrowheads="1"/>
            </p:cNvSpPr>
            <p:nvPr/>
          </p:nvSpPr>
          <p:spPr bwMode="blackWhite">
            <a:xfrm>
              <a:off x="454" y="2267"/>
              <a:ext cx="1145" cy="508"/>
            </a:xfrm>
            <a:prstGeom prst="rect">
              <a:avLst/>
            </a:prstGeom>
            <a:gradFill rotWithShape="1">
              <a:gsLst>
                <a:gs pos="0">
                  <a:srgbClr val="996633"/>
                </a:gs>
                <a:gs pos="100000">
                  <a:srgbClr val="996633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/>
              <a:r>
                <a:rPr lang="en-US" sz="20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Capabilities</a:t>
              </a:r>
              <a:endPara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</p:grpSp>
      <p:grpSp>
        <p:nvGrpSpPr>
          <p:cNvPr id="14" name="Group 11"/>
          <p:cNvGrpSpPr>
            <a:grpSpLocks/>
          </p:cNvGrpSpPr>
          <p:nvPr/>
        </p:nvGrpSpPr>
        <p:grpSpPr bwMode="auto">
          <a:xfrm>
            <a:off x="0" y="4876800"/>
            <a:ext cx="2057400" cy="1524000"/>
            <a:chOff x="606" y="2823"/>
            <a:chExt cx="1059" cy="761"/>
          </a:xfrm>
        </p:grpSpPr>
        <p:sp>
          <p:nvSpPr>
            <p:cNvPr id="15" name="Rectangle 12"/>
            <p:cNvSpPr>
              <a:spLocks noChangeArrowheads="1"/>
            </p:cNvSpPr>
            <p:nvPr/>
          </p:nvSpPr>
          <p:spPr bwMode="blackWhite">
            <a:xfrm>
              <a:off x="606" y="2823"/>
              <a:ext cx="1059" cy="761"/>
            </a:xfrm>
            <a:prstGeom prst="rect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hlink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/>
              <a:endParaRPr lang="en-US" sz="2000" b="1"/>
            </a:p>
          </p:txBody>
        </p:sp>
        <p:sp>
          <p:nvSpPr>
            <p:cNvPr id="16" name="Rectangle 13"/>
            <p:cNvSpPr>
              <a:spLocks noChangeArrowheads="1"/>
            </p:cNvSpPr>
            <p:nvPr/>
          </p:nvSpPr>
          <p:spPr bwMode="blackWhite">
            <a:xfrm>
              <a:off x="697" y="2983"/>
              <a:ext cx="854" cy="525"/>
            </a:xfrm>
            <a:prstGeom prst="rect">
              <a:avLst/>
            </a:prstGeom>
            <a:gradFill rotWithShape="0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marL="119063" eaLnBrk="0" hangingPunct="0"/>
              <a:r>
                <a:rPr lang="en-US" sz="2000" b="1" dirty="0" smtClean="0">
                  <a:solidFill>
                    <a:srgbClr val="FFFF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Resources</a:t>
              </a:r>
            </a:p>
            <a:p>
              <a:pPr marL="111125" indent="282575" eaLnBrk="0" hangingPunct="0">
                <a:buFontTx/>
                <a:buChar char="•"/>
              </a:pPr>
              <a:r>
                <a:rPr lang="en-US" sz="20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Tangible</a:t>
              </a:r>
            </a:p>
            <a:p>
              <a:pPr marL="111125" indent="282575" eaLnBrk="0" hangingPunct="0">
                <a:buFontTx/>
                <a:buChar char="•"/>
              </a:pPr>
              <a:r>
                <a:rPr lang="en-US" sz="20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Intangible</a:t>
              </a:r>
              <a:endPara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</p:grpSp>
      <p:cxnSp>
        <p:nvCxnSpPr>
          <p:cNvPr id="17" name="AutoShape 15"/>
          <p:cNvCxnSpPr>
            <a:cxnSpLocks noChangeShapeType="1"/>
          </p:cNvCxnSpPr>
          <p:nvPr/>
        </p:nvCxnSpPr>
        <p:spPr bwMode="blackWhite">
          <a:xfrm rot="5400000">
            <a:off x="990600" y="2895600"/>
            <a:ext cx="304800" cy="1588"/>
          </a:xfrm>
          <a:prstGeom prst="straightConnector1">
            <a:avLst/>
          </a:prstGeom>
          <a:noFill/>
          <a:ln w="38100">
            <a:solidFill>
              <a:schemeClr val="tx1"/>
            </a:solidFill>
            <a:miter lim="800000"/>
            <a:headEnd/>
            <a:tailEnd type="stealth" w="lg" len="lg"/>
          </a:ln>
          <a:effectLst/>
        </p:spPr>
      </p:cxnSp>
      <p:cxnSp>
        <p:nvCxnSpPr>
          <p:cNvPr id="22" name="AutoShape 15"/>
          <p:cNvCxnSpPr>
            <a:cxnSpLocks noChangeShapeType="1"/>
          </p:cNvCxnSpPr>
          <p:nvPr/>
        </p:nvCxnSpPr>
        <p:spPr bwMode="blackWhite">
          <a:xfrm rot="5400000">
            <a:off x="990600" y="4724400"/>
            <a:ext cx="304800" cy="1588"/>
          </a:xfrm>
          <a:prstGeom prst="straightConnector1">
            <a:avLst/>
          </a:prstGeom>
          <a:noFill/>
          <a:ln w="38100">
            <a:solidFill>
              <a:schemeClr val="tx1"/>
            </a:solidFill>
            <a:miter lim="800000"/>
            <a:headEnd/>
            <a:tailEnd type="stealth" w="lg" len="lg"/>
          </a:ln>
          <a:effectLst/>
        </p:spPr>
      </p:cxnSp>
      <p:sp>
        <p:nvSpPr>
          <p:cNvPr id="45" name="Oval 3"/>
          <p:cNvSpPr>
            <a:spLocks noChangeArrowheads="1"/>
          </p:cNvSpPr>
          <p:nvPr/>
        </p:nvSpPr>
        <p:spPr bwMode="auto">
          <a:xfrm>
            <a:off x="0" y="4800600"/>
            <a:ext cx="2133600" cy="1600200"/>
          </a:xfrm>
          <a:prstGeom prst="ellipse">
            <a:avLst/>
          </a:prstGeom>
          <a:noFill/>
          <a:ln w="762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500"/>
                            </p:stCondLst>
                            <p:childTnLst>
                              <p:par>
                                <p:cTn id="5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000"/>
                            </p:stCondLst>
                            <p:childTnLst>
                              <p:par>
                                <p:cTn id="5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build="p"/>
      <p:bldP spid="4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524000" y="1"/>
            <a:ext cx="7086600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latin typeface="+mj-lt"/>
              </a:rPr>
              <a:t>RESOURCES, CAPABILITIES, AND CORE COMPETENCIES</a:t>
            </a:r>
          </a:p>
          <a:p>
            <a:pPr algn="ctr"/>
            <a:r>
              <a:rPr lang="en-US" sz="4600" b="1" dirty="0" smtClean="0">
                <a:solidFill>
                  <a:srgbClr val="C00000"/>
                </a:solidFill>
              </a:rPr>
              <a:t>  </a:t>
            </a:r>
            <a:endParaRPr lang="en-US" sz="3200" b="1" dirty="0" smtClean="0"/>
          </a:p>
        </p:txBody>
      </p:sp>
      <p:sp>
        <p:nvSpPr>
          <p:cNvPr id="7" name="Rectangle 7"/>
          <p:cNvSpPr txBox="1">
            <a:spLocks noChangeArrowheads="1"/>
          </p:cNvSpPr>
          <p:nvPr/>
        </p:nvSpPr>
        <p:spPr>
          <a:xfrm>
            <a:off x="1600200" y="1371600"/>
            <a:ext cx="6858000" cy="4754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40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3" name="Rectangle 4"/>
          <p:cNvSpPr txBox="1">
            <a:spLocks noChangeArrowheads="1"/>
          </p:cNvSpPr>
          <p:nvPr/>
        </p:nvSpPr>
        <p:spPr>
          <a:xfrm>
            <a:off x="1905000" y="1447800"/>
            <a:ext cx="6781799" cy="49530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endParaRPr kumimoji="0" lang="en-US" sz="3800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n-ea"/>
              <a:cs typeface="Arial" pitchFamily="34" charset="0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1905000" y="1371600"/>
            <a:ext cx="6934200" cy="5029201"/>
          </a:xfrm>
          <a:prstGeom prst="rect">
            <a:avLst/>
          </a:prstGeom>
        </p:spPr>
        <p:txBody>
          <a:bodyPr vert="horz">
            <a:normAutofit fontScale="32500" lnSpcReduction="20000"/>
          </a:bodyPr>
          <a:lstStyle/>
          <a:p>
            <a:pPr marL="342900" indent="-342900">
              <a:lnSpc>
                <a:spcPct val="120000"/>
              </a:lnSpc>
              <a:buClr>
                <a:schemeClr val="accent1"/>
              </a:buClr>
              <a:buSzPct val="70000"/>
            </a:pPr>
            <a:r>
              <a:rPr lang="en-US" sz="9846" b="1" dirty="0" smtClean="0">
                <a:solidFill>
                  <a:schemeClr val="tx2"/>
                </a:solidFill>
                <a:latin typeface="+mj-lt"/>
                <a:cs typeface="Arial" pitchFamily="34" charset="0"/>
              </a:rPr>
              <a:t>TYPES OF RESOURCES</a:t>
            </a:r>
          </a:p>
          <a:p>
            <a:pPr marL="342900" marR="0" lvl="0" indent="3175" algn="l" defTabSz="914400" rtl="0" eaLnBrk="1" fontAlgn="auto" latinLnBrk="0" hangingPunct="1">
              <a:lnSpc>
                <a:spcPct val="120000"/>
              </a:lnSpc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kumimoji="0" lang="en-US" sz="10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n-ea"/>
                <a:cs typeface="Arial" pitchFamily="34" charset="0"/>
              </a:rPr>
              <a:t>Tangible Resources</a:t>
            </a:r>
          </a:p>
          <a:p>
            <a:pPr marL="742950" marR="0" lvl="1" indent="-285750" algn="l" defTabSz="914400" rtl="0" eaLnBrk="1" fontAlgn="auto" latinLnBrk="0" hangingPunct="1">
              <a:lnSpc>
                <a:spcPct val="120000"/>
              </a:lnSpc>
              <a:spcAft>
                <a:spcPts val="0"/>
              </a:spcAft>
              <a:buClr>
                <a:schemeClr val="accent1"/>
              </a:buClr>
              <a:buSzPct val="70000"/>
              <a:buFont typeface="Arial" pitchFamily="34" charset="0"/>
              <a:buChar char="•"/>
              <a:tabLst/>
              <a:defRPr/>
            </a:pPr>
            <a:r>
              <a:rPr kumimoji="0" lang="en-US" sz="8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Assets that can be seen, touched, and quantified</a:t>
            </a:r>
          </a:p>
          <a:p>
            <a:pPr marL="742950" marR="0" lvl="1" indent="-396875" algn="l" defTabSz="914400" rtl="0" eaLnBrk="1" fontAlgn="auto" latinLnBrk="0" hangingPunct="1">
              <a:lnSpc>
                <a:spcPct val="120000"/>
              </a:lnSpc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kumimoji="0" lang="en-US" sz="10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n-ea"/>
                <a:cs typeface="Arial" pitchFamily="34" charset="0"/>
              </a:rPr>
              <a:t>Intangible Resources</a:t>
            </a:r>
          </a:p>
          <a:p>
            <a:pPr marL="742950" marR="0" lvl="1" indent="-285750" algn="l" defTabSz="914400" rtl="0" eaLnBrk="1" fontAlgn="auto" latinLnBrk="0" hangingPunct="1">
              <a:lnSpc>
                <a:spcPct val="120000"/>
              </a:lnSpc>
              <a:spcAft>
                <a:spcPts val="0"/>
              </a:spcAft>
              <a:buClr>
                <a:schemeClr val="accent1"/>
              </a:buClr>
              <a:buSzPct val="70000"/>
              <a:buFont typeface="Arial" pitchFamily="34" charset="0"/>
              <a:buChar char="•"/>
              <a:tabLst/>
              <a:defRPr/>
            </a:pPr>
            <a:r>
              <a:rPr kumimoji="0" lang="en-US" sz="8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Assets rooted deeply in the firm’s history, accumulated over time</a:t>
            </a:r>
          </a:p>
          <a:p>
            <a:pPr marL="742950" marR="0" lvl="1" indent="-285750" algn="l" defTabSz="914400" rtl="0" eaLnBrk="1" fontAlgn="auto" latinLnBrk="0" hangingPunct="1">
              <a:lnSpc>
                <a:spcPct val="120000"/>
              </a:lnSpc>
              <a:spcAft>
                <a:spcPts val="0"/>
              </a:spcAft>
              <a:buClr>
                <a:schemeClr val="accent1"/>
              </a:buClr>
              <a:buSzPct val="70000"/>
              <a:buFont typeface="Arial" pitchFamily="34" charset="0"/>
              <a:buChar char="•"/>
              <a:tabLst/>
              <a:defRPr/>
            </a:pPr>
            <a:r>
              <a:rPr kumimoji="0" lang="en-US" sz="8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In comparison to ‘tangible’ resources, usually can’t be seen or touched  </a:t>
            </a:r>
          </a:p>
          <a:p>
            <a:pPr marL="742950" marR="0" lvl="1" indent="-285750" algn="l" defTabSz="914400" rtl="0" eaLnBrk="1" fontAlgn="auto" latinLnBrk="0" hangingPunct="1">
              <a:lnSpc>
                <a:spcPct val="120000"/>
              </a:lnSpc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76400" y="5486400"/>
            <a:ext cx="7239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C00000"/>
                </a:solidFill>
                <a:latin typeface="+mj-lt"/>
              </a:rPr>
              <a:t>Compared to tangible resources, intangible resources are a superior source of core competencies</a:t>
            </a:r>
            <a:endParaRPr lang="en-US" sz="2400" b="1" dirty="0">
              <a:solidFill>
                <a:srgbClr val="C0000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9" presetClass="entr" presetSubtype="0" fill="hold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build="p"/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524000" y="1"/>
            <a:ext cx="7086600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latin typeface="+mj-lt"/>
              </a:rPr>
              <a:t>RESOURCES, CAPABILITIES AND, CORE COMPETENCIES</a:t>
            </a:r>
          </a:p>
          <a:p>
            <a:pPr algn="ctr"/>
            <a:r>
              <a:rPr lang="en-US" sz="4600" b="1" dirty="0" smtClean="0">
                <a:solidFill>
                  <a:srgbClr val="C00000"/>
                </a:solidFill>
              </a:rPr>
              <a:t>  </a:t>
            </a:r>
            <a:endParaRPr lang="en-US" sz="3200" b="1" dirty="0" smtClean="0"/>
          </a:p>
        </p:txBody>
      </p:sp>
      <p:sp>
        <p:nvSpPr>
          <p:cNvPr id="7" name="Rectangle 7"/>
          <p:cNvSpPr txBox="1">
            <a:spLocks noChangeArrowheads="1"/>
          </p:cNvSpPr>
          <p:nvPr/>
        </p:nvSpPr>
        <p:spPr>
          <a:xfrm>
            <a:off x="1600200" y="1371600"/>
            <a:ext cx="6858000" cy="4754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40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3" name="Rectangle 4"/>
          <p:cNvSpPr txBox="1">
            <a:spLocks noChangeArrowheads="1"/>
          </p:cNvSpPr>
          <p:nvPr/>
        </p:nvSpPr>
        <p:spPr>
          <a:xfrm>
            <a:off x="1905000" y="1371600"/>
            <a:ext cx="6781799" cy="50292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n-ea"/>
                <a:cs typeface="Arial" pitchFamily="34" charset="0"/>
              </a:rPr>
              <a:t>TYPES OF RESOURCES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endParaRPr kumimoji="0" lang="en-US" sz="3800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n-ea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endParaRPr kumimoji="0" lang="en-US" sz="3800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n-ea"/>
              <a:cs typeface="Arial" pitchFamily="34" charset="0"/>
            </a:endParaRPr>
          </a:p>
        </p:txBody>
      </p:sp>
      <p:sp>
        <p:nvSpPr>
          <p:cNvPr id="14" name="Rectangle 6"/>
          <p:cNvSpPr txBox="1">
            <a:spLocks noChangeArrowheads="1"/>
          </p:cNvSpPr>
          <p:nvPr/>
        </p:nvSpPr>
        <p:spPr>
          <a:xfrm>
            <a:off x="1981200" y="2133600"/>
            <a:ext cx="6781800" cy="4191000"/>
          </a:xfrm>
          <a:prstGeom prst="rect">
            <a:avLst/>
          </a:prstGeom>
        </p:spPr>
        <p:txBody>
          <a:bodyPr vert="horz">
            <a:normAutofit fontScale="92500" lnSpcReduction="20000"/>
          </a:bodyPr>
          <a:lstStyle/>
          <a:p>
            <a:pPr marL="236538" marR="0" lvl="0" indent="47625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kumimoji="0" lang="en-US" sz="3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n-ea"/>
                <a:cs typeface="Arial" pitchFamily="34" charset="0"/>
              </a:rPr>
              <a:t>Tangible Resources</a:t>
            </a:r>
          </a:p>
          <a:p>
            <a:pPr marL="568325" lvl="2" indent="-222250">
              <a:spcBef>
                <a:spcPct val="30000"/>
              </a:spcBef>
              <a:buClr>
                <a:schemeClr val="accent1"/>
              </a:buClr>
              <a:buSzPct val="70000"/>
              <a:buFont typeface="Arial" pitchFamily="34" charset="0"/>
              <a:buChar char="•"/>
              <a:defRPr/>
            </a:pPr>
            <a:r>
              <a:rPr lang="en-US" sz="2600" dirty="0" smtClean="0">
                <a:solidFill>
                  <a:srgbClr val="C00000"/>
                </a:solidFill>
                <a:latin typeface="+mj-lt"/>
              </a:rPr>
              <a:t>FINANCIAL RESOURCES - </a:t>
            </a:r>
            <a:r>
              <a:rPr lang="en-US" sz="2600" dirty="0" smtClean="0">
                <a:latin typeface="+mj-lt"/>
              </a:rPr>
              <a:t>the firm’s capacity to borrow and generate internal funds</a:t>
            </a:r>
            <a:endParaRPr lang="en-US" sz="2600" dirty="0" smtClean="0">
              <a:solidFill>
                <a:schemeClr val="tx2"/>
              </a:solidFill>
              <a:latin typeface="+mj-lt"/>
            </a:endParaRPr>
          </a:p>
          <a:p>
            <a:pPr marL="568325" lvl="2" indent="-222250">
              <a:spcBef>
                <a:spcPct val="30000"/>
              </a:spcBef>
              <a:buClr>
                <a:schemeClr val="accent1"/>
              </a:buClr>
              <a:buSzPct val="70000"/>
              <a:buFont typeface="Arial" pitchFamily="34" charset="0"/>
              <a:buChar char="•"/>
              <a:defRPr/>
            </a:pPr>
            <a:endParaRPr lang="en-US" sz="200" dirty="0" smtClean="0">
              <a:solidFill>
                <a:srgbClr val="C00000"/>
              </a:solidFill>
              <a:latin typeface="+mj-lt"/>
            </a:endParaRPr>
          </a:p>
          <a:p>
            <a:pPr marL="568325" lvl="2" indent="-222250">
              <a:spcBef>
                <a:spcPct val="30000"/>
              </a:spcBef>
              <a:buClr>
                <a:schemeClr val="accent1"/>
              </a:buClr>
              <a:buSzPct val="70000"/>
              <a:buFont typeface="Arial" pitchFamily="34" charset="0"/>
              <a:buChar char="•"/>
              <a:defRPr/>
            </a:pPr>
            <a:r>
              <a:rPr lang="en-US" sz="2600" dirty="0" smtClean="0">
                <a:solidFill>
                  <a:srgbClr val="C00000"/>
                </a:solidFill>
                <a:latin typeface="+mj-lt"/>
              </a:rPr>
              <a:t>ORGANIZATIONAL RESOURCES - </a:t>
            </a:r>
            <a:r>
              <a:rPr lang="en-US" sz="2600" dirty="0" smtClean="0">
                <a:latin typeface="+mj-lt"/>
              </a:rPr>
              <a:t>formal reporting structures </a:t>
            </a:r>
            <a:endParaRPr lang="en-US" sz="2600" dirty="0" smtClean="0">
              <a:solidFill>
                <a:schemeClr val="tx2"/>
              </a:solidFill>
              <a:latin typeface="+mj-lt"/>
            </a:endParaRPr>
          </a:p>
          <a:p>
            <a:pPr marL="568325" lvl="2" indent="-222250">
              <a:spcBef>
                <a:spcPct val="30000"/>
              </a:spcBef>
              <a:buClr>
                <a:schemeClr val="accent1"/>
              </a:buClr>
              <a:buSzPct val="70000"/>
              <a:buFont typeface="Arial" pitchFamily="34" charset="0"/>
              <a:buChar char="•"/>
              <a:defRPr/>
            </a:pPr>
            <a:endParaRPr lang="en-US" sz="200" dirty="0" smtClean="0">
              <a:solidFill>
                <a:srgbClr val="C00000"/>
              </a:solidFill>
              <a:latin typeface="+mj-lt"/>
            </a:endParaRPr>
          </a:p>
          <a:p>
            <a:pPr marL="568325" lvl="2" indent="-222250">
              <a:spcBef>
                <a:spcPct val="30000"/>
              </a:spcBef>
              <a:buClr>
                <a:schemeClr val="accent1"/>
              </a:buClr>
              <a:buSzPct val="70000"/>
              <a:buFont typeface="Arial" pitchFamily="34" charset="0"/>
              <a:buChar char="•"/>
              <a:defRPr/>
            </a:pPr>
            <a:r>
              <a:rPr lang="en-US" sz="2600" dirty="0" smtClean="0">
                <a:solidFill>
                  <a:srgbClr val="C00000"/>
                </a:solidFill>
                <a:latin typeface="+mj-lt"/>
              </a:rPr>
              <a:t>PHYSICAL RESOURCES - </a:t>
            </a:r>
            <a:r>
              <a:rPr lang="en-US" sz="2600" dirty="0" smtClean="0">
                <a:latin typeface="+mj-lt"/>
              </a:rPr>
              <a:t>sophistication and location of a firm’s plant and equipment; distribution facilities; product inventory</a:t>
            </a:r>
            <a:endParaRPr lang="en-US" sz="2600" dirty="0" smtClean="0">
              <a:solidFill>
                <a:schemeClr val="tx2"/>
              </a:solidFill>
              <a:latin typeface="+mj-lt"/>
            </a:endParaRPr>
          </a:p>
          <a:p>
            <a:pPr marL="568325" lvl="2" indent="-222250">
              <a:spcBef>
                <a:spcPct val="30000"/>
              </a:spcBef>
              <a:buClr>
                <a:schemeClr val="accent1"/>
              </a:buClr>
              <a:buSzPct val="70000"/>
              <a:buFont typeface="Arial" pitchFamily="34" charset="0"/>
              <a:buChar char="•"/>
              <a:defRPr/>
            </a:pPr>
            <a:endParaRPr lang="en-US" sz="200" dirty="0" smtClean="0">
              <a:solidFill>
                <a:srgbClr val="C00000"/>
              </a:solidFill>
              <a:latin typeface="+mj-lt"/>
            </a:endParaRPr>
          </a:p>
          <a:p>
            <a:pPr marL="568325" lvl="2" indent="-222250">
              <a:spcBef>
                <a:spcPct val="30000"/>
              </a:spcBef>
              <a:buClr>
                <a:schemeClr val="accent1"/>
              </a:buClr>
              <a:buSzPct val="70000"/>
              <a:buFont typeface="Arial" pitchFamily="34" charset="0"/>
              <a:buChar char="•"/>
              <a:defRPr/>
            </a:pPr>
            <a:r>
              <a:rPr lang="en-US" sz="2600" dirty="0" smtClean="0">
                <a:solidFill>
                  <a:srgbClr val="C00000"/>
                </a:solidFill>
                <a:latin typeface="+mj-lt"/>
              </a:rPr>
              <a:t>TECHNOLOGICAL RESOURCES - </a:t>
            </a:r>
            <a:r>
              <a:rPr lang="en-US" sz="2600" dirty="0" smtClean="0">
                <a:latin typeface="+mj-lt"/>
              </a:rPr>
              <a:t>stock of technology, such as patents, trademarks, copyrights, and trade secrets</a:t>
            </a:r>
            <a:endParaRPr lang="en-US" sz="2600" dirty="0" smtClean="0">
              <a:solidFill>
                <a:schemeClr val="tx2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build="p"/>
      <p:bldP spid="14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524000" y="1"/>
            <a:ext cx="7086600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latin typeface="+mj-lt"/>
              </a:rPr>
              <a:t>RESOURCES, CAPABILITIES AND, CORE COMPETENCIES</a:t>
            </a:r>
          </a:p>
          <a:p>
            <a:pPr algn="ctr"/>
            <a:r>
              <a:rPr lang="en-US" sz="4600" b="1" dirty="0" smtClean="0">
                <a:solidFill>
                  <a:srgbClr val="C00000"/>
                </a:solidFill>
              </a:rPr>
              <a:t>  </a:t>
            </a:r>
            <a:endParaRPr lang="en-US" sz="3200" b="1" dirty="0" smtClean="0"/>
          </a:p>
        </p:txBody>
      </p:sp>
      <p:sp>
        <p:nvSpPr>
          <p:cNvPr id="7" name="Rectangle 7"/>
          <p:cNvSpPr txBox="1">
            <a:spLocks noChangeArrowheads="1"/>
          </p:cNvSpPr>
          <p:nvPr/>
        </p:nvSpPr>
        <p:spPr>
          <a:xfrm>
            <a:off x="1600200" y="1371600"/>
            <a:ext cx="6858000" cy="4754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40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3" name="Rectangle 4"/>
          <p:cNvSpPr txBox="1">
            <a:spLocks noChangeArrowheads="1"/>
          </p:cNvSpPr>
          <p:nvPr/>
        </p:nvSpPr>
        <p:spPr>
          <a:xfrm>
            <a:off x="1905000" y="1371600"/>
            <a:ext cx="6781799" cy="50292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n-ea"/>
                <a:cs typeface="Arial" pitchFamily="34" charset="0"/>
              </a:rPr>
              <a:t>TYPES OF RESOURCES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endParaRPr kumimoji="0" lang="en-US" sz="3800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n-ea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endParaRPr kumimoji="0" lang="en-US" sz="3800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n-ea"/>
              <a:cs typeface="Arial" pitchFamily="34" charset="0"/>
            </a:endParaRPr>
          </a:p>
        </p:txBody>
      </p:sp>
      <p:sp>
        <p:nvSpPr>
          <p:cNvPr id="15" name="Rectangle 7"/>
          <p:cNvSpPr txBox="1">
            <a:spLocks noChangeArrowheads="1"/>
          </p:cNvSpPr>
          <p:nvPr/>
        </p:nvSpPr>
        <p:spPr>
          <a:xfrm>
            <a:off x="1905000" y="2057400"/>
            <a:ext cx="6629400" cy="4495800"/>
          </a:xfrm>
          <a:prstGeom prst="rect">
            <a:avLst/>
          </a:prstGeom>
        </p:spPr>
        <p:txBody>
          <a:bodyPr/>
          <a:lstStyle/>
          <a:p>
            <a:pPr marL="236538" marR="0" lvl="1" indent="-125413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kumimoji="0" lang="en-US" sz="3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 Intangible Resources</a:t>
            </a:r>
          </a:p>
          <a:p>
            <a:pPr marL="568325" marR="0" lvl="2" indent="-174625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>
                <a:schemeClr val="accent1"/>
              </a:buClr>
              <a:buSzPct val="70000"/>
              <a:buFont typeface="Arial" pitchFamily="34" charset="0"/>
              <a:buChar char="•"/>
              <a:tabLst/>
              <a:defRPr/>
            </a:pPr>
            <a:endParaRPr lang="en-US" sz="800" dirty="0" smtClean="0">
              <a:solidFill>
                <a:srgbClr val="C00000"/>
              </a:solidFill>
              <a:latin typeface="+mj-lt"/>
            </a:endParaRPr>
          </a:p>
          <a:p>
            <a:pPr marL="568325" marR="0" lvl="2" indent="-174625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>
                <a:schemeClr val="accent1"/>
              </a:buClr>
              <a:buSzPct val="70000"/>
              <a:buFont typeface="Arial" pitchFamily="34" charset="0"/>
              <a:buChar char="•"/>
              <a:tabLst/>
              <a:defRPr/>
            </a:pPr>
            <a:r>
              <a:rPr lang="en-US" sz="2400" dirty="0" smtClean="0">
                <a:solidFill>
                  <a:srgbClr val="C00000"/>
                </a:solidFill>
                <a:latin typeface="+mj-lt"/>
              </a:rPr>
              <a:t>HUMAN RESOURCES - </a:t>
            </a:r>
            <a:r>
              <a:rPr lang="en-US" sz="2400" dirty="0" smtClean="0">
                <a:latin typeface="+mj-lt"/>
              </a:rPr>
              <a:t>knowledge; trust;  skills; collaborative abilities</a:t>
            </a:r>
            <a:endParaRPr lang="en-US" sz="2400" dirty="0" smtClean="0">
              <a:solidFill>
                <a:schemeClr val="tx2"/>
              </a:solidFill>
              <a:latin typeface="+mj-lt"/>
            </a:endParaRPr>
          </a:p>
          <a:p>
            <a:pPr marL="568325" lvl="2" indent="-174625">
              <a:spcBef>
                <a:spcPct val="30000"/>
              </a:spcBef>
              <a:buClr>
                <a:schemeClr val="accent1"/>
              </a:buClr>
              <a:buSzPct val="70000"/>
              <a:buFont typeface="Arial" pitchFamily="34" charset="0"/>
              <a:buChar char="•"/>
              <a:defRPr/>
            </a:pPr>
            <a:endParaRPr lang="en-US" sz="400" dirty="0" smtClean="0">
              <a:solidFill>
                <a:srgbClr val="C00000"/>
              </a:solidFill>
              <a:latin typeface="+mj-lt"/>
            </a:endParaRPr>
          </a:p>
          <a:p>
            <a:pPr marL="568325" lvl="2" indent="-174625">
              <a:spcBef>
                <a:spcPct val="30000"/>
              </a:spcBef>
              <a:buClr>
                <a:schemeClr val="accent1"/>
              </a:buClr>
              <a:buSzPct val="70000"/>
              <a:buFont typeface="Arial" pitchFamily="34" charset="0"/>
              <a:buChar char="•"/>
              <a:defRPr/>
            </a:pPr>
            <a:r>
              <a:rPr lang="en-US" sz="2400" dirty="0" smtClean="0">
                <a:solidFill>
                  <a:srgbClr val="C00000"/>
                </a:solidFill>
                <a:latin typeface="+mj-lt"/>
              </a:rPr>
              <a:t>INNOVATION RESOURCES -</a:t>
            </a:r>
            <a:r>
              <a:rPr lang="en-US" sz="2400" dirty="0" smtClean="0">
                <a:latin typeface="+mj-lt"/>
              </a:rPr>
              <a:t> scientific capabilities; capacity to innovate</a:t>
            </a:r>
            <a:endParaRPr lang="en-US" sz="2400" dirty="0" smtClean="0">
              <a:solidFill>
                <a:schemeClr val="tx2"/>
              </a:solidFill>
              <a:latin typeface="+mj-lt"/>
            </a:endParaRPr>
          </a:p>
          <a:p>
            <a:pPr marL="568325" lvl="2" indent="-174625">
              <a:spcBef>
                <a:spcPct val="30000"/>
              </a:spcBef>
              <a:buClr>
                <a:schemeClr val="accent1"/>
              </a:buClr>
              <a:buSzPct val="70000"/>
              <a:buFont typeface="Arial" pitchFamily="34" charset="0"/>
              <a:buChar char="•"/>
              <a:defRPr/>
            </a:pPr>
            <a:endParaRPr lang="en-US" sz="400" dirty="0" smtClean="0">
              <a:solidFill>
                <a:srgbClr val="C00000"/>
              </a:solidFill>
              <a:latin typeface="+mj-lt"/>
            </a:endParaRPr>
          </a:p>
          <a:p>
            <a:pPr marL="568325" lvl="2" indent="-174625">
              <a:spcBef>
                <a:spcPct val="30000"/>
              </a:spcBef>
              <a:buClr>
                <a:schemeClr val="accent1"/>
              </a:buClr>
              <a:buSzPct val="70000"/>
              <a:buFont typeface="Arial" pitchFamily="34" charset="0"/>
              <a:buChar char="•"/>
              <a:defRPr/>
            </a:pPr>
            <a:r>
              <a:rPr lang="en-US" sz="2400" dirty="0" smtClean="0">
                <a:solidFill>
                  <a:srgbClr val="C00000"/>
                </a:solidFill>
                <a:latin typeface="+mj-lt"/>
              </a:rPr>
              <a:t>REPUTATIONAL RESOURCES - </a:t>
            </a:r>
            <a:r>
              <a:rPr lang="en-US" sz="2400" dirty="0" smtClean="0">
                <a:latin typeface="+mj-lt"/>
              </a:rPr>
              <a:t>brand name; perceptions of product quality, durability, and reliability; positive reputation with stakeholders, e.g., suppliers/customers</a:t>
            </a:r>
            <a:endParaRPr lang="en-US" sz="2400" dirty="0" smtClean="0">
              <a:solidFill>
                <a:schemeClr val="tx2"/>
              </a:solidFill>
              <a:latin typeface="+mj-lt"/>
            </a:endParaRPr>
          </a:p>
          <a:p>
            <a:pPr marL="568325" lvl="2" indent="-174625">
              <a:spcBef>
                <a:spcPct val="30000"/>
              </a:spcBef>
              <a:buClr>
                <a:schemeClr val="accent1"/>
              </a:buClr>
              <a:buSzPct val="70000"/>
              <a:buFont typeface="Arial" pitchFamily="34" charset="0"/>
              <a:buChar char="•"/>
              <a:defRPr/>
            </a:pPr>
            <a:endParaRPr lang="en-US" sz="2200" dirty="0" smtClean="0">
              <a:solidFill>
                <a:schemeClr val="tx2"/>
              </a:solidFill>
            </a:endParaRPr>
          </a:p>
          <a:p>
            <a:pPr marL="977900" lvl="2" indent="-284163">
              <a:spcBef>
                <a:spcPct val="30000"/>
              </a:spcBef>
              <a:buClr>
                <a:schemeClr val="accent1"/>
              </a:buClr>
              <a:buSzPct val="70000"/>
              <a:buFont typeface="Arial" pitchFamily="34" charset="0"/>
              <a:buChar char="•"/>
              <a:defRPr/>
            </a:pPr>
            <a:endParaRPr lang="en-US" sz="2400" dirty="0" smtClean="0">
              <a:solidFill>
                <a:schemeClr val="tx2"/>
              </a:solidFill>
            </a:endParaRPr>
          </a:p>
          <a:p>
            <a:pPr marL="977900" marR="0" lvl="2" indent="-284163" algn="l" defTabSz="914400" rtl="0" eaLnBrk="1" fontAlgn="auto" latinLnBrk="0" hangingPunct="1">
              <a:lnSpc>
                <a:spcPct val="100000"/>
              </a:lnSpc>
              <a:spcBef>
                <a:spcPct val="3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Arial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524000" y="1"/>
            <a:ext cx="7086600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latin typeface="+mj-lt"/>
              </a:rPr>
              <a:t>RESOURCES, CAPABILITIES, AND CORE COMPETENCIES</a:t>
            </a:r>
          </a:p>
          <a:p>
            <a:pPr algn="ctr"/>
            <a:r>
              <a:rPr lang="en-US" sz="4600" b="1" dirty="0" smtClean="0">
                <a:solidFill>
                  <a:srgbClr val="C00000"/>
                </a:solidFill>
              </a:rPr>
              <a:t>  </a:t>
            </a:r>
            <a:endParaRPr lang="en-US" sz="3200" b="1" dirty="0" smtClean="0"/>
          </a:p>
        </p:txBody>
      </p:sp>
      <p:sp>
        <p:nvSpPr>
          <p:cNvPr id="7" name="Rectangle 7"/>
          <p:cNvSpPr txBox="1">
            <a:spLocks noChangeArrowheads="1"/>
          </p:cNvSpPr>
          <p:nvPr/>
        </p:nvSpPr>
        <p:spPr>
          <a:xfrm>
            <a:off x="1600200" y="1371600"/>
            <a:ext cx="6858000" cy="4754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40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3" name="Rectangle 4"/>
          <p:cNvSpPr txBox="1">
            <a:spLocks noChangeArrowheads="1"/>
          </p:cNvSpPr>
          <p:nvPr/>
        </p:nvSpPr>
        <p:spPr>
          <a:xfrm>
            <a:off x="2133600" y="1371600"/>
            <a:ext cx="7010400" cy="5486400"/>
          </a:xfrm>
          <a:prstGeom prst="rect">
            <a:avLst/>
          </a:prstGeom>
        </p:spPr>
        <p:txBody>
          <a:bodyPr vert="horz">
            <a:normAutofit fontScale="77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10000"/>
              </a:lnSpc>
              <a:buClr>
                <a:schemeClr val="accent1"/>
              </a:buClr>
              <a:buSzPct val="70000"/>
              <a:tabLst/>
              <a:defRPr/>
            </a:pPr>
            <a:r>
              <a:rPr kumimoji="0" lang="en-US" sz="4129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n-ea"/>
                <a:cs typeface="Arial" pitchFamily="34" charset="0"/>
              </a:rPr>
              <a:t>CAPABILITIES</a:t>
            </a:r>
          </a:p>
          <a:p>
            <a:pPr marL="342900" lvl="0" indent="-342900">
              <a:lnSpc>
                <a:spcPct val="110000"/>
              </a:lnSpc>
              <a:buClr>
                <a:schemeClr val="accent1"/>
              </a:buClr>
              <a:buSzPct val="70000"/>
              <a:defRPr/>
            </a:pPr>
            <a:r>
              <a:rPr lang="en-US" sz="3613" dirty="0" smtClean="0">
                <a:cs typeface="Arial" pitchFamily="34" charset="0"/>
              </a:rPr>
              <a:t>■ </a:t>
            </a:r>
            <a:r>
              <a:rPr lang="en-US" sz="3613" dirty="0" smtClean="0">
                <a:solidFill>
                  <a:srgbClr val="C00000"/>
                </a:solidFill>
                <a:latin typeface="+mj-lt"/>
              </a:rPr>
              <a:t>Emerge over time through complex interactions among tangible and  intangible resources</a:t>
            </a:r>
          </a:p>
          <a:p>
            <a:pPr marL="342900" lvl="0" indent="-342900">
              <a:lnSpc>
                <a:spcPct val="110000"/>
              </a:lnSpc>
              <a:buClr>
                <a:schemeClr val="accent1"/>
              </a:buClr>
              <a:buSzPct val="70000"/>
              <a:defRPr/>
            </a:pPr>
            <a:r>
              <a:rPr lang="en-US" sz="3613" dirty="0" smtClean="0">
                <a:cs typeface="Arial" pitchFamily="34" charset="0"/>
              </a:rPr>
              <a:t>■ </a:t>
            </a:r>
            <a:r>
              <a:rPr lang="en-US" sz="3613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Stem from employees</a:t>
            </a:r>
          </a:p>
          <a:p>
            <a:pPr marL="1371600" lvl="4" indent="-220663">
              <a:lnSpc>
                <a:spcPct val="120000"/>
              </a:lnSpc>
              <a:buFont typeface="Arial" pitchFamily="34" charset="0"/>
              <a:buChar char="•"/>
            </a:pPr>
            <a:r>
              <a:rPr lang="en-US" sz="3613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Unique skills and knowledge </a:t>
            </a:r>
          </a:p>
          <a:p>
            <a:pPr marL="1371600" lvl="4" indent="-220663">
              <a:lnSpc>
                <a:spcPct val="120000"/>
              </a:lnSpc>
              <a:buFont typeface="Arial" pitchFamily="34" charset="0"/>
              <a:buChar char="•"/>
            </a:pPr>
            <a:r>
              <a:rPr lang="en-US" sz="3613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Functional expertise</a:t>
            </a:r>
          </a:p>
          <a:p>
            <a:pPr marL="0" lvl="1" indent="-220663">
              <a:lnSpc>
                <a:spcPct val="120000"/>
              </a:lnSpc>
            </a:pPr>
            <a:r>
              <a:rPr lang="en-US" sz="3613" dirty="0" smtClean="0">
                <a:cs typeface="Arial" pitchFamily="34" charset="0"/>
              </a:rPr>
              <a:t>■ </a:t>
            </a:r>
            <a:r>
              <a:rPr lang="en-US" sz="3613" dirty="0" smtClean="0">
                <a:solidFill>
                  <a:srgbClr val="C00000"/>
                </a:solidFill>
                <a:latin typeface="+mj-lt"/>
              </a:rPr>
              <a:t>Are activities that a firm performs  exceptionally well relative to rivals</a:t>
            </a:r>
          </a:p>
          <a:p>
            <a:pPr marL="0" lvl="1" indent="-220663">
              <a:lnSpc>
                <a:spcPct val="120000"/>
              </a:lnSpc>
            </a:pPr>
            <a:r>
              <a:rPr lang="en-US" sz="3613" dirty="0" smtClean="0">
                <a:cs typeface="Arial" pitchFamily="34" charset="0"/>
              </a:rPr>
              <a:t>■ </a:t>
            </a:r>
            <a:r>
              <a:rPr lang="en-US" sz="3613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Are activities through which the firm adds unique value to its goods or services over an extended period of time</a:t>
            </a:r>
          </a:p>
          <a:p>
            <a:pPr marL="457200" lvl="2" indent="-220663">
              <a:lnSpc>
                <a:spcPct val="110000"/>
              </a:lnSpc>
              <a:buFont typeface="Arial" pitchFamily="34" charset="0"/>
              <a:buChar char="•"/>
            </a:pPr>
            <a:endParaRPr lang="en-US" sz="3800" dirty="0" smtClean="0">
              <a:solidFill>
                <a:schemeClr val="accent2">
                  <a:lumMod val="75000"/>
                </a:schemeClr>
              </a:solidFill>
              <a:latin typeface="+mj-lt"/>
            </a:endParaRPr>
          </a:p>
          <a:p>
            <a:pPr lvl="1">
              <a:spcBef>
                <a:spcPct val="50000"/>
              </a:spcBef>
              <a:buFont typeface="Arial" pitchFamily="34" charset="0"/>
              <a:buChar char="•"/>
            </a:pPr>
            <a:endParaRPr lang="en-US" sz="3200" dirty="0">
              <a:solidFill>
                <a:schemeClr val="accent2">
                  <a:lumMod val="75000"/>
                </a:schemeClr>
              </a:solidFill>
              <a:latin typeface="+mj-lt"/>
            </a:endParaRP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0" y="1295400"/>
            <a:ext cx="2057400" cy="1447800"/>
            <a:chOff x="309" y="1122"/>
            <a:chExt cx="1401" cy="814"/>
          </a:xfrm>
        </p:grpSpPr>
        <p:sp>
          <p:nvSpPr>
            <p:cNvPr id="8" name="Rectangle 6"/>
            <p:cNvSpPr>
              <a:spLocks noChangeArrowheads="1"/>
            </p:cNvSpPr>
            <p:nvPr/>
          </p:nvSpPr>
          <p:spPr bwMode="blackWhite">
            <a:xfrm>
              <a:off x="309" y="1122"/>
              <a:ext cx="1401" cy="814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/>
              <a:endParaRPr lang="en-US" sz="2000" b="1"/>
            </a:p>
          </p:txBody>
        </p:sp>
        <p:sp>
          <p:nvSpPr>
            <p:cNvPr id="9" name="Rectangle 7"/>
            <p:cNvSpPr>
              <a:spLocks noChangeArrowheads="1"/>
            </p:cNvSpPr>
            <p:nvPr/>
          </p:nvSpPr>
          <p:spPr bwMode="blackWhite">
            <a:xfrm>
              <a:off x="406" y="1262"/>
              <a:ext cx="1184" cy="560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/>
              <a:r>
                <a:rPr lang="en-US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Core Competencies</a:t>
              </a:r>
            </a:p>
          </p:txBody>
        </p:sp>
      </p:grp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0" y="3048000"/>
            <a:ext cx="2057400" cy="1524000"/>
            <a:chOff x="318" y="2134"/>
            <a:chExt cx="1401" cy="726"/>
          </a:xfrm>
        </p:grpSpPr>
        <p:sp>
          <p:nvSpPr>
            <p:cNvPr id="11" name="Rectangle 9"/>
            <p:cNvSpPr>
              <a:spLocks noChangeArrowheads="1"/>
            </p:cNvSpPr>
            <p:nvPr/>
          </p:nvSpPr>
          <p:spPr bwMode="blackWhite">
            <a:xfrm>
              <a:off x="318" y="2134"/>
              <a:ext cx="1401" cy="726"/>
            </a:xfrm>
            <a:prstGeom prst="rect">
              <a:avLst/>
            </a:prstGeom>
            <a:gradFill rotWithShape="1">
              <a:gsLst>
                <a:gs pos="0">
                  <a:srgbClr val="996633">
                    <a:gamma/>
                    <a:shade val="46275"/>
                    <a:invGamma/>
                  </a:srgbClr>
                </a:gs>
                <a:gs pos="100000">
                  <a:srgbClr val="996633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/>
              <a:endParaRPr lang="en-US" sz="2000" b="1"/>
            </a:p>
          </p:txBody>
        </p:sp>
        <p:sp>
          <p:nvSpPr>
            <p:cNvPr id="13" name="Rectangle 10"/>
            <p:cNvSpPr>
              <a:spLocks noChangeArrowheads="1"/>
            </p:cNvSpPr>
            <p:nvPr/>
          </p:nvSpPr>
          <p:spPr bwMode="blackWhite">
            <a:xfrm>
              <a:off x="454" y="2267"/>
              <a:ext cx="1145" cy="508"/>
            </a:xfrm>
            <a:prstGeom prst="rect">
              <a:avLst/>
            </a:prstGeom>
            <a:gradFill rotWithShape="1">
              <a:gsLst>
                <a:gs pos="0">
                  <a:srgbClr val="996633"/>
                </a:gs>
                <a:gs pos="100000">
                  <a:srgbClr val="996633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/>
              <a:r>
                <a:rPr lang="en-US" sz="20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Capabilities</a:t>
              </a:r>
              <a:endPara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</p:grpSp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0" y="4876800"/>
            <a:ext cx="2057400" cy="1524000"/>
            <a:chOff x="606" y="2823"/>
            <a:chExt cx="1059" cy="761"/>
          </a:xfrm>
        </p:grpSpPr>
        <p:sp>
          <p:nvSpPr>
            <p:cNvPr id="15" name="Rectangle 12"/>
            <p:cNvSpPr>
              <a:spLocks noChangeArrowheads="1"/>
            </p:cNvSpPr>
            <p:nvPr/>
          </p:nvSpPr>
          <p:spPr bwMode="blackWhite">
            <a:xfrm>
              <a:off x="606" y="2823"/>
              <a:ext cx="1059" cy="761"/>
            </a:xfrm>
            <a:prstGeom prst="rect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hlink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/>
              <a:endParaRPr lang="en-US" sz="2000" b="1"/>
            </a:p>
          </p:txBody>
        </p:sp>
        <p:sp>
          <p:nvSpPr>
            <p:cNvPr id="16" name="Rectangle 13"/>
            <p:cNvSpPr>
              <a:spLocks noChangeArrowheads="1"/>
            </p:cNvSpPr>
            <p:nvPr/>
          </p:nvSpPr>
          <p:spPr bwMode="blackWhite">
            <a:xfrm>
              <a:off x="697" y="2983"/>
              <a:ext cx="854" cy="525"/>
            </a:xfrm>
            <a:prstGeom prst="rect">
              <a:avLst/>
            </a:prstGeom>
            <a:gradFill rotWithShape="0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marL="119063" eaLnBrk="0" hangingPunct="0"/>
              <a:r>
                <a:rPr lang="en-US" sz="2000" b="1" dirty="0" smtClean="0">
                  <a:solidFill>
                    <a:srgbClr val="FFFF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Resources</a:t>
              </a:r>
            </a:p>
            <a:p>
              <a:pPr marL="111125" indent="282575" eaLnBrk="0" hangingPunct="0">
                <a:buFontTx/>
                <a:buChar char="•"/>
              </a:pPr>
              <a:r>
                <a:rPr lang="en-US" sz="20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Tangible</a:t>
              </a:r>
            </a:p>
            <a:p>
              <a:pPr marL="111125" indent="282575" eaLnBrk="0" hangingPunct="0">
                <a:buFontTx/>
                <a:buChar char="•"/>
              </a:pPr>
              <a:r>
                <a:rPr lang="en-US" sz="20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Intangible</a:t>
              </a:r>
              <a:endPara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</p:grpSp>
      <p:cxnSp>
        <p:nvCxnSpPr>
          <p:cNvPr id="17" name="AutoShape 15"/>
          <p:cNvCxnSpPr>
            <a:cxnSpLocks noChangeShapeType="1"/>
          </p:cNvCxnSpPr>
          <p:nvPr/>
        </p:nvCxnSpPr>
        <p:spPr bwMode="blackWhite">
          <a:xfrm rot="5400000">
            <a:off x="990600" y="2895600"/>
            <a:ext cx="304800" cy="1588"/>
          </a:xfrm>
          <a:prstGeom prst="straightConnector1">
            <a:avLst/>
          </a:prstGeom>
          <a:noFill/>
          <a:ln w="38100">
            <a:solidFill>
              <a:schemeClr val="tx1"/>
            </a:solidFill>
            <a:miter lim="800000"/>
            <a:headEnd/>
            <a:tailEnd type="stealth" w="lg" len="lg"/>
          </a:ln>
          <a:effectLst/>
        </p:spPr>
      </p:cxnSp>
      <p:cxnSp>
        <p:nvCxnSpPr>
          <p:cNvPr id="22" name="AutoShape 15"/>
          <p:cNvCxnSpPr>
            <a:cxnSpLocks noChangeShapeType="1"/>
          </p:cNvCxnSpPr>
          <p:nvPr/>
        </p:nvCxnSpPr>
        <p:spPr bwMode="blackWhite">
          <a:xfrm rot="5400000">
            <a:off x="990600" y="4724400"/>
            <a:ext cx="304800" cy="1588"/>
          </a:xfrm>
          <a:prstGeom prst="straightConnector1">
            <a:avLst/>
          </a:prstGeom>
          <a:noFill/>
          <a:ln w="38100">
            <a:solidFill>
              <a:schemeClr val="tx1"/>
            </a:solidFill>
            <a:miter lim="800000"/>
            <a:headEnd/>
            <a:tailEnd type="stealth" w="lg" len="lg"/>
          </a:ln>
          <a:effectLst/>
        </p:spPr>
      </p:cxnSp>
      <p:sp>
        <p:nvSpPr>
          <p:cNvPr id="45" name="Oval 3"/>
          <p:cNvSpPr>
            <a:spLocks noChangeArrowheads="1"/>
          </p:cNvSpPr>
          <p:nvPr/>
        </p:nvSpPr>
        <p:spPr bwMode="auto">
          <a:xfrm>
            <a:off x="0" y="2895600"/>
            <a:ext cx="2133600" cy="1752600"/>
          </a:xfrm>
          <a:prstGeom prst="ellipse">
            <a:avLst/>
          </a:prstGeom>
          <a:noFill/>
          <a:ln w="762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uiExpand="1" build="p"/>
      <p:bldP spid="4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524000" y="1"/>
            <a:ext cx="7086600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latin typeface="+mj-lt"/>
              </a:rPr>
              <a:t>RESOURCES, CAPABILITIES, AND CORE COMPETENCIES</a:t>
            </a:r>
          </a:p>
          <a:p>
            <a:pPr algn="ctr"/>
            <a:r>
              <a:rPr lang="en-US" sz="4600" b="1" dirty="0" smtClean="0">
                <a:solidFill>
                  <a:srgbClr val="C00000"/>
                </a:solidFill>
              </a:rPr>
              <a:t>  </a:t>
            </a:r>
            <a:endParaRPr lang="en-US" sz="3200" b="1" dirty="0" smtClean="0"/>
          </a:p>
        </p:txBody>
      </p:sp>
      <p:sp>
        <p:nvSpPr>
          <p:cNvPr id="7" name="Rectangle 7"/>
          <p:cNvSpPr txBox="1">
            <a:spLocks noChangeArrowheads="1"/>
          </p:cNvSpPr>
          <p:nvPr/>
        </p:nvSpPr>
        <p:spPr>
          <a:xfrm>
            <a:off x="1600200" y="1371600"/>
            <a:ext cx="6858000" cy="4754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40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3" name="Rectangle 4"/>
          <p:cNvSpPr txBox="1">
            <a:spLocks noChangeArrowheads="1"/>
          </p:cNvSpPr>
          <p:nvPr/>
        </p:nvSpPr>
        <p:spPr>
          <a:xfrm>
            <a:off x="2133600" y="1371600"/>
            <a:ext cx="6705600" cy="5181600"/>
          </a:xfrm>
          <a:prstGeom prst="rect">
            <a:avLst/>
          </a:prstGeom>
        </p:spPr>
        <p:txBody>
          <a:bodyPr vert="horz">
            <a:normAutofit fontScale="92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10000"/>
              </a:lnSpc>
              <a:buClr>
                <a:schemeClr val="accent1"/>
              </a:buClr>
              <a:buSzPct val="70000"/>
              <a:tabLst/>
              <a:defRPr/>
            </a:pPr>
            <a:r>
              <a:rPr kumimoji="0" lang="en-US" sz="3459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n-ea"/>
                <a:cs typeface="Arial" pitchFamily="34" charset="0"/>
              </a:rPr>
              <a:t>CAPABILITIES (cont’d)</a:t>
            </a:r>
            <a:endParaRPr lang="en-US" sz="3459" b="1" dirty="0" smtClean="0">
              <a:solidFill>
                <a:schemeClr val="tx2"/>
              </a:solidFill>
              <a:latin typeface="+mj-lt"/>
              <a:cs typeface="Arial" pitchFamily="34" charset="0"/>
            </a:endParaRPr>
          </a:p>
          <a:p>
            <a:pPr marL="342900" lvl="0" indent="-342900">
              <a:lnSpc>
                <a:spcPct val="110000"/>
              </a:lnSpc>
              <a:buClr>
                <a:schemeClr val="accent1"/>
              </a:buClr>
              <a:buSzPct val="70000"/>
              <a:defRPr/>
            </a:pPr>
            <a:r>
              <a:rPr lang="en-US" sz="3200" dirty="0" smtClean="0">
                <a:cs typeface="Arial" pitchFamily="34" charset="0"/>
              </a:rPr>
              <a:t>■ </a:t>
            </a:r>
            <a:r>
              <a:rPr lang="en-US" sz="2900" dirty="0" smtClean="0">
                <a:solidFill>
                  <a:srgbClr val="C00000"/>
                </a:solidFill>
                <a:latin typeface="+mj-lt"/>
              </a:rPr>
              <a:t>Exist when resources have been purposely integrated to achieve a specific task or set of tasks </a:t>
            </a:r>
          </a:p>
          <a:p>
            <a:pPr marL="342900" lvl="0" indent="-342900">
              <a:lnSpc>
                <a:spcPct val="110000"/>
              </a:lnSpc>
              <a:buClr>
                <a:schemeClr val="accent1"/>
              </a:buClr>
              <a:buSzPct val="70000"/>
              <a:defRPr/>
            </a:pPr>
            <a:r>
              <a:rPr lang="en-US" sz="3200" dirty="0" smtClean="0">
                <a:cs typeface="Arial" pitchFamily="34" charset="0"/>
              </a:rPr>
              <a:t>■ </a:t>
            </a:r>
            <a:r>
              <a:rPr lang="en-US" sz="2900" dirty="0" smtClean="0">
                <a:solidFill>
                  <a:srgbClr val="C00000"/>
                </a:solidFill>
                <a:latin typeface="+mj-lt"/>
              </a:rPr>
              <a:t>Are often developed in specific functional areas</a:t>
            </a:r>
          </a:p>
          <a:p>
            <a:pPr marL="568325" lvl="1">
              <a:buFont typeface="Arial" pitchFamily="34" charset="0"/>
              <a:buChar char="•"/>
            </a:pPr>
            <a:endParaRPr lang="en-US" sz="600" dirty="0" smtClean="0">
              <a:solidFill>
                <a:schemeClr val="accent2">
                  <a:lumMod val="75000"/>
                </a:schemeClr>
              </a:solidFill>
              <a:latin typeface="+mj-lt"/>
            </a:endParaRPr>
          </a:p>
          <a:p>
            <a:pPr marL="568325" lvl="1">
              <a:buFont typeface="Arial" pitchFamily="34" charset="0"/>
              <a:buChar char="•"/>
            </a:pPr>
            <a:r>
              <a:rPr lang="en-US" sz="2900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Distribution</a:t>
            </a:r>
          </a:p>
          <a:p>
            <a:pPr marL="568325" lvl="1">
              <a:buFont typeface="Arial" pitchFamily="34" charset="0"/>
              <a:buChar char="•"/>
            </a:pPr>
            <a:r>
              <a:rPr lang="en-US" sz="2900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Human resources</a:t>
            </a:r>
          </a:p>
          <a:p>
            <a:pPr marL="568325" lvl="1">
              <a:buFont typeface="Arial" pitchFamily="34" charset="0"/>
              <a:buChar char="•"/>
            </a:pPr>
            <a:r>
              <a:rPr lang="en-US" sz="2900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Management information systems</a:t>
            </a:r>
          </a:p>
          <a:p>
            <a:pPr marL="568325" lvl="1">
              <a:buFont typeface="Arial" pitchFamily="34" charset="0"/>
              <a:buChar char="•"/>
            </a:pPr>
            <a:r>
              <a:rPr lang="en-US" sz="2900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Marketing</a:t>
            </a:r>
          </a:p>
          <a:p>
            <a:pPr marL="568325" lvl="1">
              <a:buFont typeface="Arial" pitchFamily="34" charset="0"/>
              <a:buChar char="•"/>
            </a:pPr>
            <a:r>
              <a:rPr lang="en-US" sz="2900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Management</a:t>
            </a:r>
          </a:p>
          <a:p>
            <a:pPr marL="568325" lvl="1">
              <a:buFont typeface="Arial" pitchFamily="34" charset="0"/>
              <a:buChar char="•"/>
            </a:pPr>
            <a:r>
              <a:rPr lang="en-US" sz="2900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Manufacturing</a:t>
            </a:r>
          </a:p>
          <a:p>
            <a:pPr marL="568325" lvl="1">
              <a:buFont typeface="Arial" pitchFamily="34" charset="0"/>
              <a:buChar char="•"/>
            </a:pPr>
            <a:r>
              <a:rPr lang="en-US" sz="2900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Research &amp; Development</a:t>
            </a:r>
          </a:p>
          <a:p>
            <a:pPr marL="457200" lvl="2" indent="-220663">
              <a:lnSpc>
                <a:spcPct val="110000"/>
              </a:lnSpc>
              <a:buFont typeface="Arial" pitchFamily="34" charset="0"/>
              <a:buChar char="•"/>
            </a:pPr>
            <a:endParaRPr lang="en-US" sz="3000" dirty="0" smtClean="0">
              <a:solidFill>
                <a:schemeClr val="accent2">
                  <a:lumMod val="75000"/>
                </a:schemeClr>
              </a:solidFill>
              <a:latin typeface="+mj-lt"/>
            </a:endParaRPr>
          </a:p>
          <a:p>
            <a:pPr lvl="1">
              <a:spcBef>
                <a:spcPct val="50000"/>
              </a:spcBef>
              <a:buFont typeface="Arial" pitchFamily="34" charset="0"/>
              <a:buChar char="•"/>
            </a:pPr>
            <a:endParaRPr lang="en-US" sz="3200" dirty="0">
              <a:solidFill>
                <a:schemeClr val="accent2">
                  <a:lumMod val="75000"/>
                </a:schemeClr>
              </a:solidFill>
              <a:latin typeface="+mj-lt"/>
            </a:endParaRP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0" y="1295400"/>
            <a:ext cx="2057400" cy="1447800"/>
            <a:chOff x="309" y="1122"/>
            <a:chExt cx="1401" cy="814"/>
          </a:xfrm>
        </p:grpSpPr>
        <p:sp>
          <p:nvSpPr>
            <p:cNvPr id="8" name="Rectangle 6"/>
            <p:cNvSpPr>
              <a:spLocks noChangeArrowheads="1"/>
            </p:cNvSpPr>
            <p:nvPr/>
          </p:nvSpPr>
          <p:spPr bwMode="blackWhite">
            <a:xfrm>
              <a:off x="309" y="1122"/>
              <a:ext cx="1401" cy="814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/>
              <a:endParaRPr lang="en-US" sz="2000" b="1"/>
            </a:p>
          </p:txBody>
        </p:sp>
        <p:sp>
          <p:nvSpPr>
            <p:cNvPr id="9" name="Rectangle 7"/>
            <p:cNvSpPr>
              <a:spLocks noChangeArrowheads="1"/>
            </p:cNvSpPr>
            <p:nvPr/>
          </p:nvSpPr>
          <p:spPr bwMode="blackWhite">
            <a:xfrm>
              <a:off x="406" y="1262"/>
              <a:ext cx="1184" cy="560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/>
              <a:r>
                <a:rPr lang="en-US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Core Competencies</a:t>
              </a:r>
            </a:p>
          </p:txBody>
        </p:sp>
      </p:grp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0" y="3048000"/>
            <a:ext cx="2057400" cy="1524000"/>
            <a:chOff x="318" y="2134"/>
            <a:chExt cx="1401" cy="726"/>
          </a:xfrm>
        </p:grpSpPr>
        <p:sp>
          <p:nvSpPr>
            <p:cNvPr id="11" name="Rectangle 9"/>
            <p:cNvSpPr>
              <a:spLocks noChangeArrowheads="1"/>
            </p:cNvSpPr>
            <p:nvPr/>
          </p:nvSpPr>
          <p:spPr bwMode="blackWhite">
            <a:xfrm>
              <a:off x="318" y="2134"/>
              <a:ext cx="1401" cy="726"/>
            </a:xfrm>
            <a:prstGeom prst="rect">
              <a:avLst/>
            </a:prstGeom>
            <a:gradFill rotWithShape="1">
              <a:gsLst>
                <a:gs pos="0">
                  <a:srgbClr val="996633">
                    <a:gamma/>
                    <a:shade val="46275"/>
                    <a:invGamma/>
                  </a:srgbClr>
                </a:gs>
                <a:gs pos="100000">
                  <a:srgbClr val="996633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/>
              <a:endParaRPr lang="en-US" sz="2000" b="1"/>
            </a:p>
          </p:txBody>
        </p:sp>
        <p:sp>
          <p:nvSpPr>
            <p:cNvPr id="13" name="Rectangle 10"/>
            <p:cNvSpPr>
              <a:spLocks noChangeArrowheads="1"/>
            </p:cNvSpPr>
            <p:nvPr/>
          </p:nvSpPr>
          <p:spPr bwMode="blackWhite">
            <a:xfrm>
              <a:off x="454" y="2267"/>
              <a:ext cx="1145" cy="508"/>
            </a:xfrm>
            <a:prstGeom prst="rect">
              <a:avLst/>
            </a:prstGeom>
            <a:gradFill rotWithShape="1">
              <a:gsLst>
                <a:gs pos="0">
                  <a:srgbClr val="996633"/>
                </a:gs>
                <a:gs pos="100000">
                  <a:srgbClr val="996633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/>
              <a:r>
                <a:rPr lang="en-US" sz="20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Capabilities</a:t>
              </a:r>
              <a:endPara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</p:grpSp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0" y="4876800"/>
            <a:ext cx="2057400" cy="1524000"/>
            <a:chOff x="606" y="2823"/>
            <a:chExt cx="1059" cy="761"/>
          </a:xfrm>
        </p:grpSpPr>
        <p:sp>
          <p:nvSpPr>
            <p:cNvPr id="15" name="Rectangle 12"/>
            <p:cNvSpPr>
              <a:spLocks noChangeArrowheads="1"/>
            </p:cNvSpPr>
            <p:nvPr/>
          </p:nvSpPr>
          <p:spPr bwMode="blackWhite">
            <a:xfrm>
              <a:off x="606" y="2823"/>
              <a:ext cx="1059" cy="761"/>
            </a:xfrm>
            <a:prstGeom prst="rect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hlink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/>
              <a:endParaRPr lang="en-US" sz="2000" b="1"/>
            </a:p>
          </p:txBody>
        </p:sp>
        <p:sp>
          <p:nvSpPr>
            <p:cNvPr id="16" name="Rectangle 13"/>
            <p:cNvSpPr>
              <a:spLocks noChangeArrowheads="1"/>
            </p:cNvSpPr>
            <p:nvPr/>
          </p:nvSpPr>
          <p:spPr bwMode="blackWhite">
            <a:xfrm>
              <a:off x="697" y="2983"/>
              <a:ext cx="854" cy="525"/>
            </a:xfrm>
            <a:prstGeom prst="rect">
              <a:avLst/>
            </a:prstGeom>
            <a:gradFill rotWithShape="0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marL="119063" eaLnBrk="0" hangingPunct="0"/>
              <a:r>
                <a:rPr lang="en-US" sz="2000" b="1" dirty="0" smtClean="0">
                  <a:solidFill>
                    <a:srgbClr val="FFFF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Resources</a:t>
              </a:r>
            </a:p>
            <a:p>
              <a:pPr marL="111125" indent="282575" eaLnBrk="0" hangingPunct="0">
                <a:buFontTx/>
                <a:buChar char="•"/>
              </a:pPr>
              <a:r>
                <a:rPr lang="en-US" sz="20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Tangible</a:t>
              </a:r>
            </a:p>
            <a:p>
              <a:pPr marL="111125" indent="282575" eaLnBrk="0" hangingPunct="0">
                <a:buFontTx/>
                <a:buChar char="•"/>
              </a:pPr>
              <a:r>
                <a:rPr lang="en-US" sz="20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Intangible</a:t>
              </a:r>
              <a:endPara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</p:grpSp>
      <p:cxnSp>
        <p:nvCxnSpPr>
          <p:cNvPr id="17" name="AutoShape 15"/>
          <p:cNvCxnSpPr>
            <a:cxnSpLocks noChangeShapeType="1"/>
          </p:cNvCxnSpPr>
          <p:nvPr/>
        </p:nvCxnSpPr>
        <p:spPr bwMode="blackWhite">
          <a:xfrm rot="5400000">
            <a:off x="990600" y="2895600"/>
            <a:ext cx="304800" cy="1588"/>
          </a:xfrm>
          <a:prstGeom prst="straightConnector1">
            <a:avLst/>
          </a:prstGeom>
          <a:noFill/>
          <a:ln w="38100">
            <a:solidFill>
              <a:schemeClr val="tx1"/>
            </a:solidFill>
            <a:miter lim="800000"/>
            <a:headEnd/>
            <a:tailEnd type="stealth" w="lg" len="lg"/>
          </a:ln>
          <a:effectLst/>
        </p:spPr>
      </p:cxnSp>
      <p:cxnSp>
        <p:nvCxnSpPr>
          <p:cNvPr id="22" name="AutoShape 15"/>
          <p:cNvCxnSpPr>
            <a:cxnSpLocks noChangeShapeType="1"/>
          </p:cNvCxnSpPr>
          <p:nvPr/>
        </p:nvCxnSpPr>
        <p:spPr bwMode="blackWhite">
          <a:xfrm rot="5400000">
            <a:off x="990600" y="4724400"/>
            <a:ext cx="304800" cy="1588"/>
          </a:xfrm>
          <a:prstGeom prst="straightConnector1">
            <a:avLst/>
          </a:prstGeom>
          <a:noFill/>
          <a:ln w="38100">
            <a:solidFill>
              <a:schemeClr val="tx1"/>
            </a:solidFill>
            <a:miter lim="800000"/>
            <a:headEnd/>
            <a:tailEnd type="stealth" w="lg" len="lg"/>
          </a:ln>
          <a:effectLst/>
        </p:spPr>
      </p:cxnSp>
      <p:sp>
        <p:nvSpPr>
          <p:cNvPr id="45" name="Oval 3"/>
          <p:cNvSpPr>
            <a:spLocks noChangeArrowheads="1"/>
          </p:cNvSpPr>
          <p:nvPr/>
        </p:nvSpPr>
        <p:spPr bwMode="auto">
          <a:xfrm>
            <a:off x="0" y="2895600"/>
            <a:ext cx="2133600" cy="1752600"/>
          </a:xfrm>
          <a:prstGeom prst="ellipse">
            <a:avLst/>
          </a:prstGeom>
          <a:noFill/>
          <a:ln w="762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build="p"/>
      <p:bldP spid="4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524000" y="1"/>
            <a:ext cx="7086600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latin typeface="+mj-lt"/>
              </a:rPr>
              <a:t>RESOURCES, CAPABILITIES AND, CORE COMPETENCIES</a:t>
            </a:r>
          </a:p>
          <a:p>
            <a:pPr algn="ctr"/>
            <a:r>
              <a:rPr lang="en-US" sz="4600" b="1" dirty="0" smtClean="0">
                <a:solidFill>
                  <a:srgbClr val="C00000"/>
                </a:solidFill>
              </a:rPr>
              <a:t>  </a:t>
            </a:r>
            <a:endParaRPr lang="en-US" sz="3200" b="1" dirty="0" smtClean="0"/>
          </a:p>
        </p:txBody>
      </p:sp>
      <p:sp>
        <p:nvSpPr>
          <p:cNvPr id="7" name="Rectangle 7"/>
          <p:cNvSpPr txBox="1">
            <a:spLocks noChangeArrowheads="1"/>
          </p:cNvSpPr>
          <p:nvPr/>
        </p:nvSpPr>
        <p:spPr>
          <a:xfrm>
            <a:off x="1600200" y="1371600"/>
            <a:ext cx="6858000" cy="4754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40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" name="Rectangle 2"/>
          <p:cNvSpPr txBox="1">
            <a:spLocks noChangeArrowheads="1"/>
          </p:cNvSpPr>
          <p:nvPr/>
        </p:nvSpPr>
        <p:spPr>
          <a:xfrm>
            <a:off x="0" y="2057400"/>
            <a:ext cx="1524000" cy="1295400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TABLE  3</a:t>
            </a:r>
            <a:r>
              <a:rPr kumimoji="0" lang="en-US" sz="160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.3</a:t>
            </a:r>
            <a:r>
              <a:rPr kumimoji="0" lang="en-US" sz="1600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en-US" sz="1200" i="1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i="1" dirty="0" smtClean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Examples of Firms’ Capabilities</a:t>
            </a:r>
            <a:endParaRPr kumimoji="0" lang="en-US" sz="160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9" name="Line 5"/>
          <p:cNvSpPr>
            <a:spLocks noChangeShapeType="1"/>
          </p:cNvSpPr>
          <p:nvPr/>
        </p:nvSpPr>
        <p:spPr bwMode="auto">
          <a:xfrm rot="180000" flipV="1">
            <a:off x="1044" y="2398519"/>
            <a:ext cx="1521912" cy="79757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1295400"/>
            <a:ext cx="7390820" cy="507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2209800" y="1371600"/>
            <a:ext cx="6781800" cy="50292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524000" y="1"/>
            <a:ext cx="7086600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latin typeface="+mj-lt"/>
              </a:rPr>
              <a:t>BUILDING CORE COMPETENCIES</a:t>
            </a:r>
          </a:p>
          <a:p>
            <a:pPr algn="ctr"/>
            <a:r>
              <a:rPr lang="en-US" sz="4600" b="1" dirty="0" smtClean="0">
                <a:solidFill>
                  <a:srgbClr val="C00000"/>
                </a:solidFill>
              </a:rPr>
              <a:t>  </a:t>
            </a:r>
            <a:endParaRPr lang="en-US" sz="3200" b="1" dirty="0" smtClean="0"/>
          </a:p>
        </p:txBody>
      </p:sp>
      <p:sp>
        <p:nvSpPr>
          <p:cNvPr id="7" name="Rectangle 7"/>
          <p:cNvSpPr txBox="1">
            <a:spLocks noChangeArrowheads="1"/>
          </p:cNvSpPr>
          <p:nvPr/>
        </p:nvSpPr>
        <p:spPr>
          <a:xfrm>
            <a:off x="1600200" y="1371600"/>
            <a:ext cx="6858000" cy="4754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40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3" name="Rectangle 4"/>
          <p:cNvSpPr txBox="1">
            <a:spLocks noChangeArrowheads="1"/>
          </p:cNvSpPr>
          <p:nvPr/>
        </p:nvSpPr>
        <p:spPr>
          <a:xfrm>
            <a:off x="2133600" y="1447800"/>
            <a:ext cx="7010400" cy="4953000"/>
          </a:xfrm>
          <a:prstGeom prst="rect">
            <a:avLst/>
          </a:prstGeom>
        </p:spPr>
        <p:txBody>
          <a:bodyPr vert="horz">
            <a:normAutofit fontScale="92500"/>
          </a:bodyPr>
          <a:lstStyle/>
          <a:p>
            <a:pPr lvl="1">
              <a:lnSpc>
                <a:spcPct val="110000"/>
              </a:lnSpc>
              <a:buFont typeface="Arial" pitchFamily="34" charset="0"/>
              <a:buChar char="•"/>
            </a:pPr>
            <a:endParaRPr lang="en-US" sz="900" dirty="0" smtClean="0">
              <a:solidFill>
                <a:schemeClr val="accent2">
                  <a:lumMod val="75000"/>
                </a:schemeClr>
              </a:solidFill>
              <a:latin typeface="+mj-lt"/>
            </a:endParaRPr>
          </a:p>
          <a:p>
            <a:pPr marL="63500" lvl="1">
              <a:lnSpc>
                <a:spcPct val="110000"/>
              </a:lnSpc>
            </a:pPr>
            <a:r>
              <a:rPr lang="en-US" sz="3500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TWO TOOLS FIRMS USE TO IDENTIFY AND BUILD CORE COMPETENCIES:</a:t>
            </a:r>
          </a:p>
          <a:p>
            <a:pPr lvl="1">
              <a:lnSpc>
                <a:spcPct val="110000"/>
              </a:lnSpc>
              <a:buFont typeface="Arial" pitchFamily="34" charset="0"/>
              <a:buChar char="•"/>
            </a:pPr>
            <a:r>
              <a:rPr lang="en-US" sz="2800" b="1" dirty="0" smtClean="0">
                <a:solidFill>
                  <a:srgbClr val="C00000"/>
                </a:solidFill>
              </a:rPr>
              <a:t> Four Specific Criteria 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of Sustainable Competitive Advantage</a:t>
            </a:r>
            <a:r>
              <a:rPr lang="en-US" sz="2800" dirty="0" smtClean="0"/>
              <a:t> 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that can be used      to determine which capabilities are core competencies </a:t>
            </a:r>
          </a:p>
          <a:p>
            <a:pPr lvl="1">
              <a:lnSpc>
                <a:spcPct val="110000"/>
              </a:lnSpc>
              <a:buFont typeface="Arial" pitchFamily="34" charset="0"/>
              <a:buChar char="•"/>
            </a:pPr>
            <a:endParaRPr lang="en-US" sz="4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lvl="1">
              <a:lnSpc>
                <a:spcPct val="110000"/>
              </a:lnSpc>
              <a:buFont typeface="Arial" pitchFamily="34" charset="0"/>
              <a:buChar char="•"/>
            </a:pPr>
            <a:r>
              <a:rPr lang="en-US" sz="2800" b="1" dirty="0" smtClean="0">
                <a:solidFill>
                  <a:srgbClr val="C00000"/>
                </a:solidFill>
              </a:rPr>
              <a:t> Value Chain Analysis - 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this tool helps select the value-creating competencies that should be maintained, upgraded, or developed and those that should be outsourced</a:t>
            </a:r>
          </a:p>
          <a:p>
            <a:pPr lvl="1">
              <a:spcBef>
                <a:spcPct val="50000"/>
              </a:spcBef>
              <a:buFont typeface="Arial" pitchFamily="34" charset="0"/>
              <a:buChar char="•"/>
            </a:pPr>
            <a:endParaRPr lang="en-US" sz="3200" dirty="0">
              <a:solidFill>
                <a:schemeClr val="accent2">
                  <a:lumMod val="75000"/>
                </a:schemeClr>
              </a:solidFill>
              <a:latin typeface="+mj-lt"/>
            </a:endParaRP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0" y="1295400"/>
            <a:ext cx="2057400" cy="1447800"/>
            <a:chOff x="309" y="1122"/>
            <a:chExt cx="1401" cy="814"/>
          </a:xfrm>
        </p:grpSpPr>
        <p:sp>
          <p:nvSpPr>
            <p:cNvPr id="8" name="Rectangle 6"/>
            <p:cNvSpPr>
              <a:spLocks noChangeArrowheads="1"/>
            </p:cNvSpPr>
            <p:nvPr/>
          </p:nvSpPr>
          <p:spPr bwMode="blackWhite">
            <a:xfrm>
              <a:off x="309" y="1122"/>
              <a:ext cx="1401" cy="814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/>
              <a:endParaRPr lang="en-US" sz="2000" b="1"/>
            </a:p>
          </p:txBody>
        </p:sp>
        <p:sp>
          <p:nvSpPr>
            <p:cNvPr id="9" name="Rectangle 7"/>
            <p:cNvSpPr>
              <a:spLocks noChangeArrowheads="1"/>
            </p:cNvSpPr>
            <p:nvPr/>
          </p:nvSpPr>
          <p:spPr bwMode="blackWhite">
            <a:xfrm>
              <a:off x="406" y="1262"/>
              <a:ext cx="1184" cy="560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/>
              <a:r>
                <a:rPr lang="en-US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Core Competencies</a:t>
              </a:r>
            </a:p>
          </p:txBody>
        </p:sp>
      </p:grp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0" y="3048000"/>
            <a:ext cx="2057400" cy="1524000"/>
            <a:chOff x="318" y="2134"/>
            <a:chExt cx="1401" cy="726"/>
          </a:xfrm>
        </p:grpSpPr>
        <p:sp>
          <p:nvSpPr>
            <p:cNvPr id="11" name="Rectangle 9"/>
            <p:cNvSpPr>
              <a:spLocks noChangeArrowheads="1"/>
            </p:cNvSpPr>
            <p:nvPr/>
          </p:nvSpPr>
          <p:spPr bwMode="blackWhite">
            <a:xfrm>
              <a:off x="318" y="2134"/>
              <a:ext cx="1401" cy="726"/>
            </a:xfrm>
            <a:prstGeom prst="rect">
              <a:avLst/>
            </a:prstGeom>
            <a:gradFill rotWithShape="1">
              <a:gsLst>
                <a:gs pos="0">
                  <a:srgbClr val="996633">
                    <a:gamma/>
                    <a:shade val="46275"/>
                    <a:invGamma/>
                  </a:srgbClr>
                </a:gs>
                <a:gs pos="100000">
                  <a:srgbClr val="996633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/>
              <a:endParaRPr lang="en-US" sz="2000" b="1"/>
            </a:p>
          </p:txBody>
        </p:sp>
        <p:sp>
          <p:nvSpPr>
            <p:cNvPr id="13" name="Rectangle 10"/>
            <p:cNvSpPr>
              <a:spLocks noChangeArrowheads="1"/>
            </p:cNvSpPr>
            <p:nvPr/>
          </p:nvSpPr>
          <p:spPr bwMode="blackWhite">
            <a:xfrm>
              <a:off x="454" y="2267"/>
              <a:ext cx="1145" cy="508"/>
            </a:xfrm>
            <a:prstGeom prst="rect">
              <a:avLst/>
            </a:prstGeom>
            <a:gradFill rotWithShape="1">
              <a:gsLst>
                <a:gs pos="0">
                  <a:srgbClr val="996633"/>
                </a:gs>
                <a:gs pos="100000">
                  <a:srgbClr val="996633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/>
              <a:r>
                <a:rPr lang="en-US" sz="20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Capabilities</a:t>
              </a:r>
              <a:endPara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</p:grpSp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0" y="4876800"/>
            <a:ext cx="2057400" cy="1524000"/>
            <a:chOff x="606" y="2823"/>
            <a:chExt cx="1059" cy="761"/>
          </a:xfrm>
        </p:grpSpPr>
        <p:sp>
          <p:nvSpPr>
            <p:cNvPr id="15" name="Rectangle 12"/>
            <p:cNvSpPr>
              <a:spLocks noChangeArrowheads="1"/>
            </p:cNvSpPr>
            <p:nvPr/>
          </p:nvSpPr>
          <p:spPr bwMode="blackWhite">
            <a:xfrm>
              <a:off x="606" y="2823"/>
              <a:ext cx="1059" cy="761"/>
            </a:xfrm>
            <a:prstGeom prst="rect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hlink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/>
              <a:endParaRPr lang="en-US" sz="2000" b="1"/>
            </a:p>
          </p:txBody>
        </p:sp>
        <p:sp>
          <p:nvSpPr>
            <p:cNvPr id="16" name="Rectangle 13"/>
            <p:cNvSpPr>
              <a:spLocks noChangeArrowheads="1"/>
            </p:cNvSpPr>
            <p:nvPr/>
          </p:nvSpPr>
          <p:spPr bwMode="blackWhite">
            <a:xfrm>
              <a:off x="697" y="2983"/>
              <a:ext cx="854" cy="525"/>
            </a:xfrm>
            <a:prstGeom prst="rect">
              <a:avLst/>
            </a:prstGeom>
            <a:gradFill rotWithShape="0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marL="119063" eaLnBrk="0" hangingPunct="0"/>
              <a:r>
                <a:rPr lang="en-US" sz="2000" b="1" dirty="0" smtClean="0">
                  <a:solidFill>
                    <a:srgbClr val="FFFF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Resources</a:t>
              </a:r>
            </a:p>
            <a:p>
              <a:pPr marL="111125" indent="282575" eaLnBrk="0" hangingPunct="0">
                <a:buFontTx/>
                <a:buChar char="•"/>
              </a:pPr>
              <a:r>
                <a:rPr lang="en-US" sz="20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Tangible</a:t>
              </a:r>
            </a:p>
            <a:p>
              <a:pPr marL="111125" indent="282575" eaLnBrk="0" hangingPunct="0">
                <a:buFontTx/>
                <a:buChar char="•"/>
              </a:pPr>
              <a:r>
                <a:rPr lang="en-US" sz="20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Intangible</a:t>
              </a:r>
              <a:endPara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</p:grpSp>
      <p:cxnSp>
        <p:nvCxnSpPr>
          <p:cNvPr id="17" name="AutoShape 15"/>
          <p:cNvCxnSpPr>
            <a:cxnSpLocks noChangeShapeType="1"/>
          </p:cNvCxnSpPr>
          <p:nvPr/>
        </p:nvCxnSpPr>
        <p:spPr bwMode="blackWhite">
          <a:xfrm rot="5400000">
            <a:off x="990600" y="2895600"/>
            <a:ext cx="304800" cy="1588"/>
          </a:xfrm>
          <a:prstGeom prst="straightConnector1">
            <a:avLst/>
          </a:prstGeom>
          <a:noFill/>
          <a:ln w="38100">
            <a:solidFill>
              <a:schemeClr val="tx1"/>
            </a:solidFill>
            <a:miter lim="800000"/>
            <a:headEnd/>
            <a:tailEnd type="stealth" w="lg" len="lg"/>
          </a:ln>
          <a:effectLst/>
        </p:spPr>
      </p:cxnSp>
      <p:cxnSp>
        <p:nvCxnSpPr>
          <p:cNvPr id="22" name="AutoShape 15"/>
          <p:cNvCxnSpPr>
            <a:cxnSpLocks noChangeShapeType="1"/>
          </p:cNvCxnSpPr>
          <p:nvPr/>
        </p:nvCxnSpPr>
        <p:spPr bwMode="blackWhite">
          <a:xfrm rot="5400000">
            <a:off x="990600" y="4724400"/>
            <a:ext cx="304800" cy="1588"/>
          </a:xfrm>
          <a:prstGeom prst="straightConnector1">
            <a:avLst/>
          </a:prstGeom>
          <a:noFill/>
          <a:ln w="38100">
            <a:solidFill>
              <a:schemeClr val="tx1"/>
            </a:solidFill>
            <a:miter lim="800000"/>
            <a:headEnd/>
            <a:tailEnd type="stealth" w="lg" len="lg"/>
          </a:ln>
          <a:effectLst/>
        </p:spPr>
      </p:cxnSp>
      <p:sp>
        <p:nvSpPr>
          <p:cNvPr id="45" name="Oval 3"/>
          <p:cNvSpPr>
            <a:spLocks noChangeArrowheads="1"/>
          </p:cNvSpPr>
          <p:nvPr/>
        </p:nvSpPr>
        <p:spPr bwMode="auto">
          <a:xfrm>
            <a:off x="0" y="1143000"/>
            <a:ext cx="2133600" cy="1600200"/>
          </a:xfrm>
          <a:prstGeom prst="ellipse">
            <a:avLst/>
          </a:prstGeom>
          <a:noFill/>
          <a:ln w="762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1752600" y="2514600"/>
            <a:ext cx="7239000" cy="38862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524000" y="1"/>
            <a:ext cx="7086600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latin typeface="+mj-lt"/>
              </a:rPr>
              <a:t>BUILDING CORE COMPETENCIES</a:t>
            </a:r>
          </a:p>
          <a:p>
            <a:pPr algn="ctr"/>
            <a:r>
              <a:rPr lang="en-US" sz="4600" b="1" dirty="0" smtClean="0">
                <a:solidFill>
                  <a:srgbClr val="C00000"/>
                </a:solidFill>
              </a:rPr>
              <a:t>  </a:t>
            </a:r>
            <a:endParaRPr lang="en-US" sz="3200" b="1" dirty="0" smtClean="0"/>
          </a:p>
        </p:txBody>
      </p:sp>
      <p:sp>
        <p:nvSpPr>
          <p:cNvPr id="7" name="Rectangle 7"/>
          <p:cNvSpPr txBox="1">
            <a:spLocks noChangeArrowheads="1"/>
          </p:cNvSpPr>
          <p:nvPr/>
        </p:nvSpPr>
        <p:spPr>
          <a:xfrm>
            <a:off x="1600200" y="1371600"/>
            <a:ext cx="6858000" cy="4754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40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3" name="Rectangle 4"/>
          <p:cNvSpPr txBox="1">
            <a:spLocks noChangeArrowheads="1"/>
          </p:cNvSpPr>
          <p:nvPr/>
        </p:nvSpPr>
        <p:spPr>
          <a:xfrm>
            <a:off x="1752600" y="1219200"/>
            <a:ext cx="7086600" cy="5181600"/>
          </a:xfrm>
          <a:prstGeom prst="rect">
            <a:avLst/>
          </a:prstGeom>
        </p:spPr>
        <p:txBody>
          <a:bodyPr vert="horz">
            <a:normAutofit fontScale="85000" lnSpcReduction="1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10000"/>
              </a:lnSpc>
              <a:buClr>
                <a:schemeClr val="accent1"/>
              </a:buClr>
              <a:buSzPct val="70000"/>
              <a:tabLst/>
              <a:defRPr/>
            </a:pPr>
            <a:r>
              <a:rPr lang="en-US" sz="4500" b="1" dirty="0" smtClean="0">
                <a:solidFill>
                  <a:schemeClr val="tx2"/>
                </a:solidFill>
                <a:latin typeface="+mj-lt"/>
                <a:cs typeface="Arial" pitchFamily="34" charset="0"/>
              </a:rPr>
              <a:t>The Four Criteria of Sustainable Competitive Advantage</a:t>
            </a:r>
            <a:endParaRPr kumimoji="0" lang="en-US" sz="4500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n-ea"/>
              <a:cs typeface="Arial" pitchFamily="34" charset="0"/>
            </a:endParaRPr>
          </a:p>
          <a:p>
            <a:pPr lvl="1">
              <a:lnSpc>
                <a:spcPct val="110000"/>
              </a:lnSpc>
              <a:buFont typeface="Arial" pitchFamily="34" charset="0"/>
              <a:buChar char="•"/>
            </a:pPr>
            <a:endParaRPr lang="en-US" sz="900" dirty="0" smtClean="0">
              <a:solidFill>
                <a:schemeClr val="accent2">
                  <a:lumMod val="75000"/>
                </a:schemeClr>
              </a:solidFill>
              <a:latin typeface="+mj-lt"/>
            </a:endParaRPr>
          </a:p>
          <a:p>
            <a:pPr>
              <a:defRPr/>
            </a:pPr>
            <a:endParaRPr lang="en-US" sz="900" dirty="0" smtClean="0">
              <a:solidFill>
                <a:schemeClr val="accent1">
                  <a:lumMod val="75000"/>
                </a:schemeClr>
              </a:solidFill>
              <a:latin typeface="+mj-lt"/>
            </a:endParaRPr>
          </a:p>
          <a:p>
            <a:pPr marL="173038" indent="-61913" algn="ctr">
              <a:defRPr/>
            </a:pPr>
            <a:r>
              <a:rPr lang="en-US" sz="3900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Capabilities must fulfill four specific criteria in order to be </a:t>
            </a:r>
          </a:p>
          <a:p>
            <a:pPr marL="173038" indent="-61913" algn="ctr">
              <a:defRPr/>
            </a:pPr>
            <a:r>
              <a:rPr lang="en-US" sz="3900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CORE COMPETENCIES </a:t>
            </a:r>
          </a:p>
          <a:p>
            <a:pPr>
              <a:defRPr/>
            </a:pPr>
            <a:endParaRPr lang="en-US" sz="900" dirty="0" smtClean="0">
              <a:solidFill>
                <a:schemeClr val="accent1">
                  <a:lumMod val="75000"/>
                </a:schemeClr>
              </a:solidFill>
              <a:latin typeface="+mj-lt"/>
            </a:endParaRPr>
          </a:p>
          <a:p>
            <a:pPr marL="971550" lvl="1" indent="-514350">
              <a:buFont typeface="+mj-lt"/>
              <a:buAutoNum type="arabicPeriod"/>
              <a:defRPr/>
            </a:pPr>
            <a:r>
              <a:rPr lang="en-US" sz="3500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Valuable</a:t>
            </a:r>
          </a:p>
          <a:p>
            <a:pPr marL="971550" lvl="1" indent="-514350">
              <a:buFont typeface="+mj-lt"/>
              <a:buAutoNum type="arabicPeriod"/>
              <a:defRPr/>
            </a:pPr>
            <a:r>
              <a:rPr lang="en-US" sz="3500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Rare</a:t>
            </a:r>
          </a:p>
          <a:p>
            <a:pPr marL="971550" lvl="1" indent="-514350">
              <a:buFont typeface="+mj-lt"/>
              <a:buAutoNum type="arabicPeriod"/>
              <a:defRPr/>
            </a:pPr>
            <a:r>
              <a:rPr lang="en-US" sz="3500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Costly-to-imitate</a:t>
            </a:r>
          </a:p>
          <a:p>
            <a:pPr marL="971550" lvl="1" indent="-514350">
              <a:buFont typeface="+mj-lt"/>
              <a:buAutoNum type="arabicPeriod"/>
              <a:defRPr/>
            </a:pPr>
            <a:r>
              <a:rPr lang="en-US" sz="3500" dirty="0" err="1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Nonsubstitutable</a:t>
            </a:r>
            <a:r>
              <a:rPr lang="en-US" sz="3500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 capabilities</a:t>
            </a:r>
          </a:p>
          <a:p>
            <a:pPr marL="63500" lvl="1">
              <a:defRPr/>
            </a:pPr>
            <a:r>
              <a:rPr lang="en-US" sz="3500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 </a:t>
            </a:r>
          </a:p>
          <a:p>
            <a:pPr lvl="1">
              <a:spcBef>
                <a:spcPct val="50000"/>
              </a:spcBef>
              <a:buFont typeface="Arial" pitchFamily="34" charset="0"/>
              <a:buChar char="•"/>
            </a:pPr>
            <a:endParaRPr lang="en-US" sz="3200" dirty="0">
              <a:solidFill>
                <a:schemeClr val="accent2">
                  <a:lumMod val="75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1600200" y="2362200"/>
            <a:ext cx="7391400" cy="41148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524000" y="1"/>
            <a:ext cx="7086600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latin typeface="+mj-lt"/>
              </a:rPr>
              <a:t>BUILDING CORE COMPETENCIES</a:t>
            </a:r>
          </a:p>
          <a:p>
            <a:pPr algn="ctr"/>
            <a:r>
              <a:rPr lang="en-US" sz="4600" b="1" dirty="0" smtClean="0">
                <a:solidFill>
                  <a:srgbClr val="C00000"/>
                </a:solidFill>
              </a:rPr>
              <a:t>  </a:t>
            </a:r>
            <a:endParaRPr lang="en-US" sz="3200" b="1" dirty="0" smtClean="0"/>
          </a:p>
        </p:txBody>
      </p:sp>
      <p:sp>
        <p:nvSpPr>
          <p:cNvPr id="7" name="Rectangle 7"/>
          <p:cNvSpPr txBox="1">
            <a:spLocks noChangeArrowheads="1"/>
          </p:cNvSpPr>
          <p:nvPr/>
        </p:nvSpPr>
        <p:spPr>
          <a:xfrm>
            <a:off x="1600200" y="1371600"/>
            <a:ext cx="6858000" cy="4754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40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3" name="Rectangle 4"/>
          <p:cNvSpPr txBox="1">
            <a:spLocks noChangeArrowheads="1"/>
          </p:cNvSpPr>
          <p:nvPr/>
        </p:nvSpPr>
        <p:spPr>
          <a:xfrm>
            <a:off x="1752600" y="1066800"/>
            <a:ext cx="7086600" cy="5334000"/>
          </a:xfrm>
          <a:prstGeom prst="rect">
            <a:avLst/>
          </a:prstGeom>
        </p:spPr>
        <p:txBody>
          <a:bodyPr vert="horz">
            <a:normAutofit fontScale="25000" lnSpcReduction="2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10000"/>
              </a:lnSpc>
              <a:buClr>
                <a:schemeClr val="accent1"/>
              </a:buClr>
              <a:buSzPct val="70000"/>
              <a:tabLst/>
              <a:defRPr/>
            </a:pPr>
            <a:r>
              <a:rPr lang="en-US" sz="15200" b="1" dirty="0" smtClean="0">
                <a:solidFill>
                  <a:schemeClr val="tx2"/>
                </a:solidFill>
                <a:latin typeface="+mj-lt"/>
                <a:cs typeface="Arial" pitchFamily="34" charset="0"/>
              </a:rPr>
              <a:t>The Four Criteria of Sustainable Competitive Advantage</a:t>
            </a:r>
            <a:endParaRPr kumimoji="0" lang="en-US" sz="15200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n-ea"/>
              <a:cs typeface="Arial" pitchFamily="34" charset="0"/>
            </a:endParaRPr>
          </a:p>
          <a:p>
            <a:pPr lvl="1">
              <a:lnSpc>
                <a:spcPct val="110000"/>
              </a:lnSpc>
              <a:buFont typeface="Arial" pitchFamily="34" charset="0"/>
              <a:buChar char="•"/>
            </a:pPr>
            <a:endParaRPr lang="en-US" sz="900" dirty="0" smtClean="0">
              <a:solidFill>
                <a:schemeClr val="accent2">
                  <a:lumMod val="75000"/>
                </a:schemeClr>
              </a:solidFill>
              <a:latin typeface="+mj-lt"/>
            </a:endParaRPr>
          </a:p>
          <a:p>
            <a:pPr>
              <a:defRPr/>
            </a:pPr>
            <a:endParaRPr lang="en-US" sz="900" dirty="0" smtClean="0">
              <a:solidFill>
                <a:schemeClr val="accent1">
                  <a:lumMod val="75000"/>
                </a:schemeClr>
              </a:solidFill>
              <a:latin typeface="+mj-lt"/>
            </a:endParaRPr>
          </a:p>
          <a:p>
            <a:pPr>
              <a:lnSpc>
                <a:spcPct val="120000"/>
              </a:lnSpc>
            </a:pPr>
            <a:endParaRPr lang="en-US" sz="4800" b="1" dirty="0" smtClean="0">
              <a:solidFill>
                <a:srgbClr val="C00000"/>
              </a:solidFill>
              <a:latin typeface="+mj-lt"/>
            </a:endParaRPr>
          </a:p>
          <a:p>
            <a:pPr>
              <a:lnSpc>
                <a:spcPct val="120000"/>
              </a:lnSpc>
            </a:pPr>
            <a:r>
              <a:rPr lang="en-US" sz="14400" b="1" dirty="0" smtClean="0">
                <a:solidFill>
                  <a:srgbClr val="C00000"/>
                </a:solidFill>
                <a:latin typeface="+mj-lt"/>
              </a:rPr>
              <a:t> VALUABLE CAPABILITIES</a:t>
            </a:r>
          </a:p>
          <a:p>
            <a:pPr marL="741363" indent="-741363">
              <a:lnSpc>
                <a:spcPct val="120000"/>
              </a:lnSpc>
            </a:pPr>
            <a:r>
              <a:rPr lang="en-US" sz="14400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   • Help a firm neutralize threats or exploit opportunities</a:t>
            </a:r>
          </a:p>
          <a:p>
            <a:pPr>
              <a:lnSpc>
                <a:spcPct val="120000"/>
              </a:lnSpc>
            </a:pPr>
            <a:r>
              <a:rPr lang="en-US" sz="14400" b="1" dirty="0" smtClean="0">
                <a:solidFill>
                  <a:srgbClr val="C00000"/>
                </a:solidFill>
                <a:latin typeface="+mj-lt"/>
              </a:rPr>
              <a:t> RARE CAPABILITIES</a:t>
            </a:r>
          </a:p>
          <a:p>
            <a:pPr marL="741363" indent="-741363">
              <a:lnSpc>
                <a:spcPct val="120000"/>
              </a:lnSpc>
            </a:pPr>
            <a:r>
              <a:rPr lang="en-US" sz="14400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   • Are not possessed by many others</a:t>
            </a:r>
          </a:p>
          <a:p>
            <a:pPr marL="971550" lvl="1" indent="-514350">
              <a:buFont typeface="+mj-lt"/>
              <a:buAutoNum type="arabicPeriod"/>
              <a:defRPr/>
            </a:pPr>
            <a:endParaRPr lang="en-US" sz="3500" dirty="0" smtClean="0">
              <a:solidFill>
                <a:schemeClr val="accent1">
                  <a:lumMod val="75000"/>
                </a:schemeClr>
              </a:solidFill>
              <a:latin typeface="+mj-lt"/>
            </a:endParaRPr>
          </a:p>
          <a:p>
            <a:pPr marL="63500" lvl="1">
              <a:defRPr/>
            </a:pPr>
            <a:r>
              <a:rPr lang="en-US" sz="3500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 </a:t>
            </a:r>
          </a:p>
          <a:p>
            <a:pPr lvl="1">
              <a:spcBef>
                <a:spcPct val="50000"/>
              </a:spcBef>
              <a:buFont typeface="Arial" pitchFamily="34" charset="0"/>
              <a:buChar char="•"/>
            </a:pPr>
            <a:endParaRPr lang="en-US" sz="3200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0" y="1905000"/>
            <a:ext cx="1524000" cy="1828800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TABLE  3</a:t>
            </a:r>
            <a:r>
              <a:rPr kumimoji="0" lang="en-US" sz="160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.4</a:t>
            </a:r>
            <a:r>
              <a:rPr kumimoji="0" lang="en-US" sz="1600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en-US" sz="1200" i="1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i="1" dirty="0" smtClean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The Four Criteria of Sustainable Competitive Advantage</a:t>
            </a:r>
            <a:endParaRPr kumimoji="0" lang="en-US" sz="160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Line 5"/>
          <p:cNvSpPr>
            <a:spLocks noChangeShapeType="1"/>
          </p:cNvSpPr>
          <p:nvPr/>
        </p:nvSpPr>
        <p:spPr bwMode="auto">
          <a:xfrm rot="180000" flipV="1">
            <a:off x="1044" y="2322320"/>
            <a:ext cx="1521912" cy="7976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/>
          <p:cNvGraphicFramePr>
            <a:graphicFrameLocks noGrp="1"/>
          </p:cNvGraphicFramePr>
          <p:nvPr>
            <p:ph idx="4294967295"/>
          </p:nvPr>
        </p:nvGraphicFramePr>
        <p:xfrm>
          <a:off x="2057400" y="1066800"/>
          <a:ext cx="7086600" cy="533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0" y="1"/>
            <a:ext cx="8458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  </a:t>
            </a:r>
          </a:p>
          <a:p>
            <a:pPr algn="ctr"/>
            <a:endParaRPr lang="en-US" sz="3600" b="1" dirty="0"/>
          </a:p>
        </p:txBody>
      </p:sp>
      <p:sp>
        <p:nvSpPr>
          <p:cNvPr id="9" name="Rectangle 8"/>
          <p:cNvSpPr/>
          <p:nvPr/>
        </p:nvSpPr>
        <p:spPr>
          <a:xfrm>
            <a:off x="1524000" y="0"/>
            <a:ext cx="7086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latin typeface="+mj-lt"/>
                <a:cs typeface="Arial" pitchFamily="34" charset="0"/>
              </a:rPr>
              <a:t>KNOWLEDGE OBJECTIVES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1600200" y="2362200"/>
            <a:ext cx="7391400" cy="41148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524000" y="1"/>
            <a:ext cx="7086600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latin typeface="+mj-lt"/>
              </a:rPr>
              <a:t>BUILDING CORE COMPETENCIES</a:t>
            </a:r>
          </a:p>
          <a:p>
            <a:pPr algn="ctr"/>
            <a:r>
              <a:rPr lang="en-US" sz="4600" b="1" dirty="0" smtClean="0">
                <a:solidFill>
                  <a:srgbClr val="C00000"/>
                </a:solidFill>
              </a:rPr>
              <a:t>  </a:t>
            </a:r>
            <a:endParaRPr lang="en-US" sz="3200" b="1" dirty="0" smtClean="0"/>
          </a:p>
        </p:txBody>
      </p:sp>
      <p:sp>
        <p:nvSpPr>
          <p:cNvPr id="7" name="Rectangle 7"/>
          <p:cNvSpPr txBox="1">
            <a:spLocks noChangeArrowheads="1"/>
          </p:cNvSpPr>
          <p:nvPr/>
        </p:nvSpPr>
        <p:spPr>
          <a:xfrm>
            <a:off x="1600200" y="1371600"/>
            <a:ext cx="6858000" cy="4754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40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3" name="Rectangle 4"/>
          <p:cNvSpPr txBox="1">
            <a:spLocks noChangeArrowheads="1"/>
          </p:cNvSpPr>
          <p:nvPr/>
        </p:nvSpPr>
        <p:spPr>
          <a:xfrm>
            <a:off x="1676400" y="1143000"/>
            <a:ext cx="7239000" cy="5257800"/>
          </a:xfrm>
          <a:prstGeom prst="rect">
            <a:avLst/>
          </a:prstGeom>
        </p:spPr>
        <p:txBody>
          <a:bodyPr vert="horz">
            <a:normAutofit fontScale="25000" lnSpcReduction="2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10000"/>
              </a:lnSpc>
              <a:buClr>
                <a:schemeClr val="accent1"/>
              </a:buClr>
              <a:buSzPct val="70000"/>
              <a:tabLst/>
              <a:defRPr/>
            </a:pPr>
            <a:r>
              <a:rPr lang="en-US" sz="15200" b="1" dirty="0" smtClean="0">
                <a:solidFill>
                  <a:schemeClr val="tx2"/>
                </a:solidFill>
                <a:latin typeface="+mj-lt"/>
                <a:cs typeface="Arial" pitchFamily="34" charset="0"/>
              </a:rPr>
              <a:t>The Four Criteria of Sustainable Competitive Advantage</a:t>
            </a:r>
            <a:endParaRPr kumimoji="0" lang="en-US" sz="15200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n-ea"/>
              <a:cs typeface="Arial" pitchFamily="34" charset="0"/>
            </a:endParaRPr>
          </a:p>
          <a:p>
            <a:pPr lvl="1">
              <a:lnSpc>
                <a:spcPct val="110000"/>
              </a:lnSpc>
              <a:buFont typeface="Arial" pitchFamily="34" charset="0"/>
              <a:buChar char="•"/>
            </a:pPr>
            <a:endParaRPr lang="en-US" sz="900" dirty="0" smtClean="0">
              <a:solidFill>
                <a:schemeClr val="accent2">
                  <a:lumMod val="75000"/>
                </a:schemeClr>
              </a:solidFill>
              <a:latin typeface="+mj-lt"/>
            </a:endParaRPr>
          </a:p>
          <a:p>
            <a:pPr>
              <a:defRPr/>
            </a:pPr>
            <a:endParaRPr lang="en-US" sz="900" dirty="0" smtClean="0">
              <a:solidFill>
                <a:schemeClr val="accent1">
                  <a:lumMod val="75000"/>
                </a:schemeClr>
              </a:solidFill>
              <a:latin typeface="+mj-lt"/>
            </a:endParaRPr>
          </a:p>
          <a:p>
            <a:pPr>
              <a:lnSpc>
                <a:spcPct val="120000"/>
              </a:lnSpc>
            </a:pPr>
            <a:r>
              <a:rPr lang="en-US" sz="14400" b="1" dirty="0" smtClean="0">
                <a:solidFill>
                  <a:srgbClr val="C00000"/>
                </a:solidFill>
                <a:latin typeface="+mj-lt"/>
              </a:rPr>
              <a:t> COSTLY-TO-IMITATE CAPABILITIES</a:t>
            </a:r>
          </a:p>
          <a:p>
            <a:pPr>
              <a:lnSpc>
                <a:spcPct val="120000"/>
              </a:lnSpc>
            </a:pPr>
            <a:endParaRPr lang="en-US" sz="4000" b="1" dirty="0" smtClean="0">
              <a:solidFill>
                <a:srgbClr val="C00000"/>
              </a:solidFill>
              <a:latin typeface="+mj-lt"/>
            </a:endParaRPr>
          </a:p>
          <a:p>
            <a:pPr marL="568325" indent="-331788">
              <a:lnSpc>
                <a:spcPct val="120000"/>
              </a:lnSpc>
            </a:pPr>
            <a:r>
              <a:rPr lang="en-US" sz="11200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• </a:t>
            </a:r>
            <a:r>
              <a:rPr lang="en-US" sz="11200" dirty="0" smtClean="0">
                <a:solidFill>
                  <a:srgbClr val="C00000"/>
                </a:solidFill>
                <a:latin typeface="+mj-lt"/>
              </a:rPr>
              <a:t>Historical:</a:t>
            </a:r>
            <a:r>
              <a:rPr lang="en-US" sz="11200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 A unique and a valuable       organizational culture or brand name</a:t>
            </a:r>
          </a:p>
          <a:p>
            <a:pPr marL="520700" indent="-520700">
              <a:lnSpc>
                <a:spcPct val="120000"/>
              </a:lnSpc>
            </a:pPr>
            <a:r>
              <a:rPr lang="en-US" sz="11200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   • </a:t>
            </a:r>
            <a:r>
              <a:rPr lang="en-US" sz="11200" dirty="0" smtClean="0">
                <a:solidFill>
                  <a:srgbClr val="C00000"/>
                </a:solidFill>
                <a:latin typeface="+mj-lt"/>
              </a:rPr>
              <a:t>Ambiguous cause: </a:t>
            </a:r>
            <a:r>
              <a:rPr lang="en-US" sz="11200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The causes and uses of a competence are unclear</a:t>
            </a:r>
          </a:p>
          <a:p>
            <a:pPr marL="568325" indent="-568325">
              <a:lnSpc>
                <a:spcPct val="120000"/>
              </a:lnSpc>
            </a:pPr>
            <a:r>
              <a:rPr lang="en-US" sz="11200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   • </a:t>
            </a:r>
            <a:r>
              <a:rPr lang="en-US" sz="11200" dirty="0" smtClean="0">
                <a:solidFill>
                  <a:srgbClr val="C00000"/>
                </a:solidFill>
                <a:latin typeface="+mj-lt"/>
              </a:rPr>
              <a:t>Social complexity: </a:t>
            </a:r>
            <a:r>
              <a:rPr lang="en-US" sz="11200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Interpersonal relationships, trust, and friendship among managers, suppliers, and customers</a:t>
            </a:r>
          </a:p>
          <a:p>
            <a:pPr>
              <a:lnSpc>
                <a:spcPct val="120000"/>
              </a:lnSpc>
            </a:pPr>
            <a:endParaRPr lang="en-US" sz="8000" dirty="0" smtClean="0">
              <a:solidFill>
                <a:schemeClr val="accent1">
                  <a:lumMod val="75000"/>
                </a:schemeClr>
              </a:solidFill>
              <a:latin typeface="+mj-lt"/>
            </a:endParaRPr>
          </a:p>
          <a:p>
            <a:pPr marL="971550" lvl="1" indent="-514350">
              <a:buFont typeface="+mj-lt"/>
              <a:buAutoNum type="arabicPeriod"/>
              <a:defRPr/>
            </a:pPr>
            <a:endParaRPr lang="en-US" sz="8000" dirty="0" smtClean="0">
              <a:solidFill>
                <a:schemeClr val="accent1">
                  <a:lumMod val="75000"/>
                </a:schemeClr>
              </a:solidFill>
              <a:latin typeface="+mj-lt"/>
            </a:endParaRPr>
          </a:p>
          <a:p>
            <a:pPr marL="63500" lvl="1">
              <a:defRPr/>
            </a:pPr>
            <a:r>
              <a:rPr lang="en-US" sz="8000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 </a:t>
            </a:r>
          </a:p>
          <a:p>
            <a:pPr lvl="1">
              <a:spcBef>
                <a:spcPct val="50000"/>
              </a:spcBef>
              <a:buFont typeface="Arial" pitchFamily="34" charset="0"/>
              <a:buChar char="•"/>
            </a:pPr>
            <a:endParaRPr lang="en-US" sz="3200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0" y="1905000"/>
            <a:ext cx="1524000" cy="1828800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TABLE  3</a:t>
            </a:r>
            <a:r>
              <a:rPr kumimoji="0" lang="en-US" sz="160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.4</a:t>
            </a:r>
            <a:r>
              <a:rPr kumimoji="0" lang="en-US" sz="1600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en-US" sz="1200" i="1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i="1" dirty="0" smtClean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The Four Criteria of Sustainable Competitive Advantage</a:t>
            </a:r>
            <a:endParaRPr kumimoji="0" lang="en-US" sz="160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Line 5"/>
          <p:cNvSpPr>
            <a:spLocks noChangeShapeType="1"/>
          </p:cNvSpPr>
          <p:nvPr/>
        </p:nvSpPr>
        <p:spPr bwMode="auto">
          <a:xfrm rot="180000" flipV="1">
            <a:off x="1044" y="2322320"/>
            <a:ext cx="1521912" cy="7976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1600200" y="2362200"/>
            <a:ext cx="7391400" cy="41148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524000" y="1"/>
            <a:ext cx="7086600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latin typeface="+mj-lt"/>
              </a:rPr>
              <a:t>BUILDING CORE COMPETENCIES</a:t>
            </a:r>
          </a:p>
          <a:p>
            <a:pPr algn="ctr"/>
            <a:r>
              <a:rPr lang="en-US" sz="4600" b="1" dirty="0" smtClean="0">
                <a:solidFill>
                  <a:srgbClr val="C00000"/>
                </a:solidFill>
              </a:rPr>
              <a:t>  </a:t>
            </a:r>
            <a:endParaRPr lang="en-US" sz="3200" b="1" dirty="0" smtClean="0"/>
          </a:p>
        </p:txBody>
      </p:sp>
      <p:sp>
        <p:nvSpPr>
          <p:cNvPr id="7" name="Rectangle 7"/>
          <p:cNvSpPr txBox="1">
            <a:spLocks noChangeArrowheads="1"/>
          </p:cNvSpPr>
          <p:nvPr/>
        </p:nvSpPr>
        <p:spPr>
          <a:xfrm>
            <a:off x="1600200" y="1371600"/>
            <a:ext cx="6858000" cy="4754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40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3" name="Rectangle 4"/>
          <p:cNvSpPr txBox="1">
            <a:spLocks noChangeArrowheads="1"/>
          </p:cNvSpPr>
          <p:nvPr/>
        </p:nvSpPr>
        <p:spPr>
          <a:xfrm>
            <a:off x="1752600" y="1143000"/>
            <a:ext cx="7086600" cy="5257800"/>
          </a:xfrm>
          <a:prstGeom prst="rect">
            <a:avLst/>
          </a:prstGeom>
        </p:spPr>
        <p:txBody>
          <a:bodyPr vert="horz">
            <a:normAutofit fontScale="25000" lnSpcReduction="2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10000"/>
              </a:lnSpc>
              <a:buClr>
                <a:schemeClr val="accent1"/>
              </a:buClr>
              <a:buSzPct val="70000"/>
              <a:tabLst/>
              <a:defRPr/>
            </a:pPr>
            <a:r>
              <a:rPr lang="en-US" sz="15200" b="1" dirty="0" smtClean="0">
                <a:solidFill>
                  <a:schemeClr val="tx2"/>
                </a:solidFill>
                <a:latin typeface="+mj-lt"/>
                <a:cs typeface="Arial" pitchFamily="34" charset="0"/>
              </a:rPr>
              <a:t>The Four Criteria of Sustainable Competitive Advantage</a:t>
            </a:r>
            <a:endParaRPr kumimoji="0" lang="en-US" sz="15200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n-ea"/>
              <a:cs typeface="Arial" pitchFamily="34" charset="0"/>
            </a:endParaRPr>
          </a:p>
          <a:p>
            <a:pPr lvl="1">
              <a:lnSpc>
                <a:spcPct val="110000"/>
              </a:lnSpc>
              <a:buFont typeface="Arial" pitchFamily="34" charset="0"/>
              <a:buChar char="•"/>
            </a:pPr>
            <a:endParaRPr lang="en-US" sz="900" dirty="0" smtClean="0">
              <a:solidFill>
                <a:schemeClr val="accent2">
                  <a:lumMod val="75000"/>
                </a:schemeClr>
              </a:solidFill>
              <a:latin typeface="+mj-lt"/>
            </a:endParaRPr>
          </a:p>
          <a:p>
            <a:pPr>
              <a:defRPr/>
            </a:pPr>
            <a:endParaRPr lang="en-US" sz="900" dirty="0" smtClean="0">
              <a:solidFill>
                <a:schemeClr val="accent1">
                  <a:lumMod val="75000"/>
                </a:schemeClr>
              </a:solidFill>
              <a:latin typeface="+mj-lt"/>
            </a:endParaRPr>
          </a:p>
          <a:p>
            <a:pPr>
              <a:lnSpc>
                <a:spcPct val="120000"/>
              </a:lnSpc>
            </a:pPr>
            <a:r>
              <a:rPr lang="en-US" sz="14400" b="1" dirty="0" smtClean="0">
                <a:solidFill>
                  <a:srgbClr val="C00000"/>
                </a:solidFill>
                <a:latin typeface="+mj-lt"/>
              </a:rPr>
              <a:t>NONSUBSTITUTABLE CAPABILITIES</a:t>
            </a:r>
          </a:p>
          <a:p>
            <a:pPr lvl="2">
              <a:spcBef>
                <a:spcPct val="40000"/>
              </a:spcBef>
              <a:buFont typeface="Arial"/>
              <a:buChar char="•"/>
            </a:pPr>
            <a:r>
              <a:rPr lang="en-US" sz="14400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   No strategic equivalent</a:t>
            </a:r>
          </a:p>
          <a:p>
            <a:pPr lvl="2">
              <a:spcBef>
                <a:spcPct val="40000"/>
              </a:spcBef>
              <a:buFont typeface="Arial" pitchFamily="34" charset="0"/>
              <a:buChar char="•"/>
            </a:pPr>
            <a:r>
              <a:rPr lang="en-US" sz="14400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   Firm-specific knowledge</a:t>
            </a:r>
          </a:p>
          <a:p>
            <a:pPr lvl="2">
              <a:spcBef>
                <a:spcPct val="40000"/>
              </a:spcBef>
              <a:buFont typeface="Arial" pitchFamily="34" charset="0"/>
              <a:buChar char="•"/>
            </a:pPr>
            <a:r>
              <a:rPr lang="en-US" sz="14400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   Organizational culture</a:t>
            </a:r>
          </a:p>
          <a:p>
            <a:pPr marL="1435100" lvl="2" indent="-520700">
              <a:spcBef>
                <a:spcPct val="40000"/>
              </a:spcBef>
              <a:buFont typeface="Arial" pitchFamily="34" charset="0"/>
              <a:buChar char="•"/>
            </a:pPr>
            <a:r>
              <a:rPr lang="en-US" sz="14400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Superior execution of the chosen business model</a:t>
            </a:r>
          </a:p>
          <a:p>
            <a:pPr>
              <a:lnSpc>
                <a:spcPct val="120000"/>
              </a:lnSpc>
            </a:pPr>
            <a:endParaRPr lang="en-US" sz="8000" dirty="0" smtClean="0">
              <a:solidFill>
                <a:schemeClr val="accent1">
                  <a:lumMod val="75000"/>
                </a:schemeClr>
              </a:solidFill>
              <a:latin typeface="+mj-lt"/>
            </a:endParaRPr>
          </a:p>
          <a:p>
            <a:pPr marL="971550" lvl="1" indent="-514350">
              <a:buFont typeface="+mj-lt"/>
              <a:buAutoNum type="arabicPeriod"/>
              <a:defRPr/>
            </a:pPr>
            <a:endParaRPr lang="en-US" sz="8000" dirty="0" smtClean="0">
              <a:solidFill>
                <a:schemeClr val="accent1">
                  <a:lumMod val="75000"/>
                </a:schemeClr>
              </a:solidFill>
              <a:latin typeface="+mj-lt"/>
            </a:endParaRPr>
          </a:p>
          <a:p>
            <a:pPr marL="63500" lvl="1">
              <a:defRPr/>
            </a:pPr>
            <a:r>
              <a:rPr lang="en-US" sz="8000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 </a:t>
            </a:r>
          </a:p>
          <a:p>
            <a:pPr lvl="1">
              <a:spcBef>
                <a:spcPct val="50000"/>
              </a:spcBef>
              <a:buFont typeface="Arial" pitchFamily="34" charset="0"/>
              <a:buChar char="•"/>
            </a:pPr>
            <a:endParaRPr lang="en-US" sz="3200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0" y="1905000"/>
            <a:ext cx="1524000" cy="1828800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TABLE  3</a:t>
            </a:r>
            <a:r>
              <a:rPr kumimoji="0" lang="en-US" sz="160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.4</a:t>
            </a:r>
            <a:r>
              <a:rPr kumimoji="0" lang="en-US" sz="1600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en-US" sz="1200" i="1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i="1" dirty="0" smtClean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The Four Criteria of Sustainable Competitive Advantage</a:t>
            </a:r>
            <a:endParaRPr kumimoji="0" lang="en-US" sz="160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Line 5"/>
          <p:cNvSpPr>
            <a:spLocks noChangeShapeType="1"/>
          </p:cNvSpPr>
          <p:nvPr/>
        </p:nvSpPr>
        <p:spPr bwMode="auto">
          <a:xfrm rot="180000" flipV="1">
            <a:off x="1044" y="2322320"/>
            <a:ext cx="1521911" cy="7976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1600200" y="2362200"/>
            <a:ext cx="7391400" cy="41148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524000" y="1"/>
            <a:ext cx="7086600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latin typeface="+mj-lt"/>
              </a:rPr>
              <a:t>BUILDING CORE COMPETENCIES</a:t>
            </a:r>
          </a:p>
          <a:p>
            <a:pPr algn="ctr"/>
            <a:r>
              <a:rPr lang="en-US" sz="4600" b="1" dirty="0" smtClean="0">
                <a:solidFill>
                  <a:srgbClr val="C00000"/>
                </a:solidFill>
              </a:rPr>
              <a:t>  </a:t>
            </a:r>
            <a:endParaRPr lang="en-US" sz="3200" b="1" dirty="0" smtClean="0"/>
          </a:p>
        </p:txBody>
      </p:sp>
      <p:sp>
        <p:nvSpPr>
          <p:cNvPr id="7" name="Rectangle 7"/>
          <p:cNvSpPr txBox="1">
            <a:spLocks noChangeArrowheads="1"/>
          </p:cNvSpPr>
          <p:nvPr/>
        </p:nvSpPr>
        <p:spPr>
          <a:xfrm>
            <a:off x="1600200" y="1371600"/>
            <a:ext cx="6858000" cy="4754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40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3" name="Rectangle 4"/>
          <p:cNvSpPr txBox="1">
            <a:spLocks noChangeArrowheads="1"/>
          </p:cNvSpPr>
          <p:nvPr/>
        </p:nvSpPr>
        <p:spPr>
          <a:xfrm>
            <a:off x="1600200" y="1219200"/>
            <a:ext cx="7391400" cy="5181600"/>
          </a:xfrm>
          <a:prstGeom prst="rect">
            <a:avLst/>
          </a:prstGeom>
        </p:spPr>
        <p:txBody>
          <a:bodyPr vert="horz">
            <a:normAutofit fontScale="25000" lnSpcReduction="2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10000"/>
              </a:lnSpc>
              <a:buClr>
                <a:schemeClr val="accent1"/>
              </a:buClr>
              <a:buSzPct val="70000"/>
              <a:tabLst/>
              <a:defRPr/>
            </a:pPr>
            <a:r>
              <a:rPr lang="en-US" sz="15200" b="1" dirty="0" smtClean="0">
                <a:solidFill>
                  <a:schemeClr val="tx2"/>
                </a:solidFill>
                <a:latin typeface="+mj-lt"/>
                <a:cs typeface="Arial" pitchFamily="34" charset="0"/>
              </a:rPr>
              <a:t>The Four Criteria of Sustainable Competitive Advantage</a:t>
            </a:r>
            <a:endParaRPr kumimoji="0" lang="en-US" sz="15200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n-ea"/>
              <a:cs typeface="Arial" pitchFamily="34" charset="0"/>
            </a:endParaRPr>
          </a:p>
          <a:p>
            <a:pPr marL="173038" indent="-173038">
              <a:defRPr/>
            </a:pPr>
            <a:endParaRPr lang="en-US" sz="3200" dirty="0" smtClean="0">
              <a:solidFill>
                <a:srgbClr val="C00000"/>
              </a:solidFill>
              <a:latin typeface="+mj-lt"/>
            </a:endParaRPr>
          </a:p>
          <a:p>
            <a:pPr marL="173038" indent="-173038">
              <a:defRPr/>
            </a:pPr>
            <a:r>
              <a:rPr lang="en-US" sz="800" dirty="0" smtClean="0">
                <a:solidFill>
                  <a:srgbClr val="C00000"/>
                </a:solidFill>
                <a:latin typeface="+mj-lt"/>
              </a:rPr>
              <a:t>  </a:t>
            </a:r>
            <a:r>
              <a:rPr lang="en-US" sz="12800" dirty="0" smtClean="0">
                <a:solidFill>
                  <a:srgbClr val="C00000"/>
                </a:solidFill>
                <a:latin typeface="+mj-lt"/>
              </a:rPr>
              <a:t>SUSTAINABLE COMPETITIVE ADVANTAGE</a:t>
            </a:r>
          </a:p>
          <a:p>
            <a:pPr>
              <a:defRPr/>
            </a:pPr>
            <a:endParaRPr lang="en-US" sz="9600" dirty="0" smtClean="0">
              <a:solidFill>
                <a:schemeClr val="accent1">
                  <a:lumMod val="75000"/>
                </a:schemeClr>
              </a:solidFill>
              <a:latin typeface="+mj-lt"/>
            </a:endParaRPr>
          </a:p>
          <a:p>
            <a:pPr marL="850900" lvl="1" indent="-504825">
              <a:buFont typeface="+mj-lt"/>
              <a:buAutoNum type="arabicPeriod"/>
              <a:defRPr/>
            </a:pPr>
            <a:r>
              <a:rPr lang="en-US" sz="11200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Exists only when competitors cannot duplicate a firm’s strategy or when they lack the resources to attempt imitation </a:t>
            </a:r>
          </a:p>
          <a:p>
            <a:pPr marL="850900" lvl="1" indent="-504825">
              <a:buFont typeface="+mj-lt"/>
              <a:buAutoNum type="arabicPeriod"/>
              <a:defRPr/>
            </a:pPr>
            <a:endParaRPr lang="en-US" sz="4800" dirty="0" smtClean="0">
              <a:solidFill>
                <a:schemeClr val="accent1">
                  <a:lumMod val="75000"/>
                </a:schemeClr>
              </a:solidFill>
              <a:latin typeface="+mj-lt"/>
            </a:endParaRPr>
          </a:p>
          <a:p>
            <a:pPr marL="850900" lvl="1" indent="-504825">
              <a:buFont typeface="+mj-lt"/>
              <a:buAutoNum type="arabicPeriod"/>
              <a:defRPr/>
            </a:pPr>
            <a:r>
              <a:rPr lang="en-US" sz="11200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Exists until competitors can successfully imitate a good, service, or process </a:t>
            </a:r>
          </a:p>
          <a:p>
            <a:pPr marL="850900" lvl="1" indent="-504825">
              <a:buFont typeface="+mj-lt"/>
              <a:buAutoNum type="arabicPeriod"/>
              <a:defRPr/>
            </a:pPr>
            <a:endParaRPr lang="en-US" sz="4800" dirty="0" smtClean="0">
              <a:solidFill>
                <a:schemeClr val="accent1">
                  <a:lumMod val="75000"/>
                </a:schemeClr>
              </a:solidFill>
              <a:latin typeface="+mj-lt"/>
            </a:endParaRPr>
          </a:p>
          <a:p>
            <a:pPr marL="850900" lvl="1" indent="-504825">
              <a:buFont typeface="+mj-lt"/>
              <a:buAutoNum type="arabicPeriod"/>
              <a:defRPr/>
            </a:pPr>
            <a:r>
              <a:rPr lang="en-US" sz="11200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Lasts for a relatively long period of time  if all four of the criteria discussed are satisfied </a:t>
            </a:r>
          </a:p>
          <a:p>
            <a:pPr>
              <a:lnSpc>
                <a:spcPct val="120000"/>
              </a:lnSpc>
            </a:pPr>
            <a:endParaRPr lang="en-US" sz="8000" dirty="0" smtClean="0">
              <a:solidFill>
                <a:schemeClr val="accent1">
                  <a:lumMod val="75000"/>
                </a:schemeClr>
              </a:solidFill>
              <a:latin typeface="+mj-lt"/>
            </a:endParaRPr>
          </a:p>
          <a:p>
            <a:pPr marL="971550" lvl="1" indent="-514350">
              <a:buFont typeface="+mj-lt"/>
              <a:buAutoNum type="arabicPeriod"/>
              <a:defRPr/>
            </a:pPr>
            <a:endParaRPr lang="en-US" sz="8000" dirty="0" smtClean="0">
              <a:solidFill>
                <a:schemeClr val="accent1">
                  <a:lumMod val="75000"/>
                </a:schemeClr>
              </a:solidFill>
              <a:latin typeface="+mj-lt"/>
            </a:endParaRPr>
          </a:p>
          <a:p>
            <a:pPr marL="63500" lvl="1">
              <a:defRPr/>
            </a:pPr>
            <a:r>
              <a:rPr lang="en-US" sz="8000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 </a:t>
            </a:r>
          </a:p>
          <a:p>
            <a:pPr lvl="1">
              <a:spcBef>
                <a:spcPct val="50000"/>
              </a:spcBef>
              <a:buFont typeface="Arial" pitchFamily="34" charset="0"/>
              <a:buChar char="•"/>
            </a:pPr>
            <a:endParaRPr lang="en-US" sz="3200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1600200" y="2362200"/>
            <a:ext cx="7391400" cy="41148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524000" y="1"/>
            <a:ext cx="7086600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latin typeface="+mj-lt"/>
              </a:rPr>
              <a:t>BUILDING CORE COMPETENCIES</a:t>
            </a:r>
          </a:p>
          <a:p>
            <a:pPr algn="ctr"/>
            <a:r>
              <a:rPr lang="en-US" sz="4600" b="1" dirty="0" smtClean="0">
                <a:solidFill>
                  <a:srgbClr val="C00000"/>
                </a:solidFill>
              </a:rPr>
              <a:t>  </a:t>
            </a:r>
            <a:endParaRPr lang="en-US" sz="3200" b="1" dirty="0" smtClean="0"/>
          </a:p>
        </p:txBody>
      </p:sp>
      <p:sp>
        <p:nvSpPr>
          <p:cNvPr id="7" name="Rectangle 7"/>
          <p:cNvSpPr txBox="1">
            <a:spLocks noChangeArrowheads="1"/>
          </p:cNvSpPr>
          <p:nvPr/>
        </p:nvSpPr>
        <p:spPr>
          <a:xfrm>
            <a:off x="1600200" y="1371600"/>
            <a:ext cx="6858000" cy="4754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40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3" name="Rectangle 4"/>
          <p:cNvSpPr txBox="1">
            <a:spLocks noChangeArrowheads="1"/>
          </p:cNvSpPr>
          <p:nvPr/>
        </p:nvSpPr>
        <p:spPr>
          <a:xfrm>
            <a:off x="1600200" y="1219200"/>
            <a:ext cx="7391400" cy="5181600"/>
          </a:xfrm>
          <a:prstGeom prst="rect">
            <a:avLst/>
          </a:prstGeom>
        </p:spPr>
        <p:txBody>
          <a:bodyPr vert="horz" anchor="t">
            <a:normAutofit fontScale="25000" lnSpcReduction="2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10000"/>
              </a:lnSpc>
              <a:buClr>
                <a:schemeClr val="accent1"/>
              </a:buClr>
              <a:buSzPct val="70000"/>
              <a:tabLst/>
              <a:defRPr/>
            </a:pPr>
            <a:r>
              <a:rPr lang="en-US" sz="15200" b="1" dirty="0" smtClean="0">
                <a:solidFill>
                  <a:schemeClr val="tx2"/>
                </a:solidFill>
                <a:latin typeface="+mj-lt"/>
                <a:cs typeface="Arial" pitchFamily="34" charset="0"/>
              </a:rPr>
              <a:t>The Four Criteria of Sustainable Competitive Advantage</a:t>
            </a:r>
            <a:endParaRPr kumimoji="0" lang="en-US" sz="15200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n-ea"/>
              <a:cs typeface="Arial" pitchFamily="34" charset="0"/>
            </a:endParaRPr>
          </a:p>
          <a:p>
            <a:pPr marL="173038" indent="-173038">
              <a:defRPr/>
            </a:pPr>
            <a:endParaRPr lang="en-US" sz="3200" dirty="0" smtClean="0">
              <a:solidFill>
                <a:srgbClr val="C00000"/>
              </a:solidFill>
              <a:latin typeface="+mj-lt"/>
            </a:endParaRPr>
          </a:p>
          <a:p>
            <a:pPr marL="173038" indent="-173038">
              <a:defRPr/>
            </a:pPr>
            <a:r>
              <a:rPr lang="en-US" sz="800" dirty="0" smtClean="0">
                <a:solidFill>
                  <a:srgbClr val="C00000"/>
                </a:solidFill>
                <a:latin typeface="+mj-lt"/>
              </a:rPr>
              <a:t>   	  </a:t>
            </a:r>
            <a:r>
              <a:rPr lang="en-US" sz="12800" dirty="0" smtClean="0">
                <a:solidFill>
                  <a:srgbClr val="C00000"/>
                </a:solidFill>
                <a:latin typeface="+mj-lt"/>
              </a:rPr>
              <a:t>COMPETITIVE CONSEQUENCES</a:t>
            </a:r>
          </a:p>
          <a:p>
            <a:pPr lvl="1">
              <a:defRPr/>
            </a:pPr>
            <a:r>
              <a:rPr lang="en-US" sz="10400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Focus on capabilities that yield competitive parity and either temporary or sustainable competitive advantage</a:t>
            </a:r>
          </a:p>
          <a:p>
            <a:pPr lvl="1">
              <a:defRPr/>
            </a:pPr>
            <a:endParaRPr lang="en-US" sz="10400" dirty="0" smtClean="0">
              <a:solidFill>
                <a:schemeClr val="accent1">
                  <a:lumMod val="75000"/>
                </a:schemeClr>
              </a:solidFill>
              <a:latin typeface="+mj-lt"/>
            </a:endParaRPr>
          </a:p>
          <a:p>
            <a:pPr>
              <a:defRPr/>
            </a:pPr>
            <a:r>
              <a:rPr lang="en-US" sz="12800" dirty="0" smtClean="0">
                <a:solidFill>
                  <a:srgbClr val="C00000"/>
                </a:solidFill>
                <a:latin typeface="+mj-lt"/>
              </a:rPr>
              <a:t>PERFORMANCE IMPLICATIONS</a:t>
            </a:r>
            <a:endParaRPr lang="en-US" sz="12800" dirty="0" smtClean="0">
              <a:solidFill>
                <a:schemeClr val="accent1">
                  <a:lumMod val="75000"/>
                </a:schemeClr>
              </a:solidFill>
              <a:latin typeface="+mj-lt"/>
            </a:endParaRPr>
          </a:p>
          <a:p>
            <a:pPr lvl="1">
              <a:defRPr/>
            </a:pPr>
            <a:r>
              <a:rPr lang="en-US" sz="10400" dirty="0" smtClean="0">
                <a:solidFill>
                  <a:srgbClr val="C00000"/>
                </a:solidFill>
                <a:latin typeface="+mj-lt"/>
              </a:rPr>
              <a:t>Parity</a:t>
            </a:r>
            <a:r>
              <a:rPr lang="en-US" sz="10400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 = average returns</a:t>
            </a:r>
          </a:p>
          <a:p>
            <a:pPr lvl="1">
              <a:defRPr/>
            </a:pPr>
            <a:r>
              <a:rPr lang="en-US" sz="10400" dirty="0" smtClean="0">
                <a:solidFill>
                  <a:srgbClr val="C00000"/>
                </a:solidFill>
                <a:latin typeface="+mj-lt"/>
              </a:rPr>
              <a:t>Temporary advantage </a:t>
            </a:r>
            <a:r>
              <a:rPr lang="en-US" sz="10400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= average to above average returns</a:t>
            </a:r>
          </a:p>
          <a:p>
            <a:pPr lvl="1">
              <a:defRPr/>
            </a:pPr>
            <a:r>
              <a:rPr lang="en-US" sz="10400" dirty="0" smtClean="0">
                <a:solidFill>
                  <a:srgbClr val="C00000"/>
                </a:solidFill>
                <a:latin typeface="+mj-lt"/>
              </a:rPr>
              <a:t>Sustainable advantage </a:t>
            </a:r>
            <a:r>
              <a:rPr lang="en-US" sz="10400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= above average returns using valuable, rare, costly-to-imitate, and </a:t>
            </a:r>
            <a:r>
              <a:rPr lang="en-US" sz="10400" dirty="0" err="1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nonsubstitutable</a:t>
            </a:r>
            <a:r>
              <a:rPr lang="en-US" sz="10400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 capabilities </a:t>
            </a:r>
          </a:p>
          <a:p>
            <a:pPr>
              <a:lnSpc>
                <a:spcPct val="120000"/>
              </a:lnSpc>
            </a:pPr>
            <a:endParaRPr lang="en-US" sz="9800" dirty="0" smtClean="0">
              <a:solidFill>
                <a:schemeClr val="accent1">
                  <a:lumMod val="75000"/>
                </a:schemeClr>
              </a:solidFill>
              <a:latin typeface="+mj-lt"/>
            </a:endParaRPr>
          </a:p>
          <a:p>
            <a:pPr marL="971550" lvl="1" indent="-514350">
              <a:buFont typeface="+mj-lt"/>
              <a:buAutoNum type="arabicPeriod"/>
              <a:defRPr/>
            </a:pPr>
            <a:endParaRPr lang="en-US" sz="9800" dirty="0" smtClean="0">
              <a:solidFill>
                <a:schemeClr val="accent1">
                  <a:lumMod val="75000"/>
                </a:schemeClr>
              </a:solidFill>
              <a:latin typeface="+mj-lt"/>
            </a:endParaRPr>
          </a:p>
          <a:p>
            <a:pPr marL="63500" lvl="1">
              <a:defRPr/>
            </a:pPr>
            <a:r>
              <a:rPr lang="en-US" sz="9800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 </a:t>
            </a:r>
          </a:p>
          <a:p>
            <a:pPr lvl="1">
              <a:spcBef>
                <a:spcPct val="50000"/>
              </a:spcBef>
              <a:buFont typeface="Arial" pitchFamily="34" charset="0"/>
              <a:buChar char="•"/>
            </a:pPr>
            <a:endParaRPr lang="en-US" sz="9800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0"/>
            <a:ext cx="7620000" cy="1295400"/>
          </a:xfrm>
        </p:spPr>
        <p:txBody>
          <a:bodyPr/>
          <a:lstStyle/>
          <a:p>
            <a:r>
              <a:rPr lang="en-US" sz="3600" b="1" dirty="0" smtClean="0"/>
              <a:t>BUILDING CORE COMPETENCIES</a:t>
            </a:r>
            <a:br>
              <a:rPr lang="en-US" sz="3600" b="1" dirty="0" smtClean="0"/>
            </a:br>
            <a:endParaRPr lang="en-US" sz="3600" dirty="0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0" y="1828800"/>
            <a:ext cx="1524000" cy="2209800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TABLE  3</a:t>
            </a:r>
            <a:r>
              <a:rPr kumimoji="0" lang="en-US" sz="160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.5</a:t>
            </a:r>
            <a:r>
              <a:rPr kumimoji="0" lang="en-US" sz="1600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en-US" sz="1200" i="1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i="1" dirty="0" smtClean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Outcomes from Combinations of  the Criteria for Sustainable Competitive Advantage</a:t>
            </a:r>
            <a:endParaRPr kumimoji="0" lang="en-US" sz="160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14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t="8511"/>
          <a:stretch>
            <a:fillRect/>
          </a:stretch>
        </p:blipFill>
        <p:spPr bwMode="auto">
          <a:xfrm>
            <a:off x="1524000" y="1905000"/>
            <a:ext cx="7505848" cy="260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524000" y="1"/>
            <a:ext cx="7086600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latin typeface="+mj-lt"/>
              </a:rPr>
              <a:t>BUILDING CORE COMPETENCIES</a:t>
            </a:r>
          </a:p>
          <a:p>
            <a:pPr algn="ctr"/>
            <a:r>
              <a:rPr lang="en-US" sz="4600" b="1" dirty="0" smtClean="0">
                <a:solidFill>
                  <a:srgbClr val="C00000"/>
                </a:solidFill>
              </a:rPr>
              <a:t>  </a:t>
            </a:r>
            <a:endParaRPr lang="en-US" sz="3200" b="1" dirty="0" smtClean="0"/>
          </a:p>
        </p:txBody>
      </p:sp>
      <p:sp>
        <p:nvSpPr>
          <p:cNvPr id="7" name="Rectangle 7"/>
          <p:cNvSpPr txBox="1">
            <a:spLocks noChangeArrowheads="1"/>
          </p:cNvSpPr>
          <p:nvPr/>
        </p:nvSpPr>
        <p:spPr>
          <a:xfrm>
            <a:off x="1600200" y="1371600"/>
            <a:ext cx="6858000" cy="4754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40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3" name="Rectangle 4"/>
          <p:cNvSpPr txBox="1">
            <a:spLocks noChangeArrowheads="1"/>
          </p:cNvSpPr>
          <p:nvPr/>
        </p:nvSpPr>
        <p:spPr>
          <a:xfrm>
            <a:off x="1600200" y="1295400"/>
            <a:ext cx="7391400" cy="51054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10000"/>
              </a:lnSpc>
              <a:buClr>
                <a:schemeClr val="accent1"/>
              </a:buClr>
              <a:buSzPct val="70000"/>
              <a:tabLst/>
              <a:defRPr/>
            </a:pPr>
            <a:r>
              <a:rPr lang="en-US" sz="3892" b="1" dirty="0" smtClean="0">
                <a:solidFill>
                  <a:schemeClr val="tx2"/>
                </a:solidFill>
                <a:latin typeface="+mj-lt"/>
                <a:cs typeface="Arial" pitchFamily="34" charset="0"/>
              </a:rPr>
              <a:t>VALUE CHAIN ANALYSIS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10000"/>
              </a:lnSpc>
              <a:buClr>
                <a:schemeClr val="accent1"/>
              </a:buClr>
              <a:buSzPct val="70000"/>
              <a:tabLst/>
              <a:defRPr/>
            </a:pPr>
            <a:endParaRPr kumimoji="0" lang="en-US" sz="4100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n-ea"/>
              <a:cs typeface="Arial" pitchFamily="34" charset="0"/>
            </a:endParaRPr>
          </a:p>
          <a:p>
            <a:pPr marL="173038" indent="-173038">
              <a:defRPr/>
            </a:pPr>
            <a:endParaRPr lang="en-US" sz="3200" dirty="0" smtClean="0">
              <a:solidFill>
                <a:srgbClr val="C00000"/>
              </a:solidFill>
              <a:latin typeface="+mj-lt"/>
            </a:endParaRPr>
          </a:p>
          <a:p>
            <a:pPr marL="173038" indent="-173038" algn="ctr">
              <a:buFont typeface="Arial" pitchFamily="34" charset="0"/>
              <a:buChar char="•"/>
              <a:defRPr/>
            </a:pPr>
            <a:r>
              <a:rPr lang="en-US" sz="800" dirty="0" smtClean="0">
                <a:solidFill>
                  <a:srgbClr val="C00000"/>
                </a:solidFill>
                <a:latin typeface="+mj-lt"/>
              </a:rPr>
              <a:t>  </a:t>
            </a:r>
            <a:endParaRPr lang="en-US" sz="9800" dirty="0" smtClean="0">
              <a:solidFill>
                <a:schemeClr val="accent1">
                  <a:lumMod val="75000"/>
                </a:schemeClr>
              </a:solidFill>
              <a:latin typeface="+mj-lt"/>
            </a:endParaRPr>
          </a:p>
          <a:p>
            <a:pPr marL="971550" lvl="1" indent="-514350">
              <a:defRPr/>
            </a:pPr>
            <a:endParaRPr lang="en-US" sz="9800" dirty="0" smtClean="0">
              <a:solidFill>
                <a:schemeClr val="accent1">
                  <a:lumMod val="75000"/>
                </a:schemeClr>
              </a:solidFill>
              <a:latin typeface="+mj-lt"/>
            </a:endParaRPr>
          </a:p>
          <a:p>
            <a:pPr marL="63500" lvl="1">
              <a:defRPr/>
            </a:pPr>
            <a:r>
              <a:rPr lang="en-US" sz="9800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 </a:t>
            </a:r>
          </a:p>
          <a:p>
            <a:pPr lvl="1">
              <a:spcBef>
                <a:spcPct val="50000"/>
              </a:spcBef>
              <a:buFont typeface="Arial" pitchFamily="34" charset="0"/>
              <a:buChar char="•"/>
            </a:pPr>
            <a:endParaRPr lang="en-US" sz="9800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00200" y="2057400"/>
            <a:ext cx="7543800" cy="44196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50000"/>
              </a:spcBef>
              <a:buFont typeface="Arial" pitchFamily="34" charset="0"/>
              <a:buChar char="•"/>
            </a:pPr>
            <a:r>
              <a:rPr lang="en-US" sz="3200" dirty="0" smtClean="0">
                <a:latin typeface="+mj-lt"/>
              </a:rPr>
              <a:t> Allows the firm to understand the parts of its operations that create value and those that do not</a:t>
            </a:r>
          </a:p>
          <a:p>
            <a:pPr>
              <a:spcBef>
                <a:spcPct val="50000"/>
              </a:spcBef>
              <a:buFont typeface="Arial" pitchFamily="34" charset="0"/>
              <a:buChar char="•"/>
            </a:pPr>
            <a:r>
              <a:rPr lang="en-US" sz="3200" dirty="0" smtClean="0">
                <a:latin typeface="+mj-lt"/>
              </a:rPr>
              <a:t> A template that firms use to:	</a:t>
            </a:r>
          </a:p>
          <a:p>
            <a:pPr lvl="2">
              <a:spcBef>
                <a:spcPct val="50000"/>
              </a:spcBef>
              <a:buFont typeface="Arial" pitchFamily="34" charset="0"/>
              <a:buChar char="•"/>
            </a:pPr>
            <a:r>
              <a:rPr lang="en-US" sz="2800" dirty="0" smtClean="0"/>
              <a:t> Understand their cost position</a:t>
            </a:r>
          </a:p>
          <a:p>
            <a:pPr lvl="2">
              <a:spcBef>
                <a:spcPct val="50000"/>
              </a:spcBef>
              <a:buFont typeface="Arial" pitchFamily="34" charset="0"/>
              <a:buChar char="•"/>
            </a:pPr>
            <a:r>
              <a:rPr lang="en-US" sz="2800" dirty="0" smtClean="0"/>
              <a:t> Facilitate the implementation of a chosen business-level strategy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524000" y="1"/>
            <a:ext cx="7086600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latin typeface="+mj-lt"/>
              </a:rPr>
              <a:t>BUILDING CORE COMPETENCIES</a:t>
            </a:r>
          </a:p>
          <a:p>
            <a:pPr algn="ctr"/>
            <a:r>
              <a:rPr lang="en-US" sz="4600" b="1" dirty="0" smtClean="0">
                <a:solidFill>
                  <a:srgbClr val="C00000"/>
                </a:solidFill>
              </a:rPr>
              <a:t>  </a:t>
            </a:r>
            <a:endParaRPr lang="en-US" sz="3200" b="1" dirty="0" smtClean="0"/>
          </a:p>
        </p:txBody>
      </p:sp>
      <p:sp>
        <p:nvSpPr>
          <p:cNvPr id="7" name="Rectangle 7"/>
          <p:cNvSpPr txBox="1">
            <a:spLocks noChangeArrowheads="1"/>
          </p:cNvSpPr>
          <p:nvPr/>
        </p:nvSpPr>
        <p:spPr>
          <a:xfrm>
            <a:off x="1600200" y="1371600"/>
            <a:ext cx="6858000" cy="4754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40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3" name="Rectangle 4"/>
          <p:cNvSpPr txBox="1">
            <a:spLocks noChangeArrowheads="1"/>
          </p:cNvSpPr>
          <p:nvPr/>
        </p:nvSpPr>
        <p:spPr>
          <a:xfrm>
            <a:off x="1600200" y="1295400"/>
            <a:ext cx="7391400" cy="51054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10000"/>
              </a:lnSpc>
              <a:buClr>
                <a:schemeClr val="accent1"/>
              </a:buClr>
              <a:buSzPct val="70000"/>
              <a:tabLst/>
              <a:defRPr/>
            </a:pPr>
            <a:r>
              <a:rPr lang="en-US" sz="3800" b="1" dirty="0" smtClean="0">
                <a:solidFill>
                  <a:schemeClr val="tx2"/>
                </a:solidFill>
                <a:latin typeface="+mj-lt"/>
                <a:cs typeface="Arial" pitchFamily="34" charset="0"/>
              </a:rPr>
              <a:t>VALUE CHAIN ANALYSIS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10000"/>
              </a:lnSpc>
              <a:buClr>
                <a:schemeClr val="accent1"/>
              </a:buClr>
              <a:buSzPct val="70000"/>
              <a:tabLst/>
              <a:defRPr/>
            </a:pPr>
            <a:endParaRPr kumimoji="0" lang="en-US" sz="4100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n-ea"/>
              <a:cs typeface="Arial" pitchFamily="34" charset="0"/>
            </a:endParaRPr>
          </a:p>
          <a:p>
            <a:pPr marL="173038" indent="-173038">
              <a:defRPr/>
            </a:pPr>
            <a:endParaRPr lang="en-US" sz="3200" dirty="0" smtClean="0">
              <a:solidFill>
                <a:srgbClr val="C00000"/>
              </a:solidFill>
              <a:latin typeface="+mj-lt"/>
            </a:endParaRPr>
          </a:p>
          <a:p>
            <a:pPr marL="173038" indent="-173038" algn="ctr">
              <a:buFont typeface="Arial" pitchFamily="34" charset="0"/>
              <a:buChar char="•"/>
              <a:defRPr/>
            </a:pPr>
            <a:r>
              <a:rPr lang="en-US" sz="800" dirty="0" smtClean="0">
                <a:solidFill>
                  <a:srgbClr val="C00000"/>
                </a:solidFill>
                <a:latin typeface="+mj-lt"/>
              </a:rPr>
              <a:t>  </a:t>
            </a:r>
            <a:endParaRPr lang="en-US" sz="9800" dirty="0" smtClean="0">
              <a:solidFill>
                <a:schemeClr val="accent1">
                  <a:lumMod val="75000"/>
                </a:schemeClr>
              </a:solidFill>
              <a:latin typeface="+mj-lt"/>
            </a:endParaRPr>
          </a:p>
          <a:p>
            <a:pPr marL="971550" lvl="1" indent="-514350">
              <a:defRPr/>
            </a:pPr>
            <a:endParaRPr lang="en-US" sz="9800" dirty="0" smtClean="0">
              <a:solidFill>
                <a:schemeClr val="accent1">
                  <a:lumMod val="75000"/>
                </a:schemeClr>
              </a:solidFill>
              <a:latin typeface="+mj-lt"/>
            </a:endParaRPr>
          </a:p>
          <a:p>
            <a:pPr marL="63500" lvl="1">
              <a:defRPr/>
            </a:pPr>
            <a:r>
              <a:rPr lang="en-US" sz="9800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 </a:t>
            </a:r>
          </a:p>
          <a:p>
            <a:pPr lvl="1">
              <a:spcBef>
                <a:spcPct val="50000"/>
              </a:spcBef>
              <a:buFont typeface="Arial" pitchFamily="34" charset="0"/>
              <a:buChar char="•"/>
            </a:pPr>
            <a:endParaRPr lang="en-US" sz="9800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00200" y="1981200"/>
            <a:ext cx="7543800" cy="44958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indent="-393700">
              <a:spcBef>
                <a:spcPct val="50000"/>
              </a:spcBef>
            </a:pPr>
            <a:endParaRPr lang="en-US" sz="2800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1600200" y="1905000"/>
            <a:ext cx="7391400" cy="4572000"/>
          </a:xfrm>
        </p:spPr>
        <p:txBody>
          <a:bodyPr>
            <a:noAutofit/>
          </a:bodyPr>
          <a:lstStyle/>
          <a:p>
            <a:pPr marL="342900" lvl="1" indent="-342900"/>
            <a:r>
              <a:rPr lang="en-US" sz="3200" dirty="0" smtClean="0">
                <a:solidFill>
                  <a:srgbClr val="C00000"/>
                </a:solidFill>
              </a:rPr>
              <a:t>Both value chain (primary) and support activities should be analyzed</a:t>
            </a:r>
          </a:p>
          <a:p>
            <a:pPr marL="342900" lvl="1" indent="-342900"/>
            <a:r>
              <a:rPr lang="en-US" sz="3200" dirty="0" smtClean="0">
                <a:solidFill>
                  <a:schemeClr val="bg1"/>
                </a:solidFill>
              </a:rPr>
              <a:t>Competitive landscape demands that value chains and supply chains be examined in a global context</a:t>
            </a:r>
          </a:p>
          <a:p>
            <a:pPr marL="342900" lvl="1" indent="-342900"/>
            <a:r>
              <a:rPr lang="en-US" sz="3200" dirty="0" smtClean="0">
                <a:solidFill>
                  <a:srgbClr val="C00000"/>
                </a:solidFill>
              </a:rPr>
              <a:t>Each activity should be examined relative to competitor’s abilities and rated as superior, equivalent, or inferior</a:t>
            </a:r>
          </a:p>
          <a:p>
            <a:pPr marL="342900" lvl="1" indent="-342900"/>
            <a:endParaRPr lang="en-US" sz="36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524000" y="1"/>
            <a:ext cx="7086600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latin typeface="+mj-lt"/>
              </a:rPr>
              <a:t>BUILDING CORE COMPETENCIES</a:t>
            </a:r>
          </a:p>
          <a:p>
            <a:pPr algn="ctr"/>
            <a:r>
              <a:rPr lang="en-US" sz="4600" b="1" dirty="0" smtClean="0">
                <a:solidFill>
                  <a:srgbClr val="C00000"/>
                </a:solidFill>
              </a:rPr>
              <a:t>  </a:t>
            </a:r>
            <a:endParaRPr lang="en-US" sz="3200" b="1" dirty="0" smtClean="0"/>
          </a:p>
        </p:txBody>
      </p:sp>
      <p:sp>
        <p:nvSpPr>
          <p:cNvPr id="7" name="Rectangle 7"/>
          <p:cNvSpPr txBox="1">
            <a:spLocks noChangeArrowheads="1"/>
          </p:cNvSpPr>
          <p:nvPr/>
        </p:nvSpPr>
        <p:spPr>
          <a:xfrm>
            <a:off x="1600200" y="1371600"/>
            <a:ext cx="6858000" cy="4754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40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3" name="Rectangle 4"/>
          <p:cNvSpPr txBox="1">
            <a:spLocks noChangeArrowheads="1"/>
          </p:cNvSpPr>
          <p:nvPr/>
        </p:nvSpPr>
        <p:spPr>
          <a:xfrm>
            <a:off x="1600200" y="1295400"/>
            <a:ext cx="7391400" cy="51054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10000"/>
              </a:lnSpc>
              <a:buClr>
                <a:schemeClr val="accent1"/>
              </a:buClr>
              <a:buSzPct val="70000"/>
              <a:tabLst/>
              <a:defRPr/>
            </a:pPr>
            <a:r>
              <a:rPr lang="en-US" sz="3800" b="1" dirty="0" smtClean="0">
                <a:solidFill>
                  <a:schemeClr val="tx2"/>
                </a:solidFill>
                <a:latin typeface="+mj-lt"/>
                <a:cs typeface="Arial" pitchFamily="34" charset="0"/>
              </a:rPr>
              <a:t>VALUE CHAIN ANALYSIS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10000"/>
              </a:lnSpc>
              <a:buClr>
                <a:schemeClr val="accent1"/>
              </a:buClr>
              <a:buSzPct val="70000"/>
              <a:tabLst/>
              <a:defRPr/>
            </a:pPr>
            <a:endParaRPr kumimoji="0" lang="en-US" sz="4100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n-ea"/>
              <a:cs typeface="Arial" pitchFamily="34" charset="0"/>
            </a:endParaRPr>
          </a:p>
          <a:p>
            <a:pPr marL="173038" indent="-173038">
              <a:defRPr/>
            </a:pPr>
            <a:endParaRPr lang="en-US" sz="3200" dirty="0" smtClean="0">
              <a:solidFill>
                <a:srgbClr val="C00000"/>
              </a:solidFill>
              <a:latin typeface="+mj-lt"/>
            </a:endParaRPr>
          </a:p>
          <a:p>
            <a:pPr marL="173038" indent="-173038" algn="ctr">
              <a:buFont typeface="Arial" pitchFamily="34" charset="0"/>
              <a:buChar char="•"/>
              <a:defRPr/>
            </a:pPr>
            <a:r>
              <a:rPr lang="en-US" sz="800" dirty="0" smtClean="0">
                <a:solidFill>
                  <a:srgbClr val="C00000"/>
                </a:solidFill>
                <a:latin typeface="+mj-lt"/>
              </a:rPr>
              <a:t>  </a:t>
            </a:r>
            <a:endParaRPr lang="en-US" sz="9800" dirty="0" smtClean="0">
              <a:solidFill>
                <a:schemeClr val="accent1">
                  <a:lumMod val="75000"/>
                </a:schemeClr>
              </a:solidFill>
              <a:latin typeface="+mj-lt"/>
            </a:endParaRPr>
          </a:p>
          <a:p>
            <a:pPr marL="971550" lvl="1" indent="-514350">
              <a:defRPr/>
            </a:pPr>
            <a:endParaRPr lang="en-US" sz="9800" dirty="0" smtClean="0">
              <a:solidFill>
                <a:schemeClr val="accent1">
                  <a:lumMod val="75000"/>
                </a:schemeClr>
              </a:solidFill>
              <a:latin typeface="+mj-lt"/>
            </a:endParaRPr>
          </a:p>
          <a:p>
            <a:pPr marL="63500" lvl="1">
              <a:defRPr/>
            </a:pPr>
            <a:r>
              <a:rPr lang="en-US" sz="9800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 </a:t>
            </a:r>
          </a:p>
          <a:p>
            <a:pPr lvl="1">
              <a:spcBef>
                <a:spcPct val="50000"/>
              </a:spcBef>
              <a:buFont typeface="Arial" pitchFamily="34" charset="0"/>
              <a:buChar char="•"/>
            </a:pPr>
            <a:endParaRPr lang="en-US" sz="9800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00200" y="1981200"/>
            <a:ext cx="7543800" cy="44958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indent="-393700">
              <a:spcBef>
                <a:spcPct val="50000"/>
              </a:spcBef>
            </a:pPr>
            <a:endParaRPr lang="en-US" sz="2800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1600200" y="1981200"/>
            <a:ext cx="7391400" cy="4495800"/>
          </a:xfrm>
        </p:spPr>
        <p:txBody>
          <a:bodyPr>
            <a:noAutofit/>
          </a:bodyPr>
          <a:lstStyle/>
          <a:p>
            <a:pPr marL="342900" lvl="1" indent="-342900"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	To become a core competence and a source of competitive advantage, a capability must allow the firm:</a:t>
            </a:r>
          </a:p>
          <a:p>
            <a:pPr marL="342900" lvl="1" indent="-342900">
              <a:buNone/>
            </a:pPr>
            <a:r>
              <a:rPr lang="en-US" dirty="0" smtClean="0">
                <a:solidFill>
                  <a:srgbClr val="C00000"/>
                </a:solidFill>
              </a:rPr>
              <a:t>	1. to perform an activity in a manner that provides superior value relative to competitors, or </a:t>
            </a:r>
          </a:p>
          <a:p>
            <a:pPr marL="342900" lvl="1" indent="-342900">
              <a:buNone/>
            </a:pPr>
            <a:r>
              <a:rPr lang="en-US" dirty="0" smtClean="0">
                <a:solidFill>
                  <a:srgbClr val="C00000"/>
                </a:solidFill>
              </a:rPr>
              <a:t>	2. to perform a value-creating activity that competitors cannot perform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524000" y="1"/>
            <a:ext cx="7086600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latin typeface="+mj-lt"/>
              </a:rPr>
              <a:t>BUILDING CORE COMPETENCIES</a:t>
            </a:r>
          </a:p>
          <a:p>
            <a:pPr algn="ctr"/>
            <a:r>
              <a:rPr lang="en-US" sz="4600" b="1" dirty="0" smtClean="0">
                <a:solidFill>
                  <a:srgbClr val="C00000"/>
                </a:solidFill>
              </a:rPr>
              <a:t>  </a:t>
            </a:r>
            <a:endParaRPr lang="en-US" sz="3200" b="1" dirty="0" smtClean="0"/>
          </a:p>
        </p:txBody>
      </p:sp>
      <p:sp>
        <p:nvSpPr>
          <p:cNvPr id="7" name="Rectangle 7"/>
          <p:cNvSpPr txBox="1">
            <a:spLocks noChangeArrowheads="1"/>
          </p:cNvSpPr>
          <p:nvPr/>
        </p:nvSpPr>
        <p:spPr>
          <a:xfrm>
            <a:off x="1600200" y="1371600"/>
            <a:ext cx="6858000" cy="4754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40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3" name="Rectangle 4"/>
          <p:cNvSpPr txBox="1">
            <a:spLocks noChangeArrowheads="1"/>
          </p:cNvSpPr>
          <p:nvPr/>
        </p:nvSpPr>
        <p:spPr>
          <a:xfrm>
            <a:off x="1600200" y="1143000"/>
            <a:ext cx="7391400" cy="52578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10000"/>
              </a:lnSpc>
              <a:buClr>
                <a:schemeClr val="accent1"/>
              </a:buClr>
              <a:buSzPct val="70000"/>
              <a:tabLst/>
              <a:defRPr/>
            </a:pPr>
            <a:r>
              <a:rPr lang="en-US" sz="3800" b="1" dirty="0" smtClean="0">
                <a:solidFill>
                  <a:schemeClr val="tx2"/>
                </a:solidFill>
                <a:latin typeface="+mj-lt"/>
                <a:cs typeface="Arial" pitchFamily="34" charset="0"/>
              </a:rPr>
              <a:t>VALUE CHAIN ANALYSIS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10000"/>
              </a:lnSpc>
              <a:buClr>
                <a:schemeClr val="accent1"/>
              </a:buClr>
              <a:buSzPct val="70000"/>
              <a:tabLst/>
              <a:defRPr/>
            </a:pPr>
            <a:endParaRPr kumimoji="0" lang="en-US" sz="4100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n-ea"/>
              <a:cs typeface="Arial" pitchFamily="34" charset="0"/>
            </a:endParaRPr>
          </a:p>
          <a:p>
            <a:pPr marL="173038" indent="-173038">
              <a:defRPr/>
            </a:pPr>
            <a:endParaRPr lang="en-US" sz="3200" dirty="0" smtClean="0">
              <a:solidFill>
                <a:srgbClr val="C00000"/>
              </a:solidFill>
              <a:latin typeface="+mj-lt"/>
            </a:endParaRPr>
          </a:p>
          <a:p>
            <a:pPr marL="173038" indent="-173038" algn="ctr">
              <a:buFont typeface="Arial" pitchFamily="34" charset="0"/>
              <a:buChar char="•"/>
              <a:defRPr/>
            </a:pPr>
            <a:r>
              <a:rPr lang="en-US" sz="800" dirty="0" smtClean="0">
                <a:solidFill>
                  <a:srgbClr val="C00000"/>
                </a:solidFill>
                <a:latin typeface="+mj-lt"/>
              </a:rPr>
              <a:t>  </a:t>
            </a:r>
            <a:endParaRPr lang="en-US" sz="9800" dirty="0" smtClean="0">
              <a:solidFill>
                <a:schemeClr val="accent1">
                  <a:lumMod val="75000"/>
                </a:schemeClr>
              </a:solidFill>
              <a:latin typeface="+mj-lt"/>
            </a:endParaRPr>
          </a:p>
          <a:p>
            <a:pPr marL="971550" lvl="1" indent="-514350">
              <a:defRPr/>
            </a:pPr>
            <a:endParaRPr lang="en-US" sz="9800" dirty="0" smtClean="0">
              <a:solidFill>
                <a:schemeClr val="accent1">
                  <a:lumMod val="75000"/>
                </a:schemeClr>
              </a:solidFill>
              <a:latin typeface="+mj-lt"/>
            </a:endParaRPr>
          </a:p>
          <a:p>
            <a:pPr marL="63500" lvl="1">
              <a:defRPr/>
            </a:pPr>
            <a:r>
              <a:rPr lang="en-US" sz="9800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 </a:t>
            </a:r>
          </a:p>
          <a:p>
            <a:pPr lvl="1">
              <a:spcBef>
                <a:spcPct val="50000"/>
              </a:spcBef>
              <a:buFont typeface="Arial" pitchFamily="34" charset="0"/>
              <a:buChar char="•"/>
            </a:pPr>
            <a:endParaRPr lang="en-US" sz="9800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00200" y="1981200"/>
            <a:ext cx="7543800" cy="44958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indent="-393700">
              <a:spcBef>
                <a:spcPct val="50000"/>
              </a:spcBef>
            </a:pPr>
            <a:endParaRPr lang="en-US" sz="2800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1600200" y="2133600"/>
            <a:ext cx="7391400" cy="4343400"/>
          </a:xfrm>
        </p:spPr>
        <p:txBody>
          <a:bodyPr>
            <a:normAutofit/>
          </a:bodyPr>
          <a:lstStyle/>
          <a:p>
            <a:pPr marL="342900" lvl="1" indent="-342900">
              <a:buNone/>
            </a:pPr>
            <a:r>
              <a:rPr lang="en-US" b="1" dirty="0" smtClean="0">
                <a:solidFill>
                  <a:srgbClr val="C00000"/>
                </a:solidFill>
              </a:rPr>
              <a:t>	VALUE CHAIN ACTIVITIES: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activities the firm completes in order to produce products and then sell, distribute, and service those products in ways that create value for customers </a:t>
            </a:r>
          </a:p>
          <a:p>
            <a:pPr marL="342900" lvl="1" indent="-342900">
              <a:buNone/>
            </a:pPr>
            <a:r>
              <a:rPr lang="en-US" b="1" dirty="0" smtClean="0">
                <a:solidFill>
                  <a:srgbClr val="C00000"/>
                </a:solidFill>
              </a:rPr>
              <a:t>	SUPPORT FUNCTIONS: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activities the firm completes in order to support the work being done to produce, sell, distribute, and service the products the firm is producing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524000" y="1"/>
            <a:ext cx="7086600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latin typeface="+mj-lt"/>
              </a:rPr>
              <a:t>BUILDING CORE COMPETENCIES</a:t>
            </a:r>
          </a:p>
          <a:p>
            <a:pPr algn="ctr"/>
            <a:r>
              <a:rPr lang="en-US" sz="4600" b="1" dirty="0" smtClean="0">
                <a:solidFill>
                  <a:srgbClr val="C00000"/>
                </a:solidFill>
              </a:rPr>
              <a:t>  </a:t>
            </a:r>
            <a:endParaRPr lang="en-US" sz="3200" b="1" dirty="0" smtClean="0"/>
          </a:p>
        </p:txBody>
      </p:sp>
      <p:sp>
        <p:nvSpPr>
          <p:cNvPr id="7" name="Rectangle 7"/>
          <p:cNvSpPr txBox="1">
            <a:spLocks noChangeArrowheads="1"/>
          </p:cNvSpPr>
          <p:nvPr/>
        </p:nvSpPr>
        <p:spPr>
          <a:xfrm>
            <a:off x="1600200" y="1371600"/>
            <a:ext cx="6858000" cy="4754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40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3" name="Rectangle 4"/>
          <p:cNvSpPr txBox="1">
            <a:spLocks noChangeArrowheads="1"/>
          </p:cNvSpPr>
          <p:nvPr/>
        </p:nvSpPr>
        <p:spPr>
          <a:xfrm>
            <a:off x="1600200" y="1295400"/>
            <a:ext cx="7391400" cy="51054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10000"/>
              </a:lnSpc>
              <a:buClr>
                <a:schemeClr val="accent1"/>
              </a:buClr>
              <a:buSzPct val="70000"/>
              <a:tabLst/>
              <a:defRPr/>
            </a:pPr>
            <a:endParaRPr kumimoji="0" lang="en-US" sz="4100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n-ea"/>
              <a:cs typeface="Arial" pitchFamily="34" charset="0"/>
            </a:endParaRPr>
          </a:p>
          <a:p>
            <a:pPr marL="173038" indent="-173038">
              <a:defRPr/>
            </a:pPr>
            <a:endParaRPr lang="en-US" sz="3200" dirty="0" smtClean="0">
              <a:solidFill>
                <a:srgbClr val="C00000"/>
              </a:solidFill>
              <a:latin typeface="+mj-lt"/>
            </a:endParaRPr>
          </a:p>
          <a:p>
            <a:pPr marL="173038" indent="-173038" algn="ctr">
              <a:buFont typeface="Arial" pitchFamily="34" charset="0"/>
              <a:buChar char="•"/>
              <a:defRPr/>
            </a:pPr>
            <a:r>
              <a:rPr lang="en-US" sz="800" dirty="0" smtClean="0">
                <a:solidFill>
                  <a:srgbClr val="C00000"/>
                </a:solidFill>
                <a:latin typeface="+mj-lt"/>
              </a:rPr>
              <a:t>  </a:t>
            </a:r>
            <a:endParaRPr lang="en-US" sz="9800" dirty="0" smtClean="0">
              <a:solidFill>
                <a:schemeClr val="accent1">
                  <a:lumMod val="75000"/>
                </a:schemeClr>
              </a:solidFill>
              <a:latin typeface="+mj-lt"/>
            </a:endParaRPr>
          </a:p>
          <a:p>
            <a:pPr marL="971550" lvl="1" indent="-514350">
              <a:defRPr/>
            </a:pPr>
            <a:endParaRPr lang="en-US" sz="9800" dirty="0" smtClean="0">
              <a:solidFill>
                <a:schemeClr val="accent1">
                  <a:lumMod val="75000"/>
                </a:schemeClr>
              </a:solidFill>
              <a:latin typeface="+mj-lt"/>
            </a:endParaRPr>
          </a:p>
          <a:p>
            <a:pPr marL="63500" lvl="1">
              <a:defRPr/>
            </a:pPr>
            <a:r>
              <a:rPr lang="en-US" sz="9800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 </a:t>
            </a:r>
          </a:p>
          <a:p>
            <a:pPr lvl="1">
              <a:spcBef>
                <a:spcPct val="50000"/>
              </a:spcBef>
              <a:buFont typeface="Arial" pitchFamily="34" charset="0"/>
              <a:buChar char="•"/>
            </a:pPr>
            <a:endParaRPr lang="en-US" sz="9800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0" y="2819400"/>
            <a:ext cx="1524000" cy="1295400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FIGURE  3</a:t>
            </a:r>
            <a:r>
              <a:rPr kumimoji="0" lang="en-US" sz="160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.3</a:t>
            </a:r>
            <a:r>
              <a:rPr kumimoji="0" lang="en-US" sz="1600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en-US" sz="1200" i="1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i="1" dirty="0" smtClean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 Model of the Value Chain</a:t>
            </a:r>
            <a:endParaRPr kumimoji="0" lang="en-US" sz="160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Line 5"/>
          <p:cNvSpPr>
            <a:spLocks noChangeShapeType="1"/>
          </p:cNvSpPr>
          <p:nvPr/>
        </p:nvSpPr>
        <p:spPr bwMode="auto">
          <a:xfrm rot="120000" flipV="1">
            <a:off x="-550" y="3312878"/>
            <a:ext cx="1523803" cy="68444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1371600"/>
            <a:ext cx="7402273" cy="430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/>
          <p:cNvGraphicFramePr>
            <a:graphicFrameLocks noGrp="1"/>
          </p:cNvGraphicFramePr>
          <p:nvPr>
            <p:ph idx="4294967295"/>
          </p:nvPr>
        </p:nvGraphicFramePr>
        <p:xfrm>
          <a:off x="2057400" y="990600"/>
          <a:ext cx="7086600" cy="541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524000" y="1"/>
            <a:ext cx="7086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  </a:t>
            </a:r>
          </a:p>
          <a:p>
            <a:pPr algn="ctr"/>
            <a:endParaRPr lang="en-US" sz="3600" b="1" dirty="0"/>
          </a:p>
        </p:txBody>
      </p:sp>
      <p:sp>
        <p:nvSpPr>
          <p:cNvPr id="9" name="Rectangle 8"/>
          <p:cNvSpPr/>
          <p:nvPr/>
        </p:nvSpPr>
        <p:spPr>
          <a:xfrm>
            <a:off x="1524000" y="0"/>
            <a:ext cx="7086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latin typeface="+mj-lt"/>
                <a:cs typeface="Arial" pitchFamily="34" charset="0"/>
              </a:rPr>
              <a:t>KNOWLEDGE OBJECTIVES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524000" y="1"/>
            <a:ext cx="7086600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latin typeface="+mj-lt"/>
              </a:rPr>
              <a:t>BUILDING CORE COMPETENCIES</a:t>
            </a:r>
          </a:p>
          <a:p>
            <a:pPr algn="ctr"/>
            <a:r>
              <a:rPr lang="en-US" sz="4600" b="1" dirty="0" smtClean="0">
                <a:solidFill>
                  <a:srgbClr val="C00000"/>
                </a:solidFill>
              </a:rPr>
              <a:t>  </a:t>
            </a:r>
            <a:endParaRPr lang="en-US" sz="3200" b="1" dirty="0" smtClean="0"/>
          </a:p>
        </p:txBody>
      </p:sp>
      <p:sp>
        <p:nvSpPr>
          <p:cNvPr id="7" name="Rectangle 7"/>
          <p:cNvSpPr txBox="1">
            <a:spLocks noChangeArrowheads="1"/>
          </p:cNvSpPr>
          <p:nvPr/>
        </p:nvSpPr>
        <p:spPr>
          <a:xfrm>
            <a:off x="1600200" y="1371600"/>
            <a:ext cx="6858000" cy="4754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40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3" name="Rectangle 4"/>
          <p:cNvSpPr txBox="1">
            <a:spLocks noChangeArrowheads="1"/>
          </p:cNvSpPr>
          <p:nvPr/>
        </p:nvSpPr>
        <p:spPr>
          <a:xfrm>
            <a:off x="1600200" y="1295400"/>
            <a:ext cx="7391400" cy="51054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10000"/>
              </a:lnSpc>
              <a:buClr>
                <a:schemeClr val="accent1"/>
              </a:buClr>
              <a:buSzPct val="70000"/>
              <a:tabLst/>
              <a:defRPr/>
            </a:pPr>
            <a:r>
              <a:rPr lang="en-US" sz="3800" b="1" dirty="0" smtClean="0">
                <a:solidFill>
                  <a:schemeClr val="tx2"/>
                </a:solidFill>
                <a:latin typeface="+mj-lt"/>
                <a:cs typeface="Arial" pitchFamily="34" charset="0"/>
              </a:rPr>
              <a:t>VALUE CHAIN ANALYSIS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10000"/>
              </a:lnSpc>
              <a:buClr>
                <a:schemeClr val="accent1"/>
              </a:buClr>
              <a:buSzPct val="70000"/>
              <a:tabLst/>
              <a:defRPr/>
            </a:pPr>
            <a:endParaRPr kumimoji="0" lang="en-US" sz="4100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n-ea"/>
              <a:cs typeface="Arial" pitchFamily="34" charset="0"/>
            </a:endParaRPr>
          </a:p>
          <a:p>
            <a:pPr marL="173038" indent="-173038">
              <a:defRPr/>
            </a:pPr>
            <a:endParaRPr lang="en-US" sz="3200" dirty="0" smtClean="0">
              <a:solidFill>
                <a:srgbClr val="C00000"/>
              </a:solidFill>
              <a:latin typeface="+mj-lt"/>
            </a:endParaRPr>
          </a:p>
          <a:p>
            <a:pPr marL="173038" indent="-173038" algn="ctr">
              <a:buFont typeface="Arial" pitchFamily="34" charset="0"/>
              <a:buChar char="•"/>
              <a:defRPr/>
            </a:pPr>
            <a:r>
              <a:rPr lang="en-US" sz="800" dirty="0" smtClean="0">
                <a:solidFill>
                  <a:srgbClr val="C00000"/>
                </a:solidFill>
                <a:latin typeface="+mj-lt"/>
              </a:rPr>
              <a:t>  </a:t>
            </a:r>
            <a:endParaRPr lang="en-US" sz="9800" dirty="0" smtClean="0">
              <a:solidFill>
                <a:schemeClr val="accent1">
                  <a:lumMod val="75000"/>
                </a:schemeClr>
              </a:solidFill>
              <a:latin typeface="+mj-lt"/>
            </a:endParaRPr>
          </a:p>
          <a:p>
            <a:pPr marL="971550" lvl="1" indent="-514350">
              <a:defRPr/>
            </a:pPr>
            <a:endParaRPr lang="en-US" sz="9800" dirty="0" smtClean="0">
              <a:solidFill>
                <a:schemeClr val="accent1">
                  <a:lumMod val="75000"/>
                </a:schemeClr>
              </a:solidFill>
              <a:latin typeface="+mj-lt"/>
            </a:endParaRPr>
          </a:p>
          <a:p>
            <a:pPr marL="63500" lvl="1">
              <a:defRPr/>
            </a:pPr>
            <a:r>
              <a:rPr lang="en-US" sz="9800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 </a:t>
            </a:r>
          </a:p>
          <a:p>
            <a:pPr lvl="1">
              <a:spcBef>
                <a:spcPct val="50000"/>
              </a:spcBef>
              <a:buFont typeface="Arial" pitchFamily="34" charset="0"/>
              <a:buChar char="•"/>
            </a:pPr>
            <a:endParaRPr lang="en-US" sz="9800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0" y="2743200"/>
            <a:ext cx="1524000" cy="1371600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FIGURE  3</a:t>
            </a:r>
            <a:r>
              <a:rPr kumimoji="0" lang="en-US" sz="160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.4</a:t>
            </a:r>
            <a:r>
              <a:rPr kumimoji="0" lang="en-US" sz="1600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en-US" sz="1200" i="1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i="1" dirty="0" smtClean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Creating Value through</a:t>
            </a:r>
            <a:r>
              <a:rPr kumimoji="0" lang="en-US" sz="160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</a:t>
            </a:r>
            <a:r>
              <a:rPr kumimoji="0" lang="en-US" sz="160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Value Chain Activities</a:t>
            </a:r>
            <a:endParaRPr kumimoji="0" lang="en-US" sz="160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Line 5"/>
          <p:cNvSpPr>
            <a:spLocks noChangeShapeType="1"/>
          </p:cNvSpPr>
          <p:nvPr/>
        </p:nvSpPr>
        <p:spPr bwMode="auto">
          <a:xfrm rot="120000" flipV="1">
            <a:off x="-949" y="3200400"/>
            <a:ext cx="1524601" cy="53224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b="5282"/>
          <a:stretch>
            <a:fillRect/>
          </a:stretch>
        </p:blipFill>
        <p:spPr bwMode="auto">
          <a:xfrm>
            <a:off x="1828800" y="1143000"/>
            <a:ext cx="6821131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4" cstate="print"/>
          <a:srcRect t="93805" r="7206" b="885"/>
          <a:stretch>
            <a:fillRect/>
          </a:stretch>
        </p:blipFill>
        <p:spPr bwMode="auto">
          <a:xfrm>
            <a:off x="1828800" y="6096000"/>
            <a:ext cx="686887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524000" y="1"/>
            <a:ext cx="7086600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latin typeface="+mj-lt"/>
              </a:rPr>
              <a:t>BUILDING CORE COMPETENCIES</a:t>
            </a:r>
          </a:p>
          <a:p>
            <a:pPr algn="ctr"/>
            <a:r>
              <a:rPr lang="en-US" sz="4600" b="1" dirty="0" smtClean="0">
                <a:solidFill>
                  <a:srgbClr val="C00000"/>
                </a:solidFill>
              </a:rPr>
              <a:t>  </a:t>
            </a:r>
            <a:endParaRPr lang="en-US" sz="3200" b="1" dirty="0" smtClean="0"/>
          </a:p>
        </p:txBody>
      </p:sp>
      <p:sp>
        <p:nvSpPr>
          <p:cNvPr id="7" name="Rectangle 7"/>
          <p:cNvSpPr txBox="1">
            <a:spLocks noChangeArrowheads="1"/>
          </p:cNvSpPr>
          <p:nvPr/>
        </p:nvSpPr>
        <p:spPr>
          <a:xfrm>
            <a:off x="1600200" y="1371600"/>
            <a:ext cx="6858000" cy="4754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40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3" name="Rectangle 4"/>
          <p:cNvSpPr txBox="1">
            <a:spLocks noChangeArrowheads="1"/>
          </p:cNvSpPr>
          <p:nvPr/>
        </p:nvSpPr>
        <p:spPr>
          <a:xfrm>
            <a:off x="1600200" y="1295400"/>
            <a:ext cx="7391400" cy="51054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10000"/>
              </a:lnSpc>
              <a:buClr>
                <a:schemeClr val="accent1"/>
              </a:buClr>
              <a:buSzPct val="70000"/>
              <a:tabLst/>
              <a:defRPr/>
            </a:pPr>
            <a:endParaRPr kumimoji="0" lang="en-US" sz="4100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n-ea"/>
              <a:cs typeface="Arial" pitchFamily="34" charset="0"/>
            </a:endParaRPr>
          </a:p>
          <a:p>
            <a:pPr marL="173038" indent="-173038">
              <a:defRPr/>
            </a:pPr>
            <a:endParaRPr lang="en-US" sz="3200" dirty="0" smtClean="0">
              <a:solidFill>
                <a:srgbClr val="C00000"/>
              </a:solidFill>
              <a:latin typeface="+mj-lt"/>
            </a:endParaRPr>
          </a:p>
          <a:p>
            <a:pPr marL="173038" indent="-173038" algn="ctr">
              <a:buFont typeface="Arial" pitchFamily="34" charset="0"/>
              <a:buChar char="•"/>
              <a:defRPr/>
            </a:pPr>
            <a:r>
              <a:rPr lang="en-US" sz="800" dirty="0" smtClean="0">
                <a:solidFill>
                  <a:srgbClr val="C00000"/>
                </a:solidFill>
                <a:latin typeface="+mj-lt"/>
              </a:rPr>
              <a:t>  </a:t>
            </a:r>
            <a:endParaRPr lang="en-US" sz="9800" dirty="0" smtClean="0">
              <a:solidFill>
                <a:schemeClr val="accent1">
                  <a:lumMod val="75000"/>
                </a:schemeClr>
              </a:solidFill>
              <a:latin typeface="+mj-lt"/>
            </a:endParaRPr>
          </a:p>
          <a:p>
            <a:pPr marL="971550" lvl="1" indent="-514350">
              <a:defRPr/>
            </a:pPr>
            <a:endParaRPr lang="en-US" sz="9800" dirty="0" smtClean="0">
              <a:solidFill>
                <a:schemeClr val="accent1">
                  <a:lumMod val="75000"/>
                </a:schemeClr>
              </a:solidFill>
              <a:latin typeface="+mj-lt"/>
            </a:endParaRPr>
          </a:p>
          <a:p>
            <a:pPr marL="63500" lvl="1">
              <a:defRPr/>
            </a:pPr>
            <a:r>
              <a:rPr lang="en-US" sz="9800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 </a:t>
            </a:r>
          </a:p>
          <a:p>
            <a:pPr lvl="1">
              <a:spcBef>
                <a:spcPct val="50000"/>
              </a:spcBef>
              <a:buFont typeface="Arial" pitchFamily="34" charset="0"/>
              <a:buChar char="•"/>
            </a:pPr>
            <a:endParaRPr lang="en-US" sz="9800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0" y="2667000"/>
            <a:ext cx="1524000" cy="1447800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FIGURE  3</a:t>
            </a:r>
            <a:r>
              <a:rPr kumimoji="0" lang="en-US" sz="160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.5</a:t>
            </a:r>
            <a:r>
              <a:rPr kumimoji="0" lang="en-US" sz="1600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en-US" sz="1200" i="1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i="1" dirty="0" smtClean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Creating Value through Support Functions</a:t>
            </a:r>
            <a:endParaRPr kumimoji="0" lang="en-US" sz="160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Line 5"/>
          <p:cNvSpPr>
            <a:spLocks noChangeShapeType="1"/>
          </p:cNvSpPr>
          <p:nvPr/>
        </p:nvSpPr>
        <p:spPr bwMode="auto">
          <a:xfrm rot="180000" flipV="1">
            <a:off x="1043" y="3017520"/>
            <a:ext cx="1521913" cy="79758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 t="5039"/>
          <a:stretch>
            <a:fillRect/>
          </a:stretch>
        </p:blipFill>
        <p:spPr bwMode="auto">
          <a:xfrm>
            <a:off x="1828800" y="1295400"/>
            <a:ext cx="6981825" cy="466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524000" y="1"/>
            <a:ext cx="7086600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latin typeface="+mj-lt"/>
              </a:rPr>
              <a:t>BUILDING CORE COMPETENCIES</a:t>
            </a:r>
          </a:p>
          <a:p>
            <a:pPr algn="ctr"/>
            <a:r>
              <a:rPr lang="en-US" sz="4600" b="1" dirty="0" smtClean="0">
                <a:solidFill>
                  <a:srgbClr val="C00000"/>
                </a:solidFill>
              </a:rPr>
              <a:t>  </a:t>
            </a:r>
            <a:endParaRPr lang="en-US" sz="3200" b="1" dirty="0" smtClean="0"/>
          </a:p>
        </p:txBody>
      </p:sp>
      <p:sp>
        <p:nvSpPr>
          <p:cNvPr id="7" name="Rectangle 7"/>
          <p:cNvSpPr txBox="1">
            <a:spLocks noChangeArrowheads="1"/>
          </p:cNvSpPr>
          <p:nvPr/>
        </p:nvSpPr>
        <p:spPr>
          <a:xfrm>
            <a:off x="1600200" y="1371600"/>
            <a:ext cx="6858000" cy="4754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40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3" name="Rectangle 4"/>
          <p:cNvSpPr txBox="1">
            <a:spLocks noChangeArrowheads="1"/>
          </p:cNvSpPr>
          <p:nvPr/>
        </p:nvSpPr>
        <p:spPr>
          <a:xfrm>
            <a:off x="1600200" y="1295400"/>
            <a:ext cx="7391400" cy="51054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10000"/>
              </a:lnSpc>
              <a:buClr>
                <a:schemeClr val="accent1"/>
              </a:buClr>
              <a:buSzPct val="70000"/>
              <a:tabLst/>
              <a:defRPr/>
            </a:pPr>
            <a:r>
              <a:rPr lang="en-US" sz="3800" b="1" dirty="0" smtClean="0">
                <a:solidFill>
                  <a:schemeClr val="tx2"/>
                </a:solidFill>
                <a:latin typeface="+mj-lt"/>
                <a:cs typeface="Arial" pitchFamily="34" charset="0"/>
              </a:rPr>
              <a:t>VALUE CHAIN ANALYSIS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10000"/>
              </a:lnSpc>
              <a:buClr>
                <a:schemeClr val="accent1"/>
              </a:buClr>
              <a:buSzPct val="70000"/>
              <a:tabLst/>
              <a:defRPr/>
            </a:pPr>
            <a:endParaRPr kumimoji="0" lang="en-US" sz="4100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n-ea"/>
              <a:cs typeface="Arial" pitchFamily="34" charset="0"/>
            </a:endParaRPr>
          </a:p>
          <a:p>
            <a:pPr marL="173038" indent="-173038">
              <a:defRPr/>
            </a:pPr>
            <a:endParaRPr lang="en-US" sz="3200" dirty="0" smtClean="0">
              <a:solidFill>
                <a:srgbClr val="C00000"/>
              </a:solidFill>
              <a:latin typeface="+mj-lt"/>
            </a:endParaRPr>
          </a:p>
          <a:p>
            <a:pPr marL="173038" indent="-173038" algn="ctr">
              <a:buFont typeface="Arial" pitchFamily="34" charset="0"/>
              <a:buChar char="•"/>
              <a:defRPr/>
            </a:pPr>
            <a:r>
              <a:rPr lang="en-US" sz="800" dirty="0" smtClean="0">
                <a:solidFill>
                  <a:srgbClr val="C00000"/>
                </a:solidFill>
                <a:latin typeface="+mj-lt"/>
              </a:rPr>
              <a:t>  </a:t>
            </a:r>
            <a:endParaRPr lang="en-US" sz="9800" dirty="0" smtClean="0">
              <a:solidFill>
                <a:schemeClr val="accent1">
                  <a:lumMod val="75000"/>
                </a:schemeClr>
              </a:solidFill>
              <a:latin typeface="+mj-lt"/>
            </a:endParaRPr>
          </a:p>
          <a:p>
            <a:pPr marL="971550" lvl="1" indent="-514350">
              <a:defRPr/>
            </a:pPr>
            <a:endParaRPr lang="en-US" sz="9800" dirty="0" smtClean="0">
              <a:solidFill>
                <a:schemeClr val="accent1">
                  <a:lumMod val="75000"/>
                </a:schemeClr>
              </a:solidFill>
              <a:latin typeface="+mj-lt"/>
            </a:endParaRPr>
          </a:p>
          <a:p>
            <a:pPr marL="63500" lvl="1">
              <a:defRPr/>
            </a:pPr>
            <a:r>
              <a:rPr lang="en-US" sz="9800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 </a:t>
            </a:r>
          </a:p>
          <a:p>
            <a:pPr lvl="1">
              <a:spcBef>
                <a:spcPct val="50000"/>
              </a:spcBef>
              <a:buFont typeface="Arial" pitchFamily="34" charset="0"/>
              <a:buChar char="•"/>
            </a:pPr>
            <a:endParaRPr lang="en-US" sz="9800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00200" y="1905000"/>
            <a:ext cx="7543800" cy="4572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indent="-393700">
              <a:spcBef>
                <a:spcPct val="50000"/>
              </a:spcBef>
            </a:pPr>
            <a:endParaRPr lang="en-US" sz="2800" dirty="0"/>
          </a:p>
        </p:txBody>
      </p:sp>
      <p:sp>
        <p:nvSpPr>
          <p:cNvPr id="20" name="Rectangle 9"/>
          <p:cNvSpPr txBox="1">
            <a:spLocks noChangeArrowheads="1"/>
          </p:cNvSpPr>
          <p:nvPr/>
        </p:nvSpPr>
        <p:spPr>
          <a:xfrm>
            <a:off x="1676400" y="1981200"/>
            <a:ext cx="7010400" cy="4267200"/>
          </a:xfrm>
          <a:prstGeom prst="rect">
            <a:avLst/>
          </a:prstGeom>
        </p:spPr>
        <p:txBody>
          <a:bodyPr/>
          <a:lstStyle/>
          <a:p>
            <a:pPr marL="342900" lvl="0" indent="-342900">
              <a:spcBef>
                <a:spcPct val="20000"/>
              </a:spcBef>
              <a:buClr>
                <a:schemeClr val="accent1"/>
              </a:buClr>
              <a:buSzPct val="70000"/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C00000"/>
                </a:solidFill>
              </a:rPr>
              <a:t>SOCIAL CAPITAL - </a:t>
            </a:r>
            <a:r>
              <a:rPr lang="en-US" sz="2800" dirty="0" smtClean="0">
                <a:solidFill>
                  <a:schemeClr val="bg1"/>
                </a:solidFill>
              </a:rPr>
              <a:t>when firms have strong positive alliances with suppliers and customers</a:t>
            </a:r>
          </a:p>
          <a:p>
            <a:pPr marL="342900" lvl="0" indent="-342900">
              <a:spcBef>
                <a:spcPct val="20000"/>
              </a:spcBef>
              <a:buClr>
                <a:schemeClr val="accent1"/>
              </a:buClr>
              <a:buSzPct val="70000"/>
              <a:buFont typeface="Arial" pitchFamily="34" charset="0"/>
              <a:buChar char="•"/>
            </a:pPr>
            <a:endParaRPr lang="en-US" sz="400" dirty="0" smtClean="0">
              <a:solidFill>
                <a:srgbClr val="C00000"/>
              </a:solidFill>
            </a:endParaRPr>
          </a:p>
          <a:p>
            <a:pPr marL="342900" lvl="0" indent="-342900">
              <a:spcBef>
                <a:spcPct val="20000"/>
              </a:spcBef>
              <a:buClr>
                <a:schemeClr val="accent1"/>
              </a:buClr>
              <a:buSzPct val="70000"/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C00000"/>
                </a:solidFill>
              </a:rPr>
              <a:t>TRUST -</a:t>
            </a:r>
            <a:r>
              <a:rPr lang="en-US" sz="2800" dirty="0" smtClean="0">
                <a:solidFill>
                  <a:schemeClr val="bg1"/>
                </a:solidFill>
              </a:rPr>
              <a:t> is required to build social capital whereby resources such as knowledge are transferred across organizations </a:t>
            </a:r>
          </a:p>
          <a:p>
            <a:pPr marL="342900" lvl="0" indent="-342900">
              <a:spcBef>
                <a:spcPct val="20000"/>
              </a:spcBef>
              <a:buClr>
                <a:schemeClr val="accent1"/>
              </a:buClr>
              <a:buSzPct val="70000"/>
              <a:buFont typeface="Arial" pitchFamily="34" charset="0"/>
              <a:buChar char="•"/>
            </a:pPr>
            <a:endParaRPr lang="en-US" sz="400" dirty="0" smtClean="0">
              <a:solidFill>
                <a:srgbClr val="C00000"/>
              </a:solidFill>
            </a:endParaRPr>
          </a:p>
          <a:p>
            <a:pPr marL="342900" lvl="0" indent="-342900">
              <a:spcBef>
                <a:spcPct val="20000"/>
              </a:spcBef>
              <a:buClr>
                <a:schemeClr val="accent1"/>
              </a:buClr>
              <a:buSzPct val="70000"/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C00000"/>
                </a:solidFill>
              </a:rPr>
              <a:t>JUDGMENT -</a:t>
            </a:r>
            <a:r>
              <a:rPr lang="en-US" sz="2800" dirty="0" smtClean="0">
                <a:solidFill>
                  <a:schemeClr val="bg1"/>
                </a:solidFill>
              </a:rPr>
              <a:t> pivotal in evaluating a firm’s capability to execute its value chain activities and support functions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build="p" bldLvl="2" autoUpdateAnimBg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524000" y="1"/>
            <a:ext cx="7086600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latin typeface="+mj-lt"/>
              </a:rPr>
              <a:t>OUTSOURCING</a:t>
            </a:r>
          </a:p>
          <a:p>
            <a:pPr algn="ctr"/>
            <a:r>
              <a:rPr lang="en-US" sz="4600" b="1" dirty="0" smtClean="0">
                <a:solidFill>
                  <a:srgbClr val="C00000"/>
                </a:solidFill>
              </a:rPr>
              <a:t>  </a:t>
            </a:r>
            <a:endParaRPr lang="en-US" sz="3200" b="1" dirty="0" smtClean="0"/>
          </a:p>
        </p:txBody>
      </p:sp>
      <p:sp>
        <p:nvSpPr>
          <p:cNvPr id="7" name="Rectangle 7"/>
          <p:cNvSpPr txBox="1">
            <a:spLocks noChangeArrowheads="1"/>
          </p:cNvSpPr>
          <p:nvPr/>
        </p:nvSpPr>
        <p:spPr>
          <a:xfrm>
            <a:off x="1600200" y="1371600"/>
            <a:ext cx="6858000" cy="4754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40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3" name="Rectangle 4"/>
          <p:cNvSpPr txBox="1">
            <a:spLocks noChangeArrowheads="1"/>
          </p:cNvSpPr>
          <p:nvPr/>
        </p:nvSpPr>
        <p:spPr>
          <a:xfrm>
            <a:off x="1600200" y="1295400"/>
            <a:ext cx="7391400" cy="51054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10000"/>
              </a:lnSpc>
              <a:buClr>
                <a:schemeClr val="accent1"/>
              </a:buClr>
              <a:buSzPct val="70000"/>
              <a:tabLst/>
              <a:defRPr/>
            </a:pPr>
            <a:endParaRPr kumimoji="0" lang="en-US" sz="4100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n-ea"/>
              <a:cs typeface="Arial" pitchFamily="34" charset="0"/>
            </a:endParaRPr>
          </a:p>
          <a:p>
            <a:pPr marL="173038" indent="-173038">
              <a:defRPr/>
            </a:pPr>
            <a:endParaRPr lang="en-US" sz="3200" dirty="0" smtClean="0">
              <a:solidFill>
                <a:srgbClr val="C00000"/>
              </a:solidFill>
              <a:latin typeface="+mj-lt"/>
            </a:endParaRPr>
          </a:p>
          <a:p>
            <a:pPr marL="173038" indent="-173038" algn="ctr">
              <a:buFont typeface="Arial" pitchFamily="34" charset="0"/>
              <a:buChar char="•"/>
              <a:defRPr/>
            </a:pPr>
            <a:r>
              <a:rPr lang="en-US" sz="800" dirty="0" smtClean="0">
                <a:solidFill>
                  <a:srgbClr val="C00000"/>
                </a:solidFill>
                <a:latin typeface="+mj-lt"/>
              </a:rPr>
              <a:t>  </a:t>
            </a:r>
            <a:endParaRPr lang="en-US" sz="9800" dirty="0" smtClean="0">
              <a:solidFill>
                <a:schemeClr val="accent1">
                  <a:lumMod val="75000"/>
                </a:schemeClr>
              </a:solidFill>
              <a:latin typeface="+mj-lt"/>
            </a:endParaRPr>
          </a:p>
          <a:p>
            <a:pPr marL="971550" lvl="1" indent="-514350">
              <a:defRPr/>
            </a:pPr>
            <a:endParaRPr lang="en-US" sz="9800" dirty="0" smtClean="0">
              <a:solidFill>
                <a:schemeClr val="accent1">
                  <a:lumMod val="75000"/>
                </a:schemeClr>
              </a:solidFill>
              <a:latin typeface="+mj-lt"/>
            </a:endParaRPr>
          </a:p>
          <a:p>
            <a:pPr marL="63500" lvl="1">
              <a:defRPr/>
            </a:pPr>
            <a:r>
              <a:rPr lang="en-US" sz="9800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 </a:t>
            </a:r>
          </a:p>
          <a:p>
            <a:pPr lvl="1">
              <a:spcBef>
                <a:spcPct val="50000"/>
              </a:spcBef>
              <a:buFont typeface="Arial" pitchFamily="34" charset="0"/>
              <a:buChar char="•"/>
            </a:pPr>
            <a:endParaRPr lang="en-US" sz="9800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00200" y="685800"/>
            <a:ext cx="7543800" cy="57912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indent="-393700">
              <a:spcBef>
                <a:spcPct val="50000"/>
              </a:spcBef>
            </a:pPr>
            <a:endParaRPr lang="en-US" sz="2800" dirty="0"/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1752599" y="685800"/>
            <a:ext cx="7162801" cy="5715001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Definition: purchase of a value-creating activity or support function from an external supplier</a:t>
            </a:r>
          </a:p>
          <a:p>
            <a:pPr marL="742950" lvl="1" indent="-285750">
              <a:spcBef>
                <a:spcPct val="20000"/>
              </a:spcBef>
              <a:buClr>
                <a:schemeClr val="accent1"/>
              </a:buClr>
              <a:buSzPct val="70000"/>
              <a:buFont typeface="Arial" pitchFamily="34" charset="0"/>
              <a:buChar char="•"/>
              <a:defRPr/>
            </a:pPr>
            <a:r>
              <a:rPr lang="en-US" sz="2800" dirty="0" smtClean="0">
                <a:solidFill>
                  <a:schemeClr val="bg1"/>
                </a:solidFill>
              </a:rPr>
              <a:t>Effective execution includes an increase in flexibility and risk mitigation, and a reduction in capital investment</a:t>
            </a:r>
          </a:p>
          <a:p>
            <a:pPr marL="742950" lvl="1" indent="-285750">
              <a:spcBef>
                <a:spcPct val="20000"/>
              </a:spcBef>
              <a:buClr>
                <a:schemeClr val="accent1"/>
              </a:buClr>
              <a:buSzPct val="70000"/>
              <a:buFont typeface="Arial" pitchFamily="34" charset="0"/>
              <a:buChar char="•"/>
              <a:defRPr/>
            </a:pPr>
            <a:r>
              <a:rPr lang="en-US" sz="2800" dirty="0" smtClean="0">
                <a:solidFill>
                  <a:schemeClr val="bg1"/>
                </a:solidFill>
              </a:rPr>
              <a:t>Global industries       trend continues at a rapid pace</a:t>
            </a:r>
          </a:p>
          <a:p>
            <a:pPr marL="742950" lvl="1" indent="-285750">
              <a:spcBef>
                <a:spcPct val="20000"/>
              </a:spcBef>
              <a:buClr>
                <a:schemeClr val="accent1"/>
              </a:buClr>
              <a:buSzPct val="70000"/>
              <a:buFont typeface="Arial" pitchFamily="34" charset="0"/>
              <a:buChar char="•"/>
              <a:defRPr/>
            </a:pPr>
            <a:r>
              <a:rPr lang="en-US" sz="2800" dirty="0" smtClean="0">
                <a:solidFill>
                  <a:schemeClr val="bg1"/>
                </a:solidFill>
              </a:rPr>
              <a:t>Firms must outsource activities where they cannot create value or are at a substantial disadvantage compared to competitors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5181600" y="3886200"/>
            <a:ext cx="4572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524000" y="1"/>
            <a:ext cx="7086600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latin typeface="+mj-lt"/>
              </a:rPr>
              <a:t>OUTSOURCING</a:t>
            </a:r>
          </a:p>
          <a:p>
            <a:pPr algn="ctr"/>
            <a:r>
              <a:rPr lang="en-US" sz="4600" b="1" dirty="0" smtClean="0">
                <a:solidFill>
                  <a:srgbClr val="C00000"/>
                </a:solidFill>
              </a:rPr>
              <a:t>  </a:t>
            </a:r>
            <a:endParaRPr lang="en-US" sz="3200" b="1" dirty="0" smtClean="0"/>
          </a:p>
        </p:txBody>
      </p:sp>
      <p:sp>
        <p:nvSpPr>
          <p:cNvPr id="7" name="Rectangle 7"/>
          <p:cNvSpPr txBox="1">
            <a:spLocks noChangeArrowheads="1"/>
          </p:cNvSpPr>
          <p:nvPr/>
        </p:nvSpPr>
        <p:spPr>
          <a:xfrm>
            <a:off x="1600200" y="1371600"/>
            <a:ext cx="6858000" cy="4754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40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3" name="Rectangle 4"/>
          <p:cNvSpPr txBox="1">
            <a:spLocks noChangeArrowheads="1"/>
          </p:cNvSpPr>
          <p:nvPr/>
        </p:nvSpPr>
        <p:spPr>
          <a:xfrm>
            <a:off x="1600200" y="1295400"/>
            <a:ext cx="7391400" cy="51054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10000"/>
              </a:lnSpc>
              <a:buClr>
                <a:schemeClr val="accent1"/>
              </a:buClr>
              <a:buSzPct val="70000"/>
              <a:tabLst/>
              <a:defRPr/>
            </a:pPr>
            <a:endParaRPr kumimoji="0" lang="en-US" sz="4100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n-ea"/>
              <a:cs typeface="Arial" pitchFamily="34" charset="0"/>
            </a:endParaRPr>
          </a:p>
          <a:p>
            <a:pPr marL="173038" indent="-173038">
              <a:defRPr/>
            </a:pPr>
            <a:endParaRPr lang="en-US" sz="3200" dirty="0" smtClean="0">
              <a:solidFill>
                <a:srgbClr val="C00000"/>
              </a:solidFill>
              <a:latin typeface="+mj-lt"/>
            </a:endParaRPr>
          </a:p>
          <a:p>
            <a:pPr marL="173038" indent="-173038" algn="ctr">
              <a:buFont typeface="Arial" pitchFamily="34" charset="0"/>
              <a:buChar char="•"/>
              <a:defRPr/>
            </a:pPr>
            <a:r>
              <a:rPr lang="en-US" sz="800" dirty="0" smtClean="0">
                <a:solidFill>
                  <a:srgbClr val="C00000"/>
                </a:solidFill>
                <a:latin typeface="+mj-lt"/>
              </a:rPr>
              <a:t>  </a:t>
            </a:r>
            <a:endParaRPr lang="en-US" sz="9800" dirty="0" smtClean="0">
              <a:solidFill>
                <a:schemeClr val="accent1">
                  <a:lumMod val="75000"/>
                </a:schemeClr>
              </a:solidFill>
              <a:latin typeface="+mj-lt"/>
            </a:endParaRPr>
          </a:p>
          <a:p>
            <a:pPr marL="971550" lvl="1" indent="-514350">
              <a:defRPr/>
            </a:pPr>
            <a:endParaRPr lang="en-US" sz="9800" dirty="0" smtClean="0">
              <a:solidFill>
                <a:schemeClr val="accent1">
                  <a:lumMod val="75000"/>
                </a:schemeClr>
              </a:solidFill>
              <a:latin typeface="+mj-lt"/>
            </a:endParaRPr>
          </a:p>
          <a:p>
            <a:pPr marL="63500" lvl="1">
              <a:defRPr/>
            </a:pPr>
            <a:r>
              <a:rPr lang="en-US" sz="9800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 </a:t>
            </a:r>
          </a:p>
          <a:p>
            <a:pPr lvl="1">
              <a:spcBef>
                <a:spcPct val="50000"/>
              </a:spcBef>
              <a:buFont typeface="Arial" pitchFamily="34" charset="0"/>
              <a:buChar char="•"/>
            </a:pPr>
            <a:endParaRPr lang="en-US" sz="9800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00200" y="685800"/>
            <a:ext cx="7543800" cy="57912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indent="-393700">
              <a:spcBef>
                <a:spcPct val="50000"/>
              </a:spcBef>
            </a:pPr>
            <a:endParaRPr lang="en-US" sz="2800" dirty="0"/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1752599" y="762000"/>
            <a:ext cx="7162801" cy="5638801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sz="3800" dirty="0" smtClean="0">
                <a:solidFill>
                  <a:srgbClr val="C00000"/>
                </a:solidFill>
                <a:latin typeface="+mj-lt"/>
              </a:rPr>
              <a:t>STRATEGIC RATIONALES</a:t>
            </a:r>
          </a:p>
          <a:p>
            <a:pPr marL="236538" lvl="1"/>
            <a:endParaRPr lang="en-US" dirty="0" smtClean="0">
              <a:solidFill>
                <a:schemeClr val="bg1"/>
              </a:solidFill>
              <a:latin typeface="+mj-lt"/>
            </a:endParaRPr>
          </a:p>
          <a:p>
            <a:pPr marL="393700" lvl="1" indent="-393700"/>
            <a:r>
              <a:rPr lang="en-US" sz="2800" dirty="0" smtClean="0">
                <a:solidFill>
                  <a:srgbClr val="C00000"/>
                </a:solidFill>
                <a:latin typeface="+mj-lt"/>
              </a:rPr>
              <a:t>■</a:t>
            </a:r>
            <a:r>
              <a:rPr lang="en-US" sz="2800" dirty="0" smtClean="0">
                <a:solidFill>
                  <a:schemeClr val="bg1"/>
                </a:solidFill>
                <a:latin typeface="+mj-lt"/>
              </a:rPr>
              <a:t>  Few organizations are competitively   superior in all value chain activities and support functions</a:t>
            </a:r>
          </a:p>
          <a:p>
            <a:pPr marL="346075" lvl="1" indent="-346075"/>
            <a:endParaRPr lang="en-US" sz="1000" dirty="0" smtClean="0">
              <a:solidFill>
                <a:srgbClr val="C00000"/>
              </a:solidFill>
              <a:latin typeface="+mj-lt"/>
            </a:endParaRPr>
          </a:p>
          <a:p>
            <a:pPr marL="346075" lvl="1" indent="-346075"/>
            <a:r>
              <a:rPr lang="en-US" sz="2800" dirty="0" smtClean="0">
                <a:solidFill>
                  <a:srgbClr val="C00000"/>
                </a:solidFill>
                <a:latin typeface="+mj-lt"/>
              </a:rPr>
              <a:t>■</a:t>
            </a:r>
            <a:r>
              <a:rPr lang="en-US" sz="2800" dirty="0" smtClean="0">
                <a:solidFill>
                  <a:schemeClr val="bg1"/>
                </a:solidFill>
                <a:latin typeface="+mj-lt"/>
              </a:rPr>
              <a:t>  By outsourcing activities where it lacks competence, the firm can fully concentrate on those areas in which it can create value</a:t>
            </a:r>
          </a:p>
          <a:p>
            <a:endParaRPr lang="en-US" sz="1000" dirty="0" smtClean="0">
              <a:solidFill>
                <a:srgbClr val="C00000"/>
              </a:solidFill>
              <a:latin typeface="+mj-lt"/>
            </a:endParaRPr>
          </a:p>
          <a:p>
            <a:r>
              <a:rPr lang="en-US" sz="2800" dirty="0" smtClean="0">
                <a:solidFill>
                  <a:srgbClr val="C00000"/>
                </a:solidFill>
                <a:latin typeface="+mj-lt"/>
              </a:rPr>
              <a:t>■</a:t>
            </a:r>
            <a:r>
              <a:rPr lang="en-US" sz="2800" dirty="0" smtClean="0">
                <a:solidFill>
                  <a:schemeClr val="bg1"/>
                </a:solidFill>
                <a:latin typeface="+mj-lt"/>
              </a:rPr>
              <a:t>  Freeing resources for other purposes</a:t>
            </a:r>
          </a:p>
          <a:p>
            <a:pPr marL="346075" lvl="1"/>
            <a:r>
              <a:rPr lang="en-US" sz="2800" dirty="0" smtClean="0">
                <a:solidFill>
                  <a:schemeClr val="bg1"/>
                </a:solidFill>
                <a:latin typeface="+mj-lt"/>
              </a:rPr>
              <a:t>redirects efforts from non-core activities toward those that serve customers more effectively</a:t>
            </a:r>
          </a:p>
          <a:p>
            <a:pPr lvl="1"/>
            <a:endParaRPr lang="en-US" sz="2800" dirty="0" smtClean="0">
              <a:solidFill>
                <a:schemeClr val="bg1"/>
              </a:solidFill>
              <a:latin typeface="+mj-lt"/>
            </a:endParaRPr>
          </a:p>
          <a:p>
            <a:r>
              <a:rPr lang="en-US" sz="2800" dirty="0" smtClean="0">
                <a:solidFill>
                  <a:schemeClr val="bg1"/>
                </a:solidFill>
                <a:latin typeface="+mj-lt"/>
              </a:rPr>
              <a:t>.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524000" y="1"/>
            <a:ext cx="7086600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latin typeface="+mj-lt"/>
              </a:rPr>
              <a:t>OUTSOURCING</a:t>
            </a:r>
          </a:p>
          <a:p>
            <a:pPr algn="ctr"/>
            <a:r>
              <a:rPr lang="en-US" sz="4600" b="1" dirty="0" smtClean="0">
                <a:solidFill>
                  <a:srgbClr val="C00000"/>
                </a:solidFill>
              </a:rPr>
              <a:t>  </a:t>
            </a:r>
            <a:endParaRPr lang="en-US" sz="3200" b="1" dirty="0" smtClean="0"/>
          </a:p>
        </p:txBody>
      </p:sp>
      <p:sp>
        <p:nvSpPr>
          <p:cNvPr id="7" name="Rectangle 7"/>
          <p:cNvSpPr txBox="1">
            <a:spLocks noChangeArrowheads="1"/>
          </p:cNvSpPr>
          <p:nvPr/>
        </p:nvSpPr>
        <p:spPr>
          <a:xfrm>
            <a:off x="1600200" y="1371600"/>
            <a:ext cx="6858000" cy="4754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40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3" name="Rectangle 4"/>
          <p:cNvSpPr txBox="1">
            <a:spLocks noChangeArrowheads="1"/>
          </p:cNvSpPr>
          <p:nvPr/>
        </p:nvSpPr>
        <p:spPr>
          <a:xfrm>
            <a:off x="1600200" y="1295400"/>
            <a:ext cx="7391400" cy="51054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10000"/>
              </a:lnSpc>
              <a:buClr>
                <a:schemeClr val="accent1"/>
              </a:buClr>
              <a:buSzPct val="70000"/>
              <a:tabLst/>
              <a:defRPr/>
            </a:pPr>
            <a:endParaRPr kumimoji="0" lang="en-US" sz="4100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n-ea"/>
              <a:cs typeface="Arial" pitchFamily="34" charset="0"/>
            </a:endParaRPr>
          </a:p>
          <a:p>
            <a:pPr marL="173038" indent="-173038">
              <a:defRPr/>
            </a:pPr>
            <a:endParaRPr lang="en-US" sz="3200" dirty="0" smtClean="0">
              <a:solidFill>
                <a:srgbClr val="C00000"/>
              </a:solidFill>
              <a:latin typeface="+mj-lt"/>
            </a:endParaRPr>
          </a:p>
          <a:p>
            <a:pPr marL="173038" indent="-173038" algn="ctr">
              <a:buFont typeface="Arial" pitchFamily="34" charset="0"/>
              <a:buChar char="•"/>
              <a:defRPr/>
            </a:pPr>
            <a:r>
              <a:rPr lang="en-US" sz="800" dirty="0" smtClean="0">
                <a:solidFill>
                  <a:srgbClr val="C00000"/>
                </a:solidFill>
                <a:latin typeface="+mj-lt"/>
              </a:rPr>
              <a:t>  </a:t>
            </a:r>
            <a:endParaRPr lang="en-US" sz="9800" dirty="0" smtClean="0">
              <a:solidFill>
                <a:schemeClr val="accent1">
                  <a:lumMod val="75000"/>
                </a:schemeClr>
              </a:solidFill>
              <a:latin typeface="+mj-lt"/>
            </a:endParaRPr>
          </a:p>
          <a:p>
            <a:pPr marL="971550" lvl="1" indent="-514350">
              <a:defRPr/>
            </a:pPr>
            <a:endParaRPr lang="en-US" sz="9800" dirty="0" smtClean="0">
              <a:solidFill>
                <a:schemeClr val="accent1">
                  <a:lumMod val="75000"/>
                </a:schemeClr>
              </a:solidFill>
              <a:latin typeface="+mj-lt"/>
            </a:endParaRPr>
          </a:p>
          <a:p>
            <a:pPr marL="63500" lvl="1">
              <a:defRPr/>
            </a:pPr>
            <a:r>
              <a:rPr lang="en-US" sz="9800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 </a:t>
            </a:r>
          </a:p>
          <a:p>
            <a:pPr lvl="1">
              <a:spcBef>
                <a:spcPct val="50000"/>
              </a:spcBef>
              <a:buFont typeface="Arial" pitchFamily="34" charset="0"/>
              <a:buChar char="•"/>
            </a:pPr>
            <a:endParaRPr lang="en-US" sz="9800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00200" y="685800"/>
            <a:ext cx="7543800" cy="57912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indent="-393700">
              <a:spcBef>
                <a:spcPct val="50000"/>
              </a:spcBef>
            </a:pPr>
            <a:endParaRPr lang="en-US" sz="2800" dirty="0"/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1752599" y="762000"/>
            <a:ext cx="7162801" cy="5638801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sz="3800" dirty="0" smtClean="0">
                <a:solidFill>
                  <a:srgbClr val="C00000"/>
                </a:solidFill>
                <a:latin typeface="+mj-lt"/>
              </a:rPr>
              <a:t>STRATEGIC RATIONALES</a:t>
            </a:r>
          </a:p>
          <a:p>
            <a:pPr marL="236538" lvl="1"/>
            <a:endParaRPr lang="en-US" sz="800" dirty="0" smtClean="0">
              <a:solidFill>
                <a:schemeClr val="bg1"/>
              </a:solidFill>
              <a:latin typeface="+mj-lt"/>
            </a:endParaRPr>
          </a:p>
          <a:p>
            <a:pPr marL="284163" lvl="1" indent="-284163"/>
            <a:r>
              <a:rPr lang="en-US" sz="2800" dirty="0" smtClean="0">
                <a:solidFill>
                  <a:srgbClr val="C00000"/>
                </a:solidFill>
                <a:latin typeface="+mj-lt"/>
              </a:rPr>
              <a:t>■ </a:t>
            </a:r>
            <a:r>
              <a:rPr lang="en-US" sz="2800" dirty="0" smtClean="0">
                <a:solidFill>
                  <a:schemeClr val="bg1"/>
                </a:solidFill>
                <a:latin typeface="+mj-lt"/>
              </a:rPr>
              <a:t>Specialty suppliers can perform outsourced capabilities more efficiently.</a:t>
            </a:r>
          </a:p>
          <a:p>
            <a:pPr marL="284163" indent="-284163"/>
            <a:endParaRPr lang="en-US" sz="1000" dirty="0" smtClean="0">
              <a:solidFill>
                <a:srgbClr val="C00000"/>
              </a:solidFill>
              <a:latin typeface="+mj-lt"/>
            </a:endParaRPr>
          </a:p>
          <a:p>
            <a:pPr marL="284163" indent="-284163"/>
            <a:r>
              <a:rPr lang="en-US" sz="2800" dirty="0" smtClean="0">
                <a:solidFill>
                  <a:srgbClr val="C00000"/>
                </a:solidFill>
                <a:latin typeface="+mj-lt"/>
              </a:rPr>
              <a:t>■</a:t>
            </a:r>
            <a:r>
              <a:rPr lang="en-US" sz="2800" dirty="0" smtClean="0">
                <a:solidFill>
                  <a:schemeClr val="bg1"/>
                </a:solidFill>
                <a:latin typeface="+mj-lt"/>
              </a:rPr>
              <a:t> Sharing risks - reduces investment requirements and makes firm more flexible, dynamic, and better able to adapt to changing opportunities</a:t>
            </a:r>
          </a:p>
          <a:p>
            <a:endParaRPr lang="en-US" sz="1000" dirty="0" smtClean="0">
              <a:solidFill>
                <a:srgbClr val="C00000"/>
              </a:solidFill>
              <a:latin typeface="+mj-lt"/>
            </a:endParaRPr>
          </a:p>
          <a:p>
            <a:r>
              <a:rPr lang="en-US" sz="2800" dirty="0" smtClean="0">
                <a:solidFill>
                  <a:srgbClr val="C00000"/>
                </a:solidFill>
                <a:latin typeface="+mj-lt"/>
              </a:rPr>
              <a:t>■</a:t>
            </a:r>
            <a:r>
              <a:rPr lang="en-US" sz="2800" dirty="0" smtClean="0">
                <a:solidFill>
                  <a:schemeClr val="bg1"/>
                </a:solidFill>
                <a:latin typeface="+mj-lt"/>
              </a:rPr>
              <a:t> Providing access to world-class standards –</a:t>
            </a:r>
          </a:p>
          <a:p>
            <a:pPr marL="284163" lvl="1"/>
            <a:r>
              <a:rPr lang="en-US" sz="2800" dirty="0" smtClean="0">
                <a:solidFill>
                  <a:schemeClr val="bg1"/>
                </a:solidFill>
                <a:latin typeface="+mj-lt"/>
              </a:rPr>
              <a:t>the specialized resources of outsourcing providers makes world-class capabilities available to firms</a:t>
            </a:r>
          </a:p>
          <a:p>
            <a:pPr marL="236538" lvl="1"/>
            <a:endParaRPr lang="en-US" sz="2800" dirty="0" smtClean="0">
              <a:solidFill>
                <a:schemeClr val="bg1"/>
              </a:solidFill>
              <a:latin typeface="+mj-lt"/>
            </a:endParaRPr>
          </a:p>
          <a:p>
            <a:pPr lvl="1"/>
            <a:endParaRPr lang="en-US" sz="2800" dirty="0" smtClean="0">
              <a:solidFill>
                <a:schemeClr val="bg1"/>
              </a:solidFill>
              <a:latin typeface="+mj-lt"/>
            </a:endParaRPr>
          </a:p>
          <a:p>
            <a:r>
              <a:rPr lang="en-US" sz="2800" dirty="0" smtClean="0">
                <a:solidFill>
                  <a:schemeClr val="bg1"/>
                </a:solidFill>
                <a:latin typeface="+mj-lt"/>
              </a:rPr>
              <a:t>.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524000" y="1"/>
            <a:ext cx="7086600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latin typeface="+mj-lt"/>
              </a:rPr>
              <a:t>OUTSOURCING</a:t>
            </a:r>
          </a:p>
          <a:p>
            <a:pPr algn="ctr"/>
            <a:r>
              <a:rPr lang="en-US" sz="4600" b="1" dirty="0" smtClean="0">
                <a:solidFill>
                  <a:srgbClr val="C00000"/>
                </a:solidFill>
              </a:rPr>
              <a:t>  </a:t>
            </a:r>
            <a:endParaRPr lang="en-US" sz="3200" b="1" dirty="0" smtClean="0"/>
          </a:p>
        </p:txBody>
      </p:sp>
      <p:sp>
        <p:nvSpPr>
          <p:cNvPr id="7" name="Rectangle 7"/>
          <p:cNvSpPr txBox="1">
            <a:spLocks noChangeArrowheads="1"/>
          </p:cNvSpPr>
          <p:nvPr/>
        </p:nvSpPr>
        <p:spPr>
          <a:xfrm>
            <a:off x="1600200" y="1371600"/>
            <a:ext cx="6858000" cy="4754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40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3" name="Rectangle 4"/>
          <p:cNvSpPr txBox="1">
            <a:spLocks noChangeArrowheads="1"/>
          </p:cNvSpPr>
          <p:nvPr/>
        </p:nvSpPr>
        <p:spPr>
          <a:xfrm>
            <a:off x="1600200" y="1295400"/>
            <a:ext cx="7391400" cy="51054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10000"/>
              </a:lnSpc>
              <a:buClr>
                <a:schemeClr val="accent1"/>
              </a:buClr>
              <a:buSzPct val="70000"/>
              <a:tabLst/>
              <a:defRPr/>
            </a:pPr>
            <a:endParaRPr kumimoji="0" lang="en-US" sz="4100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n-ea"/>
              <a:cs typeface="Arial" pitchFamily="34" charset="0"/>
            </a:endParaRPr>
          </a:p>
          <a:p>
            <a:pPr marL="173038" indent="-173038">
              <a:defRPr/>
            </a:pPr>
            <a:endParaRPr lang="en-US" sz="3200" dirty="0" smtClean="0">
              <a:solidFill>
                <a:srgbClr val="C00000"/>
              </a:solidFill>
              <a:latin typeface="+mj-lt"/>
            </a:endParaRPr>
          </a:p>
          <a:p>
            <a:pPr marL="173038" indent="-173038" algn="ctr">
              <a:buFont typeface="Arial" pitchFamily="34" charset="0"/>
              <a:buChar char="•"/>
              <a:defRPr/>
            </a:pPr>
            <a:r>
              <a:rPr lang="en-US" sz="800" dirty="0" smtClean="0">
                <a:solidFill>
                  <a:srgbClr val="C00000"/>
                </a:solidFill>
                <a:latin typeface="+mj-lt"/>
              </a:rPr>
              <a:t>  </a:t>
            </a:r>
            <a:endParaRPr lang="en-US" sz="9800" dirty="0" smtClean="0">
              <a:solidFill>
                <a:schemeClr val="accent1">
                  <a:lumMod val="75000"/>
                </a:schemeClr>
              </a:solidFill>
              <a:latin typeface="+mj-lt"/>
            </a:endParaRPr>
          </a:p>
          <a:p>
            <a:pPr marL="971550" lvl="1" indent="-514350">
              <a:defRPr/>
            </a:pPr>
            <a:endParaRPr lang="en-US" sz="9800" dirty="0" smtClean="0">
              <a:solidFill>
                <a:schemeClr val="accent1">
                  <a:lumMod val="75000"/>
                </a:schemeClr>
              </a:solidFill>
              <a:latin typeface="+mj-lt"/>
            </a:endParaRPr>
          </a:p>
          <a:p>
            <a:pPr marL="63500" lvl="1">
              <a:defRPr/>
            </a:pPr>
            <a:r>
              <a:rPr lang="en-US" sz="9800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 </a:t>
            </a:r>
          </a:p>
          <a:p>
            <a:pPr lvl="1">
              <a:spcBef>
                <a:spcPct val="50000"/>
              </a:spcBef>
              <a:buFont typeface="Arial" pitchFamily="34" charset="0"/>
              <a:buChar char="•"/>
            </a:pPr>
            <a:endParaRPr lang="en-US" sz="9800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00200" y="685800"/>
            <a:ext cx="7543800" cy="57912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indent="-393700">
              <a:spcBef>
                <a:spcPct val="50000"/>
              </a:spcBef>
            </a:pPr>
            <a:endParaRPr lang="en-US" sz="2800" dirty="0"/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1752599" y="838200"/>
            <a:ext cx="7162801" cy="5562601"/>
          </a:xfrm>
          <a:prstGeom prst="rect">
            <a:avLst/>
          </a:prstGeom>
        </p:spPr>
        <p:txBody>
          <a:bodyPr/>
          <a:lstStyle/>
          <a:p>
            <a:pPr marL="342900" lvl="0" indent="-342900">
              <a:spcBef>
                <a:spcPct val="20000"/>
              </a:spcBef>
              <a:buClr>
                <a:schemeClr val="accent1"/>
              </a:buClr>
              <a:buSzPct val="70000"/>
            </a:pPr>
            <a:r>
              <a:rPr lang="en-US" sz="3200" dirty="0" smtClean="0">
                <a:solidFill>
                  <a:srgbClr val="C00000"/>
                </a:solidFill>
                <a:latin typeface="+mj-lt"/>
              </a:rPr>
              <a:t>■</a:t>
            </a:r>
            <a:r>
              <a:rPr lang="en-US" sz="3200" dirty="0" smtClean="0">
                <a:solidFill>
                  <a:schemeClr val="bg1"/>
                </a:solidFill>
                <a:latin typeface="+mj-lt"/>
              </a:rPr>
              <a:t> Outsource those value chain activities and support functions that are NOT a source of core competence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Arial" pitchFamily="34" charset="0"/>
              <a:buChar char="•"/>
              <a:tabLst/>
              <a:defRPr/>
            </a:pPr>
            <a:endParaRPr lang="en-US" sz="1200" dirty="0" smtClean="0">
              <a:solidFill>
                <a:schemeClr val="bg1"/>
              </a:solidFill>
              <a:latin typeface="+mj-lt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■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Concerns: innovation, technological </a:t>
            </a:r>
            <a:r>
              <a:rPr lang="en-US" sz="3200" dirty="0" err="1" smtClean="0">
                <a:solidFill>
                  <a:schemeClr val="bg1"/>
                </a:solidFill>
                <a:latin typeface="+mj-lt"/>
              </a:rPr>
              <a:t>u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ncertainty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, and job </a:t>
            </a:r>
            <a:r>
              <a:rPr lang="en-US" sz="3200" dirty="0" err="1" smtClean="0">
                <a:solidFill>
                  <a:schemeClr val="bg1"/>
                </a:solidFill>
                <a:latin typeface="+mj-lt"/>
              </a:rPr>
              <a:t>l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oss</a:t>
            </a:r>
            <a:r>
              <a:rPr lang="en-US" sz="3200" dirty="0" smtClean="0">
                <a:solidFill>
                  <a:schemeClr val="bg1"/>
                </a:solidFill>
                <a:latin typeface="+mj-lt"/>
              </a:rPr>
              <a:t>; </a:t>
            </a:r>
            <a:r>
              <a:rPr lang="en-US" sz="3200" dirty="0" err="1" smtClean="0">
                <a:solidFill>
                  <a:schemeClr val="bg1"/>
                </a:solidFill>
                <a:latin typeface="+mj-lt"/>
              </a:rPr>
              <a:t>u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sually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revolves around firm’s innovative ability and loss of jobs</a:t>
            </a:r>
            <a:r>
              <a:rPr lang="en-US" sz="3200" dirty="0" smtClean="0">
                <a:solidFill>
                  <a:schemeClr val="bg1"/>
                </a:solidFill>
                <a:latin typeface="+mj-lt"/>
              </a:rPr>
              <a:t> to external supplier  </a:t>
            </a:r>
            <a:r>
              <a:rPr lang="en-US" sz="2800" dirty="0" smtClean="0">
                <a:solidFill>
                  <a:schemeClr val="bg1"/>
                </a:solidFill>
                <a:latin typeface="+mj-lt"/>
              </a:rPr>
              <a:t> 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Arial" pitchFamily="34" charset="0"/>
              <a:buChar char="•"/>
              <a:tabLst/>
              <a:defRPr/>
            </a:pPr>
            <a:endParaRPr lang="en-US" sz="1200" dirty="0" smtClean="0">
              <a:solidFill>
                <a:schemeClr val="bg1"/>
              </a:solidFill>
              <a:latin typeface="+mj-lt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lang="en-US" sz="2800" dirty="0" smtClean="0">
                <a:solidFill>
                  <a:srgbClr val="C00000"/>
                </a:solidFill>
                <a:latin typeface="+mj-lt"/>
              </a:rPr>
              <a:t>■</a:t>
            </a:r>
            <a:r>
              <a:rPr lang="en-US" sz="28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+mj-lt"/>
              </a:rPr>
              <a:t>Offshoring</a:t>
            </a:r>
            <a:r>
              <a:rPr lang="en-US" sz="3200" dirty="0" smtClean="0">
                <a:solidFill>
                  <a:schemeClr val="bg1"/>
                </a:solidFill>
                <a:latin typeface="+mj-lt"/>
              </a:rPr>
              <a:t> - foreign supply source</a:t>
            </a:r>
          </a:p>
          <a:p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endParaRPr lang="en-US" sz="2800" dirty="0" smtClean="0">
              <a:solidFill>
                <a:schemeClr val="bg1"/>
              </a:solidFill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Arial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524000" y="1"/>
            <a:ext cx="7086600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latin typeface="+mj-lt"/>
              </a:rPr>
              <a:t>COMPETENCIES, STRENGTHS, WEAKNESSES, AND STRATEGIC DECISIONS</a:t>
            </a:r>
          </a:p>
          <a:p>
            <a:pPr algn="ctr"/>
            <a:r>
              <a:rPr lang="en-US" sz="4600" b="1" dirty="0" smtClean="0">
                <a:solidFill>
                  <a:srgbClr val="C00000"/>
                </a:solidFill>
              </a:rPr>
              <a:t>  </a:t>
            </a:r>
            <a:endParaRPr lang="en-US" sz="3200" b="1" dirty="0" smtClean="0"/>
          </a:p>
        </p:txBody>
      </p:sp>
      <p:sp>
        <p:nvSpPr>
          <p:cNvPr id="7" name="Rectangle 7"/>
          <p:cNvSpPr txBox="1">
            <a:spLocks noChangeArrowheads="1"/>
          </p:cNvSpPr>
          <p:nvPr/>
        </p:nvSpPr>
        <p:spPr>
          <a:xfrm>
            <a:off x="1600200" y="1371600"/>
            <a:ext cx="6858000" cy="4754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40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3" name="Rectangle 4"/>
          <p:cNvSpPr txBox="1">
            <a:spLocks noChangeArrowheads="1"/>
          </p:cNvSpPr>
          <p:nvPr/>
        </p:nvSpPr>
        <p:spPr>
          <a:xfrm>
            <a:off x="1600200" y="1295400"/>
            <a:ext cx="7391400" cy="51054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10000"/>
              </a:lnSpc>
              <a:buClr>
                <a:schemeClr val="accent1"/>
              </a:buClr>
              <a:buSzPct val="70000"/>
              <a:tabLst/>
              <a:defRPr/>
            </a:pPr>
            <a:endParaRPr kumimoji="0" lang="en-US" sz="4100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n-ea"/>
              <a:cs typeface="Arial" pitchFamily="34" charset="0"/>
            </a:endParaRPr>
          </a:p>
          <a:p>
            <a:pPr marL="173038" indent="-173038">
              <a:defRPr/>
            </a:pPr>
            <a:endParaRPr lang="en-US" sz="3200" dirty="0" smtClean="0">
              <a:solidFill>
                <a:srgbClr val="C00000"/>
              </a:solidFill>
              <a:latin typeface="+mj-lt"/>
            </a:endParaRPr>
          </a:p>
          <a:p>
            <a:pPr marL="173038" indent="-173038" algn="ctr">
              <a:buFont typeface="Arial" pitchFamily="34" charset="0"/>
              <a:buChar char="•"/>
              <a:defRPr/>
            </a:pPr>
            <a:r>
              <a:rPr lang="en-US" sz="800" dirty="0" smtClean="0">
                <a:solidFill>
                  <a:srgbClr val="C00000"/>
                </a:solidFill>
                <a:latin typeface="+mj-lt"/>
              </a:rPr>
              <a:t>  </a:t>
            </a:r>
            <a:endParaRPr lang="en-US" sz="9800" dirty="0" smtClean="0">
              <a:solidFill>
                <a:schemeClr val="accent1">
                  <a:lumMod val="75000"/>
                </a:schemeClr>
              </a:solidFill>
              <a:latin typeface="+mj-lt"/>
            </a:endParaRPr>
          </a:p>
          <a:p>
            <a:pPr marL="971550" lvl="1" indent="-514350">
              <a:defRPr/>
            </a:pPr>
            <a:endParaRPr lang="en-US" sz="9800" dirty="0" smtClean="0">
              <a:solidFill>
                <a:schemeClr val="accent1">
                  <a:lumMod val="75000"/>
                </a:schemeClr>
              </a:solidFill>
              <a:latin typeface="+mj-lt"/>
            </a:endParaRPr>
          </a:p>
          <a:p>
            <a:pPr marL="63500" lvl="1">
              <a:defRPr/>
            </a:pPr>
            <a:r>
              <a:rPr lang="en-US" sz="9800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 </a:t>
            </a:r>
          </a:p>
          <a:p>
            <a:pPr lvl="1">
              <a:spcBef>
                <a:spcPct val="50000"/>
              </a:spcBef>
              <a:buFont typeface="Arial" pitchFamily="34" charset="0"/>
              <a:buChar char="•"/>
            </a:pPr>
            <a:endParaRPr lang="en-US" sz="9800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00200" y="1828800"/>
            <a:ext cx="7543800" cy="46482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indent="-393700">
              <a:spcBef>
                <a:spcPct val="50000"/>
              </a:spcBef>
            </a:pPr>
            <a:endParaRPr lang="en-US" sz="2800" dirty="0"/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1752599" y="1981200"/>
            <a:ext cx="7162801" cy="4419601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endParaRPr lang="en-US" sz="3200" dirty="0" smtClean="0">
              <a:solidFill>
                <a:schemeClr val="bg1"/>
              </a:solidFill>
              <a:latin typeface="+mj-lt"/>
            </a:endParaRPr>
          </a:p>
          <a:p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endParaRPr lang="en-US" sz="2800" dirty="0" smtClean="0">
              <a:solidFill>
                <a:schemeClr val="bg1"/>
              </a:solidFill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Arial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1676399" y="2057400"/>
            <a:ext cx="7467601" cy="4343401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Firms must identify their strengths and weaknesses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Appropriate resources and capabilities are needed to develop desired strategy and create value for customers and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other stakeholders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524000" y="1"/>
            <a:ext cx="7086600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latin typeface="+mj-lt"/>
              </a:rPr>
              <a:t>COMPETENCIES, STRENGTHS, WEAKNESSES, AND STRATEGIC DECISIONS</a:t>
            </a:r>
          </a:p>
          <a:p>
            <a:pPr algn="ctr"/>
            <a:r>
              <a:rPr lang="en-US" sz="4600" b="1" dirty="0" smtClean="0">
                <a:solidFill>
                  <a:srgbClr val="C00000"/>
                </a:solidFill>
              </a:rPr>
              <a:t>  </a:t>
            </a:r>
            <a:endParaRPr lang="en-US" sz="3200" b="1" dirty="0" smtClean="0"/>
          </a:p>
        </p:txBody>
      </p:sp>
      <p:sp>
        <p:nvSpPr>
          <p:cNvPr id="7" name="Rectangle 7"/>
          <p:cNvSpPr txBox="1">
            <a:spLocks noChangeArrowheads="1"/>
          </p:cNvSpPr>
          <p:nvPr/>
        </p:nvSpPr>
        <p:spPr>
          <a:xfrm>
            <a:off x="1600200" y="1371600"/>
            <a:ext cx="6858000" cy="4754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40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3" name="Rectangle 4"/>
          <p:cNvSpPr txBox="1">
            <a:spLocks noChangeArrowheads="1"/>
          </p:cNvSpPr>
          <p:nvPr/>
        </p:nvSpPr>
        <p:spPr>
          <a:xfrm>
            <a:off x="1600200" y="1295400"/>
            <a:ext cx="7391400" cy="51054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10000"/>
              </a:lnSpc>
              <a:buClr>
                <a:schemeClr val="accent1"/>
              </a:buClr>
              <a:buSzPct val="70000"/>
              <a:tabLst/>
              <a:defRPr/>
            </a:pPr>
            <a:endParaRPr kumimoji="0" lang="en-US" sz="4100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n-ea"/>
              <a:cs typeface="Arial" pitchFamily="34" charset="0"/>
            </a:endParaRPr>
          </a:p>
          <a:p>
            <a:pPr marL="173038" indent="-173038">
              <a:defRPr/>
            </a:pPr>
            <a:endParaRPr lang="en-US" sz="3200" dirty="0" smtClean="0">
              <a:solidFill>
                <a:srgbClr val="C00000"/>
              </a:solidFill>
              <a:latin typeface="+mj-lt"/>
            </a:endParaRPr>
          </a:p>
          <a:p>
            <a:pPr marL="173038" indent="-173038" algn="ctr">
              <a:buFont typeface="Arial" pitchFamily="34" charset="0"/>
              <a:buChar char="•"/>
              <a:defRPr/>
            </a:pPr>
            <a:r>
              <a:rPr lang="en-US" sz="800" dirty="0" smtClean="0">
                <a:solidFill>
                  <a:srgbClr val="C00000"/>
                </a:solidFill>
                <a:latin typeface="+mj-lt"/>
              </a:rPr>
              <a:t>  </a:t>
            </a:r>
            <a:endParaRPr lang="en-US" sz="9800" dirty="0" smtClean="0">
              <a:solidFill>
                <a:schemeClr val="accent1">
                  <a:lumMod val="75000"/>
                </a:schemeClr>
              </a:solidFill>
              <a:latin typeface="+mj-lt"/>
            </a:endParaRPr>
          </a:p>
          <a:p>
            <a:pPr marL="971550" lvl="1" indent="-514350">
              <a:defRPr/>
            </a:pPr>
            <a:endParaRPr lang="en-US" sz="9800" dirty="0" smtClean="0">
              <a:solidFill>
                <a:schemeClr val="accent1">
                  <a:lumMod val="75000"/>
                </a:schemeClr>
              </a:solidFill>
              <a:latin typeface="+mj-lt"/>
            </a:endParaRPr>
          </a:p>
          <a:p>
            <a:pPr marL="63500" lvl="1">
              <a:defRPr/>
            </a:pPr>
            <a:r>
              <a:rPr lang="en-US" sz="9800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 </a:t>
            </a:r>
          </a:p>
          <a:p>
            <a:pPr lvl="1">
              <a:spcBef>
                <a:spcPct val="50000"/>
              </a:spcBef>
              <a:buFont typeface="Arial" pitchFamily="34" charset="0"/>
              <a:buChar char="•"/>
            </a:pPr>
            <a:endParaRPr lang="en-US" sz="9800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00200" y="1828800"/>
            <a:ext cx="7543800" cy="46482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indent="-393700">
              <a:spcBef>
                <a:spcPct val="50000"/>
              </a:spcBef>
            </a:pPr>
            <a:endParaRPr lang="en-US" sz="2800" dirty="0"/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1752599" y="1981200"/>
            <a:ext cx="7162801" cy="4419601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endParaRPr lang="en-US" sz="3200" dirty="0" smtClean="0">
              <a:solidFill>
                <a:schemeClr val="bg1"/>
              </a:solidFill>
              <a:latin typeface="+mj-lt"/>
            </a:endParaRPr>
          </a:p>
          <a:p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endParaRPr lang="en-US" sz="2800" dirty="0" smtClean="0">
              <a:solidFill>
                <a:schemeClr val="bg1"/>
              </a:solidFill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Arial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1676399" y="1905000"/>
            <a:ext cx="7467601" cy="4495801"/>
          </a:xfrm>
          <a:prstGeom prst="rect">
            <a:avLst/>
          </a:prstGeom>
        </p:spPr>
        <p:txBody>
          <a:bodyPr/>
          <a:lstStyle/>
          <a:p>
            <a:pPr marL="342900" lvl="0" indent="-342900">
              <a:spcBef>
                <a:spcPct val="20000"/>
              </a:spcBef>
              <a:buClr>
                <a:schemeClr val="accent1"/>
              </a:buClr>
              <a:buSzPct val="70000"/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bg1"/>
                </a:solidFill>
                <a:latin typeface="+mj-lt"/>
              </a:rPr>
              <a:t>The “right” resources (as opposed to “many” resources) are those with the potential to be formed into core competencies as the foundation for competitive advantage  </a:t>
            </a:r>
          </a:p>
          <a:p>
            <a:pPr marL="342900" lvl="0" indent="-342900">
              <a:spcBef>
                <a:spcPct val="20000"/>
              </a:spcBef>
              <a:buClr>
                <a:schemeClr val="accent1"/>
              </a:buClr>
              <a:buSzPct val="70000"/>
              <a:buFont typeface="Arial" pitchFamily="34" charset="0"/>
              <a:buChar char="•"/>
            </a:pP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342900" lvl="0" indent="-342900">
              <a:spcBef>
                <a:spcPct val="20000"/>
              </a:spcBef>
              <a:buClr>
                <a:schemeClr val="accent1"/>
              </a:buClr>
              <a:buSzPct val="70000"/>
              <a:buFont typeface="Arial" pitchFamily="34" charset="0"/>
              <a:buChar char="•"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Tools (e.g., outsourcing) can help a firm focus on core competencies as the source for competitive advantage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524000" y="1"/>
            <a:ext cx="7086600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latin typeface="+mj-lt"/>
              </a:rPr>
              <a:t>COMPETENCIES, STRENGTHS, WEAKNESSES, AND STRATEGIC DECISIONS</a:t>
            </a:r>
          </a:p>
          <a:p>
            <a:pPr algn="ctr"/>
            <a:r>
              <a:rPr lang="en-US" sz="4600" b="1" dirty="0" smtClean="0">
                <a:solidFill>
                  <a:srgbClr val="C00000"/>
                </a:solidFill>
              </a:rPr>
              <a:t>  </a:t>
            </a:r>
            <a:endParaRPr lang="en-US" sz="3200" b="1" dirty="0" smtClean="0"/>
          </a:p>
        </p:txBody>
      </p:sp>
      <p:sp>
        <p:nvSpPr>
          <p:cNvPr id="7" name="Rectangle 7"/>
          <p:cNvSpPr txBox="1">
            <a:spLocks noChangeArrowheads="1"/>
          </p:cNvSpPr>
          <p:nvPr/>
        </p:nvSpPr>
        <p:spPr>
          <a:xfrm>
            <a:off x="1600200" y="1371600"/>
            <a:ext cx="6858000" cy="4754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40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3" name="Rectangle 4"/>
          <p:cNvSpPr txBox="1">
            <a:spLocks noChangeArrowheads="1"/>
          </p:cNvSpPr>
          <p:nvPr/>
        </p:nvSpPr>
        <p:spPr>
          <a:xfrm>
            <a:off x="1600200" y="1295400"/>
            <a:ext cx="7391400" cy="51054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10000"/>
              </a:lnSpc>
              <a:buClr>
                <a:schemeClr val="accent1"/>
              </a:buClr>
              <a:buSzPct val="70000"/>
              <a:tabLst/>
              <a:defRPr/>
            </a:pPr>
            <a:endParaRPr kumimoji="0" lang="en-US" sz="4100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n-ea"/>
              <a:cs typeface="Arial" pitchFamily="34" charset="0"/>
            </a:endParaRPr>
          </a:p>
          <a:p>
            <a:pPr marL="173038" indent="-173038">
              <a:defRPr/>
            </a:pPr>
            <a:endParaRPr lang="en-US" sz="3200" dirty="0" smtClean="0">
              <a:solidFill>
                <a:srgbClr val="C00000"/>
              </a:solidFill>
              <a:latin typeface="+mj-lt"/>
            </a:endParaRPr>
          </a:p>
          <a:p>
            <a:pPr marL="173038" indent="-173038" algn="ctr">
              <a:buFont typeface="Arial" pitchFamily="34" charset="0"/>
              <a:buChar char="•"/>
              <a:defRPr/>
            </a:pPr>
            <a:r>
              <a:rPr lang="en-US" sz="800" dirty="0" smtClean="0">
                <a:solidFill>
                  <a:srgbClr val="C00000"/>
                </a:solidFill>
                <a:latin typeface="+mj-lt"/>
              </a:rPr>
              <a:t>  </a:t>
            </a:r>
            <a:endParaRPr lang="en-US" sz="9800" dirty="0" smtClean="0">
              <a:solidFill>
                <a:schemeClr val="accent1">
                  <a:lumMod val="75000"/>
                </a:schemeClr>
              </a:solidFill>
              <a:latin typeface="+mj-lt"/>
            </a:endParaRPr>
          </a:p>
          <a:p>
            <a:pPr marL="971550" lvl="1" indent="-514350">
              <a:defRPr/>
            </a:pPr>
            <a:endParaRPr lang="en-US" sz="9800" dirty="0" smtClean="0">
              <a:solidFill>
                <a:schemeClr val="accent1">
                  <a:lumMod val="75000"/>
                </a:schemeClr>
              </a:solidFill>
              <a:latin typeface="+mj-lt"/>
            </a:endParaRPr>
          </a:p>
          <a:p>
            <a:pPr marL="63500" lvl="1">
              <a:defRPr/>
            </a:pPr>
            <a:r>
              <a:rPr lang="en-US" sz="9800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 </a:t>
            </a:r>
          </a:p>
          <a:p>
            <a:pPr lvl="1">
              <a:spcBef>
                <a:spcPct val="50000"/>
              </a:spcBef>
              <a:buFont typeface="Arial" pitchFamily="34" charset="0"/>
              <a:buChar char="•"/>
            </a:pPr>
            <a:endParaRPr lang="en-US" sz="9800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00200" y="1828800"/>
            <a:ext cx="7543800" cy="46482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indent="-393700">
              <a:spcBef>
                <a:spcPct val="50000"/>
              </a:spcBef>
            </a:pPr>
            <a:endParaRPr lang="en-US" sz="2800" dirty="0"/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1752599" y="1981200"/>
            <a:ext cx="7162801" cy="4419601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endParaRPr lang="en-US" sz="3200" dirty="0" smtClean="0">
              <a:solidFill>
                <a:schemeClr val="bg1"/>
              </a:solidFill>
              <a:latin typeface="+mj-lt"/>
            </a:endParaRPr>
          </a:p>
          <a:p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endParaRPr lang="en-US" sz="2800" dirty="0" smtClean="0">
              <a:solidFill>
                <a:schemeClr val="bg1"/>
              </a:solidFill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Arial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1676399" y="1981200"/>
            <a:ext cx="7239001" cy="4419601"/>
          </a:xfrm>
          <a:prstGeom prst="rect">
            <a:avLst/>
          </a:prstGeom>
        </p:spPr>
        <p:txBody>
          <a:bodyPr/>
          <a:lstStyle/>
          <a:p>
            <a:pPr marL="342900" lvl="0" indent="-342900">
              <a:spcBef>
                <a:spcPct val="20000"/>
              </a:spcBef>
              <a:buClr>
                <a:schemeClr val="accent1"/>
              </a:buClr>
              <a:buSzPct val="70000"/>
              <a:buFont typeface="Arial" pitchFamily="34" charset="0"/>
              <a:buChar char="•"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Core competencies have potential to become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CORE RIGIDITIES</a:t>
            </a:r>
          </a:p>
          <a:p>
            <a:pPr marL="342900" lvl="0" indent="-342900">
              <a:spcBef>
                <a:spcPct val="20000"/>
              </a:spcBef>
              <a:buClr>
                <a:schemeClr val="accent1"/>
              </a:buClr>
              <a:buSzPct val="70000"/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bg1"/>
                </a:solidFill>
                <a:latin typeface="+mj-lt"/>
              </a:rPr>
              <a:t>Former core competencies that now generate inertia and stifle innovation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Arial" pitchFamily="34" charset="0"/>
              <a:buChar char="•"/>
              <a:tabLst/>
              <a:defRPr/>
            </a:pPr>
            <a:endParaRPr kumimoji="0" lang="en-US" sz="10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External environmental conditions  and events impact a firm’s core competencies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 idx="4294967295"/>
          </p:nvPr>
        </p:nvSpPr>
        <p:spPr>
          <a:xfrm>
            <a:off x="1676400" y="1066800"/>
            <a:ext cx="7467600" cy="228600"/>
          </a:xfrm>
        </p:spPr>
        <p:txBody>
          <a:bodyPr>
            <a:noAutofit/>
          </a:bodyPr>
          <a:lstStyle/>
          <a:p>
            <a:pPr algn="ctr"/>
            <a:r>
              <a:rPr lang="en-US" sz="2800" dirty="0" smtClean="0">
                <a:cs typeface="Arial" pitchFamily="34" charset="0"/>
              </a:rPr>
              <a:t> </a:t>
            </a:r>
            <a:endParaRPr lang="en-US" sz="2800" dirty="0"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1"/>
            <a:ext cx="8458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3600" b="1" dirty="0" smtClean="0"/>
          </a:p>
          <a:p>
            <a:pPr algn="ctr"/>
            <a:r>
              <a:rPr lang="en-US" sz="3600" b="1" dirty="0" smtClean="0"/>
              <a:t>   </a:t>
            </a:r>
          </a:p>
          <a:p>
            <a:pPr algn="ctr"/>
            <a:endParaRPr lang="en-US" sz="3600" b="1" dirty="0"/>
          </a:p>
        </p:txBody>
      </p:sp>
      <p:sp>
        <p:nvSpPr>
          <p:cNvPr id="12" name="Rectangle 11"/>
          <p:cNvSpPr/>
          <p:nvPr/>
        </p:nvSpPr>
        <p:spPr>
          <a:xfrm>
            <a:off x="1524000" y="0"/>
            <a:ext cx="7086600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latin typeface="+mj-lt"/>
                <a:cs typeface="Arial" pitchFamily="34" charset="0"/>
              </a:rPr>
              <a:t>OPENING CASE</a:t>
            </a:r>
          </a:p>
          <a:p>
            <a:pPr algn="ctr"/>
            <a:r>
              <a:rPr lang="en-US" sz="2000" dirty="0" smtClean="0">
                <a:latin typeface="+mj-lt"/>
                <a:cs typeface="Arial" pitchFamily="34" charset="0"/>
              </a:rPr>
              <a:t>SUBWAY RESTAURANTS: </a:t>
            </a:r>
            <a:br>
              <a:rPr lang="en-US" sz="2000" dirty="0" smtClean="0">
                <a:latin typeface="+mj-lt"/>
                <a:cs typeface="Arial" pitchFamily="34" charset="0"/>
              </a:rPr>
            </a:br>
            <a:r>
              <a:rPr lang="en-US" sz="2000" dirty="0" smtClean="0">
                <a:latin typeface="+mj-lt"/>
                <a:cs typeface="Arial" pitchFamily="34" charset="0"/>
              </a:rPr>
              <a:t>CORE COMPETENCIES AS THE FOUNDATION FOR SUCCESS</a:t>
            </a:r>
            <a:endParaRPr lang="en-US" sz="2000" b="1" dirty="0" smtClean="0">
              <a:latin typeface="+mj-lt"/>
              <a:cs typeface="Arial" pitchFamily="34" charset="0"/>
            </a:endParaRPr>
          </a:p>
          <a:p>
            <a:pPr algn="ctr"/>
            <a:r>
              <a:rPr lang="en-US" sz="3600" b="1" dirty="0" smtClean="0">
                <a:latin typeface="+mj-lt"/>
                <a:cs typeface="Arial" pitchFamily="34" charset="0"/>
              </a:rPr>
              <a:t> </a:t>
            </a:r>
          </a:p>
        </p:txBody>
      </p:sp>
      <p:sp>
        <p:nvSpPr>
          <p:cNvPr id="8" name="Subtitle 14"/>
          <p:cNvSpPr txBox="1">
            <a:spLocks/>
          </p:cNvSpPr>
          <p:nvPr/>
        </p:nvSpPr>
        <p:spPr>
          <a:xfrm>
            <a:off x="1752600" y="1524000"/>
            <a:ext cx="7162800" cy="4953000"/>
          </a:xfrm>
          <a:prstGeom prst="rect">
            <a:avLst/>
          </a:prstGeom>
          <a:solidFill>
            <a:srgbClr val="AEB2BE"/>
          </a:solidFill>
        </p:spPr>
        <p:txBody>
          <a:bodyPr>
            <a:noAutofit/>
          </a:bodyPr>
          <a:lstStyle>
            <a:lvl1pPr algn="l">
              <a:defRPr baseline="0">
                <a:latin typeface="+mj-lt"/>
              </a:defRPr>
            </a:lvl1pPr>
          </a:lstStyle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cs typeface="Arial" pitchFamily="34" charset="0"/>
              </a:rPr>
              <a:t>1965: Subway opened its first shop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cs typeface="Arial" pitchFamily="34" charset="0"/>
              </a:rPr>
              <a:t>Current portfolio of almost 35,000 units located in 98 countries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cs typeface="Arial" pitchFamily="34" charset="0"/>
              </a:rPr>
              <a:t>More store locations than McDonald’s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cs typeface="Arial" pitchFamily="34" charset="0"/>
              </a:rPr>
              <a:t>Subway’s focus on “Eat Fresh,” high-quality foods, continuous training, customer service, and “non-traditional” store locations illustrate Subway’s core competencies and the foundation for competitive advantage, underscoring key chapter concepts 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/>
            </a:endParaRP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Diagram 12"/>
          <p:cNvGraphicFramePr/>
          <p:nvPr>
            <p:extLst>
              <p:ext uri="{D42A27DB-BD31-4B8C-83A1-F6EECF244321}">
                <p14:modId xmlns:mc="http://schemas.openxmlformats.org/markup-compatibility/2006" xmlns:mv="urn:schemas-microsoft-com:mac:vml" xmlns="" xmlns:p14="http://schemas.microsoft.com/office/powerpoint/2010/main" val="3214064793"/>
              </p:ext>
            </p:extLst>
          </p:nvPr>
        </p:nvGraphicFramePr>
        <p:xfrm>
          <a:off x="1676400" y="1524000"/>
          <a:ext cx="7543800" cy="495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Rounded Rectangle 6"/>
          <p:cNvSpPr/>
          <p:nvPr/>
        </p:nvSpPr>
        <p:spPr>
          <a:xfrm>
            <a:off x="3657600" y="3657600"/>
            <a:ext cx="2057400" cy="609600"/>
          </a:xfrm>
          <a:prstGeom prst="roundRect">
            <a:avLst/>
          </a:prstGeom>
          <a:solidFill>
            <a:schemeClr val="tx1"/>
          </a:solidFill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+mj-lt"/>
              </a:rPr>
              <a:t>STRATEGY</a:t>
            </a:r>
            <a:endParaRPr lang="en-US" sz="3200" b="1" dirty="0">
              <a:latin typeface="+mj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524000" y="0"/>
            <a:ext cx="70866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800" b="1" dirty="0" smtClean="0">
                <a:latin typeface="+mj-lt"/>
                <a:cs typeface="Arial" pitchFamily="34" charset="0"/>
              </a:rPr>
              <a:t>COMPETENCIES, STRENGTHS,  WEAKNESSES, AND STRATEGIC DECISIONS</a:t>
            </a:r>
          </a:p>
        </p:txBody>
      </p:sp>
      <p:sp>
        <p:nvSpPr>
          <p:cNvPr id="6" name="Footer Placeholder 18"/>
          <p:cNvSpPr txBox="1">
            <a:spLocks/>
          </p:cNvSpPr>
          <p:nvPr/>
        </p:nvSpPr>
        <p:spPr>
          <a:xfrm>
            <a:off x="1524000" y="6477000"/>
            <a:ext cx="6858000" cy="533400"/>
          </a:xfrm>
          <a:prstGeom prst="rect">
            <a:avLst/>
          </a:prstGeom>
        </p:spPr>
        <p:txBody>
          <a:bodyPr vert="horz"/>
          <a:lstStyle>
            <a:lvl1pPr>
              <a:defRPr sz="900" baseline="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©2013 </a:t>
            </a:r>
            <a:r>
              <a:rPr kumimoji="0" lang="en-US" sz="9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Cengage</a:t>
            </a: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Learning.  All Rights Reserved.  May not be copied, scanned, or duplicated, in whole or in part, except for use as permitted in a license distributed with a certain product or service or otherwise on a password-protected website for classroom use.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3" grpId="0">
        <p:bldAsOne/>
      </p:bldGraphic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1"/>
            <a:ext cx="8458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3600" b="1" dirty="0" smtClean="0"/>
          </a:p>
          <a:p>
            <a:pPr algn="ctr"/>
            <a:r>
              <a:rPr lang="en-US" sz="3600" b="1" dirty="0" smtClean="0"/>
              <a:t>   </a:t>
            </a:r>
          </a:p>
          <a:p>
            <a:pPr algn="ctr"/>
            <a:endParaRPr lang="en-US" sz="3600" b="1" dirty="0"/>
          </a:p>
        </p:txBody>
      </p:sp>
      <p:sp>
        <p:nvSpPr>
          <p:cNvPr id="12" name="Rectangle 11"/>
          <p:cNvSpPr/>
          <p:nvPr/>
        </p:nvSpPr>
        <p:spPr>
          <a:xfrm>
            <a:off x="1524000" y="0"/>
            <a:ext cx="7086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latin typeface="+mj-lt"/>
                <a:cs typeface="Arial" pitchFamily="34" charset="0"/>
              </a:rPr>
              <a:t>EXTERNAL ANALYSES’ OUTCOMES </a:t>
            </a:r>
          </a:p>
        </p:txBody>
      </p:sp>
      <p:pic>
        <p:nvPicPr>
          <p:cNvPr id="10" name="Picture 3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1295400"/>
            <a:ext cx="44958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AutoShape 31"/>
          <p:cNvSpPr>
            <a:spLocks/>
          </p:cNvSpPr>
          <p:nvPr/>
        </p:nvSpPr>
        <p:spPr bwMode="auto">
          <a:xfrm>
            <a:off x="6096000" y="1600199"/>
            <a:ext cx="457200" cy="3581401"/>
          </a:xfrm>
          <a:prstGeom prst="rightBrace">
            <a:avLst>
              <a:gd name="adj1" fmla="val 35249"/>
              <a:gd name="adj2" fmla="val 50453"/>
            </a:avLst>
          </a:prstGeom>
          <a:noFill/>
          <a:ln w="381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Text Box 33"/>
          <p:cNvSpPr txBox="1">
            <a:spLocks noChangeArrowheads="1"/>
          </p:cNvSpPr>
          <p:nvPr/>
        </p:nvSpPr>
        <p:spPr bwMode="auto">
          <a:xfrm>
            <a:off x="6705600" y="2911475"/>
            <a:ext cx="2209800" cy="83099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Opportunities and </a:t>
            </a:r>
            <a:r>
              <a:rPr 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Threats</a:t>
            </a:r>
            <a:endParaRPr lang="en-US" sz="2400" dirty="0">
              <a:effectLst>
                <a:outerShdw blurRad="38100" dist="38100" dir="2700000" algn="tl">
                  <a:srgbClr val="C0C0C0"/>
                </a:outerShdw>
              </a:effectLst>
              <a:latin typeface="+mj-lt"/>
            </a:endParaRPr>
          </a:p>
        </p:txBody>
      </p:sp>
      <p:sp>
        <p:nvSpPr>
          <p:cNvPr id="17" name="Rectangle 3"/>
          <p:cNvSpPr txBox="1">
            <a:spLocks noChangeArrowheads="1"/>
          </p:cNvSpPr>
          <p:nvPr/>
        </p:nvSpPr>
        <p:spPr>
          <a:xfrm>
            <a:off x="1676400" y="5562600"/>
            <a:ext cx="7239000" cy="8381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Arial" pitchFamily="34" charset="0"/>
              </a:rPr>
              <a:t>By studying the external environment, firms identify what they </a:t>
            </a:r>
            <a:r>
              <a:rPr kumimoji="0" lang="en-US" sz="2600" b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cs typeface="Arial" pitchFamily="34" charset="0"/>
              </a:rPr>
              <a:t>MIGHT CHOOSE TO DO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cs typeface="Arial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6" grpId="0" autoUpdateAnimBg="0"/>
      <p:bldP spid="17" grpId="0" build="p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1"/>
            <a:ext cx="8458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3600" b="1" dirty="0" smtClean="0"/>
          </a:p>
          <a:p>
            <a:pPr algn="ctr"/>
            <a:r>
              <a:rPr lang="en-US" sz="3600" b="1" dirty="0" smtClean="0"/>
              <a:t>   </a:t>
            </a:r>
          </a:p>
          <a:p>
            <a:pPr algn="ctr"/>
            <a:endParaRPr lang="en-US" sz="3600" b="1" dirty="0"/>
          </a:p>
        </p:txBody>
      </p:sp>
      <p:sp>
        <p:nvSpPr>
          <p:cNvPr id="12" name="Rectangle 11"/>
          <p:cNvSpPr/>
          <p:nvPr/>
        </p:nvSpPr>
        <p:spPr>
          <a:xfrm>
            <a:off x="1524000" y="0"/>
            <a:ext cx="7086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latin typeface="+mj-lt"/>
                <a:cs typeface="Arial" pitchFamily="34" charset="0"/>
              </a:rPr>
              <a:t>INTERNAL ANALYSES’ OUTCOMES </a:t>
            </a:r>
          </a:p>
        </p:txBody>
      </p:sp>
      <p:sp>
        <p:nvSpPr>
          <p:cNvPr id="11" name="AutoShape 31"/>
          <p:cNvSpPr>
            <a:spLocks/>
          </p:cNvSpPr>
          <p:nvPr/>
        </p:nvSpPr>
        <p:spPr bwMode="auto">
          <a:xfrm>
            <a:off x="5791199" y="1600199"/>
            <a:ext cx="533400" cy="3478213"/>
          </a:xfrm>
          <a:prstGeom prst="rightBrace">
            <a:avLst>
              <a:gd name="adj1" fmla="val 35249"/>
              <a:gd name="adj2" fmla="val 50000"/>
            </a:avLst>
          </a:prstGeom>
          <a:noFill/>
          <a:ln w="381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Text Box 33"/>
          <p:cNvSpPr txBox="1">
            <a:spLocks noChangeArrowheads="1"/>
          </p:cNvSpPr>
          <p:nvPr/>
        </p:nvSpPr>
        <p:spPr bwMode="auto">
          <a:xfrm>
            <a:off x="6400800" y="1676400"/>
            <a:ext cx="2362200" cy="280076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Arial" pitchFamily="34" charset="0"/>
              </a:rPr>
              <a:t>Unique Resources, Capabilities, and Competencies</a:t>
            </a:r>
            <a:br>
              <a:rPr 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Arial" pitchFamily="34" charset="0"/>
              </a:rPr>
            </a:br>
            <a:r>
              <a:rPr lang="en-US" sz="2000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Arial" pitchFamily="34" charset="0"/>
              </a:rPr>
              <a:t>(required for sustainable competitive advantage)</a:t>
            </a:r>
            <a:endParaRPr lang="en-US" sz="2000" dirty="0">
              <a:solidFill>
                <a:srgbClr val="CC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  <a:cs typeface="Arial" pitchFamily="34" charset="0"/>
            </a:endParaRPr>
          </a:p>
        </p:txBody>
      </p:sp>
      <p:sp>
        <p:nvSpPr>
          <p:cNvPr id="17" name="Rectangle 3"/>
          <p:cNvSpPr txBox="1">
            <a:spLocks noChangeArrowheads="1"/>
          </p:cNvSpPr>
          <p:nvPr/>
        </p:nvSpPr>
        <p:spPr>
          <a:xfrm>
            <a:off x="1676400" y="5389562"/>
            <a:ext cx="6477000" cy="10112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Arial" pitchFamily="34" charset="0"/>
              </a:rPr>
              <a:t>By studying the internal environment, firms identify what they </a:t>
            </a:r>
            <a:r>
              <a:rPr kumimoji="0" lang="en-US" sz="2800" b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cs typeface="Arial" pitchFamily="34" charset="0"/>
              </a:rPr>
              <a:t>CAN DO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cs typeface="Arial" pitchFamily="34" charset="0"/>
            </a:endParaRPr>
          </a:p>
        </p:txBody>
      </p:sp>
      <p:pic>
        <p:nvPicPr>
          <p:cNvPr id="93187" name="Picture 3" descr="C:\Documents and Settings\laptop\Local Settings\Temporary Internet Files\Content.IE5\N5RKCPPP\MC90007107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0" y="2286000"/>
            <a:ext cx="3810000" cy="33528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6" grpId="0" autoUpdateAnimBg="0"/>
      <p:bldP spid="17" grpId="0" build="p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Diagram 12"/>
          <p:cNvGraphicFramePr/>
          <p:nvPr>
            <p:extLst>
              <p:ext uri="{D42A27DB-BD31-4B8C-83A1-F6EECF244321}">
                <p14:modId xmlns:mc="http://schemas.openxmlformats.org/markup-compatibility/2006" xmlns:mv="urn:schemas-microsoft-com:mac:vml" xmlns="" xmlns:p14="http://schemas.microsoft.com/office/powerpoint/2010/main" val="3214064793"/>
              </p:ext>
            </p:extLst>
          </p:nvPr>
        </p:nvGraphicFramePr>
        <p:xfrm>
          <a:off x="1600200" y="1905000"/>
          <a:ext cx="75438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Rounded Rectangle 6"/>
          <p:cNvSpPr/>
          <p:nvPr/>
        </p:nvSpPr>
        <p:spPr>
          <a:xfrm>
            <a:off x="3657600" y="3962400"/>
            <a:ext cx="1905000" cy="457200"/>
          </a:xfrm>
          <a:prstGeom prst="roundRect">
            <a:avLst/>
          </a:prstGeom>
          <a:solidFill>
            <a:schemeClr val="tx1"/>
          </a:solidFill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MATCHES</a:t>
            </a:r>
            <a:endParaRPr lang="en-US" sz="3200" b="1" dirty="0"/>
          </a:p>
        </p:txBody>
      </p:sp>
      <p:sp>
        <p:nvSpPr>
          <p:cNvPr id="12" name="Rectangle 11"/>
          <p:cNvSpPr/>
          <p:nvPr/>
        </p:nvSpPr>
        <p:spPr>
          <a:xfrm>
            <a:off x="1447800" y="0"/>
            <a:ext cx="76962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 b="1" dirty="0" smtClean="0">
                <a:latin typeface="+mj-lt"/>
                <a:cs typeface="Arial" pitchFamily="34" charset="0"/>
              </a:rPr>
              <a:t>STRATEGIC COMPETITIVENESS AND ABOVE-AVERAGE RETURNS RESULT WHEN:</a:t>
            </a:r>
          </a:p>
        </p:txBody>
      </p:sp>
      <p:sp>
        <p:nvSpPr>
          <p:cNvPr id="6" name="Footer Placeholder 18"/>
          <p:cNvSpPr txBox="1">
            <a:spLocks/>
          </p:cNvSpPr>
          <p:nvPr/>
        </p:nvSpPr>
        <p:spPr>
          <a:xfrm>
            <a:off x="1524000" y="6477000"/>
            <a:ext cx="6858000" cy="533400"/>
          </a:xfrm>
          <a:prstGeom prst="rect">
            <a:avLst/>
          </a:prstGeom>
        </p:spPr>
        <p:txBody>
          <a:bodyPr vert="horz"/>
          <a:lstStyle>
            <a:lvl1pPr>
              <a:defRPr sz="900" baseline="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©2013 </a:t>
            </a:r>
            <a:r>
              <a:rPr kumimoji="0" lang="en-US" sz="9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Cengage</a:t>
            </a: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Learning.  All Rights Reserved.  May not be copied, scanned, or duplicated, in whole or in part, except for use as permitted in a license distributed with a certain product or service or otherwise on a password-protected website for classroom use.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3" grpId="0">
        <p:bldAsOne/>
      </p:bldGraphic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/>
          <p:cNvSpPr/>
          <p:nvPr/>
        </p:nvSpPr>
        <p:spPr>
          <a:xfrm>
            <a:off x="1752600" y="1447800"/>
            <a:ext cx="7162800" cy="4953000"/>
          </a:xfrm>
          <a:prstGeom prst="rect">
            <a:avLst/>
          </a:prstGeom>
          <a:solidFill>
            <a:srgbClr val="CCA8A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12" name="Rectangle 11"/>
          <p:cNvSpPr/>
          <p:nvPr/>
        </p:nvSpPr>
        <p:spPr>
          <a:xfrm>
            <a:off x="1524000" y="0"/>
            <a:ext cx="7086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latin typeface="+mj-lt"/>
              </a:rPr>
              <a:t>COMPETITIVE ADVANTAGE</a:t>
            </a:r>
          </a:p>
          <a:p>
            <a:pPr algn="ctr"/>
            <a:r>
              <a:rPr lang="en-US" sz="3600" b="1" dirty="0" smtClean="0">
                <a:latin typeface="+mj-lt"/>
              </a:rPr>
              <a:t> KEY POINTS</a:t>
            </a:r>
          </a:p>
        </p:txBody>
      </p:sp>
      <p:sp>
        <p:nvSpPr>
          <p:cNvPr id="37" name="Title 36"/>
          <p:cNvSpPr>
            <a:spLocks noGrp="1"/>
          </p:cNvSpPr>
          <p:nvPr>
            <p:ph type="ctrTitle" idx="4294967295"/>
          </p:nvPr>
        </p:nvSpPr>
        <p:spPr>
          <a:xfrm>
            <a:off x="2133600" y="1600200"/>
            <a:ext cx="7010400" cy="4724400"/>
          </a:xfrm>
        </p:spPr>
        <p:txBody>
          <a:bodyPr>
            <a:normAutofit/>
          </a:bodyPr>
          <a:lstStyle/>
          <a:p>
            <a:pPr lvl="0"/>
            <a:r>
              <a:rPr lang="en-US" sz="2700" dirty="0" smtClean="0"/>
              <a:t/>
            </a:r>
            <a:br>
              <a:rPr lang="en-US" sz="2700" dirty="0" smtClean="0"/>
            </a:br>
            <a:endParaRPr lang="en-US" dirty="0"/>
          </a:p>
        </p:txBody>
      </p:sp>
      <p:sp>
        <p:nvSpPr>
          <p:cNvPr id="8" name="Title 36"/>
          <p:cNvSpPr txBox="1">
            <a:spLocks/>
          </p:cNvSpPr>
          <p:nvPr/>
        </p:nvSpPr>
        <p:spPr>
          <a:xfrm>
            <a:off x="2133600" y="1600200"/>
            <a:ext cx="6781800" cy="4724400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cap="all" baseline="0"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>
                <a:cs typeface="Arial" pitchFamily="34" charset="0"/>
              </a:rPr>
              <a:t/>
            </a:r>
            <a:br>
              <a:rPr lang="en-US" sz="2800" dirty="0" smtClean="0">
                <a:cs typeface="Arial" pitchFamily="34" charset="0"/>
              </a:rPr>
            </a:br>
            <a:r>
              <a:rPr lang="en-US" sz="2800" dirty="0" smtClean="0">
                <a:cs typeface="Arial" pitchFamily="34" charset="0"/>
              </a:rPr>
              <a:t/>
            </a:r>
            <a:br>
              <a:rPr lang="en-US" sz="2800" dirty="0" smtClean="0">
                <a:cs typeface="Arial" pitchFamily="34" charset="0"/>
              </a:rPr>
            </a:br>
            <a:r>
              <a:rPr lang="en-US" sz="2800" dirty="0" smtClean="0">
                <a:cs typeface="Arial" pitchFamily="34" charset="0"/>
              </a:rPr>
              <a:t>■ No competitive advantage lasts forever </a:t>
            </a:r>
            <a:br>
              <a:rPr lang="en-US" sz="2800" dirty="0" smtClean="0">
                <a:cs typeface="Arial" pitchFamily="34" charset="0"/>
              </a:rPr>
            </a:br>
            <a:r>
              <a:rPr lang="en-US" sz="1200" dirty="0" smtClean="0">
                <a:cs typeface="Arial" pitchFamily="34" charset="0"/>
              </a:rPr>
              <a:t/>
            </a:r>
            <a:br>
              <a:rPr lang="en-US" sz="1200" dirty="0" smtClean="0">
                <a:cs typeface="Arial" pitchFamily="34" charset="0"/>
              </a:rPr>
            </a:br>
            <a:r>
              <a:rPr lang="en-US" sz="2800" dirty="0" smtClean="0">
                <a:cs typeface="Arial" pitchFamily="34" charset="0"/>
              </a:rPr>
              <a:t>■ Over time, rivals use their own unique resources, capabilities, and core competencies to duplicate the focal firm’s ability to create value for customers </a:t>
            </a:r>
            <a:br>
              <a:rPr lang="en-US" sz="2800" dirty="0" smtClean="0">
                <a:cs typeface="Arial" pitchFamily="34" charset="0"/>
              </a:rPr>
            </a:br>
            <a:r>
              <a:rPr lang="en-US" sz="1200" dirty="0" smtClean="0">
                <a:cs typeface="Arial" pitchFamily="34" charset="0"/>
              </a:rPr>
              <a:t/>
            </a:r>
            <a:br>
              <a:rPr lang="en-US" sz="1200" dirty="0" smtClean="0">
                <a:cs typeface="Arial" pitchFamily="34" charset="0"/>
              </a:rPr>
            </a:br>
            <a:r>
              <a:rPr lang="en-US" sz="2800" dirty="0" smtClean="0">
                <a:cs typeface="Arial" pitchFamily="34" charset="0"/>
              </a:rPr>
              <a:t>■ With globalization, sustainable competitive advantage is especially challenging</a:t>
            </a:r>
            <a:br>
              <a:rPr lang="en-US" sz="2800" dirty="0" smtClean="0">
                <a:cs typeface="Arial" pitchFamily="34" charset="0"/>
              </a:rPr>
            </a:br>
            <a:r>
              <a:rPr lang="en-US" sz="2800" dirty="0" smtClean="0">
                <a:cs typeface="Arial" pitchFamily="34" charset="0"/>
              </a:rPr>
              <a:t/>
            </a:r>
            <a:br>
              <a:rPr lang="en-US" sz="2800" dirty="0" smtClean="0">
                <a:cs typeface="Arial" pitchFamily="34" charset="0"/>
              </a:rPr>
            </a:br>
            <a:endParaRPr lang="en-US" sz="2800" dirty="0"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39" grpId="1" animBg="1"/>
      <p:bldP spid="37" grpId="0"/>
      <p:bldP spid="8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IH THEME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HIH</Template>
  <TotalTime>11075</TotalTime>
  <Words>2118</Words>
  <Application>Microsoft Office PowerPoint</Application>
  <PresentationFormat>On-screen Show (4:3)</PresentationFormat>
  <Paragraphs>579</Paragraphs>
  <Slides>50</Slides>
  <Notes>50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1" baseType="lpstr">
      <vt:lpstr>HIH THEME</vt:lpstr>
      <vt:lpstr>    </vt:lpstr>
      <vt:lpstr>THE STRATEGIC MANAGEMENT PROCESS</vt:lpstr>
      <vt:lpstr>Slide 3</vt:lpstr>
      <vt:lpstr>Slide 4</vt:lpstr>
      <vt:lpstr> </vt:lpstr>
      <vt:lpstr>Slide 6</vt:lpstr>
      <vt:lpstr>Slide 7</vt:lpstr>
      <vt:lpstr>Slide 8</vt:lpstr>
      <vt:lpstr> </vt:lpstr>
      <vt:lpstr> ■ Firms must exploit their current advantages while simultaneously using their resources and capabilities to form new advantages that can lead to future competitive success  ■ INNOVATION and PEOPLE are critical resources for  organizations in their quest for competitive advantage  </vt:lpstr>
      <vt:lpstr>  </vt:lpstr>
      <vt:lpstr>  </vt:lpstr>
      <vt:lpstr>Slide 13</vt:lpstr>
      <vt:lpstr>  </vt:lpstr>
      <vt:lpstr>  </vt:lpstr>
      <vt:lpstr>  </vt:lpstr>
      <vt:lpstr>  </vt:lpstr>
      <vt:lpstr>  </vt:lpstr>
      <vt:lpstr>  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BUILDING CORE COMPETENCIES 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</vt:vector>
  </TitlesOfParts>
  <Company>Robinson College of Business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STRATEGIC MANAGEMENT- CHAPTER THREE</dc:title>
  <dc:creator>marta szabo white</dc:creator>
  <cp:lastModifiedBy>Chris Caire</cp:lastModifiedBy>
  <cp:revision>924</cp:revision>
  <dcterms:created xsi:type="dcterms:W3CDTF">2011-09-11T12:16:47Z</dcterms:created>
  <dcterms:modified xsi:type="dcterms:W3CDTF">2012-08-24T03:45:35Z</dcterms:modified>
</cp:coreProperties>
</file>