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1" r:id="rId1"/>
  </p:sldMasterIdLst>
  <p:notesMasterIdLst>
    <p:notesMasterId r:id="rId57"/>
  </p:notesMasterIdLst>
  <p:sldIdLst>
    <p:sldId id="357" r:id="rId2"/>
    <p:sldId id="425" r:id="rId3"/>
    <p:sldId id="495" r:id="rId4"/>
    <p:sldId id="503" r:id="rId5"/>
    <p:sldId id="494" r:id="rId6"/>
    <p:sldId id="563" r:id="rId7"/>
    <p:sldId id="564" r:id="rId8"/>
    <p:sldId id="438" r:id="rId9"/>
    <p:sldId id="566" r:id="rId10"/>
    <p:sldId id="569" r:id="rId11"/>
    <p:sldId id="568" r:id="rId12"/>
    <p:sldId id="508" r:id="rId13"/>
    <p:sldId id="427" r:id="rId14"/>
    <p:sldId id="506" r:id="rId15"/>
    <p:sldId id="510" r:id="rId16"/>
    <p:sldId id="571" r:id="rId17"/>
    <p:sldId id="570" r:id="rId18"/>
    <p:sldId id="511" r:id="rId19"/>
    <p:sldId id="572" r:id="rId20"/>
    <p:sldId id="573" r:id="rId21"/>
    <p:sldId id="574" r:id="rId22"/>
    <p:sldId id="512" r:id="rId23"/>
    <p:sldId id="513" r:id="rId24"/>
    <p:sldId id="577" r:id="rId25"/>
    <p:sldId id="575" r:id="rId26"/>
    <p:sldId id="578" r:id="rId27"/>
    <p:sldId id="579" r:id="rId28"/>
    <p:sldId id="514" r:id="rId29"/>
    <p:sldId id="580" r:id="rId30"/>
    <p:sldId id="581" r:id="rId31"/>
    <p:sldId id="515" r:id="rId32"/>
    <p:sldId id="591" r:id="rId33"/>
    <p:sldId id="582" r:id="rId34"/>
    <p:sldId id="583" r:id="rId35"/>
    <p:sldId id="584" r:id="rId36"/>
    <p:sldId id="585" r:id="rId37"/>
    <p:sldId id="586" r:id="rId38"/>
    <p:sldId id="587" r:id="rId39"/>
    <p:sldId id="589" r:id="rId40"/>
    <p:sldId id="588" r:id="rId41"/>
    <p:sldId id="516" r:id="rId42"/>
    <p:sldId id="592" r:id="rId43"/>
    <p:sldId id="598" r:id="rId44"/>
    <p:sldId id="600" r:id="rId45"/>
    <p:sldId id="599" r:id="rId46"/>
    <p:sldId id="517" r:id="rId47"/>
    <p:sldId id="596" r:id="rId48"/>
    <p:sldId id="601" r:id="rId49"/>
    <p:sldId id="597" r:id="rId50"/>
    <p:sldId id="604" r:id="rId51"/>
    <p:sldId id="603" r:id="rId52"/>
    <p:sldId id="606" r:id="rId53"/>
    <p:sldId id="605" r:id="rId54"/>
    <p:sldId id="602" r:id="rId55"/>
    <p:sldId id="607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A8A2"/>
    <a:srgbClr val="754909"/>
    <a:srgbClr val="DBA493"/>
    <a:srgbClr val="AEB2BE"/>
    <a:srgbClr val="DF0F5E"/>
    <a:srgbClr val="CC0066"/>
    <a:srgbClr val="EA50E3"/>
    <a:srgbClr val="8ECBDE"/>
    <a:srgbClr val="FBA3EA"/>
    <a:srgbClr val="D11D2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615" autoAdjust="0"/>
  </p:normalViewPr>
  <p:slideViewPr>
    <p:cSldViewPr>
      <p:cViewPr varScale="1">
        <p:scale>
          <a:sx n="86" d="100"/>
          <a:sy n="86" d="100"/>
        </p:scale>
        <p:origin x="-6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3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3E8AFD-1ED6-4251-8B40-2C283E9369D5}" type="doc">
      <dgm:prSet loTypeId="urn:microsoft.com/office/officeart/2005/8/layout/vList4#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3C3F623-7D4F-4A4F-9CC8-4EB9CBDA9C66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/>
            <a:t>● Define competitors, competitive rivalry, competitive behavior, and competitive dynamics.</a:t>
          </a:r>
          <a:endParaRPr lang="en-US" sz="2200" dirty="0">
            <a:latin typeface="+mn-lt"/>
          </a:endParaRPr>
        </a:p>
      </dgm:t>
    </dgm:pt>
    <dgm:pt modelId="{84FE30EF-D6A1-4CA9-B918-1749C61EBDE4}" type="par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C6C3505C-8266-4C61-9596-DD56CBDD9170}" type="sib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CAED787-3742-4914-BFAD-E53CB76FC3EB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r>
            <a:rPr lang="en-US" sz="2200" dirty="0" smtClean="0">
              <a:latin typeface="+mj-lt"/>
              <a:cs typeface="Arial"/>
            </a:rPr>
            <a:t>● </a:t>
          </a:r>
          <a:r>
            <a:rPr lang="en-US" sz="2200" dirty="0" smtClean="0"/>
            <a:t>Describe market commonality and resource similarity as the building blocks of a competitor analysis.</a:t>
          </a:r>
          <a:endParaRPr lang="en-US" sz="2200" dirty="0">
            <a:latin typeface="+mn-lt"/>
          </a:endParaRPr>
        </a:p>
      </dgm:t>
    </dgm:pt>
    <dgm:pt modelId="{A95570B1-40ED-4583-8FD8-99BDBC425B75}" type="par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D2E7EB39-0725-4F77-9AD8-340C81CB6933}" type="sib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C57DA2D-9AC2-4423-BA1D-76E3B5D8F57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j-lt"/>
              <a:cs typeface="Arial"/>
            </a:rPr>
            <a:t>●</a:t>
          </a:r>
          <a:r>
            <a:rPr lang="en-US" sz="2200" dirty="0" smtClean="0">
              <a:latin typeface="Arial"/>
              <a:cs typeface="Arial"/>
            </a:rPr>
            <a:t> </a:t>
          </a:r>
          <a:r>
            <a:rPr lang="en-US" sz="2200" dirty="0" smtClean="0"/>
            <a:t>Explain awareness, motivation, and ability as drivers of competitive behaviors.</a:t>
          </a:r>
          <a:endParaRPr lang="en-US" sz="2200" dirty="0">
            <a:latin typeface="+mn-lt"/>
          </a:endParaRPr>
        </a:p>
      </dgm:t>
    </dgm:pt>
    <dgm:pt modelId="{34733217-6E21-4937-9B65-6DCA792FC2D0}" type="par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F2AA991-C6D6-4FE4-AE96-C114573023CF}" type="sib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9804F77-3147-4AD8-B0A1-E1123EC6E2C0}" type="pres">
      <dgm:prSet presAssocID="{CD3E8AFD-1ED6-4251-8B40-2C283E9369D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E0F8C-5417-4568-84FA-9E69A583D654}" type="pres">
      <dgm:prSet presAssocID="{03C3F623-7D4F-4A4F-9CC8-4EB9CBDA9C66}" presName="comp" presStyleCnt="0"/>
      <dgm:spPr/>
    </dgm:pt>
    <dgm:pt modelId="{10207D15-5AE6-456F-B181-47F20D049606}" type="pres">
      <dgm:prSet presAssocID="{03C3F623-7D4F-4A4F-9CC8-4EB9CBDA9C66}" presName="box" presStyleLbl="node1" presStyleIdx="0" presStyleCnt="3" custScaleY="149291"/>
      <dgm:spPr/>
      <dgm:t>
        <a:bodyPr/>
        <a:lstStyle/>
        <a:p>
          <a:endParaRPr lang="en-US"/>
        </a:p>
      </dgm:t>
    </dgm:pt>
    <dgm:pt modelId="{1918FC97-5768-4177-A57F-3B26C702E374}" type="pres">
      <dgm:prSet presAssocID="{03C3F623-7D4F-4A4F-9CC8-4EB9CBDA9C66}" presName="img" presStyleLbl="fgImgPlace1" presStyleIdx="0" presStyleCnt="3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1B0228-A9BB-4681-9140-FC217E82E006}" type="pres">
      <dgm:prSet presAssocID="{03C3F623-7D4F-4A4F-9CC8-4EB9CBDA9C6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8A0F-2322-4193-827F-727B24D74FAE}" type="pres">
      <dgm:prSet presAssocID="{C6C3505C-8266-4C61-9596-DD56CBDD9170}" presName="spacer" presStyleCnt="0"/>
      <dgm:spPr/>
    </dgm:pt>
    <dgm:pt modelId="{E7B1B9F0-493A-495B-92D7-02E8D50BBF3B}" type="pres">
      <dgm:prSet presAssocID="{4CAED787-3742-4914-BFAD-E53CB76FC3EB}" presName="comp" presStyleCnt="0"/>
      <dgm:spPr/>
    </dgm:pt>
    <dgm:pt modelId="{9FB36DD5-C883-43D8-A7C6-B3EDFA2A6770}" type="pres">
      <dgm:prSet presAssocID="{4CAED787-3742-4914-BFAD-E53CB76FC3EB}" presName="box" presStyleLbl="node1" presStyleIdx="1" presStyleCnt="3" custScaleY="162597"/>
      <dgm:spPr/>
      <dgm:t>
        <a:bodyPr/>
        <a:lstStyle/>
        <a:p>
          <a:endParaRPr lang="en-US"/>
        </a:p>
      </dgm:t>
    </dgm:pt>
    <dgm:pt modelId="{E708CFC0-76CB-4E72-B8D1-24DBB71C3A2C}" type="pres">
      <dgm:prSet presAssocID="{4CAED787-3742-4914-BFAD-E53CB76FC3EB}" presName="img" presStyleLbl="fgImgPlace1" presStyleIdx="1" presStyleCnt="3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CC43094D-0FC0-416C-A706-810205655C09}" type="pres">
      <dgm:prSet presAssocID="{4CAED787-3742-4914-BFAD-E53CB76FC3E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AEDB-DBC0-43E5-BBE5-15DD799A1954}" type="pres">
      <dgm:prSet presAssocID="{D2E7EB39-0725-4F77-9AD8-340C81CB6933}" presName="spacer" presStyleCnt="0"/>
      <dgm:spPr/>
    </dgm:pt>
    <dgm:pt modelId="{64C0109F-FACE-4982-87D0-2175B7644E99}" type="pres">
      <dgm:prSet presAssocID="{FC57DA2D-9AC2-4423-BA1D-76E3B5D8F574}" presName="comp" presStyleCnt="0"/>
      <dgm:spPr/>
    </dgm:pt>
    <dgm:pt modelId="{2F4579AA-35AB-4B01-AAE7-F2C3069BC13D}" type="pres">
      <dgm:prSet presAssocID="{FC57DA2D-9AC2-4423-BA1D-76E3B5D8F574}" presName="box" presStyleLbl="node1" presStyleIdx="2" presStyleCnt="3" custScaleY="176638"/>
      <dgm:spPr/>
      <dgm:t>
        <a:bodyPr/>
        <a:lstStyle/>
        <a:p>
          <a:endParaRPr lang="en-US"/>
        </a:p>
      </dgm:t>
    </dgm:pt>
    <dgm:pt modelId="{4BE5030C-0348-4C03-92AE-76D4C2BF5185}" type="pres">
      <dgm:prSet presAssocID="{FC57DA2D-9AC2-4423-BA1D-76E3B5D8F574}" presName="img" presStyleLbl="fgImgPlace1" presStyleIdx="2" presStyleCnt="3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AD45C749-17CD-4687-A2F1-FD50767618E2}" type="pres">
      <dgm:prSet presAssocID="{FC57DA2D-9AC2-4423-BA1D-76E3B5D8F57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5B0920-518B-4859-A9A6-C8C93F9A76A2}" type="presOf" srcId="{03C3F623-7D4F-4A4F-9CC8-4EB9CBDA9C66}" destId="{101B0228-A9BB-4681-9140-FC217E82E006}" srcOrd="1" destOrd="0" presId="urn:microsoft.com/office/officeart/2005/8/layout/vList4#1"/>
    <dgm:cxn modelId="{93836C8F-3BBB-4B0C-9E08-5BC01EC4BDD7}" type="presOf" srcId="{4CAED787-3742-4914-BFAD-E53CB76FC3EB}" destId="{9FB36DD5-C883-43D8-A7C6-B3EDFA2A6770}" srcOrd="0" destOrd="0" presId="urn:microsoft.com/office/officeart/2005/8/layout/vList4#1"/>
    <dgm:cxn modelId="{7CF0B16A-4B37-4571-835B-F6D1EB7A800A}" srcId="{CD3E8AFD-1ED6-4251-8B40-2C283E9369D5}" destId="{4CAED787-3742-4914-BFAD-E53CB76FC3EB}" srcOrd="1" destOrd="0" parTransId="{A95570B1-40ED-4583-8FD8-99BDBC425B75}" sibTransId="{D2E7EB39-0725-4F77-9AD8-340C81CB6933}"/>
    <dgm:cxn modelId="{9CF5EC23-4678-487C-84EB-0400984EC652}" type="presOf" srcId="{CD3E8AFD-1ED6-4251-8B40-2C283E9369D5}" destId="{49804F77-3147-4AD8-B0A1-E1123EC6E2C0}" srcOrd="0" destOrd="0" presId="urn:microsoft.com/office/officeart/2005/8/layout/vList4#1"/>
    <dgm:cxn modelId="{9818768D-1E8B-462B-BA1D-30AFE64A3555}" srcId="{CD3E8AFD-1ED6-4251-8B40-2C283E9369D5}" destId="{FC57DA2D-9AC2-4423-BA1D-76E3B5D8F574}" srcOrd="2" destOrd="0" parTransId="{34733217-6E21-4937-9B65-6DCA792FC2D0}" sibTransId="{FF2AA991-C6D6-4FE4-AE96-C114573023CF}"/>
    <dgm:cxn modelId="{4628B674-5FDB-4D12-AE22-2D6915CCA41F}" type="presOf" srcId="{FC57DA2D-9AC2-4423-BA1D-76E3B5D8F574}" destId="{AD45C749-17CD-4687-A2F1-FD50767618E2}" srcOrd="1" destOrd="0" presId="urn:microsoft.com/office/officeart/2005/8/layout/vList4#1"/>
    <dgm:cxn modelId="{AE2EA8AD-ADD5-4AFC-AD6C-6C55D6A2673D}" type="presOf" srcId="{FC57DA2D-9AC2-4423-BA1D-76E3B5D8F574}" destId="{2F4579AA-35AB-4B01-AAE7-F2C3069BC13D}" srcOrd="0" destOrd="0" presId="urn:microsoft.com/office/officeart/2005/8/layout/vList4#1"/>
    <dgm:cxn modelId="{625F4D7F-1C3F-401C-9441-B9455A0BBA71}" type="presOf" srcId="{4CAED787-3742-4914-BFAD-E53CB76FC3EB}" destId="{CC43094D-0FC0-416C-A706-810205655C09}" srcOrd="1" destOrd="0" presId="urn:microsoft.com/office/officeart/2005/8/layout/vList4#1"/>
    <dgm:cxn modelId="{47A4710D-FF83-4AED-9C6E-D8EFA4C999FD}" srcId="{CD3E8AFD-1ED6-4251-8B40-2C283E9369D5}" destId="{03C3F623-7D4F-4A4F-9CC8-4EB9CBDA9C66}" srcOrd="0" destOrd="0" parTransId="{84FE30EF-D6A1-4CA9-B918-1749C61EBDE4}" sibTransId="{C6C3505C-8266-4C61-9596-DD56CBDD9170}"/>
    <dgm:cxn modelId="{E7C6953F-6C4D-4C9E-9573-1BF293EFA2A5}" type="presOf" srcId="{03C3F623-7D4F-4A4F-9CC8-4EB9CBDA9C66}" destId="{10207D15-5AE6-456F-B181-47F20D049606}" srcOrd="0" destOrd="0" presId="urn:microsoft.com/office/officeart/2005/8/layout/vList4#1"/>
    <dgm:cxn modelId="{7E2F157E-FB2A-4CBF-91CD-0BBD6926E178}" type="presParOf" srcId="{49804F77-3147-4AD8-B0A1-E1123EC6E2C0}" destId="{F5AE0F8C-5417-4568-84FA-9E69A583D654}" srcOrd="0" destOrd="0" presId="urn:microsoft.com/office/officeart/2005/8/layout/vList4#1"/>
    <dgm:cxn modelId="{0717BB07-0536-450E-9C39-E1C287F1E0DB}" type="presParOf" srcId="{F5AE0F8C-5417-4568-84FA-9E69A583D654}" destId="{10207D15-5AE6-456F-B181-47F20D049606}" srcOrd="0" destOrd="0" presId="urn:microsoft.com/office/officeart/2005/8/layout/vList4#1"/>
    <dgm:cxn modelId="{A3EEE5F8-9356-48E8-ADDA-D91433976792}" type="presParOf" srcId="{F5AE0F8C-5417-4568-84FA-9E69A583D654}" destId="{1918FC97-5768-4177-A57F-3B26C702E374}" srcOrd="1" destOrd="0" presId="urn:microsoft.com/office/officeart/2005/8/layout/vList4#1"/>
    <dgm:cxn modelId="{A82A82E7-52B8-4A8F-8415-A8A9E3344F7B}" type="presParOf" srcId="{F5AE0F8C-5417-4568-84FA-9E69A583D654}" destId="{101B0228-A9BB-4681-9140-FC217E82E006}" srcOrd="2" destOrd="0" presId="urn:microsoft.com/office/officeart/2005/8/layout/vList4#1"/>
    <dgm:cxn modelId="{E34D15F6-F9BD-49A0-9ADA-53605B7EFC2E}" type="presParOf" srcId="{49804F77-3147-4AD8-B0A1-E1123EC6E2C0}" destId="{DEBD8A0F-2322-4193-827F-727B24D74FAE}" srcOrd="1" destOrd="0" presId="urn:microsoft.com/office/officeart/2005/8/layout/vList4#1"/>
    <dgm:cxn modelId="{C4BA1825-E05F-4EDD-A811-52281A34F5E3}" type="presParOf" srcId="{49804F77-3147-4AD8-B0A1-E1123EC6E2C0}" destId="{E7B1B9F0-493A-495B-92D7-02E8D50BBF3B}" srcOrd="2" destOrd="0" presId="urn:microsoft.com/office/officeart/2005/8/layout/vList4#1"/>
    <dgm:cxn modelId="{F676251B-B443-416A-BD0E-B83CA8C9EC24}" type="presParOf" srcId="{E7B1B9F0-493A-495B-92D7-02E8D50BBF3B}" destId="{9FB36DD5-C883-43D8-A7C6-B3EDFA2A6770}" srcOrd="0" destOrd="0" presId="urn:microsoft.com/office/officeart/2005/8/layout/vList4#1"/>
    <dgm:cxn modelId="{7B88033D-FBF4-4BBA-BC23-8B80DD295783}" type="presParOf" srcId="{E7B1B9F0-493A-495B-92D7-02E8D50BBF3B}" destId="{E708CFC0-76CB-4E72-B8D1-24DBB71C3A2C}" srcOrd="1" destOrd="0" presId="urn:microsoft.com/office/officeart/2005/8/layout/vList4#1"/>
    <dgm:cxn modelId="{CE494D78-65E3-4D09-9538-21A6437DEC53}" type="presParOf" srcId="{E7B1B9F0-493A-495B-92D7-02E8D50BBF3B}" destId="{CC43094D-0FC0-416C-A706-810205655C09}" srcOrd="2" destOrd="0" presId="urn:microsoft.com/office/officeart/2005/8/layout/vList4#1"/>
    <dgm:cxn modelId="{036A4BE6-3489-4F40-B24E-957427D9B84E}" type="presParOf" srcId="{49804F77-3147-4AD8-B0A1-E1123EC6E2C0}" destId="{1657AEDB-DBC0-43E5-BBE5-15DD799A1954}" srcOrd="3" destOrd="0" presId="urn:microsoft.com/office/officeart/2005/8/layout/vList4#1"/>
    <dgm:cxn modelId="{F3753B43-700B-46F6-A66C-4FBC959AD9BB}" type="presParOf" srcId="{49804F77-3147-4AD8-B0A1-E1123EC6E2C0}" destId="{64C0109F-FACE-4982-87D0-2175B7644E99}" srcOrd="4" destOrd="0" presId="urn:microsoft.com/office/officeart/2005/8/layout/vList4#1"/>
    <dgm:cxn modelId="{3F2C3E16-B12F-4D86-A4C2-192EB1BACF32}" type="presParOf" srcId="{64C0109F-FACE-4982-87D0-2175B7644E99}" destId="{2F4579AA-35AB-4B01-AAE7-F2C3069BC13D}" srcOrd="0" destOrd="0" presId="urn:microsoft.com/office/officeart/2005/8/layout/vList4#1"/>
    <dgm:cxn modelId="{EC3790DB-575A-4433-886A-615E1D366CAE}" type="presParOf" srcId="{64C0109F-FACE-4982-87D0-2175B7644E99}" destId="{4BE5030C-0348-4C03-92AE-76D4C2BF5185}" srcOrd="1" destOrd="0" presId="urn:microsoft.com/office/officeart/2005/8/layout/vList4#1"/>
    <dgm:cxn modelId="{4D911CC5-1AE0-4B3C-8F07-96148F2FC278}" type="presParOf" srcId="{64C0109F-FACE-4982-87D0-2175B7644E99}" destId="{AD45C749-17CD-4687-A2F1-FD50767618E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3E8AFD-1ED6-4251-8B40-2C283E9369D5}" type="doc">
      <dgm:prSet loTypeId="urn:microsoft.com/office/officeart/2005/8/layout/vList4#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03C3F623-7D4F-4A4F-9CC8-4EB9CBDA9C66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/>
            <a:t>● Discuss factors affecting the likelihood a competitor will take competitive actions.</a:t>
          </a:r>
          <a:endParaRPr lang="en-US" sz="2200" dirty="0">
            <a:latin typeface="+mn-lt"/>
          </a:endParaRPr>
        </a:p>
      </dgm:t>
    </dgm:pt>
    <dgm:pt modelId="{84FE30EF-D6A1-4CA9-B918-1749C61EBDE4}" type="par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C6C3505C-8266-4C61-9596-DD56CBDD9170}" type="sibTrans" cxnId="{47A4710D-FF83-4AED-9C6E-D8EFA4C999FD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CAED787-3742-4914-BFAD-E53CB76FC3EB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pPr algn="l"/>
          <a:r>
            <a:rPr lang="en-US" sz="2200" dirty="0" smtClean="0">
              <a:latin typeface="+mj-lt"/>
              <a:cs typeface="Arial"/>
            </a:rPr>
            <a:t>● </a:t>
          </a:r>
          <a:r>
            <a:rPr lang="en-US" sz="2200" dirty="0" smtClean="0"/>
            <a:t>Describe factors affecting the likelihood a competitor will respond to actions taken against it.</a:t>
          </a:r>
          <a:endParaRPr lang="en-US" sz="2200" dirty="0">
            <a:latin typeface="+mn-lt"/>
          </a:endParaRPr>
        </a:p>
      </dgm:t>
    </dgm:pt>
    <dgm:pt modelId="{A95570B1-40ED-4583-8FD8-99BDBC425B75}" type="par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D2E7EB39-0725-4F77-9AD8-340C81CB6933}" type="sibTrans" cxnId="{7CF0B16A-4B37-4571-835B-F6D1EB7A800A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FC57DA2D-9AC2-4423-BA1D-76E3B5D8F574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2200" dirty="0" smtClean="0">
              <a:latin typeface="+mj-lt"/>
              <a:cs typeface="Arial"/>
            </a:rPr>
            <a:t>●</a:t>
          </a:r>
          <a:r>
            <a:rPr lang="en-US" sz="2200" dirty="0" smtClean="0">
              <a:latin typeface="Arial"/>
              <a:cs typeface="Arial"/>
            </a:rPr>
            <a:t> </a:t>
          </a:r>
          <a:r>
            <a:rPr lang="en-US" sz="2200" dirty="0" smtClean="0"/>
            <a:t>Explain the competitive dynamics in each of slow-cycle, fast-cycle, and standard-cycle markets.</a:t>
          </a:r>
          <a:endParaRPr lang="en-US" sz="2200" dirty="0">
            <a:latin typeface="+mn-lt"/>
          </a:endParaRPr>
        </a:p>
      </dgm:t>
    </dgm:pt>
    <dgm:pt modelId="{FF2AA991-C6D6-4FE4-AE96-C114573023CF}" type="sib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34733217-6E21-4937-9B65-6DCA792FC2D0}" type="parTrans" cxnId="{9818768D-1E8B-462B-BA1D-30AFE64A3555}">
      <dgm:prSet/>
      <dgm:spPr/>
      <dgm:t>
        <a:bodyPr/>
        <a:lstStyle/>
        <a:p>
          <a:endParaRPr lang="en-US" sz="2200">
            <a:latin typeface="+mn-lt"/>
          </a:endParaRPr>
        </a:p>
      </dgm:t>
    </dgm:pt>
    <dgm:pt modelId="{49804F77-3147-4AD8-B0A1-E1123EC6E2C0}" type="pres">
      <dgm:prSet presAssocID="{CD3E8AFD-1ED6-4251-8B40-2C283E9369D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E0F8C-5417-4568-84FA-9E69A583D654}" type="pres">
      <dgm:prSet presAssocID="{03C3F623-7D4F-4A4F-9CC8-4EB9CBDA9C66}" presName="comp" presStyleCnt="0"/>
      <dgm:spPr/>
    </dgm:pt>
    <dgm:pt modelId="{10207D15-5AE6-456F-B181-47F20D049606}" type="pres">
      <dgm:prSet presAssocID="{03C3F623-7D4F-4A4F-9CC8-4EB9CBDA9C66}" presName="box" presStyleLbl="node1" presStyleIdx="0" presStyleCnt="3" custScaleY="149291"/>
      <dgm:spPr/>
      <dgm:t>
        <a:bodyPr/>
        <a:lstStyle/>
        <a:p>
          <a:endParaRPr lang="en-US"/>
        </a:p>
      </dgm:t>
    </dgm:pt>
    <dgm:pt modelId="{1918FC97-5768-4177-A57F-3B26C702E374}" type="pres">
      <dgm:prSet presAssocID="{03C3F623-7D4F-4A4F-9CC8-4EB9CBDA9C66}" presName="img" presStyleLbl="fgImgPlace1" presStyleIdx="0" presStyleCnt="3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01B0228-A9BB-4681-9140-FC217E82E006}" type="pres">
      <dgm:prSet presAssocID="{03C3F623-7D4F-4A4F-9CC8-4EB9CBDA9C6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BD8A0F-2322-4193-827F-727B24D74FAE}" type="pres">
      <dgm:prSet presAssocID="{C6C3505C-8266-4C61-9596-DD56CBDD9170}" presName="spacer" presStyleCnt="0"/>
      <dgm:spPr/>
    </dgm:pt>
    <dgm:pt modelId="{E7B1B9F0-493A-495B-92D7-02E8D50BBF3B}" type="pres">
      <dgm:prSet presAssocID="{4CAED787-3742-4914-BFAD-E53CB76FC3EB}" presName="comp" presStyleCnt="0"/>
      <dgm:spPr/>
    </dgm:pt>
    <dgm:pt modelId="{9FB36DD5-C883-43D8-A7C6-B3EDFA2A6770}" type="pres">
      <dgm:prSet presAssocID="{4CAED787-3742-4914-BFAD-E53CB76FC3EB}" presName="box" presStyleLbl="node1" presStyleIdx="1" presStyleCnt="3" custScaleY="162597"/>
      <dgm:spPr/>
      <dgm:t>
        <a:bodyPr/>
        <a:lstStyle/>
        <a:p>
          <a:endParaRPr lang="en-US"/>
        </a:p>
      </dgm:t>
    </dgm:pt>
    <dgm:pt modelId="{E708CFC0-76CB-4E72-B8D1-24DBB71C3A2C}" type="pres">
      <dgm:prSet presAssocID="{4CAED787-3742-4914-BFAD-E53CB76FC3EB}" presName="img" presStyleLbl="fgImgPlace1" presStyleIdx="1" presStyleCnt="3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CC43094D-0FC0-416C-A706-810205655C09}" type="pres">
      <dgm:prSet presAssocID="{4CAED787-3742-4914-BFAD-E53CB76FC3E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57AEDB-DBC0-43E5-BBE5-15DD799A1954}" type="pres">
      <dgm:prSet presAssocID="{D2E7EB39-0725-4F77-9AD8-340C81CB6933}" presName="spacer" presStyleCnt="0"/>
      <dgm:spPr/>
    </dgm:pt>
    <dgm:pt modelId="{64C0109F-FACE-4982-87D0-2175B7644E99}" type="pres">
      <dgm:prSet presAssocID="{FC57DA2D-9AC2-4423-BA1D-76E3B5D8F574}" presName="comp" presStyleCnt="0"/>
      <dgm:spPr/>
    </dgm:pt>
    <dgm:pt modelId="{2F4579AA-35AB-4B01-AAE7-F2C3069BC13D}" type="pres">
      <dgm:prSet presAssocID="{FC57DA2D-9AC2-4423-BA1D-76E3B5D8F574}" presName="box" presStyleLbl="node1" presStyleIdx="2" presStyleCnt="3" custScaleY="176638"/>
      <dgm:spPr/>
      <dgm:t>
        <a:bodyPr/>
        <a:lstStyle/>
        <a:p>
          <a:endParaRPr lang="en-US"/>
        </a:p>
      </dgm:t>
    </dgm:pt>
    <dgm:pt modelId="{4BE5030C-0348-4C03-92AE-76D4C2BF5185}" type="pres">
      <dgm:prSet presAssocID="{FC57DA2D-9AC2-4423-BA1D-76E3B5D8F574}" presName="img" presStyleLbl="fgImgPlace1" presStyleIdx="2" presStyleCnt="3" custScaleX="51753"/>
      <dgm:spPr>
        <a:blipFill rotWithShape="0">
          <a:blip xmlns:r="http://schemas.openxmlformats.org/officeDocument/2006/relationships" r:embed="rId1"/>
          <a:stretch>
            <a:fillRect/>
          </a:stretch>
        </a:blipFill>
        <a:ln w="57150"/>
      </dgm:spPr>
      <dgm:t>
        <a:bodyPr/>
        <a:lstStyle/>
        <a:p>
          <a:endParaRPr lang="en-US"/>
        </a:p>
      </dgm:t>
    </dgm:pt>
    <dgm:pt modelId="{AD45C749-17CD-4687-A2F1-FD50767618E2}" type="pres">
      <dgm:prSet presAssocID="{FC57DA2D-9AC2-4423-BA1D-76E3B5D8F574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78B9F3-02DB-4B1C-810A-7575EC86E780}" type="presOf" srcId="{4CAED787-3742-4914-BFAD-E53CB76FC3EB}" destId="{9FB36DD5-C883-43D8-A7C6-B3EDFA2A6770}" srcOrd="0" destOrd="0" presId="urn:microsoft.com/office/officeart/2005/8/layout/vList4#1"/>
    <dgm:cxn modelId="{7CF0B16A-4B37-4571-835B-F6D1EB7A800A}" srcId="{CD3E8AFD-1ED6-4251-8B40-2C283E9369D5}" destId="{4CAED787-3742-4914-BFAD-E53CB76FC3EB}" srcOrd="1" destOrd="0" parTransId="{A95570B1-40ED-4583-8FD8-99BDBC425B75}" sibTransId="{D2E7EB39-0725-4F77-9AD8-340C81CB6933}"/>
    <dgm:cxn modelId="{CD336BC8-33B8-4A02-9379-DF0303EA3114}" type="presOf" srcId="{03C3F623-7D4F-4A4F-9CC8-4EB9CBDA9C66}" destId="{101B0228-A9BB-4681-9140-FC217E82E006}" srcOrd="1" destOrd="0" presId="urn:microsoft.com/office/officeart/2005/8/layout/vList4#1"/>
    <dgm:cxn modelId="{9818768D-1E8B-462B-BA1D-30AFE64A3555}" srcId="{CD3E8AFD-1ED6-4251-8B40-2C283E9369D5}" destId="{FC57DA2D-9AC2-4423-BA1D-76E3B5D8F574}" srcOrd="2" destOrd="0" parTransId="{34733217-6E21-4937-9B65-6DCA792FC2D0}" sibTransId="{FF2AA991-C6D6-4FE4-AE96-C114573023CF}"/>
    <dgm:cxn modelId="{94DE2BA5-4534-48C1-8F2E-56445601A136}" type="presOf" srcId="{FC57DA2D-9AC2-4423-BA1D-76E3B5D8F574}" destId="{2F4579AA-35AB-4B01-AAE7-F2C3069BC13D}" srcOrd="0" destOrd="0" presId="urn:microsoft.com/office/officeart/2005/8/layout/vList4#1"/>
    <dgm:cxn modelId="{D7207140-1F90-4368-9D29-445896582D4C}" type="presOf" srcId="{4CAED787-3742-4914-BFAD-E53CB76FC3EB}" destId="{CC43094D-0FC0-416C-A706-810205655C09}" srcOrd="1" destOrd="0" presId="urn:microsoft.com/office/officeart/2005/8/layout/vList4#1"/>
    <dgm:cxn modelId="{DE3F6128-ECC3-4335-80AA-48D8E62AD3C7}" type="presOf" srcId="{CD3E8AFD-1ED6-4251-8B40-2C283E9369D5}" destId="{49804F77-3147-4AD8-B0A1-E1123EC6E2C0}" srcOrd="0" destOrd="0" presId="urn:microsoft.com/office/officeart/2005/8/layout/vList4#1"/>
    <dgm:cxn modelId="{3C86CCD5-63A9-4A29-9B7B-650B51074618}" type="presOf" srcId="{FC57DA2D-9AC2-4423-BA1D-76E3B5D8F574}" destId="{AD45C749-17CD-4687-A2F1-FD50767618E2}" srcOrd="1" destOrd="0" presId="urn:microsoft.com/office/officeart/2005/8/layout/vList4#1"/>
    <dgm:cxn modelId="{47A4710D-FF83-4AED-9C6E-D8EFA4C999FD}" srcId="{CD3E8AFD-1ED6-4251-8B40-2C283E9369D5}" destId="{03C3F623-7D4F-4A4F-9CC8-4EB9CBDA9C66}" srcOrd="0" destOrd="0" parTransId="{84FE30EF-D6A1-4CA9-B918-1749C61EBDE4}" sibTransId="{C6C3505C-8266-4C61-9596-DD56CBDD9170}"/>
    <dgm:cxn modelId="{B0A04FEE-68CA-46DE-AD08-691A54E9D79E}" type="presOf" srcId="{03C3F623-7D4F-4A4F-9CC8-4EB9CBDA9C66}" destId="{10207D15-5AE6-456F-B181-47F20D049606}" srcOrd="0" destOrd="0" presId="urn:microsoft.com/office/officeart/2005/8/layout/vList4#1"/>
    <dgm:cxn modelId="{5739D9B1-7B21-490F-8591-1F93C74E0464}" type="presParOf" srcId="{49804F77-3147-4AD8-B0A1-E1123EC6E2C0}" destId="{F5AE0F8C-5417-4568-84FA-9E69A583D654}" srcOrd="0" destOrd="0" presId="urn:microsoft.com/office/officeart/2005/8/layout/vList4#1"/>
    <dgm:cxn modelId="{6FC457CB-AFE3-4FB3-A55F-F9F2E4FB8D5F}" type="presParOf" srcId="{F5AE0F8C-5417-4568-84FA-9E69A583D654}" destId="{10207D15-5AE6-456F-B181-47F20D049606}" srcOrd="0" destOrd="0" presId="urn:microsoft.com/office/officeart/2005/8/layout/vList4#1"/>
    <dgm:cxn modelId="{DD872E52-0724-43C3-92AE-197351228AAD}" type="presParOf" srcId="{F5AE0F8C-5417-4568-84FA-9E69A583D654}" destId="{1918FC97-5768-4177-A57F-3B26C702E374}" srcOrd="1" destOrd="0" presId="urn:microsoft.com/office/officeart/2005/8/layout/vList4#1"/>
    <dgm:cxn modelId="{E42FD92D-9E3B-4C70-B0DD-C0EAC8B908AF}" type="presParOf" srcId="{F5AE0F8C-5417-4568-84FA-9E69A583D654}" destId="{101B0228-A9BB-4681-9140-FC217E82E006}" srcOrd="2" destOrd="0" presId="urn:microsoft.com/office/officeart/2005/8/layout/vList4#1"/>
    <dgm:cxn modelId="{299600E1-48BE-4D9B-B6F4-3414364C5E56}" type="presParOf" srcId="{49804F77-3147-4AD8-B0A1-E1123EC6E2C0}" destId="{DEBD8A0F-2322-4193-827F-727B24D74FAE}" srcOrd="1" destOrd="0" presId="urn:microsoft.com/office/officeart/2005/8/layout/vList4#1"/>
    <dgm:cxn modelId="{5BBB2903-3B54-41E1-B98C-3404AF8BD38B}" type="presParOf" srcId="{49804F77-3147-4AD8-B0A1-E1123EC6E2C0}" destId="{E7B1B9F0-493A-495B-92D7-02E8D50BBF3B}" srcOrd="2" destOrd="0" presId="urn:microsoft.com/office/officeart/2005/8/layout/vList4#1"/>
    <dgm:cxn modelId="{563E2C9B-FA33-4256-BB67-CBFAA816B805}" type="presParOf" srcId="{E7B1B9F0-493A-495B-92D7-02E8D50BBF3B}" destId="{9FB36DD5-C883-43D8-A7C6-B3EDFA2A6770}" srcOrd="0" destOrd="0" presId="urn:microsoft.com/office/officeart/2005/8/layout/vList4#1"/>
    <dgm:cxn modelId="{6E875446-0FFA-4B26-BB31-8AA98DB718C1}" type="presParOf" srcId="{E7B1B9F0-493A-495B-92D7-02E8D50BBF3B}" destId="{E708CFC0-76CB-4E72-B8D1-24DBB71C3A2C}" srcOrd="1" destOrd="0" presId="urn:microsoft.com/office/officeart/2005/8/layout/vList4#1"/>
    <dgm:cxn modelId="{4B4AF16F-89B8-4E86-A995-308C5FB65F6F}" type="presParOf" srcId="{E7B1B9F0-493A-495B-92D7-02E8D50BBF3B}" destId="{CC43094D-0FC0-416C-A706-810205655C09}" srcOrd="2" destOrd="0" presId="urn:microsoft.com/office/officeart/2005/8/layout/vList4#1"/>
    <dgm:cxn modelId="{E13F72A9-9CFB-4BC9-B26E-0A00BDCAF9A1}" type="presParOf" srcId="{49804F77-3147-4AD8-B0A1-E1123EC6E2C0}" destId="{1657AEDB-DBC0-43E5-BBE5-15DD799A1954}" srcOrd="3" destOrd="0" presId="urn:microsoft.com/office/officeart/2005/8/layout/vList4#1"/>
    <dgm:cxn modelId="{B8C1F5E2-355F-4D80-A4A2-C1654D57CB3F}" type="presParOf" srcId="{49804F77-3147-4AD8-B0A1-E1123EC6E2C0}" destId="{64C0109F-FACE-4982-87D0-2175B7644E99}" srcOrd="4" destOrd="0" presId="urn:microsoft.com/office/officeart/2005/8/layout/vList4#1"/>
    <dgm:cxn modelId="{32B38342-B32F-47AB-A516-B40E4997BD56}" type="presParOf" srcId="{64C0109F-FACE-4982-87D0-2175B7644E99}" destId="{2F4579AA-35AB-4B01-AAE7-F2C3069BC13D}" srcOrd="0" destOrd="0" presId="urn:microsoft.com/office/officeart/2005/8/layout/vList4#1"/>
    <dgm:cxn modelId="{4255A399-AF6E-4F9F-9B82-EFE303780869}" type="presParOf" srcId="{64C0109F-FACE-4982-87D0-2175B7644E99}" destId="{4BE5030C-0348-4C03-92AE-76D4C2BF5185}" srcOrd="1" destOrd="0" presId="urn:microsoft.com/office/officeart/2005/8/layout/vList4#1"/>
    <dgm:cxn modelId="{2AE0F14D-236A-435A-85B6-5B18579C2041}" type="presParOf" srcId="{64C0109F-FACE-4982-87D0-2175B7644E99}" destId="{AD45C749-17CD-4687-A2F1-FD50767618E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D7CBB5-768B-450C-882A-58298B85CD2A}" type="doc">
      <dgm:prSet loTypeId="urn:microsoft.com/office/officeart/2005/8/layout/vList6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A15820E-CFE2-4805-9351-A4F2603A5F20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400" b="1" dirty="0" smtClean="0">
            <a:latin typeface="+mj-lt"/>
            <a:cs typeface="Arial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600" b="1" dirty="0" smtClean="0">
              <a:latin typeface="+mj-lt"/>
            </a:rPr>
            <a:t>COMPETITIVE DYNAMICS</a:t>
          </a:r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dirty="0"/>
        </a:p>
      </dgm:t>
    </dgm:pt>
    <dgm:pt modelId="{622D7849-0585-463A-B16E-3558406D4B40}" type="parTrans" cxnId="{8B3E8274-A733-43C1-A2EF-F7BCB0EE3C61}">
      <dgm:prSet/>
      <dgm:spPr/>
      <dgm:t>
        <a:bodyPr/>
        <a:lstStyle/>
        <a:p>
          <a:endParaRPr lang="en-US"/>
        </a:p>
      </dgm:t>
    </dgm:pt>
    <dgm:pt modelId="{A1B8793E-DBA4-4070-B8E0-1FA8C8D9753D}" type="sibTrans" cxnId="{8B3E8274-A733-43C1-A2EF-F7BCB0EE3C61}">
      <dgm:prSet/>
      <dgm:spPr/>
      <dgm:t>
        <a:bodyPr/>
        <a:lstStyle/>
        <a:p>
          <a:endParaRPr lang="en-US"/>
        </a:p>
      </dgm:t>
    </dgm:pt>
    <dgm:pt modelId="{6A033249-BD8A-4710-9ADC-9475EE62BC2E}">
      <dgm:prSet custT="1"/>
      <dgm:spPr/>
      <dgm:t>
        <a:bodyPr/>
        <a:lstStyle/>
        <a:p>
          <a:r>
            <a:rPr lang="en-US" sz="3600" b="1" dirty="0" smtClean="0">
              <a:latin typeface="+mj-lt"/>
            </a:rPr>
            <a:t>COMPETITIVE RIVALRY</a:t>
          </a:r>
          <a:endParaRPr lang="en-US" sz="3600" b="1" dirty="0">
            <a:latin typeface="+mj-lt"/>
          </a:endParaRPr>
        </a:p>
      </dgm:t>
    </dgm:pt>
    <dgm:pt modelId="{562C9123-8869-4A63-B34C-97692575E894}" type="parTrans" cxnId="{9437679E-89DE-4493-97A0-57B99249BF93}">
      <dgm:prSet/>
      <dgm:spPr/>
      <dgm:t>
        <a:bodyPr/>
        <a:lstStyle/>
        <a:p>
          <a:endParaRPr lang="en-US"/>
        </a:p>
      </dgm:t>
    </dgm:pt>
    <dgm:pt modelId="{8701AF44-7E06-45CA-BEB4-195A6A5C1EDA}" type="sibTrans" cxnId="{9437679E-89DE-4493-97A0-57B99249BF93}">
      <dgm:prSet/>
      <dgm:spPr/>
      <dgm:t>
        <a:bodyPr/>
        <a:lstStyle/>
        <a:p>
          <a:endParaRPr lang="en-US"/>
        </a:p>
      </dgm:t>
    </dgm:pt>
    <dgm:pt modelId="{A8400565-9EED-46E2-9560-826D02532706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7A9DC71C-24EE-418B-A0C1-4DCABF44B411}" type="parTrans" cxnId="{91BC3A49-D09F-4BC1-93EE-2F2C09B39418}">
      <dgm:prSet/>
      <dgm:spPr/>
      <dgm:t>
        <a:bodyPr/>
        <a:lstStyle/>
        <a:p>
          <a:endParaRPr lang="en-US"/>
        </a:p>
      </dgm:t>
    </dgm:pt>
    <dgm:pt modelId="{3A6CB1AE-A360-47BD-B827-E7AC5D2D06F3}" type="sibTrans" cxnId="{91BC3A49-D09F-4BC1-93EE-2F2C09B39418}">
      <dgm:prSet/>
      <dgm:spPr/>
      <dgm:t>
        <a:bodyPr/>
        <a:lstStyle/>
        <a:p>
          <a:endParaRPr lang="en-US"/>
        </a:p>
      </dgm:t>
    </dgm:pt>
    <dgm:pt modelId="{5AD9DC10-25B4-4B3E-89B4-0D054E80F94B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2C673C12-9609-4CCC-ADC6-2AADB014C2B7}" type="parTrans" cxnId="{97D97736-DD71-4598-993D-612432C99BC6}">
      <dgm:prSet/>
      <dgm:spPr/>
      <dgm:t>
        <a:bodyPr/>
        <a:lstStyle/>
        <a:p>
          <a:endParaRPr lang="en-US"/>
        </a:p>
      </dgm:t>
    </dgm:pt>
    <dgm:pt modelId="{3890B46F-215B-4261-B545-9B79287CFD18}" type="sibTrans" cxnId="{97D97736-DD71-4598-993D-612432C99BC6}">
      <dgm:prSet/>
      <dgm:spPr/>
      <dgm:t>
        <a:bodyPr/>
        <a:lstStyle/>
        <a:p>
          <a:endParaRPr lang="en-US"/>
        </a:p>
      </dgm:t>
    </dgm:pt>
    <dgm:pt modelId="{1A60CFD8-B0D8-488E-9827-4B1A4A1660A6}">
      <dgm:prSet phldrT="[Text]" custT="1"/>
      <dgm:spPr/>
      <dgm:t>
        <a:bodyPr/>
        <a:lstStyle/>
        <a:p>
          <a:pPr algn="just"/>
          <a:endParaRPr lang="en-US" sz="1800" dirty="0"/>
        </a:p>
      </dgm:t>
    </dgm:pt>
    <dgm:pt modelId="{A0156048-2200-4C1E-871A-6040AF0D32ED}" type="parTrans" cxnId="{D91FEE2C-B106-4FF0-8E72-34B22C42F97E}">
      <dgm:prSet/>
      <dgm:spPr/>
      <dgm:t>
        <a:bodyPr/>
        <a:lstStyle/>
        <a:p>
          <a:endParaRPr lang="en-US"/>
        </a:p>
      </dgm:t>
    </dgm:pt>
    <dgm:pt modelId="{88E891E0-63B7-4E32-8E4D-A93945032D72}" type="sibTrans" cxnId="{D91FEE2C-B106-4FF0-8E72-34B22C42F97E}">
      <dgm:prSet/>
      <dgm:spPr/>
      <dgm:t>
        <a:bodyPr/>
        <a:lstStyle/>
        <a:p>
          <a:endParaRPr lang="en-US"/>
        </a:p>
      </dgm:t>
    </dgm:pt>
    <dgm:pt modelId="{D8F09E11-0213-4A4D-9C52-A0854EF98A9A}">
      <dgm:prSet custT="1"/>
      <dgm:spPr/>
      <dgm:t>
        <a:bodyPr/>
        <a:lstStyle/>
        <a:p>
          <a:pPr algn="just"/>
          <a:endParaRPr lang="en-US" sz="2200" dirty="0"/>
        </a:p>
      </dgm:t>
    </dgm:pt>
    <dgm:pt modelId="{1C4E6F37-F133-43E9-8CC8-2BCFF054B53F}" type="parTrans" cxnId="{04BA9AAD-39A3-4D40-BE47-532FC212F143}">
      <dgm:prSet/>
      <dgm:spPr/>
      <dgm:t>
        <a:bodyPr/>
        <a:lstStyle/>
        <a:p>
          <a:endParaRPr lang="en-US"/>
        </a:p>
      </dgm:t>
    </dgm:pt>
    <dgm:pt modelId="{2F160A69-1046-4452-9EEA-79F21DF9AA50}" type="sibTrans" cxnId="{04BA9AAD-39A3-4D40-BE47-532FC212F143}">
      <dgm:prSet/>
      <dgm:spPr/>
      <dgm:t>
        <a:bodyPr/>
        <a:lstStyle/>
        <a:p>
          <a:endParaRPr lang="en-US"/>
        </a:p>
      </dgm:t>
    </dgm:pt>
    <dgm:pt modelId="{9CD95F52-16B2-4F31-A548-CB7F46210BF7}">
      <dgm:prSet custT="1"/>
      <dgm:spPr/>
      <dgm:t>
        <a:bodyPr/>
        <a:lstStyle/>
        <a:p>
          <a:pPr algn="just"/>
          <a:endParaRPr lang="en-US" sz="2200" dirty="0"/>
        </a:p>
      </dgm:t>
    </dgm:pt>
    <dgm:pt modelId="{052E9CAF-7210-4F73-AA4D-F0A8FB63D227}" type="parTrans" cxnId="{6D30AFF1-7DD8-4E38-9221-0784B476EA38}">
      <dgm:prSet/>
      <dgm:spPr/>
      <dgm:t>
        <a:bodyPr/>
        <a:lstStyle/>
        <a:p>
          <a:endParaRPr lang="en-US"/>
        </a:p>
      </dgm:t>
    </dgm:pt>
    <dgm:pt modelId="{D6E02A1D-4A26-4C58-86F4-C9AB78CC2828}" type="sibTrans" cxnId="{6D30AFF1-7DD8-4E38-9221-0784B476EA38}">
      <dgm:prSet/>
      <dgm:spPr/>
      <dgm:t>
        <a:bodyPr/>
        <a:lstStyle/>
        <a:p>
          <a:endParaRPr lang="en-US"/>
        </a:p>
      </dgm:t>
    </dgm:pt>
    <dgm:pt modelId="{828AD37C-7FC7-4A87-864D-BA7995F104C9}">
      <dgm:prSet custT="1"/>
      <dgm:spPr/>
      <dgm:t>
        <a:bodyPr/>
        <a:lstStyle/>
        <a:p>
          <a:pPr algn="just"/>
          <a:endParaRPr lang="en-US" sz="2200" dirty="0"/>
        </a:p>
      </dgm:t>
    </dgm:pt>
    <dgm:pt modelId="{0CF617DA-E11D-40BD-8C8A-5D3E2A5DC33F}" type="parTrans" cxnId="{E248EADD-86CA-464E-847A-4F15E3C86F9B}">
      <dgm:prSet/>
      <dgm:spPr/>
      <dgm:t>
        <a:bodyPr/>
        <a:lstStyle/>
        <a:p>
          <a:endParaRPr lang="en-US"/>
        </a:p>
      </dgm:t>
    </dgm:pt>
    <dgm:pt modelId="{56958D3C-238E-40AC-BFE2-E40D7C0864A9}" type="sibTrans" cxnId="{E248EADD-86CA-464E-847A-4F15E3C86F9B}">
      <dgm:prSet/>
      <dgm:spPr/>
      <dgm:t>
        <a:bodyPr/>
        <a:lstStyle/>
        <a:p>
          <a:endParaRPr lang="en-US"/>
        </a:p>
      </dgm:t>
    </dgm:pt>
    <dgm:pt modelId="{7022E2CE-2B5C-438E-B37E-56ADA005B2A7}">
      <dgm:prSet phldrT="[Text]" custT="1"/>
      <dgm:spPr/>
      <dgm:t>
        <a:bodyPr/>
        <a:lstStyle/>
        <a:p>
          <a:pPr algn="l"/>
          <a:endParaRPr lang="en-US" sz="800" dirty="0"/>
        </a:p>
      </dgm:t>
    </dgm:pt>
    <dgm:pt modelId="{2C92040D-D543-48B9-8238-B3ACF1801896}" type="parTrans" cxnId="{2AB65696-B008-48C9-BE4C-E85E1F65F356}">
      <dgm:prSet/>
      <dgm:spPr/>
      <dgm:t>
        <a:bodyPr/>
        <a:lstStyle/>
        <a:p>
          <a:endParaRPr lang="en-US"/>
        </a:p>
      </dgm:t>
    </dgm:pt>
    <dgm:pt modelId="{751D758E-4DA3-4C13-AA0E-6EAE7D4ACA64}" type="sibTrans" cxnId="{2AB65696-B008-48C9-BE4C-E85E1F65F356}">
      <dgm:prSet/>
      <dgm:spPr/>
      <dgm:t>
        <a:bodyPr/>
        <a:lstStyle/>
        <a:p>
          <a:endParaRPr lang="en-US"/>
        </a:p>
      </dgm:t>
    </dgm:pt>
    <dgm:pt modelId="{892A1CB2-EA04-4CCE-92D5-08FCAF0E1F49}">
      <dgm:prSet custT="1"/>
      <dgm:spPr/>
      <dgm:t>
        <a:bodyPr/>
        <a:lstStyle/>
        <a:p>
          <a:pPr algn="l"/>
          <a:r>
            <a:rPr lang="en-US" sz="2000" dirty="0" smtClean="0"/>
            <a:t>Ongoing actions and responses taking place between </a:t>
          </a:r>
          <a:r>
            <a:rPr lang="en-US" sz="2000" b="1" dirty="0" smtClean="0">
              <a:solidFill>
                <a:srgbClr val="CC3300"/>
              </a:solidFill>
            </a:rPr>
            <a:t>an individual firm</a:t>
          </a:r>
          <a:r>
            <a:rPr lang="en-US" sz="2000" dirty="0" smtClean="0"/>
            <a:t> </a:t>
          </a:r>
          <a:r>
            <a:rPr lang="en-US" sz="2000" b="1" dirty="0" smtClean="0">
              <a:solidFill>
                <a:srgbClr val="CC3300"/>
              </a:solidFill>
            </a:rPr>
            <a:t>and its competitors</a:t>
          </a:r>
          <a:r>
            <a:rPr lang="en-US" sz="2000" dirty="0" smtClean="0"/>
            <a:t> for advantageous market position</a:t>
          </a:r>
          <a:endParaRPr lang="en-US" sz="2000" dirty="0"/>
        </a:p>
      </dgm:t>
    </dgm:pt>
    <dgm:pt modelId="{BBEFD483-8835-47C2-AC30-47CE7D4F60DF}" type="parTrans" cxnId="{647D5B35-B30B-49C0-B582-FAF2FC2A3C65}">
      <dgm:prSet/>
      <dgm:spPr/>
      <dgm:t>
        <a:bodyPr/>
        <a:lstStyle/>
        <a:p>
          <a:endParaRPr lang="en-US"/>
        </a:p>
      </dgm:t>
    </dgm:pt>
    <dgm:pt modelId="{0079EAD5-99DB-4A83-BB59-9F483447C672}" type="sibTrans" cxnId="{647D5B35-B30B-49C0-B582-FAF2FC2A3C65}">
      <dgm:prSet/>
      <dgm:spPr/>
      <dgm:t>
        <a:bodyPr/>
        <a:lstStyle/>
        <a:p>
          <a:endParaRPr lang="en-US"/>
        </a:p>
      </dgm:t>
    </dgm:pt>
    <dgm:pt modelId="{6795CBD8-1112-45EC-A347-2D5A46688FC1}">
      <dgm:prSet phldrT="[Text]" custT="1"/>
      <dgm:spPr/>
      <dgm:t>
        <a:bodyPr/>
        <a:lstStyle/>
        <a:p>
          <a:pPr algn="l"/>
          <a:r>
            <a:rPr lang="en-US" sz="2000" dirty="0" smtClean="0"/>
            <a:t>Ongoing actions and responses taking place among </a:t>
          </a:r>
          <a:r>
            <a:rPr lang="en-US" sz="2000" b="1" dirty="0" smtClean="0">
              <a:solidFill>
                <a:srgbClr val="CC3300"/>
              </a:solidFill>
            </a:rPr>
            <a:t>all firms</a:t>
          </a:r>
          <a:r>
            <a:rPr lang="en-US" sz="2000" dirty="0" smtClean="0"/>
            <a:t> competing within a market for advantageous positions</a:t>
          </a:r>
          <a:endParaRPr lang="en-US" sz="2000" dirty="0"/>
        </a:p>
      </dgm:t>
    </dgm:pt>
    <dgm:pt modelId="{2BE2EEA6-78D2-4609-904B-A0BA09A172E3}" type="sibTrans" cxnId="{ADDA76B0-4926-4755-BD11-1677EAAFA9CF}">
      <dgm:prSet/>
      <dgm:spPr/>
      <dgm:t>
        <a:bodyPr/>
        <a:lstStyle/>
        <a:p>
          <a:endParaRPr lang="en-US"/>
        </a:p>
      </dgm:t>
    </dgm:pt>
    <dgm:pt modelId="{F0A9FC3A-7D5F-461A-ADDF-A7DFDB336962}" type="parTrans" cxnId="{ADDA76B0-4926-4755-BD11-1677EAAFA9CF}">
      <dgm:prSet/>
      <dgm:spPr/>
      <dgm:t>
        <a:bodyPr/>
        <a:lstStyle/>
        <a:p>
          <a:endParaRPr lang="en-US"/>
        </a:p>
      </dgm:t>
    </dgm:pt>
    <dgm:pt modelId="{F60DEB2C-D6B2-4355-ACEA-0A2CF0D59F57}">
      <dgm:prSet custT="1"/>
      <dgm:spPr/>
      <dgm:t>
        <a:bodyPr/>
        <a:lstStyle/>
        <a:p>
          <a:pPr algn="l"/>
          <a:endParaRPr lang="en-US" sz="400" dirty="0"/>
        </a:p>
      </dgm:t>
    </dgm:pt>
    <dgm:pt modelId="{BCA3E961-2051-4F04-9001-CDCD2ED2B9AC}" type="parTrans" cxnId="{333247D8-B954-4919-8DA3-8F88672C7A59}">
      <dgm:prSet/>
      <dgm:spPr/>
      <dgm:t>
        <a:bodyPr/>
        <a:lstStyle/>
        <a:p>
          <a:endParaRPr lang="en-US"/>
        </a:p>
      </dgm:t>
    </dgm:pt>
    <dgm:pt modelId="{00763090-4836-4060-BF91-A565CBA10CE0}" type="sibTrans" cxnId="{333247D8-B954-4919-8DA3-8F88672C7A59}">
      <dgm:prSet/>
      <dgm:spPr/>
      <dgm:t>
        <a:bodyPr/>
        <a:lstStyle/>
        <a:p>
          <a:endParaRPr lang="en-US"/>
        </a:p>
      </dgm:t>
    </dgm:pt>
    <dgm:pt modelId="{0A0E7305-8A3A-42F5-9AA1-EE7DFD61DBC4}">
      <dgm:prSet custT="1"/>
      <dgm:spPr/>
      <dgm:t>
        <a:bodyPr/>
        <a:lstStyle/>
        <a:p>
          <a:pPr algn="l"/>
          <a:endParaRPr lang="en-US" sz="2200" dirty="0"/>
        </a:p>
      </dgm:t>
    </dgm:pt>
    <dgm:pt modelId="{0543D2A1-B44B-461B-A855-5051FECFDADF}" type="parTrans" cxnId="{6BA85D14-3796-4DFE-92C1-43CA747FC2C2}">
      <dgm:prSet/>
      <dgm:spPr/>
      <dgm:t>
        <a:bodyPr/>
        <a:lstStyle/>
        <a:p>
          <a:endParaRPr lang="en-US"/>
        </a:p>
      </dgm:t>
    </dgm:pt>
    <dgm:pt modelId="{27134A9B-7225-4F22-B4D8-A45C6171A18B}" type="sibTrans" cxnId="{6BA85D14-3796-4DFE-92C1-43CA747FC2C2}">
      <dgm:prSet/>
      <dgm:spPr/>
      <dgm:t>
        <a:bodyPr/>
        <a:lstStyle/>
        <a:p>
          <a:endParaRPr lang="en-US"/>
        </a:p>
      </dgm:t>
    </dgm:pt>
    <dgm:pt modelId="{FAB513B4-C36E-4B31-877F-FA2436D3364B}">
      <dgm:prSet custT="1"/>
      <dgm:spPr/>
      <dgm:t>
        <a:bodyPr/>
        <a:lstStyle/>
        <a:p>
          <a:pPr algn="l"/>
          <a:endParaRPr lang="en-US" sz="2200" dirty="0"/>
        </a:p>
      </dgm:t>
    </dgm:pt>
    <dgm:pt modelId="{C62832DC-8599-4D16-A619-40582C7092EB}" type="parTrans" cxnId="{50F10F74-29AA-4BE7-B730-012E292DADD7}">
      <dgm:prSet/>
      <dgm:spPr/>
      <dgm:t>
        <a:bodyPr/>
        <a:lstStyle/>
        <a:p>
          <a:endParaRPr lang="en-US"/>
        </a:p>
      </dgm:t>
    </dgm:pt>
    <dgm:pt modelId="{4F0A4BEB-FB1F-4C41-ABF7-975BDF087954}" type="sibTrans" cxnId="{50F10F74-29AA-4BE7-B730-012E292DADD7}">
      <dgm:prSet/>
      <dgm:spPr/>
      <dgm:t>
        <a:bodyPr/>
        <a:lstStyle/>
        <a:p>
          <a:endParaRPr lang="en-US"/>
        </a:p>
      </dgm:t>
    </dgm:pt>
    <dgm:pt modelId="{4442EA69-4551-4CFE-A749-B2D550419A42}" type="pres">
      <dgm:prSet presAssocID="{33D7CBB5-768B-450C-882A-58298B85CD2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63DC9D7-9FE9-4D4F-B6A2-DCB4FB5DC5A7}" type="pres">
      <dgm:prSet presAssocID="{4A15820E-CFE2-4805-9351-A4F2603A5F20}" presName="linNode" presStyleCnt="0"/>
      <dgm:spPr/>
    </dgm:pt>
    <dgm:pt modelId="{B5B1680A-E02B-4733-BB72-FF3A97733279}" type="pres">
      <dgm:prSet presAssocID="{4A15820E-CFE2-4805-9351-A4F2603A5F20}" presName="parentShp" presStyleLbl="node1" presStyleIdx="0" presStyleCnt="3" custScaleX="120721" custScaleY="2000000" custLinFactNeighborY="-1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F3E1BF-07BB-4AA1-847E-CFB1D3C646CA}" type="pres">
      <dgm:prSet presAssocID="{4A15820E-CFE2-4805-9351-A4F2603A5F20}" presName="childShp" presStyleLbl="bgAccFollowNode1" presStyleIdx="0" presStyleCnt="3" custAng="0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11F94C-23E1-46D9-BA6A-9397E34BB421}" type="pres">
      <dgm:prSet presAssocID="{A1B8793E-DBA4-4070-B8E0-1FA8C8D9753D}" presName="spacing" presStyleCnt="0"/>
      <dgm:spPr/>
    </dgm:pt>
    <dgm:pt modelId="{B654D839-34C2-4DF2-A640-4AA9053165B3}" type="pres">
      <dgm:prSet presAssocID="{6A033249-BD8A-4710-9ADC-9475EE62BC2E}" presName="linNode" presStyleCnt="0"/>
      <dgm:spPr/>
    </dgm:pt>
    <dgm:pt modelId="{FBA40300-D264-4B56-A26C-54C3D1737BE0}" type="pres">
      <dgm:prSet presAssocID="{6A033249-BD8A-4710-9ADC-9475EE62BC2E}" presName="parentShp" presStyleLbl="node1" presStyleIdx="1" presStyleCnt="3" custScaleX="120721" custScaleY="2000000" custLinFactNeighborY="-2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EBD6CC-B123-4865-A32D-DFBC9752E9DC}" type="pres">
      <dgm:prSet presAssocID="{6A033249-BD8A-4710-9ADC-9475EE62BC2E}" presName="childShp" presStyleLbl="bgAccFollowNode1" presStyleIdx="1" presStyleCnt="3" custAng="0" custScaleY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0530F-9539-4A33-AE13-B2EB6C41AEFF}" type="pres">
      <dgm:prSet presAssocID="{8701AF44-7E06-45CA-BEB4-195A6A5C1EDA}" presName="spacing" presStyleCnt="0"/>
      <dgm:spPr/>
    </dgm:pt>
    <dgm:pt modelId="{99094002-D21B-4CEF-8CF8-DF5DC03E663F}" type="pres">
      <dgm:prSet presAssocID="{FAB513B4-C36E-4B31-877F-FA2436D3364B}" presName="linNode" presStyleCnt="0"/>
      <dgm:spPr/>
    </dgm:pt>
    <dgm:pt modelId="{6DB9C9F2-5173-438C-845E-D07D97AB953D}" type="pres">
      <dgm:prSet presAssocID="{FAB513B4-C36E-4B31-877F-FA2436D3364B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0BA86B-76D4-486C-A338-98DBE46F46DE}" type="pres">
      <dgm:prSet presAssocID="{FAB513B4-C36E-4B31-877F-FA2436D3364B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BA9AAD-39A3-4D40-BE47-532FC212F143}" srcId="{FAB513B4-C36E-4B31-877F-FA2436D3364B}" destId="{D8F09E11-0213-4A4D-9C52-A0854EF98A9A}" srcOrd="3" destOrd="0" parTransId="{1C4E6F37-F133-43E9-8CC8-2BCFF054B53F}" sibTransId="{2F160A69-1046-4452-9EEA-79F21DF9AA50}"/>
    <dgm:cxn modelId="{8B3E8274-A733-43C1-A2EF-F7BCB0EE3C61}" srcId="{33D7CBB5-768B-450C-882A-58298B85CD2A}" destId="{4A15820E-CFE2-4805-9351-A4F2603A5F20}" srcOrd="0" destOrd="0" parTransId="{622D7849-0585-463A-B16E-3558406D4B40}" sibTransId="{A1B8793E-DBA4-4070-B8E0-1FA8C8D9753D}"/>
    <dgm:cxn modelId="{91BC3A49-D09F-4BC1-93EE-2F2C09B39418}" srcId="{4A15820E-CFE2-4805-9351-A4F2603A5F20}" destId="{A8400565-9EED-46E2-9560-826D02532706}" srcOrd="4" destOrd="0" parTransId="{7A9DC71C-24EE-418B-A0C1-4DCABF44B411}" sibTransId="{3A6CB1AE-A360-47BD-B827-E7AC5D2D06F3}"/>
    <dgm:cxn modelId="{32B2A76E-AC3C-4F2F-81E8-060A4246235E}" type="presOf" srcId="{A8400565-9EED-46E2-9560-826D02532706}" destId="{D4F3E1BF-07BB-4AA1-847E-CFB1D3C646CA}" srcOrd="0" destOrd="4" presId="urn:microsoft.com/office/officeart/2005/8/layout/vList6"/>
    <dgm:cxn modelId="{036BCFB9-8F8E-4083-8B83-6E132F34C296}" type="presOf" srcId="{828AD37C-7FC7-4A87-864D-BA7995F104C9}" destId="{840BA86B-76D4-486C-A338-98DBE46F46DE}" srcOrd="0" destOrd="2" presId="urn:microsoft.com/office/officeart/2005/8/layout/vList6"/>
    <dgm:cxn modelId="{6D30AFF1-7DD8-4E38-9221-0784B476EA38}" srcId="{FAB513B4-C36E-4B31-877F-FA2436D3364B}" destId="{9CD95F52-16B2-4F31-A548-CB7F46210BF7}" srcOrd="1" destOrd="0" parTransId="{052E9CAF-7210-4F73-AA4D-F0A8FB63D227}" sibTransId="{D6E02A1D-4A26-4C58-86F4-C9AB78CC2828}"/>
    <dgm:cxn modelId="{6DD3E9AF-F1EB-4758-9BA7-6F890FDD5F8B}" type="presOf" srcId="{F60DEB2C-D6B2-4355-ACEA-0A2CF0D59F57}" destId="{66EBD6CC-B123-4865-A32D-DFBC9752E9DC}" srcOrd="0" destOrd="0" presId="urn:microsoft.com/office/officeart/2005/8/layout/vList6"/>
    <dgm:cxn modelId="{E248EADD-86CA-464E-847A-4F15E3C86F9B}" srcId="{FAB513B4-C36E-4B31-877F-FA2436D3364B}" destId="{828AD37C-7FC7-4A87-864D-BA7995F104C9}" srcOrd="2" destOrd="0" parTransId="{0CF617DA-E11D-40BD-8C8A-5D3E2A5DC33F}" sibTransId="{56958D3C-238E-40AC-BFE2-E40D7C0864A9}"/>
    <dgm:cxn modelId="{ADDA76B0-4926-4755-BD11-1677EAAFA9CF}" srcId="{4A15820E-CFE2-4805-9351-A4F2603A5F20}" destId="{6795CBD8-1112-45EC-A347-2D5A46688FC1}" srcOrd="1" destOrd="0" parTransId="{F0A9FC3A-7D5F-461A-ADDF-A7DFDB336962}" sibTransId="{2BE2EEA6-78D2-4609-904B-A0BA09A172E3}"/>
    <dgm:cxn modelId="{E9DB71C2-7A90-4DA6-91D2-DF1D12E3C58C}" type="presOf" srcId="{4A15820E-CFE2-4805-9351-A4F2603A5F20}" destId="{B5B1680A-E02B-4733-BB72-FF3A97733279}" srcOrd="0" destOrd="0" presId="urn:microsoft.com/office/officeart/2005/8/layout/vList6"/>
    <dgm:cxn modelId="{7E9CECAB-3337-46FC-A5BA-0156959950F7}" type="presOf" srcId="{9CD95F52-16B2-4F31-A548-CB7F46210BF7}" destId="{840BA86B-76D4-486C-A338-98DBE46F46DE}" srcOrd="0" destOrd="1" presId="urn:microsoft.com/office/officeart/2005/8/layout/vList6"/>
    <dgm:cxn modelId="{647D5B35-B30B-49C0-B582-FAF2FC2A3C65}" srcId="{6A033249-BD8A-4710-9ADC-9475EE62BC2E}" destId="{892A1CB2-EA04-4CCE-92D5-08FCAF0E1F49}" srcOrd="1" destOrd="0" parTransId="{BBEFD483-8835-47C2-AC30-47CE7D4F60DF}" sibTransId="{0079EAD5-99DB-4A83-BB59-9F483447C672}"/>
    <dgm:cxn modelId="{867C9DB4-288E-4451-8B21-39DCF3769C73}" type="presOf" srcId="{5AD9DC10-25B4-4B3E-89B4-0D054E80F94B}" destId="{D4F3E1BF-07BB-4AA1-847E-CFB1D3C646CA}" srcOrd="0" destOrd="2" presId="urn:microsoft.com/office/officeart/2005/8/layout/vList6"/>
    <dgm:cxn modelId="{D91FEE2C-B106-4FF0-8E72-34B22C42F97E}" srcId="{4A15820E-CFE2-4805-9351-A4F2603A5F20}" destId="{1A60CFD8-B0D8-488E-9827-4B1A4A1660A6}" srcOrd="3" destOrd="0" parTransId="{A0156048-2200-4C1E-871A-6040AF0D32ED}" sibTransId="{88E891E0-63B7-4E32-8E4D-A93945032D72}"/>
    <dgm:cxn modelId="{46C1D912-5272-4631-98C2-B437C3DC6862}" type="presOf" srcId="{6A033249-BD8A-4710-9ADC-9475EE62BC2E}" destId="{FBA40300-D264-4B56-A26C-54C3D1737BE0}" srcOrd="0" destOrd="0" presId="urn:microsoft.com/office/officeart/2005/8/layout/vList6"/>
    <dgm:cxn modelId="{333247D8-B954-4919-8DA3-8F88672C7A59}" srcId="{6A033249-BD8A-4710-9ADC-9475EE62BC2E}" destId="{F60DEB2C-D6B2-4355-ACEA-0A2CF0D59F57}" srcOrd="0" destOrd="0" parTransId="{BCA3E961-2051-4F04-9001-CDCD2ED2B9AC}" sibTransId="{00763090-4836-4060-BF91-A565CBA10CE0}"/>
    <dgm:cxn modelId="{8EA7494E-AE39-4316-A170-D8AEFC4A76B2}" type="presOf" srcId="{D8F09E11-0213-4A4D-9C52-A0854EF98A9A}" destId="{840BA86B-76D4-486C-A338-98DBE46F46DE}" srcOrd="0" destOrd="3" presId="urn:microsoft.com/office/officeart/2005/8/layout/vList6"/>
    <dgm:cxn modelId="{50F10F74-29AA-4BE7-B730-012E292DADD7}" srcId="{33D7CBB5-768B-450C-882A-58298B85CD2A}" destId="{FAB513B4-C36E-4B31-877F-FA2436D3364B}" srcOrd="2" destOrd="0" parTransId="{C62832DC-8599-4D16-A619-40582C7092EB}" sibTransId="{4F0A4BEB-FB1F-4C41-ABF7-975BDF087954}"/>
    <dgm:cxn modelId="{97D97736-DD71-4598-993D-612432C99BC6}" srcId="{4A15820E-CFE2-4805-9351-A4F2603A5F20}" destId="{5AD9DC10-25B4-4B3E-89B4-0D054E80F94B}" srcOrd="2" destOrd="0" parTransId="{2C673C12-9609-4CCC-ADC6-2AADB014C2B7}" sibTransId="{3890B46F-215B-4261-B545-9B79287CFD18}"/>
    <dgm:cxn modelId="{4E708540-DE64-4B3B-9729-639BC3BC9F71}" type="presOf" srcId="{FAB513B4-C36E-4B31-877F-FA2436D3364B}" destId="{6DB9C9F2-5173-438C-845E-D07D97AB953D}" srcOrd="0" destOrd="0" presId="urn:microsoft.com/office/officeart/2005/8/layout/vList6"/>
    <dgm:cxn modelId="{75C8A928-7BB7-4FDC-BBA8-E86275A2E1C5}" type="presOf" srcId="{7022E2CE-2B5C-438E-B37E-56ADA005B2A7}" destId="{D4F3E1BF-07BB-4AA1-847E-CFB1D3C646CA}" srcOrd="0" destOrd="0" presId="urn:microsoft.com/office/officeart/2005/8/layout/vList6"/>
    <dgm:cxn modelId="{6BA85D14-3796-4DFE-92C1-43CA747FC2C2}" srcId="{FAB513B4-C36E-4B31-877F-FA2436D3364B}" destId="{0A0E7305-8A3A-42F5-9AA1-EE7DFD61DBC4}" srcOrd="0" destOrd="0" parTransId="{0543D2A1-B44B-461B-A855-5051FECFDADF}" sibTransId="{27134A9B-7225-4F22-B4D8-A45C6171A18B}"/>
    <dgm:cxn modelId="{3D4312A9-DC98-42F4-87C8-3182DD9E805D}" type="presOf" srcId="{6795CBD8-1112-45EC-A347-2D5A46688FC1}" destId="{D4F3E1BF-07BB-4AA1-847E-CFB1D3C646CA}" srcOrd="0" destOrd="1" presId="urn:microsoft.com/office/officeart/2005/8/layout/vList6"/>
    <dgm:cxn modelId="{CE6B5077-7F9E-45AC-A19C-66238BDC582B}" type="presOf" srcId="{0A0E7305-8A3A-42F5-9AA1-EE7DFD61DBC4}" destId="{840BA86B-76D4-486C-A338-98DBE46F46DE}" srcOrd="0" destOrd="0" presId="urn:microsoft.com/office/officeart/2005/8/layout/vList6"/>
    <dgm:cxn modelId="{DF8867CC-1DDD-40AA-8FE1-9BC09E7D160F}" type="presOf" srcId="{1A60CFD8-B0D8-488E-9827-4B1A4A1660A6}" destId="{D4F3E1BF-07BB-4AA1-847E-CFB1D3C646CA}" srcOrd="0" destOrd="3" presId="urn:microsoft.com/office/officeart/2005/8/layout/vList6"/>
    <dgm:cxn modelId="{9437679E-89DE-4493-97A0-57B99249BF93}" srcId="{33D7CBB5-768B-450C-882A-58298B85CD2A}" destId="{6A033249-BD8A-4710-9ADC-9475EE62BC2E}" srcOrd="1" destOrd="0" parTransId="{562C9123-8869-4A63-B34C-97692575E894}" sibTransId="{8701AF44-7E06-45CA-BEB4-195A6A5C1EDA}"/>
    <dgm:cxn modelId="{D98427EC-3C06-4006-81A7-EFA6B6CC1D63}" type="presOf" srcId="{892A1CB2-EA04-4CCE-92D5-08FCAF0E1F49}" destId="{66EBD6CC-B123-4865-A32D-DFBC9752E9DC}" srcOrd="0" destOrd="1" presId="urn:microsoft.com/office/officeart/2005/8/layout/vList6"/>
    <dgm:cxn modelId="{1A553ADA-D375-41EB-AEA8-4AC2BA92F4FC}" type="presOf" srcId="{33D7CBB5-768B-450C-882A-58298B85CD2A}" destId="{4442EA69-4551-4CFE-A749-B2D550419A42}" srcOrd="0" destOrd="0" presId="urn:microsoft.com/office/officeart/2005/8/layout/vList6"/>
    <dgm:cxn modelId="{2AB65696-B008-48C9-BE4C-E85E1F65F356}" srcId="{4A15820E-CFE2-4805-9351-A4F2603A5F20}" destId="{7022E2CE-2B5C-438E-B37E-56ADA005B2A7}" srcOrd="0" destOrd="0" parTransId="{2C92040D-D543-48B9-8238-B3ACF1801896}" sibTransId="{751D758E-4DA3-4C13-AA0E-6EAE7D4ACA64}"/>
    <dgm:cxn modelId="{F13163BD-A5CC-46CF-A0C4-3EB3263A013C}" type="presParOf" srcId="{4442EA69-4551-4CFE-A749-B2D550419A42}" destId="{363DC9D7-9FE9-4D4F-B6A2-DCB4FB5DC5A7}" srcOrd="0" destOrd="0" presId="urn:microsoft.com/office/officeart/2005/8/layout/vList6"/>
    <dgm:cxn modelId="{FA8DB675-E174-48BA-8FAE-CE1BDCD0320C}" type="presParOf" srcId="{363DC9D7-9FE9-4D4F-B6A2-DCB4FB5DC5A7}" destId="{B5B1680A-E02B-4733-BB72-FF3A97733279}" srcOrd="0" destOrd="0" presId="urn:microsoft.com/office/officeart/2005/8/layout/vList6"/>
    <dgm:cxn modelId="{85375969-D9B4-436F-8C27-E0EA9E1D0638}" type="presParOf" srcId="{363DC9D7-9FE9-4D4F-B6A2-DCB4FB5DC5A7}" destId="{D4F3E1BF-07BB-4AA1-847E-CFB1D3C646CA}" srcOrd="1" destOrd="0" presId="urn:microsoft.com/office/officeart/2005/8/layout/vList6"/>
    <dgm:cxn modelId="{BF564D3A-0E88-4134-92A6-6F77FC44E1DA}" type="presParOf" srcId="{4442EA69-4551-4CFE-A749-B2D550419A42}" destId="{3111F94C-23E1-46D9-BA6A-9397E34BB421}" srcOrd="1" destOrd="0" presId="urn:microsoft.com/office/officeart/2005/8/layout/vList6"/>
    <dgm:cxn modelId="{25CC134F-DE83-45F1-B6A7-7DE77B8D09CD}" type="presParOf" srcId="{4442EA69-4551-4CFE-A749-B2D550419A42}" destId="{B654D839-34C2-4DF2-A640-4AA9053165B3}" srcOrd="2" destOrd="0" presId="urn:microsoft.com/office/officeart/2005/8/layout/vList6"/>
    <dgm:cxn modelId="{10B078F9-ABBF-4F5A-9467-0A3BC07A1EF0}" type="presParOf" srcId="{B654D839-34C2-4DF2-A640-4AA9053165B3}" destId="{FBA40300-D264-4B56-A26C-54C3D1737BE0}" srcOrd="0" destOrd="0" presId="urn:microsoft.com/office/officeart/2005/8/layout/vList6"/>
    <dgm:cxn modelId="{589C65CA-D7EB-48BC-A1C7-266F7B4D29FF}" type="presParOf" srcId="{B654D839-34C2-4DF2-A640-4AA9053165B3}" destId="{66EBD6CC-B123-4865-A32D-DFBC9752E9DC}" srcOrd="1" destOrd="0" presId="urn:microsoft.com/office/officeart/2005/8/layout/vList6"/>
    <dgm:cxn modelId="{E43E98B2-06F1-468B-A710-04A502B01A38}" type="presParOf" srcId="{4442EA69-4551-4CFE-A749-B2D550419A42}" destId="{A690530F-9539-4A33-AE13-B2EB6C41AEFF}" srcOrd="3" destOrd="0" presId="urn:microsoft.com/office/officeart/2005/8/layout/vList6"/>
    <dgm:cxn modelId="{A7FA2F36-85EC-4AB4-8E4B-829084C27A6D}" type="presParOf" srcId="{4442EA69-4551-4CFE-A749-B2D550419A42}" destId="{99094002-D21B-4CEF-8CF8-DF5DC03E663F}" srcOrd="4" destOrd="0" presId="urn:microsoft.com/office/officeart/2005/8/layout/vList6"/>
    <dgm:cxn modelId="{AF4BC376-096E-4E9C-AACB-C6523093B575}" type="presParOf" srcId="{99094002-D21B-4CEF-8CF8-DF5DC03E663F}" destId="{6DB9C9F2-5173-438C-845E-D07D97AB953D}" srcOrd="0" destOrd="0" presId="urn:microsoft.com/office/officeart/2005/8/layout/vList6"/>
    <dgm:cxn modelId="{497E8B41-0C85-40AD-B248-0505BC67055A}" type="presParOf" srcId="{99094002-D21B-4CEF-8CF8-DF5DC03E663F}" destId="{840BA86B-76D4-486C-A338-98DBE46F46DE}" srcOrd="1" destOrd="0" presId="urn:microsoft.com/office/officeart/2005/8/layout/vList6"/>
  </dgm:cxnLst>
  <dgm:bg>
    <a:solidFill>
      <a:schemeClr val="accent1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07D15-5AE6-456F-B181-47F20D049606}">
      <dsp:nvSpPr>
        <dsp:cNvPr id="0" name=""/>
        <dsp:cNvSpPr/>
      </dsp:nvSpPr>
      <dsp:spPr>
        <a:xfrm>
          <a:off x="0" y="0"/>
          <a:ext cx="7086600" cy="1565029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● Define competitors, competitive rivalry, competitive behavior, and competitive dynamics.</a:t>
          </a:r>
          <a:endParaRPr lang="en-US" sz="2200" kern="1200" dirty="0">
            <a:latin typeface="+mn-lt"/>
          </a:endParaRPr>
        </a:p>
      </dsp:txBody>
      <dsp:txXfrm>
        <a:off x="1522150" y="0"/>
        <a:ext cx="5564449" cy="1565029"/>
      </dsp:txXfrm>
    </dsp:sp>
    <dsp:sp modelId="{1918FC97-5768-4177-A57F-3B26C702E374}">
      <dsp:nvSpPr>
        <dsp:cNvPr id="0" name=""/>
        <dsp:cNvSpPr/>
      </dsp:nvSpPr>
      <dsp:spPr>
        <a:xfrm>
          <a:off x="446738" y="363191"/>
          <a:ext cx="733505" cy="8386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36DD5-C883-43D8-A7C6-B3EDFA2A6770}">
      <dsp:nvSpPr>
        <dsp:cNvPr id="0" name=""/>
        <dsp:cNvSpPr/>
      </dsp:nvSpPr>
      <dsp:spPr>
        <a:xfrm>
          <a:off x="0" y="1669860"/>
          <a:ext cx="7086600" cy="1704517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  <a:cs typeface="Arial"/>
            </a:rPr>
            <a:t>● </a:t>
          </a:r>
          <a:r>
            <a:rPr lang="en-US" sz="2200" kern="1200" dirty="0" smtClean="0"/>
            <a:t>Describe market commonality and resource similarity as the building blocks of a competitor analysis.</a:t>
          </a:r>
          <a:endParaRPr lang="en-US" sz="2200" kern="1200" dirty="0">
            <a:latin typeface="+mn-lt"/>
          </a:endParaRPr>
        </a:p>
      </dsp:txBody>
      <dsp:txXfrm>
        <a:off x="1522150" y="1669860"/>
        <a:ext cx="5564449" cy="1704517"/>
      </dsp:txXfrm>
    </dsp:sp>
    <dsp:sp modelId="{E708CFC0-76CB-4E72-B8D1-24DBB71C3A2C}">
      <dsp:nvSpPr>
        <dsp:cNvPr id="0" name=""/>
        <dsp:cNvSpPr/>
      </dsp:nvSpPr>
      <dsp:spPr>
        <a:xfrm>
          <a:off x="446738" y="2102795"/>
          <a:ext cx="733505" cy="8386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579AA-35AB-4B01-AAE7-F2C3069BC13D}">
      <dsp:nvSpPr>
        <dsp:cNvPr id="0" name=""/>
        <dsp:cNvSpPr/>
      </dsp:nvSpPr>
      <dsp:spPr>
        <a:xfrm>
          <a:off x="0" y="3479208"/>
          <a:ext cx="7086600" cy="1851710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  <a:cs typeface="Arial"/>
            </a:rPr>
            <a:t>●</a:t>
          </a:r>
          <a:r>
            <a:rPr lang="en-US" sz="2200" kern="1200" dirty="0" smtClean="0">
              <a:latin typeface="Arial"/>
              <a:cs typeface="Arial"/>
            </a:rPr>
            <a:t> </a:t>
          </a:r>
          <a:r>
            <a:rPr lang="en-US" sz="2200" kern="1200" dirty="0" smtClean="0"/>
            <a:t>Explain awareness, motivation, and ability as drivers of competitive behaviors.</a:t>
          </a:r>
          <a:endParaRPr lang="en-US" sz="2200" kern="1200" dirty="0">
            <a:latin typeface="+mn-lt"/>
          </a:endParaRPr>
        </a:p>
      </dsp:txBody>
      <dsp:txXfrm>
        <a:off x="1522150" y="3479208"/>
        <a:ext cx="5564449" cy="1851710"/>
      </dsp:txXfrm>
    </dsp:sp>
    <dsp:sp modelId="{4BE5030C-0348-4C03-92AE-76D4C2BF5185}">
      <dsp:nvSpPr>
        <dsp:cNvPr id="0" name=""/>
        <dsp:cNvSpPr/>
      </dsp:nvSpPr>
      <dsp:spPr>
        <a:xfrm>
          <a:off x="446738" y="3985740"/>
          <a:ext cx="733505" cy="8386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207D15-5AE6-456F-B181-47F20D049606}">
      <dsp:nvSpPr>
        <dsp:cNvPr id="0" name=""/>
        <dsp:cNvSpPr/>
      </dsp:nvSpPr>
      <dsp:spPr>
        <a:xfrm>
          <a:off x="0" y="0"/>
          <a:ext cx="7086600" cy="1565029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● Discuss factors affecting the likelihood a competitor will take competitive actions.</a:t>
          </a:r>
          <a:endParaRPr lang="en-US" sz="2200" kern="1200" dirty="0">
            <a:latin typeface="+mn-lt"/>
          </a:endParaRPr>
        </a:p>
      </dsp:txBody>
      <dsp:txXfrm>
        <a:off x="1522150" y="0"/>
        <a:ext cx="5564449" cy="1565029"/>
      </dsp:txXfrm>
    </dsp:sp>
    <dsp:sp modelId="{1918FC97-5768-4177-A57F-3B26C702E374}">
      <dsp:nvSpPr>
        <dsp:cNvPr id="0" name=""/>
        <dsp:cNvSpPr/>
      </dsp:nvSpPr>
      <dsp:spPr>
        <a:xfrm>
          <a:off x="446738" y="363191"/>
          <a:ext cx="733505" cy="8386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36DD5-C883-43D8-A7C6-B3EDFA2A6770}">
      <dsp:nvSpPr>
        <dsp:cNvPr id="0" name=""/>
        <dsp:cNvSpPr/>
      </dsp:nvSpPr>
      <dsp:spPr>
        <a:xfrm>
          <a:off x="0" y="1669860"/>
          <a:ext cx="7086600" cy="1704517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  <a:cs typeface="Arial"/>
            </a:rPr>
            <a:t>● </a:t>
          </a:r>
          <a:r>
            <a:rPr lang="en-US" sz="2200" kern="1200" dirty="0" smtClean="0"/>
            <a:t>Describe factors affecting the likelihood a competitor will respond to actions taken against it.</a:t>
          </a:r>
          <a:endParaRPr lang="en-US" sz="2200" kern="1200" dirty="0">
            <a:latin typeface="+mn-lt"/>
          </a:endParaRPr>
        </a:p>
      </dsp:txBody>
      <dsp:txXfrm>
        <a:off x="1522150" y="1669860"/>
        <a:ext cx="5564449" cy="1704517"/>
      </dsp:txXfrm>
    </dsp:sp>
    <dsp:sp modelId="{E708CFC0-76CB-4E72-B8D1-24DBB71C3A2C}">
      <dsp:nvSpPr>
        <dsp:cNvPr id="0" name=""/>
        <dsp:cNvSpPr/>
      </dsp:nvSpPr>
      <dsp:spPr>
        <a:xfrm>
          <a:off x="446738" y="2102795"/>
          <a:ext cx="733505" cy="8386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579AA-35AB-4B01-AAE7-F2C3069BC13D}">
      <dsp:nvSpPr>
        <dsp:cNvPr id="0" name=""/>
        <dsp:cNvSpPr/>
      </dsp:nvSpPr>
      <dsp:spPr>
        <a:xfrm>
          <a:off x="0" y="3479208"/>
          <a:ext cx="7086600" cy="1851710"/>
        </a:xfrm>
        <a:prstGeom prst="roundRect">
          <a:avLst>
            <a:gd name="adj" fmla="val 10000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latin typeface="+mj-lt"/>
              <a:cs typeface="Arial"/>
            </a:rPr>
            <a:t>●</a:t>
          </a:r>
          <a:r>
            <a:rPr lang="en-US" sz="2200" kern="1200" dirty="0" smtClean="0">
              <a:latin typeface="Arial"/>
              <a:cs typeface="Arial"/>
            </a:rPr>
            <a:t> </a:t>
          </a:r>
          <a:r>
            <a:rPr lang="en-US" sz="2200" kern="1200" dirty="0" smtClean="0"/>
            <a:t>Explain the competitive dynamics in each of slow-cycle, fast-cycle, and standard-cycle markets.</a:t>
          </a:r>
          <a:endParaRPr lang="en-US" sz="2200" kern="1200" dirty="0">
            <a:latin typeface="+mn-lt"/>
          </a:endParaRPr>
        </a:p>
      </dsp:txBody>
      <dsp:txXfrm>
        <a:off x="1522150" y="3479208"/>
        <a:ext cx="5564449" cy="1851710"/>
      </dsp:txXfrm>
    </dsp:sp>
    <dsp:sp modelId="{4BE5030C-0348-4C03-92AE-76D4C2BF5185}">
      <dsp:nvSpPr>
        <dsp:cNvPr id="0" name=""/>
        <dsp:cNvSpPr/>
      </dsp:nvSpPr>
      <dsp:spPr>
        <a:xfrm>
          <a:off x="446738" y="3985740"/>
          <a:ext cx="733505" cy="8386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71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0BCBF-BE79-4DBD-B0C4-11194DBFE356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957E4-4FEB-4126-816A-8EB743B200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957E4-4FEB-4126-816A-8EB743B200FE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4724400" y="2590800"/>
            <a:ext cx="4419600" cy="1527175"/>
          </a:xfrm>
          <a:effectLst/>
        </p:spPr>
        <p:txBody>
          <a:bodyPr anchor="t"/>
          <a:lstStyle>
            <a:lvl1pPr algn="ctr">
              <a:defRPr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724400" y="0"/>
            <a:ext cx="4114800" cy="1676400"/>
          </a:xfrm>
        </p:spPr>
        <p:txBody>
          <a:bodyPr anchor="b"/>
          <a:lstStyle>
            <a:lvl1pPr marL="0" indent="0" algn="ctr">
              <a:buNone/>
              <a:defRPr sz="2400">
                <a:solidFill>
                  <a:schemeClr val="tx2">
                    <a:shade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pic>
        <p:nvPicPr>
          <p:cNvPr id="8" name="Picture 7" descr="HIH_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"/>
            <a:ext cx="4693882" cy="6172200"/>
          </a:xfrm>
          <a:prstGeom prst="rect">
            <a:avLst/>
          </a:prstGeom>
        </p:spPr>
      </p:pic>
      <p:sp>
        <p:nvSpPr>
          <p:cNvPr id="10" name="Footer Placeholder 1"/>
          <p:cNvSpPr txBox="1">
            <a:spLocks/>
          </p:cNvSpPr>
          <p:nvPr/>
        </p:nvSpPr>
        <p:spPr>
          <a:xfrm>
            <a:off x="6934200" y="6172200"/>
            <a:ext cx="2209800" cy="685800"/>
          </a:xfrm>
          <a:prstGeom prst="rect">
            <a:avLst/>
          </a:prstGeom>
        </p:spPr>
        <p:txBody>
          <a:bodyPr vert="horz"/>
          <a:lstStyle>
            <a:lvl1pPr algn="l"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Authored by: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Marta Szabo White, PhD.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Georgia State University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600200" y="1295400"/>
            <a:ext cx="7391400" cy="502920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2pPr>
            <a:lvl3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3pPr>
            <a:lvl4pPr>
              <a:buFont typeface="Arial" pitchFamily="34" charset="0"/>
              <a:buChar char="•"/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600200" y="1295400"/>
            <a:ext cx="7391400" cy="5029200"/>
          </a:xfrm>
        </p:spPr>
        <p:txBody>
          <a:bodyPr/>
          <a:lstStyle>
            <a:lvl1pPr>
              <a:buFont typeface="Arial" pitchFamily="34" charset="0"/>
              <a:buChar char="•"/>
              <a:defRPr>
                <a:latin typeface="Arial" pitchFamily="34" charset="0"/>
                <a:cs typeface="Arial" pitchFamily="34" charset="0"/>
              </a:defRPr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524000" y="0"/>
            <a:ext cx="7467600" cy="1295400"/>
          </a:xfrm>
        </p:spPr>
        <p:txBody>
          <a:bodyPr>
            <a:noAutofit/>
          </a:bodyPr>
          <a:lstStyle>
            <a:lvl1pPr algn="ctr"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6400800"/>
            <a:ext cx="6553200" cy="457200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IH_Cover_globe-2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rcRect l="20000" r="13333"/>
          <a:stretch>
            <a:fillRect/>
          </a:stretch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  <p:sp>
        <p:nvSpPr>
          <p:cNvPr id="9" name="Footer Placeholder 18"/>
          <p:cNvSpPr txBox="1">
            <a:spLocks/>
          </p:cNvSpPr>
          <p:nvPr/>
        </p:nvSpPr>
        <p:spPr>
          <a:xfrm>
            <a:off x="1524000" y="6477000"/>
            <a:ext cx="6858000" cy="533400"/>
          </a:xfrm>
          <a:prstGeom prst="rect">
            <a:avLst/>
          </a:prstGeom>
        </p:spPr>
        <p:txBody>
          <a:bodyPr vert="horz"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©2013 </a:t>
            </a:r>
            <a:r>
              <a:rPr kumimoji="0" lang="en-US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Cengage</a:t>
            </a:r>
            <a:r>
              <a:rPr kumimoji="0" lang="en-US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Learning.  All Rights Reserved.  May not be copied, scanned, or duplicated, in whole or in part, except for use as permitted in a license distributed with a certain product or service or otherwise on a password-protected website for classroom use.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Font typeface="Arial" pitchFamily="34" charset="0"/>
              <a:buChar char="•"/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Font typeface="Arial" pitchFamily="34" charset="0"/>
              <a:buChar char="•"/>
              <a:defRPr sz="2800"/>
            </a:lvl1pPr>
            <a:lvl2pPr>
              <a:buFont typeface="Arial" pitchFamily="34" charset="0"/>
              <a:buChar char="•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Arial" pitchFamily="34" charset="0"/>
              <a:buChar char="•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77000"/>
            <a:ext cx="8153400" cy="288925"/>
          </a:xfrm>
        </p:spPr>
        <p:txBody>
          <a:bodyPr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HIH_Cove_lo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>
            <a:lvl1pPr>
              <a:defRPr baseline="0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8153400" cy="288925"/>
          </a:xfrm>
        </p:spPr>
        <p:txBody>
          <a:bodyPr/>
          <a:lstStyle>
            <a:lvl1pPr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HIH_Cove_log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6553200"/>
            <a:ext cx="9144000" cy="307777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© 2012 South-Western, </a:t>
            </a:r>
            <a:r>
              <a:rPr lang="en-US" sz="1400" dirty="0" err="1" smtClean="0">
                <a:solidFill>
                  <a:schemeClr val="bg1"/>
                </a:solidFill>
              </a:rPr>
              <a:t>Cengage</a:t>
            </a:r>
            <a:r>
              <a:rPr lang="en-US" sz="1400" dirty="0" smtClean="0">
                <a:solidFill>
                  <a:schemeClr val="bg1"/>
                </a:solidFill>
              </a:rPr>
              <a:t> Learning, Inc. All rights reserved.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152400" y="6477000"/>
            <a:ext cx="80010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D235BD0-D356-4402-BB91-39E6560732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3" name="Picture 12" descr="HIH_Cove_logor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610600" y="0"/>
            <a:ext cx="533400" cy="5765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Arial" pitchFamily="34" charset="0"/>
        <a:buChar char="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dirty="0"/>
          </a:p>
        </p:txBody>
      </p:sp>
      <p:sp>
        <p:nvSpPr>
          <p:cNvPr id="16" name="Subtitle 15"/>
          <p:cNvSpPr>
            <a:spLocks noGrp="1"/>
          </p:cNvSpPr>
          <p:nvPr>
            <p:ph type="subTitle" idx="1"/>
          </p:nvPr>
        </p:nvSpPr>
        <p:spPr>
          <a:xfrm>
            <a:off x="4724400" y="762000"/>
            <a:ext cx="4114800" cy="1981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3600" b="1" dirty="0" smtClean="0">
                <a:latin typeface="+mj-lt"/>
              </a:rPr>
              <a:t>PART 2: STRATEGIC ACTIONS:</a:t>
            </a:r>
          </a:p>
          <a:p>
            <a:pPr>
              <a:spcBef>
                <a:spcPts val="0"/>
              </a:spcBef>
            </a:pPr>
            <a:r>
              <a:rPr lang="en-US" sz="3600" b="1" dirty="0" smtClean="0">
                <a:latin typeface="+mj-lt"/>
              </a:rPr>
              <a:t>STRATEGY FORMULATION</a:t>
            </a:r>
            <a:endParaRPr lang="en-US" sz="3600" dirty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4400" y="3276600"/>
            <a:ext cx="3657600" cy="2784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 smtClean="0">
                <a:latin typeface="+mj-lt"/>
              </a:rPr>
              <a:t>CHAPTER  5</a:t>
            </a:r>
            <a:br>
              <a:rPr lang="en-US" sz="3400" dirty="0" smtClean="0">
                <a:latin typeface="+mj-lt"/>
              </a:rPr>
            </a:br>
            <a:r>
              <a:rPr lang="en-US" sz="3400" dirty="0" smtClean="0">
                <a:latin typeface="+mj-lt"/>
              </a:rPr>
              <a:t>COMPETITIVE RIVALRY AND COMPETITIVE DYNAMICS</a:t>
            </a:r>
            <a:endParaRPr lang="en-US" sz="3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762000"/>
            <a:ext cx="7620000" cy="10668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</a:rPr>
              <a:t>COMPETITIVE RIVALRY DURING RECESSION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IMPORTANT DEFINITIONS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00199" y="1905000"/>
            <a:ext cx="7543801" cy="4343400"/>
          </a:xfrm>
          <a:prstGeom prst="rect">
            <a:avLst/>
          </a:prstGeom>
        </p:spPr>
        <p:txBody>
          <a:bodyPr/>
          <a:lstStyle/>
          <a:p>
            <a:pPr marL="173038" lvl="0" indent="-173038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 rivalry often increases during recession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</a:rPr>
              <a:t> 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Customers change buying behavior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for ways to escape daily negative environment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Movie ticket sales increase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Candy consumption increases</a:t>
            </a:r>
          </a:p>
          <a:p>
            <a:pPr marL="236538" marR="0" lvl="0" indent="-17303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Bottled water sales declined two percent in 2008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Bottled water distributors introduced new products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Address plastic bottle concerns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Competition from tap water filter manufacturers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762000"/>
            <a:ext cx="7620000" cy="10668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</a:rPr>
              <a:t>MULTIMARKET COMPETITION COMPETITIVE DYNAMICS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IMPORTANT DEFINITIONS </a:t>
            </a:r>
          </a:p>
        </p:txBody>
      </p:sp>
      <p:sp>
        <p:nvSpPr>
          <p:cNvPr id="7" name="Subtitle 14"/>
          <p:cNvSpPr txBox="1">
            <a:spLocks/>
          </p:cNvSpPr>
          <p:nvPr/>
        </p:nvSpPr>
        <p:spPr>
          <a:xfrm>
            <a:off x="1676400" y="1905000"/>
            <a:ext cx="7239000" cy="4572000"/>
          </a:xfrm>
          <a:prstGeom prst="rect">
            <a:avLst/>
          </a:prstGeom>
          <a:solidFill>
            <a:srgbClr val="FFCC99"/>
          </a:solidFill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MULTIMARKET COMPETITION: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firms competing against each other in several product or geographic markets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/>
              </a:rPr>
              <a:t>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 DYNAMICS</a:t>
            </a:r>
            <a:r>
              <a:rPr lang="en-US" sz="3200" b="1" dirty="0" smtClean="0">
                <a:solidFill>
                  <a:schemeClr val="tx2"/>
                </a:solidFill>
              </a:rPr>
              <a:t>: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ll competitive behavior,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that is, the total set of actions and responses taken by all firms competing within a market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COMPETITORS TO COMPETITIVE DYNAMICS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524000"/>
            <a:ext cx="1524000" cy="15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5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.1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From Competitors to Competitive Dynamics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rot="-120000">
            <a:off x="0" y="192024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2941"/>
          <a:stretch>
            <a:fillRect/>
          </a:stretch>
        </p:blipFill>
        <p:spPr bwMode="auto">
          <a:xfrm>
            <a:off x="1752600" y="1600200"/>
            <a:ext cx="713003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COMPETITIVE DYNAMICS VERSUS RIVALRY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1143000" y="1447800"/>
          <a:ext cx="8001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COMPETITIVE RIVALRY’S EFFECT ON STRATEGY 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371600"/>
            <a:ext cx="7391400" cy="5105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Success of a strategy is determined by: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firm’s initial competitive actions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well it anticipates competitors’ responses to them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well the firm anticipates and responds to its competitors’ initial actions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 rivalry: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Affects all types of strategies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 the strongest influence on the firm’s business-level strategy or strategies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 MODEL OF COMPETITIVE RIVALRY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00200" y="1371600"/>
            <a:ext cx="7391400" cy="4953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Firms are mutually interdependent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firm’s competitive actions have noticeable effects on competitors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4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firm’s competitive actions elicit competitive responses from competitors</a:t>
            </a:r>
          </a:p>
          <a:p>
            <a:pPr marL="742950" lvl="1" indent="-285750">
              <a:spcBef>
                <a:spcPct val="4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Firms are affected by each other’s actions   and responses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Over time firms take competitive actions and reactions</a:t>
            </a:r>
          </a:p>
          <a:p>
            <a:pPr marL="742950" lvl="1" indent="-285750">
              <a:spcBef>
                <a:spcPct val="4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4876800"/>
            <a:ext cx="7620000" cy="1447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 MODEL OF COMPETITIVE RIVALRY (CONT’D)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20801" y="1371599"/>
            <a:ext cx="7594599" cy="5029201"/>
          </a:xfrm>
          <a:prstGeom prst="rect">
            <a:avLst/>
          </a:prstGeom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</a:rPr>
              <a:t>Firm level rivalry is usually dynamic and complex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400" dirty="0" smtClean="0">
              <a:solidFill>
                <a:schemeClr val="tx2"/>
              </a:solidFill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Foundation for successfully building and using capabilities and core competencies   to gain an advantageous market position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Sequence of events (next slide) are the components of this chapter</a:t>
            </a:r>
          </a:p>
          <a:p>
            <a:pPr marL="393700" lvl="1" indent="-282575" algn="ctr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3600" dirty="0" smtClean="0">
                <a:solidFill>
                  <a:schemeClr val="tx2"/>
                </a:solidFill>
              </a:rPr>
              <a:t>  </a:t>
            </a:r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Marketplace success is a function of both individual strategies and the consequences of their use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 MODEL OF COMPETITIVE RIVALRY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1524000"/>
            <a:ext cx="1524000" cy="15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5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.2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Model of Competitive Rivalry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-120000">
            <a:off x="0" y="201168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800600" y="5334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b="12297"/>
          <a:stretch>
            <a:fillRect/>
          </a:stretch>
        </p:blipFill>
        <p:spPr bwMode="auto">
          <a:xfrm>
            <a:off x="1524000" y="2286000"/>
            <a:ext cx="736864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COMPETITOR ANALYSIS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066800"/>
            <a:ext cx="7162800" cy="5257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Competitor analysis is used to help a firm understand its competitors.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The firm studies competitors’ future objectives, current strategies, assumptions, and capabilities.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With the analysis, a firm is better able to predict competitors’ behaviors when forming its competitive actions and responses.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COMPETITOR ANALYSIS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2057400"/>
            <a:ext cx="9144000" cy="43434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marL="742950" marR="0" lvl="1" indent="6921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components to assess: </a:t>
            </a:r>
          </a:p>
          <a:p>
            <a:pPr marL="742950" marR="0" lvl="1" indent="6921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MARKET COMMONALITY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SIMILARITY</a:t>
            </a:r>
          </a:p>
          <a:p>
            <a:pPr marL="742950" marR="0" lvl="1" indent="-2857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question: To what extent are firms competitors?</a:t>
            </a:r>
          </a:p>
          <a:p>
            <a:pPr marL="742950" marR="0" lvl="1" indent="-2857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●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Competitor: high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 commonality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 high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similarity</a:t>
            </a:r>
          </a:p>
          <a:p>
            <a:pPr marL="742950" marR="0" lvl="2" indent="14319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Dell and HP are direct competitors</a:t>
            </a:r>
          </a:p>
          <a:p>
            <a:pPr marL="2174875" marR="0" lvl="2" indent="-171767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● </a:t>
            </a:r>
            <a:r>
              <a:rPr lang="en-US" sz="2400" dirty="0" smtClean="0"/>
              <a:t>Combination of market commonality &amp; resource similarity   indicate a firm’s direct competitors</a:t>
            </a:r>
          </a:p>
          <a:p>
            <a:pPr marL="2222500" marR="0" lvl="1" indent="-148113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 COMPETITION DOES NOT ALWAYS   IMPLY INTENSE RIVALRY</a:t>
            </a:r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0" y="762000"/>
            <a:ext cx="9144000" cy="129540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08138" algn="l"/>
                <a:tab pos="1828800" algn="l"/>
                <a:tab pos="2222500" algn="l"/>
                <a:tab pos="2286000" algn="l"/>
                <a:tab pos="2522538" algn="l"/>
              </a:tabLst>
              <a:defRPr/>
            </a:pPr>
            <a:r>
              <a:rPr kumimoji="0" lang="en-US" sz="3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MARKET COMMONALITY AND         </a:t>
            </a:r>
            <a:r>
              <a:rPr kumimoji="0" lang="en-US" sz="3800" b="1" i="0" u="none" strike="noStrike" kern="1200" cap="all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</a:t>
            </a:r>
            <a:r>
              <a:rPr kumimoji="0" lang="en-US" sz="3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RESOURCE SIMILARITY</a:t>
            </a:r>
            <a:endParaRPr kumimoji="0" lang="en-US" sz="38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0"/>
            <a:ext cx="7086600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THE STRATEGIC MANAGEMENT PROCESS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t="4301"/>
          <a:stretch>
            <a:fillRect/>
          </a:stretch>
        </p:blipFill>
        <p:spPr bwMode="auto">
          <a:xfrm>
            <a:off x="2362200" y="1143000"/>
            <a:ext cx="5791200" cy="534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3657600" y="3276600"/>
            <a:ext cx="1295400" cy="990600"/>
          </a:xfrm>
          <a:prstGeom prst="ellips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COMPETITOR ANALYSIS</a:t>
            </a:r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08138" algn="l"/>
                <a:tab pos="1828800" algn="l"/>
                <a:tab pos="2222500" algn="l"/>
                <a:tab pos="2286000" algn="l"/>
                <a:tab pos="2522538" algn="l"/>
              </a:tabLst>
              <a:defRPr/>
            </a:pPr>
            <a:r>
              <a:rPr kumimoji="0" lang="en-US" sz="3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MARKET COMMONALITY </a:t>
            </a:r>
            <a:endParaRPr kumimoji="0" lang="en-US" sz="38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524001"/>
            <a:ext cx="7620000" cy="4038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 commonality is concerned with: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number of markets with which a firm and a competitor are jointly involved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degree of importance of the individual markets to each competitor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Firms competing against one another in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several or many markets engage in multimarket competition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" y="5562600"/>
            <a:ext cx="9143999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400" dirty="0" smtClean="0">
                <a:solidFill>
                  <a:schemeClr val="bg1"/>
                </a:solidFill>
                <a:latin typeface="+mj-lt"/>
              </a:rPr>
              <a:t>A firm with greater multimarket contact is less likely to initiate an attack, but more likely to respond aggressively when attacked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build="p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COMPETITOR ANALYSIS</a:t>
            </a:r>
          </a:p>
        </p:txBody>
      </p:sp>
      <p:sp>
        <p:nvSpPr>
          <p:cNvPr id="8" name="Title 13"/>
          <p:cNvSpPr txBox="1">
            <a:spLocks/>
          </p:cNvSpPr>
          <p:nvPr/>
        </p:nvSpPr>
        <p:spPr>
          <a:xfrm>
            <a:off x="0" y="762000"/>
            <a:ext cx="9144000" cy="762000"/>
          </a:xfrm>
          <a:prstGeom prst="rect">
            <a:avLst/>
          </a:prstGeom>
          <a:solidFill>
            <a:schemeClr val="tx1"/>
          </a:solidFill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08138" algn="l"/>
                <a:tab pos="1828800" algn="l"/>
                <a:tab pos="2222500" algn="l"/>
                <a:tab pos="2286000" algn="l"/>
                <a:tab pos="2522538" algn="l"/>
              </a:tabLst>
              <a:defRPr/>
            </a:pPr>
            <a:r>
              <a:rPr kumimoji="0" lang="en-US" sz="3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RESOURCE SIMILARITY</a:t>
            </a:r>
            <a:endParaRPr kumimoji="0" lang="en-US" sz="3800" b="1" i="0" u="none" strike="noStrike" kern="1200" cap="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0" y="1524001"/>
            <a:ext cx="7620000" cy="3962399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Similarity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comparable the firm’s tangible and intangible resources are to a competitor’s in terms of both types and amounts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Firms with similar types and amounts of resources are likely to: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Have similar strengths and weaknesses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similar strategies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562600"/>
            <a:ext cx="9144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 smtClean="0">
                <a:solidFill>
                  <a:schemeClr val="bg1"/>
                </a:solidFill>
                <a:latin typeface="+mj-lt"/>
              </a:rPr>
              <a:t>Assessing resource similarity can be difficult if critical resources are intangible rather than tangible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build="p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A FRAMEWORK OF COMPETITOR ANALYSIS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0" y="1524000"/>
            <a:ext cx="1524000" cy="15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5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.3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 Framework of Competitor Analysis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rot="-120000">
            <a:off x="0" y="201168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t="1639"/>
          <a:stretch>
            <a:fillRect/>
          </a:stretch>
        </p:blipFill>
        <p:spPr bwMode="auto">
          <a:xfrm>
            <a:off x="1600200" y="1524000"/>
            <a:ext cx="7262290" cy="457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DRIVERS OF COMPETITIVE ACTIONS AND RESPONSES</a:t>
            </a:r>
          </a:p>
        </p:txBody>
      </p:sp>
      <p:sp>
        <p:nvSpPr>
          <p:cNvPr id="15" name="AutoShape 7"/>
          <p:cNvSpPr>
            <a:spLocks/>
          </p:cNvSpPr>
          <p:nvPr/>
        </p:nvSpPr>
        <p:spPr bwMode="auto">
          <a:xfrm>
            <a:off x="3581400" y="1447800"/>
            <a:ext cx="1066800" cy="4419600"/>
          </a:xfrm>
          <a:prstGeom prst="leftBrace">
            <a:avLst>
              <a:gd name="adj1" fmla="val 0"/>
              <a:gd name="adj2" fmla="val 12778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038600" y="1600200"/>
            <a:ext cx="4724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Awareness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extent to which competitors recognize the degree of their mutual interdependence that results from: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 commonality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Resource similarity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7" name="Group 4"/>
          <p:cNvGrpSpPr>
            <a:grpSpLocks/>
          </p:cNvGrpSpPr>
          <p:nvPr/>
        </p:nvGrpSpPr>
        <p:grpSpPr bwMode="auto">
          <a:xfrm>
            <a:off x="1143000" y="1295402"/>
            <a:ext cx="2514601" cy="1143664"/>
            <a:chOff x="292" y="1595"/>
            <a:chExt cx="1584" cy="665"/>
          </a:xfrm>
        </p:grpSpPr>
        <p:sp>
          <p:nvSpPr>
            <p:cNvPr id="18" name="Rectangle 5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6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Awareness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DRIVERS OF COMPETITIVE ACTIONS AND RESPONSES</a:t>
            </a:r>
          </a:p>
        </p:txBody>
      </p:sp>
      <p:sp>
        <p:nvSpPr>
          <p:cNvPr id="17" name="AutoShape 10"/>
          <p:cNvSpPr>
            <a:spLocks/>
          </p:cNvSpPr>
          <p:nvPr/>
        </p:nvSpPr>
        <p:spPr bwMode="auto">
          <a:xfrm>
            <a:off x="3657600" y="1524000"/>
            <a:ext cx="914400" cy="4038600"/>
          </a:xfrm>
          <a:prstGeom prst="leftBrace">
            <a:avLst>
              <a:gd name="adj1" fmla="val 0"/>
              <a:gd name="adj2" fmla="val 2968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191000" y="1600200"/>
            <a:ext cx="3922713" cy="4191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Motivation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firm’s incentive to take action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 to respond to a competitor’s attack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relates to perceived gains and losses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1143000" y="1295401"/>
            <a:ext cx="2514601" cy="990602"/>
            <a:chOff x="292" y="1595"/>
            <a:chExt cx="1584" cy="576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Awareness</a:t>
              </a:r>
            </a:p>
          </p:txBody>
        </p:sp>
      </p:grpSp>
      <p:grpSp>
        <p:nvGrpSpPr>
          <p:cNvPr id="20" name="Group 7"/>
          <p:cNvGrpSpPr>
            <a:grpSpLocks/>
          </p:cNvGrpSpPr>
          <p:nvPr/>
        </p:nvGrpSpPr>
        <p:grpSpPr bwMode="auto">
          <a:xfrm>
            <a:off x="1143000" y="2209800"/>
            <a:ext cx="2514601" cy="973138"/>
            <a:chOff x="292" y="1595"/>
            <a:chExt cx="1584" cy="565"/>
          </a:xfrm>
        </p:grpSpPr>
        <p:sp>
          <p:nvSpPr>
            <p:cNvPr id="21" name="Rectangle 8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2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7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Motivation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DRIVERS OF COMPETITIVE ACTIONS AND RESPONSES</a:t>
            </a:r>
          </a:p>
        </p:txBody>
      </p:sp>
      <p:sp>
        <p:nvSpPr>
          <p:cNvPr id="22" name="AutoShape 13"/>
          <p:cNvSpPr>
            <a:spLocks/>
          </p:cNvSpPr>
          <p:nvPr/>
        </p:nvSpPr>
        <p:spPr bwMode="auto">
          <a:xfrm>
            <a:off x="3657600" y="1457325"/>
            <a:ext cx="990600" cy="4867275"/>
          </a:xfrm>
          <a:prstGeom prst="leftBrace">
            <a:avLst>
              <a:gd name="adj1" fmla="val 0"/>
              <a:gd name="adj2" fmla="val 44688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114800" y="1519238"/>
            <a:ext cx="4495800" cy="488156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Ability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relates to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firm’s resources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flexibility these resources provide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Without available resources the firm lacks the ability to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attack a competitor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respond to the competitor’s actions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4" name="Group 4"/>
          <p:cNvGrpSpPr>
            <a:grpSpLocks/>
          </p:cNvGrpSpPr>
          <p:nvPr/>
        </p:nvGrpSpPr>
        <p:grpSpPr bwMode="auto">
          <a:xfrm>
            <a:off x="1143000" y="1295401"/>
            <a:ext cx="2514601" cy="990602"/>
            <a:chOff x="292" y="1595"/>
            <a:chExt cx="1584" cy="576"/>
          </a:xfrm>
        </p:grpSpPr>
        <p:sp>
          <p:nvSpPr>
            <p:cNvPr id="25" name="Rectangle 5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6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Awareness</a:t>
              </a:r>
            </a:p>
          </p:txBody>
        </p:sp>
      </p:grpSp>
      <p:grpSp>
        <p:nvGrpSpPr>
          <p:cNvPr id="27" name="Group 7"/>
          <p:cNvGrpSpPr>
            <a:grpSpLocks/>
          </p:cNvGrpSpPr>
          <p:nvPr/>
        </p:nvGrpSpPr>
        <p:grpSpPr bwMode="auto">
          <a:xfrm>
            <a:off x="1143000" y="2209800"/>
            <a:ext cx="2514601" cy="973138"/>
            <a:chOff x="292" y="1595"/>
            <a:chExt cx="1584" cy="565"/>
          </a:xfrm>
        </p:grpSpPr>
        <p:sp>
          <p:nvSpPr>
            <p:cNvPr id="28" name="Rectangle 8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7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Motivation</a:t>
              </a:r>
            </a:p>
          </p:txBody>
        </p:sp>
      </p:grpSp>
      <p:grpSp>
        <p:nvGrpSpPr>
          <p:cNvPr id="30" name="Group 10"/>
          <p:cNvGrpSpPr>
            <a:grpSpLocks/>
          </p:cNvGrpSpPr>
          <p:nvPr/>
        </p:nvGrpSpPr>
        <p:grpSpPr bwMode="auto">
          <a:xfrm>
            <a:off x="1143000" y="3124200"/>
            <a:ext cx="2514601" cy="1003301"/>
            <a:chOff x="292" y="1595"/>
            <a:chExt cx="1584" cy="565"/>
          </a:xfrm>
        </p:grpSpPr>
        <p:sp>
          <p:nvSpPr>
            <p:cNvPr id="31" name="Rectangle 11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32" name="Rectangle 12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Ability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uiExpand="1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DRIVERS OF COMPETITIVE ACTIONS AND RESPONSES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1295401"/>
            <a:ext cx="2514601" cy="990602"/>
            <a:chOff x="292" y="1595"/>
            <a:chExt cx="1584" cy="576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Awareness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43000" y="2209800"/>
            <a:ext cx="2514601" cy="973138"/>
            <a:chOff x="292" y="1595"/>
            <a:chExt cx="1584" cy="565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7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Motivation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43000" y="3124200"/>
            <a:ext cx="2514601" cy="1003301"/>
            <a:chOff x="292" y="1595"/>
            <a:chExt cx="1584" cy="565"/>
          </a:xfrm>
        </p:grpSpPr>
        <p:sp>
          <p:nvSpPr>
            <p:cNvPr id="20" name="Rectangle 11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Ability</a:t>
              </a:r>
            </a:p>
          </p:txBody>
        </p:sp>
      </p:grpSp>
      <p:grpSp>
        <p:nvGrpSpPr>
          <p:cNvPr id="15" name="Group 10"/>
          <p:cNvGrpSpPr>
            <a:grpSpLocks/>
          </p:cNvGrpSpPr>
          <p:nvPr/>
        </p:nvGrpSpPr>
        <p:grpSpPr bwMode="auto">
          <a:xfrm>
            <a:off x="1143000" y="4038601"/>
            <a:ext cx="2514601" cy="1142562"/>
            <a:chOff x="292" y="1595"/>
            <a:chExt cx="1584" cy="618"/>
          </a:xfrm>
        </p:grpSpPr>
        <p:sp>
          <p:nvSpPr>
            <p:cNvPr id="16" name="Rectangle 11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61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endParaRPr lang="en-US" sz="2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Market Commonality</a:t>
              </a:r>
            </a:p>
          </p:txBody>
        </p:sp>
      </p:grpSp>
      <p:sp>
        <p:nvSpPr>
          <p:cNvPr id="18" name="AutoShape 13"/>
          <p:cNvSpPr>
            <a:spLocks/>
          </p:cNvSpPr>
          <p:nvPr/>
        </p:nvSpPr>
        <p:spPr bwMode="auto">
          <a:xfrm>
            <a:off x="3657600" y="1295400"/>
            <a:ext cx="1295400" cy="5181600"/>
          </a:xfrm>
          <a:prstGeom prst="leftBrace">
            <a:avLst>
              <a:gd name="adj1" fmla="val 0"/>
              <a:gd name="adj2" fmla="val 62644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343400" y="1371600"/>
            <a:ext cx="48006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firm is more likely to attack the rival with whom it has low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market commonality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 the one with whom it competes in multiple markets.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the strong competition under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market commonality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it is likely that the attacked firm will respond to its competitor’s action in an effort to protect its position in one or more markets.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DRIVERS OF COMPETITIVE ACTIONS AND RESPONSES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1295401"/>
            <a:ext cx="2514601" cy="990602"/>
            <a:chOff x="292" y="1595"/>
            <a:chExt cx="1584" cy="576"/>
          </a:xfrm>
        </p:grpSpPr>
        <p:sp>
          <p:nvSpPr>
            <p:cNvPr id="13" name="Rectangle 5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Awareness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143000" y="2209800"/>
            <a:ext cx="2514601" cy="973138"/>
            <a:chOff x="292" y="1595"/>
            <a:chExt cx="1584" cy="565"/>
          </a:xfrm>
        </p:grpSpPr>
        <p:sp>
          <p:nvSpPr>
            <p:cNvPr id="10" name="Rectangle 8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7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Motivation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43000" y="3124200"/>
            <a:ext cx="2514601" cy="1003301"/>
            <a:chOff x="292" y="1595"/>
            <a:chExt cx="1584" cy="565"/>
          </a:xfrm>
        </p:grpSpPr>
        <p:sp>
          <p:nvSpPr>
            <p:cNvPr id="20" name="Rectangle 11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Ability</a:t>
              </a:r>
            </a:p>
          </p:txBody>
        </p: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143000" y="4038601"/>
            <a:ext cx="2514601" cy="1142562"/>
            <a:chOff x="292" y="1595"/>
            <a:chExt cx="1584" cy="618"/>
          </a:xfrm>
        </p:grpSpPr>
        <p:sp>
          <p:nvSpPr>
            <p:cNvPr id="16" name="Rectangle 11"/>
            <p:cNvSpPr>
              <a:spLocks noChangeArrowheads="1"/>
            </p:cNvSpPr>
            <p:nvPr/>
          </p:nvSpPr>
          <p:spPr bwMode="blackWhite">
            <a:xfrm>
              <a:off x="292" y="1595"/>
              <a:ext cx="1584" cy="61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endParaRPr lang="en-US" sz="2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blackWhite">
            <a:xfrm>
              <a:off x="351" y="1649"/>
              <a:ext cx="1429" cy="523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Market Commonality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1143000" y="5105402"/>
            <a:ext cx="2514601" cy="1219201"/>
            <a:chOff x="720" y="3216"/>
            <a:chExt cx="1584" cy="768"/>
          </a:xfrm>
        </p:grpSpPr>
        <p:sp>
          <p:nvSpPr>
            <p:cNvPr id="23" name="Rectangle 11"/>
            <p:cNvSpPr>
              <a:spLocks noChangeArrowheads="1"/>
            </p:cNvSpPr>
            <p:nvPr/>
          </p:nvSpPr>
          <p:spPr bwMode="blackWhite">
            <a:xfrm>
              <a:off x="720" y="3216"/>
              <a:ext cx="1584" cy="76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4" name="Rectangle 12"/>
            <p:cNvSpPr>
              <a:spLocks noChangeArrowheads="1"/>
            </p:cNvSpPr>
            <p:nvPr/>
          </p:nvSpPr>
          <p:spPr bwMode="blackWhite">
            <a:xfrm>
              <a:off x="779" y="3270"/>
              <a:ext cx="1429" cy="618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rgbClr val="FFFF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Resource Dissimilarity</a:t>
              </a:r>
            </a:p>
          </p:txBody>
        </p:sp>
      </p:grpSp>
      <p:sp>
        <p:nvSpPr>
          <p:cNvPr id="25" name="AutoShape 13"/>
          <p:cNvSpPr>
            <a:spLocks/>
          </p:cNvSpPr>
          <p:nvPr/>
        </p:nvSpPr>
        <p:spPr bwMode="auto">
          <a:xfrm>
            <a:off x="3657600" y="1447800"/>
            <a:ext cx="1447800" cy="5029200"/>
          </a:xfrm>
          <a:prstGeom prst="leftBrace">
            <a:avLst>
              <a:gd name="adj1" fmla="val 0"/>
              <a:gd name="adj2" fmla="val 8425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4419600" y="1447800"/>
            <a:ext cx="4724400" cy="495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lvl="0" indent="-342900">
              <a:spcBef>
                <a:spcPct val="25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greater the resource imbalance between the acting firm and competitors or potential responders, the greater will be the delay in response by the firm with a resource disadvantage.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5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facing competitors with greater resources or more attractive market positions, firms should eventually respond, no matter how challenging the 	response.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RIVALRY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52600" y="838200"/>
            <a:ext cx="7162800" cy="5638800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2"/>
                </a:solidFill>
                <a:latin typeface="+mn-lt"/>
              </a:rPr>
              <a:t>The ongoing competitive action/response sequence between a firm and a competitor affects the performance of both firms.</a:t>
            </a:r>
          </a:p>
          <a:p>
            <a:endParaRPr lang="en-US" sz="400" dirty="0" smtClean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r>
              <a:rPr lang="en-US" sz="2800" dirty="0" smtClean="0">
                <a:solidFill>
                  <a:srgbClr val="FBEEC9"/>
                </a:solidFill>
                <a:latin typeface="+mn-lt"/>
              </a:rPr>
              <a:t>Understanding a competitor’s awareness, motivation, and ability helps the firm predict the likelihood of an attack and response to actions initiated by the firm or other competitors.</a:t>
            </a:r>
          </a:p>
          <a:p>
            <a:endParaRPr lang="en-US" sz="400" dirty="0" smtClean="0">
              <a:latin typeface="+mn-lt"/>
            </a:endParaRPr>
          </a:p>
          <a:p>
            <a:r>
              <a:rPr lang="en-US" sz="2800" dirty="0" smtClean="0">
                <a:solidFill>
                  <a:srgbClr val="FBEEC9"/>
                </a:solidFill>
                <a:latin typeface="+mn-lt"/>
              </a:rPr>
              <a:t>The predictions drawn from studying competitors in terms of awareness, motivation, and ability are grounded in market commonality and resource similarity.</a:t>
            </a:r>
            <a:endParaRPr lang="en-US" sz="2800" dirty="0">
              <a:solidFill>
                <a:srgbClr val="FBEEC9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RIVALRY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00200" y="990600"/>
            <a:ext cx="7391400" cy="53340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US" sz="3600" b="1" dirty="0" smtClean="0">
                <a:latin typeface="+mj-lt"/>
              </a:rPr>
              <a:t>STRATEGIC AND TACTICAL ACTIONS</a:t>
            </a:r>
            <a:endParaRPr lang="en-US" sz="3600" b="1" dirty="0">
              <a:latin typeface="+mj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524000" y="1447800"/>
            <a:ext cx="7162800" cy="4678363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Competitive Action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A strategic or tactical action the firm takes to build or defend its competitive advantages or improve its market position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Competitive Response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A strategic or tactical action the firm takes to counter the effects of a competitor’s competitive action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cs typeface="Arial" pitchFamily="34" charset="0"/>
              </a:rPr>
              <a:t>KNOWLEDGE OBJECTIVES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2057400" y="10668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RIVALRY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00200" y="990600"/>
            <a:ext cx="73914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+mj-lt"/>
              </a:rPr>
              <a:t>STRATEGIC AND TACTICAL ACTIONS</a:t>
            </a:r>
            <a:endParaRPr lang="en-US" sz="3600" b="1" dirty="0">
              <a:latin typeface="+mj-lt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524000" y="1600200"/>
            <a:ext cx="7162800" cy="47244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Strategic Action (or Response)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market-based move that involves a significant commitment of organizational resources and is difficult to implement and reverse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Tactical Action (or Response)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 market-based move that is taken to fine-tune a strategy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59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Usually involves fewer resources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595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Is relatively easy to implement and reverse</a:t>
            </a:r>
            <a:endParaRPr kumimoji="0" lang="en-US" sz="2595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00200" y="1066800"/>
            <a:ext cx="7391400" cy="5257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In addition to:</a:t>
            </a:r>
          </a:p>
          <a:p>
            <a:pPr marL="977900" lvl="1" indent="-63500">
              <a:lnSpc>
                <a:spcPct val="110000"/>
              </a:lnSpc>
              <a:spcBef>
                <a:spcPts val="0"/>
              </a:spcBef>
              <a:buNone/>
              <a:tabLst>
                <a:tab pos="1150938" algn="l"/>
                <a:tab pos="1260475" algn="l"/>
              </a:tabLst>
            </a:pPr>
            <a:r>
              <a:rPr lang="en-US" sz="3200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sz="3200" dirty="0" smtClean="0"/>
              <a:t>Market commonality</a:t>
            </a:r>
          </a:p>
          <a:p>
            <a:pPr marL="977900" lvl="1" indent="-635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sz="3200" dirty="0" smtClean="0"/>
              <a:t>Resource similarity</a:t>
            </a:r>
          </a:p>
          <a:p>
            <a:pPr marL="977900" lvl="1" indent="-635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sz="3200" dirty="0" smtClean="0"/>
              <a:t>Awareness</a:t>
            </a:r>
          </a:p>
          <a:p>
            <a:pPr marL="977900" lvl="1" indent="-635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sz="3200" dirty="0" smtClean="0"/>
              <a:t>Motivation</a:t>
            </a:r>
          </a:p>
          <a:p>
            <a:pPr marL="977900" lvl="1" indent="-6350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sz="3200" dirty="0" smtClean="0"/>
              <a:t>Ability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sz="900" dirty="0" smtClean="0"/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Other factors also affect the likelihood that a competitor will use strategic and tactical actions to attack its competitors: 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100" dirty="0" smtClean="0"/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dirty="0" smtClean="0"/>
              <a:t>First-mover incentives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dirty="0" smtClean="0"/>
              <a:t>Organizational size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chemeClr val="accent1"/>
                </a:solidFill>
                <a:latin typeface="Arial"/>
                <a:cs typeface="Arial"/>
              </a:rPr>
              <a:t>● </a:t>
            </a:r>
            <a:r>
              <a:rPr lang="en-US" dirty="0" smtClean="0"/>
              <a:t>Quality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1600200" y="2895600"/>
            <a:ext cx="25146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200" b="1" dirty="0"/>
              <a:t>First Mover</a:t>
            </a:r>
            <a:br>
              <a:rPr lang="en-US" sz="2200" b="1" dirty="0"/>
            </a:br>
            <a:r>
              <a:rPr lang="en-US" sz="2200" dirty="0" smtClean="0"/>
              <a:t>A </a:t>
            </a:r>
            <a:r>
              <a:rPr lang="en-US" sz="2200" dirty="0"/>
              <a:t>firm that takes an initial competitive action in order to build or defend its competitive advantages or to improve its market </a:t>
            </a:r>
            <a:r>
              <a:rPr lang="en-US" sz="2200" dirty="0" smtClean="0"/>
              <a:t>position</a:t>
            </a:r>
            <a:endParaRPr lang="en-US" sz="2200" dirty="0"/>
          </a:p>
        </p:txBody>
      </p:sp>
      <p:sp>
        <p:nvSpPr>
          <p:cNvPr id="29" name="AutoShape 7"/>
          <p:cNvSpPr>
            <a:spLocks/>
          </p:cNvSpPr>
          <p:nvPr/>
        </p:nvSpPr>
        <p:spPr bwMode="auto">
          <a:xfrm>
            <a:off x="3581400" y="914400"/>
            <a:ext cx="1371600" cy="5410200"/>
          </a:xfrm>
          <a:prstGeom prst="leftBrace">
            <a:avLst>
              <a:gd name="adj1" fmla="val 0"/>
              <a:gd name="adj2" fmla="val 1035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267200" y="990600"/>
            <a:ext cx="4238625" cy="5410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First movers allocate funds for: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 innovation and development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Aggressive advertising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Advanced research and development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First movers can gain: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loyalty of customers who may become committed to the firm’s goods or services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 share that can be difficult for competitors to take during future competitive rivalry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1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13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sp>
        <p:nvSpPr>
          <p:cNvPr id="29" name="AutoShape 7"/>
          <p:cNvSpPr>
            <a:spLocks/>
          </p:cNvSpPr>
          <p:nvPr/>
        </p:nvSpPr>
        <p:spPr bwMode="auto">
          <a:xfrm>
            <a:off x="3581400" y="914400"/>
            <a:ext cx="1371600" cy="5410200"/>
          </a:xfrm>
          <a:prstGeom prst="leftBrace">
            <a:avLst>
              <a:gd name="adj1" fmla="val 0"/>
              <a:gd name="adj2" fmla="val 1035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4267200" y="990600"/>
            <a:ext cx="4876800" cy="5410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5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First movers:</a:t>
            </a:r>
          </a:p>
          <a:p>
            <a:pPr marL="742950" lvl="1" indent="-285750">
              <a:spcBef>
                <a:spcPct val="35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Often build on a strategic foundation of superior research and development skills</a:t>
            </a:r>
          </a:p>
          <a:p>
            <a:pPr marL="742950" lvl="1" indent="-285750">
              <a:spcBef>
                <a:spcPct val="35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Tend to be aggressive and willing to experiment with innovation</a:t>
            </a:r>
          </a:p>
          <a:p>
            <a:pPr marL="742950" lvl="1" indent="-285750">
              <a:spcBef>
                <a:spcPct val="35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Tend to take higher, yet reasonable, risks</a:t>
            </a:r>
          </a:p>
          <a:p>
            <a:pPr marL="742950" lvl="1" indent="-285750">
              <a:spcBef>
                <a:spcPct val="35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Need to have liquid resources (slack) that can be quickly allocated to support actions</a:t>
            </a:r>
          </a:p>
          <a:p>
            <a:pPr marL="742950" lvl="1" indent="-285750">
              <a:spcBef>
                <a:spcPct val="35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Benefits can be substantial, but beware of the learning curve!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</a:t>
              </a: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Incentives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39000" y="2133601"/>
            <a:ext cx="2742745" cy="1144214"/>
            <a:chOff x="259" y="1595"/>
            <a:chExt cx="1374" cy="404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blackWhite">
            <a:xfrm>
              <a:off x="259" y="1595"/>
              <a:ext cx="1374" cy="40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205" cy="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Second Mover</a:t>
              </a:r>
            </a:p>
          </p:txBody>
        </p:sp>
      </p:grpSp>
      <p:sp>
        <p:nvSpPr>
          <p:cNvPr id="19" name="AutoShape 10"/>
          <p:cNvSpPr>
            <a:spLocks/>
          </p:cNvSpPr>
          <p:nvPr/>
        </p:nvSpPr>
        <p:spPr bwMode="auto">
          <a:xfrm>
            <a:off x="3581400" y="838200"/>
            <a:ext cx="1066800" cy="5562600"/>
          </a:xfrm>
          <a:prstGeom prst="leftBrace">
            <a:avLst>
              <a:gd name="adj1" fmla="val 0"/>
              <a:gd name="adj2" fmla="val 28218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3886200" y="762000"/>
            <a:ext cx="5257800" cy="556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741363" marR="0" lvl="0" indent="-284163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mover responds to first mover, typically through imitation</a:t>
            </a:r>
          </a:p>
          <a:p>
            <a:pPr marL="457200" indent="284163">
              <a:spcBef>
                <a:spcPct val="5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Is more cautious than first movers</a:t>
            </a:r>
          </a:p>
          <a:p>
            <a:pPr marL="742950" lvl="1" indent="-285750">
              <a:spcBef>
                <a:spcPct val="5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Tends to study customer reactions to product innovations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5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Tends to learn from the mistakes of first movers, reducing its risks</a:t>
            </a:r>
          </a:p>
          <a:p>
            <a:pPr marL="742950" lvl="1" indent="-285750">
              <a:spcBef>
                <a:spcPct val="5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Takes advantage of time to develop processes and technologies that are more efficient than first movers, reducing its costs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avoid both the mistakes and the  huge spending of the first movers</a:t>
            </a:r>
          </a:p>
          <a:p>
            <a:pPr marL="742950" lvl="1" indent="-285750">
              <a:spcBef>
                <a:spcPct val="5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Will not benefit from first mover advantages, lowering potential returns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uiExpand="1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39000" y="2133600"/>
            <a:ext cx="2742745" cy="1067744"/>
            <a:chOff x="259" y="1595"/>
            <a:chExt cx="1374" cy="377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blackWhite">
            <a:xfrm>
              <a:off x="259" y="1595"/>
              <a:ext cx="1374" cy="37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205" cy="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Second Mover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38200" y="3199590"/>
            <a:ext cx="2743200" cy="990942"/>
            <a:chOff x="292" y="1524"/>
            <a:chExt cx="1379" cy="551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blackWhite">
            <a:xfrm>
              <a:off x="292" y="1524"/>
              <a:ext cx="1379" cy="55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blackWhite">
            <a:xfrm>
              <a:off x="369" y="1567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Late Mover</a:t>
              </a:r>
            </a:p>
          </p:txBody>
        </p:sp>
      </p:grpSp>
      <p:sp>
        <p:nvSpPr>
          <p:cNvPr id="19" name="AutoShape 10"/>
          <p:cNvSpPr>
            <a:spLocks/>
          </p:cNvSpPr>
          <p:nvPr/>
        </p:nvSpPr>
        <p:spPr bwMode="auto">
          <a:xfrm>
            <a:off x="3581400" y="990600"/>
            <a:ext cx="1371600" cy="5486400"/>
          </a:xfrm>
          <a:prstGeom prst="leftBrace">
            <a:avLst>
              <a:gd name="adj1" fmla="val 0"/>
              <a:gd name="adj2" fmla="val 4997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343400" y="1066800"/>
            <a:ext cx="4648200" cy="5486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Late mover responds to a competitive action only after considerable time has elapsed since first and second movers have taken action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success achieved will be slow in coming and much less than that achieved by first and second movers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Late mover’s competitive action allows it to earn only average returns and delays its understanding of how to create value for customers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100" dirty="0" smtClean="0">
                <a:solidFill>
                  <a:srgbClr val="000000"/>
                </a:solidFill>
              </a:rPr>
              <a:t>Has substantially reduced risks and returns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build="p" autoUpdateAnimBg="0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39000" y="2133600"/>
            <a:ext cx="2742745" cy="1067744"/>
            <a:chOff x="259" y="1595"/>
            <a:chExt cx="1374" cy="377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blackWhite">
            <a:xfrm>
              <a:off x="259" y="1595"/>
              <a:ext cx="1374" cy="37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205" cy="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Second Mover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38200" y="3199589"/>
            <a:ext cx="2743200" cy="915407"/>
            <a:chOff x="292" y="1524"/>
            <a:chExt cx="1379" cy="509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blackWhite">
            <a:xfrm>
              <a:off x="292" y="1524"/>
              <a:ext cx="1379" cy="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blackWhite">
            <a:xfrm>
              <a:off x="369" y="1567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Late Mover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38200" y="4114800"/>
            <a:ext cx="2743200" cy="1524000"/>
            <a:chOff x="292" y="1595"/>
            <a:chExt cx="1379" cy="565"/>
          </a:xfrm>
        </p:grpSpPr>
        <p:sp>
          <p:nvSpPr>
            <p:cNvPr id="23" name="Rectangle 18"/>
            <p:cNvSpPr>
              <a:spLocks noChangeArrowheads="1"/>
            </p:cNvSpPr>
            <p:nvPr/>
          </p:nvSpPr>
          <p:spPr bwMode="blackWhite">
            <a:xfrm>
              <a:off x="292" y="1595"/>
              <a:ext cx="1379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blackWhite">
            <a:xfrm>
              <a:off x="369" y="1623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 </a:t>
              </a: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Size - Small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19" name="AutoShape 10"/>
          <p:cNvSpPr>
            <a:spLocks/>
          </p:cNvSpPr>
          <p:nvPr/>
        </p:nvSpPr>
        <p:spPr bwMode="auto">
          <a:xfrm>
            <a:off x="3581400" y="1066800"/>
            <a:ext cx="1219200" cy="5334000"/>
          </a:xfrm>
          <a:prstGeom prst="leftBrace">
            <a:avLst>
              <a:gd name="adj1" fmla="val 0"/>
              <a:gd name="adj2" fmla="val 7125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343400" y="1143000"/>
            <a:ext cx="4572000" cy="525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 firms are more likely: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launch competitive actions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be quicker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be nimble and flexible competitors</a:t>
            </a:r>
          </a:p>
          <a:p>
            <a:pPr marL="742950" lvl="1" indent="-285750">
              <a:spcBef>
                <a:spcPct val="30000"/>
              </a:spcBef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To rely on speed and surprise to defend their competitive advantage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have flexibility needed to launch a greater variety of competitive actions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uiExpand="1" build="p" autoUpdateAnimBg="0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39000" y="2133600"/>
            <a:ext cx="2742745" cy="1067744"/>
            <a:chOff x="259" y="1595"/>
            <a:chExt cx="1374" cy="377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blackWhite">
            <a:xfrm>
              <a:off x="259" y="1595"/>
              <a:ext cx="1374" cy="37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205" cy="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Second Mover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38200" y="3199589"/>
            <a:ext cx="2743200" cy="915407"/>
            <a:chOff x="292" y="1524"/>
            <a:chExt cx="1379" cy="509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blackWhite">
            <a:xfrm>
              <a:off x="292" y="1524"/>
              <a:ext cx="1379" cy="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blackWhite">
            <a:xfrm>
              <a:off x="369" y="1567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Late Mover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38200" y="4114800"/>
            <a:ext cx="2743200" cy="1524000"/>
            <a:chOff x="292" y="1595"/>
            <a:chExt cx="1379" cy="565"/>
          </a:xfrm>
        </p:grpSpPr>
        <p:sp>
          <p:nvSpPr>
            <p:cNvPr id="23" name="Rectangle 18"/>
            <p:cNvSpPr>
              <a:spLocks noChangeArrowheads="1"/>
            </p:cNvSpPr>
            <p:nvPr/>
          </p:nvSpPr>
          <p:spPr bwMode="blackWhite">
            <a:xfrm>
              <a:off x="292" y="1595"/>
              <a:ext cx="1379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blackWhite">
            <a:xfrm>
              <a:off x="369" y="1623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 </a:t>
              </a: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Size - Large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19" name="AutoShape 10"/>
          <p:cNvSpPr>
            <a:spLocks/>
          </p:cNvSpPr>
          <p:nvPr/>
        </p:nvSpPr>
        <p:spPr bwMode="auto">
          <a:xfrm>
            <a:off x="3581400" y="990600"/>
            <a:ext cx="1143000" cy="5410200"/>
          </a:xfrm>
          <a:prstGeom prst="leftBrace">
            <a:avLst>
              <a:gd name="adj1" fmla="val 0"/>
              <a:gd name="adj2" fmla="val 6871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191000" y="1066800"/>
            <a:ext cx="4953000" cy="5791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Large firms </a:t>
            </a:r>
            <a:r>
              <a:rPr lang="en-US" sz="2000" dirty="0" smtClean="0">
                <a:solidFill>
                  <a:schemeClr val="tx2"/>
                </a:solidFill>
              </a:rPr>
              <a:t>are more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likely to initiate competitive as well as strategic actions over time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Large organizations often have greater slack resources 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smtClean="0"/>
              <a:t>They tend to rely on a limited variety of competitive actions, which can ultimately reduce their competitive success</a:t>
            </a:r>
          </a:p>
          <a:p>
            <a:pPr marL="34290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400" dirty="0" smtClean="0"/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Think and act big and we’ll get smaller. Think and act small and we’ll get bigger.</a:t>
            </a:r>
            <a:b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Herb Kelleher			Former CEO, Southwest Airlines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000" dirty="0" err="1" smtClean="0"/>
              <a:t>Walmart</a:t>
            </a:r>
            <a:r>
              <a:rPr lang="en-US" sz="2000" dirty="0" smtClean="0"/>
              <a:t> has the flexibility required to take many types of competitive actions that few—if any—of its competitors can undertake, and does it at a reduced cost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build="p" autoUpdateAnimBg="0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39000" y="2133600"/>
            <a:ext cx="2742745" cy="1067744"/>
            <a:chOff x="259" y="1595"/>
            <a:chExt cx="1374" cy="377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blackWhite">
            <a:xfrm>
              <a:off x="259" y="1595"/>
              <a:ext cx="1374" cy="37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205" cy="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Second Mover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38200" y="3199589"/>
            <a:ext cx="2743200" cy="915407"/>
            <a:chOff x="292" y="1524"/>
            <a:chExt cx="1379" cy="509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blackWhite">
            <a:xfrm>
              <a:off x="292" y="1524"/>
              <a:ext cx="1379" cy="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blackWhite">
            <a:xfrm>
              <a:off x="369" y="1567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Late Mover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38200" y="4114800"/>
            <a:ext cx="2743200" cy="1524000"/>
            <a:chOff x="292" y="1595"/>
            <a:chExt cx="1379" cy="565"/>
          </a:xfrm>
        </p:grpSpPr>
        <p:sp>
          <p:nvSpPr>
            <p:cNvPr id="23" name="Rectangle 18"/>
            <p:cNvSpPr>
              <a:spLocks noChangeArrowheads="1"/>
            </p:cNvSpPr>
            <p:nvPr/>
          </p:nvSpPr>
          <p:spPr bwMode="blackWhite">
            <a:xfrm>
              <a:off x="292" y="1595"/>
              <a:ext cx="1379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blackWhite">
            <a:xfrm>
              <a:off x="369" y="1623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 Size</a:t>
              </a:r>
            </a:p>
          </p:txBody>
        </p:sp>
      </p:grp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838200" y="5181600"/>
            <a:ext cx="2743200" cy="1219200"/>
            <a:chOff x="292" y="1595"/>
            <a:chExt cx="1379" cy="565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blackWhite">
            <a:xfrm>
              <a:off x="292" y="1595"/>
              <a:ext cx="1379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blackWhite">
            <a:xfrm>
              <a:off x="351" y="1649"/>
              <a:ext cx="126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Quality</a:t>
              </a:r>
              <a:b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</a:b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(Product)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19" name="AutoShape 10"/>
          <p:cNvSpPr>
            <a:spLocks/>
          </p:cNvSpPr>
          <p:nvPr/>
        </p:nvSpPr>
        <p:spPr bwMode="auto">
          <a:xfrm>
            <a:off x="3581400" y="1066800"/>
            <a:ext cx="1295400" cy="5029200"/>
          </a:xfrm>
          <a:prstGeom prst="leftBrace">
            <a:avLst>
              <a:gd name="adj1" fmla="val 0"/>
              <a:gd name="adj2" fmla="val 8656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267200" y="1219201"/>
            <a:ext cx="4394200" cy="3200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Quality exists when the firm’s goods or services meet or exceed customers’ expectations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 quality dimensions include: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4419600" y="3962400"/>
            <a:ext cx="2133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Performance</a:t>
            </a:r>
          </a:p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Features</a:t>
            </a:r>
          </a:p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Flexibility</a:t>
            </a:r>
          </a:p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Durability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6553200" y="3962400"/>
            <a:ext cx="2133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Conformance</a:t>
            </a:r>
          </a:p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Serviceability</a:t>
            </a:r>
          </a:p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Aesthetics</a:t>
            </a:r>
          </a:p>
          <a:p>
            <a:pPr marL="290513" indent="-290513">
              <a:spcBef>
                <a:spcPct val="30000"/>
              </a:spcBef>
              <a:buFont typeface="Wingdings" pitchFamily="2" charset="2"/>
              <a:buChar char="Ø"/>
            </a:pPr>
            <a:r>
              <a:rPr lang="en-US" sz="20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Perceived quality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build="p" autoUpdateAnimBg="0" advAuto="0"/>
      <p:bldP spid="25" grpId="0" uiExpand="1" build="p" autoUpdateAnimBg="0" advAuto="0"/>
      <p:bldP spid="28" grpId="0" uiExpand="1" build="p" autoUpdateAnimBg="0" advAuto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PRODUCT QUALITY DIMENSIONS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0" y="1524000"/>
            <a:ext cx="1524000" cy="15240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TABLE  5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.1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Quality Dimensions of</a:t>
            </a:r>
            <a:r>
              <a:rPr kumimoji="0" lang="en-US" sz="160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Goods and Services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rot="-120000">
            <a:off x="0" y="192024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143000"/>
            <a:ext cx="6565519" cy="523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  <a:cs typeface="Arial" pitchFamily="34" charset="0"/>
              </a:rPr>
              <a:t>KNOWLEDGE OBJECTIVES</a:t>
            </a:r>
          </a:p>
        </p:txBody>
      </p:sp>
      <p:graphicFrame>
        <p:nvGraphicFramePr>
          <p:cNvPr id="9" name="Content Placeholder 6"/>
          <p:cNvGraphicFramePr>
            <a:graphicFrameLocks/>
          </p:cNvGraphicFramePr>
          <p:nvPr/>
        </p:nvGraphicFramePr>
        <p:xfrm>
          <a:off x="2057400" y="10668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ATTACK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7480" y="914400"/>
            <a:ext cx="2744750" cy="1524000"/>
            <a:chOff x="249" y="1595"/>
            <a:chExt cx="1463" cy="565"/>
          </a:xfrm>
        </p:grpSpPr>
        <p:sp>
          <p:nvSpPr>
            <p:cNvPr id="14" name="Rectangle 5"/>
            <p:cNvSpPr>
              <a:spLocks noChangeArrowheads="1"/>
            </p:cNvSpPr>
            <p:nvPr/>
          </p:nvSpPr>
          <p:spPr bwMode="blackWhite">
            <a:xfrm>
              <a:off x="249" y="1595"/>
              <a:ext cx="1463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6"/>
            <p:cNvSpPr>
              <a:spLocks noChangeArrowheads="1"/>
            </p:cNvSpPr>
            <p:nvPr/>
          </p:nvSpPr>
          <p:spPr bwMode="blackWhite">
            <a:xfrm>
              <a:off x="351" y="1649"/>
              <a:ext cx="1279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First-Mover Incentives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839000" y="2133600"/>
            <a:ext cx="2742745" cy="1067744"/>
            <a:chOff x="259" y="1595"/>
            <a:chExt cx="1374" cy="377"/>
          </a:xfrm>
        </p:grpSpPr>
        <p:sp>
          <p:nvSpPr>
            <p:cNvPr id="17" name="Rectangle 8"/>
            <p:cNvSpPr>
              <a:spLocks noChangeArrowheads="1"/>
            </p:cNvSpPr>
            <p:nvPr/>
          </p:nvSpPr>
          <p:spPr bwMode="blackWhite">
            <a:xfrm>
              <a:off x="259" y="1595"/>
              <a:ext cx="1374" cy="377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blackWhite">
            <a:xfrm>
              <a:off x="351" y="1649"/>
              <a:ext cx="1205" cy="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Second Mover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38200" y="3199589"/>
            <a:ext cx="2743200" cy="915407"/>
            <a:chOff x="292" y="1524"/>
            <a:chExt cx="1379" cy="509"/>
          </a:xfrm>
        </p:grpSpPr>
        <p:sp>
          <p:nvSpPr>
            <p:cNvPr id="20" name="Rectangle 15"/>
            <p:cNvSpPr>
              <a:spLocks noChangeArrowheads="1"/>
            </p:cNvSpPr>
            <p:nvPr/>
          </p:nvSpPr>
          <p:spPr bwMode="blackWhite">
            <a:xfrm>
              <a:off x="292" y="1524"/>
              <a:ext cx="1379" cy="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blackWhite">
            <a:xfrm>
              <a:off x="369" y="1567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Late Mover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38200" y="4114800"/>
            <a:ext cx="2743200" cy="1524000"/>
            <a:chOff x="292" y="1595"/>
            <a:chExt cx="1379" cy="565"/>
          </a:xfrm>
        </p:grpSpPr>
        <p:sp>
          <p:nvSpPr>
            <p:cNvPr id="23" name="Rectangle 18"/>
            <p:cNvSpPr>
              <a:spLocks noChangeArrowheads="1"/>
            </p:cNvSpPr>
            <p:nvPr/>
          </p:nvSpPr>
          <p:spPr bwMode="blackWhite">
            <a:xfrm>
              <a:off x="292" y="1595"/>
              <a:ext cx="1379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blackWhite">
            <a:xfrm>
              <a:off x="369" y="1623"/>
              <a:ext cx="1226" cy="42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Organizational Size</a:t>
              </a:r>
            </a:p>
          </p:txBody>
        </p:sp>
      </p:grp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838200" y="5181600"/>
            <a:ext cx="2743200" cy="1219200"/>
            <a:chOff x="292" y="1595"/>
            <a:chExt cx="1379" cy="565"/>
          </a:xfrm>
        </p:grpSpPr>
        <p:sp>
          <p:nvSpPr>
            <p:cNvPr id="26" name="Rectangle 12"/>
            <p:cNvSpPr>
              <a:spLocks noChangeArrowheads="1"/>
            </p:cNvSpPr>
            <p:nvPr/>
          </p:nvSpPr>
          <p:spPr bwMode="blackWhite">
            <a:xfrm>
              <a:off x="292" y="1595"/>
              <a:ext cx="1379" cy="56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blackWhite">
            <a:xfrm>
              <a:off x="351" y="1649"/>
              <a:ext cx="126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Quality</a:t>
              </a:r>
              <a:b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</a:b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(Service)</a:t>
              </a:r>
            </a:p>
          </p:txBody>
        </p:sp>
      </p:grpSp>
      <p:sp>
        <p:nvSpPr>
          <p:cNvPr id="19" name="AutoShape 10"/>
          <p:cNvSpPr>
            <a:spLocks/>
          </p:cNvSpPr>
          <p:nvPr/>
        </p:nvSpPr>
        <p:spPr bwMode="auto">
          <a:xfrm>
            <a:off x="3581400" y="1143000"/>
            <a:ext cx="1447800" cy="4724400"/>
          </a:xfrm>
          <a:prstGeom prst="leftBrace">
            <a:avLst>
              <a:gd name="adj1" fmla="val 0"/>
              <a:gd name="adj2" fmla="val 94768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495800" y="1219200"/>
            <a:ext cx="4267200" cy="4572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Service quality dimensions include: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Timeliness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Courtesy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Consistency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Convenience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Completeness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Accuracy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 build="p" autoUpdateAnimBg="0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52600" y="762000"/>
            <a:ext cx="7162800" cy="5638800"/>
          </a:xfrm>
          <a:prstGeom prst="rect">
            <a:avLst/>
          </a:prstGeom>
          <a:solidFill>
            <a:schemeClr val="tx1"/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QUALITY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990600"/>
            <a:ext cx="7391400" cy="5410200"/>
          </a:xfrm>
        </p:spPr>
        <p:txBody>
          <a:bodyPr>
            <a:normAutofit/>
          </a:bodyPr>
          <a:lstStyle/>
          <a:p>
            <a:endParaRPr lang="en-US" sz="900" dirty="0" smtClean="0">
              <a:latin typeface="+mn-lt"/>
            </a:endParaRPr>
          </a:p>
          <a:p>
            <a:endParaRPr lang="en-US" sz="9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81200" y="838200"/>
            <a:ext cx="6629400" cy="5562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Customer perception that the firm's goods or services perform in ways that are important to customers, meeting or exceeding their expectations.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From a strategic perspective, quality is the outcome of how a firm completes its primary and support activities.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Quality is a universal theme in the global economy and is a necessary but insufficient condition for competitive success.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Quality is possible only when top-level managers support it and when its importance is institutionalized throughout the entire organization and its value chain.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LIKELIHOOD OF RESPONSE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990600"/>
            <a:ext cx="7391400" cy="5410200"/>
          </a:xfrm>
        </p:spPr>
        <p:txBody>
          <a:bodyPr>
            <a:normAutofit/>
          </a:bodyPr>
          <a:lstStyle/>
          <a:p>
            <a:endParaRPr lang="en-US" sz="900" dirty="0" smtClean="0">
              <a:latin typeface="+mn-lt"/>
            </a:endParaRPr>
          </a:p>
          <a:p>
            <a:endParaRPr lang="en-US" sz="9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600200" y="838200"/>
            <a:ext cx="7391400" cy="55626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>
            <a:no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en-US" sz="2800" dirty="0" smtClean="0"/>
              <a:t>    In addition to market commonality, resource similarity, awareness, motivation, and ability, firms evaluate the following three factors to predict how a competitor is likely to respond to competitive actions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Arial" pitchFamily="34" charset="0"/>
              </a:rPr>
              <a:t>: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endParaRPr kumimoji="0" lang="en-US" sz="1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Arial" pitchFamily="34" charset="0"/>
            </a:endParaRPr>
          </a:p>
          <a:p>
            <a:pPr lvl="1">
              <a:buClr>
                <a:schemeClr val="accent1"/>
              </a:buClr>
              <a:buSzPct val="70000"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Arial" pitchFamily="34" charset="0"/>
              </a:rPr>
              <a:t>1. Type of Competitive Action </a:t>
            </a:r>
          </a:p>
          <a:p>
            <a:pPr lvl="1">
              <a:buClr>
                <a:schemeClr val="accent1"/>
              </a:buClr>
              <a:buSzPct val="70000"/>
            </a:pPr>
            <a:r>
              <a:rPr lang="en-US" sz="3200" b="1" dirty="0" smtClean="0">
                <a:cs typeface="Arial" pitchFamily="34" charset="0"/>
              </a:rPr>
              <a:t>2. Actor’s Reputation                                            3. Dependence on the Market</a:t>
            </a:r>
            <a:endParaRPr lang="en-US" sz="1000" b="1" dirty="0" smtClean="0">
              <a:cs typeface="Arial" pitchFamily="34" charset="0"/>
            </a:endParaRPr>
          </a:p>
          <a:p>
            <a:pPr lvl="1">
              <a:buClr>
                <a:schemeClr val="accent1"/>
              </a:buClr>
              <a:buSzPct val="70000"/>
            </a:pPr>
            <a:endParaRPr lang="en-US" sz="1000" b="1" dirty="0" smtClean="0">
              <a:cs typeface="Arial" pitchFamily="34" charset="0"/>
            </a:endParaRPr>
          </a:p>
          <a:p>
            <a:pPr lvl="1">
              <a:buClr>
                <a:schemeClr val="accent1"/>
              </a:buClr>
              <a:buSzPct val="70000"/>
            </a:pPr>
            <a:r>
              <a:rPr lang="en-US" sz="2800" dirty="0" smtClean="0"/>
              <a:t>A firm is likely to respond when </a:t>
            </a:r>
            <a:r>
              <a:rPr lang="en-US" sz="2800" dirty="0" smtClean="0">
                <a:cs typeface="Arial" pitchFamily="34" charset="0"/>
              </a:rPr>
              <a:t>the action significantly strengthens or inaction weakens the firm's competitive position.</a:t>
            </a:r>
            <a:endParaRPr lang="en-US" sz="2800" dirty="0" smtClean="0"/>
          </a:p>
          <a:p>
            <a:pPr lvl="1">
              <a:buClr>
                <a:schemeClr val="accent1"/>
              </a:buClr>
              <a:buSzPct val="70000"/>
            </a:pPr>
            <a:endParaRPr lang="en-US" sz="3600" b="1" dirty="0" smtClean="0">
              <a:cs typeface="Arial" pitchFamily="34" charset="0"/>
            </a:endParaRPr>
          </a:p>
          <a:p>
            <a:pPr lvl="1">
              <a:buClr>
                <a:schemeClr val="accent1"/>
              </a:buClr>
              <a:buSzPct val="70000"/>
            </a:pPr>
            <a:endParaRPr lang="en-US" sz="3600" b="1" dirty="0" smtClean="0">
              <a:cs typeface="Arial" pitchFamily="34" charset="0"/>
            </a:endParaRPr>
          </a:p>
          <a:p>
            <a:pPr lvl="1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en-US" sz="2800" b="1" dirty="0" smtClean="0">
              <a:cs typeface="Arial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Arial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LIKELIHOOD OF RESPONSE (CONT’D)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533400" y="1371602"/>
            <a:ext cx="2514434" cy="1372410"/>
            <a:chOff x="292" y="1595"/>
            <a:chExt cx="1422" cy="636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blackWhite">
            <a:xfrm>
              <a:off x="292" y="1595"/>
              <a:ext cx="1422" cy="63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277" cy="51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Type of Competitive Action</a:t>
              </a:r>
            </a:p>
          </p:txBody>
        </p:sp>
      </p:grpSp>
      <p:sp>
        <p:nvSpPr>
          <p:cNvPr id="23" name="AutoShape 4"/>
          <p:cNvSpPr>
            <a:spLocks/>
          </p:cNvSpPr>
          <p:nvPr/>
        </p:nvSpPr>
        <p:spPr bwMode="auto">
          <a:xfrm>
            <a:off x="3048000" y="1295400"/>
            <a:ext cx="1371600" cy="5105400"/>
          </a:xfrm>
          <a:prstGeom prst="leftBrace">
            <a:avLst>
              <a:gd name="adj1" fmla="val 0"/>
              <a:gd name="adj2" fmla="val 1357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3810000" y="1295400"/>
            <a:ext cx="53340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  <a:r>
              <a:rPr kumimoji="0" lang="en-US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Strategic actions receive strategic responses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Strategic actions elicit fewer total competitive responses due to the significant resources required and their irreversibility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The time needed to implement and assess a strategic action delays competitor’s responses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	</a:t>
            </a:r>
            <a:r>
              <a:rPr kumimoji="0" lang="en-US" sz="2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Tactical responses are taken to counter the effects of tactical actions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A competitor likely will respond quickly to a tactical action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09600" y="3124201"/>
            <a:ext cx="2819400" cy="31700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76200">
            <a:solidFill>
              <a:srgbClr val="75490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The success of a firm’s competitive action is affected by the likelihood that a competitor will respond to it as well as by the type (strategic or tactical) and effectiveness of that response.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build="p" autoUpdateAnimBg="0" advAuto="0"/>
      <p:bldP spid="26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LIKELIHOOD OF RESPONSE (CONT’D)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990600"/>
            <a:ext cx="7391400" cy="5410200"/>
          </a:xfrm>
        </p:spPr>
        <p:txBody>
          <a:bodyPr>
            <a:normAutofit/>
          </a:bodyPr>
          <a:lstStyle/>
          <a:p>
            <a:endParaRPr lang="en-US" sz="900" dirty="0" smtClean="0">
              <a:latin typeface="+mn-lt"/>
            </a:endParaRPr>
          </a:p>
          <a:p>
            <a:endParaRPr lang="en-US" sz="9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371602"/>
            <a:ext cx="2514434" cy="1372410"/>
            <a:chOff x="292" y="1595"/>
            <a:chExt cx="1422" cy="636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blackWhite">
            <a:xfrm>
              <a:off x="292" y="1595"/>
              <a:ext cx="1422" cy="63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277" cy="51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Type of Competitive Action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2622551"/>
            <a:ext cx="2514434" cy="1415567"/>
            <a:chOff x="292" y="1595"/>
            <a:chExt cx="1422" cy="656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blackWhite">
            <a:xfrm>
              <a:off x="292" y="1595"/>
              <a:ext cx="1422" cy="65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blackWhite">
            <a:xfrm>
              <a:off x="351" y="1649"/>
              <a:ext cx="1260" cy="4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Actor’s Reputation</a:t>
              </a:r>
            </a:p>
          </p:txBody>
        </p:sp>
      </p:grpSp>
      <p:sp>
        <p:nvSpPr>
          <p:cNvPr id="21" name="AutoShape 4"/>
          <p:cNvSpPr>
            <a:spLocks/>
          </p:cNvSpPr>
          <p:nvPr/>
        </p:nvSpPr>
        <p:spPr bwMode="auto">
          <a:xfrm>
            <a:off x="3048000" y="1371600"/>
            <a:ext cx="1295400" cy="4876800"/>
          </a:xfrm>
          <a:prstGeom prst="leftBrace">
            <a:avLst>
              <a:gd name="adj1" fmla="val 0"/>
              <a:gd name="adj2" fmla="val 3863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3886200" y="1485900"/>
            <a:ext cx="5105400" cy="49149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actor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firm taking an action or response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Reputation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positive or negative attribute ascribed by one rival to another based on past competitive behavior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firm studies responses that a competitor has taken previously when attacked to predict likely responses.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build="p" autoUpdateAnimBg="0" advAuto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LIKELIHOOD OF RESPONSE (CONT’D)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990600"/>
            <a:ext cx="7391400" cy="5410200"/>
          </a:xfrm>
        </p:spPr>
        <p:txBody>
          <a:bodyPr>
            <a:normAutofit/>
          </a:bodyPr>
          <a:lstStyle/>
          <a:p>
            <a:endParaRPr lang="en-US" sz="900" dirty="0" smtClean="0">
              <a:latin typeface="+mn-lt"/>
            </a:endParaRPr>
          </a:p>
          <a:p>
            <a:endParaRPr lang="en-US" sz="900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371602"/>
            <a:ext cx="2514434" cy="1372410"/>
            <a:chOff x="292" y="1595"/>
            <a:chExt cx="1422" cy="636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blackWhite">
            <a:xfrm>
              <a:off x="292" y="1595"/>
              <a:ext cx="1422" cy="63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277" cy="51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Type of Competitive Action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2622551"/>
            <a:ext cx="2514434" cy="1415567"/>
            <a:chOff x="292" y="1595"/>
            <a:chExt cx="1422" cy="656"/>
          </a:xfrm>
        </p:grpSpPr>
        <p:sp>
          <p:nvSpPr>
            <p:cNvPr id="14" name="Rectangle 9"/>
            <p:cNvSpPr>
              <a:spLocks noChangeArrowheads="1"/>
            </p:cNvSpPr>
            <p:nvPr/>
          </p:nvSpPr>
          <p:spPr bwMode="blackWhite">
            <a:xfrm>
              <a:off x="292" y="1595"/>
              <a:ext cx="1422" cy="65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blackWhite">
            <a:xfrm>
              <a:off x="351" y="1649"/>
              <a:ext cx="1260" cy="4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Actor’s Reputation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33400" y="3886200"/>
            <a:ext cx="2514434" cy="1447935"/>
            <a:chOff x="292" y="1595"/>
            <a:chExt cx="1422" cy="671"/>
          </a:xfrm>
        </p:grpSpPr>
        <p:sp>
          <p:nvSpPr>
            <p:cNvPr id="17" name="Rectangle 12"/>
            <p:cNvSpPr>
              <a:spLocks noChangeArrowheads="1"/>
            </p:cNvSpPr>
            <p:nvPr/>
          </p:nvSpPr>
          <p:spPr bwMode="blackWhite">
            <a:xfrm>
              <a:off x="292" y="1595"/>
              <a:ext cx="1422" cy="67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blackWhite">
            <a:xfrm>
              <a:off x="351" y="1649"/>
              <a:ext cx="1260" cy="54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Dependence on the </a:t>
              </a: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Market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sp>
        <p:nvSpPr>
          <p:cNvPr id="19" name="AutoShape 4"/>
          <p:cNvSpPr>
            <a:spLocks/>
          </p:cNvSpPr>
          <p:nvPr/>
        </p:nvSpPr>
        <p:spPr bwMode="auto">
          <a:xfrm>
            <a:off x="3048000" y="1393825"/>
            <a:ext cx="1219200" cy="4702175"/>
          </a:xfrm>
          <a:prstGeom prst="leftBrace">
            <a:avLst>
              <a:gd name="adj1" fmla="val 0"/>
              <a:gd name="adj2" fmla="val 6942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886200" y="1485900"/>
            <a:ext cx="4953000" cy="49149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Market dependence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the extent to which a firm’s revenues or profits are derived from a particular market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general, firms can predict that competitors with high market dependence are likely to respond strongly to attacks threatening their market position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build="p" autoUpdateAnimBg="0" advAuto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76400" y="762000"/>
            <a:ext cx="7315200" cy="5638800"/>
          </a:xfrm>
          <a:prstGeom prst="rect">
            <a:avLst/>
          </a:prstGeom>
          <a:solidFill>
            <a:schemeClr val="tx1"/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762000"/>
            <a:ext cx="7391400" cy="5638800"/>
          </a:xfrm>
        </p:spPr>
        <p:txBody>
          <a:bodyPr>
            <a:normAutofit/>
          </a:bodyPr>
          <a:lstStyle/>
          <a:p>
            <a:endParaRPr lang="en-US" sz="900" dirty="0" smtClean="0">
              <a:solidFill>
                <a:schemeClr val="bg1"/>
              </a:solidFill>
              <a:latin typeface="+mn-lt"/>
            </a:endParaRPr>
          </a:p>
          <a:p>
            <a:endParaRPr lang="en-US" sz="900" dirty="0" smtClean="0">
              <a:solidFill>
                <a:schemeClr val="bg1"/>
              </a:solidFill>
              <a:latin typeface="+mn-lt"/>
            </a:endParaRPr>
          </a:p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76399" y="990601"/>
            <a:ext cx="7467601" cy="53339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828800" y="762000"/>
            <a:ext cx="7010400" cy="5486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Competitive rivalry concerns the ongoing actions and responses between a firm and its DIRECT COMPETITORS for an advantageous market position.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■</a:t>
            </a:r>
            <a:r>
              <a:rPr lang="en-US" sz="2800" dirty="0" smtClean="0">
                <a:solidFill>
                  <a:schemeClr val="bg1"/>
                </a:solidFill>
              </a:rPr>
              <a:t> Competitive dynamics concern the ongoing actions and responses AMONG ALL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FIRMS competing within a market for advantageous positions.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latin typeface="Arial"/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Building and sustaining competitive advantages are at the core of competitive rivalry, in that advantages are the key to creating value for shareholder.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76400" y="762000"/>
            <a:ext cx="7315200" cy="5638800"/>
          </a:xfrm>
          <a:prstGeom prst="rect">
            <a:avLst/>
          </a:prstGeom>
          <a:solidFill>
            <a:schemeClr val="tx1"/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762000"/>
            <a:ext cx="7391400" cy="5638800"/>
          </a:xfrm>
        </p:spPr>
        <p:txBody>
          <a:bodyPr>
            <a:normAutofit/>
          </a:bodyPr>
          <a:lstStyle/>
          <a:p>
            <a:endParaRPr lang="en-US" sz="900" dirty="0" smtClean="0">
              <a:solidFill>
                <a:schemeClr val="bg1"/>
              </a:solidFill>
              <a:latin typeface="+mn-lt"/>
            </a:endParaRPr>
          </a:p>
          <a:p>
            <a:endParaRPr lang="en-US" sz="900" dirty="0" smtClean="0">
              <a:solidFill>
                <a:schemeClr val="bg1"/>
              </a:solidFill>
              <a:latin typeface="+mn-lt"/>
            </a:endParaRPr>
          </a:p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76399" y="990601"/>
            <a:ext cx="7467601" cy="53339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828800" y="762000"/>
            <a:ext cx="7010400" cy="6096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Competitive behaviors differ across market types.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en-US" sz="200" dirty="0" smtClean="0">
              <a:solidFill>
                <a:schemeClr val="bg1"/>
              </a:solidFill>
            </a:endParaRP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</a:t>
            </a:r>
            <a:r>
              <a:rPr lang="en-US" sz="2800" dirty="0" smtClean="0">
                <a:solidFill>
                  <a:schemeClr val="bg1"/>
                </a:solidFill>
              </a:rPr>
              <a:t> Competitive dynamics differ in slow-cycle, fast-cycle, and standard-cycle markets.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en-US" sz="200" dirty="0" smtClean="0">
              <a:solidFill>
                <a:schemeClr val="bg1"/>
              </a:solidFill>
            </a:endParaRP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The sustainability of the firm’s competitive advantages differs across the three market types. 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en-US" sz="200" dirty="0" smtClean="0">
              <a:solidFill>
                <a:schemeClr val="bg1"/>
              </a:solidFill>
            </a:endParaRP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en-US" sz="2800" dirty="0" smtClean="0">
                <a:solidFill>
                  <a:schemeClr val="bg1"/>
                </a:solidFill>
                <a:cs typeface="Arial"/>
              </a:rPr>
              <a:t>■ </a:t>
            </a:r>
            <a:r>
              <a:rPr lang="en-US" sz="2800" dirty="0" smtClean="0">
                <a:solidFill>
                  <a:schemeClr val="bg1"/>
                </a:solidFill>
              </a:rPr>
              <a:t>The degree of sustainability differs by market type and is affected by how quickly competitive advantages can be imitated and how costly it is to do so.</a:t>
            </a: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en-US" sz="2800" dirty="0" smtClean="0">
              <a:solidFill>
                <a:schemeClr val="bg1"/>
              </a:solidFill>
            </a:endParaRPr>
          </a:p>
          <a:p>
            <a:pPr lvl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52600" y="1295400"/>
            <a:ext cx="7239000" cy="5105400"/>
          </a:xfrm>
          <a:prstGeom prst="rect">
            <a:avLst/>
          </a:prstGeom>
          <a:solidFill>
            <a:srgbClr val="FFFF00"/>
          </a:solidFill>
          <a:ln w="762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latin typeface="+mj-lt"/>
              </a:rPr>
              <a:t>COMPETITIVE DYNAMICS VERSUS RIVALRY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1600200" y="1752600"/>
            <a:ext cx="7391400" cy="4648200"/>
          </a:xfrm>
        </p:spPr>
        <p:txBody>
          <a:bodyPr>
            <a:normAutofit/>
          </a:bodyPr>
          <a:lstStyle/>
          <a:p>
            <a:endParaRPr lang="en-US" sz="900" dirty="0" smtClean="0">
              <a:solidFill>
                <a:schemeClr val="bg1"/>
              </a:solidFill>
              <a:latin typeface="+mn-lt"/>
            </a:endParaRPr>
          </a:p>
          <a:p>
            <a:endParaRPr lang="en-US" sz="900" dirty="0" smtClean="0">
              <a:solidFill>
                <a:schemeClr val="bg1"/>
              </a:solidFill>
              <a:latin typeface="+mn-lt"/>
            </a:endParaRPr>
          </a:p>
          <a:p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76399" y="990601"/>
            <a:ext cx="7467601" cy="5333999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1828800" y="1447800"/>
            <a:ext cx="3581400" cy="48006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5091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   </a:t>
            </a:r>
            <a:r>
              <a:rPr kumimoji="0" lang="en-US" sz="5091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COMPETITIVE RIVALRY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   	(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ea typeface="+mn-ea"/>
                <a:cs typeface="Arial" pitchFamily="34" charset="0"/>
              </a:rPr>
              <a:t>Individual firms</a:t>
            </a: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)</a:t>
            </a: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  <a:p>
            <a:pPr marL="346075" marR="0" lvl="1" indent="-2349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436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Market commonality and resource similarity</a:t>
            </a:r>
          </a:p>
          <a:p>
            <a:pPr marL="346075" marR="0" lvl="1" indent="-2349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436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Awareness, motivation, and ability</a:t>
            </a:r>
          </a:p>
          <a:p>
            <a:pPr marL="346075" marR="0" lvl="1" indent="-2349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4364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Arial" pitchFamily="34" charset="0"/>
              </a:rPr>
              <a:t>First mover incentives, size, and quality</a:t>
            </a:r>
            <a:endParaRPr kumimoji="0" lang="en-US" sz="4364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/>
        </p:nvSpPr>
        <p:spPr>
          <a:xfrm>
            <a:off x="5105400" y="1371600"/>
            <a:ext cx="3810000" cy="4953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buClr>
                <a:schemeClr val="accent1"/>
              </a:buClr>
              <a:buSzPct val="70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  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COMPETITIVE DYNAMICS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sz="400" b="1" dirty="0" smtClean="0">
                <a:solidFill>
                  <a:schemeClr val="tx2"/>
                </a:solidFill>
              </a:rPr>
              <a:t>		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ea typeface="+mn-ea"/>
                <a:cs typeface="+mn-cs"/>
              </a:rPr>
              <a:t>All firms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en-US" sz="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30238" marR="0" lvl="1" indent="-284163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Market speed (slow-cycle, fast-cycle, and standard-cycle</a:t>
            </a:r>
          </a:p>
          <a:p>
            <a:pPr marL="630238" marR="0" lvl="1" indent="-284163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30238" marR="0" lvl="1" indent="-284163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ea typeface="+mn-ea"/>
                <a:cs typeface="+mn-cs"/>
              </a:rPr>
              <a:t>Effects of market speed on actions and responses of all competitors in the market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uiExpand="1" build="p" bldLvl="2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533400" y="1296075"/>
            <a:ext cx="2590468" cy="1294726"/>
            <a:chOff x="292" y="1560"/>
            <a:chExt cx="1465" cy="6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0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32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Slow-Cycle Markets</a:t>
              </a:r>
            </a:p>
          </p:txBody>
        </p:sp>
      </p:grpSp>
      <p:sp>
        <p:nvSpPr>
          <p:cNvPr id="30" name="AutoShape 4"/>
          <p:cNvSpPr>
            <a:spLocks/>
          </p:cNvSpPr>
          <p:nvPr/>
        </p:nvSpPr>
        <p:spPr bwMode="auto">
          <a:xfrm>
            <a:off x="3124200" y="914400"/>
            <a:ext cx="1066800" cy="5562600"/>
          </a:xfrm>
          <a:prstGeom prst="leftBrace">
            <a:avLst>
              <a:gd name="adj1" fmla="val 0"/>
              <a:gd name="adj2" fmla="val 1410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3733800" y="990600"/>
            <a:ext cx="5410200" cy="5486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 advantages are shielded from imitation for long periods of time and imitation is costly.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 advantages are sustainable in slow-cycle markets.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200" dirty="0" smtClean="0"/>
              <a:t>Build a unique and proprietary capability that yields competitive advantage, creating sustainability (i.e., proprietary and difficult for competitors to imitate).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200" dirty="0" smtClean="0"/>
              <a:t>Once a proprietary advantage is developed, competitive behavior should be oriented to protecting, maintaining, and extending that advantage.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200" dirty="0" smtClean="0"/>
              <a:t>Organizational structure should be used to effectively support strategic efforts.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467600" cy="685800"/>
          </a:xfrm>
        </p:spPr>
        <p:txBody>
          <a:bodyPr>
            <a:noAutofit/>
          </a:bodyPr>
          <a:lstStyle/>
          <a:p>
            <a:r>
              <a:rPr lang="en-US" sz="1900" b="1" dirty="0" smtClean="0">
                <a:latin typeface="+mj-lt"/>
              </a:rPr>
              <a:t>DISRUPTIVE INNOVATION: WINNING RIVALRY BATTLES AGAINST COMPETITORS</a:t>
            </a:r>
            <a:endParaRPr lang="en-US" sz="19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2057400" y="1524000"/>
            <a:ext cx="6858000" cy="4267200"/>
          </a:xfrm>
          <a:solidFill>
            <a:srgbClr val="AEB2BE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■</a:t>
            </a:r>
            <a:r>
              <a:rPr lang="en-US" sz="800" dirty="0" smtClean="0">
                <a:solidFill>
                  <a:schemeClr val="tx1"/>
                </a:solidFill>
                <a:latin typeface="+mj-lt"/>
                <a:cs typeface="Arial"/>
              </a:rPr>
              <a:t>     </a:t>
            </a:r>
            <a:r>
              <a:rPr lang="en-US" sz="2400" dirty="0" smtClean="0">
                <a:latin typeface="+mj-lt"/>
              </a:rPr>
              <a:t>Clayton Christensen, a Harvard professor and author of </a:t>
            </a:r>
            <a:r>
              <a:rPr lang="en-US" sz="2400" i="1" dirty="0" smtClean="0">
                <a:latin typeface="+mj-lt"/>
              </a:rPr>
              <a:t>The Innovator’s Dilemma</a:t>
            </a:r>
            <a:r>
              <a:rPr lang="en-US" sz="2400" dirty="0" smtClean="0">
                <a:latin typeface="+mj-lt"/>
              </a:rPr>
              <a:t>, defines “disruptive innovation” as: </a:t>
            </a:r>
          </a:p>
          <a:p>
            <a:pPr>
              <a:buNone/>
            </a:pPr>
            <a:endParaRPr lang="en-US" sz="1000" dirty="0" smtClean="0">
              <a:latin typeface="+mj-lt"/>
            </a:endParaRPr>
          </a:p>
          <a:p>
            <a:pPr>
              <a:buNone/>
            </a:pPr>
            <a:endParaRPr lang="en-US" sz="800" dirty="0" smtClean="0"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</a:rPr>
              <a:t>    “an innovation that makes it so much simpler and so much more affordable to own and use a product that a whole new population of people can now have one.</a:t>
            </a:r>
          </a:p>
          <a:p>
            <a:pPr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   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1524000"/>
            <a:ext cx="1524000" cy="17526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5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.4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Gradual Erosion of a Sustained Competitive Advantage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rot="-120000">
            <a:off x="0" y="192024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52600"/>
            <a:ext cx="729480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296075"/>
            <a:ext cx="2590468" cy="1294726"/>
            <a:chOff x="292" y="1560"/>
            <a:chExt cx="1465" cy="6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0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32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Slow-Cycle Markets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2514087"/>
            <a:ext cx="2590468" cy="1329252"/>
            <a:chOff x="292" y="1544"/>
            <a:chExt cx="1465" cy="616"/>
          </a:xfrm>
        </p:grpSpPr>
        <p:sp>
          <p:nvSpPr>
            <p:cNvPr id="21" name="Rectangle 9"/>
            <p:cNvSpPr>
              <a:spLocks noChangeArrowheads="1"/>
            </p:cNvSpPr>
            <p:nvPr/>
          </p:nvSpPr>
          <p:spPr bwMode="blackWhite">
            <a:xfrm>
              <a:off x="292" y="1544"/>
              <a:ext cx="1465" cy="61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blackWhite">
            <a:xfrm>
              <a:off x="351" y="1615"/>
              <a:ext cx="1320" cy="49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Fast-Cycle Markets</a:t>
              </a:r>
            </a:p>
          </p:txBody>
        </p:sp>
      </p:grpSp>
      <p:sp>
        <p:nvSpPr>
          <p:cNvPr id="28" name="AutoShape 4"/>
          <p:cNvSpPr>
            <a:spLocks/>
          </p:cNvSpPr>
          <p:nvPr/>
        </p:nvSpPr>
        <p:spPr bwMode="auto">
          <a:xfrm>
            <a:off x="3124200" y="914400"/>
            <a:ext cx="1066800" cy="5486399"/>
          </a:xfrm>
          <a:prstGeom prst="leftBrace">
            <a:avLst>
              <a:gd name="adj1" fmla="val 0"/>
              <a:gd name="adj2" fmla="val 40239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3810000" y="1066800"/>
            <a:ext cx="5334000" cy="5486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firm’s competitive advantages are not shielded from imitation.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Technology is non-proprietary. 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Imitation is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rapid and inexpensive.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Competitive advantages are not sustainable.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200" dirty="0" smtClean="0">
              <a:solidFill>
                <a:schemeClr val="tx2"/>
              </a:solidFill>
            </a:endParaRPr>
          </a:p>
          <a:p>
            <a:pPr marL="346075" lvl="1" indent="-346075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Reverse engineering.</a:t>
            </a:r>
          </a:p>
          <a:p>
            <a:pPr marL="346075" lvl="1" indent="-346075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200" dirty="0" smtClean="0">
              <a:solidFill>
                <a:schemeClr val="tx2"/>
              </a:solidFill>
            </a:endParaRPr>
          </a:p>
          <a:p>
            <a:pPr marL="346075" lvl="1" indent="-346075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2"/>
                </a:solidFill>
              </a:rPr>
              <a:t>Market volatility.</a:t>
            </a:r>
          </a:p>
          <a:p>
            <a:pPr marL="346075" lvl="1" indent="-346075">
              <a:buClr>
                <a:schemeClr val="accent1"/>
              </a:buClr>
              <a:buSzPct val="70000"/>
              <a:buFont typeface="Arial" pitchFamily="34" charset="0"/>
              <a:buChar char="•"/>
              <a:defRPr/>
            </a:pPr>
            <a:endParaRPr lang="en-US" sz="200" dirty="0" smtClean="0">
              <a:solidFill>
                <a:schemeClr val="tx2"/>
              </a:solidFill>
            </a:endParaRPr>
          </a:p>
          <a:p>
            <a:pPr marL="34290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tx2"/>
                </a:solidFill>
              </a:rPr>
              <a:t>Focus: Learning how to rapidly and continuously develop new competitive advantages that are superior to those they replace (creating innovation).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build="p" autoUpdateAnimBg="0" advAuto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296075"/>
            <a:ext cx="2590468" cy="1294726"/>
            <a:chOff x="292" y="1560"/>
            <a:chExt cx="1465" cy="6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0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32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Slow-Cycle Markets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2514087"/>
            <a:ext cx="2590468" cy="1329252"/>
            <a:chOff x="292" y="1544"/>
            <a:chExt cx="1465" cy="616"/>
          </a:xfrm>
        </p:grpSpPr>
        <p:sp>
          <p:nvSpPr>
            <p:cNvPr id="21" name="Rectangle 9"/>
            <p:cNvSpPr>
              <a:spLocks noChangeArrowheads="1"/>
            </p:cNvSpPr>
            <p:nvPr/>
          </p:nvSpPr>
          <p:spPr bwMode="blackWhite">
            <a:xfrm>
              <a:off x="292" y="1544"/>
              <a:ext cx="1465" cy="61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blackWhite">
            <a:xfrm>
              <a:off x="351" y="1615"/>
              <a:ext cx="1320" cy="49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Fast-Cycle Markets</a:t>
              </a:r>
            </a:p>
          </p:txBody>
        </p:sp>
      </p:grpSp>
      <p:sp>
        <p:nvSpPr>
          <p:cNvPr id="28" name="AutoShape 4"/>
          <p:cNvSpPr>
            <a:spLocks/>
          </p:cNvSpPr>
          <p:nvPr/>
        </p:nvSpPr>
        <p:spPr bwMode="auto">
          <a:xfrm>
            <a:off x="3124200" y="1143000"/>
            <a:ext cx="1295400" cy="4648200"/>
          </a:xfrm>
          <a:prstGeom prst="leftBrace">
            <a:avLst>
              <a:gd name="adj1" fmla="val 0"/>
              <a:gd name="adj2" fmla="val 3723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4038600" y="1295400"/>
            <a:ext cx="5105400" cy="556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lvl="1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/>
              <a:t>Avoid loyalty to any one product, possibly cannibalizing on own current products to launch new ones before competitors learn how to do so through successful imitation.</a:t>
            </a:r>
          </a:p>
          <a:p>
            <a:pPr marL="342900" lvl="1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800" dirty="0" smtClean="0"/>
          </a:p>
          <a:p>
            <a:pPr marL="342900" lvl="1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600" dirty="0" smtClean="0"/>
              <a:t>Continually try to move on to another temporary competitive advantage before competitors can respond to the previous one.</a:t>
            </a:r>
          </a:p>
          <a:p>
            <a:pPr marL="342900" lvl="1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800" dirty="0" smtClean="0"/>
          </a:p>
          <a:p>
            <a:pPr marL="342900" lvl="1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build="p" autoUpdateAnimBg="0" advAuto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1524000"/>
            <a:ext cx="1524000" cy="20574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FIGURE  5</a:t>
            </a: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.5</a:t>
            </a:r>
            <a:r>
              <a:rPr kumimoji="0" lang="en-US" sz="16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12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Developing Temporary Advantages  to Create Sustained Advantage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rot="-120000">
            <a:off x="0" y="1920240"/>
            <a:ext cx="1524000" cy="45719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t="3138"/>
          <a:stretch>
            <a:fillRect/>
          </a:stretch>
        </p:blipFill>
        <p:spPr bwMode="auto">
          <a:xfrm>
            <a:off x="1600200" y="1905000"/>
            <a:ext cx="7391400" cy="392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1296075"/>
            <a:ext cx="2590468" cy="1294726"/>
            <a:chOff x="292" y="1560"/>
            <a:chExt cx="1465" cy="600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0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32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Slow-Cycle Markets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3400" y="2514087"/>
            <a:ext cx="2590468" cy="1329252"/>
            <a:chOff x="292" y="1544"/>
            <a:chExt cx="1465" cy="616"/>
          </a:xfrm>
        </p:grpSpPr>
        <p:sp>
          <p:nvSpPr>
            <p:cNvPr id="21" name="Rectangle 9"/>
            <p:cNvSpPr>
              <a:spLocks noChangeArrowheads="1"/>
            </p:cNvSpPr>
            <p:nvPr/>
          </p:nvSpPr>
          <p:spPr bwMode="blackWhite">
            <a:xfrm>
              <a:off x="292" y="1544"/>
              <a:ext cx="1465" cy="61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blackWhite">
            <a:xfrm>
              <a:off x="351" y="1615"/>
              <a:ext cx="1320" cy="49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Fast-Cycle Markets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533400" y="3810677"/>
            <a:ext cx="2590468" cy="1447936"/>
            <a:chOff x="292" y="1560"/>
            <a:chExt cx="1465" cy="671"/>
          </a:xfrm>
        </p:grpSpPr>
        <p:sp>
          <p:nvSpPr>
            <p:cNvPr id="24" name="Rectangle 12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71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blackWhite">
            <a:xfrm>
              <a:off x="351" y="1595"/>
              <a:ext cx="1320" cy="56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Standard-Cycle Markets</a:t>
              </a:r>
            </a:p>
          </p:txBody>
        </p:sp>
      </p:grpSp>
      <p:sp>
        <p:nvSpPr>
          <p:cNvPr id="26" name="AutoShape 4"/>
          <p:cNvSpPr>
            <a:spLocks/>
          </p:cNvSpPr>
          <p:nvPr/>
        </p:nvSpPr>
        <p:spPr bwMode="auto">
          <a:xfrm>
            <a:off x="3124200" y="990600"/>
            <a:ext cx="1143000" cy="5486400"/>
          </a:xfrm>
          <a:prstGeom prst="leftBrace">
            <a:avLst>
              <a:gd name="adj1" fmla="val 0"/>
              <a:gd name="adj2" fmla="val 63483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3733800" y="990600"/>
            <a:ext cx="5105400" cy="5562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Firm’s competitive advantages are moderately shielded from imitation</a:t>
            </a:r>
          </a:p>
          <a:p>
            <a:pPr marL="342900" lvl="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Imitation is moderately costly</a:t>
            </a:r>
          </a:p>
          <a:p>
            <a:pPr marL="342900" indent="-34290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Competitive advantages partially sustainable if quality is continuously upgraded</a:t>
            </a:r>
          </a:p>
          <a:p>
            <a:pPr marL="342900" marR="0" lvl="0" indent="-34290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Firms</a:t>
            </a:r>
          </a:p>
          <a:p>
            <a:pPr marL="742950" marR="0" lvl="1" indent="-28575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Seek large market shares; mass markets</a:t>
            </a:r>
          </a:p>
          <a:p>
            <a:pPr marL="742950" lvl="1" indent="-28575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Develop economies of scale</a:t>
            </a:r>
          </a:p>
          <a:p>
            <a:pPr marL="742950" marR="0" lvl="1" indent="-28575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Gain customer loyalty through brand names</a:t>
            </a:r>
          </a:p>
          <a:p>
            <a:pPr marL="742950" lvl="1" indent="-28575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Carefully control operations</a:t>
            </a:r>
          </a:p>
          <a:p>
            <a:pPr marL="742950" lvl="1" indent="-285750"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Manage a consistent experience for the customer</a:t>
            </a:r>
          </a:p>
          <a:p>
            <a:pPr marL="742950" marR="0" lvl="1" indent="-285750" algn="l" defTabSz="914400" rtl="0" eaLnBrk="1" fontAlgn="auto" latinLnBrk="0" hangingPunct="1">
              <a:buClr>
                <a:schemeClr val="accent1"/>
              </a:buClr>
              <a:buSzPct val="70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build="p" autoUpdateAnimBg="0" advAuto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COMPETITIVE DYNAMICS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-608" y="1905000"/>
            <a:ext cx="2363516" cy="1675698"/>
            <a:chOff x="-10" y="1639"/>
            <a:chExt cx="1442" cy="796"/>
          </a:xfrm>
        </p:grpSpPr>
        <p:sp>
          <p:nvSpPr>
            <p:cNvPr id="18" name="Rectangle 6"/>
            <p:cNvSpPr>
              <a:spLocks noChangeArrowheads="1"/>
            </p:cNvSpPr>
            <p:nvPr/>
          </p:nvSpPr>
          <p:spPr bwMode="blackWhite">
            <a:xfrm>
              <a:off x="-10" y="1639"/>
              <a:ext cx="1442" cy="76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blackWhite">
            <a:xfrm>
              <a:off x="77" y="1856"/>
              <a:ext cx="1207" cy="579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Slow-Cycle Markets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3429000"/>
            <a:ext cx="2362200" cy="1447799"/>
            <a:chOff x="292" y="1636"/>
            <a:chExt cx="1465" cy="723"/>
          </a:xfrm>
        </p:grpSpPr>
        <p:sp>
          <p:nvSpPr>
            <p:cNvPr id="21" name="Rectangle 9"/>
            <p:cNvSpPr>
              <a:spLocks noChangeArrowheads="1"/>
            </p:cNvSpPr>
            <p:nvPr/>
          </p:nvSpPr>
          <p:spPr bwMode="blackWhite">
            <a:xfrm>
              <a:off x="292" y="1636"/>
              <a:ext cx="1465" cy="6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blackWhite">
            <a:xfrm>
              <a:off x="351" y="1808"/>
              <a:ext cx="1264" cy="55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Fast-Cycle Markets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4800600"/>
            <a:ext cx="2362200" cy="1676400"/>
            <a:chOff x="292" y="1589"/>
            <a:chExt cx="1465" cy="642"/>
          </a:xfrm>
        </p:grpSpPr>
        <p:sp>
          <p:nvSpPr>
            <p:cNvPr id="24" name="Rectangle 12"/>
            <p:cNvSpPr>
              <a:spLocks noChangeArrowheads="1"/>
            </p:cNvSpPr>
            <p:nvPr/>
          </p:nvSpPr>
          <p:spPr bwMode="blackWhite">
            <a:xfrm>
              <a:off x="292" y="1589"/>
              <a:ext cx="1465" cy="642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blackWhite">
            <a:xfrm>
              <a:off x="351" y="1700"/>
              <a:ext cx="1320" cy="46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Standard-Cycle Markets</a:t>
              </a:r>
            </a:p>
          </p:txBody>
        </p:sp>
      </p:grpSp>
      <p:grpSp>
        <p:nvGrpSpPr>
          <p:cNvPr id="15" name="Group 5"/>
          <p:cNvGrpSpPr>
            <a:grpSpLocks/>
          </p:cNvGrpSpPr>
          <p:nvPr/>
        </p:nvGrpSpPr>
        <p:grpSpPr bwMode="auto">
          <a:xfrm>
            <a:off x="2362200" y="838201"/>
            <a:ext cx="3962400" cy="1066799"/>
            <a:chOff x="292" y="1560"/>
            <a:chExt cx="1465" cy="600"/>
          </a:xfrm>
        </p:grpSpPr>
        <p:sp>
          <p:nvSpPr>
            <p:cNvPr id="16" name="Rectangle 6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0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17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32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IMITATION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pSp>
        <p:nvGrpSpPr>
          <p:cNvPr id="20" name="Group 5"/>
          <p:cNvGrpSpPr>
            <a:grpSpLocks/>
          </p:cNvGrpSpPr>
          <p:nvPr/>
        </p:nvGrpSpPr>
        <p:grpSpPr bwMode="auto">
          <a:xfrm>
            <a:off x="6248400" y="838199"/>
            <a:ext cx="2895600" cy="1066801"/>
            <a:chOff x="292" y="1560"/>
            <a:chExt cx="1465" cy="600"/>
          </a:xfrm>
        </p:grpSpPr>
        <p:sp>
          <p:nvSpPr>
            <p:cNvPr id="23" name="Rectangle 6"/>
            <p:cNvSpPr>
              <a:spLocks noChangeArrowheads="1"/>
            </p:cNvSpPr>
            <p:nvPr/>
          </p:nvSpPr>
          <p:spPr bwMode="blackWhite">
            <a:xfrm>
              <a:off x="292" y="1560"/>
              <a:ext cx="1465" cy="60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blackWhite">
            <a:xfrm>
              <a:off x="351" y="1649"/>
              <a:ext cx="1320" cy="4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5000"/>
                </a:lnSpc>
              </a:pPr>
              <a:r>
                <a:rPr 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j-lt"/>
                </a:rPr>
                <a:t>COMPETITIVE ADVANTAGE</a:t>
              </a:r>
              <a:endPara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endParaRPr>
            </a:p>
          </p:txBody>
        </p:sp>
      </p:grp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362200" y="1905000"/>
          <a:ext cx="6629400" cy="45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2743200"/>
              </a:tblGrid>
              <a:tr h="16762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Slow and Costly</a:t>
                      </a:r>
                    </a:p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Proprietary rights</a:t>
                      </a:r>
                    </a:p>
                    <a:p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costly-to-imitate resource/capability usually results from unique historical conditions, causal ambiguity, and/or social complexity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Sustained competitive advantage is most achievable in this market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098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Rapid and Inexpensive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sustainable</a:t>
                      </a:r>
                    </a:p>
                    <a:p>
                      <a:r>
                        <a:rPr lang="en-US" baseline="0" dirty="0" smtClean="0"/>
                        <a:t>Reverse engineering</a:t>
                      </a:r>
                      <a:endParaRPr lang="en-US" dirty="0"/>
                    </a:p>
                  </a:txBody>
                  <a:tcPr/>
                </a:tc>
              </a:tr>
              <a:tr h="140980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Faster and less costly than in slow-cycle markets;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slower and more expensive than in fast-</a:t>
                      </a: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cycle markets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Partially sustainable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467600" cy="609600"/>
          </a:xfrm>
        </p:spPr>
        <p:txBody>
          <a:bodyPr>
            <a:noAutofit/>
          </a:bodyPr>
          <a:lstStyle/>
          <a:p>
            <a:r>
              <a:rPr lang="en-US" sz="1900" b="1" dirty="0" smtClean="0">
                <a:latin typeface="+mj-lt"/>
              </a:rPr>
              <a:t>DISRUPTIVE INNOVATION: WINNING RIVALRY BATTLES AGAINST COMPETITORS</a:t>
            </a:r>
            <a:endParaRPr lang="en-US" sz="19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2057400" y="1600200"/>
            <a:ext cx="6858000" cy="4876800"/>
          </a:xfrm>
          <a:solidFill>
            <a:srgbClr val="AEB2BE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latin typeface="+mj-lt"/>
              </a:rPr>
              <a:t>         EXAMPLES OF DISRUPTIVE INNOVATION</a:t>
            </a:r>
          </a:p>
          <a:p>
            <a:pPr>
              <a:buNone/>
            </a:pPr>
            <a:endParaRPr lang="en-US" sz="800" dirty="0" smtClean="0">
              <a:latin typeface="+mj-lt"/>
            </a:endParaRPr>
          </a:p>
          <a:p>
            <a:pPr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 ■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Xerox was disrupted by Canon</a:t>
            </a:r>
            <a:endParaRPr lang="en-US" sz="240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	 ■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Apple’s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iPhone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has disrupted the cell phone and personal computer markets, creating the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smartphone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segment </a:t>
            </a:r>
            <a:endParaRPr lang="en-US" sz="240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	 ■ As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iPad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continues to improve its graphics power, game platform hardware and software producers are threatened</a:t>
            </a:r>
            <a:endParaRPr lang="en-US" sz="240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	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524000" y="533400"/>
            <a:ext cx="7467600" cy="533400"/>
          </a:xfrm>
        </p:spPr>
        <p:txBody>
          <a:bodyPr>
            <a:noAutofit/>
          </a:bodyPr>
          <a:lstStyle/>
          <a:p>
            <a:r>
              <a:rPr lang="en-US" sz="1900" b="1" dirty="0" smtClean="0">
                <a:latin typeface="+mj-lt"/>
              </a:rPr>
              <a:t>DISRUPTIVE INNOVATION: WINNING RIVALRY BATTLES AGAINST COMPETITORS</a:t>
            </a:r>
            <a:endParaRPr lang="en-US" sz="1900" b="1" dirty="0">
              <a:latin typeface="+mj-lt"/>
            </a:endParaRPr>
          </a:p>
        </p:txBody>
      </p:sp>
      <p:sp>
        <p:nvSpPr>
          <p:cNvPr id="15" name="Subtitle 14"/>
          <p:cNvSpPr>
            <a:spLocks noGrp="1"/>
          </p:cNvSpPr>
          <p:nvPr>
            <p:ph idx="1"/>
          </p:nvPr>
        </p:nvSpPr>
        <p:spPr>
          <a:xfrm>
            <a:off x="2057400" y="1600200"/>
            <a:ext cx="6858000" cy="4876800"/>
          </a:xfrm>
          <a:solidFill>
            <a:srgbClr val="AEB2BE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  <a:buNone/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latin typeface="+mj-lt"/>
              </a:rPr>
              <a:t>EXAMPLES OF DISRUPTIVE INNOVATION </a:t>
            </a:r>
          </a:p>
          <a:p>
            <a:pPr>
              <a:spcAft>
                <a:spcPts val="1200"/>
              </a:spcAft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 ■ I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n the video-on-demand market,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Walmart’s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Vudu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, a non-subscription video streaming service, may disrupt Apple’s </a:t>
            </a:r>
            <a:r>
              <a:rPr lang="en-US" sz="2400" dirty="0" err="1" smtClean="0">
                <a:solidFill>
                  <a:schemeClr val="tx1"/>
                </a:solidFill>
                <a:latin typeface="+mj-lt"/>
              </a:rPr>
              <a:t>iTune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 service</a:t>
            </a:r>
            <a:endParaRPr lang="en-US" sz="2400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  <a:latin typeface="+mj-lt"/>
                <a:cs typeface="Arial"/>
              </a:rPr>
              <a:t>	 ■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Clayton Christensen suggests disruptive innovations include “the personal computer, the router, Toyota’s automobiles, Kodak’s original camera, Xerox’s original photocopier, and Canon’s desktop photocopier.” 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/>
          </a:p>
          <a:p>
            <a:pPr algn="ctr"/>
            <a:r>
              <a:rPr lang="en-US" sz="3600" b="1" dirty="0" smtClean="0"/>
              <a:t> 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OPENING CASE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762000"/>
            <a:ext cx="7620000" cy="5334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</a:rPr>
              <a:t>COMPETITORS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15" name="Subtitle 14"/>
          <p:cNvSpPr>
            <a:spLocks noGrp="1"/>
          </p:cNvSpPr>
          <p:nvPr>
            <p:ph type="subTitle" idx="4294967295"/>
          </p:nvPr>
        </p:nvSpPr>
        <p:spPr>
          <a:xfrm>
            <a:off x="1676400" y="1447800"/>
            <a:ext cx="7239000" cy="5029200"/>
          </a:xfrm>
          <a:solidFill>
            <a:srgbClr val="FFCC99"/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+mj-lt"/>
                <a:cs typeface="Arial"/>
              </a:rPr>
              <a:t>COMPETITORS: </a:t>
            </a:r>
          </a:p>
          <a:p>
            <a:pPr marL="284163" indent="-284163"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  <a:latin typeface="+mj-lt"/>
                <a:cs typeface="Arial"/>
              </a:rPr>
              <a:t>   </a:t>
            </a:r>
            <a:r>
              <a:rPr lang="en-US" dirty="0" smtClean="0">
                <a:latin typeface="+mj-lt"/>
              </a:rPr>
              <a:t>firms operating in the same market, offering similar products, and targeting similar customers</a:t>
            </a:r>
          </a:p>
          <a:p>
            <a:pPr marL="284163" indent="-284163">
              <a:spcBef>
                <a:spcPts val="0"/>
              </a:spcBef>
              <a:buNone/>
            </a:pPr>
            <a:endParaRPr lang="en-US" sz="8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 EXAMPLES:</a:t>
            </a:r>
            <a:endParaRPr lang="en-US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cs typeface="Arial"/>
              </a:rPr>
              <a:t>   ■</a:t>
            </a:r>
            <a:r>
              <a:rPr lang="en-US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2400" dirty="0" smtClean="0"/>
              <a:t>Southwest, Delta, United, Continental, and JetBlue</a:t>
            </a:r>
            <a:endParaRPr lang="en-US" sz="2400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cs typeface="Arial"/>
              </a:rPr>
              <a:t>   ■ </a:t>
            </a:r>
            <a:r>
              <a:rPr lang="en-US" sz="2400" dirty="0" smtClean="0"/>
              <a:t>PepsiCo and Coca-Cola Company</a:t>
            </a:r>
            <a:endParaRPr lang="en-US" sz="2400" dirty="0" smtClean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cs typeface="Arial"/>
              </a:rPr>
              <a:t>   ■ </a:t>
            </a:r>
            <a:r>
              <a:rPr lang="en-US" sz="2400" dirty="0" smtClean="0"/>
              <a:t>Apple’s family of products (Macs, </a:t>
            </a:r>
            <a:r>
              <a:rPr lang="en-US" sz="2400" dirty="0" err="1" smtClean="0"/>
              <a:t>iPads</a:t>
            </a:r>
            <a:r>
              <a:rPr lang="en-US" sz="2400" dirty="0" smtClean="0"/>
              <a:t>, iPods, and </a:t>
            </a:r>
            <a:r>
              <a:rPr lang="en-US" sz="2400" dirty="0" err="1" smtClean="0"/>
              <a:t>iPhones</a:t>
            </a:r>
            <a:r>
              <a:rPr lang="en-US" sz="2400" dirty="0" smtClean="0"/>
              <a:t>) compete in the video game market with standalone and mobile game platforms from Sony, Microsoft, and Nintendo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IMPORTANT DEFINITIONS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 idx="4294967295"/>
          </p:nvPr>
        </p:nvSpPr>
        <p:spPr>
          <a:xfrm>
            <a:off x="1524000" y="762000"/>
            <a:ext cx="7620000" cy="1066800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solidFill>
                  <a:schemeClr val="bg1"/>
                </a:solidFill>
              </a:rPr>
              <a:t>COMPETITIVE RIVALRY  COMPETITIVE BEHAVIOR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15" name="Subtitle 14"/>
          <p:cNvSpPr>
            <a:spLocks noGrp="1"/>
          </p:cNvSpPr>
          <p:nvPr>
            <p:ph type="subTitle" idx="4294967295"/>
          </p:nvPr>
        </p:nvSpPr>
        <p:spPr>
          <a:xfrm>
            <a:off x="1676400" y="1905000"/>
            <a:ext cx="7239000" cy="4572000"/>
          </a:xfrm>
          <a:solidFill>
            <a:srgbClr val="FFCC99"/>
          </a:solidFill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chemeClr val="tx1"/>
                </a:solidFill>
                <a:cs typeface="Arial"/>
              </a:rPr>
              <a:t>■ </a:t>
            </a:r>
            <a:r>
              <a:rPr lang="en-US" b="1" dirty="0" smtClean="0"/>
              <a:t>COMPETITIVE RIVALRY:</a:t>
            </a:r>
            <a:r>
              <a:rPr lang="en-US" sz="2800" dirty="0" smtClean="0"/>
              <a:t> the ongoing set of competitive actions and competitive responses that occur among firms as they maneuver for an advantageous market position</a:t>
            </a:r>
          </a:p>
          <a:p>
            <a:pPr>
              <a:spcBef>
                <a:spcPts val="0"/>
              </a:spcBef>
              <a:buNone/>
            </a:pPr>
            <a:endParaRPr lang="en-US" sz="800" dirty="0" smtClean="0">
              <a:latin typeface="+mj-lt"/>
            </a:endParaRP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ial"/>
              </a:rPr>
              <a:t>■ </a:t>
            </a:r>
            <a:r>
              <a:rPr lang="en-US" b="1" dirty="0" smtClean="0"/>
              <a:t>COMPETITIVE BEHAVIOR:</a:t>
            </a:r>
            <a:r>
              <a:rPr lang="en-US" sz="2800" dirty="0" smtClean="0"/>
              <a:t> the set of competitive actions and responses the firm takes to build or defend its competitive advantages and to improve its market position</a:t>
            </a: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  </a:t>
            </a:r>
          </a:p>
          <a:p>
            <a:pPr algn="ctr"/>
            <a:endParaRPr lang="en-US" sz="3600" b="1" dirty="0"/>
          </a:p>
        </p:txBody>
      </p:sp>
      <p:sp>
        <p:nvSpPr>
          <p:cNvPr id="12" name="Rectangle 11"/>
          <p:cNvSpPr/>
          <p:nvPr/>
        </p:nvSpPr>
        <p:spPr>
          <a:xfrm>
            <a:off x="1524000" y="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+mj-lt"/>
              </a:rPr>
              <a:t>IMPORTANT DEFINITIONS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H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HIH</Template>
  <TotalTime>9047</TotalTime>
  <Words>2638</Words>
  <Application>Microsoft Office PowerPoint</Application>
  <PresentationFormat>On-screen Show (4:3)</PresentationFormat>
  <Paragraphs>553</Paragraphs>
  <Slides>55</Slides>
  <Notes>55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HIH</vt:lpstr>
      <vt:lpstr>    </vt:lpstr>
      <vt:lpstr>THE STRATEGIC MANAGEMENT PROCESS</vt:lpstr>
      <vt:lpstr>Slide 3</vt:lpstr>
      <vt:lpstr>Slide 4</vt:lpstr>
      <vt:lpstr>DISRUPTIVE INNOVATION: WINNING RIVALRY BATTLES AGAINST COMPETITORS</vt:lpstr>
      <vt:lpstr>DISRUPTIVE INNOVATION: WINNING RIVALRY BATTLES AGAINST COMPETITORS</vt:lpstr>
      <vt:lpstr>DISRUPTIVE INNOVATION: WINNING RIVALRY BATTLES AGAINST COMPETITORS</vt:lpstr>
      <vt:lpstr>COMPETITORS</vt:lpstr>
      <vt:lpstr>COMPETITIVE RIVALRY  COMPETITIVE BEHAVIOR</vt:lpstr>
      <vt:lpstr>COMPETITIVE RIVALRY DURING RECESSION</vt:lpstr>
      <vt:lpstr>MULTIMARKET COMPETITION COMPETITIVE DYNAMICS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</vt:vector>
  </TitlesOfParts>
  <Company>Robinson College of Business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MANAGEMENT- CHAPTER FIVE</dc:title>
  <dc:creator>marta szabo white</dc:creator>
  <cp:lastModifiedBy>Chris Caire</cp:lastModifiedBy>
  <cp:revision>969</cp:revision>
  <dcterms:created xsi:type="dcterms:W3CDTF">2011-09-13T22:15:10Z</dcterms:created>
  <dcterms:modified xsi:type="dcterms:W3CDTF">2012-08-24T03:39:10Z</dcterms:modified>
</cp:coreProperties>
</file>