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1" r:id="rId1"/>
  </p:sldMasterIdLst>
  <p:notesMasterIdLst>
    <p:notesMasterId r:id="rId59"/>
  </p:notesMasterIdLst>
  <p:sldIdLst>
    <p:sldId id="357" r:id="rId2"/>
    <p:sldId id="425" r:id="rId3"/>
    <p:sldId id="495" r:id="rId4"/>
    <p:sldId id="675" r:id="rId5"/>
    <p:sldId id="494" r:id="rId6"/>
    <p:sldId id="749" r:id="rId7"/>
    <p:sldId id="750" r:id="rId8"/>
    <p:sldId id="617" r:id="rId9"/>
    <p:sldId id="755" r:id="rId10"/>
    <p:sldId id="751" r:id="rId11"/>
    <p:sldId id="752" r:id="rId12"/>
    <p:sldId id="753" r:id="rId13"/>
    <p:sldId id="754" r:id="rId14"/>
    <p:sldId id="756" r:id="rId15"/>
    <p:sldId id="757" r:id="rId16"/>
    <p:sldId id="616" r:id="rId17"/>
    <p:sldId id="759" r:id="rId18"/>
    <p:sldId id="760" r:id="rId19"/>
    <p:sldId id="761" r:id="rId20"/>
    <p:sldId id="762" r:id="rId21"/>
    <p:sldId id="763" r:id="rId22"/>
    <p:sldId id="768" r:id="rId23"/>
    <p:sldId id="764" r:id="rId24"/>
    <p:sldId id="765" r:id="rId25"/>
    <p:sldId id="769" r:id="rId26"/>
    <p:sldId id="766" r:id="rId27"/>
    <p:sldId id="767" r:id="rId28"/>
    <p:sldId id="770" r:id="rId29"/>
    <p:sldId id="771" r:id="rId30"/>
    <p:sldId id="772" r:id="rId31"/>
    <p:sldId id="773" r:id="rId32"/>
    <p:sldId id="777" r:id="rId33"/>
    <p:sldId id="778" r:id="rId34"/>
    <p:sldId id="779" r:id="rId35"/>
    <p:sldId id="782" r:id="rId36"/>
    <p:sldId id="781" r:id="rId37"/>
    <p:sldId id="780" r:id="rId38"/>
    <p:sldId id="784" r:id="rId39"/>
    <p:sldId id="785" r:id="rId40"/>
    <p:sldId id="786" r:id="rId41"/>
    <p:sldId id="787" r:id="rId42"/>
    <p:sldId id="789" r:id="rId43"/>
    <p:sldId id="791" r:id="rId44"/>
    <p:sldId id="792" r:id="rId45"/>
    <p:sldId id="790" r:id="rId46"/>
    <p:sldId id="793" r:id="rId47"/>
    <p:sldId id="795" r:id="rId48"/>
    <p:sldId id="796" r:id="rId49"/>
    <p:sldId id="797" r:id="rId50"/>
    <p:sldId id="800" r:id="rId51"/>
    <p:sldId id="799" r:id="rId52"/>
    <p:sldId id="798" r:id="rId53"/>
    <p:sldId id="801" r:id="rId54"/>
    <p:sldId id="802" r:id="rId55"/>
    <p:sldId id="803" r:id="rId56"/>
    <p:sldId id="804" r:id="rId57"/>
    <p:sldId id="805"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D0D"/>
    <a:srgbClr val="CCFFCC"/>
    <a:srgbClr val="754909"/>
    <a:srgbClr val="CCA8A2"/>
    <a:srgbClr val="DBA493"/>
    <a:srgbClr val="AEB2BE"/>
    <a:srgbClr val="DF0F5E"/>
    <a:srgbClr val="CC0066"/>
    <a:srgbClr val="EA50E3"/>
    <a:srgbClr val="8ECBD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8" autoAdjust="0"/>
    <p:restoredTop sz="93926" autoAdjust="0"/>
  </p:normalViewPr>
  <p:slideViewPr>
    <p:cSldViewPr>
      <p:cViewPr varScale="1">
        <p:scale>
          <a:sx n="86" d="100"/>
          <a:sy n="86" d="100"/>
        </p:scale>
        <p:origin x="-624" y="-78"/>
      </p:cViewPr>
      <p:guideLst>
        <p:guide orient="horz" pos="2160"/>
        <p:guide pos="2880"/>
      </p:guideLst>
    </p:cSldViewPr>
  </p:slideViewPr>
  <p:outlineViewPr>
    <p:cViewPr>
      <p:scale>
        <a:sx n="33" d="100"/>
        <a:sy n="33" d="100"/>
      </p:scale>
      <p:origin x="0" y="7872"/>
    </p:cViewPr>
  </p:outlineViewPr>
  <p:notesTextViewPr>
    <p:cViewPr>
      <p:scale>
        <a:sx n="100" d="100"/>
        <a:sy n="100" d="100"/>
      </p:scale>
      <p:origin x="0" y="0"/>
    </p:cViewPr>
  </p:notesTextViewPr>
  <p:sorterViewPr>
    <p:cViewPr>
      <p:scale>
        <a:sx n="66" d="100"/>
        <a:sy n="66" d="100"/>
      </p:scale>
      <p:origin x="0" y="48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7.png"/></Relationships>
</file>

<file path=ppt/diagrams/_rels/data2.xml.rels><?xml version="1.0" encoding="UTF-8" standalone="yes"?>
<Relationships xmlns="http://schemas.openxmlformats.org/package/2006/relationships"><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1" Type="http://schemas.openxmlformats.org/officeDocument/2006/relationships/image" Target="../media/image7.png"/></Relationships>
</file>

<file path=ppt/diagrams/_rels/drawing2.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latin typeface="+mn-lt"/>
            </a:rPr>
            <a:t>● </a:t>
          </a:r>
          <a:r>
            <a:rPr lang="en-US" sz="2200" dirty="0" smtClean="0"/>
            <a:t>Define cooperative strategies and explain why firms use them.</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4CAED787-3742-4914-BFAD-E53CB76FC3EB}">
      <dgm:prSet phldrT="[Text]" custT="1"/>
      <dgm:spPr>
        <a:solidFill>
          <a:schemeClr val="accent4">
            <a:lumMod val="50000"/>
          </a:schemeClr>
        </a:solidFill>
      </dgm:spPr>
      <dgm:t>
        <a:bodyPr/>
        <a:lstStyle/>
        <a:p>
          <a:pPr algn="l"/>
          <a:r>
            <a:rPr lang="en-US" sz="2200" dirty="0" smtClean="0">
              <a:latin typeface="+mn-lt"/>
              <a:cs typeface="Arial"/>
            </a:rPr>
            <a:t>● </a:t>
          </a:r>
          <a:r>
            <a:rPr lang="en-US" sz="2200" dirty="0" smtClean="0"/>
            <a:t>Define and discuss the three major types of strategic alliances.</a:t>
          </a:r>
          <a:endParaRPr lang="en-US" sz="2200" dirty="0">
            <a:latin typeface="+mn-lt"/>
          </a:endParaRPr>
        </a:p>
      </dgm:t>
    </dgm:pt>
    <dgm:pt modelId="{A95570B1-40ED-4583-8FD8-99BDBC425B75}" type="parTrans" cxnId="{7CF0B16A-4B37-4571-835B-F6D1EB7A800A}">
      <dgm:prSet/>
      <dgm:spPr/>
      <dgm:t>
        <a:bodyPr/>
        <a:lstStyle/>
        <a:p>
          <a:endParaRPr lang="en-US" sz="2200">
            <a:latin typeface="+mn-lt"/>
          </a:endParaRPr>
        </a:p>
      </dgm:t>
    </dgm:pt>
    <dgm:pt modelId="{D2E7EB39-0725-4F77-9AD8-340C81CB6933}" type="sibTrans" cxnId="{7CF0B16A-4B37-4571-835B-F6D1EB7A800A}">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n-lt"/>
              <a:cs typeface="Arial"/>
            </a:rPr>
            <a:t>● </a:t>
          </a:r>
          <a:r>
            <a:rPr lang="en-US" sz="2200" dirty="0" smtClean="0"/>
            <a:t>Name the business-level cooperative strategies and describe their use.</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F1D667B9-EB3A-48A3-A1F9-E9D4DC65959A}">
      <dgm:prSet phldrT="[Text]" custT="1"/>
      <dgm:spPr>
        <a:solidFill>
          <a:schemeClr val="accent4">
            <a:lumMod val="50000"/>
          </a:schemeClr>
        </a:solidFill>
      </dgm:spPr>
      <dgm:t>
        <a:bodyPr/>
        <a:lstStyle/>
        <a:p>
          <a:r>
            <a:rPr lang="en-US" sz="2200" dirty="0" smtClean="0">
              <a:latin typeface="+mn-lt"/>
              <a:cs typeface="Arial"/>
            </a:rPr>
            <a:t>● </a:t>
          </a:r>
          <a:r>
            <a:rPr lang="en-US" sz="2200" dirty="0" smtClean="0"/>
            <a:t>Discuss the use of corporate-level cooperative strategies in diversified firms.</a:t>
          </a:r>
          <a:endParaRPr lang="en-US" sz="2200" dirty="0">
            <a:latin typeface="+mn-lt"/>
          </a:endParaRPr>
        </a:p>
      </dgm:t>
    </dgm:pt>
    <dgm:pt modelId="{B54CE46C-3AAE-4594-B302-9031800035CB}" type="parTrans" cxnId="{C431FD7E-D720-4DB3-B481-941E29D2A448}">
      <dgm:prSet/>
      <dgm:spPr/>
      <dgm:t>
        <a:bodyPr/>
        <a:lstStyle/>
        <a:p>
          <a:endParaRPr lang="en-US" sz="2200">
            <a:latin typeface="+mn-lt"/>
          </a:endParaRPr>
        </a:p>
      </dgm:t>
    </dgm:pt>
    <dgm:pt modelId="{9FD1CF2D-B131-4029-958D-990EDDE74DCC}" type="sibTrans" cxnId="{C431FD7E-D720-4DB3-B481-941E29D2A448}">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4" custScaleY="149291"/>
      <dgm:spPr/>
      <dgm:t>
        <a:bodyPr/>
        <a:lstStyle/>
        <a:p>
          <a:endParaRPr lang="en-US"/>
        </a:p>
      </dgm:t>
    </dgm:pt>
    <dgm:pt modelId="{1918FC97-5768-4177-A57F-3B26C702E374}" type="pres">
      <dgm:prSet presAssocID="{03C3F623-7D4F-4A4F-9CC8-4EB9CBDA9C66}" presName="img" presStyleLbl="fgImgPlace1" presStyleIdx="0" presStyleCnt="4"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4">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E7B1B9F0-493A-495B-92D7-02E8D50BBF3B}" type="pres">
      <dgm:prSet presAssocID="{4CAED787-3742-4914-BFAD-E53CB76FC3EB}" presName="comp" presStyleCnt="0"/>
      <dgm:spPr/>
    </dgm:pt>
    <dgm:pt modelId="{9FB36DD5-C883-43D8-A7C6-B3EDFA2A6770}" type="pres">
      <dgm:prSet presAssocID="{4CAED787-3742-4914-BFAD-E53CB76FC3EB}" presName="box" presStyleLbl="node1" presStyleIdx="1" presStyleCnt="4" custScaleY="164141"/>
      <dgm:spPr/>
      <dgm:t>
        <a:bodyPr/>
        <a:lstStyle/>
        <a:p>
          <a:endParaRPr lang="en-US"/>
        </a:p>
      </dgm:t>
    </dgm:pt>
    <dgm:pt modelId="{E708CFC0-76CB-4E72-B8D1-24DBB71C3A2C}" type="pres">
      <dgm:prSet presAssocID="{4CAED787-3742-4914-BFAD-E53CB76FC3EB}" presName="img" presStyleLbl="fgImgPlace1" presStyleIdx="1" presStyleCnt="4" custScaleX="51753"/>
      <dgm:spPr>
        <a:blipFill rotWithShape="0">
          <a:blip xmlns:r="http://schemas.openxmlformats.org/officeDocument/2006/relationships" r:embed="rId1"/>
          <a:stretch>
            <a:fillRect/>
          </a:stretch>
        </a:blipFill>
        <a:ln w="57150"/>
      </dgm:spPr>
      <dgm:t>
        <a:bodyPr/>
        <a:lstStyle/>
        <a:p>
          <a:endParaRPr lang="en-US"/>
        </a:p>
      </dgm:t>
    </dgm:pt>
    <dgm:pt modelId="{CC43094D-0FC0-416C-A706-810205655C09}" type="pres">
      <dgm:prSet presAssocID="{4CAED787-3742-4914-BFAD-E53CB76FC3EB}" presName="text" presStyleLbl="node1" presStyleIdx="1" presStyleCnt="4">
        <dgm:presLayoutVars>
          <dgm:bulletEnabled val="1"/>
        </dgm:presLayoutVars>
      </dgm:prSet>
      <dgm:spPr/>
      <dgm:t>
        <a:bodyPr/>
        <a:lstStyle/>
        <a:p>
          <a:endParaRPr lang="en-US"/>
        </a:p>
      </dgm:t>
    </dgm:pt>
    <dgm:pt modelId="{1657AEDB-DBC0-43E5-BBE5-15DD799A1954}" type="pres">
      <dgm:prSet presAssocID="{D2E7EB39-0725-4F77-9AD8-340C81CB6933}"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2" presStyleCnt="4" custScaleY="176638"/>
      <dgm:spPr/>
      <dgm:t>
        <a:bodyPr/>
        <a:lstStyle/>
        <a:p>
          <a:endParaRPr lang="en-US"/>
        </a:p>
      </dgm:t>
    </dgm:pt>
    <dgm:pt modelId="{4BE5030C-0348-4C03-92AE-76D4C2BF5185}" type="pres">
      <dgm:prSet presAssocID="{FC57DA2D-9AC2-4423-BA1D-76E3B5D8F574}" presName="img" presStyleLbl="fgImgPlace1" presStyleIdx="2" presStyleCnt="4"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2" presStyleCnt="4">
        <dgm:presLayoutVars>
          <dgm:bulletEnabled val="1"/>
        </dgm:presLayoutVars>
      </dgm:prSet>
      <dgm:spPr/>
      <dgm:t>
        <a:bodyPr/>
        <a:lstStyle/>
        <a:p>
          <a:endParaRPr lang="en-US"/>
        </a:p>
      </dgm:t>
    </dgm:pt>
    <dgm:pt modelId="{2397C9E0-4B2C-4828-BAA5-0B822777DBED}" type="pres">
      <dgm:prSet presAssocID="{FF2AA991-C6D6-4FE4-AE96-C114573023CF}" presName="spacer" presStyleCnt="0"/>
      <dgm:spPr/>
    </dgm:pt>
    <dgm:pt modelId="{3B06833A-F899-4A7B-BE2E-61509AD5F789}" type="pres">
      <dgm:prSet presAssocID="{F1D667B9-EB3A-48A3-A1F9-E9D4DC65959A}" presName="comp" presStyleCnt="0"/>
      <dgm:spPr/>
    </dgm:pt>
    <dgm:pt modelId="{2F1E1345-CE30-402A-953C-1009009DD316}" type="pres">
      <dgm:prSet presAssocID="{F1D667B9-EB3A-48A3-A1F9-E9D4DC65959A}" presName="box" presStyleLbl="node1" presStyleIdx="3" presStyleCnt="4" custScaleY="167779"/>
      <dgm:spPr/>
      <dgm:t>
        <a:bodyPr/>
        <a:lstStyle/>
        <a:p>
          <a:endParaRPr lang="en-US"/>
        </a:p>
      </dgm:t>
    </dgm:pt>
    <dgm:pt modelId="{9EB785D6-78B5-4799-8760-92B2A224E839}" type="pres">
      <dgm:prSet presAssocID="{F1D667B9-EB3A-48A3-A1F9-E9D4DC65959A}" presName="img" presStyleLbl="fgImgPlace1" presStyleIdx="3" presStyleCnt="4"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0DE7C287-3285-49EE-9ECE-73AC9E33DE6C}" type="pres">
      <dgm:prSet presAssocID="{F1D667B9-EB3A-48A3-A1F9-E9D4DC65959A}" presName="text" presStyleLbl="node1" presStyleIdx="3" presStyleCnt="4">
        <dgm:presLayoutVars>
          <dgm:bulletEnabled val="1"/>
        </dgm:presLayoutVars>
      </dgm:prSet>
      <dgm:spPr/>
      <dgm:t>
        <a:bodyPr/>
        <a:lstStyle/>
        <a:p>
          <a:endParaRPr lang="en-US"/>
        </a:p>
      </dgm:t>
    </dgm:pt>
  </dgm:ptLst>
  <dgm:cxnLst>
    <dgm:cxn modelId="{1D1769F5-AE9F-470D-9BFA-9793458D62E9}" type="presOf" srcId="{4CAED787-3742-4914-BFAD-E53CB76FC3EB}" destId="{CC43094D-0FC0-416C-A706-810205655C09}" srcOrd="1" destOrd="0" presId="urn:microsoft.com/office/officeart/2005/8/layout/vList4#1"/>
    <dgm:cxn modelId="{9818768D-1E8B-462B-BA1D-30AFE64A3555}" srcId="{CD3E8AFD-1ED6-4251-8B40-2C283E9369D5}" destId="{FC57DA2D-9AC2-4423-BA1D-76E3B5D8F574}" srcOrd="2" destOrd="0" parTransId="{34733217-6E21-4937-9B65-6DCA792FC2D0}" sibTransId="{FF2AA991-C6D6-4FE4-AE96-C114573023CF}"/>
    <dgm:cxn modelId="{453E0C7C-8DE8-4242-B5F6-2A607A1A770E}" type="presOf" srcId="{4CAED787-3742-4914-BFAD-E53CB76FC3EB}" destId="{9FB36DD5-C883-43D8-A7C6-B3EDFA2A6770}" srcOrd="0" destOrd="0" presId="urn:microsoft.com/office/officeart/2005/8/layout/vList4#1"/>
    <dgm:cxn modelId="{A6063F69-8513-4E2F-AAF1-A48F6B9A8D3B}" type="presOf" srcId="{CD3E8AFD-1ED6-4251-8B40-2C283E9369D5}" destId="{49804F77-3147-4AD8-B0A1-E1123EC6E2C0}" srcOrd="0" destOrd="0" presId="urn:microsoft.com/office/officeart/2005/8/layout/vList4#1"/>
    <dgm:cxn modelId="{27874F93-0EF9-4A67-AF45-7E9C7F121EE6}" type="presOf" srcId="{03C3F623-7D4F-4A4F-9CC8-4EB9CBDA9C66}" destId="{101B0228-A9BB-4681-9140-FC217E82E006}" srcOrd="1" destOrd="0" presId="urn:microsoft.com/office/officeart/2005/8/layout/vList4#1"/>
    <dgm:cxn modelId="{012A6339-F899-4034-A1C7-814E8378EBC0}" type="presOf" srcId="{FC57DA2D-9AC2-4423-BA1D-76E3B5D8F574}" destId="{2F4579AA-35AB-4B01-AAE7-F2C3069BC13D}" srcOrd="0" destOrd="0" presId="urn:microsoft.com/office/officeart/2005/8/layout/vList4#1"/>
    <dgm:cxn modelId="{DFEA4290-8788-4ED1-9902-C50B0EE9E2DB}" type="presOf" srcId="{FC57DA2D-9AC2-4423-BA1D-76E3B5D8F574}" destId="{AD45C749-17CD-4687-A2F1-FD50767618E2}" srcOrd="1" destOrd="0" presId="urn:microsoft.com/office/officeart/2005/8/layout/vList4#1"/>
    <dgm:cxn modelId="{1C002498-0AB8-46C1-BE51-ED252C9AB562}" type="presOf" srcId="{03C3F623-7D4F-4A4F-9CC8-4EB9CBDA9C66}" destId="{10207D15-5AE6-456F-B181-47F20D049606}" srcOrd="0" destOrd="0" presId="urn:microsoft.com/office/officeart/2005/8/layout/vList4#1"/>
    <dgm:cxn modelId="{7CF0B16A-4B37-4571-835B-F6D1EB7A800A}" srcId="{CD3E8AFD-1ED6-4251-8B40-2C283E9369D5}" destId="{4CAED787-3742-4914-BFAD-E53CB76FC3EB}" srcOrd="1" destOrd="0" parTransId="{A95570B1-40ED-4583-8FD8-99BDBC425B75}" sibTransId="{D2E7EB39-0725-4F77-9AD8-340C81CB6933}"/>
    <dgm:cxn modelId="{47A4710D-FF83-4AED-9C6E-D8EFA4C999FD}" srcId="{CD3E8AFD-1ED6-4251-8B40-2C283E9369D5}" destId="{03C3F623-7D4F-4A4F-9CC8-4EB9CBDA9C66}" srcOrd="0" destOrd="0" parTransId="{84FE30EF-D6A1-4CA9-B918-1749C61EBDE4}" sibTransId="{C6C3505C-8266-4C61-9596-DD56CBDD9170}"/>
    <dgm:cxn modelId="{0B5FD850-0430-4752-89AD-5B179BCCB2CE}" type="presOf" srcId="{F1D667B9-EB3A-48A3-A1F9-E9D4DC65959A}" destId="{2F1E1345-CE30-402A-953C-1009009DD316}" srcOrd="0" destOrd="0" presId="urn:microsoft.com/office/officeart/2005/8/layout/vList4#1"/>
    <dgm:cxn modelId="{A76DC25F-A241-44E9-965D-9C8CB72EC3F3}" type="presOf" srcId="{F1D667B9-EB3A-48A3-A1F9-E9D4DC65959A}" destId="{0DE7C287-3285-49EE-9ECE-73AC9E33DE6C}" srcOrd="1" destOrd="0" presId="urn:microsoft.com/office/officeart/2005/8/layout/vList4#1"/>
    <dgm:cxn modelId="{C431FD7E-D720-4DB3-B481-941E29D2A448}" srcId="{CD3E8AFD-1ED6-4251-8B40-2C283E9369D5}" destId="{F1D667B9-EB3A-48A3-A1F9-E9D4DC65959A}" srcOrd="3" destOrd="0" parTransId="{B54CE46C-3AAE-4594-B302-9031800035CB}" sibTransId="{9FD1CF2D-B131-4029-958D-990EDDE74DCC}"/>
    <dgm:cxn modelId="{9E179660-0440-4E98-A6E7-37A9F23C1755}" type="presParOf" srcId="{49804F77-3147-4AD8-B0A1-E1123EC6E2C0}" destId="{F5AE0F8C-5417-4568-84FA-9E69A583D654}" srcOrd="0" destOrd="0" presId="urn:microsoft.com/office/officeart/2005/8/layout/vList4#1"/>
    <dgm:cxn modelId="{0C1727EA-3B0E-4CDF-89E9-169EF5C041C5}" type="presParOf" srcId="{F5AE0F8C-5417-4568-84FA-9E69A583D654}" destId="{10207D15-5AE6-456F-B181-47F20D049606}" srcOrd="0" destOrd="0" presId="urn:microsoft.com/office/officeart/2005/8/layout/vList4#1"/>
    <dgm:cxn modelId="{B49EFBB1-353C-4906-A4BA-FC8587F244C6}" type="presParOf" srcId="{F5AE0F8C-5417-4568-84FA-9E69A583D654}" destId="{1918FC97-5768-4177-A57F-3B26C702E374}" srcOrd="1" destOrd="0" presId="urn:microsoft.com/office/officeart/2005/8/layout/vList4#1"/>
    <dgm:cxn modelId="{CF8F014D-582D-4E43-B68C-1C196C66C608}" type="presParOf" srcId="{F5AE0F8C-5417-4568-84FA-9E69A583D654}" destId="{101B0228-A9BB-4681-9140-FC217E82E006}" srcOrd="2" destOrd="0" presId="urn:microsoft.com/office/officeart/2005/8/layout/vList4#1"/>
    <dgm:cxn modelId="{2FDCEA76-5EFB-496F-BAE3-1B3E8F73DAA7}" type="presParOf" srcId="{49804F77-3147-4AD8-B0A1-E1123EC6E2C0}" destId="{DEBD8A0F-2322-4193-827F-727B24D74FAE}" srcOrd="1" destOrd="0" presId="urn:microsoft.com/office/officeart/2005/8/layout/vList4#1"/>
    <dgm:cxn modelId="{C90389C8-DFE7-4AE8-B1B3-8AA86E907216}" type="presParOf" srcId="{49804F77-3147-4AD8-B0A1-E1123EC6E2C0}" destId="{E7B1B9F0-493A-495B-92D7-02E8D50BBF3B}" srcOrd="2" destOrd="0" presId="urn:microsoft.com/office/officeart/2005/8/layout/vList4#1"/>
    <dgm:cxn modelId="{7DB20525-185E-4FEE-8737-55F651710A75}" type="presParOf" srcId="{E7B1B9F0-493A-495B-92D7-02E8D50BBF3B}" destId="{9FB36DD5-C883-43D8-A7C6-B3EDFA2A6770}" srcOrd="0" destOrd="0" presId="urn:microsoft.com/office/officeart/2005/8/layout/vList4#1"/>
    <dgm:cxn modelId="{C7D8BED5-02E8-4934-A64A-2C3149A2BFD2}" type="presParOf" srcId="{E7B1B9F0-493A-495B-92D7-02E8D50BBF3B}" destId="{E708CFC0-76CB-4E72-B8D1-24DBB71C3A2C}" srcOrd="1" destOrd="0" presId="urn:microsoft.com/office/officeart/2005/8/layout/vList4#1"/>
    <dgm:cxn modelId="{AE072AA2-44D6-4579-9B66-912296753C54}" type="presParOf" srcId="{E7B1B9F0-493A-495B-92D7-02E8D50BBF3B}" destId="{CC43094D-0FC0-416C-A706-810205655C09}" srcOrd="2" destOrd="0" presId="urn:microsoft.com/office/officeart/2005/8/layout/vList4#1"/>
    <dgm:cxn modelId="{CB09FDCA-3610-4D4E-91B2-7EE0F9679109}" type="presParOf" srcId="{49804F77-3147-4AD8-B0A1-E1123EC6E2C0}" destId="{1657AEDB-DBC0-43E5-BBE5-15DD799A1954}" srcOrd="3" destOrd="0" presId="urn:microsoft.com/office/officeart/2005/8/layout/vList4#1"/>
    <dgm:cxn modelId="{B1A1A3FA-0E38-4EF8-A8CA-91DA21DCFEB7}" type="presParOf" srcId="{49804F77-3147-4AD8-B0A1-E1123EC6E2C0}" destId="{64C0109F-FACE-4982-87D0-2175B7644E99}" srcOrd="4" destOrd="0" presId="urn:microsoft.com/office/officeart/2005/8/layout/vList4#1"/>
    <dgm:cxn modelId="{4E53CF1F-079C-4DBD-90DE-24C2B982D1CB}" type="presParOf" srcId="{64C0109F-FACE-4982-87D0-2175B7644E99}" destId="{2F4579AA-35AB-4B01-AAE7-F2C3069BC13D}" srcOrd="0" destOrd="0" presId="urn:microsoft.com/office/officeart/2005/8/layout/vList4#1"/>
    <dgm:cxn modelId="{B8400A6A-D60F-4276-8932-CF6238E245EA}" type="presParOf" srcId="{64C0109F-FACE-4982-87D0-2175B7644E99}" destId="{4BE5030C-0348-4C03-92AE-76D4C2BF5185}" srcOrd="1" destOrd="0" presId="urn:microsoft.com/office/officeart/2005/8/layout/vList4#1"/>
    <dgm:cxn modelId="{3A4E38C6-EF35-4D72-8440-4AC5FD4EBD30}" type="presParOf" srcId="{64C0109F-FACE-4982-87D0-2175B7644E99}" destId="{AD45C749-17CD-4687-A2F1-FD50767618E2}" srcOrd="2" destOrd="0" presId="urn:microsoft.com/office/officeart/2005/8/layout/vList4#1"/>
    <dgm:cxn modelId="{552E648F-432E-442B-9E9E-82F8888CE768}" type="presParOf" srcId="{49804F77-3147-4AD8-B0A1-E1123EC6E2C0}" destId="{2397C9E0-4B2C-4828-BAA5-0B822777DBED}" srcOrd="5" destOrd="0" presId="urn:microsoft.com/office/officeart/2005/8/layout/vList4#1"/>
    <dgm:cxn modelId="{DF041D7B-E20B-47BA-899C-4A1CC5456E45}" type="presParOf" srcId="{49804F77-3147-4AD8-B0A1-E1123EC6E2C0}" destId="{3B06833A-F899-4A7B-BE2E-61509AD5F789}" srcOrd="6" destOrd="0" presId="urn:microsoft.com/office/officeart/2005/8/layout/vList4#1"/>
    <dgm:cxn modelId="{1AFB32A7-7E3B-441D-A8BC-3C8B92D39B5B}" type="presParOf" srcId="{3B06833A-F899-4A7B-BE2E-61509AD5F789}" destId="{2F1E1345-CE30-402A-953C-1009009DD316}" srcOrd="0" destOrd="0" presId="urn:microsoft.com/office/officeart/2005/8/layout/vList4#1"/>
    <dgm:cxn modelId="{135C6705-2BDF-43BE-8609-97D6B987644D}" type="presParOf" srcId="{3B06833A-F899-4A7B-BE2E-61509AD5F789}" destId="{9EB785D6-78B5-4799-8760-92B2A224E839}" srcOrd="1" destOrd="0" presId="urn:microsoft.com/office/officeart/2005/8/layout/vList4#1"/>
    <dgm:cxn modelId="{1FA7BFF5-8DF7-4DCE-844B-C13AD4282541}" type="presParOf" srcId="{3B06833A-F899-4A7B-BE2E-61509AD5F789}" destId="{0DE7C287-3285-49EE-9ECE-73AC9E33DE6C}" srcOrd="2" destOrd="0" presId="urn:microsoft.com/office/officeart/2005/8/layout/vList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latin typeface="+mn-lt"/>
            </a:rPr>
            <a:t>● </a:t>
          </a:r>
          <a:r>
            <a:rPr lang="en-US" sz="2200" dirty="0" smtClean="0"/>
            <a:t>Understand the importance </a:t>
          </a:r>
          <a:r>
            <a:rPr lang="en-US" sz="2200" smtClean="0"/>
            <a:t>of cross-border </a:t>
          </a:r>
          <a:r>
            <a:rPr lang="en-US" sz="2200" dirty="0" smtClean="0"/>
            <a:t>strategic alliances as an international cooperative strategy.</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n-lt"/>
              <a:cs typeface="Arial"/>
            </a:rPr>
            <a:t>● </a:t>
          </a:r>
          <a:r>
            <a:rPr lang="en-US" sz="2200" dirty="0" smtClean="0"/>
            <a:t>Explain cooperative strategies’ risks</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F1D667B9-EB3A-48A3-A1F9-E9D4DC65959A}">
      <dgm:prSet phldrT="[Text]" custT="1"/>
      <dgm:spPr>
        <a:solidFill>
          <a:schemeClr val="accent4">
            <a:lumMod val="50000"/>
          </a:schemeClr>
        </a:solidFill>
      </dgm:spPr>
      <dgm:t>
        <a:bodyPr/>
        <a:lstStyle/>
        <a:p>
          <a:r>
            <a:rPr lang="en-US" sz="2200" dirty="0" smtClean="0">
              <a:latin typeface="+mn-lt"/>
              <a:cs typeface="Arial"/>
            </a:rPr>
            <a:t>● </a:t>
          </a:r>
          <a:r>
            <a:rPr lang="en-US" sz="2200" dirty="0" smtClean="0"/>
            <a:t>Describe two approaches used to manage cooperative strategies.</a:t>
          </a:r>
          <a:endParaRPr lang="en-US" sz="2200" dirty="0">
            <a:latin typeface="+mn-lt"/>
          </a:endParaRPr>
        </a:p>
      </dgm:t>
    </dgm:pt>
    <dgm:pt modelId="{B54CE46C-3AAE-4594-B302-9031800035CB}" type="parTrans" cxnId="{C431FD7E-D720-4DB3-B481-941E29D2A448}">
      <dgm:prSet/>
      <dgm:spPr/>
      <dgm:t>
        <a:bodyPr/>
        <a:lstStyle/>
        <a:p>
          <a:endParaRPr lang="en-US" sz="2200">
            <a:latin typeface="+mn-lt"/>
          </a:endParaRPr>
        </a:p>
      </dgm:t>
    </dgm:pt>
    <dgm:pt modelId="{9FD1CF2D-B131-4029-958D-990EDDE74DCC}" type="sibTrans" cxnId="{C431FD7E-D720-4DB3-B481-941E29D2A448}">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3" custScaleY="149291"/>
      <dgm:spPr/>
      <dgm:t>
        <a:bodyPr/>
        <a:lstStyle/>
        <a:p>
          <a:endParaRPr lang="en-US"/>
        </a:p>
      </dgm:t>
    </dgm:pt>
    <dgm:pt modelId="{1918FC97-5768-4177-A57F-3B26C702E374}" type="pres">
      <dgm:prSet presAssocID="{03C3F623-7D4F-4A4F-9CC8-4EB9CBDA9C66}" presName="img" presStyleLbl="fgImgPlace1" presStyleIdx="0"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3">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1" presStyleCnt="3" custScaleY="176638"/>
      <dgm:spPr/>
      <dgm:t>
        <a:bodyPr/>
        <a:lstStyle/>
        <a:p>
          <a:endParaRPr lang="en-US"/>
        </a:p>
      </dgm:t>
    </dgm:pt>
    <dgm:pt modelId="{4BE5030C-0348-4C03-92AE-76D4C2BF5185}" type="pres">
      <dgm:prSet presAssocID="{FC57DA2D-9AC2-4423-BA1D-76E3B5D8F574}" presName="img" presStyleLbl="fgImgPlace1" presStyleIdx="1" presStyleCnt="3"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1" presStyleCnt="3">
        <dgm:presLayoutVars>
          <dgm:bulletEnabled val="1"/>
        </dgm:presLayoutVars>
      </dgm:prSet>
      <dgm:spPr/>
      <dgm:t>
        <a:bodyPr/>
        <a:lstStyle/>
        <a:p>
          <a:endParaRPr lang="en-US"/>
        </a:p>
      </dgm:t>
    </dgm:pt>
    <dgm:pt modelId="{2397C9E0-4B2C-4828-BAA5-0B822777DBED}" type="pres">
      <dgm:prSet presAssocID="{FF2AA991-C6D6-4FE4-AE96-C114573023CF}" presName="spacer" presStyleCnt="0"/>
      <dgm:spPr/>
    </dgm:pt>
    <dgm:pt modelId="{3B06833A-F899-4A7B-BE2E-61509AD5F789}" type="pres">
      <dgm:prSet presAssocID="{F1D667B9-EB3A-48A3-A1F9-E9D4DC65959A}" presName="comp" presStyleCnt="0"/>
      <dgm:spPr/>
    </dgm:pt>
    <dgm:pt modelId="{2F1E1345-CE30-402A-953C-1009009DD316}" type="pres">
      <dgm:prSet presAssocID="{F1D667B9-EB3A-48A3-A1F9-E9D4DC65959A}" presName="box" presStyleLbl="node1" presStyleIdx="2" presStyleCnt="3" custScaleY="167779"/>
      <dgm:spPr/>
      <dgm:t>
        <a:bodyPr/>
        <a:lstStyle/>
        <a:p>
          <a:endParaRPr lang="en-US"/>
        </a:p>
      </dgm:t>
    </dgm:pt>
    <dgm:pt modelId="{9EB785D6-78B5-4799-8760-92B2A224E839}" type="pres">
      <dgm:prSet presAssocID="{F1D667B9-EB3A-48A3-A1F9-E9D4DC65959A}" presName="img" presStyleLbl="fgImgPlace1" presStyleIdx="2"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0DE7C287-3285-49EE-9ECE-73AC9E33DE6C}" type="pres">
      <dgm:prSet presAssocID="{F1D667B9-EB3A-48A3-A1F9-E9D4DC65959A}" presName="text" presStyleLbl="node1" presStyleIdx="2" presStyleCnt="3">
        <dgm:presLayoutVars>
          <dgm:bulletEnabled val="1"/>
        </dgm:presLayoutVars>
      </dgm:prSet>
      <dgm:spPr/>
      <dgm:t>
        <a:bodyPr/>
        <a:lstStyle/>
        <a:p>
          <a:endParaRPr lang="en-US"/>
        </a:p>
      </dgm:t>
    </dgm:pt>
  </dgm:ptLst>
  <dgm:cxnLst>
    <dgm:cxn modelId="{9818768D-1E8B-462B-BA1D-30AFE64A3555}" srcId="{CD3E8AFD-1ED6-4251-8B40-2C283E9369D5}" destId="{FC57DA2D-9AC2-4423-BA1D-76E3B5D8F574}" srcOrd="1" destOrd="0" parTransId="{34733217-6E21-4937-9B65-6DCA792FC2D0}" sibTransId="{FF2AA991-C6D6-4FE4-AE96-C114573023CF}"/>
    <dgm:cxn modelId="{DB515373-D6F3-482A-BECB-E13F31B1A742}" type="presOf" srcId="{FC57DA2D-9AC2-4423-BA1D-76E3B5D8F574}" destId="{AD45C749-17CD-4687-A2F1-FD50767618E2}" srcOrd="1" destOrd="0" presId="urn:microsoft.com/office/officeart/2005/8/layout/vList4#1"/>
    <dgm:cxn modelId="{0B29A3FA-8B13-4AA0-97F2-575DAA7254B7}" type="presOf" srcId="{03C3F623-7D4F-4A4F-9CC8-4EB9CBDA9C66}" destId="{10207D15-5AE6-456F-B181-47F20D049606}" srcOrd="0" destOrd="0" presId="urn:microsoft.com/office/officeart/2005/8/layout/vList4#1"/>
    <dgm:cxn modelId="{4DA3B845-A989-49AF-8185-F0DCAC27D8F6}" type="presOf" srcId="{F1D667B9-EB3A-48A3-A1F9-E9D4DC65959A}" destId="{2F1E1345-CE30-402A-953C-1009009DD316}" srcOrd="0" destOrd="0" presId="urn:microsoft.com/office/officeart/2005/8/layout/vList4#1"/>
    <dgm:cxn modelId="{BD87CEAC-24D3-4B80-88F3-00E5279FBB4A}" type="presOf" srcId="{FC57DA2D-9AC2-4423-BA1D-76E3B5D8F574}" destId="{2F4579AA-35AB-4B01-AAE7-F2C3069BC13D}" srcOrd="0" destOrd="0" presId="urn:microsoft.com/office/officeart/2005/8/layout/vList4#1"/>
    <dgm:cxn modelId="{40FC6B22-2D6B-4570-9DEA-F08178331B3C}" type="presOf" srcId="{03C3F623-7D4F-4A4F-9CC8-4EB9CBDA9C66}" destId="{101B0228-A9BB-4681-9140-FC217E82E006}" srcOrd="1" destOrd="0" presId="urn:microsoft.com/office/officeart/2005/8/layout/vList4#1"/>
    <dgm:cxn modelId="{47A4710D-FF83-4AED-9C6E-D8EFA4C999FD}" srcId="{CD3E8AFD-1ED6-4251-8B40-2C283E9369D5}" destId="{03C3F623-7D4F-4A4F-9CC8-4EB9CBDA9C66}" srcOrd="0" destOrd="0" parTransId="{84FE30EF-D6A1-4CA9-B918-1749C61EBDE4}" sibTransId="{C6C3505C-8266-4C61-9596-DD56CBDD9170}"/>
    <dgm:cxn modelId="{6C55AB41-CECA-43F7-BF2B-9C8DE0F1F62C}" type="presOf" srcId="{F1D667B9-EB3A-48A3-A1F9-E9D4DC65959A}" destId="{0DE7C287-3285-49EE-9ECE-73AC9E33DE6C}" srcOrd="1" destOrd="0" presId="urn:microsoft.com/office/officeart/2005/8/layout/vList4#1"/>
    <dgm:cxn modelId="{C431FD7E-D720-4DB3-B481-941E29D2A448}" srcId="{CD3E8AFD-1ED6-4251-8B40-2C283E9369D5}" destId="{F1D667B9-EB3A-48A3-A1F9-E9D4DC65959A}" srcOrd="2" destOrd="0" parTransId="{B54CE46C-3AAE-4594-B302-9031800035CB}" sibTransId="{9FD1CF2D-B131-4029-958D-990EDDE74DCC}"/>
    <dgm:cxn modelId="{0784F418-4090-402B-9CFB-FF8F35A8C68B}" type="presOf" srcId="{CD3E8AFD-1ED6-4251-8B40-2C283E9369D5}" destId="{49804F77-3147-4AD8-B0A1-E1123EC6E2C0}" srcOrd="0" destOrd="0" presId="urn:microsoft.com/office/officeart/2005/8/layout/vList4#1"/>
    <dgm:cxn modelId="{E7D13777-A59E-4A4A-A24F-CB9DF22EC186}" type="presParOf" srcId="{49804F77-3147-4AD8-B0A1-E1123EC6E2C0}" destId="{F5AE0F8C-5417-4568-84FA-9E69A583D654}" srcOrd="0" destOrd="0" presId="urn:microsoft.com/office/officeart/2005/8/layout/vList4#1"/>
    <dgm:cxn modelId="{4C82BC55-759B-42D9-9C57-67FFF0957E5B}" type="presParOf" srcId="{F5AE0F8C-5417-4568-84FA-9E69A583D654}" destId="{10207D15-5AE6-456F-B181-47F20D049606}" srcOrd="0" destOrd="0" presId="urn:microsoft.com/office/officeart/2005/8/layout/vList4#1"/>
    <dgm:cxn modelId="{B25263E6-7D30-4202-AD6F-A2B772D6FF31}" type="presParOf" srcId="{F5AE0F8C-5417-4568-84FA-9E69A583D654}" destId="{1918FC97-5768-4177-A57F-3B26C702E374}" srcOrd="1" destOrd="0" presId="urn:microsoft.com/office/officeart/2005/8/layout/vList4#1"/>
    <dgm:cxn modelId="{0BEB7FF7-F85A-4372-95BB-FC9B910757A4}" type="presParOf" srcId="{F5AE0F8C-5417-4568-84FA-9E69A583D654}" destId="{101B0228-A9BB-4681-9140-FC217E82E006}" srcOrd="2" destOrd="0" presId="urn:microsoft.com/office/officeart/2005/8/layout/vList4#1"/>
    <dgm:cxn modelId="{3B4B3D11-00B3-48EA-8B58-205F5AF75A98}" type="presParOf" srcId="{49804F77-3147-4AD8-B0A1-E1123EC6E2C0}" destId="{DEBD8A0F-2322-4193-827F-727B24D74FAE}" srcOrd="1" destOrd="0" presId="urn:microsoft.com/office/officeart/2005/8/layout/vList4#1"/>
    <dgm:cxn modelId="{84D35586-AD91-4252-A91F-CF879CCFB809}" type="presParOf" srcId="{49804F77-3147-4AD8-B0A1-E1123EC6E2C0}" destId="{64C0109F-FACE-4982-87D0-2175B7644E99}" srcOrd="2" destOrd="0" presId="urn:microsoft.com/office/officeart/2005/8/layout/vList4#1"/>
    <dgm:cxn modelId="{0C7FD041-FB20-4C19-84F8-C7155E4923AA}" type="presParOf" srcId="{64C0109F-FACE-4982-87D0-2175B7644E99}" destId="{2F4579AA-35AB-4B01-AAE7-F2C3069BC13D}" srcOrd="0" destOrd="0" presId="urn:microsoft.com/office/officeart/2005/8/layout/vList4#1"/>
    <dgm:cxn modelId="{F87EC5D2-F47C-4880-9725-A3A57C7B1B63}" type="presParOf" srcId="{64C0109F-FACE-4982-87D0-2175B7644E99}" destId="{4BE5030C-0348-4C03-92AE-76D4C2BF5185}" srcOrd="1" destOrd="0" presId="urn:microsoft.com/office/officeart/2005/8/layout/vList4#1"/>
    <dgm:cxn modelId="{73F59BC7-1679-42DB-8A66-0DB0562FE6D6}" type="presParOf" srcId="{64C0109F-FACE-4982-87D0-2175B7644E99}" destId="{AD45C749-17CD-4687-A2F1-FD50767618E2}" srcOrd="2" destOrd="0" presId="urn:microsoft.com/office/officeart/2005/8/layout/vList4#1"/>
    <dgm:cxn modelId="{95D1DF39-9227-4DC0-A5C4-B851CCC051E3}" type="presParOf" srcId="{49804F77-3147-4AD8-B0A1-E1123EC6E2C0}" destId="{2397C9E0-4B2C-4828-BAA5-0B822777DBED}" srcOrd="3" destOrd="0" presId="urn:microsoft.com/office/officeart/2005/8/layout/vList4#1"/>
    <dgm:cxn modelId="{141812F6-3999-415A-AEA5-972E49894AF5}" type="presParOf" srcId="{49804F77-3147-4AD8-B0A1-E1123EC6E2C0}" destId="{3B06833A-F899-4A7B-BE2E-61509AD5F789}" srcOrd="4" destOrd="0" presId="urn:microsoft.com/office/officeart/2005/8/layout/vList4#1"/>
    <dgm:cxn modelId="{6EB2227A-3CB3-470E-82D3-76DE6F792BBC}" type="presParOf" srcId="{3B06833A-F899-4A7B-BE2E-61509AD5F789}" destId="{2F1E1345-CE30-402A-953C-1009009DD316}" srcOrd="0" destOrd="0" presId="urn:microsoft.com/office/officeart/2005/8/layout/vList4#1"/>
    <dgm:cxn modelId="{70C5E653-93AA-451E-8CE4-3E3E1F0F5807}" type="presParOf" srcId="{3B06833A-F899-4A7B-BE2E-61509AD5F789}" destId="{9EB785D6-78B5-4799-8760-92B2A224E839}" srcOrd="1" destOrd="0" presId="urn:microsoft.com/office/officeart/2005/8/layout/vList4#1"/>
    <dgm:cxn modelId="{BDBC36D8-EF12-490B-B655-24A04FE33F08}" type="presParOf" srcId="{3B06833A-F899-4A7B-BE2E-61509AD5F789}" destId="{0DE7C287-3285-49EE-9ECE-73AC9E33DE6C}" srcOrd="2" destOrd="0" presId="urn:microsoft.com/office/officeart/2005/8/layout/vList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07D15-5AE6-456F-B181-47F20D049606}">
      <dsp:nvSpPr>
        <dsp:cNvPr id="0" name=""/>
        <dsp:cNvSpPr/>
      </dsp:nvSpPr>
      <dsp:spPr>
        <a:xfrm>
          <a:off x="0" y="0"/>
          <a:ext cx="7086600" cy="1156761"/>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rPr>
            <a:t>● </a:t>
          </a:r>
          <a:r>
            <a:rPr lang="en-US" sz="2200" kern="1200" dirty="0" smtClean="0"/>
            <a:t>Define cooperative strategies and explain why firms use them.</a:t>
          </a:r>
          <a:endParaRPr lang="en-US" sz="2200" kern="1200" dirty="0">
            <a:latin typeface="+mn-lt"/>
          </a:endParaRPr>
        </a:p>
      </dsp:txBody>
      <dsp:txXfrm>
        <a:off x="1494803" y="0"/>
        <a:ext cx="5591796" cy="1156761"/>
      </dsp:txXfrm>
    </dsp:sp>
    <dsp:sp modelId="{1918FC97-5768-4177-A57F-3B26C702E374}">
      <dsp:nvSpPr>
        <dsp:cNvPr id="0" name=""/>
        <dsp:cNvSpPr/>
      </dsp:nvSpPr>
      <dsp:spPr>
        <a:xfrm>
          <a:off x="419390" y="268445"/>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FB36DD5-C883-43D8-A7C6-B3EDFA2A6770}">
      <dsp:nvSpPr>
        <dsp:cNvPr id="0" name=""/>
        <dsp:cNvSpPr/>
      </dsp:nvSpPr>
      <dsp:spPr>
        <a:xfrm>
          <a:off x="0" y="1234244"/>
          <a:ext cx="7086600" cy="1271824"/>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Define and discuss the three major types of strategic alliances.</a:t>
          </a:r>
          <a:endParaRPr lang="en-US" sz="2200" kern="1200" dirty="0">
            <a:latin typeface="+mn-lt"/>
          </a:endParaRPr>
        </a:p>
      </dsp:txBody>
      <dsp:txXfrm>
        <a:off x="1494803" y="1234244"/>
        <a:ext cx="5591796" cy="1271824"/>
      </dsp:txXfrm>
    </dsp:sp>
    <dsp:sp modelId="{E708CFC0-76CB-4E72-B8D1-24DBB71C3A2C}">
      <dsp:nvSpPr>
        <dsp:cNvPr id="0" name=""/>
        <dsp:cNvSpPr/>
      </dsp:nvSpPr>
      <dsp:spPr>
        <a:xfrm>
          <a:off x="419390" y="1560222"/>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2583552"/>
          <a:ext cx="7086600" cy="1368655"/>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Name the business-level cooperative strategies and describe their use.</a:t>
          </a:r>
          <a:endParaRPr lang="en-US" sz="2200" kern="1200" dirty="0">
            <a:latin typeface="+mn-lt"/>
          </a:endParaRPr>
        </a:p>
      </dsp:txBody>
      <dsp:txXfrm>
        <a:off x="1494803" y="2583552"/>
        <a:ext cx="5591796" cy="1368655"/>
      </dsp:txXfrm>
    </dsp:sp>
    <dsp:sp modelId="{4BE5030C-0348-4C03-92AE-76D4C2BF5185}">
      <dsp:nvSpPr>
        <dsp:cNvPr id="0" name=""/>
        <dsp:cNvSpPr/>
      </dsp:nvSpPr>
      <dsp:spPr>
        <a:xfrm>
          <a:off x="419390" y="2957945"/>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1E1345-CE30-402A-953C-1009009DD316}">
      <dsp:nvSpPr>
        <dsp:cNvPr id="0" name=""/>
        <dsp:cNvSpPr/>
      </dsp:nvSpPr>
      <dsp:spPr>
        <a:xfrm>
          <a:off x="0" y="4029691"/>
          <a:ext cx="7086600" cy="1300012"/>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Discuss the use of corporate-level cooperative strategies in diversified firms.</a:t>
          </a:r>
          <a:endParaRPr lang="en-US" sz="2200" kern="1200" dirty="0">
            <a:latin typeface="+mn-lt"/>
          </a:endParaRPr>
        </a:p>
      </dsp:txBody>
      <dsp:txXfrm>
        <a:off x="1494803" y="4029691"/>
        <a:ext cx="5591796" cy="1300012"/>
      </dsp:txXfrm>
    </dsp:sp>
    <dsp:sp modelId="{9EB785D6-78B5-4799-8760-92B2A224E839}">
      <dsp:nvSpPr>
        <dsp:cNvPr id="0" name=""/>
        <dsp:cNvSpPr/>
      </dsp:nvSpPr>
      <dsp:spPr>
        <a:xfrm>
          <a:off x="419390" y="4369763"/>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07D15-5AE6-456F-B181-47F20D049606}">
      <dsp:nvSpPr>
        <dsp:cNvPr id="0" name=""/>
        <dsp:cNvSpPr/>
      </dsp:nvSpPr>
      <dsp:spPr>
        <a:xfrm>
          <a:off x="0" y="0"/>
          <a:ext cx="7086600" cy="1549476"/>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rPr>
            <a:t>● </a:t>
          </a:r>
          <a:r>
            <a:rPr lang="en-US" sz="2200" kern="1200" dirty="0" smtClean="0"/>
            <a:t>Understand the importance </a:t>
          </a:r>
          <a:r>
            <a:rPr lang="en-US" sz="2200" kern="1200" smtClean="0"/>
            <a:t>of cross-border </a:t>
          </a:r>
          <a:r>
            <a:rPr lang="en-US" sz="2200" kern="1200" dirty="0" smtClean="0"/>
            <a:t>strategic alliances as an international cooperative strategy.</a:t>
          </a:r>
          <a:endParaRPr lang="en-US" sz="2200" kern="1200" dirty="0">
            <a:latin typeface="+mn-lt"/>
          </a:endParaRPr>
        </a:p>
      </dsp:txBody>
      <dsp:txXfrm>
        <a:off x="1521109" y="0"/>
        <a:ext cx="5565490" cy="1549476"/>
      </dsp:txXfrm>
    </dsp:sp>
    <dsp:sp modelId="{1918FC97-5768-4177-A57F-3B26C702E374}">
      <dsp:nvSpPr>
        <dsp:cNvPr id="0" name=""/>
        <dsp:cNvSpPr/>
      </dsp:nvSpPr>
      <dsp:spPr>
        <a:xfrm>
          <a:off x="445696" y="359582"/>
          <a:ext cx="733505" cy="830312"/>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1653265"/>
          <a:ext cx="7086600" cy="1833308"/>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Explain cooperative strategies’ risks</a:t>
          </a:r>
          <a:endParaRPr lang="en-US" sz="2200" kern="1200" dirty="0">
            <a:latin typeface="+mn-lt"/>
          </a:endParaRPr>
        </a:p>
      </dsp:txBody>
      <dsp:txXfrm>
        <a:off x="1521109" y="1653265"/>
        <a:ext cx="5565490" cy="1833308"/>
      </dsp:txXfrm>
    </dsp:sp>
    <dsp:sp modelId="{4BE5030C-0348-4C03-92AE-76D4C2BF5185}">
      <dsp:nvSpPr>
        <dsp:cNvPr id="0" name=""/>
        <dsp:cNvSpPr/>
      </dsp:nvSpPr>
      <dsp:spPr>
        <a:xfrm>
          <a:off x="445696" y="2154763"/>
          <a:ext cx="733505" cy="830312"/>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1E1345-CE30-402A-953C-1009009DD316}">
      <dsp:nvSpPr>
        <dsp:cNvPr id="0" name=""/>
        <dsp:cNvSpPr/>
      </dsp:nvSpPr>
      <dsp:spPr>
        <a:xfrm>
          <a:off x="0" y="3590362"/>
          <a:ext cx="7086600" cy="1741361"/>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Describe two approaches used to manage cooperative strategies.</a:t>
          </a:r>
          <a:endParaRPr lang="en-US" sz="2200" kern="1200" dirty="0">
            <a:latin typeface="+mn-lt"/>
          </a:endParaRPr>
        </a:p>
      </dsp:txBody>
      <dsp:txXfrm>
        <a:off x="1521109" y="3590362"/>
        <a:ext cx="5565490" cy="1741361"/>
      </dsp:txXfrm>
    </dsp:sp>
    <dsp:sp modelId="{9EB785D6-78B5-4799-8760-92B2A224E839}">
      <dsp:nvSpPr>
        <dsp:cNvPr id="0" name=""/>
        <dsp:cNvSpPr/>
      </dsp:nvSpPr>
      <dsp:spPr>
        <a:xfrm>
          <a:off x="445696" y="4045887"/>
          <a:ext cx="733505" cy="830312"/>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7AA309-60C7-44F2-96D5-4F181AC7B8B4}" type="datetimeFigureOut">
              <a:rPr lang="en-US" smtClean="0"/>
              <a:t>8/23/2012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015A29-9690-4E7B-8D5B-D0A9031F7C7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57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015A29-9690-4E7B-8D5B-D0A9031F7C77}"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4724400" y="2590800"/>
            <a:ext cx="4419600" cy="1527175"/>
          </a:xfrm>
          <a:effectLst/>
        </p:spPr>
        <p:txBody>
          <a:bodyPr anchor="t"/>
          <a:lstStyle>
            <a:lvl1pPr algn="ctr">
              <a:defRPr baseline="0">
                <a:latin typeface="Arial" pitchFamily="34" charset="0"/>
                <a:cs typeface="Arial" pitchFamily="34" charset="0"/>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4724400" y="0"/>
            <a:ext cx="4114800" cy="1676400"/>
          </a:xfrm>
        </p:spPr>
        <p:txBody>
          <a:bodyPr anchor="b"/>
          <a:lstStyle>
            <a:lvl1pPr marL="0" indent="0" algn="ctr">
              <a:buNone/>
              <a:defRPr sz="2400">
                <a:solidFill>
                  <a:schemeClr val="tx2">
                    <a:shade val="75000"/>
                  </a:schemeClr>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pic>
        <p:nvPicPr>
          <p:cNvPr id="8" name="Picture 7" descr="HIH_Cover.jpg"/>
          <p:cNvPicPr>
            <a:picLocks noChangeAspect="1"/>
          </p:cNvPicPr>
          <p:nvPr/>
        </p:nvPicPr>
        <p:blipFill>
          <a:blip r:embed="rId2" cstate="print"/>
          <a:stretch>
            <a:fillRect/>
          </a:stretch>
        </p:blipFill>
        <p:spPr>
          <a:xfrm>
            <a:off x="0" y="152400"/>
            <a:ext cx="4693882" cy="6172200"/>
          </a:xfrm>
          <a:prstGeom prst="rect">
            <a:avLst/>
          </a:prstGeom>
        </p:spPr>
      </p:pic>
      <p:sp>
        <p:nvSpPr>
          <p:cNvPr id="10" name="Footer Placeholder 1"/>
          <p:cNvSpPr txBox="1">
            <a:spLocks/>
          </p:cNvSpPr>
          <p:nvPr/>
        </p:nvSpPr>
        <p:spPr>
          <a:xfrm>
            <a:off x="6934200" y="6172200"/>
            <a:ext cx="2209800" cy="685800"/>
          </a:xfrm>
          <a:prstGeom prst="rect">
            <a:avLst/>
          </a:prstGeom>
        </p:spPr>
        <p:txBody>
          <a:bodyPr vert="horz"/>
          <a:lstStyle>
            <a:lvl1pPr algn="l">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Authored by: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Marta Szabo White, PhD.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Georgia State University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accent1">
                  <a:shade val="75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atin typeface="Arial" pitchFamily="34" charset="0"/>
                <a:cs typeface="Arial" pitchFamily="34" charset="0"/>
              </a:defRPr>
            </a:lvl2pPr>
            <a:lvl3pPr>
              <a:buFont typeface="Arial" pitchFamily="34" charset="0"/>
              <a:buChar char="•"/>
              <a:defRPr>
                <a:latin typeface="Arial" pitchFamily="34" charset="0"/>
                <a:cs typeface="Arial" pitchFamily="34" charset="0"/>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vl2pPr>
            <a:lvl3pPr>
              <a:buFont typeface="Arial" pitchFamily="34" charset="0"/>
              <a:buChar char="•"/>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D235BD0-D356-4402-BB91-39E6560732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Footer Placeholder 5"/>
          <p:cNvSpPr>
            <a:spLocks noGrp="1"/>
          </p:cNvSpPr>
          <p:nvPr>
            <p:ph type="ftr" sz="quarter" idx="11"/>
          </p:nvPr>
        </p:nvSpPr>
        <p:spPr>
          <a:xfrm>
            <a:off x="76200" y="6477000"/>
            <a:ext cx="8153400" cy="288925"/>
          </a:xfrm>
        </p:spPr>
        <p:txBody>
          <a:bodyPr/>
          <a:lstStyle>
            <a:lvl1pPr algn="l">
              <a:defRPr sz="900">
                <a:solidFill>
                  <a:schemeClr val="tx1"/>
                </a:solidFill>
              </a:defRPr>
            </a:lvl1pPr>
          </a:lstStyle>
          <a:p>
            <a:endParaRPr lang="en-US"/>
          </a:p>
        </p:txBody>
      </p:sp>
      <p:sp>
        <p:nvSpPr>
          <p:cNvPr id="7" name="Slide Number Placeholder 6"/>
          <p:cNvSpPr>
            <a:spLocks noGrp="1"/>
          </p:cNvSpPr>
          <p:nvPr>
            <p:ph type="sldNum" sz="quarter" idx="12"/>
          </p:nvPr>
        </p:nvSpPr>
        <p:spPr/>
        <p:txBody>
          <a:bodyPr/>
          <a:lstStyle/>
          <a:p>
            <a:fld id="{BD235BD0-D356-4402-BB91-39E6560732FA}" type="slidenum">
              <a:rPr lang="en-US" smtClean="0"/>
              <a:pPr/>
              <a:t>‹#›</a:t>
            </a:fld>
            <a:endParaRPr lang="en-US"/>
          </a:p>
        </p:txBody>
      </p:sp>
      <p:pic>
        <p:nvPicPr>
          <p:cNvPr id="8" name="Picture 7"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lvl1pPr>
              <a:defRPr baseline="0">
                <a:effectLst/>
              </a:defRPr>
            </a:lvl1pPr>
          </a:lstStyle>
          <a:p>
            <a:r>
              <a:rPr kumimoji="0" lang="en-US" smtClean="0"/>
              <a:t>Click to edit Master title style</a:t>
            </a:r>
            <a:endParaRPr kumimoji="0" lang="en-US" dirty="0"/>
          </a:p>
        </p:txBody>
      </p:sp>
      <p:sp>
        <p:nvSpPr>
          <p:cNvPr id="21" name="Footer Placeholder 20"/>
          <p:cNvSpPr>
            <a:spLocks noGrp="1"/>
          </p:cNvSpPr>
          <p:nvPr>
            <p:ph type="ftr" sz="quarter" idx="11"/>
          </p:nvPr>
        </p:nvSpPr>
        <p:spPr>
          <a:xfrm>
            <a:off x="0" y="6400800"/>
            <a:ext cx="8153400" cy="288925"/>
          </a:xfrm>
        </p:spPr>
        <p:txBody>
          <a:bodyPr/>
          <a:lstStyle>
            <a:lvl1pPr>
              <a:defRPr sz="900" baseline="0">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solidFill>
              </a:defRPr>
            </a:lvl1pPr>
          </a:lstStyle>
          <a:p>
            <a:fld id="{BD235BD0-D356-4402-BB91-39E6560732FA}" type="slidenum">
              <a:rPr lang="en-US" smtClean="0"/>
              <a:pPr/>
              <a:t>‹#›</a:t>
            </a:fld>
            <a:endParaRPr lang="en-US"/>
          </a:p>
        </p:txBody>
      </p:sp>
      <p:pic>
        <p:nvPicPr>
          <p:cNvPr id="5" name="Picture 4"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p:nvSpPr>
        <p:spPr>
          <a:xfrm>
            <a:off x="0" y="6553200"/>
            <a:ext cx="9144000" cy="307777"/>
          </a:xfrm>
          <a:prstGeom prst="rect">
            <a:avLst/>
          </a:prstGeom>
          <a:solidFill>
            <a:schemeClr val="tx1"/>
          </a:solidFill>
          <a:ln w="28575">
            <a:solidFill>
              <a:schemeClr val="tx1"/>
            </a:solidFill>
          </a:ln>
        </p:spPr>
        <p:txBody>
          <a:bodyPr wrap="square" rtlCol="0">
            <a:spAutoFit/>
          </a:bodyPr>
          <a:lstStyle/>
          <a:p>
            <a:r>
              <a:rPr lang="en-US" sz="1400" dirty="0" smtClean="0">
                <a:solidFill>
                  <a:schemeClr val="bg1"/>
                </a:solidFill>
              </a:rPr>
              <a:t>© 2012 South-Western, </a:t>
            </a:r>
            <a:r>
              <a:rPr lang="en-US" sz="1400" dirty="0" err="1" smtClean="0">
                <a:solidFill>
                  <a:schemeClr val="bg1"/>
                </a:solidFill>
              </a:rPr>
              <a:t>Cengage</a:t>
            </a:r>
            <a:r>
              <a:rPr lang="en-US" sz="1400" dirty="0" smtClean="0">
                <a:solidFill>
                  <a:schemeClr val="bg1"/>
                </a:solidFill>
              </a:rPr>
              <a:t> Learning, Inc. All rights reserved.</a:t>
            </a:r>
            <a:endParaRPr lang="en-US" sz="1400" dirty="0">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p:txBody>
      </p:sp>
      <p:sp>
        <p:nvSpPr>
          <p:cNvPr id="28" name="Footer Placeholder 27"/>
          <p:cNvSpPr>
            <a:spLocks noGrp="1"/>
          </p:cNvSpPr>
          <p:nvPr>
            <p:ph type="ftr" sz="quarter" idx="3"/>
          </p:nvPr>
        </p:nvSpPr>
        <p:spPr>
          <a:xfrm>
            <a:off x="152400" y="6477000"/>
            <a:ext cx="8001000" cy="288925"/>
          </a:xfrm>
          <a:prstGeom prst="rect">
            <a:avLst/>
          </a:prstGeom>
        </p:spPr>
        <p:txBody>
          <a:bodyPr vert="horz"/>
          <a:lstStyle>
            <a:lvl1pPr algn="r" eaLnBrk="1" latinLnBrk="0" hangingPunct="1">
              <a:defRPr kumimoji="0" sz="900">
                <a:solidFill>
                  <a:schemeClr val="tx1"/>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D235BD0-D356-4402-BB91-39E6560732F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pic>
        <p:nvPicPr>
          <p:cNvPr id="13" name="Picture 12" descr="HIH_Cove_logor.jpg"/>
          <p:cNvPicPr>
            <a:picLocks noChangeAspect="1"/>
          </p:cNvPicPr>
          <p:nvPr/>
        </p:nvPicPr>
        <p:blipFill>
          <a:blip r:embed="rId11" cstate="print"/>
          <a:stretch>
            <a:fillRect/>
          </a:stretch>
        </p:blipFill>
        <p:spPr>
          <a:xfrm>
            <a:off x="8610600" y="0"/>
            <a:ext cx="533400" cy="576503"/>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rtl="0" eaLnBrk="1" latinLnBrk="0" hangingPunct="1">
        <a:spcBef>
          <a:spcPct val="0"/>
        </a:spcBef>
        <a:buNone/>
        <a:defRPr kumimoji="0" sz="3600" kern="1200" cap="all" baseline="0">
          <a:solidFill>
            <a:schemeClr val="tx2"/>
          </a:solidFill>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Arial" pitchFamily="34" charset="0"/>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Arial" pitchFamily="34" charset="0"/>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Arial" pitchFamily="34" charset="0"/>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Arial" pitchFamily="34" charset="0"/>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4.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endParaRPr lang="en-US" b="1" dirty="0"/>
          </a:p>
        </p:txBody>
      </p:sp>
      <p:sp>
        <p:nvSpPr>
          <p:cNvPr id="16" name="Subtitle 15"/>
          <p:cNvSpPr>
            <a:spLocks noGrp="1"/>
          </p:cNvSpPr>
          <p:nvPr>
            <p:ph type="subTitle" idx="1"/>
          </p:nvPr>
        </p:nvSpPr>
        <p:spPr>
          <a:xfrm>
            <a:off x="4724400" y="381000"/>
            <a:ext cx="4114800" cy="3124200"/>
          </a:xfrm>
        </p:spPr>
        <p:txBody>
          <a:bodyPr>
            <a:noAutofit/>
          </a:bodyPr>
          <a:lstStyle/>
          <a:p>
            <a:pPr algn="l">
              <a:spcBef>
                <a:spcPts val="0"/>
              </a:spcBef>
            </a:pPr>
            <a:r>
              <a:rPr lang="en-US" sz="4000" b="1" dirty="0" smtClean="0">
                <a:latin typeface="+mj-lt"/>
              </a:rPr>
              <a:t>PART 2: STRATEGIC ACTIONS:</a:t>
            </a:r>
          </a:p>
          <a:p>
            <a:pPr algn="l">
              <a:spcBef>
                <a:spcPts val="0"/>
              </a:spcBef>
            </a:pPr>
            <a:r>
              <a:rPr lang="en-US" sz="4000" b="1" dirty="0" smtClean="0">
                <a:latin typeface="+mj-lt"/>
              </a:rPr>
              <a:t>STRATEGY FORMULATION</a:t>
            </a:r>
            <a:endParaRPr lang="en-US" sz="4000" dirty="0">
              <a:latin typeface="+mj-lt"/>
            </a:endParaRPr>
          </a:p>
        </p:txBody>
      </p:sp>
      <p:sp>
        <p:nvSpPr>
          <p:cNvPr id="21" name="Rectangle 20"/>
          <p:cNvSpPr/>
          <p:nvPr/>
        </p:nvSpPr>
        <p:spPr>
          <a:xfrm>
            <a:off x="4724400" y="3581400"/>
            <a:ext cx="3657600" cy="1661993"/>
          </a:xfrm>
          <a:prstGeom prst="rect">
            <a:avLst/>
          </a:prstGeom>
        </p:spPr>
        <p:txBody>
          <a:bodyPr wrap="square">
            <a:spAutoFit/>
          </a:bodyPr>
          <a:lstStyle/>
          <a:p>
            <a:r>
              <a:rPr lang="en-US" sz="3400" dirty="0" smtClean="0">
                <a:latin typeface="+mj-lt"/>
              </a:rPr>
              <a:t>CHAPTER  9</a:t>
            </a:r>
            <a:br>
              <a:rPr lang="en-US" sz="3400" dirty="0" smtClean="0">
                <a:latin typeface="+mj-lt"/>
              </a:rPr>
            </a:br>
            <a:r>
              <a:rPr lang="en-US" sz="3400" dirty="0" smtClean="0">
                <a:latin typeface="+mj-lt"/>
              </a:rPr>
              <a:t>COOPERATIVE STRATEGY</a:t>
            </a:r>
            <a:endParaRPr lang="en-US" sz="3400"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077218"/>
          </a:xfrm>
          <a:prstGeom prst="rect">
            <a:avLst/>
          </a:prstGeom>
        </p:spPr>
        <p:txBody>
          <a:bodyPr wrap="square">
            <a:spAutoFit/>
          </a:bodyPr>
          <a:lstStyle/>
          <a:p>
            <a:pPr algn="ctr"/>
            <a:r>
              <a:rPr lang="en-US" sz="3200" b="1" dirty="0" smtClean="0">
                <a:latin typeface="+mj-lt"/>
              </a:rPr>
              <a:t>STRATEGIC ALLIANCES AS A PRIMARY TYPE OF COOPERATIVE STRATEGY </a:t>
            </a:r>
          </a:p>
        </p:txBody>
      </p:sp>
      <p:sp>
        <p:nvSpPr>
          <p:cNvPr id="9" name="Rectangle 3"/>
          <p:cNvSpPr>
            <a:spLocks noGrp="1" noChangeArrowheads="1"/>
          </p:cNvSpPr>
          <p:nvPr>
            <p:ph idx="1"/>
          </p:nvPr>
        </p:nvSpPr>
        <p:spPr>
          <a:xfrm>
            <a:off x="1676400" y="1295400"/>
            <a:ext cx="7315200" cy="5181600"/>
          </a:xfrm>
        </p:spPr>
        <p:txBody>
          <a:bodyPr>
            <a:normAutofit fontScale="77500" lnSpcReduction="20000"/>
          </a:bodyPr>
          <a:lstStyle/>
          <a:p>
            <a:pPr marL="0" indent="0">
              <a:buFontTx/>
              <a:buNone/>
              <a:defRPr/>
            </a:pPr>
            <a:r>
              <a:rPr lang="en-US" sz="4129" b="1" dirty="0" smtClean="0">
                <a:latin typeface="+mn-lt"/>
              </a:rPr>
              <a:t>Strategic alliance</a:t>
            </a:r>
            <a:r>
              <a:rPr lang="en-US" sz="4129" dirty="0" smtClean="0">
                <a:latin typeface="+mn-lt"/>
              </a:rPr>
              <a:t>: cooperative strategy       in which firms combine resources and capabilities to create a competitive advantage</a:t>
            </a:r>
          </a:p>
          <a:p>
            <a:pPr marL="0" indent="0">
              <a:buFontTx/>
              <a:buNone/>
              <a:defRPr/>
            </a:pPr>
            <a:endParaRPr lang="en-US" sz="1400" dirty="0" smtClean="0">
              <a:latin typeface="+mn-lt"/>
            </a:endParaRPr>
          </a:p>
          <a:p>
            <a:pPr marL="0" indent="0">
              <a:buFontTx/>
              <a:buNone/>
              <a:defRPr/>
            </a:pPr>
            <a:r>
              <a:rPr lang="en-US" sz="4100" dirty="0" smtClean="0">
                <a:latin typeface="+mn-lt"/>
              </a:rPr>
              <a:t>Three types of strategic alliances</a:t>
            </a:r>
          </a:p>
          <a:p>
            <a:pPr marL="971550" lvl="1" indent="-514350">
              <a:buClr>
                <a:srgbClr val="FF0D0D"/>
              </a:buClr>
              <a:buFont typeface="+mj-lt"/>
              <a:buAutoNum type="arabicPeriod"/>
              <a:defRPr/>
            </a:pPr>
            <a:r>
              <a:rPr lang="en-US" sz="3097" b="1" dirty="0" smtClean="0">
                <a:latin typeface="+mn-lt"/>
              </a:rPr>
              <a:t>Joint venture</a:t>
            </a:r>
          </a:p>
          <a:p>
            <a:pPr marL="971550" lvl="1" indent="-514350">
              <a:buClr>
                <a:srgbClr val="FF0D0D"/>
              </a:buClr>
              <a:buFont typeface="+mj-lt"/>
              <a:buAutoNum type="arabicPeriod"/>
              <a:defRPr/>
            </a:pPr>
            <a:r>
              <a:rPr lang="en-US" sz="3097" b="1" dirty="0" smtClean="0">
                <a:latin typeface="+mn-lt"/>
              </a:rPr>
              <a:t>Equity strategic alliance</a:t>
            </a:r>
          </a:p>
          <a:p>
            <a:pPr marL="971550" lvl="1" indent="-514350">
              <a:buClr>
                <a:srgbClr val="FF0D0D"/>
              </a:buClr>
              <a:buFont typeface="+mj-lt"/>
              <a:buAutoNum type="arabicPeriod"/>
              <a:defRPr/>
            </a:pPr>
            <a:r>
              <a:rPr lang="en-US" sz="3097" b="1" dirty="0" err="1" smtClean="0">
                <a:latin typeface="+mn-lt"/>
              </a:rPr>
              <a:t>Nonequity</a:t>
            </a:r>
            <a:r>
              <a:rPr lang="en-US" sz="3097" b="1" dirty="0" smtClean="0">
                <a:latin typeface="+mn-lt"/>
              </a:rPr>
              <a:t> strategic alliances, which include:</a:t>
            </a:r>
          </a:p>
          <a:p>
            <a:pPr lvl="2" indent="-165100">
              <a:buClr>
                <a:srgbClr val="FF0D0D"/>
              </a:buClr>
              <a:defRPr/>
            </a:pPr>
            <a:r>
              <a:rPr lang="en-US" sz="3097" dirty="0" smtClean="0">
                <a:latin typeface="+mn-lt"/>
              </a:rPr>
              <a:t>Licensing agreements</a:t>
            </a:r>
          </a:p>
          <a:p>
            <a:pPr lvl="2" indent="-165100">
              <a:buClr>
                <a:srgbClr val="FF0D0D"/>
              </a:buClr>
              <a:defRPr/>
            </a:pPr>
            <a:r>
              <a:rPr lang="en-US" sz="3097" dirty="0" smtClean="0">
                <a:latin typeface="+mn-lt"/>
              </a:rPr>
              <a:t>Distribution agreements</a:t>
            </a:r>
          </a:p>
          <a:p>
            <a:pPr lvl="2" indent="-165100">
              <a:buClr>
                <a:srgbClr val="FF0D0D"/>
              </a:buClr>
              <a:defRPr/>
            </a:pPr>
            <a:r>
              <a:rPr lang="en-US" sz="3097" dirty="0" smtClean="0">
                <a:latin typeface="+mn-lt"/>
              </a:rPr>
              <a:t>Supply contracts</a:t>
            </a:r>
          </a:p>
          <a:p>
            <a:pPr lvl="2" indent="-165100">
              <a:buClr>
                <a:srgbClr val="FF0D0D"/>
              </a:buClr>
              <a:defRPr/>
            </a:pPr>
            <a:r>
              <a:rPr lang="en-US" sz="3097" dirty="0" smtClean="0">
                <a:latin typeface="+mn-lt"/>
              </a:rPr>
              <a:t>Outsourcing commitments</a:t>
            </a:r>
          </a:p>
          <a:p>
            <a:pPr lvl="1">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9">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9">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9">
                                            <p:txEl>
                                              <p:pRg st="0" end="0"/>
                                            </p:txEl>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4" dur="500" fill="hold"/>
                                        <p:tgtEl>
                                          <p:spTgt spid="9">
                                            <p:txEl>
                                              <p:pRg st="2" end="2"/>
                                            </p:txEl>
                                          </p:spTgt>
                                        </p:tgtEl>
                                        <p:attrNameLst>
                                          <p:attrName>ppt_y</p:attrName>
                                        </p:attrNameLst>
                                      </p:cBhvr>
                                      <p:tavLst>
                                        <p:tav tm="0">
                                          <p:val>
                                            <p:strVal val="#ppt_y+#ppt_h/2"/>
                                          </p:val>
                                        </p:tav>
                                        <p:tav tm="100000">
                                          <p:val>
                                            <p:strVal val="#ppt_y"/>
                                          </p:val>
                                        </p:tav>
                                      </p:tavLst>
                                    </p:anim>
                                    <p:anim calcmode="lin" valueType="num">
                                      <p:cBhvr>
                                        <p:cTn id="15" dur="500" fill="hold"/>
                                        <p:tgtEl>
                                          <p:spTgt spid="9">
                                            <p:txEl>
                                              <p:pRg st="2" end="2"/>
                                            </p:txEl>
                                          </p:spTgt>
                                        </p:tgtEl>
                                        <p:attrNameLst>
                                          <p:attrName>ppt_w</p:attrName>
                                        </p:attrNameLst>
                                      </p:cBhvr>
                                      <p:tavLst>
                                        <p:tav tm="0">
                                          <p:val>
                                            <p:strVal val="#ppt_w"/>
                                          </p:val>
                                        </p:tav>
                                        <p:tav tm="100000">
                                          <p:val>
                                            <p:strVal val="#ppt_w"/>
                                          </p:val>
                                        </p:tav>
                                      </p:tavLst>
                                    </p:anim>
                                    <p:anim calcmode="lin" valueType="num">
                                      <p:cBhvr>
                                        <p:cTn id="16" dur="500" fill="hold"/>
                                        <p:tgtEl>
                                          <p:spTgt spid="9">
                                            <p:txEl>
                                              <p:pRg st="2" end="2"/>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0" dur="500" fill="hold"/>
                                        <p:tgtEl>
                                          <p:spTgt spid="9">
                                            <p:txEl>
                                              <p:pRg st="3" end="3"/>
                                            </p:txEl>
                                          </p:spTgt>
                                        </p:tgtEl>
                                        <p:attrNameLst>
                                          <p:attrName>ppt_y</p:attrName>
                                        </p:attrNameLst>
                                      </p:cBhvr>
                                      <p:tavLst>
                                        <p:tav tm="0">
                                          <p:val>
                                            <p:strVal val="#ppt_y+#ppt_h/2"/>
                                          </p:val>
                                        </p:tav>
                                        <p:tav tm="100000">
                                          <p:val>
                                            <p:strVal val="#ppt_y"/>
                                          </p:val>
                                        </p:tav>
                                      </p:tavLst>
                                    </p:anim>
                                    <p:anim calcmode="lin" valueType="num">
                                      <p:cBhvr>
                                        <p:cTn id="21" dur="500" fill="hold"/>
                                        <p:tgtEl>
                                          <p:spTgt spid="9">
                                            <p:txEl>
                                              <p:pRg st="3" end="3"/>
                                            </p:txEl>
                                          </p:spTgt>
                                        </p:tgtEl>
                                        <p:attrNameLst>
                                          <p:attrName>ppt_w</p:attrName>
                                        </p:attrNameLst>
                                      </p:cBhvr>
                                      <p:tavLst>
                                        <p:tav tm="0">
                                          <p:val>
                                            <p:strVal val="#ppt_w"/>
                                          </p:val>
                                        </p:tav>
                                        <p:tav tm="100000">
                                          <p:val>
                                            <p:strVal val="#ppt_w"/>
                                          </p:val>
                                        </p:tav>
                                      </p:tavLst>
                                    </p:anim>
                                    <p:anim calcmode="lin" valueType="num">
                                      <p:cBhvr>
                                        <p:cTn id="22" dur="500" fill="hold"/>
                                        <p:tgtEl>
                                          <p:spTgt spid="9">
                                            <p:txEl>
                                              <p:pRg st="3" end="3"/>
                                            </p:txEl>
                                          </p:spTgt>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9">
                                            <p:txEl>
                                              <p:pRg st="4" end="4"/>
                                            </p:txEl>
                                          </p:spTgt>
                                        </p:tgtEl>
                                        <p:attrNameLst>
                                          <p:attrName>ppt_y</p:attrName>
                                        </p:attrNameLst>
                                      </p:cBhvr>
                                      <p:tavLst>
                                        <p:tav tm="0">
                                          <p:val>
                                            <p:strVal val="#ppt_y+#ppt_h/2"/>
                                          </p:val>
                                        </p:tav>
                                        <p:tav tm="100000">
                                          <p:val>
                                            <p:strVal val="#ppt_y"/>
                                          </p:val>
                                        </p:tav>
                                      </p:tavLst>
                                    </p:anim>
                                    <p:anim calcmode="lin" valueType="num">
                                      <p:cBhvr>
                                        <p:cTn id="27" dur="500" fill="hold"/>
                                        <p:tgtEl>
                                          <p:spTgt spid="9">
                                            <p:txEl>
                                              <p:pRg st="4" end="4"/>
                                            </p:txEl>
                                          </p:spTgt>
                                        </p:tgtEl>
                                        <p:attrNameLst>
                                          <p:attrName>ppt_w</p:attrName>
                                        </p:attrNameLst>
                                      </p:cBhvr>
                                      <p:tavLst>
                                        <p:tav tm="0">
                                          <p:val>
                                            <p:strVal val="#ppt_w"/>
                                          </p:val>
                                        </p:tav>
                                        <p:tav tm="100000">
                                          <p:val>
                                            <p:strVal val="#ppt_w"/>
                                          </p:val>
                                        </p:tav>
                                      </p:tavLst>
                                    </p:anim>
                                    <p:anim calcmode="lin" valueType="num">
                                      <p:cBhvr>
                                        <p:cTn id="28" dur="500" fill="hold"/>
                                        <p:tgtEl>
                                          <p:spTgt spid="9">
                                            <p:txEl>
                                              <p:pRg st="4" end="4"/>
                                            </p:txEl>
                                          </p:spTgt>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 calcmode="lin" valueType="num">
                                      <p:cBhvr>
                                        <p:cTn id="31"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9">
                                            <p:txEl>
                                              <p:pRg st="5" end="5"/>
                                            </p:txEl>
                                          </p:spTgt>
                                        </p:tgtEl>
                                        <p:attrNameLst>
                                          <p:attrName>ppt_y</p:attrName>
                                        </p:attrNameLst>
                                      </p:cBhvr>
                                      <p:tavLst>
                                        <p:tav tm="0">
                                          <p:val>
                                            <p:strVal val="#ppt_y+#ppt_h/2"/>
                                          </p:val>
                                        </p:tav>
                                        <p:tav tm="100000">
                                          <p:val>
                                            <p:strVal val="#ppt_y"/>
                                          </p:val>
                                        </p:tav>
                                      </p:tavLst>
                                    </p:anim>
                                    <p:anim calcmode="lin" valueType="num">
                                      <p:cBhvr>
                                        <p:cTn id="33" dur="500" fill="hold"/>
                                        <p:tgtEl>
                                          <p:spTgt spid="9">
                                            <p:txEl>
                                              <p:pRg st="5" end="5"/>
                                            </p:txEl>
                                          </p:spTgt>
                                        </p:tgtEl>
                                        <p:attrNameLst>
                                          <p:attrName>ppt_w</p:attrName>
                                        </p:attrNameLst>
                                      </p:cBhvr>
                                      <p:tavLst>
                                        <p:tav tm="0">
                                          <p:val>
                                            <p:strVal val="#ppt_w"/>
                                          </p:val>
                                        </p:tav>
                                        <p:tav tm="100000">
                                          <p:val>
                                            <p:strVal val="#ppt_w"/>
                                          </p:val>
                                        </p:tav>
                                      </p:tavLst>
                                    </p:anim>
                                    <p:anim calcmode="lin" valueType="num">
                                      <p:cBhvr>
                                        <p:cTn id="34" dur="500" fill="hold"/>
                                        <p:tgtEl>
                                          <p:spTgt spid="9">
                                            <p:txEl>
                                              <p:pRg st="5" end="5"/>
                                            </p:txEl>
                                          </p:spTgt>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p:cTn id="3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8" dur="500" fill="hold"/>
                                        <p:tgtEl>
                                          <p:spTgt spid="9">
                                            <p:txEl>
                                              <p:pRg st="6" end="6"/>
                                            </p:txEl>
                                          </p:spTgt>
                                        </p:tgtEl>
                                        <p:attrNameLst>
                                          <p:attrName>ppt_y</p:attrName>
                                        </p:attrNameLst>
                                      </p:cBhvr>
                                      <p:tavLst>
                                        <p:tav tm="0">
                                          <p:val>
                                            <p:strVal val="#ppt_y+#ppt_h/2"/>
                                          </p:val>
                                        </p:tav>
                                        <p:tav tm="100000">
                                          <p:val>
                                            <p:strVal val="#ppt_y"/>
                                          </p:val>
                                        </p:tav>
                                      </p:tavLst>
                                    </p:anim>
                                    <p:anim calcmode="lin" valueType="num">
                                      <p:cBhvr>
                                        <p:cTn id="39" dur="500" fill="hold"/>
                                        <p:tgtEl>
                                          <p:spTgt spid="9">
                                            <p:txEl>
                                              <p:pRg st="6" end="6"/>
                                            </p:txEl>
                                          </p:spTgt>
                                        </p:tgtEl>
                                        <p:attrNameLst>
                                          <p:attrName>ppt_w</p:attrName>
                                        </p:attrNameLst>
                                      </p:cBhvr>
                                      <p:tavLst>
                                        <p:tav tm="0">
                                          <p:val>
                                            <p:strVal val="#ppt_w"/>
                                          </p:val>
                                        </p:tav>
                                        <p:tav tm="100000">
                                          <p:val>
                                            <p:strVal val="#ppt_w"/>
                                          </p:val>
                                        </p:tav>
                                      </p:tavLst>
                                    </p:anim>
                                    <p:anim calcmode="lin" valueType="num">
                                      <p:cBhvr>
                                        <p:cTn id="40" dur="500" fill="hold"/>
                                        <p:tgtEl>
                                          <p:spTgt spid="9">
                                            <p:txEl>
                                              <p:pRg st="6" end="6"/>
                                            </p:txEl>
                                          </p:spTgt>
                                        </p:tgtEl>
                                        <p:attrNameLst>
                                          <p:attrName>ppt_h</p:attrName>
                                        </p:attrNameLst>
                                      </p:cBhvr>
                                      <p:tavLst>
                                        <p:tav tm="0">
                                          <p:val>
                                            <p:fltVal val="0"/>
                                          </p:val>
                                        </p:tav>
                                        <p:tav tm="100000">
                                          <p:val>
                                            <p:strVal val="#ppt_h"/>
                                          </p:val>
                                        </p:tav>
                                      </p:tavLst>
                                    </p:anim>
                                  </p:childTnLst>
                                </p:cTn>
                              </p:par>
                              <p:par>
                                <p:cTn id="41" presetID="17" presetClass="entr" presetSubtype="4" fill="hold" grpId="0" nodeType="withEffect">
                                  <p:stCondLst>
                                    <p:cond delay="0"/>
                                  </p:stCondLst>
                                  <p:childTnLst>
                                    <p:set>
                                      <p:cBhvr>
                                        <p:cTn id="42" dur="1" fill="hold">
                                          <p:stCondLst>
                                            <p:cond delay="0"/>
                                          </p:stCondLst>
                                        </p:cTn>
                                        <p:tgtEl>
                                          <p:spTgt spid="9">
                                            <p:txEl>
                                              <p:pRg st="7" end="7"/>
                                            </p:txEl>
                                          </p:spTgt>
                                        </p:tgtEl>
                                        <p:attrNameLst>
                                          <p:attrName>style.visibility</p:attrName>
                                        </p:attrNameLst>
                                      </p:cBhvr>
                                      <p:to>
                                        <p:strVal val="visible"/>
                                      </p:to>
                                    </p:set>
                                    <p:anim calcmode="lin" valueType="num">
                                      <p:cBhvr>
                                        <p:cTn id="4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4" dur="500" fill="hold"/>
                                        <p:tgtEl>
                                          <p:spTgt spid="9">
                                            <p:txEl>
                                              <p:pRg st="7" end="7"/>
                                            </p:txEl>
                                          </p:spTgt>
                                        </p:tgtEl>
                                        <p:attrNameLst>
                                          <p:attrName>ppt_y</p:attrName>
                                        </p:attrNameLst>
                                      </p:cBhvr>
                                      <p:tavLst>
                                        <p:tav tm="0">
                                          <p:val>
                                            <p:strVal val="#ppt_y+#ppt_h/2"/>
                                          </p:val>
                                        </p:tav>
                                        <p:tav tm="100000">
                                          <p:val>
                                            <p:strVal val="#ppt_y"/>
                                          </p:val>
                                        </p:tav>
                                      </p:tavLst>
                                    </p:anim>
                                    <p:anim calcmode="lin" valueType="num">
                                      <p:cBhvr>
                                        <p:cTn id="45" dur="500" fill="hold"/>
                                        <p:tgtEl>
                                          <p:spTgt spid="9">
                                            <p:txEl>
                                              <p:pRg st="7" end="7"/>
                                            </p:txEl>
                                          </p:spTgt>
                                        </p:tgtEl>
                                        <p:attrNameLst>
                                          <p:attrName>ppt_w</p:attrName>
                                        </p:attrNameLst>
                                      </p:cBhvr>
                                      <p:tavLst>
                                        <p:tav tm="0">
                                          <p:val>
                                            <p:strVal val="#ppt_w"/>
                                          </p:val>
                                        </p:tav>
                                        <p:tav tm="100000">
                                          <p:val>
                                            <p:strVal val="#ppt_w"/>
                                          </p:val>
                                        </p:tav>
                                      </p:tavLst>
                                    </p:anim>
                                    <p:anim calcmode="lin" valueType="num">
                                      <p:cBhvr>
                                        <p:cTn id="46" dur="500" fill="hold"/>
                                        <p:tgtEl>
                                          <p:spTgt spid="9">
                                            <p:txEl>
                                              <p:pRg st="7" end="7"/>
                                            </p:txEl>
                                          </p:spTgt>
                                        </p:tgtEl>
                                        <p:attrNameLst>
                                          <p:attrName>ppt_h</p:attrName>
                                        </p:attrNameLst>
                                      </p:cBhvr>
                                      <p:tavLst>
                                        <p:tav tm="0">
                                          <p:val>
                                            <p:fltVal val="0"/>
                                          </p:val>
                                        </p:tav>
                                        <p:tav tm="100000">
                                          <p:val>
                                            <p:strVal val="#ppt_h"/>
                                          </p:val>
                                        </p:tav>
                                      </p:tavLst>
                                    </p:anim>
                                  </p:childTnLst>
                                </p:cTn>
                              </p:par>
                              <p:par>
                                <p:cTn id="47" presetID="17" presetClass="entr" presetSubtype="4" fill="hold" grpId="0" nodeType="withEffect">
                                  <p:stCondLst>
                                    <p:cond delay="0"/>
                                  </p:stCondLst>
                                  <p:childTnLst>
                                    <p:set>
                                      <p:cBhvr>
                                        <p:cTn id="48" dur="1" fill="hold">
                                          <p:stCondLst>
                                            <p:cond delay="0"/>
                                          </p:stCondLst>
                                        </p:cTn>
                                        <p:tgtEl>
                                          <p:spTgt spid="9">
                                            <p:txEl>
                                              <p:pRg st="8" end="8"/>
                                            </p:txEl>
                                          </p:spTgt>
                                        </p:tgtEl>
                                        <p:attrNameLst>
                                          <p:attrName>style.visibility</p:attrName>
                                        </p:attrNameLst>
                                      </p:cBhvr>
                                      <p:to>
                                        <p:strVal val="visible"/>
                                      </p:to>
                                    </p:set>
                                    <p:anim calcmode="lin" valueType="num">
                                      <p:cBhvr>
                                        <p:cTn id="4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50" dur="500" fill="hold"/>
                                        <p:tgtEl>
                                          <p:spTgt spid="9">
                                            <p:txEl>
                                              <p:pRg st="8" end="8"/>
                                            </p:txEl>
                                          </p:spTgt>
                                        </p:tgtEl>
                                        <p:attrNameLst>
                                          <p:attrName>ppt_y</p:attrName>
                                        </p:attrNameLst>
                                      </p:cBhvr>
                                      <p:tavLst>
                                        <p:tav tm="0">
                                          <p:val>
                                            <p:strVal val="#ppt_y+#ppt_h/2"/>
                                          </p:val>
                                        </p:tav>
                                        <p:tav tm="100000">
                                          <p:val>
                                            <p:strVal val="#ppt_y"/>
                                          </p:val>
                                        </p:tav>
                                      </p:tavLst>
                                    </p:anim>
                                    <p:anim calcmode="lin" valueType="num">
                                      <p:cBhvr>
                                        <p:cTn id="51" dur="500" fill="hold"/>
                                        <p:tgtEl>
                                          <p:spTgt spid="9">
                                            <p:txEl>
                                              <p:pRg st="8" end="8"/>
                                            </p:txEl>
                                          </p:spTgt>
                                        </p:tgtEl>
                                        <p:attrNameLst>
                                          <p:attrName>ppt_w</p:attrName>
                                        </p:attrNameLst>
                                      </p:cBhvr>
                                      <p:tavLst>
                                        <p:tav tm="0">
                                          <p:val>
                                            <p:strVal val="#ppt_w"/>
                                          </p:val>
                                        </p:tav>
                                        <p:tav tm="100000">
                                          <p:val>
                                            <p:strVal val="#ppt_w"/>
                                          </p:val>
                                        </p:tav>
                                      </p:tavLst>
                                    </p:anim>
                                    <p:anim calcmode="lin" valueType="num">
                                      <p:cBhvr>
                                        <p:cTn id="52" dur="500" fill="hold"/>
                                        <p:tgtEl>
                                          <p:spTgt spid="9">
                                            <p:txEl>
                                              <p:pRg st="8" end="8"/>
                                            </p:txEl>
                                          </p:spTgt>
                                        </p:tgtEl>
                                        <p:attrNameLst>
                                          <p:attrName>ppt_h</p:attrName>
                                        </p:attrNameLst>
                                      </p:cBhvr>
                                      <p:tavLst>
                                        <p:tav tm="0">
                                          <p:val>
                                            <p:fltVal val="0"/>
                                          </p:val>
                                        </p:tav>
                                        <p:tav tm="100000">
                                          <p:val>
                                            <p:strVal val="#ppt_h"/>
                                          </p:val>
                                        </p:tav>
                                      </p:tavLst>
                                    </p:anim>
                                  </p:childTnLst>
                                </p:cTn>
                              </p:par>
                              <p:par>
                                <p:cTn id="53" presetID="17" presetClass="entr" presetSubtype="4" fill="hold" grpId="0" nodeType="withEffect">
                                  <p:stCondLst>
                                    <p:cond delay="0"/>
                                  </p:stCondLst>
                                  <p:childTnLst>
                                    <p:set>
                                      <p:cBhvr>
                                        <p:cTn id="54" dur="1" fill="hold">
                                          <p:stCondLst>
                                            <p:cond delay="0"/>
                                          </p:stCondLst>
                                        </p:cTn>
                                        <p:tgtEl>
                                          <p:spTgt spid="9">
                                            <p:txEl>
                                              <p:pRg st="9" end="9"/>
                                            </p:txEl>
                                          </p:spTgt>
                                        </p:tgtEl>
                                        <p:attrNameLst>
                                          <p:attrName>style.visibility</p:attrName>
                                        </p:attrNameLst>
                                      </p:cBhvr>
                                      <p:to>
                                        <p:strVal val="visible"/>
                                      </p:to>
                                    </p:set>
                                    <p:anim calcmode="lin" valueType="num">
                                      <p:cBhvr>
                                        <p:cTn id="5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56" dur="500" fill="hold"/>
                                        <p:tgtEl>
                                          <p:spTgt spid="9">
                                            <p:txEl>
                                              <p:pRg st="9" end="9"/>
                                            </p:txEl>
                                          </p:spTgt>
                                        </p:tgtEl>
                                        <p:attrNameLst>
                                          <p:attrName>ppt_y</p:attrName>
                                        </p:attrNameLst>
                                      </p:cBhvr>
                                      <p:tavLst>
                                        <p:tav tm="0">
                                          <p:val>
                                            <p:strVal val="#ppt_y+#ppt_h/2"/>
                                          </p:val>
                                        </p:tav>
                                        <p:tav tm="100000">
                                          <p:val>
                                            <p:strVal val="#ppt_y"/>
                                          </p:val>
                                        </p:tav>
                                      </p:tavLst>
                                    </p:anim>
                                    <p:anim calcmode="lin" valueType="num">
                                      <p:cBhvr>
                                        <p:cTn id="57" dur="500" fill="hold"/>
                                        <p:tgtEl>
                                          <p:spTgt spid="9">
                                            <p:txEl>
                                              <p:pRg st="9" end="9"/>
                                            </p:txEl>
                                          </p:spTgt>
                                        </p:tgtEl>
                                        <p:attrNameLst>
                                          <p:attrName>ppt_w</p:attrName>
                                        </p:attrNameLst>
                                      </p:cBhvr>
                                      <p:tavLst>
                                        <p:tav tm="0">
                                          <p:val>
                                            <p:strVal val="#ppt_w"/>
                                          </p:val>
                                        </p:tav>
                                        <p:tav tm="100000">
                                          <p:val>
                                            <p:strVal val="#ppt_w"/>
                                          </p:val>
                                        </p:tav>
                                      </p:tavLst>
                                    </p:anim>
                                    <p:anim calcmode="lin" valueType="num">
                                      <p:cBhvr>
                                        <p:cTn id="58" dur="500" fill="hold"/>
                                        <p:tgtEl>
                                          <p:spTgt spid="9">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1524000" y="1295400"/>
            <a:ext cx="7467600" cy="5181600"/>
          </a:xfrm>
          <a:solidFill>
            <a:schemeClr val="bg2"/>
          </a:solidFill>
          <a:ln w="76200">
            <a:solidFill>
              <a:schemeClr val="tx2"/>
            </a:solidFill>
          </a:ln>
        </p:spPr>
        <p:txBody>
          <a:bodyPr>
            <a:normAutofit fontScale="85000" lnSpcReduction="20000"/>
          </a:bodyPr>
          <a:lstStyle/>
          <a:p>
            <a:pPr marL="0" indent="0">
              <a:lnSpc>
                <a:spcPct val="120000"/>
              </a:lnSpc>
              <a:spcBef>
                <a:spcPts val="0"/>
              </a:spcBef>
              <a:buFontTx/>
              <a:buNone/>
              <a:defRPr/>
            </a:pPr>
            <a:endParaRPr lang="en-US" sz="200" b="1" dirty="0" smtClean="0">
              <a:latin typeface="+mn-lt"/>
            </a:endParaRPr>
          </a:p>
          <a:p>
            <a:pPr marL="742950" indent="-742950">
              <a:lnSpc>
                <a:spcPct val="120000"/>
              </a:lnSpc>
              <a:spcBef>
                <a:spcPts val="0"/>
              </a:spcBef>
              <a:buClr>
                <a:srgbClr val="FF0D0D"/>
              </a:buClr>
              <a:buFontTx/>
              <a:buAutoNum type="arabicPeriod"/>
              <a:defRPr/>
            </a:pPr>
            <a:r>
              <a:rPr lang="en-US" sz="3765" b="1" dirty="0" smtClean="0">
                <a:latin typeface="+mj-lt"/>
              </a:rPr>
              <a:t>Joint venture: </a:t>
            </a:r>
            <a:r>
              <a:rPr lang="en-US" sz="3294" b="1" dirty="0" smtClean="0">
                <a:latin typeface="+mn-lt"/>
              </a:rPr>
              <a:t>t</a:t>
            </a:r>
            <a:r>
              <a:rPr lang="en-US" sz="3300" b="1" dirty="0" smtClean="0">
                <a:latin typeface="+mn-lt"/>
              </a:rPr>
              <a:t>wo or more firms create a legally independent company to share resources and capabilities to develop a competitive advantage</a:t>
            </a:r>
          </a:p>
          <a:p>
            <a:pPr lvl="1">
              <a:lnSpc>
                <a:spcPct val="120000"/>
              </a:lnSpc>
              <a:spcBef>
                <a:spcPts val="0"/>
              </a:spcBef>
              <a:defRPr/>
            </a:pPr>
            <a:endParaRPr lang="en-US" sz="3300" b="1" dirty="0" smtClean="0">
              <a:latin typeface="+mn-lt"/>
            </a:endParaRPr>
          </a:p>
          <a:p>
            <a:pPr lvl="1">
              <a:lnSpc>
                <a:spcPct val="120000"/>
              </a:lnSpc>
              <a:spcBef>
                <a:spcPts val="0"/>
              </a:spcBef>
              <a:buClrTx/>
              <a:defRPr/>
            </a:pPr>
            <a:r>
              <a:rPr lang="en-US" sz="3300" b="1" dirty="0" smtClean="0">
                <a:latin typeface="+mn-lt"/>
              </a:rPr>
              <a:t>Optimal when firms need to combine their resources and capabilities to create a competitive advantage that is substantially different from individual advantages, and when highly uncertain, hypercompetitive markets are targeted.</a:t>
            </a:r>
            <a:r>
              <a:rPr lang="en-US" sz="3300" b="1" baseline="30000" dirty="0" smtClean="0">
                <a:latin typeface="+mn-lt"/>
              </a:rPr>
              <a:t> </a:t>
            </a:r>
          </a:p>
          <a:p>
            <a:pPr lvl="1">
              <a:lnSpc>
                <a:spcPct val="120000"/>
              </a:lnSpc>
              <a:spcBef>
                <a:spcPts val="0"/>
              </a:spcBef>
              <a:defRPr/>
            </a:pPr>
            <a:endParaRPr lang="en-US" sz="1900" baseline="30000" dirty="0" smtClean="0">
              <a:latin typeface="+mn-lt"/>
            </a:endParaRPr>
          </a:p>
          <a:p>
            <a:pPr lvl="1">
              <a:lnSpc>
                <a:spcPct val="120000"/>
              </a:lnSpc>
              <a:spcBef>
                <a:spcPts val="0"/>
              </a:spcBef>
              <a:defRPr/>
            </a:pPr>
            <a:endParaRPr lang="en-US" dirty="0" smtClean="0">
              <a:latin typeface="+mn-lt"/>
            </a:endParaRPr>
          </a:p>
          <a:p>
            <a:pPr>
              <a:lnSpc>
                <a:spcPct val="120000"/>
              </a:lnSpc>
              <a:spcBef>
                <a:spcPts val="0"/>
              </a:spcBef>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ppt_w</p:attrName>
                                        </p:attrNameLst>
                                      </p:cBhvr>
                                      <p:tavLst>
                                        <p:tav tm="0">
                                          <p:val>
                                            <p:fltVal val="0"/>
                                          </p:val>
                                        </p:tav>
                                        <p:tav tm="100000">
                                          <p:val>
                                            <p:strVal val="#ppt_w"/>
                                          </p:val>
                                        </p:tav>
                                      </p:tavLst>
                                    </p:anim>
                                    <p:anim calcmode="lin" valueType="num">
                                      <p:cBhvr>
                                        <p:cTn id="8" dur="500" fill="hold"/>
                                        <p:tgtEl>
                                          <p:spTgt spid="8">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 calcmode="lin" valueType="num">
                                      <p:cBhvr>
                                        <p:cTn id="12"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8">
                                            <p:txEl>
                                              <p:pRg st="1" end="1"/>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 calcmode="lin" valueType="num">
                                      <p:cBhvr>
                                        <p:cTn id="16"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8">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533400" y="1295400"/>
            <a:ext cx="8458200" cy="5029200"/>
          </a:xfrm>
          <a:solidFill>
            <a:schemeClr val="bg2"/>
          </a:solidFill>
          <a:ln w="76200">
            <a:solidFill>
              <a:schemeClr val="tx2"/>
            </a:solidFill>
          </a:ln>
        </p:spPr>
        <p:txBody>
          <a:bodyPr>
            <a:normAutofit/>
          </a:bodyPr>
          <a:lstStyle/>
          <a:p>
            <a:pPr marL="0" indent="0">
              <a:spcBef>
                <a:spcPts val="0"/>
              </a:spcBef>
              <a:buFontTx/>
              <a:buNone/>
              <a:defRPr/>
            </a:pPr>
            <a:r>
              <a:rPr lang="en-US" sz="2800" b="1" dirty="0" smtClean="0">
                <a:solidFill>
                  <a:srgbClr val="FF0D0D"/>
                </a:solidFill>
                <a:latin typeface="+mn-lt"/>
              </a:rPr>
              <a:t>   2.	</a:t>
            </a:r>
            <a:r>
              <a:rPr lang="en-US" sz="2800" b="1" dirty="0" smtClean="0">
                <a:latin typeface="+mj-lt"/>
              </a:rPr>
              <a:t>Equity strategic alliance: </a:t>
            </a:r>
            <a:r>
              <a:rPr lang="en-US" sz="2800" b="1" dirty="0" smtClean="0">
                <a:latin typeface="+mn-lt"/>
              </a:rPr>
              <a:t>two or more firms own 	different percentages of the company they have 	formed by combining some of their resources 	and capabilities for the purpose of creating a 	competitive advantage</a:t>
            </a:r>
          </a:p>
          <a:p>
            <a:pPr lvl="1">
              <a:spcBef>
                <a:spcPts val="0"/>
              </a:spcBef>
              <a:buClr>
                <a:srgbClr val="FF0D0D"/>
              </a:buClr>
              <a:defRPr/>
            </a:pPr>
            <a:endParaRPr lang="en-US" b="1" dirty="0" smtClean="0">
              <a:latin typeface="+mn-lt"/>
            </a:endParaRPr>
          </a:p>
          <a:p>
            <a:pPr lvl="1">
              <a:spcBef>
                <a:spcPts val="0"/>
              </a:spcBef>
              <a:buClr>
                <a:srgbClr val="FF0D0D"/>
              </a:buClr>
              <a:defRPr/>
            </a:pPr>
            <a:r>
              <a:rPr lang="en-US" b="1" dirty="0" smtClean="0">
                <a:latin typeface="+mn-lt"/>
              </a:rPr>
              <a:t>Many foreign direct investments, such as those companies from multiple countries are making in China, are completed through an equity strategic alliance</a:t>
            </a:r>
          </a:p>
          <a:p>
            <a:pPr lvl="1">
              <a:spcBef>
                <a:spcPts val="0"/>
              </a:spcBef>
              <a:defRPr/>
            </a:pPr>
            <a:endParaRPr lang="en-US" sz="2000"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ppt_w</p:attrName>
                                        </p:attrNameLst>
                                      </p:cBhvr>
                                      <p:tavLst>
                                        <p:tav tm="0">
                                          <p:val>
                                            <p:fltVal val="0"/>
                                          </p:val>
                                        </p:tav>
                                        <p:tav tm="100000">
                                          <p:val>
                                            <p:strVal val="#ppt_w"/>
                                          </p:val>
                                        </p:tav>
                                      </p:tavLst>
                                    </p:anim>
                                    <p:anim calcmode="lin" valueType="num">
                                      <p:cBhvr>
                                        <p:cTn id="8" dur="500" fill="hold"/>
                                        <p:tgtEl>
                                          <p:spTgt spid="8">
                                            <p:bg/>
                                          </p:spTgt>
                                        </p:tgtEl>
                                        <p:attrNameLst>
                                          <p:attrName>ppt_h</p:attrName>
                                        </p:attrNameLst>
                                      </p:cBhvr>
                                      <p:tavLst>
                                        <p:tav tm="0">
                                          <p:val>
                                            <p:strVal val="#ppt_h"/>
                                          </p:val>
                                        </p:tav>
                                        <p:tav tm="100000">
                                          <p:val>
                                            <p:strVal val="#ppt_h"/>
                                          </p:val>
                                        </p:tav>
                                      </p:tavLst>
                                    </p:anim>
                                  </p:childTnLst>
                                </p:cTn>
                              </p:par>
                              <p:par>
                                <p:cTn id="9" presetID="17"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13"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childTnLst>
                                </p:cTn>
                              </p:par>
                              <p:par>
                                <p:cTn id="15" presetID="17" presetClass="entr" presetSubtype="4" fill="hold" grpId="0"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p:cTn id="1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8"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19"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0" dur="500" fill="hold"/>
                                        <p:tgtEl>
                                          <p:spTgt spid="8">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533400" y="1295400"/>
            <a:ext cx="8458200" cy="5181600"/>
          </a:xfrm>
          <a:solidFill>
            <a:schemeClr val="bg2"/>
          </a:solidFill>
          <a:ln w="76200">
            <a:solidFill>
              <a:schemeClr val="tx2"/>
            </a:solidFill>
          </a:ln>
        </p:spPr>
        <p:txBody>
          <a:bodyPr>
            <a:normAutofit/>
          </a:bodyPr>
          <a:lstStyle/>
          <a:p>
            <a:pPr marL="0" indent="0">
              <a:spcBef>
                <a:spcPts val="0"/>
              </a:spcBef>
              <a:buFontTx/>
              <a:buNone/>
              <a:defRPr/>
            </a:pPr>
            <a:r>
              <a:rPr lang="en-US" sz="2800" b="1" dirty="0" smtClean="0">
                <a:solidFill>
                  <a:srgbClr val="FF0D0D"/>
                </a:solidFill>
                <a:latin typeface="+mj-lt"/>
              </a:rPr>
              <a:t>   3.	</a:t>
            </a:r>
            <a:r>
              <a:rPr lang="en-US" sz="2800" b="1" dirty="0" err="1" smtClean="0">
                <a:latin typeface="+mj-lt"/>
              </a:rPr>
              <a:t>Nonequity</a:t>
            </a:r>
            <a:r>
              <a:rPr lang="en-US" sz="2800" b="1" dirty="0" smtClean="0">
                <a:latin typeface="+mj-lt"/>
              </a:rPr>
              <a:t> strategic alliance: </a:t>
            </a:r>
            <a:r>
              <a:rPr lang="en-US" sz="2800" b="1" dirty="0" smtClean="0">
                <a:latin typeface="+mn-lt"/>
              </a:rPr>
              <a:t>two or more firms 	develop a contractual relationship to share some 	of their unique resources and capabilities to 	create a  competitive advantage </a:t>
            </a:r>
          </a:p>
          <a:p>
            <a:pPr lvl="1">
              <a:spcBef>
                <a:spcPts val="0"/>
              </a:spcBef>
              <a:defRPr/>
            </a:pPr>
            <a:endParaRPr lang="en-US" b="1" dirty="0" smtClean="0">
              <a:latin typeface="+mn-lt"/>
            </a:endParaRPr>
          </a:p>
          <a:p>
            <a:pPr lvl="1">
              <a:spcBef>
                <a:spcPts val="0"/>
              </a:spcBef>
              <a:buClr>
                <a:srgbClr val="FF0D0D"/>
              </a:buClr>
              <a:defRPr/>
            </a:pPr>
            <a:r>
              <a:rPr lang="en-US" b="1" dirty="0" smtClean="0">
                <a:latin typeface="+mn-lt"/>
              </a:rPr>
              <a:t>Separate independent company NOT   established, thus no equity positions: less formal, fewer partner commitments, and intimate relationship among partners is not fostered</a:t>
            </a:r>
          </a:p>
          <a:p>
            <a:pPr lvl="1">
              <a:spcBef>
                <a:spcPts val="0"/>
              </a:spcBef>
              <a:buNone/>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ppt_x</p:attrName>
                                        </p:attrNameLst>
                                      </p:cBhvr>
                                      <p:tavLst>
                                        <p:tav tm="0">
                                          <p:val>
                                            <p:strVal val="#ppt_x"/>
                                          </p:val>
                                        </p:tav>
                                        <p:tav tm="100000">
                                          <p:val>
                                            <p:strVal val="#ppt_x"/>
                                          </p:val>
                                        </p:tav>
                                      </p:tavLst>
                                    </p:anim>
                                    <p:anim calcmode="lin" valueType="num">
                                      <p:cBhvr>
                                        <p:cTn id="8" dur="500" fill="hold"/>
                                        <p:tgtEl>
                                          <p:spTgt spid="8">
                                            <p:bg/>
                                          </p:spTgt>
                                        </p:tgtEl>
                                        <p:attrNameLst>
                                          <p:attrName>ppt_y</p:attrName>
                                        </p:attrNameLst>
                                      </p:cBhvr>
                                      <p:tavLst>
                                        <p:tav tm="0">
                                          <p:val>
                                            <p:strVal val="#ppt_y+#ppt_h/2"/>
                                          </p:val>
                                        </p:tav>
                                        <p:tav tm="100000">
                                          <p:val>
                                            <p:strVal val="#ppt_y"/>
                                          </p:val>
                                        </p:tav>
                                      </p:tavLst>
                                    </p:anim>
                                    <p:anim calcmode="lin" valueType="num">
                                      <p:cBhvr>
                                        <p:cTn id="9" dur="500" fill="hold"/>
                                        <p:tgtEl>
                                          <p:spTgt spid="8">
                                            <p:bg/>
                                          </p:spTgt>
                                        </p:tgtEl>
                                        <p:attrNameLst>
                                          <p:attrName>ppt_w</p:attrName>
                                        </p:attrNameLst>
                                      </p:cBhvr>
                                      <p:tavLst>
                                        <p:tav tm="0">
                                          <p:val>
                                            <p:strVal val="#ppt_w"/>
                                          </p:val>
                                        </p:tav>
                                        <p:tav tm="100000">
                                          <p:val>
                                            <p:strVal val="#ppt_w"/>
                                          </p:val>
                                        </p:tav>
                                      </p:tavLst>
                                    </p:anim>
                                    <p:anim calcmode="lin" valueType="num">
                                      <p:cBhvr>
                                        <p:cTn id="10" dur="500" fill="hold"/>
                                        <p:tgtEl>
                                          <p:spTgt spid="8">
                                            <p:bg/>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15"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6" dur="500" fill="hold"/>
                                        <p:tgtEl>
                                          <p:spTgt spid="8">
                                            <p:txEl>
                                              <p:pRg st="0" end="0"/>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21"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533400" y="1295400"/>
            <a:ext cx="8458200" cy="5181600"/>
          </a:xfrm>
          <a:solidFill>
            <a:schemeClr val="bg2"/>
          </a:solidFill>
          <a:ln w="76200">
            <a:solidFill>
              <a:schemeClr val="tx2"/>
            </a:solidFill>
          </a:ln>
        </p:spPr>
        <p:txBody>
          <a:bodyPr>
            <a:normAutofit fontScale="70000" lnSpcReduction="20000"/>
          </a:bodyPr>
          <a:lstStyle/>
          <a:p>
            <a:pPr marL="742950" indent="-742950">
              <a:buNone/>
              <a:defRPr/>
            </a:pPr>
            <a:r>
              <a:rPr lang="en-US" sz="4000" b="1" dirty="0" smtClean="0">
                <a:latin typeface="+mj-lt"/>
              </a:rPr>
              <a:t>1. Joint Venture</a:t>
            </a:r>
          </a:p>
          <a:p>
            <a:pPr lvl="1">
              <a:buClr>
                <a:srgbClr val="FF0D0D"/>
              </a:buClr>
              <a:defRPr/>
            </a:pPr>
            <a:r>
              <a:rPr lang="en-US" sz="3100" b="1" dirty="0" smtClean="0">
                <a:latin typeface="+mn-lt"/>
              </a:rPr>
              <a:t>EXAMPLE: </a:t>
            </a:r>
            <a:r>
              <a:rPr lang="en-US" sz="3100" dirty="0" smtClean="0">
                <a:latin typeface="+mn-lt"/>
              </a:rPr>
              <a:t>1999 - Germany’s Siemens AG and Japan’s Fujitsu Ltd. each owned 50 percent of the joint venture Fujitsu Siemens Computers B.V., later to become Fujitsu Technology Solutions when Fujitsu bought Siemens’ share of the joint venture.</a:t>
            </a:r>
            <a:r>
              <a:rPr lang="en-US" sz="3100" baseline="30000" dirty="0" smtClean="0">
                <a:latin typeface="+mn-lt"/>
              </a:rPr>
              <a:t> </a:t>
            </a:r>
            <a:endParaRPr lang="en-US" sz="3100" dirty="0" smtClean="0">
              <a:latin typeface="+mn-lt"/>
            </a:endParaRPr>
          </a:p>
          <a:p>
            <a:pPr marL="742950" indent="-742950">
              <a:buNone/>
              <a:defRPr/>
            </a:pPr>
            <a:endParaRPr lang="en-US" sz="1100" b="1" dirty="0" smtClean="0">
              <a:latin typeface="+mn-lt"/>
            </a:endParaRPr>
          </a:p>
          <a:p>
            <a:pPr marL="0" indent="0">
              <a:buNone/>
              <a:defRPr/>
            </a:pPr>
            <a:r>
              <a:rPr lang="en-US" sz="4000" b="1" dirty="0" smtClean="0">
                <a:latin typeface="+mj-lt"/>
              </a:rPr>
              <a:t>2. Equity Strategic Alliance</a:t>
            </a:r>
          </a:p>
          <a:p>
            <a:pPr marL="741363" lvl="1" indent="-284163">
              <a:buClr>
                <a:srgbClr val="FF0D0D"/>
              </a:buClr>
              <a:tabLst>
                <a:tab pos="741363" algn="l"/>
              </a:tabLst>
              <a:defRPr/>
            </a:pPr>
            <a:r>
              <a:rPr lang="en-US" sz="3100" b="1" dirty="0" smtClean="0">
                <a:latin typeface="+mn-lt"/>
              </a:rPr>
              <a:t>EXAMPLE</a:t>
            </a:r>
            <a:r>
              <a:rPr lang="en-US" sz="3100" dirty="0" smtClean="0">
                <a:latin typeface="+mn-lt"/>
              </a:rPr>
              <a:t>: Japanese telecom operator NTT DOCOMO Inc. and Chinese Internet search operator </a:t>
            </a:r>
            <a:r>
              <a:rPr lang="en-US" sz="3100" dirty="0" err="1" smtClean="0">
                <a:latin typeface="+mn-lt"/>
              </a:rPr>
              <a:t>Baidu</a:t>
            </a:r>
            <a:r>
              <a:rPr lang="en-US" sz="3100" dirty="0" smtClean="0">
                <a:latin typeface="+mn-lt"/>
              </a:rPr>
              <a:t> Inc. established an equity strategic alliance in China to distribute games and other mobile-phone content. </a:t>
            </a:r>
          </a:p>
          <a:p>
            <a:pPr marL="0" indent="0">
              <a:buNone/>
              <a:defRPr/>
            </a:pPr>
            <a:endParaRPr lang="en-US" sz="1100" b="1" dirty="0" smtClean="0">
              <a:latin typeface="+mn-lt"/>
            </a:endParaRPr>
          </a:p>
          <a:p>
            <a:pPr marL="0" indent="0">
              <a:buFontTx/>
              <a:buNone/>
              <a:defRPr/>
            </a:pPr>
            <a:r>
              <a:rPr lang="en-US" sz="4000" b="1" dirty="0" smtClean="0">
                <a:latin typeface="+mj-lt"/>
              </a:rPr>
              <a:t>3. </a:t>
            </a:r>
            <a:r>
              <a:rPr lang="en-US" sz="4000" b="1" dirty="0" err="1" smtClean="0">
                <a:latin typeface="+mj-lt"/>
              </a:rPr>
              <a:t>Nonequity</a:t>
            </a:r>
            <a:r>
              <a:rPr lang="en-US" sz="4000" b="1" dirty="0" smtClean="0">
                <a:latin typeface="+mj-lt"/>
              </a:rPr>
              <a:t> Strategic Alliance</a:t>
            </a:r>
          </a:p>
          <a:p>
            <a:pPr lvl="1">
              <a:defRPr/>
            </a:pPr>
            <a:r>
              <a:rPr lang="en-US" sz="3100" b="1" dirty="0" smtClean="0">
                <a:latin typeface="+mn-lt"/>
              </a:rPr>
              <a:t>EXAMPLES</a:t>
            </a:r>
            <a:r>
              <a:rPr lang="en-US" sz="3100" dirty="0" smtClean="0">
                <a:latin typeface="+mn-lt"/>
              </a:rPr>
              <a:t>: Licensing agreements, distribution agreements, and supply contracts. Hewlett-Packard (HP) actively uses this type of cooperative strategy to license some of its intellectual property.</a:t>
            </a:r>
          </a:p>
          <a:p>
            <a:pPr lvl="1">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ppt_x</p:attrName>
                                        </p:attrNameLst>
                                      </p:cBhvr>
                                      <p:tavLst>
                                        <p:tav tm="0">
                                          <p:val>
                                            <p:strVal val="#ppt_x"/>
                                          </p:val>
                                        </p:tav>
                                        <p:tav tm="100000">
                                          <p:val>
                                            <p:strVal val="#ppt_x"/>
                                          </p:val>
                                        </p:tav>
                                      </p:tavLst>
                                    </p:anim>
                                    <p:anim calcmode="lin" valueType="num">
                                      <p:cBhvr>
                                        <p:cTn id="8" dur="500" fill="hold"/>
                                        <p:tgtEl>
                                          <p:spTgt spid="8">
                                            <p:bg/>
                                          </p:spTgt>
                                        </p:tgtEl>
                                        <p:attrNameLst>
                                          <p:attrName>ppt_y</p:attrName>
                                        </p:attrNameLst>
                                      </p:cBhvr>
                                      <p:tavLst>
                                        <p:tav tm="0">
                                          <p:val>
                                            <p:strVal val="#ppt_y+#ppt_h/2"/>
                                          </p:val>
                                        </p:tav>
                                        <p:tav tm="100000">
                                          <p:val>
                                            <p:strVal val="#ppt_y"/>
                                          </p:val>
                                        </p:tav>
                                      </p:tavLst>
                                    </p:anim>
                                    <p:anim calcmode="lin" valueType="num">
                                      <p:cBhvr>
                                        <p:cTn id="9" dur="500" fill="hold"/>
                                        <p:tgtEl>
                                          <p:spTgt spid="8">
                                            <p:bg/>
                                          </p:spTgt>
                                        </p:tgtEl>
                                        <p:attrNameLst>
                                          <p:attrName>ppt_w</p:attrName>
                                        </p:attrNameLst>
                                      </p:cBhvr>
                                      <p:tavLst>
                                        <p:tav tm="0">
                                          <p:val>
                                            <p:strVal val="#ppt_w"/>
                                          </p:val>
                                        </p:tav>
                                        <p:tav tm="100000">
                                          <p:val>
                                            <p:strVal val="#ppt_w"/>
                                          </p:val>
                                        </p:tav>
                                      </p:tavLst>
                                    </p:anim>
                                    <p:anim calcmode="lin" valueType="num">
                                      <p:cBhvr>
                                        <p:cTn id="10" dur="500" fill="hold"/>
                                        <p:tgtEl>
                                          <p:spTgt spid="8">
                                            <p:bg/>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15"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6" dur="500" fill="hold"/>
                                        <p:tgtEl>
                                          <p:spTgt spid="8">
                                            <p:txEl>
                                              <p:pRg st="0" end="0"/>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0" dur="500" fill="hold"/>
                                        <p:tgtEl>
                                          <p:spTgt spid="8">
                                            <p:txEl>
                                              <p:pRg st="1" end="1"/>
                                            </p:txEl>
                                          </p:spTgt>
                                        </p:tgtEl>
                                        <p:attrNameLst>
                                          <p:attrName>ppt_y</p:attrName>
                                        </p:attrNameLst>
                                      </p:cBhvr>
                                      <p:tavLst>
                                        <p:tav tm="0">
                                          <p:val>
                                            <p:strVal val="#ppt_y+#ppt_h/2"/>
                                          </p:val>
                                        </p:tav>
                                        <p:tav tm="100000">
                                          <p:val>
                                            <p:strVal val="#ppt_y"/>
                                          </p:val>
                                        </p:tav>
                                      </p:tavLst>
                                    </p:anim>
                                    <p:anim calcmode="lin" valueType="num">
                                      <p:cBhvr>
                                        <p:cTn id="21" dur="500" fill="hold"/>
                                        <p:tgtEl>
                                          <p:spTgt spid="8">
                                            <p:txEl>
                                              <p:pRg st="1" end="1"/>
                                            </p:txEl>
                                          </p:spTgt>
                                        </p:tgtEl>
                                        <p:attrNameLst>
                                          <p:attrName>ppt_w</p:attrName>
                                        </p:attrNameLst>
                                      </p:cBhvr>
                                      <p:tavLst>
                                        <p:tav tm="0">
                                          <p:val>
                                            <p:strVal val="#ppt_w"/>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8">
                                            <p:txEl>
                                              <p:pRg st="3" end="3"/>
                                            </p:txEl>
                                          </p:spTgt>
                                        </p:tgtEl>
                                        <p:attrNameLst>
                                          <p:attrName>ppt_y</p:attrName>
                                        </p:attrNameLst>
                                      </p:cBhvr>
                                      <p:tavLst>
                                        <p:tav tm="0">
                                          <p:val>
                                            <p:strVal val="#ppt_y+#ppt_h/2"/>
                                          </p:val>
                                        </p:tav>
                                        <p:tav tm="100000">
                                          <p:val>
                                            <p:strVal val="#ppt_y"/>
                                          </p:val>
                                        </p:tav>
                                      </p:tavLst>
                                    </p:anim>
                                    <p:anim calcmode="lin" valueType="num">
                                      <p:cBhvr>
                                        <p:cTn id="27" dur="500" fill="hold"/>
                                        <p:tgtEl>
                                          <p:spTgt spid="8">
                                            <p:txEl>
                                              <p:pRg st="3" end="3"/>
                                            </p:txEl>
                                          </p:spTgt>
                                        </p:tgtEl>
                                        <p:attrNameLst>
                                          <p:attrName>ppt_w</p:attrName>
                                        </p:attrNameLst>
                                      </p:cBhvr>
                                      <p:tavLst>
                                        <p:tav tm="0">
                                          <p:val>
                                            <p:strVal val="#ppt_w"/>
                                          </p:val>
                                        </p:tav>
                                        <p:tav tm="100000">
                                          <p:val>
                                            <p:strVal val="#ppt_w"/>
                                          </p:val>
                                        </p:tav>
                                      </p:tavLst>
                                    </p:anim>
                                    <p:anim calcmode="lin" valueType="num">
                                      <p:cBhvr>
                                        <p:cTn id="28" dur="500" fill="hold"/>
                                        <p:tgtEl>
                                          <p:spTgt spid="8">
                                            <p:txEl>
                                              <p:pRg st="3" end="3"/>
                                            </p:txEl>
                                          </p:spTgt>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8">
                                            <p:txEl>
                                              <p:pRg st="4" end="4"/>
                                            </p:txEl>
                                          </p:spTgt>
                                        </p:tgtEl>
                                        <p:attrNameLst>
                                          <p:attrName>ppt_y</p:attrName>
                                        </p:attrNameLst>
                                      </p:cBhvr>
                                      <p:tavLst>
                                        <p:tav tm="0">
                                          <p:val>
                                            <p:strVal val="#ppt_y+#ppt_h/2"/>
                                          </p:val>
                                        </p:tav>
                                        <p:tav tm="100000">
                                          <p:val>
                                            <p:strVal val="#ppt_y"/>
                                          </p:val>
                                        </p:tav>
                                      </p:tavLst>
                                    </p:anim>
                                    <p:anim calcmode="lin" valueType="num">
                                      <p:cBhvr>
                                        <p:cTn id="33" dur="500" fill="hold"/>
                                        <p:tgtEl>
                                          <p:spTgt spid="8">
                                            <p:txEl>
                                              <p:pRg st="4" end="4"/>
                                            </p:txEl>
                                          </p:spTgt>
                                        </p:tgtEl>
                                        <p:attrNameLst>
                                          <p:attrName>ppt_w</p:attrName>
                                        </p:attrNameLst>
                                      </p:cBhvr>
                                      <p:tavLst>
                                        <p:tav tm="0">
                                          <p:val>
                                            <p:strVal val="#ppt_w"/>
                                          </p:val>
                                        </p:tav>
                                        <p:tav tm="100000">
                                          <p:val>
                                            <p:strVal val="#ppt_w"/>
                                          </p:val>
                                        </p:tav>
                                      </p:tavLst>
                                    </p:anim>
                                    <p:anim calcmode="lin" valueType="num">
                                      <p:cBhvr>
                                        <p:cTn id="34" dur="500" fill="hold"/>
                                        <p:tgtEl>
                                          <p:spTgt spid="8">
                                            <p:txEl>
                                              <p:pRg st="4" end="4"/>
                                            </p:txEl>
                                          </p:spTgt>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 calcmode="lin" valueType="num">
                                      <p:cBhvr>
                                        <p:cTn id="3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8" dur="500" fill="hold"/>
                                        <p:tgtEl>
                                          <p:spTgt spid="8">
                                            <p:txEl>
                                              <p:pRg st="6" end="6"/>
                                            </p:txEl>
                                          </p:spTgt>
                                        </p:tgtEl>
                                        <p:attrNameLst>
                                          <p:attrName>ppt_y</p:attrName>
                                        </p:attrNameLst>
                                      </p:cBhvr>
                                      <p:tavLst>
                                        <p:tav tm="0">
                                          <p:val>
                                            <p:strVal val="#ppt_y+#ppt_h/2"/>
                                          </p:val>
                                        </p:tav>
                                        <p:tav tm="100000">
                                          <p:val>
                                            <p:strVal val="#ppt_y"/>
                                          </p:val>
                                        </p:tav>
                                      </p:tavLst>
                                    </p:anim>
                                    <p:anim calcmode="lin" valueType="num">
                                      <p:cBhvr>
                                        <p:cTn id="39" dur="500" fill="hold"/>
                                        <p:tgtEl>
                                          <p:spTgt spid="8">
                                            <p:txEl>
                                              <p:pRg st="6" end="6"/>
                                            </p:txEl>
                                          </p:spTgt>
                                        </p:tgtEl>
                                        <p:attrNameLst>
                                          <p:attrName>ppt_w</p:attrName>
                                        </p:attrNameLst>
                                      </p:cBhvr>
                                      <p:tavLst>
                                        <p:tav tm="0">
                                          <p:val>
                                            <p:strVal val="#ppt_w"/>
                                          </p:val>
                                        </p:tav>
                                        <p:tav tm="100000">
                                          <p:val>
                                            <p:strVal val="#ppt_w"/>
                                          </p:val>
                                        </p:tav>
                                      </p:tavLst>
                                    </p:anim>
                                    <p:anim calcmode="lin" valueType="num">
                                      <p:cBhvr>
                                        <p:cTn id="40" dur="500" fill="hold"/>
                                        <p:tgtEl>
                                          <p:spTgt spid="8">
                                            <p:txEl>
                                              <p:pRg st="6" end="6"/>
                                            </p:txEl>
                                          </p:spTgt>
                                        </p:tgtEl>
                                        <p:attrNameLst>
                                          <p:attrName>ppt_h</p:attrName>
                                        </p:attrNameLst>
                                      </p:cBhvr>
                                      <p:tavLst>
                                        <p:tav tm="0">
                                          <p:val>
                                            <p:fltVal val="0"/>
                                          </p:val>
                                        </p:tav>
                                        <p:tav tm="100000">
                                          <p:val>
                                            <p:strVal val="#ppt_h"/>
                                          </p:val>
                                        </p:tav>
                                      </p:tavLst>
                                    </p:anim>
                                  </p:childTnLst>
                                </p:cTn>
                              </p:par>
                              <p:par>
                                <p:cTn id="41" presetID="17" presetClass="entr" presetSubtype="4" fill="hold" grpId="0" nodeType="with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anim calcmode="lin" valueType="num">
                                      <p:cBhvr>
                                        <p:cTn id="4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4" dur="500" fill="hold"/>
                                        <p:tgtEl>
                                          <p:spTgt spid="8">
                                            <p:txEl>
                                              <p:pRg st="7" end="7"/>
                                            </p:txEl>
                                          </p:spTgt>
                                        </p:tgtEl>
                                        <p:attrNameLst>
                                          <p:attrName>ppt_y</p:attrName>
                                        </p:attrNameLst>
                                      </p:cBhvr>
                                      <p:tavLst>
                                        <p:tav tm="0">
                                          <p:val>
                                            <p:strVal val="#ppt_y+#ppt_h/2"/>
                                          </p:val>
                                        </p:tav>
                                        <p:tav tm="100000">
                                          <p:val>
                                            <p:strVal val="#ppt_y"/>
                                          </p:val>
                                        </p:tav>
                                      </p:tavLst>
                                    </p:anim>
                                    <p:anim calcmode="lin" valueType="num">
                                      <p:cBhvr>
                                        <p:cTn id="45" dur="500" fill="hold"/>
                                        <p:tgtEl>
                                          <p:spTgt spid="8">
                                            <p:txEl>
                                              <p:pRg st="7" end="7"/>
                                            </p:txEl>
                                          </p:spTgt>
                                        </p:tgtEl>
                                        <p:attrNameLst>
                                          <p:attrName>ppt_w</p:attrName>
                                        </p:attrNameLst>
                                      </p:cBhvr>
                                      <p:tavLst>
                                        <p:tav tm="0">
                                          <p:val>
                                            <p:strVal val="#ppt_w"/>
                                          </p:val>
                                        </p:tav>
                                        <p:tav tm="100000">
                                          <p:val>
                                            <p:strVal val="#ppt_w"/>
                                          </p:val>
                                        </p:tav>
                                      </p:tavLst>
                                    </p:anim>
                                    <p:anim calcmode="lin" valueType="num">
                                      <p:cBhvr>
                                        <p:cTn id="46" dur="500" fill="hold"/>
                                        <p:tgtEl>
                                          <p:spTgt spid="8">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1524000" y="1295400"/>
            <a:ext cx="7467600" cy="5181600"/>
          </a:xfrm>
          <a:solidFill>
            <a:schemeClr val="bg2"/>
          </a:solidFill>
          <a:ln w="76200">
            <a:solidFill>
              <a:schemeClr val="tx2"/>
            </a:solidFill>
          </a:ln>
        </p:spPr>
        <p:txBody>
          <a:bodyPr>
            <a:normAutofit fontScale="92500" lnSpcReduction="20000"/>
          </a:bodyPr>
          <a:lstStyle/>
          <a:p>
            <a:pPr lvl="1">
              <a:buNone/>
              <a:defRPr/>
            </a:pPr>
            <a:endParaRPr lang="en-US" sz="200" b="1" dirty="0" smtClean="0"/>
          </a:p>
          <a:p>
            <a:pPr lvl="1">
              <a:buNone/>
              <a:defRPr/>
            </a:pPr>
            <a:r>
              <a:rPr lang="en-US" sz="3027" b="1" dirty="0" err="1" smtClean="0">
                <a:latin typeface="+mj-lt"/>
              </a:rPr>
              <a:t>Nonequity</a:t>
            </a:r>
            <a:r>
              <a:rPr lang="en-US" sz="3027" b="1" dirty="0" smtClean="0">
                <a:latin typeface="+mj-lt"/>
              </a:rPr>
              <a:t> Strategic Alliance</a:t>
            </a:r>
          </a:p>
          <a:p>
            <a:pPr lvl="1">
              <a:buClr>
                <a:srgbClr val="FF0D0D"/>
              </a:buClr>
              <a:defRPr/>
            </a:pPr>
            <a:r>
              <a:rPr lang="en-US" b="1" dirty="0" smtClean="0">
                <a:latin typeface="+mn-lt"/>
              </a:rPr>
              <a:t>Outsourcing</a:t>
            </a:r>
            <a:r>
              <a:rPr lang="en-US" dirty="0" smtClean="0">
                <a:latin typeface="+mn-lt"/>
              </a:rPr>
              <a:t>, a type of </a:t>
            </a:r>
            <a:r>
              <a:rPr lang="en-US" dirty="0" err="1" smtClean="0">
                <a:latin typeface="+mn-lt"/>
              </a:rPr>
              <a:t>nonequity</a:t>
            </a:r>
            <a:r>
              <a:rPr lang="en-US" dirty="0" smtClean="0">
                <a:latin typeface="+mn-lt"/>
              </a:rPr>
              <a:t> strategic alliance, is the purchase of a value-creating primary or support activity from another firm. </a:t>
            </a:r>
          </a:p>
          <a:p>
            <a:pPr lvl="1">
              <a:buClr>
                <a:srgbClr val="FF0D0D"/>
              </a:buClr>
              <a:defRPr/>
            </a:pPr>
            <a:endParaRPr lang="en-US" sz="1100" dirty="0" smtClean="0">
              <a:latin typeface="+mn-lt"/>
            </a:endParaRPr>
          </a:p>
          <a:p>
            <a:pPr lvl="1">
              <a:buClr>
                <a:srgbClr val="FF0D0D"/>
              </a:buClr>
              <a:defRPr/>
            </a:pPr>
            <a:r>
              <a:rPr lang="en-US" dirty="0" smtClean="0">
                <a:latin typeface="+mn-lt"/>
              </a:rPr>
              <a:t>Dell Inc. and most other computer firms outsource most or all of their production of laptop computers and often form </a:t>
            </a:r>
            <a:r>
              <a:rPr lang="en-US" dirty="0" err="1" smtClean="0">
                <a:latin typeface="+mn-lt"/>
              </a:rPr>
              <a:t>nonequity</a:t>
            </a:r>
            <a:r>
              <a:rPr lang="en-US" dirty="0" smtClean="0">
                <a:latin typeface="+mn-lt"/>
              </a:rPr>
              <a:t> strategic alliances. </a:t>
            </a:r>
          </a:p>
          <a:p>
            <a:pPr lvl="1">
              <a:buClr>
                <a:srgbClr val="FF0D0D"/>
              </a:buClr>
              <a:defRPr/>
            </a:pPr>
            <a:endParaRPr lang="en-US" sz="1100" dirty="0" smtClean="0">
              <a:latin typeface="+mn-lt"/>
            </a:endParaRPr>
          </a:p>
          <a:p>
            <a:pPr lvl="1">
              <a:buClr>
                <a:srgbClr val="FF0D0D"/>
              </a:buClr>
              <a:defRPr/>
            </a:pPr>
            <a:r>
              <a:rPr lang="en-US" dirty="0" smtClean="0">
                <a:latin typeface="+mn-lt"/>
              </a:rPr>
              <a:t>To protect IP, modularity is employed, which prevents the contracting partner from gaining too much knowledge or from sharing certain aspects of the business the outsourcing firm does not want revealed.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ppt_x</p:attrName>
                                        </p:attrNameLst>
                                      </p:cBhvr>
                                      <p:tavLst>
                                        <p:tav tm="0">
                                          <p:val>
                                            <p:strVal val="#ppt_x"/>
                                          </p:val>
                                        </p:tav>
                                        <p:tav tm="100000">
                                          <p:val>
                                            <p:strVal val="#ppt_x"/>
                                          </p:val>
                                        </p:tav>
                                      </p:tavLst>
                                    </p:anim>
                                    <p:anim calcmode="lin" valueType="num">
                                      <p:cBhvr>
                                        <p:cTn id="8" dur="500" fill="hold"/>
                                        <p:tgtEl>
                                          <p:spTgt spid="8">
                                            <p:bg/>
                                          </p:spTgt>
                                        </p:tgtEl>
                                        <p:attrNameLst>
                                          <p:attrName>ppt_y</p:attrName>
                                        </p:attrNameLst>
                                      </p:cBhvr>
                                      <p:tavLst>
                                        <p:tav tm="0">
                                          <p:val>
                                            <p:strVal val="#ppt_y+#ppt_h/2"/>
                                          </p:val>
                                        </p:tav>
                                        <p:tav tm="100000">
                                          <p:val>
                                            <p:strVal val="#ppt_y"/>
                                          </p:val>
                                        </p:tav>
                                      </p:tavLst>
                                    </p:anim>
                                    <p:anim calcmode="lin" valueType="num">
                                      <p:cBhvr>
                                        <p:cTn id="9" dur="500" fill="hold"/>
                                        <p:tgtEl>
                                          <p:spTgt spid="8">
                                            <p:bg/>
                                          </p:spTgt>
                                        </p:tgtEl>
                                        <p:attrNameLst>
                                          <p:attrName>ppt_w</p:attrName>
                                        </p:attrNameLst>
                                      </p:cBhvr>
                                      <p:tavLst>
                                        <p:tav tm="0">
                                          <p:val>
                                            <p:strVal val="#ppt_w"/>
                                          </p:val>
                                        </p:tav>
                                        <p:tav tm="100000">
                                          <p:val>
                                            <p:strVal val="#ppt_w"/>
                                          </p:val>
                                        </p:tav>
                                      </p:tavLst>
                                    </p:anim>
                                    <p:anim calcmode="lin" valueType="num">
                                      <p:cBhvr>
                                        <p:cTn id="10" dur="500" fill="hold"/>
                                        <p:tgtEl>
                                          <p:spTgt spid="8">
                                            <p:bg/>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1" end="1"/>
                                            </p:txEl>
                                          </p:spTgt>
                                        </p:tgtEl>
                                        <p:attrNameLst>
                                          <p:attrName>ppt_y</p:attrName>
                                        </p:attrNameLst>
                                      </p:cBhvr>
                                      <p:tavLst>
                                        <p:tav tm="0">
                                          <p:val>
                                            <p:strVal val="#ppt_y+#ppt_h/2"/>
                                          </p:val>
                                        </p:tav>
                                        <p:tav tm="100000">
                                          <p:val>
                                            <p:strVal val="#ppt_y"/>
                                          </p:val>
                                        </p:tav>
                                      </p:tavLst>
                                    </p:anim>
                                    <p:anim calcmode="lin" valueType="num">
                                      <p:cBhvr>
                                        <p:cTn id="15" dur="500" fill="hold"/>
                                        <p:tgtEl>
                                          <p:spTgt spid="8">
                                            <p:txEl>
                                              <p:pRg st="1" end="1"/>
                                            </p:txEl>
                                          </p:spTgt>
                                        </p:tgtEl>
                                        <p:attrNameLst>
                                          <p:attrName>ppt_w</p:attrName>
                                        </p:attrNameLst>
                                      </p:cBhvr>
                                      <p:tavLst>
                                        <p:tav tm="0">
                                          <p:val>
                                            <p:strVal val="#ppt_w"/>
                                          </p:val>
                                        </p:tav>
                                        <p:tav tm="100000">
                                          <p:val>
                                            <p:strVal val="#ppt_w"/>
                                          </p:val>
                                        </p:tav>
                                      </p:tavLst>
                                    </p:anim>
                                    <p:anim calcmode="lin" valueType="num">
                                      <p:cBhvr>
                                        <p:cTn id="16" dur="500" fill="hold"/>
                                        <p:tgtEl>
                                          <p:spTgt spid="8">
                                            <p:txEl>
                                              <p:pRg st="1" end="1"/>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21"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8">
                                            <p:txEl>
                                              <p:pRg st="4" end="4"/>
                                            </p:txEl>
                                          </p:spTgt>
                                        </p:tgtEl>
                                        <p:attrNameLst>
                                          <p:attrName>ppt_y</p:attrName>
                                        </p:attrNameLst>
                                      </p:cBhvr>
                                      <p:tavLst>
                                        <p:tav tm="0">
                                          <p:val>
                                            <p:strVal val="#ppt_y+#ppt_h/2"/>
                                          </p:val>
                                        </p:tav>
                                        <p:tav tm="100000">
                                          <p:val>
                                            <p:strVal val="#ppt_y"/>
                                          </p:val>
                                        </p:tav>
                                      </p:tavLst>
                                    </p:anim>
                                    <p:anim calcmode="lin" valueType="num">
                                      <p:cBhvr>
                                        <p:cTn id="27" dur="500" fill="hold"/>
                                        <p:tgtEl>
                                          <p:spTgt spid="8">
                                            <p:txEl>
                                              <p:pRg st="4" end="4"/>
                                            </p:txEl>
                                          </p:spTgt>
                                        </p:tgtEl>
                                        <p:attrNameLst>
                                          <p:attrName>ppt_w</p:attrName>
                                        </p:attrNameLst>
                                      </p:cBhvr>
                                      <p:tavLst>
                                        <p:tav tm="0">
                                          <p:val>
                                            <p:strVal val="#ppt_w"/>
                                          </p:val>
                                        </p:tav>
                                        <p:tav tm="100000">
                                          <p:val>
                                            <p:strVal val="#ppt_w"/>
                                          </p:val>
                                        </p:tav>
                                      </p:tavLst>
                                    </p:anim>
                                    <p:anim calcmode="lin" valueType="num">
                                      <p:cBhvr>
                                        <p:cTn id="28" dur="500" fill="hold"/>
                                        <p:tgtEl>
                                          <p:spTgt spid="8">
                                            <p:txEl>
                                              <p:pRg st="4" end="4"/>
                                            </p:txEl>
                                          </p:spTgt>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 calcmode="lin" valueType="num">
                                      <p:cBhvr>
                                        <p:cTn id="3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2" dur="500" fill="hold"/>
                                        <p:tgtEl>
                                          <p:spTgt spid="8">
                                            <p:txEl>
                                              <p:pRg st="6" end="6"/>
                                            </p:txEl>
                                          </p:spTgt>
                                        </p:tgtEl>
                                        <p:attrNameLst>
                                          <p:attrName>ppt_y</p:attrName>
                                        </p:attrNameLst>
                                      </p:cBhvr>
                                      <p:tavLst>
                                        <p:tav tm="0">
                                          <p:val>
                                            <p:strVal val="#ppt_y+#ppt_h/2"/>
                                          </p:val>
                                        </p:tav>
                                        <p:tav tm="100000">
                                          <p:val>
                                            <p:strVal val="#ppt_y"/>
                                          </p:val>
                                        </p:tav>
                                      </p:tavLst>
                                    </p:anim>
                                    <p:anim calcmode="lin" valueType="num">
                                      <p:cBhvr>
                                        <p:cTn id="33" dur="500" fill="hold"/>
                                        <p:tgtEl>
                                          <p:spTgt spid="8">
                                            <p:txEl>
                                              <p:pRg st="6" end="6"/>
                                            </p:txEl>
                                          </p:spTgt>
                                        </p:tgtEl>
                                        <p:attrNameLst>
                                          <p:attrName>ppt_w</p:attrName>
                                        </p:attrNameLst>
                                      </p:cBhvr>
                                      <p:tavLst>
                                        <p:tav tm="0">
                                          <p:val>
                                            <p:strVal val="#ppt_w"/>
                                          </p:val>
                                        </p:tav>
                                        <p:tav tm="100000">
                                          <p:val>
                                            <p:strVal val="#ppt_w"/>
                                          </p:val>
                                        </p:tav>
                                      </p:tavLst>
                                    </p:anim>
                                    <p:anim calcmode="lin" valueType="num">
                                      <p:cBhvr>
                                        <p:cTn id="34" dur="500" fill="hold"/>
                                        <p:tgtEl>
                                          <p:spTgt spid="8">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2"/>
          <p:cNvSpPr txBox="1">
            <a:spLocks noChangeArrowheads="1"/>
          </p:cNvSpPr>
          <p:nvPr/>
        </p:nvSpPr>
        <p:spPr>
          <a:xfrm>
            <a:off x="0" y="1524000"/>
            <a:ext cx="1524000" cy="16764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Reasons for Strategic Alliances by Market Type</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2011680"/>
            <a:ext cx="1524000" cy="45719"/>
          </a:xfrm>
          <a:prstGeom prst="line">
            <a:avLst/>
          </a:prstGeom>
          <a:noFill/>
          <a:ln w="57150">
            <a:solidFill>
              <a:schemeClr val="bg1"/>
            </a:solidFill>
            <a:round/>
            <a:headEnd/>
            <a:tailEnd/>
          </a:ln>
          <a:effectLst/>
        </p:spPr>
        <p:txBody>
          <a:bodyPr/>
          <a:lstStyle/>
          <a:p>
            <a:endParaRPr lang="en-US"/>
          </a:p>
        </p:txBody>
      </p:sp>
      <p:pic>
        <p:nvPicPr>
          <p:cNvPr id="1027" name="Picture 3"/>
          <p:cNvPicPr>
            <a:picLocks noChangeAspect="1" noChangeArrowheads="1"/>
          </p:cNvPicPr>
          <p:nvPr/>
        </p:nvPicPr>
        <p:blipFill>
          <a:blip r:embed="rId3" cstate="print"/>
          <a:srcRect/>
          <a:stretch>
            <a:fillRect/>
          </a:stretch>
        </p:blipFill>
        <p:spPr bwMode="auto">
          <a:xfrm>
            <a:off x="2286000" y="1143000"/>
            <a:ext cx="5157787" cy="52543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219200" y="1198179"/>
            <a:ext cx="7924800" cy="5278821"/>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latin typeface="+mn-lt"/>
                <a:ea typeface="+mn-ea"/>
                <a:cs typeface="+mn-cs"/>
              </a:rPr>
              <a:t>Most firms lack the full set of resources and capabilities needed to reach their objectives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latin typeface="+mn-lt"/>
                <a:ea typeface="+mn-ea"/>
                <a:cs typeface="+mn-cs"/>
              </a:rPr>
              <a:t>Cooperative behavior allows partners to create value that they could</a:t>
            </a:r>
            <a:r>
              <a:rPr kumimoji="0" lang="en-US" sz="2700" b="1" i="0" u="none" strike="noStrike" kern="1200" cap="none" spc="0" normalizeH="0" noProof="0" dirty="0" smtClean="0">
                <a:ln>
                  <a:noFill/>
                </a:ln>
                <a:solidFill>
                  <a:schemeClr val="tx2"/>
                </a:solidFill>
                <a:effectLst/>
                <a:uLnTx/>
                <a:uFillTx/>
                <a:latin typeface="+mn-lt"/>
                <a:ea typeface="+mn-ea"/>
                <a:cs typeface="+mn-cs"/>
              </a:rPr>
              <a:t> not</a:t>
            </a:r>
            <a:r>
              <a:rPr kumimoji="0" lang="en-US" sz="2700" b="1" i="0" u="none" strike="noStrike" kern="1200" cap="none" spc="0" normalizeH="0" baseline="0" noProof="0" dirty="0" smtClean="0">
                <a:ln>
                  <a:noFill/>
                </a:ln>
                <a:solidFill>
                  <a:schemeClr val="tx2"/>
                </a:solidFill>
                <a:effectLst/>
                <a:uLnTx/>
                <a:uFillTx/>
                <a:latin typeface="+mn-lt"/>
                <a:ea typeface="+mn-ea"/>
                <a:cs typeface="+mn-cs"/>
              </a:rPr>
              <a:t> develop by acting independently</a:t>
            </a:r>
          </a:p>
          <a:p>
            <a:pPr marL="742950" lvl="1" indent="-285750">
              <a:spcBef>
                <a:spcPct val="20000"/>
              </a:spcBef>
              <a:buClr>
                <a:srgbClr val="FF0D0D"/>
              </a:buClr>
              <a:buSzPct val="70000"/>
              <a:buFont typeface="Arial" pitchFamily="34" charset="0"/>
              <a:buChar char="•"/>
            </a:pPr>
            <a:r>
              <a:rPr lang="en-US" sz="2700" b="1" dirty="0" smtClean="0">
                <a:solidFill>
                  <a:schemeClr val="tx2"/>
                </a:solidFill>
              </a:rPr>
              <a:t>Collaborative strategies are particularly valuable for small firms with constrained resources for reaching new customers and broadening their distribution channels</a:t>
            </a:r>
          </a:p>
          <a:p>
            <a:pPr marL="742950" lvl="1" indent="-285750">
              <a:spcBef>
                <a:spcPct val="20000"/>
              </a:spcBef>
              <a:buClr>
                <a:srgbClr val="FF0D0D"/>
              </a:buClr>
              <a:buSzPct val="70000"/>
              <a:buFont typeface="Arial" pitchFamily="34" charset="0"/>
              <a:buChar char="•"/>
            </a:pPr>
            <a:r>
              <a:rPr kumimoji="0" lang="en-US" sz="2700" b="1" i="0" u="none" strike="noStrike" kern="1200" cap="none" spc="0" normalizeH="0" baseline="0" noProof="0" dirty="0" smtClean="0">
                <a:ln>
                  <a:noFill/>
                </a:ln>
                <a:solidFill>
                  <a:schemeClr val="tx2"/>
                </a:solidFill>
                <a:effectLst/>
                <a:uLnTx/>
                <a:uFillTx/>
                <a:latin typeface="+mn-lt"/>
                <a:ea typeface="+mn-ea"/>
                <a:cs typeface="+mn-cs"/>
              </a:rPr>
              <a:t>Aligning stakeholder interests (both inside and outside the organization) can reduce environmental uncertainty</a:t>
            </a:r>
            <a:endParaRPr lang="en-US" sz="2700" b="1" dirty="0" smtClean="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600200" y="1143000"/>
            <a:ext cx="7543800" cy="53340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tabLst/>
              <a:defRPr/>
            </a:pPr>
            <a:r>
              <a:rPr kumimoji="0" lang="en-US" sz="2800" b="1" i="0" u="none" strike="noStrike" kern="1200" cap="none" spc="0" normalizeH="0" baseline="0" noProof="0" dirty="0" smtClean="0">
                <a:ln>
                  <a:noFill/>
                </a:ln>
                <a:effectLst/>
                <a:uLnTx/>
                <a:uFillTx/>
                <a:latin typeface="+mn-lt"/>
                <a:ea typeface="+mn-ea"/>
                <a:cs typeface="+mn-cs"/>
              </a:rPr>
              <a:t>Alliances can:</a:t>
            </a: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provide a new source of revenue (</a:t>
            </a:r>
            <a:r>
              <a:rPr lang="en-US" sz="2800" b="1" dirty="0" smtClean="0"/>
              <a:t>can account for 25% or more of a firm’s     sales revenue)</a:t>
            </a:r>
            <a:endParaRPr kumimoji="0" lang="en-US" sz="2800" b="1" i="0" u="none" strike="noStrike" kern="1200" cap="none" spc="0" normalizeH="0" baseline="0" noProof="0" dirty="0" smtClean="0">
              <a:ln>
                <a:noFill/>
              </a:ln>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be a vehicle for firm growth</a:t>
            </a: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enhance the speed and depth of responding to market opportunities, technological changes, and global conditions</a:t>
            </a: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allow firms to gain new knowledge and experiences </a:t>
            </a:r>
            <a:r>
              <a:rPr kumimoji="0" lang="en-US" sz="2800" b="1" i="0" u="none" strike="noStrike" kern="1200" cap="none" spc="0" normalizeH="0" baseline="0" noProof="0" dirty="0" smtClean="0">
                <a:ln>
                  <a:noFill/>
                </a:ln>
                <a:solidFill>
                  <a:srgbClr val="000000"/>
                </a:solidFill>
                <a:effectLst/>
                <a:uLnTx/>
                <a:uFillTx/>
                <a:latin typeface="+mn-lt"/>
                <a:ea typeface="+mn-ea"/>
                <a:cs typeface="+mn-cs"/>
              </a:rPr>
              <a:t>to increase competitiveness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100000">
                                          <p:val>
                                            <p:strVal val="#ppt_x"/>
                                          </p:val>
                                        </p:tav>
                                      </p:tavLst>
                                    </p:anim>
                                    <p:anim calcmode="lin" valueType="num">
                                      <p:cBhvr>
                                        <p:cTn id="8" dur="500" fill="hold"/>
                                        <p:tgtEl>
                                          <p:spTgt spid="5"/>
                                        </p:tgtEl>
                                        <p:attrNameLst>
                                          <p:attrName>ppt_y</p:attrName>
                                        </p:attrNameLst>
                                      </p:cBhvr>
                                      <p:tavLst>
                                        <p:tav tm="0">
                                          <p:val>
                                            <p:strVal val="#ppt_y+#ppt_h/2"/>
                                          </p:val>
                                        </p:tav>
                                        <p:tav tm="100000">
                                          <p:val>
                                            <p:strVal val="#ppt_y"/>
                                          </p:val>
                                        </p:tav>
                                      </p:tavLst>
                                    </p:anim>
                                    <p:anim calcmode="lin" valueType="num">
                                      <p:cBhvr>
                                        <p:cTn id="9" dur="500" fill="hold"/>
                                        <p:tgtEl>
                                          <p:spTgt spid="5"/>
                                        </p:tgtEl>
                                        <p:attrNameLst>
                                          <p:attrName>ppt_w</p:attrName>
                                        </p:attrNameLst>
                                      </p:cBhvr>
                                      <p:tavLst>
                                        <p:tav tm="0">
                                          <p:val>
                                            <p:strVal val="#ppt_w"/>
                                          </p:val>
                                        </p:tav>
                                        <p:tav tm="100000">
                                          <p:val>
                                            <p:strVal val="#ppt_w"/>
                                          </p:val>
                                        </p:tav>
                                      </p:tavLst>
                                    </p:anim>
                                    <p:anim calcmode="lin" valueType="num">
                                      <p:cBhvr>
                                        <p:cTn id="1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6200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Rectangle 3"/>
          <p:cNvSpPr txBox="1">
            <a:spLocks noChangeArrowheads="1"/>
          </p:cNvSpPr>
          <p:nvPr/>
        </p:nvSpPr>
        <p:spPr>
          <a:xfrm>
            <a:off x="1600200" y="1219200"/>
            <a:ext cx="7543801" cy="5333999"/>
          </a:xfrm>
          <a:prstGeom prst="rect">
            <a:avLst/>
          </a:prstGeom>
        </p:spPr>
        <p:txBody>
          <a:bodyPr/>
          <a:lstStyle/>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In summary, strategic alliances: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Can reduce competition and enhance a firm’s competitive capabilities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Create an avenue for the firm to gain access to resources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Allow a firm to take advantage of opportunities, build strategic flexibility, and innovate</a:t>
            </a:r>
          </a:p>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The competitive market conditions:</a:t>
            </a:r>
          </a:p>
          <a:p>
            <a:pPr marL="971550" marR="0" lvl="1" indent="-514350" algn="l" defTabSz="914400" rtl="0" eaLnBrk="1" fontAlgn="auto" latinLnBrk="0" hangingPunct="1">
              <a:lnSpc>
                <a:spcPct val="100000"/>
              </a:lnSpc>
              <a:spcAft>
                <a:spcPts val="0"/>
              </a:spcAft>
              <a:buClr>
                <a:srgbClr val="FF0D0D"/>
              </a:buClr>
              <a:buSzPct val="70000"/>
              <a:buFont typeface="+mj-lt"/>
              <a:buAutoNum type="arabicPeriod"/>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Slow-cycle markets</a:t>
            </a:r>
          </a:p>
          <a:p>
            <a:pPr marL="971550" marR="0" lvl="1" indent="-514350" algn="l" defTabSz="914400" rtl="0" eaLnBrk="1" fontAlgn="auto" latinLnBrk="0" hangingPunct="1">
              <a:lnSpc>
                <a:spcPct val="100000"/>
              </a:lnSpc>
              <a:spcAft>
                <a:spcPts val="0"/>
              </a:spcAft>
              <a:buClr>
                <a:srgbClr val="FF0D0D"/>
              </a:buClr>
              <a:buSzPct val="70000"/>
              <a:buFont typeface="+mj-lt"/>
              <a:buAutoNum type="arabicPeriod"/>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Fast-cycle markets</a:t>
            </a:r>
          </a:p>
          <a:p>
            <a:pPr marL="971550" marR="0" lvl="1" indent="-514350" algn="l" defTabSz="914400" rtl="0" eaLnBrk="1" fontAlgn="auto" latinLnBrk="0" hangingPunct="1">
              <a:lnSpc>
                <a:spcPct val="100000"/>
              </a:lnSpc>
              <a:spcAft>
                <a:spcPts val="0"/>
              </a:spcAft>
              <a:buClr>
                <a:srgbClr val="FF0D0D"/>
              </a:buClr>
              <a:buSzPct val="70000"/>
              <a:buFont typeface="+mj-lt"/>
              <a:buAutoNum type="arabicPeriod"/>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Standard-cycle markets</a:t>
            </a:r>
          </a:p>
          <a:p>
            <a:pPr marL="342900" marR="0" lvl="0" indent="-34290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1524000" y="0"/>
            <a:ext cx="7086600" cy="1295400"/>
          </a:xfrm>
        </p:spPr>
        <p:txBody>
          <a:bodyPr>
            <a:noAutofit/>
          </a:bodyPr>
          <a:lstStyle/>
          <a:p>
            <a:pPr algn="ctr"/>
            <a:r>
              <a:rPr lang="en-US" b="1" dirty="0" smtClean="0"/>
              <a:t>THE STRATEGIC MANAGEMENT PROCESS</a:t>
            </a:r>
            <a:endParaRPr lang="en-US" b="1" dirty="0"/>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0" y="0"/>
            <a:ext cx="9144000" cy="707886"/>
          </a:xfrm>
          <a:prstGeom prst="rect">
            <a:avLst/>
          </a:prstGeom>
        </p:spPr>
        <p:txBody>
          <a:bodyPr wrap="square">
            <a:spAutoFit/>
          </a:bodyPr>
          <a:lstStyle/>
          <a:p>
            <a:pPr algn="ctr"/>
            <a:r>
              <a:rPr lang="en-US" sz="4000" b="1" dirty="0" smtClean="0"/>
              <a:t> </a:t>
            </a:r>
          </a:p>
        </p:txBody>
      </p:sp>
      <p:pic>
        <p:nvPicPr>
          <p:cNvPr id="7" name="Picture 6"/>
          <p:cNvPicPr>
            <a:picLocks noChangeAspect="1" noChangeArrowheads="1"/>
          </p:cNvPicPr>
          <p:nvPr/>
        </p:nvPicPr>
        <p:blipFill>
          <a:blip r:embed="rId3" cstate="print"/>
          <a:srcRect t="4301"/>
          <a:stretch>
            <a:fillRect/>
          </a:stretch>
        </p:blipFill>
        <p:spPr bwMode="auto">
          <a:xfrm>
            <a:off x="2209800" y="1143000"/>
            <a:ext cx="5791200" cy="5342040"/>
          </a:xfrm>
          <a:prstGeom prst="rect">
            <a:avLst/>
          </a:prstGeom>
          <a:noFill/>
          <a:ln w="9525">
            <a:noFill/>
            <a:miter lim="800000"/>
            <a:headEnd/>
            <a:tailEnd/>
          </a:ln>
        </p:spPr>
      </p:pic>
      <p:sp>
        <p:nvSpPr>
          <p:cNvPr id="10" name="Oval 3"/>
          <p:cNvSpPr>
            <a:spLocks noChangeArrowheads="1"/>
          </p:cNvSpPr>
          <p:nvPr/>
        </p:nvSpPr>
        <p:spPr bwMode="auto">
          <a:xfrm>
            <a:off x="4343400" y="4038600"/>
            <a:ext cx="1371600" cy="990600"/>
          </a:xfrm>
          <a:prstGeom prst="ellipse">
            <a:avLst/>
          </a:prstGeom>
          <a:noFill/>
          <a:ln w="76200" algn="ctr">
            <a:solidFill>
              <a:schemeClr val="tx1"/>
            </a:solidFill>
            <a:round/>
            <a:headEnd/>
            <a:tailEnd/>
          </a:ln>
        </p:spPr>
        <p:txBody>
          <a:bodyPr/>
          <a:lstStyle/>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523999" y="1371601"/>
            <a:ext cx="7620001" cy="4952999"/>
          </a:xfrm>
          <a:prstGeom prst="rect">
            <a:avLst/>
          </a:prstGeom>
        </p:spPr>
        <p:txBody>
          <a:bodyPr/>
          <a:lstStyle/>
          <a:p>
            <a:pPr marL="514350" lvl="0" indent="-514350">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j-lt"/>
                <a:ea typeface="+mn-ea"/>
                <a:cs typeface="+mn-cs"/>
              </a:rPr>
              <a:t>Slow-cycle markets </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lang="en-US" sz="2800" b="1" dirty="0" smtClean="0"/>
              <a:t>firm’s competitive advantages are shielded from imitation for relatively long periods of time and where imitation is costly </a:t>
            </a:r>
          </a:p>
          <a:p>
            <a:pPr marL="971550" lvl="1" indent="-514350">
              <a:spcBef>
                <a:spcPct val="20000"/>
              </a:spcBef>
              <a:buClr>
                <a:schemeClr val="accent1"/>
              </a:buClr>
              <a:buSzPct val="70000"/>
              <a:defRPr/>
            </a:pPr>
            <a:endParaRPr lang="en-US" sz="1400" dirty="0" smtClean="0"/>
          </a:p>
          <a:p>
            <a:pPr lvl="1">
              <a:spcBef>
                <a:spcPct val="20000"/>
              </a:spcBef>
              <a:buClr>
                <a:srgbClr val="FF0D0D"/>
              </a:buClr>
              <a:buSzPct val="70000"/>
              <a:buFont typeface="Arial"/>
              <a:buChar char="•"/>
              <a:defRPr/>
            </a:pPr>
            <a:r>
              <a:rPr lang="en-US" sz="2800" b="1" dirty="0" smtClean="0"/>
              <a:t> These markets are close to monopolistic conditions. Railroads and, historically, telecommunications, utilities, financial services, and steel manufacturers are industries characterized as slow-cycle markets.</a:t>
            </a:r>
            <a:r>
              <a:rPr lang="en-US" sz="2800"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523999" y="1371601"/>
            <a:ext cx="7620001" cy="5257800"/>
          </a:xfrm>
          <a:prstGeom prst="rect">
            <a:avLst/>
          </a:prstGeom>
        </p:spPr>
        <p:txBody>
          <a:bodyPr/>
          <a:lstStyle/>
          <a:p>
            <a:pPr marL="514350" lvl="0" indent="-514350">
              <a:spcAft>
                <a:spcPts val="600"/>
              </a:spcAft>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2800" b="1" i="0" u="none" strike="noStrike" kern="1200" cap="none" spc="0" normalizeH="0" baseline="0" noProof="0" dirty="0" smtClean="0">
                <a:ln>
                  <a:noFill/>
                </a:ln>
                <a:solidFill>
                  <a:schemeClr val="tx2"/>
                </a:solidFill>
                <a:effectLst/>
                <a:uLnTx/>
                <a:uFillTx/>
                <a:latin typeface="+mj-lt"/>
                <a:ea typeface="+mn-ea"/>
                <a:cs typeface="+mn-cs"/>
              </a:rPr>
              <a:t>Slow-cycle markets </a:t>
            </a:r>
            <a:r>
              <a:rPr lang="en-US" sz="2800" b="1" dirty="0" smtClean="0">
                <a:solidFill>
                  <a:schemeClr val="tx2"/>
                </a:solidFill>
              </a:rPr>
              <a:t>are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becoming rare due to:</a:t>
            </a:r>
          </a:p>
          <a:p>
            <a:pPr marL="742950" marR="0" lvl="1" indent="-285750" algn="l" defTabSz="914400" rtl="0" eaLnBrk="1" fontAlgn="auto" latinLnBrk="0" hangingPunct="1">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Privatization of industries and economies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Rapid expansion of the Internet's capabilities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Quick dissemination of information</a:t>
            </a:r>
          </a:p>
          <a:p>
            <a:pPr marL="742950" lvl="1" indent="-285750">
              <a:spcBef>
                <a:spcPct val="20000"/>
              </a:spcBef>
              <a:spcAft>
                <a:spcPts val="600"/>
              </a:spcAft>
              <a:buClr>
                <a:srgbClr val="FF0D0D"/>
              </a:buClr>
              <a:buSzPct val="70000"/>
              <a:buFont typeface="Arial" pitchFamily="34" charset="0"/>
              <a:buChar char="•"/>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Speed with which advancing technologies permit imitation of even complex products</a:t>
            </a:r>
            <a:r>
              <a:rPr lang="en-US" sz="2800" b="1" dirty="0" smtClean="0"/>
              <a:t>) </a:t>
            </a:r>
          </a:p>
          <a:p>
            <a:pPr marL="63500" lvl="1" indent="-63500">
              <a:spcBef>
                <a:spcPct val="20000"/>
              </a:spcBef>
              <a:buClr>
                <a:schemeClr val="accent1"/>
              </a:buClr>
              <a:buSzPct val="70000"/>
              <a:defRPr/>
            </a:pPr>
            <a:r>
              <a:rPr lang="en-US" sz="2800" b="1" dirty="0" smtClean="0"/>
              <a:t> Cooperative strategies can help firms transition from sheltered markets to more competitive ones.</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Text Box 3"/>
          <p:cNvSpPr txBox="1">
            <a:spLocks noChangeArrowheads="1"/>
          </p:cNvSpPr>
          <p:nvPr/>
        </p:nvSpPr>
        <p:spPr bwMode="auto">
          <a:xfrm>
            <a:off x="1524000" y="1447800"/>
            <a:ext cx="1524000"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Market</a:t>
            </a:r>
          </a:p>
        </p:txBody>
      </p:sp>
      <p:sp>
        <p:nvSpPr>
          <p:cNvPr id="8" name="Text Box 4"/>
          <p:cNvSpPr txBox="1">
            <a:spLocks noChangeArrowheads="1"/>
          </p:cNvSpPr>
          <p:nvPr/>
        </p:nvSpPr>
        <p:spPr bwMode="auto">
          <a:xfrm>
            <a:off x="3810000" y="1447800"/>
            <a:ext cx="4284663"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Reason</a:t>
            </a:r>
          </a:p>
        </p:txBody>
      </p:sp>
      <p:sp>
        <p:nvSpPr>
          <p:cNvPr id="9" name="Text Box 5"/>
          <p:cNvSpPr txBox="1">
            <a:spLocks noChangeArrowheads="1"/>
          </p:cNvSpPr>
          <p:nvPr/>
        </p:nvSpPr>
        <p:spPr bwMode="auto">
          <a:xfrm>
            <a:off x="1524000" y="2209800"/>
            <a:ext cx="1905000" cy="523220"/>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800" b="1" dirty="0" smtClean="0">
                <a:solidFill>
                  <a:srgbClr val="CC3300"/>
                </a:solidFill>
                <a:latin typeface="+mj-lt"/>
              </a:rPr>
              <a:t>Slow-cycle</a:t>
            </a:r>
            <a:endParaRPr kumimoji="1" lang="en-US" sz="3200" b="1" dirty="0">
              <a:solidFill>
                <a:srgbClr val="CC3300"/>
              </a:solidFill>
              <a:latin typeface="+mj-lt"/>
            </a:endParaRPr>
          </a:p>
        </p:txBody>
      </p:sp>
      <p:sp>
        <p:nvSpPr>
          <p:cNvPr id="10" name="Text Box 6"/>
          <p:cNvSpPr txBox="1">
            <a:spLocks noChangeArrowheads="1"/>
          </p:cNvSpPr>
          <p:nvPr/>
        </p:nvSpPr>
        <p:spPr bwMode="auto">
          <a:xfrm>
            <a:off x="3581400" y="2209800"/>
            <a:ext cx="4983163" cy="3022366"/>
          </a:xfrm>
          <a:prstGeom prst="rect">
            <a:avLst/>
          </a:prstGeom>
          <a:noFill/>
          <a:ln w="12700" cap="sq">
            <a:noFill/>
            <a:miter lim="800000"/>
            <a:headEnd type="none" w="sm" len="sm"/>
            <a:tailEnd type="none" w="sm" len="sm"/>
          </a:ln>
          <a:effectLst/>
        </p:spPr>
        <p:txBody>
          <a:bodyPr wrap="square">
            <a:spAutoFit/>
          </a:bodyPr>
          <a:lstStyle/>
          <a:p>
            <a:pPr marL="234950" indent="-234950" eaLnBrk="0" hangingPunct="0">
              <a:spcBef>
                <a:spcPct val="40000"/>
              </a:spcBef>
              <a:buFontTx/>
              <a:buChar char="•"/>
            </a:pPr>
            <a:r>
              <a:rPr kumimoji="1" lang="en-US" sz="2800" b="1" dirty="0"/>
              <a:t>Gain access to a restricted market</a:t>
            </a:r>
          </a:p>
          <a:p>
            <a:pPr marL="234950" indent="-234950" eaLnBrk="0" hangingPunct="0">
              <a:spcBef>
                <a:spcPct val="40000"/>
              </a:spcBef>
              <a:buFontTx/>
              <a:buChar char="•"/>
            </a:pPr>
            <a:r>
              <a:rPr kumimoji="1" lang="en-US" sz="2800" b="1" dirty="0"/>
              <a:t>Establish a franchise in a new market</a:t>
            </a:r>
          </a:p>
          <a:p>
            <a:pPr marL="234950" indent="-234950" eaLnBrk="0" hangingPunct="0">
              <a:spcBef>
                <a:spcPct val="40000"/>
              </a:spcBef>
              <a:buFontTx/>
              <a:buChar char="•"/>
            </a:pPr>
            <a:r>
              <a:rPr kumimoji="1" lang="en-US" sz="2800" b="1" dirty="0"/>
              <a:t>Maintain market stability (e.g., establishing standards)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100000">
                                          <p:val>
                                            <p:strVal val="#ppt_x"/>
                                          </p:val>
                                        </p:tav>
                                      </p:tavLst>
                                    </p:anim>
                                    <p:anim calcmode="lin" valueType="num">
                                      <p:cBhvr>
                                        <p:cTn id="8" dur="500" fill="hold"/>
                                        <p:tgtEl>
                                          <p:spTgt spid="7"/>
                                        </p:tgtEl>
                                        <p:attrNameLst>
                                          <p:attrName>ppt_y</p:attrName>
                                        </p:attrNameLst>
                                      </p:cBhvr>
                                      <p:tavLst>
                                        <p:tav tm="0">
                                          <p:val>
                                            <p:strVal val="#ppt_y+#ppt_h/2"/>
                                          </p:val>
                                        </p:tav>
                                        <p:tav tm="100000">
                                          <p:val>
                                            <p:strVal val="#ppt_y"/>
                                          </p:val>
                                        </p:tav>
                                      </p:tavLst>
                                    </p:anim>
                                    <p:anim calcmode="lin" valueType="num">
                                      <p:cBhvr>
                                        <p:cTn id="9" dur="500" fill="hold"/>
                                        <p:tgtEl>
                                          <p:spTgt spid="7"/>
                                        </p:tgtEl>
                                        <p:attrNameLst>
                                          <p:attrName>ppt_w</p:attrName>
                                        </p:attrNameLst>
                                      </p:cBhvr>
                                      <p:tavLst>
                                        <p:tav tm="0">
                                          <p:val>
                                            <p:strVal val="#ppt_w"/>
                                          </p:val>
                                        </p:tav>
                                        <p:tav tm="100000">
                                          <p:val>
                                            <p:strVal val="#ppt_w"/>
                                          </p:val>
                                        </p:tav>
                                      </p:tavLst>
                                    </p:anim>
                                    <p:anim calcmode="lin" valueType="num">
                                      <p:cBhvr>
                                        <p:cTn id="10" dur="500" fill="hold"/>
                                        <p:tgtEl>
                                          <p:spTgt spid="7"/>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ppt_h/2"/>
                                          </p:val>
                                        </p:tav>
                                        <p:tav tm="100000">
                                          <p:val>
                                            <p:strVal val="#ppt_y"/>
                                          </p:val>
                                        </p:tav>
                                      </p:tavLst>
                                    </p:anim>
                                    <p:anim calcmode="lin" valueType="num">
                                      <p:cBhvr>
                                        <p:cTn id="16" dur="500" fill="hold"/>
                                        <p:tgtEl>
                                          <p:spTgt spid="9"/>
                                        </p:tgtEl>
                                        <p:attrNameLst>
                                          <p:attrName>ppt_w</p:attrName>
                                        </p:attrNameLst>
                                      </p:cBhvr>
                                      <p:tavLst>
                                        <p:tav tm="0">
                                          <p:val>
                                            <p:strVal val="#ppt_w"/>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ppt_h/2"/>
                                          </p:val>
                                        </p:tav>
                                        <p:tav tm="100000">
                                          <p:val>
                                            <p:strVal val="#ppt_y"/>
                                          </p:val>
                                        </p:tav>
                                      </p:tavLst>
                                    </p:anim>
                                    <p:anim calcmode="lin" valueType="num">
                                      <p:cBhvr>
                                        <p:cTn id="30" dur="500" fill="hold"/>
                                        <p:tgtEl>
                                          <p:spTgt spid="10"/>
                                        </p:tgtEl>
                                        <p:attrNameLst>
                                          <p:attrName>ppt_w</p:attrName>
                                        </p:attrNameLst>
                                      </p:cBhvr>
                                      <p:tavLst>
                                        <p:tav tm="0">
                                          <p:val>
                                            <p:strVal val="#ppt_w"/>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523999" y="1371601"/>
            <a:ext cx="7467601" cy="5257800"/>
          </a:xfrm>
          <a:prstGeom prst="rect">
            <a:avLst/>
          </a:prstGeom>
        </p:spPr>
        <p:txBody>
          <a:bodyPr/>
          <a:lstStyle/>
          <a:p>
            <a:pPr marL="514350" lvl="0" indent="-514350">
              <a:spcAft>
                <a:spcPts val="1200"/>
              </a:spcAft>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j-lt"/>
                <a:ea typeface="+mn-ea"/>
                <a:cs typeface="+mn-cs"/>
              </a:rPr>
              <a:t>Fast-cycle markets:</a:t>
            </a:r>
            <a:r>
              <a:rPr lang="en-US" sz="3200" dirty="0" smtClean="0">
                <a:latin typeface="+mj-lt"/>
              </a:rPr>
              <a:t> </a:t>
            </a:r>
            <a:r>
              <a:rPr lang="en-US" sz="2800" b="1" dirty="0" smtClean="0"/>
              <a:t>hypercompetitive, unstable, unpredictable, and complex</a:t>
            </a:r>
          </a:p>
          <a:p>
            <a:pPr marL="514350" lvl="0" indent="-514350">
              <a:spcAft>
                <a:spcPts val="1200"/>
              </a:spcAft>
              <a:buClr>
                <a:srgbClr val="FF0D0D"/>
              </a:buClr>
              <a:buSzPct val="70000"/>
              <a:buFont typeface="Arial"/>
              <a:buChar char="•"/>
              <a:defRPr/>
            </a:pPr>
            <a:r>
              <a:rPr lang="en-US" sz="2800" b="1" dirty="0" smtClean="0"/>
              <a:t>Firm’s competitive advantages are not shielded from imitation, preventing their long-term sustainability. </a:t>
            </a:r>
          </a:p>
          <a:p>
            <a:pPr marL="514350" lvl="0" indent="-514350">
              <a:buClr>
                <a:srgbClr val="FF0D0D"/>
              </a:buClr>
              <a:buSzPct val="70000"/>
              <a:buFont typeface="Arial"/>
              <a:buChar char="•"/>
              <a:defRPr/>
            </a:pPr>
            <a:r>
              <a:rPr lang="en-US" sz="2800" b="1" dirty="0" smtClean="0"/>
              <a:t>These conditions virtually preclude establishing long-lasting competitive advantages, forcing firms to constantly seek sources of new competitive advantages while creating value by using current ones. </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828800" y="1219200"/>
            <a:ext cx="7162800" cy="5410201"/>
          </a:xfrm>
          <a:prstGeom prst="rect">
            <a:avLst/>
          </a:prstGeom>
        </p:spPr>
        <p:txBody>
          <a:bodyPr/>
          <a:lstStyle/>
          <a:p>
            <a:pPr marL="514350" lvl="0" indent="-514350" algn="ctr">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j-lt"/>
                <a:ea typeface="+mn-ea"/>
                <a:cs typeface="+mn-cs"/>
              </a:rPr>
              <a:t>	Fast-cycle markets</a:t>
            </a:r>
            <a:r>
              <a:rPr lang="en-US" sz="3200" dirty="0" smtClean="0">
                <a:latin typeface="+mj-lt"/>
              </a:rPr>
              <a:t> </a:t>
            </a:r>
          </a:p>
          <a:p>
            <a:pPr marL="514350" lvl="0" indent="-514350">
              <a:spcBef>
                <a:spcPct val="20000"/>
              </a:spcBef>
              <a:buClr>
                <a:schemeClr val="accent1"/>
              </a:buClr>
              <a:buSzPct val="70000"/>
              <a:defRPr/>
            </a:pPr>
            <a:endParaRPr lang="en-US" sz="800" dirty="0" smtClean="0"/>
          </a:p>
          <a:p>
            <a:pPr marL="514350" lvl="0" indent="-514350">
              <a:spcBef>
                <a:spcPct val="20000"/>
              </a:spcBef>
              <a:spcAft>
                <a:spcPts val="600"/>
              </a:spcAft>
              <a:buClr>
                <a:srgbClr val="FF0D0D"/>
              </a:buClr>
              <a:buSzPct val="70000"/>
              <a:buFont typeface="Arial"/>
              <a:buChar char="•"/>
              <a:defRPr/>
            </a:pPr>
            <a:r>
              <a:rPr lang="en-US" sz="2800" b="1" dirty="0" smtClean="0"/>
              <a:t>“Collaboration mindset” is paramount.</a:t>
            </a:r>
          </a:p>
          <a:p>
            <a:pPr marL="514350" lvl="0" indent="-514350">
              <a:spcBef>
                <a:spcPct val="20000"/>
              </a:spcBef>
              <a:buClr>
                <a:srgbClr val="FF0D0D"/>
              </a:buClr>
              <a:buSzPct val="70000"/>
              <a:buFont typeface="Arial"/>
              <a:buChar char="•"/>
              <a:defRPr/>
            </a:pPr>
            <a:r>
              <a:rPr lang="en-US" sz="2800" b="1" dirty="0" smtClean="0"/>
              <a:t>Alliances between firms with current excess resources and capabilities and those with promising capabilities help companies compete in fast-cycle markets to effectively transition from the present to the future and to gain rapid entry into new markets. </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Text Box 3"/>
          <p:cNvSpPr txBox="1">
            <a:spLocks noChangeArrowheads="1"/>
          </p:cNvSpPr>
          <p:nvPr/>
        </p:nvSpPr>
        <p:spPr bwMode="auto">
          <a:xfrm>
            <a:off x="1524000" y="1447800"/>
            <a:ext cx="1524000"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Market</a:t>
            </a:r>
          </a:p>
        </p:txBody>
      </p:sp>
      <p:sp>
        <p:nvSpPr>
          <p:cNvPr id="8" name="Text Box 4"/>
          <p:cNvSpPr txBox="1">
            <a:spLocks noChangeArrowheads="1"/>
          </p:cNvSpPr>
          <p:nvPr/>
        </p:nvSpPr>
        <p:spPr bwMode="auto">
          <a:xfrm>
            <a:off x="3810000" y="1447800"/>
            <a:ext cx="4284663"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Reason</a:t>
            </a:r>
          </a:p>
        </p:txBody>
      </p:sp>
      <p:sp>
        <p:nvSpPr>
          <p:cNvPr id="9" name="Text Box 5"/>
          <p:cNvSpPr txBox="1">
            <a:spLocks noChangeArrowheads="1"/>
          </p:cNvSpPr>
          <p:nvPr/>
        </p:nvSpPr>
        <p:spPr bwMode="auto">
          <a:xfrm>
            <a:off x="1524000" y="2209800"/>
            <a:ext cx="1905000" cy="523220"/>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800" b="1" dirty="0" smtClean="0">
                <a:solidFill>
                  <a:srgbClr val="CC3300"/>
                </a:solidFill>
                <a:latin typeface="+mj-lt"/>
              </a:rPr>
              <a:t>Fast-cycle</a:t>
            </a:r>
            <a:endParaRPr kumimoji="1" lang="en-US" sz="3200" b="1" dirty="0">
              <a:solidFill>
                <a:srgbClr val="CC3300"/>
              </a:solidFill>
              <a:latin typeface="+mj-lt"/>
            </a:endParaRPr>
          </a:p>
        </p:txBody>
      </p:sp>
      <p:sp>
        <p:nvSpPr>
          <p:cNvPr id="10" name="Text Box 6"/>
          <p:cNvSpPr txBox="1">
            <a:spLocks noChangeArrowheads="1"/>
          </p:cNvSpPr>
          <p:nvPr/>
        </p:nvSpPr>
        <p:spPr bwMode="auto">
          <a:xfrm>
            <a:off x="3581400" y="2209800"/>
            <a:ext cx="4983163" cy="4078039"/>
          </a:xfrm>
          <a:prstGeom prst="rect">
            <a:avLst/>
          </a:prstGeom>
          <a:noFill/>
          <a:ln w="12700" cap="sq">
            <a:noFill/>
            <a:miter lim="800000"/>
            <a:headEnd type="none" w="sm" len="sm"/>
            <a:tailEnd type="none" w="sm" len="sm"/>
          </a:ln>
          <a:effectLst/>
        </p:spPr>
        <p:txBody>
          <a:bodyPr wrap="square">
            <a:spAutoFit/>
          </a:bodyPr>
          <a:lstStyle/>
          <a:p>
            <a:pPr marL="234950" indent="-234950" eaLnBrk="0" hangingPunct="0">
              <a:spcBef>
                <a:spcPct val="25000"/>
              </a:spcBef>
              <a:buFontTx/>
              <a:buChar char="•"/>
            </a:pPr>
            <a:r>
              <a:rPr kumimoji="1" lang="en-US" sz="2800" b="1" dirty="0" smtClean="0"/>
              <a:t>Speed up development of new goods or service</a:t>
            </a:r>
          </a:p>
          <a:p>
            <a:pPr marL="234950" indent="-234950" eaLnBrk="0" hangingPunct="0">
              <a:spcBef>
                <a:spcPct val="25000"/>
              </a:spcBef>
              <a:buFontTx/>
              <a:buChar char="•"/>
            </a:pPr>
            <a:r>
              <a:rPr kumimoji="1" lang="en-US" sz="2800" b="1" dirty="0" smtClean="0"/>
              <a:t>Speed up new market entry</a:t>
            </a:r>
          </a:p>
          <a:p>
            <a:pPr marL="234950" indent="-234950" eaLnBrk="0" hangingPunct="0">
              <a:spcBef>
                <a:spcPct val="25000"/>
              </a:spcBef>
              <a:buFontTx/>
              <a:buChar char="•"/>
            </a:pPr>
            <a:r>
              <a:rPr kumimoji="1" lang="en-US" sz="2800" b="1" dirty="0" smtClean="0"/>
              <a:t>Maintain market leadership</a:t>
            </a:r>
          </a:p>
          <a:p>
            <a:pPr marL="234950" indent="-234950" eaLnBrk="0" hangingPunct="0">
              <a:spcBef>
                <a:spcPct val="25000"/>
              </a:spcBef>
              <a:buFontTx/>
              <a:buChar char="•"/>
            </a:pPr>
            <a:r>
              <a:rPr kumimoji="1" lang="en-US" sz="2800" b="1" dirty="0" smtClean="0"/>
              <a:t>Form an industry technology standard</a:t>
            </a:r>
          </a:p>
          <a:p>
            <a:pPr marL="234950" indent="-234950" eaLnBrk="0" hangingPunct="0">
              <a:spcBef>
                <a:spcPct val="25000"/>
              </a:spcBef>
              <a:buFontTx/>
              <a:buChar char="•"/>
            </a:pPr>
            <a:r>
              <a:rPr kumimoji="1" lang="en-US" sz="2800" b="1" dirty="0" smtClean="0"/>
              <a:t>Share risky R&amp;D expenses</a:t>
            </a:r>
          </a:p>
          <a:p>
            <a:pPr marL="234950" indent="-234950" eaLnBrk="0" hangingPunct="0">
              <a:spcBef>
                <a:spcPct val="25000"/>
              </a:spcBef>
              <a:buFontTx/>
              <a:buChar char="•"/>
            </a:pPr>
            <a:r>
              <a:rPr kumimoji="1" lang="en-US" sz="2800" b="1" dirty="0" smtClean="0"/>
              <a:t>Overcome uncertainty</a:t>
            </a:r>
            <a:endParaRPr kumimoji="1"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100000">
                                          <p:val>
                                            <p:strVal val="#ppt_x"/>
                                          </p:val>
                                        </p:tav>
                                      </p:tavLst>
                                    </p:anim>
                                    <p:anim calcmode="lin" valueType="num">
                                      <p:cBhvr>
                                        <p:cTn id="8" dur="500" fill="hold"/>
                                        <p:tgtEl>
                                          <p:spTgt spid="7"/>
                                        </p:tgtEl>
                                        <p:attrNameLst>
                                          <p:attrName>ppt_y</p:attrName>
                                        </p:attrNameLst>
                                      </p:cBhvr>
                                      <p:tavLst>
                                        <p:tav tm="0">
                                          <p:val>
                                            <p:strVal val="#ppt_y+#ppt_h/2"/>
                                          </p:val>
                                        </p:tav>
                                        <p:tav tm="100000">
                                          <p:val>
                                            <p:strVal val="#ppt_y"/>
                                          </p:val>
                                        </p:tav>
                                      </p:tavLst>
                                    </p:anim>
                                    <p:anim calcmode="lin" valueType="num">
                                      <p:cBhvr>
                                        <p:cTn id="9" dur="500" fill="hold"/>
                                        <p:tgtEl>
                                          <p:spTgt spid="7"/>
                                        </p:tgtEl>
                                        <p:attrNameLst>
                                          <p:attrName>ppt_w</p:attrName>
                                        </p:attrNameLst>
                                      </p:cBhvr>
                                      <p:tavLst>
                                        <p:tav tm="0">
                                          <p:val>
                                            <p:strVal val="#ppt_w"/>
                                          </p:val>
                                        </p:tav>
                                        <p:tav tm="100000">
                                          <p:val>
                                            <p:strVal val="#ppt_w"/>
                                          </p:val>
                                        </p:tav>
                                      </p:tavLst>
                                    </p:anim>
                                    <p:anim calcmode="lin" valueType="num">
                                      <p:cBhvr>
                                        <p:cTn id="10" dur="500" fill="hold"/>
                                        <p:tgtEl>
                                          <p:spTgt spid="7"/>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ppt_h/2"/>
                                          </p:val>
                                        </p:tav>
                                        <p:tav tm="100000">
                                          <p:val>
                                            <p:strVal val="#ppt_y"/>
                                          </p:val>
                                        </p:tav>
                                      </p:tavLst>
                                    </p:anim>
                                    <p:anim calcmode="lin" valueType="num">
                                      <p:cBhvr>
                                        <p:cTn id="16" dur="500" fill="hold"/>
                                        <p:tgtEl>
                                          <p:spTgt spid="9"/>
                                        </p:tgtEl>
                                        <p:attrNameLst>
                                          <p:attrName>ppt_w</p:attrName>
                                        </p:attrNameLst>
                                      </p:cBhvr>
                                      <p:tavLst>
                                        <p:tav tm="0">
                                          <p:val>
                                            <p:strVal val="#ppt_w"/>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ppt_h/2"/>
                                          </p:val>
                                        </p:tav>
                                        <p:tav tm="100000">
                                          <p:val>
                                            <p:strVal val="#ppt_y"/>
                                          </p:val>
                                        </p:tav>
                                      </p:tavLst>
                                    </p:anim>
                                    <p:anim calcmode="lin" valueType="num">
                                      <p:cBhvr>
                                        <p:cTn id="30" dur="500" fill="hold"/>
                                        <p:tgtEl>
                                          <p:spTgt spid="10"/>
                                        </p:tgtEl>
                                        <p:attrNameLst>
                                          <p:attrName>ppt_w</p:attrName>
                                        </p:attrNameLst>
                                      </p:cBhvr>
                                      <p:tavLst>
                                        <p:tav tm="0">
                                          <p:val>
                                            <p:strVal val="#ppt_w"/>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600200" y="1371601"/>
            <a:ext cx="7391400" cy="5257800"/>
          </a:xfrm>
          <a:prstGeom prst="rect">
            <a:avLst/>
          </a:prstGeom>
        </p:spPr>
        <p:txBody>
          <a:bodyPr/>
          <a:lstStyle/>
          <a:p>
            <a:pPr marL="514350" lvl="0" indent="-514350" algn="ctr">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j-lt"/>
                <a:ea typeface="+mn-ea"/>
                <a:cs typeface="+mn-cs"/>
              </a:rPr>
              <a:t>	Standard-cycle markets</a:t>
            </a:r>
            <a:r>
              <a:rPr lang="en-US" sz="3200" dirty="0" smtClean="0">
                <a:latin typeface="+mj-lt"/>
              </a:rPr>
              <a:t> </a:t>
            </a:r>
          </a:p>
          <a:p>
            <a:pPr marL="514350" lvl="0" indent="-514350">
              <a:spcBef>
                <a:spcPct val="20000"/>
              </a:spcBef>
              <a:buClr>
                <a:schemeClr val="accent1"/>
              </a:buClr>
              <a:buSzPct val="70000"/>
              <a:defRPr/>
            </a:pPr>
            <a:endParaRPr lang="en-US" sz="800" dirty="0" smtClean="0"/>
          </a:p>
          <a:p>
            <a:pPr marL="514350" lvl="0" indent="-514350">
              <a:spcBef>
                <a:spcPct val="20000"/>
              </a:spcBef>
              <a:buClr>
                <a:schemeClr val="accent1"/>
              </a:buClr>
              <a:buSzPct val="70000"/>
              <a:defRPr/>
            </a:pPr>
            <a:r>
              <a:rPr lang="en-US" sz="3200" dirty="0" smtClean="0"/>
              <a:t>	</a:t>
            </a:r>
            <a:r>
              <a:rPr lang="en-US" sz="2800" b="1" dirty="0" smtClean="0"/>
              <a:t>Competitive advantages are moderately shielded from imitation in these markets, typically allowing them to be sustained for a longer period of time than in fast-cycle market situations, but for a shorter period of time than in slow-cycle markets.</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7" presetClass="entr" presetSubtype="10" fill="hold" grpId="1"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600200" y="1371601"/>
            <a:ext cx="7315200" cy="4952999"/>
          </a:xfrm>
          <a:prstGeom prst="rect">
            <a:avLst/>
          </a:prstGeom>
        </p:spPr>
        <p:txBody>
          <a:bodyPr/>
          <a:lstStyle/>
          <a:p>
            <a:pPr marL="514350" lvl="0" indent="-514350" algn="ctr">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j-lt"/>
                <a:ea typeface="+mn-ea"/>
                <a:cs typeface="+mn-cs"/>
              </a:rPr>
              <a:t>	Standard-cycle markets</a:t>
            </a:r>
            <a:endParaRPr lang="en-US" sz="3200" dirty="0" smtClean="0">
              <a:latin typeface="+mj-lt"/>
            </a:endParaRPr>
          </a:p>
          <a:p>
            <a:pPr marL="514350" lvl="0" indent="-514350">
              <a:spcBef>
                <a:spcPct val="20000"/>
              </a:spcBef>
              <a:buClr>
                <a:schemeClr val="accent1"/>
              </a:buClr>
              <a:buSzPct val="70000"/>
              <a:defRPr/>
            </a:pPr>
            <a:endParaRPr lang="en-US" sz="800" dirty="0" smtClean="0"/>
          </a:p>
          <a:p>
            <a:pPr marL="514350" lvl="0" indent="-514350">
              <a:spcBef>
                <a:spcPct val="20000"/>
              </a:spcBef>
              <a:buClr>
                <a:schemeClr val="accent1"/>
              </a:buClr>
              <a:buSzPct val="70000"/>
              <a:defRPr/>
            </a:pPr>
            <a:r>
              <a:rPr lang="en-US" sz="2800" b="1" dirty="0" smtClean="0"/>
              <a:t>	Alliances are more likely to be made by partners that have complementary resources and capabilities, e.g., airline  alliances provide opportunities to reduce costs and have access to additional international routes. </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7" presetClass="entr" presetSubtype="10" fill="hold" grpId="1"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Text Box 3"/>
          <p:cNvSpPr txBox="1">
            <a:spLocks noChangeArrowheads="1"/>
          </p:cNvSpPr>
          <p:nvPr/>
        </p:nvSpPr>
        <p:spPr bwMode="auto">
          <a:xfrm>
            <a:off x="1524000" y="1143000"/>
            <a:ext cx="1524000" cy="584776"/>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Market</a:t>
            </a:r>
          </a:p>
        </p:txBody>
      </p:sp>
      <p:sp>
        <p:nvSpPr>
          <p:cNvPr id="8" name="Text Box 4"/>
          <p:cNvSpPr txBox="1">
            <a:spLocks noChangeArrowheads="1"/>
          </p:cNvSpPr>
          <p:nvPr/>
        </p:nvSpPr>
        <p:spPr bwMode="auto">
          <a:xfrm>
            <a:off x="3962400" y="1143000"/>
            <a:ext cx="4132263" cy="584776"/>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Reason</a:t>
            </a:r>
          </a:p>
        </p:txBody>
      </p:sp>
      <p:sp>
        <p:nvSpPr>
          <p:cNvPr id="9" name="Text Box 5"/>
          <p:cNvSpPr txBox="1">
            <a:spLocks noChangeArrowheads="1"/>
          </p:cNvSpPr>
          <p:nvPr/>
        </p:nvSpPr>
        <p:spPr bwMode="auto">
          <a:xfrm>
            <a:off x="1524000" y="1981200"/>
            <a:ext cx="2286000" cy="954107"/>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800" b="1" dirty="0" smtClean="0">
                <a:solidFill>
                  <a:srgbClr val="CC3300"/>
                </a:solidFill>
                <a:latin typeface="+mj-lt"/>
              </a:rPr>
              <a:t>Standard-cycle</a:t>
            </a:r>
            <a:endParaRPr kumimoji="1" lang="en-US" sz="3200" b="1" dirty="0">
              <a:solidFill>
                <a:srgbClr val="CC3300"/>
              </a:solidFill>
              <a:latin typeface="+mj-lt"/>
            </a:endParaRPr>
          </a:p>
        </p:txBody>
      </p:sp>
      <p:sp>
        <p:nvSpPr>
          <p:cNvPr id="10" name="Text Box 6"/>
          <p:cNvSpPr txBox="1">
            <a:spLocks noChangeArrowheads="1"/>
          </p:cNvSpPr>
          <p:nvPr/>
        </p:nvSpPr>
        <p:spPr bwMode="auto">
          <a:xfrm>
            <a:off x="3810000" y="1676400"/>
            <a:ext cx="5334000" cy="4988314"/>
          </a:xfrm>
          <a:prstGeom prst="rect">
            <a:avLst/>
          </a:prstGeom>
          <a:noFill/>
          <a:ln w="12700" cap="sq">
            <a:noFill/>
            <a:miter lim="800000"/>
            <a:headEnd type="none" w="sm" len="sm"/>
            <a:tailEnd type="none" w="sm" len="sm"/>
          </a:ln>
          <a:effectLst/>
        </p:spPr>
        <p:txBody>
          <a:bodyPr wrap="square">
            <a:spAutoFit/>
          </a:bodyPr>
          <a:lstStyle/>
          <a:p>
            <a:pPr marL="234950" indent="-234950" eaLnBrk="0" hangingPunct="0">
              <a:spcBef>
                <a:spcPct val="10000"/>
              </a:spcBef>
              <a:buFontTx/>
              <a:buChar char="•"/>
            </a:pPr>
            <a:r>
              <a:rPr kumimoji="1" lang="en-US" sz="2700" b="1" dirty="0" smtClean="0"/>
              <a:t>Gain market power (reduce industry overcapacity)</a:t>
            </a:r>
          </a:p>
          <a:p>
            <a:pPr marL="234950" indent="-234950" eaLnBrk="0" hangingPunct="0">
              <a:spcBef>
                <a:spcPct val="10000"/>
              </a:spcBef>
              <a:buFontTx/>
              <a:buChar char="•"/>
            </a:pPr>
            <a:r>
              <a:rPr kumimoji="1" lang="en-US" sz="2700" b="1" dirty="0" smtClean="0"/>
              <a:t>Gain access to complementary resources</a:t>
            </a:r>
          </a:p>
          <a:p>
            <a:pPr marL="234950" indent="-234950" eaLnBrk="0" hangingPunct="0">
              <a:spcBef>
                <a:spcPct val="10000"/>
              </a:spcBef>
              <a:buFontTx/>
              <a:buChar char="•"/>
            </a:pPr>
            <a:r>
              <a:rPr kumimoji="1" lang="en-US" sz="2700" b="1" dirty="0" smtClean="0"/>
              <a:t>Establish economies of scale</a:t>
            </a:r>
          </a:p>
          <a:p>
            <a:pPr marL="234950" indent="-234950" eaLnBrk="0" hangingPunct="0">
              <a:spcBef>
                <a:spcPct val="10000"/>
              </a:spcBef>
              <a:buFontTx/>
              <a:buChar char="•"/>
            </a:pPr>
            <a:r>
              <a:rPr kumimoji="1" lang="en-US" sz="2700" b="1" dirty="0" smtClean="0"/>
              <a:t>Overcome trade barriers</a:t>
            </a:r>
          </a:p>
          <a:p>
            <a:pPr marL="234950" indent="-234950" eaLnBrk="0" hangingPunct="0">
              <a:spcBef>
                <a:spcPct val="10000"/>
              </a:spcBef>
              <a:buFontTx/>
              <a:buChar char="•"/>
            </a:pPr>
            <a:r>
              <a:rPr kumimoji="1" lang="en-US" sz="2700" b="1" dirty="0" smtClean="0"/>
              <a:t>Meet competitive challenges from other competitors</a:t>
            </a:r>
          </a:p>
          <a:p>
            <a:pPr marL="234950" indent="-234950" eaLnBrk="0" hangingPunct="0">
              <a:spcBef>
                <a:spcPct val="10000"/>
              </a:spcBef>
              <a:buFontTx/>
              <a:buChar char="•"/>
            </a:pPr>
            <a:r>
              <a:rPr kumimoji="1" lang="en-US" sz="2700" b="1" dirty="0" smtClean="0"/>
              <a:t>Pool resources for very large capital projects</a:t>
            </a:r>
          </a:p>
          <a:p>
            <a:pPr marL="234950" indent="-234950" eaLnBrk="0" hangingPunct="0">
              <a:spcBef>
                <a:spcPct val="10000"/>
              </a:spcBef>
              <a:buFontTx/>
              <a:buChar char="•"/>
            </a:pPr>
            <a:r>
              <a:rPr kumimoji="1" lang="en-US" sz="2700" b="1" dirty="0" smtClean="0"/>
              <a:t>Learn new business techniques</a:t>
            </a:r>
            <a:endParaRPr kumimoji="1" lang="en-US" sz="2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100000">
                                          <p:val>
                                            <p:strVal val="#ppt_x"/>
                                          </p:val>
                                        </p:tav>
                                      </p:tavLst>
                                    </p:anim>
                                    <p:anim calcmode="lin" valueType="num">
                                      <p:cBhvr>
                                        <p:cTn id="8" dur="500" fill="hold"/>
                                        <p:tgtEl>
                                          <p:spTgt spid="7"/>
                                        </p:tgtEl>
                                        <p:attrNameLst>
                                          <p:attrName>ppt_y</p:attrName>
                                        </p:attrNameLst>
                                      </p:cBhvr>
                                      <p:tavLst>
                                        <p:tav tm="0">
                                          <p:val>
                                            <p:strVal val="#ppt_y+#ppt_h/2"/>
                                          </p:val>
                                        </p:tav>
                                        <p:tav tm="100000">
                                          <p:val>
                                            <p:strVal val="#ppt_y"/>
                                          </p:val>
                                        </p:tav>
                                      </p:tavLst>
                                    </p:anim>
                                    <p:anim calcmode="lin" valueType="num">
                                      <p:cBhvr>
                                        <p:cTn id="9" dur="500" fill="hold"/>
                                        <p:tgtEl>
                                          <p:spTgt spid="7"/>
                                        </p:tgtEl>
                                        <p:attrNameLst>
                                          <p:attrName>ppt_w</p:attrName>
                                        </p:attrNameLst>
                                      </p:cBhvr>
                                      <p:tavLst>
                                        <p:tav tm="0">
                                          <p:val>
                                            <p:strVal val="#ppt_w"/>
                                          </p:val>
                                        </p:tav>
                                        <p:tav tm="100000">
                                          <p:val>
                                            <p:strVal val="#ppt_w"/>
                                          </p:val>
                                        </p:tav>
                                      </p:tavLst>
                                    </p:anim>
                                    <p:anim calcmode="lin" valueType="num">
                                      <p:cBhvr>
                                        <p:cTn id="10" dur="500" fill="hold"/>
                                        <p:tgtEl>
                                          <p:spTgt spid="7"/>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ppt_h/2"/>
                                          </p:val>
                                        </p:tav>
                                        <p:tav tm="100000">
                                          <p:val>
                                            <p:strVal val="#ppt_y"/>
                                          </p:val>
                                        </p:tav>
                                      </p:tavLst>
                                    </p:anim>
                                    <p:anim calcmode="lin" valueType="num">
                                      <p:cBhvr>
                                        <p:cTn id="16" dur="500" fill="hold"/>
                                        <p:tgtEl>
                                          <p:spTgt spid="9"/>
                                        </p:tgtEl>
                                        <p:attrNameLst>
                                          <p:attrName>ppt_w</p:attrName>
                                        </p:attrNameLst>
                                      </p:cBhvr>
                                      <p:tavLst>
                                        <p:tav tm="0">
                                          <p:val>
                                            <p:strVal val="#ppt_w"/>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ppt_h/2"/>
                                          </p:val>
                                        </p:tav>
                                        <p:tav tm="100000">
                                          <p:val>
                                            <p:strVal val="#ppt_y"/>
                                          </p:val>
                                        </p:tav>
                                      </p:tavLst>
                                    </p:anim>
                                    <p:anim calcmode="lin" valueType="num">
                                      <p:cBhvr>
                                        <p:cTn id="30" dur="500" fill="hold"/>
                                        <p:tgtEl>
                                          <p:spTgt spid="10"/>
                                        </p:tgtEl>
                                        <p:attrNameLst>
                                          <p:attrName>ppt_w</p:attrName>
                                        </p:attrNameLst>
                                      </p:cBhvr>
                                      <p:tavLst>
                                        <p:tav tm="0">
                                          <p:val>
                                            <p:strVal val="#ppt_w"/>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5" name="Rectangle 3"/>
          <p:cNvSpPr txBox="1">
            <a:spLocks noChangeArrowheads="1"/>
          </p:cNvSpPr>
          <p:nvPr/>
        </p:nvSpPr>
        <p:spPr>
          <a:xfrm>
            <a:off x="1676400" y="1523999"/>
            <a:ext cx="7010400" cy="5105401"/>
          </a:xfrm>
          <a:prstGeom prst="rect">
            <a:avLst/>
          </a:prstGeom>
        </p:spPr>
        <p:txBody>
          <a:bodyPr/>
          <a:lstStyle/>
          <a:p>
            <a:pPr marL="111125" lvl="0" indent="-111125">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lang="en-US" sz="3000" b="1" dirty="0" smtClean="0">
                <a:latin typeface="+mj-lt"/>
              </a:rPr>
              <a:t>BUSINESS-LEVEL COOPERATIVE STRATEGY:</a:t>
            </a:r>
            <a:r>
              <a:rPr lang="en-US" sz="3200" dirty="0" smtClean="0"/>
              <a:t> </a:t>
            </a:r>
            <a:r>
              <a:rPr lang="en-US" sz="3000" b="1" dirty="0" smtClean="0"/>
              <a:t>firms combine some of their resources and capabilities for the purpose of creating a competitive advantage by competing in one or more product markets</a:t>
            </a:r>
            <a:endParaRPr kumimoji="0" lang="en-US" sz="30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1"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10"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7" name="Rectangle 2"/>
          <p:cNvSpPr txBox="1">
            <a:spLocks noChangeArrowheads="1"/>
          </p:cNvSpPr>
          <p:nvPr/>
        </p:nvSpPr>
        <p:spPr>
          <a:xfrm>
            <a:off x="0" y="1676400"/>
            <a:ext cx="1524000" cy="15240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.2</a:t>
            </a:r>
            <a:endParaRPr kumimoji="0" lang="en-US" sz="16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Business-Level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2194560"/>
            <a:ext cx="1524000" cy="45719"/>
          </a:xfrm>
          <a:prstGeom prst="line">
            <a:avLst/>
          </a:prstGeom>
          <a:noFill/>
          <a:ln w="57150">
            <a:solidFill>
              <a:schemeClr val="bg1"/>
            </a:solidFill>
            <a:round/>
            <a:headEnd/>
            <a:tailEnd/>
          </a:ln>
          <a:effectLst/>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2090189" y="1905000"/>
            <a:ext cx="6779952"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7" name="Rectangle 2"/>
          <p:cNvSpPr txBox="1">
            <a:spLocks noChangeArrowheads="1"/>
          </p:cNvSpPr>
          <p:nvPr/>
        </p:nvSpPr>
        <p:spPr>
          <a:xfrm>
            <a:off x="0" y="1676400"/>
            <a:ext cx="1524000" cy="15240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Business-Level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2194560"/>
            <a:ext cx="1524000" cy="45719"/>
          </a:xfrm>
          <a:prstGeom prst="line">
            <a:avLst/>
          </a:prstGeom>
          <a:noFill/>
          <a:ln w="57150">
            <a:solidFill>
              <a:schemeClr val="bg1"/>
            </a:solidFill>
            <a:round/>
            <a:headEnd/>
            <a:tailEnd/>
          </a:ln>
          <a:effectLst/>
        </p:spPr>
        <p:txBody>
          <a:bodyPr/>
          <a:lstStyle/>
          <a:p>
            <a:endParaRPr lang="en-US" dirty="0"/>
          </a:p>
        </p:txBody>
      </p:sp>
      <p:pic>
        <p:nvPicPr>
          <p:cNvPr id="9" name="Picture 12"/>
          <p:cNvPicPr>
            <a:picLocks noChangeAspect="1" noChangeArrowheads="1"/>
          </p:cNvPicPr>
          <p:nvPr/>
        </p:nvPicPr>
        <p:blipFill>
          <a:blip r:embed="rId3" cstate="print"/>
          <a:srcRect/>
          <a:stretch>
            <a:fillRect/>
          </a:stretch>
        </p:blipFill>
        <p:spPr bwMode="auto">
          <a:xfrm>
            <a:off x="2057400" y="1333500"/>
            <a:ext cx="6400800" cy="4914900"/>
          </a:xfrm>
          <a:prstGeom prst="rect">
            <a:avLst/>
          </a:prstGeom>
          <a:noFill/>
          <a:ln w="76200">
            <a:solidFill>
              <a:schemeClr val="tx1"/>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ppt_x</p:attrName>
                                        </p:attrNameLst>
                                      </p:cBhvr>
                                      <p:tavLst>
                                        <p:tav tm="0">
                                          <p:val>
                                            <p:fltVal val="0.5"/>
                                          </p:val>
                                        </p:tav>
                                        <p:tav tm="100000">
                                          <p:val>
                                            <p:strVal val="#ppt_x"/>
                                          </p:val>
                                        </p:tav>
                                      </p:tavLst>
                                    </p:anim>
                                    <p:anim calcmode="lin" valueType="num">
                                      <p:cBhvr>
                                        <p:cTn id="10" dur="1000" fill="hold"/>
                                        <p:tgtEl>
                                          <p:spTgt spid="9"/>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7" presetClass="entr" presetSubtype="1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5"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11053"/>
            </a:avLst>
          </a:prstGeom>
          <a:noFill/>
          <a:ln w="57150">
            <a:solidFill>
              <a:schemeClr val="tx2"/>
            </a:solidFill>
            <a:round/>
            <a:headEnd/>
            <a:tailEnd/>
          </a:ln>
          <a:effectLst/>
        </p:spPr>
        <p:txBody>
          <a:bodyPr wrap="none" anchor="ctr"/>
          <a:lstStyle/>
          <a:p>
            <a:endParaRPr lang="en-US"/>
          </a:p>
        </p:txBody>
      </p:sp>
      <p:sp>
        <p:nvSpPr>
          <p:cNvPr id="28" name="Rectangle 3"/>
          <p:cNvSpPr txBox="1">
            <a:spLocks noChangeArrowheads="1"/>
          </p:cNvSpPr>
          <p:nvPr/>
        </p:nvSpPr>
        <p:spPr>
          <a:xfrm>
            <a:off x="4343400" y="1219200"/>
            <a:ext cx="4648200" cy="5257800"/>
          </a:xfrm>
          <a:prstGeom prst="rect">
            <a:avLst/>
          </a:prstGeom>
        </p:spPr>
        <p:txBody>
          <a:bodyPr vert="horz">
            <a:noAutofit/>
          </a:bodyPr>
          <a:lstStyle/>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rgbClr val="000000"/>
                </a:solidFill>
                <a:effectLst/>
                <a:uLnTx/>
                <a:uFillTx/>
                <a:latin typeface="+mn-lt"/>
                <a:ea typeface="+mn-ea"/>
                <a:cs typeface="+mn-cs"/>
              </a:rPr>
              <a:t>Firms</a:t>
            </a:r>
            <a:r>
              <a:rPr lang="en-US" sz="2000" b="1" dirty="0" smtClean="0">
                <a:solidFill>
                  <a:srgbClr val="000000"/>
                </a:solidFill>
              </a:rPr>
              <a:t> share some of their resources and capabilities in complementary ways to develop competitive advantages</a:t>
            </a:r>
          </a:p>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lang="en-US" sz="2000" b="1" dirty="0" smtClean="0">
                <a:solidFill>
                  <a:srgbClr val="000000"/>
                </a:solidFill>
              </a:rPr>
              <a:t>Include distribution, supplier, or outsourcing alliances where firms rely on upstream or downstream partners to create value</a:t>
            </a:r>
          </a:p>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lang="en-US" sz="2000" b="1" dirty="0" smtClean="0">
                <a:solidFill>
                  <a:srgbClr val="000000"/>
                </a:solidFill>
              </a:rPr>
              <a:t>Partners may have different </a:t>
            </a:r>
          </a:p>
          <a:p>
            <a:pPr marL="234950" marR="0" lvl="0" indent="-234950" algn="l" defTabSz="914400" rtl="0" eaLnBrk="1" fontAlgn="auto" latinLnBrk="0" hangingPunct="1">
              <a:lnSpc>
                <a:spcPct val="90000"/>
              </a:lnSpc>
              <a:spcBef>
                <a:spcPct val="20000"/>
              </a:spcBef>
              <a:spcAft>
                <a:spcPts val="0"/>
              </a:spcAft>
              <a:buClr>
                <a:srgbClr val="FF0D0D"/>
              </a:buClr>
              <a:buSzPct val="70000"/>
              <a:tabLst/>
              <a:defRPr/>
            </a:pPr>
            <a:r>
              <a:rPr lang="en-US" sz="2000" b="1" dirty="0" smtClean="0">
                <a:solidFill>
                  <a:srgbClr val="000000"/>
                </a:solidFill>
                <a:latin typeface="Arial"/>
                <a:cs typeface="Arial"/>
              </a:rPr>
              <a:t>		▪ </a:t>
            </a:r>
            <a:r>
              <a:rPr lang="en-US" sz="2000" b="1" dirty="0" smtClean="0">
                <a:solidFill>
                  <a:srgbClr val="000000"/>
                </a:solidFill>
              </a:rPr>
              <a:t>Learning rates</a:t>
            </a:r>
          </a:p>
          <a:p>
            <a:pPr lvl="2"/>
            <a:r>
              <a:rPr lang="en-US" sz="2000" b="1" dirty="0" smtClean="0">
                <a:solidFill>
                  <a:srgbClr val="000000"/>
                </a:solidFill>
                <a:latin typeface="Arial"/>
                <a:cs typeface="Arial"/>
              </a:rPr>
              <a:t>▪ </a:t>
            </a:r>
            <a:r>
              <a:rPr lang="en-US" sz="2000" b="1" dirty="0" smtClean="0">
                <a:solidFill>
                  <a:srgbClr val="000000"/>
                </a:solidFill>
              </a:rPr>
              <a:t>Capabilities to leverage </a:t>
            </a:r>
          </a:p>
          <a:p>
            <a:pPr lvl="2"/>
            <a:r>
              <a:rPr lang="en-US" sz="2000" b="1" dirty="0" smtClean="0">
                <a:solidFill>
                  <a:srgbClr val="000000"/>
                </a:solidFill>
                <a:latin typeface="Arial"/>
                <a:cs typeface="Arial"/>
              </a:rPr>
              <a:t>▪ </a:t>
            </a:r>
            <a:r>
              <a:rPr lang="en-US" sz="2000" b="1" dirty="0" smtClean="0">
                <a:solidFill>
                  <a:srgbClr val="000000"/>
                </a:solidFill>
              </a:rPr>
              <a:t>Complementary resources</a:t>
            </a:r>
          </a:p>
          <a:p>
            <a:pPr lvl="2"/>
            <a:r>
              <a:rPr lang="en-US" sz="2000" b="1" dirty="0" smtClean="0">
                <a:solidFill>
                  <a:srgbClr val="000000"/>
                </a:solidFill>
                <a:latin typeface="Arial"/>
                <a:cs typeface="Arial"/>
              </a:rPr>
              <a:t>▪ </a:t>
            </a:r>
            <a:r>
              <a:rPr lang="en-US" sz="2000" b="1" dirty="0" smtClean="0">
                <a:solidFill>
                  <a:srgbClr val="000000"/>
                </a:solidFill>
              </a:rPr>
              <a:t>Marketplace reputations</a:t>
            </a:r>
          </a:p>
          <a:p>
            <a:pPr lvl="2"/>
            <a:r>
              <a:rPr lang="en-US" sz="2000" b="1" dirty="0" smtClean="0">
                <a:solidFill>
                  <a:srgbClr val="000000"/>
                </a:solidFill>
                <a:latin typeface="Arial"/>
                <a:cs typeface="Arial"/>
              </a:rPr>
              <a:t>▪ </a:t>
            </a:r>
            <a:r>
              <a:rPr lang="en-US" sz="2000" b="1" dirty="0" smtClean="0">
                <a:solidFill>
                  <a:srgbClr val="000000"/>
                </a:solidFill>
              </a:rPr>
              <a:t>Types of actions they can  legitimately take </a:t>
            </a:r>
          </a:p>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lang="en-US" sz="2000" b="1" dirty="0" smtClean="0">
                <a:solidFill>
                  <a:srgbClr val="000000"/>
                </a:solidFill>
              </a:rPr>
              <a:t>Two forms include vertical and horizontal</a:t>
            </a:r>
            <a:endParaRPr kumimoji="0" lang="en-US" sz="2000" b="1" i="0" u="none" strike="noStrike" kern="1200" cap="none" spc="0" normalizeH="0" baseline="0" noProof="0" dirty="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wipe(left)">
                                      <p:cBhvr>
                                        <p:cTn id="11" dur="500"/>
                                        <p:tgtEl>
                                          <p:spTgt spid="28">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8">
                                            <p:txEl>
                                              <p:pRg st="1" end="1"/>
                                            </p:txEl>
                                          </p:spTgt>
                                        </p:tgtEl>
                                        <p:attrNameLst>
                                          <p:attrName>style.visibility</p:attrName>
                                        </p:attrNameLst>
                                      </p:cBhvr>
                                      <p:to>
                                        <p:strVal val="visible"/>
                                      </p:to>
                                    </p:set>
                                    <p:animEffect transition="in" filter="wipe(left)">
                                      <p:cBhvr>
                                        <p:cTn id="15" dur="500"/>
                                        <p:tgtEl>
                                          <p:spTgt spid="28">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8">
                                            <p:txEl>
                                              <p:pRg st="2" end="2"/>
                                            </p:txEl>
                                          </p:spTgt>
                                        </p:tgtEl>
                                        <p:attrNameLst>
                                          <p:attrName>style.visibility</p:attrName>
                                        </p:attrNameLst>
                                      </p:cBhvr>
                                      <p:to>
                                        <p:strVal val="visible"/>
                                      </p:to>
                                    </p:set>
                                    <p:animEffect transition="in" filter="wipe(left)">
                                      <p:cBhvr>
                                        <p:cTn id="19" dur="500"/>
                                        <p:tgtEl>
                                          <p:spTgt spid="28">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wipe(left)">
                                      <p:cBhvr>
                                        <p:cTn id="23" dur="500"/>
                                        <p:tgtEl>
                                          <p:spTgt spid="28">
                                            <p:txEl>
                                              <p:pRg st="3" end="3"/>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8">
                                            <p:txEl>
                                              <p:pRg st="4" end="4"/>
                                            </p:txEl>
                                          </p:spTgt>
                                        </p:tgtEl>
                                        <p:attrNameLst>
                                          <p:attrName>style.visibility</p:attrName>
                                        </p:attrNameLst>
                                      </p:cBhvr>
                                      <p:to>
                                        <p:strVal val="visible"/>
                                      </p:to>
                                    </p:set>
                                    <p:animEffect transition="in" filter="wipe(left)">
                                      <p:cBhvr>
                                        <p:cTn id="27" dur="500"/>
                                        <p:tgtEl>
                                          <p:spTgt spid="28">
                                            <p:txEl>
                                              <p:pRg st="4" end="4"/>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8">
                                            <p:txEl>
                                              <p:pRg st="5" end="5"/>
                                            </p:txEl>
                                          </p:spTgt>
                                        </p:tgtEl>
                                        <p:attrNameLst>
                                          <p:attrName>style.visibility</p:attrName>
                                        </p:attrNameLst>
                                      </p:cBhvr>
                                      <p:to>
                                        <p:strVal val="visible"/>
                                      </p:to>
                                    </p:set>
                                    <p:animEffect transition="in" filter="wipe(left)">
                                      <p:cBhvr>
                                        <p:cTn id="31" dur="500"/>
                                        <p:tgtEl>
                                          <p:spTgt spid="28">
                                            <p:txEl>
                                              <p:pRg st="5" end="5"/>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8">
                                            <p:txEl>
                                              <p:pRg st="6" end="6"/>
                                            </p:txEl>
                                          </p:spTgt>
                                        </p:tgtEl>
                                        <p:attrNameLst>
                                          <p:attrName>style.visibility</p:attrName>
                                        </p:attrNameLst>
                                      </p:cBhvr>
                                      <p:to>
                                        <p:strVal val="visible"/>
                                      </p:to>
                                    </p:set>
                                    <p:animEffect transition="in" filter="wipe(left)">
                                      <p:cBhvr>
                                        <p:cTn id="35" dur="500"/>
                                        <p:tgtEl>
                                          <p:spTgt spid="28">
                                            <p:txEl>
                                              <p:pRg st="6" end="6"/>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8">
                                            <p:txEl>
                                              <p:pRg st="7" end="7"/>
                                            </p:txEl>
                                          </p:spTgt>
                                        </p:tgtEl>
                                        <p:attrNameLst>
                                          <p:attrName>style.visibility</p:attrName>
                                        </p:attrNameLst>
                                      </p:cBhvr>
                                      <p:to>
                                        <p:strVal val="visible"/>
                                      </p:to>
                                    </p:set>
                                    <p:animEffect transition="in" filter="wipe(left)">
                                      <p:cBhvr>
                                        <p:cTn id="38" dur="500"/>
                                        <p:tgtEl>
                                          <p:spTgt spid="28">
                                            <p:txEl>
                                              <p:pRg st="7" end="7"/>
                                            </p:txEl>
                                          </p:spTgt>
                                        </p:tgtEl>
                                      </p:cBhvr>
                                    </p:animEffect>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28">
                                            <p:txEl>
                                              <p:pRg st="8" end="8"/>
                                            </p:txEl>
                                          </p:spTgt>
                                        </p:tgtEl>
                                        <p:attrNameLst>
                                          <p:attrName>style.visibility</p:attrName>
                                        </p:attrNameLst>
                                      </p:cBhvr>
                                      <p:to>
                                        <p:strVal val="visible"/>
                                      </p:to>
                                    </p:set>
                                    <p:animEffect transition="in" filter="wipe(left)">
                                      <p:cBhvr>
                                        <p:cTn id="42" dur="500"/>
                                        <p:tgtEl>
                                          <p:spTgt spid="2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build="p" bldLvl="3"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9" name="Rectangle 2"/>
          <p:cNvSpPr txBox="1">
            <a:spLocks noChangeArrowheads="1"/>
          </p:cNvSpPr>
          <p:nvPr/>
        </p:nvSpPr>
        <p:spPr>
          <a:xfrm>
            <a:off x="0" y="1524000"/>
            <a:ext cx="16002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.3</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0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Vertical and Horizontal </a:t>
            </a:r>
            <a:r>
              <a:rPr kumimoji="0" lang="en-US" sz="1600" u="none" strike="noStrike" kern="1200" cap="none" spc="0" normalizeH="0" baseline="0" noProof="0" dirty="0" err="1" smtClean="0">
                <a:ln>
                  <a:noFill/>
                </a:ln>
                <a:solidFill>
                  <a:schemeClr val="bg1"/>
                </a:solidFill>
                <a:effectLst/>
                <a:uLnTx/>
                <a:uFillTx/>
                <a:latin typeface="+mj-lt"/>
                <a:ea typeface="+mj-ea"/>
                <a:cs typeface="+mj-cs"/>
              </a:rPr>
              <a:t>ComplementaryStrategic</a:t>
            </a:r>
            <a:r>
              <a:rPr kumimoji="0" lang="en-US" sz="1600" u="none" strike="noStrike" kern="1200" cap="none" spc="0" normalizeH="0" baseline="0" noProof="0" dirty="0" smtClean="0">
                <a:ln>
                  <a:noFill/>
                </a:ln>
                <a:solidFill>
                  <a:schemeClr val="bg1"/>
                </a:solidFill>
                <a:effectLst/>
                <a:uLnTx/>
                <a:uFillTx/>
                <a:latin typeface="+mj-lt"/>
                <a:ea typeface="+mj-ea"/>
                <a:cs typeface="+mj-cs"/>
              </a:rPr>
              <a:t> Alliances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10" name="Line 5"/>
          <p:cNvSpPr>
            <a:spLocks noChangeShapeType="1"/>
          </p:cNvSpPr>
          <p:nvPr/>
        </p:nvSpPr>
        <p:spPr bwMode="auto">
          <a:xfrm rot="-120000">
            <a:off x="-45" y="1920240"/>
            <a:ext cx="1599955" cy="44497"/>
          </a:xfrm>
          <a:prstGeom prst="line">
            <a:avLst/>
          </a:prstGeom>
          <a:noFill/>
          <a:ln w="57150">
            <a:solidFill>
              <a:schemeClr val="bg1"/>
            </a:solidFill>
            <a:round/>
            <a:headEnd/>
            <a:tailEnd/>
          </a:ln>
          <a:effectLst/>
        </p:spPr>
        <p:txBody>
          <a:bodyPr/>
          <a:lstStyle/>
          <a:p>
            <a:endParaRPr lang="en-US"/>
          </a:p>
        </p:txBody>
      </p:sp>
      <p:pic>
        <p:nvPicPr>
          <p:cNvPr id="3074" name="Picture 2"/>
          <p:cNvPicPr>
            <a:picLocks noChangeAspect="1" noChangeArrowheads="1"/>
          </p:cNvPicPr>
          <p:nvPr/>
        </p:nvPicPr>
        <p:blipFill>
          <a:blip r:embed="rId3" cstate="print"/>
          <a:srcRect/>
          <a:stretch>
            <a:fillRect/>
          </a:stretch>
        </p:blipFill>
        <p:spPr bwMode="auto">
          <a:xfrm>
            <a:off x="1905000" y="1143000"/>
            <a:ext cx="6248400" cy="53773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COMPLEMENTARY STRATEGIC ALLIANCES</a:t>
            </a:r>
          </a:p>
        </p:txBody>
      </p:sp>
      <p:sp>
        <p:nvSpPr>
          <p:cNvPr id="9" name="Rectangle 5"/>
          <p:cNvSpPr txBox="1">
            <a:spLocks noChangeArrowheads="1"/>
          </p:cNvSpPr>
          <p:nvPr/>
        </p:nvSpPr>
        <p:spPr>
          <a:xfrm>
            <a:off x="1524000" y="1371600"/>
            <a:ext cx="7467600" cy="5029200"/>
          </a:xfrm>
          <a:prstGeom prst="rect">
            <a:avLst/>
          </a:prstGeom>
        </p:spPr>
        <p:txBody>
          <a:bodyPr/>
          <a:lstStyle/>
          <a:p>
            <a:pPr marL="342900" marR="0" lvl="0" indent="-342900" algn="l" defTabSz="914400" rtl="0" eaLnBrk="1" fontAlgn="auto" latinLnBrk="0" hangingPunct="1">
              <a:lnSpc>
                <a:spcPct val="100000"/>
              </a:lnSpc>
              <a:spcBef>
                <a:spcPct val="45000"/>
              </a:spcBef>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j-lt"/>
                <a:ea typeface="+mn-ea"/>
                <a:cs typeface="+mn-cs"/>
              </a:rPr>
              <a:t>	Vertical Complementary Strategic Alliance</a:t>
            </a:r>
          </a:p>
          <a:p>
            <a:pPr marL="742950" lvl="1" indent="-285750">
              <a:buClr>
                <a:srgbClr val="FF0D0D"/>
              </a:buClr>
              <a:buSzPct val="70000"/>
              <a:buFont typeface="Arial" pitchFamily="34" charset="0"/>
              <a:buChar char="•"/>
            </a:pPr>
            <a:r>
              <a:rPr lang="en-US" sz="2200" b="1" dirty="0" smtClean="0">
                <a:solidFill>
                  <a:srgbClr val="000000"/>
                </a:solidFill>
              </a:rPr>
              <a:t>Partnering firms share resources and capabilities from different stages of the value chain to create a competitive advantage</a:t>
            </a:r>
          </a:p>
          <a:p>
            <a:pPr marL="742950" lvl="1" indent="-285750">
              <a:buClr>
                <a:srgbClr val="FF0D0D"/>
              </a:buClr>
              <a:buSzPct val="70000"/>
              <a:buFont typeface="Arial" pitchFamily="34" charset="0"/>
              <a:buChar char="•"/>
            </a:pPr>
            <a:r>
              <a:rPr kumimoji="0" lang="en-US" sz="2200" b="1" i="0" u="none" strike="noStrike" kern="1200" cap="none" spc="0" normalizeH="0" baseline="0" noProof="0" dirty="0" smtClean="0">
                <a:ln>
                  <a:noFill/>
                </a:ln>
                <a:solidFill>
                  <a:srgbClr val="000000"/>
                </a:solidFill>
                <a:effectLst/>
                <a:uLnTx/>
                <a:uFillTx/>
                <a:latin typeface="+mn-lt"/>
                <a:ea typeface="+mn-ea"/>
                <a:cs typeface="+mn-cs"/>
              </a:rPr>
              <a:t>Outsourcing is one example of this type of alliance</a:t>
            </a:r>
          </a:p>
          <a:p>
            <a:pPr marL="342900" marR="0" lvl="0" indent="-342900" algn="l" defTabSz="914400" rtl="0" eaLnBrk="1" fontAlgn="auto" latinLnBrk="0" hangingPunct="1">
              <a:lnSpc>
                <a:spcPct val="100000"/>
              </a:lnSpc>
              <a:spcBef>
                <a:spcPct val="45000"/>
              </a:spcBef>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j-lt"/>
                <a:ea typeface="+mn-ea"/>
                <a:cs typeface="+mn-cs"/>
              </a:rPr>
              <a:t>	Horizontal Complementary Strategic Alliance</a:t>
            </a:r>
          </a:p>
          <a:p>
            <a:pPr marL="800100" lvl="1" indent="-342900">
              <a:buClr>
                <a:srgbClr val="FF0D0D"/>
              </a:buClr>
              <a:buSzPct val="70000"/>
              <a:buFont typeface="Arial" pitchFamily="34" charset="0"/>
              <a:buChar char="•"/>
            </a:pPr>
            <a:r>
              <a:rPr lang="en-US" sz="2200" b="1" dirty="0" smtClean="0">
                <a:solidFill>
                  <a:srgbClr val="000000"/>
                </a:solidFill>
              </a:rPr>
              <a:t>Partnering firms share resources and capabilities from the same stage of the value chain to create a competitive advantage</a:t>
            </a:r>
          </a:p>
          <a:p>
            <a:pPr marL="800100" lvl="1" indent="-342900">
              <a:buClr>
                <a:srgbClr val="FF0D0D"/>
              </a:buClr>
              <a:buSzPct val="70000"/>
              <a:buFont typeface="Arial" pitchFamily="34" charset="0"/>
              <a:buChar char="•"/>
            </a:pPr>
            <a:r>
              <a:rPr lang="en-US" sz="2200" b="1" dirty="0" smtClean="0">
                <a:solidFill>
                  <a:srgbClr val="000000"/>
                </a:solidFill>
              </a:rPr>
              <a:t>Commonly used for long-term product development and distribution opportunities</a:t>
            </a:r>
          </a:p>
          <a:p>
            <a:pPr marL="803275" marR="0" lvl="2" indent="-346075" algn="l" defTabSz="914400" rtl="0" eaLnBrk="1" fontAlgn="auto" latinLnBrk="0" hangingPunct="1">
              <a:buClr>
                <a:srgbClr val="FF0D0D"/>
              </a:buClr>
              <a:buSzPct val="70000"/>
              <a:buFont typeface="Arial" pitchFamily="34" charset="0"/>
              <a:buChar char="•"/>
              <a:tabLst/>
              <a:defRPr/>
            </a:pPr>
            <a:r>
              <a:rPr kumimoji="0" lang="en-US" sz="2200" b="1" i="0" u="none" strike="noStrike" kern="1200" cap="none" spc="0" normalizeH="0" baseline="0" noProof="0" dirty="0" smtClean="0">
                <a:ln>
                  <a:noFill/>
                </a:ln>
                <a:solidFill>
                  <a:srgbClr val="000000"/>
                </a:solidFill>
                <a:effectLst/>
                <a:uLnTx/>
                <a:uFillTx/>
                <a:latin typeface="+mn-lt"/>
                <a:ea typeface="+mn-ea"/>
                <a:cs typeface="+mn-cs"/>
              </a:rPr>
              <a:t>The partners may become competitors, which requires a great deal of trust between the partners.</a:t>
            </a:r>
            <a:endParaRPr kumimoji="0" lang="en-US" sz="2200" b="1" i="0" u="none" strike="noStrike" kern="1200" cap="none" spc="0" normalizeH="0" baseline="0" noProof="0" dirty="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slide(fromBottom)">
                                      <p:cBhvr>
                                        <p:cTn id="7" dur="500"/>
                                        <p:tgtEl>
                                          <p:spTgt spid="9">
                                            <p:txEl>
                                              <p:pRg st="0" end="0"/>
                                            </p:txEl>
                                          </p:spTgt>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slide(fromBottom)">
                                      <p:cBhvr>
                                        <p:cTn id="11" dur="500"/>
                                        <p:tgtEl>
                                          <p:spTgt spid="9">
                                            <p:txEl>
                                              <p:pRg st="1" end="1"/>
                                            </p:txEl>
                                          </p:spTgt>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slide(fromBottom)">
                                      <p:cBhvr>
                                        <p:cTn id="15" dur="500"/>
                                        <p:tgtEl>
                                          <p:spTgt spid="9">
                                            <p:txEl>
                                              <p:pRg st="2" end="2"/>
                                            </p:txEl>
                                          </p:spTgt>
                                        </p:tgtEl>
                                      </p:cBhvr>
                                    </p:animEffect>
                                  </p:childTnLst>
                                </p:cTn>
                              </p:par>
                            </p:childTnLst>
                          </p:cTn>
                        </p:par>
                        <p:par>
                          <p:cTn id="16" fill="hold">
                            <p:stCondLst>
                              <p:cond delay="1500"/>
                            </p:stCondLst>
                            <p:childTnLst>
                              <p:par>
                                <p:cTn id="17" presetID="12" presetClass="entr" presetSubtype="4"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slide(fromBottom)">
                                      <p:cBhvr>
                                        <p:cTn id="19" dur="500"/>
                                        <p:tgtEl>
                                          <p:spTgt spid="9">
                                            <p:txEl>
                                              <p:pRg st="3" end="3"/>
                                            </p:txEl>
                                          </p:spTgt>
                                        </p:tgtEl>
                                      </p:cBhvr>
                                    </p:animEffect>
                                  </p:childTnLst>
                                </p:cTn>
                              </p:par>
                            </p:childTnLst>
                          </p:cTn>
                        </p:par>
                        <p:par>
                          <p:cTn id="20" fill="hold">
                            <p:stCondLst>
                              <p:cond delay="2000"/>
                            </p:stCondLst>
                            <p:childTnLst>
                              <p:par>
                                <p:cTn id="21" presetID="12" presetClass="entr" presetSubtype="4"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slide(fromBottom)">
                                      <p:cBhvr>
                                        <p:cTn id="23" dur="500"/>
                                        <p:tgtEl>
                                          <p:spTgt spid="9">
                                            <p:txEl>
                                              <p:pRg st="4" end="4"/>
                                            </p:txEl>
                                          </p:spTgt>
                                        </p:tgtEl>
                                      </p:cBhvr>
                                    </p:animEffect>
                                  </p:childTnLst>
                                </p:cTn>
                              </p:par>
                            </p:childTnLst>
                          </p:cTn>
                        </p:par>
                        <p:par>
                          <p:cTn id="24" fill="hold">
                            <p:stCondLst>
                              <p:cond delay="2500"/>
                            </p:stCondLst>
                            <p:childTnLst>
                              <p:par>
                                <p:cTn id="25" presetID="12" presetClass="entr" presetSubtype="4"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slide(fromBottom)">
                                      <p:cBhvr>
                                        <p:cTn id="27" dur="500"/>
                                        <p:tgtEl>
                                          <p:spTgt spid="9">
                                            <p:txEl>
                                              <p:pRg st="5" end="5"/>
                                            </p:txEl>
                                          </p:spTgt>
                                        </p:tgtEl>
                                      </p:cBhvr>
                                    </p:animEffect>
                                  </p:childTnLst>
                                </p:cTn>
                              </p:par>
                            </p:childTnLst>
                          </p:cTn>
                        </p:par>
                        <p:par>
                          <p:cTn id="28" fill="hold">
                            <p:stCondLst>
                              <p:cond delay="3000"/>
                            </p:stCondLst>
                            <p:childTnLst>
                              <p:par>
                                <p:cTn id="29" presetID="12" presetClass="entr" presetSubtype="4"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slide(fromBottom)">
                                      <p:cBhvr>
                                        <p:cTn id="31"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2" name="Group 8"/>
          <p:cNvGrpSpPr>
            <a:grpSpLocks/>
          </p:cNvGrpSpPr>
          <p:nvPr/>
        </p:nvGrpSpPr>
        <p:grpSpPr bwMode="auto">
          <a:xfrm>
            <a:off x="533400" y="2560638"/>
            <a:ext cx="3124200" cy="1054100"/>
            <a:chOff x="250" y="1127"/>
            <a:chExt cx="1998" cy="649"/>
          </a:xfrm>
        </p:grpSpPr>
        <p:sp>
          <p:nvSpPr>
            <p:cNvPr id="15"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6"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 </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Response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3"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35684"/>
            </a:avLst>
          </a:prstGeom>
          <a:noFill/>
          <a:ln w="57150">
            <a:solidFill>
              <a:schemeClr val="tx2"/>
            </a:solidFill>
            <a:round/>
            <a:headEnd/>
            <a:tailEnd/>
          </a:ln>
          <a:effectLst/>
        </p:spPr>
        <p:txBody>
          <a:bodyPr wrap="none" anchor="ctr"/>
          <a:lstStyle/>
          <a:p>
            <a:endParaRPr lang="en-US"/>
          </a:p>
        </p:txBody>
      </p:sp>
      <p:sp>
        <p:nvSpPr>
          <p:cNvPr id="23" name="Rectangle 3"/>
          <p:cNvSpPr txBox="1">
            <a:spLocks noChangeArrowheads="1"/>
          </p:cNvSpPr>
          <p:nvPr/>
        </p:nvSpPr>
        <p:spPr>
          <a:xfrm>
            <a:off x="4191000" y="1409700"/>
            <a:ext cx="4495800" cy="4914900"/>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200" b="0" i="0" u="none" strike="noStrike" kern="1200" cap="none" spc="0" normalizeH="0" baseline="0" noProof="0" dirty="0" err="1" smtClean="0">
                <a:ln>
                  <a:noFill/>
                </a:ln>
                <a:solidFill>
                  <a:schemeClr val="tx2"/>
                </a:solidFill>
                <a:effectLst/>
                <a:uLnTx/>
                <a:uFillTx/>
                <a:latin typeface="+mj-lt"/>
                <a:ea typeface="+mn-ea"/>
                <a:cs typeface="+mn-cs"/>
              </a:rPr>
              <a:t>Compe</a:t>
            </a:r>
            <a:r>
              <a:rPr lang="en-US" sz="2200" dirty="0" err="1" smtClean="0">
                <a:latin typeface="+mj-lt"/>
              </a:rPr>
              <a:t>titors</a:t>
            </a:r>
            <a:r>
              <a:rPr lang="en-US" sz="2200" dirty="0" smtClean="0">
                <a:latin typeface="+mj-lt"/>
              </a:rPr>
              <a:t> </a:t>
            </a:r>
          </a:p>
          <a:p>
            <a:pPr lvl="2"/>
            <a:r>
              <a:rPr lang="en-US" sz="2200" b="1" dirty="0" smtClean="0">
                <a:cs typeface="Arial"/>
              </a:rPr>
              <a:t>▪ </a:t>
            </a:r>
            <a:r>
              <a:rPr lang="en-US" sz="2200" b="1" dirty="0" smtClean="0"/>
              <a:t>Initiate competitive actions to attack rivals </a:t>
            </a:r>
          </a:p>
          <a:p>
            <a:pPr lvl="2"/>
            <a:r>
              <a:rPr lang="en-US" sz="2200" b="1" dirty="0" smtClean="0">
                <a:cs typeface="Arial"/>
              </a:rPr>
              <a:t>▪ </a:t>
            </a:r>
            <a:r>
              <a:rPr lang="en-US" sz="2200" b="1" dirty="0" smtClean="0"/>
              <a:t>Launch competitive responses to their competitor’s actions</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lang="en-US" sz="2200" dirty="0" smtClean="0">
                <a:latin typeface="+mj-lt"/>
              </a:rPr>
              <a:t>Strategic alliances  </a:t>
            </a:r>
          </a:p>
          <a:p>
            <a:pPr lvl="2"/>
            <a:r>
              <a:rPr lang="en-US" sz="2200" b="1" dirty="0" smtClean="0">
                <a:cs typeface="Arial"/>
              </a:rPr>
              <a:t>▪ </a:t>
            </a:r>
            <a:r>
              <a:rPr lang="en-US" sz="2200" b="1" dirty="0" smtClean="0"/>
              <a:t>Can be used at the business level to respond to competitor’s attacks</a:t>
            </a:r>
          </a:p>
          <a:p>
            <a:pPr lvl="2"/>
            <a:r>
              <a:rPr lang="en-US" sz="2200" b="1" dirty="0" smtClean="0">
                <a:cs typeface="Arial"/>
              </a:rPr>
              <a:t>▪ </a:t>
            </a:r>
            <a:r>
              <a:rPr lang="en-US" sz="2200" b="1" dirty="0" smtClean="0"/>
              <a:t>Primarily formed to take strategic vs. tactical actions</a:t>
            </a:r>
          </a:p>
          <a:p>
            <a:pPr lvl="2"/>
            <a:r>
              <a:rPr lang="en-US" sz="2200" b="1" dirty="0" smtClean="0">
                <a:cs typeface="Arial"/>
              </a:rPr>
              <a:t>▪ </a:t>
            </a:r>
            <a:r>
              <a:rPr lang="en-US" sz="2200" b="1" dirty="0" smtClean="0"/>
              <a:t>Can be difficult to reverse,</a:t>
            </a:r>
          </a:p>
          <a:p>
            <a:pPr lvl="2"/>
            <a:r>
              <a:rPr lang="en-US" sz="2200" b="1" dirty="0" smtClean="0"/>
              <a:t>expensive to operate</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lang="en-US" sz="2200" dirty="0" smtClean="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wipe(left)">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wipe(left)">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wipe(left)">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
                                            <p:txEl>
                                              <p:pRg st="3" end="3"/>
                                            </p:txEl>
                                          </p:spTgt>
                                        </p:tgtEl>
                                        <p:attrNameLst>
                                          <p:attrName>style.visibility</p:attrName>
                                        </p:attrNameLst>
                                      </p:cBhvr>
                                      <p:to>
                                        <p:strVal val="visible"/>
                                      </p:to>
                                    </p:set>
                                    <p:animEffect transition="in" filter="wipe(left)">
                                      <p:cBhvr>
                                        <p:cTn id="27" dur="500"/>
                                        <p:tgtEl>
                                          <p:spTgt spid="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
                                            <p:txEl>
                                              <p:pRg st="4" end="4"/>
                                            </p:txEl>
                                          </p:spTgt>
                                        </p:tgtEl>
                                        <p:attrNameLst>
                                          <p:attrName>style.visibility</p:attrName>
                                        </p:attrNameLst>
                                      </p:cBhvr>
                                      <p:to>
                                        <p:strVal val="visible"/>
                                      </p:to>
                                    </p:set>
                                    <p:animEffect transition="in" filter="wipe(left)">
                                      <p:cBhvr>
                                        <p:cTn id="32" dur="500"/>
                                        <p:tgtEl>
                                          <p:spTgt spid="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3">
                                            <p:txEl>
                                              <p:pRg st="5" end="5"/>
                                            </p:txEl>
                                          </p:spTgt>
                                        </p:tgtEl>
                                        <p:attrNameLst>
                                          <p:attrName>style.visibility</p:attrName>
                                        </p:attrNameLst>
                                      </p:cBhvr>
                                      <p:to>
                                        <p:strVal val="visible"/>
                                      </p:to>
                                    </p:set>
                                    <p:animEffect transition="in" filter="wipe(left)">
                                      <p:cBhvr>
                                        <p:cTn id="37" dur="500"/>
                                        <p:tgtEl>
                                          <p:spTgt spid="2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3">
                                            <p:txEl>
                                              <p:pRg st="6" end="6"/>
                                            </p:txEl>
                                          </p:spTgt>
                                        </p:tgtEl>
                                        <p:attrNameLst>
                                          <p:attrName>style.visibility</p:attrName>
                                        </p:attrNameLst>
                                      </p:cBhvr>
                                      <p:to>
                                        <p:strVal val="visible"/>
                                      </p:to>
                                    </p:set>
                                    <p:animEffect transition="in" filter="wipe(left)">
                                      <p:cBhvr>
                                        <p:cTn id="42" dur="500"/>
                                        <p:tgtEl>
                                          <p:spTgt spid="2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3">
                                            <p:txEl>
                                              <p:pRg st="7" end="7"/>
                                            </p:txEl>
                                          </p:spTgt>
                                        </p:tgtEl>
                                        <p:attrNameLst>
                                          <p:attrName>style.visibility</p:attrName>
                                        </p:attrNameLst>
                                      </p:cBhvr>
                                      <p:to>
                                        <p:strVal val="visible"/>
                                      </p:to>
                                    </p:set>
                                    <p:animEffect transition="in" filter="wipe(left)">
                                      <p:cBhvr>
                                        <p:cTn id="47" dur="500"/>
                                        <p:tgtEl>
                                          <p:spTgt spid="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3" grpId="0" build="p" bldLvl="3"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2" name="Group 8"/>
          <p:cNvGrpSpPr>
            <a:grpSpLocks/>
          </p:cNvGrpSpPr>
          <p:nvPr/>
        </p:nvGrpSpPr>
        <p:grpSpPr bwMode="auto">
          <a:xfrm>
            <a:off x="533400" y="2560638"/>
            <a:ext cx="3124200" cy="1054100"/>
            <a:chOff x="250" y="1127"/>
            <a:chExt cx="1998" cy="649"/>
          </a:xfrm>
        </p:grpSpPr>
        <p:sp>
          <p:nvSpPr>
            <p:cNvPr id="15"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6"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 </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Response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3" name="Group 11"/>
          <p:cNvGrpSpPr>
            <a:grpSpLocks/>
          </p:cNvGrpSpPr>
          <p:nvPr/>
        </p:nvGrpSpPr>
        <p:grpSpPr bwMode="auto">
          <a:xfrm>
            <a:off x="533400" y="3643313"/>
            <a:ext cx="3124200" cy="1066800"/>
            <a:chOff x="250" y="1127"/>
            <a:chExt cx="1998" cy="649"/>
          </a:xfrm>
        </p:grpSpPr>
        <p:sp>
          <p:nvSpPr>
            <p:cNvPr id="18" name="Rectangle 12"/>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9" name="Rectangle 13"/>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Uncertainty</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Reducing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4"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58673"/>
            </a:avLst>
          </a:prstGeom>
          <a:noFill/>
          <a:ln w="57150">
            <a:solidFill>
              <a:schemeClr val="tx2"/>
            </a:solidFill>
            <a:round/>
            <a:headEnd/>
            <a:tailEnd/>
          </a:ln>
          <a:effectLst/>
        </p:spPr>
        <p:txBody>
          <a:bodyPr wrap="none" anchor="ctr"/>
          <a:lstStyle/>
          <a:p>
            <a:endParaRPr lang="en-US"/>
          </a:p>
        </p:txBody>
      </p:sp>
      <p:sp>
        <p:nvSpPr>
          <p:cNvPr id="20" name="Rectangle 3"/>
          <p:cNvSpPr txBox="1">
            <a:spLocks noChangeArrowheads="1"/>
          </p:cNvSpPr>
          <p:nvPr/>
        </p:nvSpPr>
        <p:spPr>
          <a:xfrm>
            <a:off x="4191001" y="1379538"/>
            <a:ext cx="4724399" cy="4792662"/>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rgbClr val="000000"/>
                </a:solidFill>
                <a:effectLst/>
                <a:uLnTx/>
                <a:uFillTx/>
                <a:ea typeface="+mn-ea"/>
                <a:cs typeface="+mn-cs"/>
              </a:rPr>
              <a:t>Are used to hedge against risk and uncertainty</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rgbClr val="000000"/>
                </a:solidFill>
                <a:effectLst/>
                <a:uLnTx/>
                <a:uFillTx/>
                <a:ea typeface="+mn-ea"/>
                <a:cs typeface="+mn-cs"/>
              </a:rPr>
              <a:t>These alliances are most noticed in fast-cycle markets</a:t>
            </a:r>
          </a:p>
          <a:p>
            <a:pPr marL="342900" marR="0" lvl="0" indent="-342900" algn="l" defTabSz="914400" rtl="0" eaLnBrk="1" fontAlgn="auto" latinLnBrk="0" hangingPunct="1">
              <a:lnSpc>
                <a:spcPct val="100000"/>
              </a:lnSpc>
              <a:spcBef>
                <a:spcPct val="20000"/>
              </a:spcBef>
              <a:spcAft>
                <a:spcPts val="1200"/>
              </a:spcAft>
              <a:buClr>
                <a:srgbClr val="FF0D0D"/>
              </a:buClr>
              <a:buSzPct val="70000"/>
              <a:buFont typeface="Arial" pitchFamily="34" charset="0"/>
              <a:buChar char="•"/>
              <a:tabLst/>
              <a:defRPr/>
            </a:pPr>
            <a:r>
              <a:rPr lang="en-US" sz="2000" b="1" dirty="0" smtClean="0">
                <a:solidFill>
                  <a:srgbClr val="000000"/>
                </a:solidFill>
              </a:rPr>
              <a:t>Uncertainty is reduced by combining knowledge and capabilities</a:t>
            </a:r>
          </a:p>
          <a:p>
            <a:pPr marL="342900" indent="-342900">
              <a:spcBef>
                <a:spcPct val="20000"/>
              </a:spcBef>
              <a:buClr>
                <a:schemeClr val="accent1"/>
              </a:buClr>
              <a:buSzPct val="70000"/>
            </a:pPr>
            <a:r>
              <a:rPr lang="en-US" sz="2000" b="1" dirty="0" smtClean="0">
                <a:solidFill>
                  <a:srgbClr val="000000"/>
                </a:solidFill>
                <a:latin typeface="Arial"/>
                <a:cs typeface="Arial"/>
              </a:rPr>
              <a:t>	▪ </a:t>
            </a:r>
            <a:r>
              <a:rPr lang="en-US" sz="2000" b="1" dirty="0" smtClean="0">
                <a:solidFill>
                  <a:srgbClr val="000000"/>
                </a:solidFill>
              </a:rPr>
              <a:t>For example, when entering new product markets, emerging economies, and establishing technology standards, these are unknown areas, so by partnering with a firm in the respective industry, a firm’s uncertainty (risk) is reduced.</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lang="en-US" sz="2000" dirty="0" smtClean="0"/>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000" b="0"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animEffect transition="in" filter="wipe(left)">
                                      <p:cBhvr>
                                        <p:cTn id="15" dur="500"/>
                                        <p:tgtEl>
                                          <p:spTgt spid="20">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0">
                                            <p:txEl>
                                              <p:pRg st="2" end="2"/>
                                            </p:txEl>
                                          </p:spTgt>
                                        </p:tgtEl>
                                        <p:attrNameLst>
                                          <p:attrName>style.visibility</p:attrName>
                                        </p:attrNameLst>
                                      </p:cBhvr>
                                      <p:to>
                                        <p:strVal val="visible"/>
                                      </p:to>
                                    </p:set>
                                    <p:animEffect transition="in" filter="wipe(left)">
                                      <p:cBhvr>
                                        <p:cTn id="19" dur="500"/>
                                        <p:tgtEl>
                                          <p:spTgt spid="20">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0">
                                            <p:txEl>
                                              <p:pRg st="3" end="3"/>
                                            </p:txEl>
                                          </p:spTgt>
                                        </p:tgtEl>
                                        <p:attrNameLst>
                                          <p:attrName>style.visibility</p:attrName>
                                        </p:attrNameLst>
                                      </p:cBhvr>
                                      <p:to>
                                        <p:strVal val="visible"/>
                                      </p:to>
                                    </p:set>
                                    <p:animEffect transition="in" filter="wipe(left)">
                                      <p:cBhvr>
                                        <p:cTn id="23"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0" grpId="0" uiExpand="1" build="p" bldLvl="3"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2" name="Group 8"/>
          <p:cNvGrpSpPr>
            <a:grpSpLocks/>
          </p:cNvGrpSpPr>
          <p:nvPr/>
        </p:nvGrpSpPr>
        <p:grpSpPr bwMode="auto">
          <a:xfrm>
            <a:off x="533400" y="2560638"/>
            <a:ext cx="3124200" cy="1054100"/>
            <a:chOff x="250" y="1127"/>
            <a:chExt cx="1998" cy="649"/>
          </a:xfrm>
        </p:grpSpPr>
        <p:sp>
          <p:nvSpPr>
            <p:cNvPr id="15"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6"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 </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Response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3" name="Group 11"/>
          <p:cNvGrpSpPr>
            <a:grpSpLocks/>
          </p:cNvGrpSpPr>
          <p:nvPr/>
        </p:nvGrpSpPr>
        <p:grpSpPr bwMode="auto">
          <a:xfrm>
            <a:off x="533400" y="3643313"/>
            <a:ext cx="3124200" cy="1066800"/>
            <a:chOff x="250" y="1127"/>
            <a:chExt cx="1998" cy="649"/>
          </a:xfrm>
        </p:grpSpPr>
        <p:sp>
          <p:nvSpPr>
            <p:cNvPr id="18" name="Rectangle 12"/>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9" name="Rectangle 13"/>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Uncertainty</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Reducing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4" name="Group 14"/>
          <p:cNvGrpSpPr>
            <a:grpSpLocks/>
          </p:cNvGrpSpPr>
          <p:nvPr/>
        </p:nvGrpSpPr>
        <p:grpSpPr bwMode="auto">
          <a:xfrm>
            <a:off x="533400" y="4724400"/>
            <a:ext cx="3124200" cy="1066800"/>
            <a:chOff x="250" y="1127"/>
            <a:chExt cx="1998" cy="649"/>
          </a:xfrm>
        </p:grpSpPr>
        <p:sp>
          <p:nvSpPr>
            <p:cNvPr id="21" name="Rectangle 15"/>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2" name="Rectangle 16"/>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Reducing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5"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83304"/>
            </a:avLst>
          </a:prstGeom>
          <a:noFill/>
          <a:ln w="57150">
            <a:solidFill>
              <a:schemeClr val="tx2"/>
            </a:solidFill>
            <a:round/>
            <a:headEnd/>
            <a:tailEnd/>
          </a:ln>
          <a:effectLst/>
        </p:spPr>
        <p:txBody>
          <a:bodyPr wrap="none" anchor="ctr"/>
          <a:lstStyle/>
          <a:p>
            <a:endParaRPr lang="en-US"/>
          </a:p>
        </p:txBody>
      </p:sp>
      <p:sp>
        <p:nvSpPr>
          <p:cNvPr id="27" name="Rectangle 3"/>
          <p:cNvSpPr txBox="1">
            <a:spLocks noChangeArrowheads="1"/>
          </p:cNvSpPr>
          <p:nvPr/>
        </p:nvSpPr>
        <p:spPr>
          <a:xfrm>
            <a:off x="4114800" y="1295400"/>
            <a:ext cx="4876800" cy="5105400"/>
          </a:xfrm>
          <a:prstGeom prst="rect">
            <a:avLst/>
          </a:prstGeom>
        </p:spPr>
        <p:txBody>
          <a:bodyPr vert="horz">
            <a:normAutofit fontScale="85000" lnSpcReduction="10000"/>
          </a:bodyPr>
          <a:lstStyle/>
          <a:p>
            <a:pPr marL="342900" indent="-342900">
              <a:spcBef>
                <a:spcPct val="20000"/>
              </a:spcBef>
              <a:spcAft>
                <a:spcPts val="600"/>
              </a:spcAft>
              <a:buClr>
                <a:srgbClr val="FF0D0D"/>
              </a:buClr>
              <a:buSzPct val="70000"/>
              <a:buFont typeface="Arial" pitchFamily="34" charset="0"/>
              <a:buChar char="•"/>
            </a:pPr>
            <a:r>
              <a:rPr lang="en-US" sz="2400" b="1" dirty="0" smtClean="0">
                <a:solidFill>
                  <a:srgbClr val="000000"/>
                </a:solidFill>
              </a:rPr>
              <a:t>Collusive strategies differ from strategic alliances in that they are usually illegal</a:t>
            </a:r>
          </a:p>
          <a:p>
            <a:pPr marL="342900" marR="0" lvl="0" indent="-342900" algn="l" defTabSz="914400" rtl="0" eaLnBrk="1" fontAlgn="auto" latinLnBrk="0" hangingPunct="1">
              <a:lnSpc>
                <a:spcPct val="100000"/>
              </a:lnSpc>
              <a:spcBef>
                <a:spcPct val="20000"/>
              </a:spcBef>
              <a:spcAft>
                <a:spcPts val="60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rgbClr val="000000"/>
                </a:solidFill>
                <a:effectLst/>
                <a:uLnTx/>
                <a:uFillTx/>
                <a:latin typeface="+mn-lt"/>
                <a:ea typeface="+mn-ea"/>
                <a:cs typeface="+mn-cs"/>
              </a:rPr>
              <a:t>Created to avoid destructive or excessive competition</a:t>
            </a:r>
          </a:p>
          <a:p>
            <a:pPr marL="342900" lvl="0" indent="-342900">
              <a:spcBef>
                <a:spcPct val="20000"/>
              </a:spcBef>
              <a:buClr>
                <a:srgbClr val="FF0D0D"/>
              </a:buClr>
              <a:buSzPct val="70000"/>
              <a:buFont typeface="Arial" pitchFamily="34" charset="0"/>
              <a:buChar char="•"/>
            </a:pPr>
            <a:r>
              <a:rPr kumimoji="0" lang="en-US" sz="2400" b="1" i="0" u="none" strike="noStrike" kern="1200" cap="none" spc="0" normalizeH="0" baseline="0" noProof="0" dirty="0" smtClean="0">
                <a:ln>
                  <a:noFill/>
                </a:ln>
                <a:solidFill>
                  <a:srgbClr val="C00000"/>
                </a:solidFill>
                <a:effectLst/>
                <a:uLnTx/>
                <a:uFillTx/>
                <a:latin typeface="+mn-lt"/>
                <a:ea typeface="+mn-ea"/>
                <a:cs typeface="+mn-cs"/>
              </a:rPr>
              <a:t>Explicit collusion</a:t>
            </a:r>
            <a:r>
              <a:rPr kumimoji="0" lang="en-US" sz="2400" b="1" i="0" u="none" strike="noStrike" kern="1200" cap="none" spc="0" normalizeH="0" baseline="0" noProof="0" dirty="0" smtClean="0">
                <a:ln>
                  <a:noFill/>
                </a:ln>
                <a:solidFill>
                  <a:srgbClr val="A50021"/>
                </a:solidFill>
                <a:effectLst/>
                <a:uLnTx/>
                <a:uFillTx/>
                <a:latin typeface="+mn-lt"/>
                <a:ea typeface="+mn-ea"/>
                <a:cs typeface="+mn-cs"/>
              </a:rPr>
              <a:t>:</a:t>
            </a:r>
            <a:r>
              <a:rPr kumimoji="0" lang="en-US" sz="2400" b="1" i="0" u="none" strike="noStrike" kern="1200" cap="none" spc="0" normalizeH="0" baseline="0" noProof="0" dirty="0" smtClean="0">
                <a:ln>
                  <a:noFill/>
                </a:ln>
                <a:solidFill>
                  <a:schemeClr val="tx2"/>
                </a:solidFill>
                <a:effectLst/>
                <a:uLnTx/>
                <a:uFillTx/>
                <a:latin typeface="+mn-lt"/>
                <a:ea typeface="+mn-ea"/>
                <a:cs typeface="+mn-cs"/>
              </a:rPr>
              <a:t> </a:t>
            </a:r>
            <a:r>
              <a:rPr lang="en-US" sz="2400" b="1" dirty="0" smtClean="0"/>
              <a:t>Direct negotiation among firms to establish output levels and pricing agreements that reduce industry competition. (illegal)</a:t>
            </a: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342900" indent="-342900">
              <a:spcBef>
                <a:spcPct val="20000"/>
              </a:spcBef>
              <a:buClr>
                <a:srgbClr val="FF0D0D"/>
              </a:buClr>
              <a:buSzPct val="70000"/>
              <a:buFont typeface="Arial" pitchFamily="34" charset="0"/>
              <a:buChar char="•"/>
            </a:pPr>
            <a:r>
              <a:rPr kumimoji="0" lang="en-US" sz="2400" b="1" i="0" u="none" strike="noStrike" kern="1200" cap="none" spc="0" normalizeH="0" baseline="0" noProof="0" dirty="0" smtClean="0">
                <a:ln>
                  <a:noFill/>
                </a:ln>
                <a:solidFill>
                  <a:srgbClr val="C00000"/>
                </a:solidFill>
                <a:effectLst/>
                <a:uLnTx/>
                <a:uFillTx/>
                <a:latin typeface="+mn-lt"/>
                <a:ea typeface="+mn-ea"/>
                <a:cs typeface="+mn-cs"/>
              </a:rPr>
              <a:t>Tacit collusion:</a:t>
            </a:r>
            <a:r>
              <a:rPr kumimoji="0" lang="en-US" sz="2400" b="1" i="0" u="none" strike="noStrike" kern="1200" cap="none" spc="0" normalizeH="0" baseline="0" noProof="0" dirty="0" smtClean="0">
                <a:ln>
                  <a:noFill/>
                </a:ln>
                <a:solidFill>
                  <a:schemeClr val="tx2"/>
                </a:solidFill>
                <a:effectLst/>
                <a:uLnTx/>
                <a:uFillTx/>
                <a:latin typeface="+mn-lt"/>
                <a:ea typeface="+mn-ea"/>
                <a:cs typeface="+mn-cs"/>
              </a:rPr>
              <a:t> </a:t>
            </a:r>
            <a:r>
              <a:rPr lang="en-US" sz="2400" b="1" dirty="0" smtClean="0"/>
              <a:t>Indirect coordination of  production and pricing decisions by several firms, which impacts the degree of competition faced in the industry. </a:t>
            </a:r>
          </a:p>
          <a:p>
            <a:pPr marL="342900" indent="-342900">
              <a:spcBef>
                <a:spcPct val="20000"/>
              </a:spcBef>
              <a:buClr>
                <a:srgbClr val="FF0D0D"/>
              </a:buClr>
              <a:buSzPct val="70000"/>
              <a:buFont typeface="Arial" pitchFamily="34" charset="0"/>
              <a:buChar char="•"/>
            </a:pPr>
            <a:r>
              <a:rPr lang="en-US" sz="2400" b="1" dirty="0" smtClean="0">
                <a:solidFill>
                  <a:srgbClr val="C00000"/>
                </a:solidFill>
              </a:rPr>
              <a:t>Mutual forbearance:</a:t>
            </a:r>
            <a:r>
              <a:rPr lang="en-US" sz="2400" b="1" dirty="0" smtClean="0"/>
              <a:t> (tacit collusion) Firms do not take competitive actions against rivals they meet in multiple markets.</a:t>
            </a:r>
          </a:p>
          <a:p>
            <a:pPr marL="342900" indent="-342900">
              <a:spcBef>
                <a:spcPct val="20000"/>
              </a:spcBef>
              <a:buClr>
                <a:schemeClr val="accent1"/>
              </a:buClr>
              <a:buSzPct val="70000"/>
              <a:buFont typeface="Arial" pitchFamily="34" charset="0"/>
              <a:buChar char="•"/>
            </a:pPr>
            <a:endParaRPr lang="en-US" sz="2400" dirty="0" smtClean="0"/>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7">
                                            <p:txEl>
                                              <p:pRg st="0" end="0"/>
                                            </p:txEl>
                                          </p:spTgt>
                                        </p:tgtEl>
                                        <p:attrNameLst>
                                          <p:attrName>style.visibility</p:attrName>
                                        </p:attrNameLst>
                                      </p:cBhvr>
                                      <p:to>
                                        <p:strVal val="visible"/>
                                      </p:to>
                                    </p:set>
                                    <p:animEffect transition="in" filter="wipe(left)">
                                      <p:cBhvr>
                                        <p:cTn id="15" dur="500"/>
                                        <p:tgtEl>
                                          <p:spTgt spid="27">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
                                            <p:txEl>
                                              <p:pRg st="1" end="1"/>
                                            </p:txEl>
                                          </p:spTgt>
                                        </p:tgtEl>
                                        <p:attrNameLst>
                                          <p:attrName>style.visibility</p:attrName>
                                        </p:attrNameLst>
                                      </p:cBhvr>
                                      <p:to>
                                        <p:strVal val="visible"/>
                                      </p:to>
                                    </p:set>
                                    <p:animEffect transition="in" filter="wipe(left)">
                                      <p:cBhvr>
                                        <p:cTn id="19" dur="500"/>
                                        <p:tgtEl>
                                          <p:spTgt spid="27">
                                            <p:txEl>
                                              <p:pRg st="1" end="1"/>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7">
                                            <p:txEl>
                                              <p:pRg st="2" end="2"/>
                                            </p:txEl>
                                          </p:spTgt>
                                        </p:tgtEl>
                                        <p:attrNameLst>
                                          <p:attrName>style.visibility</p:attrName>
                                        </p:attrNameLst>
                                      </p:cBhvr>
                                      <p:to>
                                        <p:strVal val="visible"/>
                                      </p:to>
                                    </p:set>
                                    <p:animEffect transition="in" filter="wipe(left)">
                                      <p:cBhvr>
                                        <p:cTn id="23" dur="500"/>
                                        <p:tgtEl>
                                          <p:spTgt spid="27">
                                            <p:txEl>
                                              <p:pRg st="2" end="2"/>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7">
                                            <p:txEl>
                                              <p:pRg st="3" end="3"/>
                                            </p:txEl>
                                          </p:spTgt>
                                        </p:tgtEl>
                                        <p:attrNameLst>
                                          <p:attrName>style.visibility</p:attrName>
                                        </p:attrNameLst>
                                      </p:cBhvr>
                                      <p:to>
                                        <p:strVal val="visible"/>
                                      </p:to>
                                    </p:set>
                                    <p:animEffect transition="in" filter="wipe(left)">
                                      <p:cBhvr>
                                        <p:cTn id="27" dur="500"/>
                                        <p:tgtEl>
                                          <p:spTgt spid="27">
                                            <p:txEl>
                                              <p:pRg st="3" end="3"/>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7">
                                            <p:txEl>
                                              <p:pRg st="4" end="4"/>
                                            </p:txEl>
                                          </p:spTgt>
                                        </p:tgtEl>
                                        <p:attrNameLst>
                                          <p:attrName>style.visibility</p:attrName>
                                        </p:attrNameLst>
                                      </p:cBhvr>
                                      <p:to>
                                        <p:strVal val="visible"/>
                                      </p:to>
                                    </p:set>
                                    <p:animEffect transition="in" filter="wipe(left)">
                                      <p:cBhvr>
                                        <p:cTn id="31" dur="500"/>
                                        <p:tgtEl>
                                          <p:spTgt spid="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uiExpand="1" build="p" bldLvl="3"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BUSINESS-LEVEL COOPERATIVE STRATEGIES</a:t>
            </a:r>
          </a:p>
        </p:txBody>
      </p:sp>
      <p:sp>
        <p:nvSpPr>
          <p:cNvPr id="4" name="Rectangle 3"/>
          <p:cNvSpPr txBox="1">
            <a:spLocks noChangeArrowheads="1"/>
          </p:cNvSpPr>
          <p:nvPr/>
        </p:nvSpPr>
        <p:spPr>
          <a:xfrm>
            <a:off x="1524000" y="1295400"/>
            <a:ext cx="7620001" cy="7416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Used to develop competitive advantages       for contributing to successful positions and performance in individual product markets.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800" b="1" i="0" u="none" strike="noStrike" kern="1200" cap="none" spc="0" normalizeH="0" baseline="0" noProof="0" dirty="0" smtClean="0">
              <a:ln>
                <a:noFill/>
              </a:ln>
              <a:solidFill>
                <a:schemeClr val="tx2"/>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Developing a competitive</a:t>
            </a:r>
            <a:r>
              <a:rPr kumimoji="0" lang="en-US" sz="2800" b="1" i="0" u="none" strike="noStrike" kern="1200" cap="none" spc="0" normalizeH="0" noProof="0" dirty="0" smtClean="0">
                <a:ln>
                  <a:noFill/>
                </a:ln>
                <a:solidFill>
                  <a:schemeClr val="tx2"/>
                </a:solidFill>
                <a:effectLst/>
                <a:uLnTx/>
                <a:uFillTx/>
                <a:latin typeface="+mn-lt"/>
                <a:ea typeface="+mn-ea"/>
                <a:cs typeface="+mn-cs"/>
              </a:rPr>
              <a:t> advantage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using a strategic alliance, the integrated resources and capabilities must be valuable, rare, imperfectly imitable, and </a:t>
            </a:r>
            <a:r>
              <a:rPr kumimoji="0" lang="en-US" sz="2800" b="1" i="0" u="none" strike="noStrike" kern="1200" cap="none" spc="0" normalizeH="0" baseline="0" noProof="0" dirty="0" err="1" smtClean="0">
                <a:ln>
                  <a:noFill/>
                </a:ln>
                <a:solidFill>
                  <a:schemeClr val="tx2"/>
                </a:solidFill>
                <a:effectLst/>
                <a:uLnTx/>
                <a:uFillTx/>
                <a:latin typeface="+mn-lt"/>
                <a:ea typeface="+mn-ea"/>
                <a:cs typeface="+mn-cs"/>
              </a:rPr>
              <a:t>nonsubstitutable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800" b="1" i="0" u="none" strike="noStrike" kern="1200" cap="none" spc="0" normalizeH="0" baseline="0" noProof="0" dirty="0" smtClean="0">
              <a:ln>
                <a:noFill/>
              </a:ln>
              <a:solidFill>
                <a:schemeClr val="tx2"/>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Vertical alliances have greatest probability of creating competitive advantage; horizontal are sometimes difficult to maintain since they are usually between competitors.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BUSINESS-LEVEL COOPERATIVE STRATEGIES</a:t>
            </a:r>
          </a:p>
        </p:txBody>
      </p:sp>
      <p:sp>
        <p:nvSpPr>
          <p:cNvPr id="4" name="Rectangle 3"/>
          <p:cNvSpPr txBox="1">
            <a:spLocks noChangeArrowheads="1"/>
          </p:cNvSpPr>
          <p:nvPr/>
        </p:nvSpPr>
        <p:spPr>
          <a:xfrm>
            <a:off x="1524000" y="1371600"/>
            <a:ext cx="7620001" cy="47244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rgbClr val="000000"/>
                </a:solidFill>
                <a:effectLst/>
                <a:uLnTx/>
                <a:uFillTx/>
                <a:latin typeface="+mn-lt"/>
                <a:ea typeface="+mn-ea"/>
                <a:cs typeface="+mn-cs"/>
              </a:rPr>
              <a:t>Strategic alliances designed to respond to competition and reduce uncertainty are more temporary than complementary (horizontal and vertical) strategic alliances.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1400" b="1" i="0" u="none" strike="noStrike" kern="1200" cap="none" spc="0" normalizeH="0" baseline="0" noProof="0" dirty="0" smtClean="0">
              <a:ln>
                <a:noFill/>
              </a:ln>
              <a:solidFill>
                <a:srgbClr val="000000"/>
              </a:solidFill>
              <a:effectLst/>
              <a:uLnTx/>
              <a:uFillTx/>
              <a:latin typeface="+mn-lt"/>
              <a:ea typeface="+mn-ea"/>
              <a:cs typeface="+mn-cs"/>
            </a:endParaRPr>
          </a:p>
          <a:p>
            <a:pPr marL="742950" lvl="1" indent="-285750">
              <a:spcBef>
                <a:spcPct val="20000"/>
              </a:spcBef>
              <a:buClr>
                <a:srgbClr val="FF0D0D"/>
              </a:buClr>
              <a:buSzPct val="70000"/>
              <a:buFont typeface="Arial" pitchFamily="34" charset="0"/>
              <a:buChar char="•"/>
            </a:pPr>
            <a:r>
              <a:rPr lang="en-US" sz="2800" b="1" dirty="0" smtClean="0">
                <a:solidFill>
                  <a:srgbClr val="000000"/>
                </a:solidFill>
              </a:rPr>
              <a:t>Of the four business-level cooperative strategies, the c</a:t>
            </a:r>
            <a:r>
              <a:rPr kumimoji="0" lang="en-US" sz="2800" b="1" i="0" u="none" strike="noStrike" kern="1200" cap="none" spc="0" normalizeH="0" baseline="0" noProof="0" dirty="0" err="1" smtClean="0">
                <a:ln>
                  <a:noFill/>
                </a:ln>
                <a:solidFill>
                  <a:srgbClr val="000000"/>
                </a:solidFill>
                <a:effectLst/>
                <a:uLnTx/>
                <a:uFillTx/>
                <a:latin typeface="+mn-lt"/>
                <a:ea typeface="+mn-ea"/>
                <a:cs typeface="+mn-cs"/>
              </a:rPr>
              <a:t>ompetition</a:t>
            </a:r>
            <a:r>
              <a:rPr lang="en-US" sz="2800" b="1" dirty="0" smtClean="0">
                <a:solidFill>
                  <a:srgbClr val="000000"/>
                </a:solidFill>
              </a:rPr>
              <a:t> </a:t>
            </a:r>
            <a:r>
              <a:rPr kumimoji="0" lang="en-US" sz="2800" b="1" i="0" u="none" strike="noStrike" kern="1200" cap="none" spc="0" normalizeH="0" baseline="0" noProof="0" dirty="0" smtClean="0">
                <a:ln>
                  <a:noFill/>
                </a:ln>
                <a:solidFill>
                  <a:srgbClr val="000000"/>
                </a:solidFill>
                <a:effectLst/>
                <a:uLnTx/>
                <a:uFillTx/>
                <a:latin typeface="+mn-lt"/>
                <a:ea typeface="+mn-ea"/>
                <a:cs typeface="+mn-cs"/>
              </a:rPr>
              <a:t>reducing strategy has the lowest probability of creating a sustainable competitive advantage; it also  tends to be temporary.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10"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524000" y="1295400"/>
            <a:ext cx="7619999" cy="5105400"/>
          </a:xfrm>
          <a:prstGeom prst="rect">
            <a:avLst/>
          </a:prstGeom>
        </p:spPr>
        <p:txBody>
          <a:bodyPr/>
          <a:lstStyle/>
          <a:p>
            <a:pPr lvl="1">
              <a:spcBef>
                <a:spcPct val="50000"/>
              </a:spcBef>
            </a:pPr>
            <a:r>
              <a:rPr lang="en-US" sz="3200" b="1" dirty="0" smtClean="0">
                <a:latin typeface="+mj-lt"/>
              </a:rPr>
              <a:t>CORPORATE-LEVEL COOPERATIVE STRATEGY </a:t>
            </a:r>
            <a:r>
              <a:rPr lang="en-US" sz="2800" b="1" dirty="0" smtClean="0"/>
              <a:t>is a strategy through which a firm collaborates with one or more companies for the purpose of expanding its operations</a:t>
            </a:r>
          </a:p>
          <a:p>
            <a:pPr lvl="1">
              <a:spcBef>
                <a:spcPct val="50000"/>
              </a:spcBef>
            </a:pPr>
            <a:r>
              <a:rPr lang="en-US" sz="2800" b="1" dirty="0" smtClean="0">
                <a:latin typeface="Arial"/>
                <a:cs typeface="Arial"/>
              </a:rPr>
              <a:t>● </a:t>
            </a:r>
            <a:r>
              <a:rPr lang="en-US" sz="2800" b="1" dirty="0" smtClean="0"/>
              <a:t>Helps a firm diversify itself in terms of products offered, markets served, or both </a:t>
            </a:r>
          </a:p>
          <a:p>
            <a:pPr lvl="1">
              <a:spcBef>
                <a:spcPct val="50000"/>
              </a:spcBef>
            </a:pPr>
            <a:r>
              <a:rPr lang="en-US" sz="2800" b="1" dirty="0" smtClean="0">
                <a:latin typeface="Arial"/>
                <a:cs typeface="Arial"/>
              </a:rPr>
              <a:t>● </a:t>
            </a:r>
            <a:r>
              <a:rPr lang="en-US" sz="2800" b="1" dirty="0" smtClean="0"/>
              <a:t>Requires fewer resource commitments</a:t>
            </a:r>
          </a:p>
          <a:p>
            <a:pPr lvl="1">
              <a:spcBef>
                <a:spcPct val="50000"/>
              </a:spcBef>
            </a:pPr>
            <a:r>
              <a:rPr lang="en-US" sz="2800" b="1" dirty="0" smtClean="0">
                <a:latin typeface="Arial"/>
                <a:cs typeface="Arial"/>
              </a:rPr>
              <a:t>● </a:t>
            </a:r>
            <a:r>
              <a:rPr lang="en-US" sz="2800" b="1" dirty="0" smtClean="0"/>
              <a:t>Permits greater flexibility in terms of efforts to diversify partners’ operations</a:t>
            </a:r>
          </a:p>
          <a:p>
            <a:pPr marL="742950" lvl="1" indent="-285750">
              <a:spcBef>
                <a:spcPct val="20000"/>
              </a:spcBef>
              <a:buClr>
                <a:schemeClr val="accent1"/>
              </a:buClr>
              <a:buSzPct val="70000"/>
            </a:pPr>
            <a:endParaRPr lang="en-US" sz="2800" dirty="0" smtClean="0"/>
          </a:p>
          <a:p>
            <a:pPr marL="742950" lvl="1" indent="-285750">
              <a:spcBef>
                <a:spcPct val="20000"/>
              </a:spcBef>
              <a:buClr>
                <a:schemeClr val="accent1"/>
              </a:buClr>
              <a:buSzPct val="70000"/>
            </a:pPr>
            <a:endParaRPr lang="en-US" sz="2800" dirty="0" smtClean="0"/>
          </a:p>
          <a:p>
            <a:pPr marL="742950" lvl="1" indent="-285750">
              <a:spcBef>
                <a:spcPct val="20000"/>
              </a:spcBef>
              <a:buClr>
                <a:schemeClr val="accent1"/>
              </a:buClr>
              <a:buSzPct val="70000"/>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Rectangle 2"/>
          <p:cNvSpPr txBox="1">
            <a:spLocks noChangeArrowheads="1"/>
          </p:cNvSpPr>
          <p:nvPr/>
        </p:nvSpPr>
        <p:spPr>
          <a:xfrm>
            <a:off x="0" y="1524000"/>
            <a:ext cx="15240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.4</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0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Corporate-Level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7" name="Line 5"/>
          <p:cNvSpPr>
            <a:spLocks noChangeShapeType="1"/>
          </p:cNvSpPr>
          <p:nvPr/>
        </p:nvSpPr>
        <p:spPr bwMode="auto">
          <a:xfrm rot="-120000">
            <a:off x="-45" y="2011680"/>
            <a:ext cx="1599955" cy="44497"/>
          </a:xfrm>
          <a:prstGeom prst="line">
            <a:avLst/>
          </a:prstGeom>
          <a:noFill/>
          <a:ln w="57150">
            <a:solidFill>
              <a:schemeClr val="bg1"/>
            </a:solidFill>
            <a:round/>
            <a:headEnd/>
            <a:tailEnd/>
          </a:ln>
          <a:effectLst/>
        </p:spPr>
        <p:txBody>
          <a:bodyPr/>
          <a:lstStyle/>
          <a:p>
            <a:endParaRPr lang="en-US"/>
          </a:p>
        </p:txBody>
      </p:sp>
      <p:pic>
        <p:nvPicPr>
          <p:cNvPr id="4098" name="Picture 2"/>
          <p:cNvPicPr>
            <a:picLocks noChangeAspect="1" noChangeArrowheads="1"/>
          </p:cNvPicPr>
          <p:nvPr/>
        </p:nvPicPr>
        <p:blipFill>
          <a:blip r:embed="rId3" cstate="print"/>
          <a:srcRect/>
          <a:stretch>
            <a:fillRect/>
          </a:stretch>
        </p:blipFill>
        <p:spPr bwMode="auto">
          <a:xfrm>
            <a:off x="1828800" y="2057400"/>
            <a:ext cx="7047671" cy="2419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16" name="Group 5"/>
          <p:cNvGrpSpPr>
            <a:grpSpLocks/>
          </p:cNvGrpSpPr>
          <p:nvPr/>
        </p:nvGrpSpPr>
        <p:grpSpPr bwMode="auto">
          <a:xfrm>
            <a:off x="520700" y="1422400"/>
            <a:ext cx="3124200" cy="1473200"/>
            <a:chOff x="250" y="1127"/>
            <a:chExt cx="1998" cy="649"/>
          </a:xfrm>
        </p:grpSpPr>
        <p:sp>
          <p:nvSpPr>
            <p:cNvPr id="17"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8"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Diversifying</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sp>
        <p:nvSpPr>
          <p:cNvPr id="19" name="AutoShape 4"/>
          <p:cNvSpPr>
            <a:spLocks/>
          </p:cNvSpPr>
          <p:nvPr/>
        </p:nvSpPr>
        <p:spPr bwMode="auto">
          <a:xfrm>
            <a:off x="3657600" y="1371600"/>
            <a:ext cx="1295400" cy="4953000"/>
          </a:xfrm>
          <a:prstGeom prst="leftBrace">
            <a:avLst>
              <a:gd name="adj1" fmla="val 0"/>
              <a:gd name="adj2" fmla="val 15232"/>
            </a:avLst>
          </a:prstGeom>
          <a:noFill/>
          <a:ln w="57150">
            <a:solidFill>
              <a:schemeClr val="tx2"/>
            </a:solidFill>
            <a:round/>
            <a:headEnd/>
            <a:tailEnd/>
          </a:ln>
          <a:effectLst/>
        </p:spPr>
        <p:txBody>
          <a:bodyPr wrap="none" anchor="ctr"/>
          <a:lstStyle/>
          <a:p>
            <a:endParaRPr lang="en-US"/>
          </a:p>
        </p:txBody>
      </p:sp>
      <p:sp>
        <p:nvSpPr>
          <p:cNvPr id="20" name="Rectangle 3"/>
          <p:cNvSpPr txBox="1">
            <a:spLocks noChangeArrowheads="1"/>
          </p:cNvSpPr>
          <p:nvPr/>
        </p:nvSpPr>
        <p:spPr>
          <a:xfrm>
            <a:off x="4495800" y="1219200"/>
            <a:ext cx="4648200" cy="5257800"/>
          </a:xfrm>
          <a:prstGeom prst="rect">
            <a:avLst/>
          </a:prstGeom>
        </p:spPr>
        <p:txBody>
          <a:bodyPr vert="horz">
            <a:noAutofit/>
          </a:bodyPr>
          <a:lstStyle/>
          <a:p>
            <a:pPr marL="342900" indent="-342900">
              <a:spcBef>
                <a:spcPct val="20000"/>
              </a:spcBef>
              <a:spcAft>
                <a:spcPts val="600"/>
              </a:spcAft>
              <a:buClr>
                <a:srgbClr val="FF0D0D"/>
              </a:buClr>
              <a:buSzPct val="70000"/>
              <a:buFont typeface="Arial" pitchFamily="34" charset="0"/>
              <a:buChar char="•"/>
            </a:pPr>
            <a:r>
              <a:rPr lang="en-US" sz="2100" b="1" dirty="0" smtClean="0">
                <a:solidFill>
                  <a:schemeClr val="tx2"/>
                </a:solidFill>
              </a:rPr>
              <a:t>Firms share some of their resources and capabilities to diversify into new product or market areas</a:t>
            </a:r>
          </a:p>
          <a:p>
            <a:pPr marL="342900" marR="0" lvl="0" indent="-342900" algn="l" defTabSz="914400" rtl="0" eaLnBrk="1" fontAlgn="auto" latinLnBrk="0" hangingPunct="1">
              <a:lnSpc>
                <a:spcPct val="100000"/>
              </a:lnSpc>
              <a:spcBef>
                <a:spcPct val="20000"/>
              </a:spcBef>
              <a:spcAft>
                <a:spcPts val="600"/>
              </a:spcAft>
              <a:buClr>
                <a:srgbClr val="FF0D0D"/>
              </a:buClr>
              <a:buSzPct val="70000"/>
              <a:buFont typeface="Arial" pitchFamily="34" charset="0"/>
              <a:buChar char="•"/>
              <a:tabLst/>
              <a:defRPr/>
            </a:pPr>
            <a:r>
              <a:rPr kumimoji="0" lang="en-US" sz="2100" b="1" i="0" u="none" strike="noStrike" kern="1200" cap="none" spc="0" normalizeH="0" baseline="0" noProof="0" dirty="0" smtClean="0">
                <a:ln>
                  <a:noFill/>
                </a:ln>
                <a:solidFill>
                  <a:schemeClr val="tx2"/>
                </a:solidFill>
                <a:effectLst/>
                <a:uLnTx/>
                <a:uFillTx/>
                <a:latin typeface="+mn-lt"/>
                <a:ea typeface="+mn-ea"/>
                <a:cs typeface="+mn-cs"/>
              </a:rPr>
              <a:t>Allows a firm to expand into new product or market areas without completing a merger or acquisition</a:t>
            </a:r>
          </a:p>
          <a:p>
            <a:pPr marL="342900" marR="0" lvl="0" indent="-342900" algn="l" defTabSz="914400" rtl="0" eaLnBrk="1" fontAlgn="auto" latinLnBrk="0" hangingPunct="1">
              <a:lnSpc>
                <a:spcPct val="100000"/>
              </a:lnSpc>
              <a:spcBef>
                <a:spcPct val="20000"/>
              </a:spcBef>
              <a:spcAft>
                <a:spcPts val="600"/>
              </a:spcAft>
              <a:buClr>
                <a:srgbClr val="FF0D0D"/>
              </a:buClr>
              <a:buSzPct val="70000"/>
              <a:buFont typeface="Arial" pitchFamily="34" charset="0"/>
              <a:buChar char="•"/>
              <a:tabLst/>
              <a:defRPr/>
            </a:pPr>
            <a:r>
              <a:rPr kumimoji="0" lang="en-US" sz="2100" b="1" i="0" u="none" strike="noStrike" kern="1200" cap="none" spc="0" normalizeH="0" baseline="0" noProof="0" dirty="0" smtClean="0">
                <a:ln>
                  <a:noFill/>
                </a:ln>
                <a:solidFill>
                  <a:schemeClr val="tx2"/>
                </a:solidFill>
                <a:effectLst/>
                <a:uLnTx/>
                <a:uFillTx/>
                <a:latin typeface="+mn-lt"/>
                <a:ea typeface="+mn-ea"/>
                <a:cs typeface="+mn-cs"/>
              </a:rPr>
              <a:t>Provides some of the potential synergistic benefits of a merger or acquisition, but with less risk and greater levels of flexibility</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100" b="1" i="0" u="none" strike="noStrike" kern="1200" cap="none" spc="0" normalizeH="0" baseline="0" noProof="0" dirty="0" smtClean="0">
                <a:ln>
                  <a:noFill/>
                </a:ln>
                <a:solidFill>
                  <a:schemeClr val="tx2"/>
                </a:solidFill>
                <a:effectLst/>
                <a:uLnTx/>
                <a:uFillTx/>
                <a:latin typeface="+mn-lt"/>
                <a:ea typeface="+mn-ea"/>
                <a:cs typeface="+mn-cs"/>
              </a:rPr>
              <a:t>Permits a “test” of whether a future merger between the partners would benefit both parties</a:t>
            </a:r>
            <a:endParaRPr kumimoji="0" lang="en-US" sz="21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0">
                                            <p:txEl>
                                              <p:pRg st="0" end="0"/>
                                            </p:txEl>
                                          </p:spTgt>
                                        </p:tgtEl>
                                        <p:attrNameLst>
                                          <p:attrName>style.visibility</p:attrName>
                                        </p:attrNameLst>
                                      </p:cBhvr>
                                      <p:to>
                                        <p:strVal val="visible"/>
                                      </p:to>
                                    </p:set>
                                    <p:animEffect transition="in" filter="wipe(left)">
                                      <p:cBhvr>
                                        <p:cTn id="16" dur="500"/>
                                        <p:tgtEl>
                                          <p:spTgt spid="2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1" end="1"/>
                                            </p:txEl>
                                          </p:spTgt>
                                        </p:tgtEl>
                                        <p:attrNameLst>
                                          <p:attrName>style.visibility</p:attrName>
                                        </p:attrNameLst>
                                      </p:cBhvr>
                                      <p:to>
                                        <p:strVal val="visible"/>
                                      </p:to>
                                    </p:set>
                                    <p:animEffect transition="in" filter="wipe(left)">
                                      <p:cBhvr>
                                        <p:cTn id="21" dur="500"/>
                                        <p:tgtEl>
                                          <p:spTgt spid="20">
                                            <p:txEl>
                                              <p:pRg st="1" end="1"/>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20">
                                            <p:txEl>
                                              <p:pRg st="2" end="2"/>
                                            </p:txEl>
                                          </p:spTgt>
                                        </p:tgtEl>
                                        <p:attrNameLst>
                                          <p:attrName>style.visibility</p:attrName>
                                        </p:attrNameLst>
                                      </p:cBhvr>
                                      <p:to>
                                        <p:strVal val="visible"/>
                                      </p:to>
                                    </p:set>
                                    <p:animEffect transition="in" filter="wipe(left)">
                                      <p:cBhvr>
                                        <p:cTn id="25" dur="500"/>
                                        <p:tgtEl>
                                          <p:spTgt spid="20">
                                            <p:txEl>
                                              <p:pRg st="2" end="2"/>
                                            </p:txEl>
                                          </p:spTgt>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20">
                                            <p:txEl>
                                              <p:pRg st="3" end="3"/>
                                            </p:txEl>
                                          </p:spTgt>
                                        </p:tgtEl>
                                        <p:attrNameLst>
                                          <p:attrName>style.visibility</p:attrName>
                                        </p:attrNameLst>
                                      </p:cBhvr>
                                      <p:to>
                                        <p:strVal val="visible"/>
                                      </p:to>
                                    </p:set>
                                    <p:animEffect transition="in" filter="wipe(left)">
                                      <p:cBhvr>
                                        <p:cTn id="29"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20" grpId="0" uiExpand="1" build="p" bldLvl="3"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3" name="Group 8"/>
          <p:cNvGrpSpPr>
            <a:grpSpLocks/>
          </p:cNvGrpSpPr>
          <p:nvPr/>
        </p:nvGrpSpPr>
        <p:grpSpPr bwMode="auto">
          <a:xfrm>
            <a:off x="520700" y="2971800"/>
            <a:ext cx="3124200" cy="1371600"/>
            <a:chOff x="250" y="1127"/>
            <a:chExt cx="1998" cy="649"/>
          </a:xfrm>
        </p:grpSpPr>
        <p:sp>
          <p:nvSpPr>
            <p:cNvPr id="14"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5"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Synergistic</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grpSp>
        <p:nvGrpSpPr>
          <p:cNvPr id="5" name="Group 5"/>
          <p:cNvGrpSpPr>
            <a:grpSpLocks/>
          </p:cNvGrpSpPr>
          <p:nvPr/>
        </p:nvGrpSpPr>
        <p:grpSpPr bwMode="auto">
          <a:xfrm>
            <a:off x="520700" y="1422400"/>
            <a:ext cx="3124200" cy="1473200"/>
            <a:chOff x="250" y="1127"/>
            <a:chExt cx="1998" cy="649"/>
          </a:xfrm>
        </p:grpSpPr>
        <p:sp>
          <p:nvSpPr>
            <p:cNvPr id="17"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8"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Diversifying</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sp>
        <p:nvSpPr>
          <p:cNvPr id="19" name="AutoShape 4"/>
          <p:cNvSpPr>
            <a:spLocks/>
          </p:cNvSpPr>
          <p:nvPr/>
        </p:nvSpPr>
        <p:spPr bwMode="auto">
          <a:xfrm>
            <a:off x="3657600" y="1447800"/>
            <a:ext cx="1295400" cy="4191000"/>
          </a:xfrm>
          <a:prstGeom prst="leftBrace">
            <a:avLst>
              <a:gd name="adj1" fmla="val 0"/>
              <a:gd name="adj2" fmla="val 51721"/>
            </a:avLst>
          </a:prstGeom>
          <a:noFill/>
          <a:ln w="57150">
            <a:solidFill>
              <a:schemeClr val="tx2"/>
            </a:solidFill>
            <a:round/>
            <a:headEnd/>
            <a:tailEnd/>
          </a:ln>
          <a:effectLst/>
        </p:spPr>
        <p:txBody>
          <a:bodyPr wrap="none" anchor="ctr"/>
          <a:lstStyle/>
          <a:p>
            <a:endParaRPr lang="en-US"/>
          </a:p>
        </p:txBody>
      </p:sp>
      <p:sp>
        <p:nvSpPr>
          <p:cNvPr id="16" name="Rectangle 3"/>
          <p:cNvSpPr txBox="1">
            <a:spLocks noChangeArrowheads="1"/>
          </p:cNvSpPr>
          <p:nvPr/>
        </p:nvSpPr>
        <p:spPr>
          <a:xfrm>
            <a:off x="4419600" y="1676400"/>
            <a:ext cx="4089400" cy="3581400"/>
          </a:xfrm>
          <a:prstGeom prst="rect">
            <a:avLst/>
          </a:prstGeom>
        </p:spPr>
        <p:txBody>
          <a:bodyPr vert="horz">
            <a:normAutofit/>
          </a:bodyPr>
          <a:lstStyle/>
          <a:p>
            <a:pPr marL="342900" indent="-342900">
              <a:spcBef>
                <a:spcPct val="20000"/>
              </a:spcBef>
              <a:buClr>
                <a:srgbClr val="FF0D0D"/>
              </a:buClr>
              <a:buSzPct val="70000"/>
              <a:buFont typeface="Arial" pitchFamily="34" charset="0"/>
              <a:buChar char="•"/>
            </a:pPr>
            <a:r>
              <a:rPr lang="en-US" sz="2400" b="1" dirty="0" smtClean="0">
                <a:solidFill>
                  <a:schemeClr val="tx2"/>
                </a:solidFill>
              </a:rPr>
              <a:t>Firms share some of their resources and capabilities to create economies of scope</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800" b="1"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Creates synergy across multiple functions or multiple businesses between partner firms</a:t>
            </a:r>
            <a:endParaRPr kumimoji="0" lang="en-US" sz="24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wipe(left)">
                                      <p:cBhvr>
                                        <p:cTn id="16" dur="500"/>
                                        <p:tgtEl>
                                          <p:spTgt spid="16">
                                            <p:txEl>
                                              <p:pRg st="0" end="0"/>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xEl>
                                              <p:pRg st="2" end="2"/>
                                            </p:txEl>
                                          </p:spTgt>
                                        </p:tgtEl>
                                        <p:attrNameLst>
                                          <p:attrName>style.visibility</p:attrName>
                                        </p:attrNameLst>
                                      </p:cBhvr>
                                      <p:to>
                                        <p:strVal val="visible"/>
                                      </p:to>
                                    </p:set>
                                    <p:animEffect transition="in" filter="wipe(left)">
                                      <p:cBhvr>
                                        <p:cTn id="20"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16" grpId="0" build="p" bldLvl="3"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2" name="Group 11"/>
          <p:cNvGrpSpPr>
            <a:grpSpLocks/>
          </p:cNvGrpSpPr>
          <p:nvPr/>
        </p:nvGrpSpPr>
        <p:grpSpPr bwMode="auto">
          <a:xfrm>
            <a:off x="520700" y="4419600"/>
            <a:ext cx="3124200" cy="1371600"/>
            <a:chOff x="250" y="1127"/>
            <a:chExt cx="1998" cy="649"/>
          </a:xfrm>
        </p:grpSpPr>
        <p:sp>
          <p:nvSpPr>
            <p:cNvPr id="9" name="Rectangle 12"/>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1" name="Rectangle 13"/>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Franchising</a:t>
              </a:r>
            </a:p>
          </p:txBody>
        </p:sp>
      </p:grpSp>
      <p:grpSp>
        <p:nvGrpSpPr>
          <p:cNvPr id="3" name="Group 8"/>
          <p:cNvGrpSpPr>
            <a:grpSpLocks/>
          </p:cNvGrpSpPr>
          <p:nvPr/>
        </p:nvGrpSpPr>
        <p:grpSpPr bwMode="auto">
          <a:xfrm>
            <a:off x="520700" y="2971800"/>
            <a:ext cx="3124200" cy="1371600"/>
            <a:chOff x="250" y="1127"/>
            <a:chExt cx="1998" cy="649"/>
          </a:xfrm>
        </p:grpSpPr>
        <p:sp>
          <p:nvSpPr>
            <p:cNvPr id="14"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5"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Synergistic</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grpSp>
        <p:nvGrpSpPr>
          <p:cNvPr id="5" name="Group 5"/>
          <p:cNvGrpSpPr>
            <a:grpSpLocks/>
          </p:cNvGrpSpPr>
          <p:nvPr/>
        </p:nvGrpSpPr>
        <p:grpSpPr bwMode="auto">
          <a:xfrm>
            <a:off x="520700" y="1422400"/>
            <a:ext cx="3124200" cy="1473200"/>
            <a:chOff x="250" y="1127"/>
            <a:chExt cx="1998" cy="649"/>
          </a:xfrm>
        </p:grpSpPr>
        <p:sp>
          <p:nvSpPr>
            <p:cNvPr id="17"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8"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Diversifying</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sp>
        <p:nvSpPr>
          <p:cNvPr id="19" name="AutoShape 4"/>
          <p:cNvSpPr>
            <a:spLocks/>
          </p:cNvSpPr>
          <p:nvPr/>
        </p:nvSpPr>
        <p:spPr bwMode="auto">
          <a:xfrm>
            <a:off x="3657600" y="1295400"/>
            <a:ext cx="1219200" cy="5181600"/>
          </a:xfrm>
          <a:prstGeom prst="leftBrace">
            <a:avLst>
              <a:gd name="adj1" fmla="val 0"/>
              <a:gd name="adj2" fmla="val 74982"/>
            </a:avLst>
          </a:prstGeom>
          <a:noFill/>
          <a:ln w="57150">
            <a:solidFill>
              <a:schemeClr val="tx2"/>
            </a:solidFill>
            <a:round/>
            <a:headEnd/>
            <a:tailEnd/>
          </a:ln>
          <a:effectLst/>
        </p:spPr>
        <p:txBody>
          <a:bodyPr wrap="none" anchor="ctr"/>
          <a:lstStyle/>
          <a:p>
            <a:endParaRPr lang="en-US"/>
          </a:p>
        </p:txBody>
      </p:sp>
      <p:sp>
        <p:nvSpPr>
          <p:cNvPr id="16" name="Rectangle 3"/>
          <p:cNvSpPr txBox="1">
            <a:spLocks noChangeArrowheads="1"/>
          </p:cNvSpPr>
          <p:nvPr/>
        </p:nvSpPr>
        <p:spPr>
          <a:xfrm>
            <a:off x="4419599" y="1066800"/>
            <a:ext cx="4572001" cy="5562600"/>
          </a:xfrm>
          <a:prstGeom prst="rect">
            <a:avLst/>
          </a:prstGeom>
        </p:spPr>
        <p:txBody>
          <a:bodyPr vert="horz">
            <a:noAutofit/>
          </a:bodyPr>
          <a:lstStyle/>
          <a:p>
            <a:pPr marL="342900" indent="-342900">
              <a:spcAft>
                <a:spcPts val="600"/>
              </a:spcAft>
              <a:buClr>
                <a:srgbClr val="FF0D0D"/>
              </a:buClr>
              <a:buSzPct val="70000"/>
              <a:buFont typeface="Arial" pitchFamily="34" charset="0"/>
              <a:buChar char="•"/>
            </a:pPr>
            <a:r>
              <a:rPr lang="en-US" sz="2000" b="1" dirty="0" smtClean="0">
                <a:solidFill>
                  <a:schemeClr val="tx2"/>
                </a:solidFill>
              </a:rPr>
              <a:t>Firm uses a franchise as a contractual relationship to describe and control the sharing of its resources and capabilities with partners</a:t>
            </a:r>
          </a:p>
          <a:p>
            <a:pPr marL="342900" lvl="3" indent="-342900">
              <a:spcAft>
                <a:spcPts val="600"/>
              </a:spcAft>
              <a:buClr>
                <a:srgbClr val="FF0D0D"/>
              </a:buClr>
              <a:buSzPct val="70000"/>
              <a:buFont typeface="Arial" pitchFamily="34" charset="0"/>
              <a:buChar char="•"/>
            </a:pPr>
            <a:r>
              <a:rPr lang="en-US" sz="2000" b="1" dirty="0" smtClean="0">
                <a:solidFill>
                  <a:schemeClr val="tx2"/>
                </a:solidFill>
              </a:rPr>
              <a:t>Franchise: contractual agreement between two legally independent companies whereby the franchisor grants the right to the franchisee to sell the franchisor's product or do business under its trademarks in a given location for a specified period of time</a:t>
            </a:r>
          </a:p>
          <a:p>
            <a:pPr marL="342900" marR="0" lvl="0" indent="-342900" algn="l" defTabSz="914400" rtl="0" eaLnBrk="1" fontAlgn="auto" latinLnBrk="0" hangingPunct="1">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chemeClr val="tx2"/>
                </a:solidFill>
                <a:effectLst/>
                <a:uLnTx/>
                <a:uFillTx/>
                <a:latin typeface="+mn-lt"/>
                <a:ea typeface="+mn-ea"/>
                <a:cs typeface="+mn-cs"/>
              </a:rPr>
              <a:t>Spreads risks and uses resources, capabilities, and competencies without merging or acquiring another company</a:t>
            </a:r>
          </a:p>
          <a:p>
            <a:pPr marL="342900" marR="0" lvl="0" indent="-342900" algn="l" defTabSz="914400" rtl="0" eaLnBrk="1" fontAlgn="auto" latinLnBrk="0" hangingPunct="1">
              <a:buClr>
                <a:schemeClr val="accent1"/>
              </a:buClr>
              <a:buSzPct val="70000"/>
              <a:buFont typeface="Arial" pitchFamily="34" charset="0"/>
              <a:buChar char="•"/>
              <a:tabLst/>
              <a:defRPr/>
            </a:pP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buClr>
                <a:schemeClr val="accent1"/>
              </a:buClr>
              <a:buSzPct val="70000"/>
              <a:buFont typeface="Arial" pitchFamily="34" charset="0"/>
              <a:buChar char="•"/>
              <a:tabLst/>
              <a:defRPr/>
            </a:pP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buClr>
                <a:schemeClr val="accent1"/>
              </a:buClr>
              <a:buSzPct val="70000"/>
              <a:buFont typeface="Arial" pitchFamily="34" charset="0"/>
              <a:buChar char="•"/>
              <a:tabLst/>
              <a:defRPr/>
            </a:pPr>
            <a:endParaRPr kumimoji="0" lang="en-US" sz="2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500"/>
                                        <p:tgtEl>
                                          <p:spTgt spid="19"/>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xEl>
                                              <p:pRg st="0" end="0"/>
                                            </p:txEl>
                                          </p:spTgt>
                                        </p:tgtEl>
                                        <p:attrNameLst>
                                          <p:attrName>style.visibility</p:attrName>
                                        </p:attrNameLst>
                                      </p:cBhvr>
                                      <p:to>
                                        <p:strVal val="visible"/>
                                      </p:to>
                                    </p:set>
                                    <p:animEffect transition="in" filter="wipe(left)">
                                      <p:cBhvr>
                                        <p:cTn id="20" dur="500"/>
                                        <p:tgtEl>
                                          <p:spTgt spid="16">
                                            <p:txEl>
                                              <p:pRg st="0" end="0"/>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wipe(left)">
                                      <p:cBhvr>
                                        <p:cTn id="23" dur="500"/>
                                        <p:tgtEl>
                                          <p:spTgt spid="1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wipe(left)">
                                      <p:cBhvr>
                                        <p:cTn id="28"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16" grpId="0" build="p" bldLvl="3"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8" name="Rectangle 4"/>
          <p:cNvSpPr txBox="1">
            <a:spLocks noChangeArrowheads="1"/>
          </p:cNvSpPr>
          <p:nvPr/>
        </p:nvSpPr>
        <p:spPr>
          <a:xfrm>
            <a:off x="1600200" y="1371600"/>
            <a:ext cx="7543800" cy="5181600"/>
          </a:xfrm>
          <a:prstGeom prst="rect">
            <a:avLst/>
          </a:prstGeom>
        </p:spPr>
        <p:txBody>
          <a:bodyPr/>
          <a:lstStyle/>
          <a:p>
            <a:pPr marL="222250" marR="0" lvl="0" indent="-222250" algn="l" defTabSz="914400" rtl="0" eaLnBrk="1" fontAlgn="auto" latinLnBrk="0" hangingPunct="1">
              <a:lnSpc>
                <a:spcPct val="100000"/>
              </a:lnSpc>
              <a:spcBef>
                <a:spcPct val="30000"/>
              </a:spcBef>
              <a:spcAft>
                <a:spcPts val="0"/>
              </a:spcAft>
              <a:buClr>
                <a:schemeClr val="accent1"/>
              </a:buClr>
              <a:buSzPct val="70000"/>
              <a:tabLst>
                <a:tab pos="3435350" algn="l"/>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Compared to business-level strategies</a:t>
            </a:r>
          </a:p>
          <a:p>
            <a:pPr marL="625475" lvl="1" indent="-284163">
              <a:spcBef>
                <a:spcPct val="30000"/>
              </a:spcBef>
              <a:buClr>
                <a:schemeClr val="accent1"/>
              </a:buClr>
              <a:buSzPct val="70000"/>
              <a:tabLst>
                <a:tab pos="3435350" algn="l"/>
              </a:tabLst>
            </a:pPr>
            <a:r>
              <a:rPr lang="en-US" sz="2600" b="1" dirty="0" smtClean="0">
                <a:solidFill>
                  <a:schemeClr val="tx2"/>
                </a:solidFill>
                <a:sym typeface="Wingdings" pitchFamily="2" charset="2"/>
              </a:rPr>
              <a:t> </a:t>
            </a:r>
            <a:r>
              <a:rPr kumimoji="0" lang="en-US" sz="2600" b="1" i="0" u="none" strike="noStrike" kern="1200" cap="none" spc="0" normalizeH="0" baseline="0" noProof="0" dirty="0" smtClean="0">
                <a:ln>
                  <a:noFill/>
                </a:ln>
                <a:solidFill>
                  <a:schemeClr val="tx2"/>
                </a:solidFill>
                <a:effectLst/>
                <a:uLnTx/>
                <a:uFillTx/>
                <a:latin typeface="+mn-lt"/>
                <a:ea typeface="+mn-ea"/>
                <a:cs typeface="+mn-cs"/>
              </a:rPr>
              <a:t>Broader in scope	</a:t>
            </a:r>
          </a:p>
          <a:p>
            <a:pPr marL="625475" lvl="1" indent="-284163">
              <a:spcBef>
                <a:spcPct val="30000"/>
              </a:spcBef>
              <a:spcAft>
                <a:spcPts val="600"/>
              </a:spcAft>
              <a:buClr>
                <a:schemeClr val="accent1"/>
              </a:buClr>
              <a:buSzPct val="70000"/>
              <a:tabLst>
                <a:tab pos="3435350" algn="l"/>
              </a:tabLst>
            </a:pPr>
            <a:r>
              <a:rPr lang="en-US" sz="2600" b="1" dirty="0" smtClean="0">
                <a:solidFill>
                  <a:schemeClr val="tx2"/>
                </a:solidFill>
                <a:sym typeface="Wingdings" pitchFamily="2" charset="2"/>
              </a:rPr>
              <a:t> </a:t>
            </a:r>
            <a:r>
              <a:rPr kumimoji="0" lang="en-US" sz="2600" b="1" i="0" u="none" strike="noStrike" kern="1200" cap="none" spc="0" normalizeH="0" baseline="0" noProof="0" dirty="0" smtClean="0">
                <a:ln>
                  <a:noFill/>
                </a:ln>
                <a:solidFill>
                  <a:schemeClr val="tx2"/>
                </a:solidFill>
                <a:effectLst/>
                <a:uLnTx/>
                <a:uFillTx/>
                <a:latin typeface="+mn-lt"/>
                <a:ea typeface="+mn-ea"/>
                <a:cs typeface="+mn-cs"/>
                <a:sym typeface="Wingdings" pitchFamily="2" charset="2"/>
              </a:rPr>
              <a:t>M</a:t>
            </a:r>
            <a:r>
              <a:rPr kumimoji="0" lang="en-US" sz="2600" b="1" i="0" u="none" strike="noStrike" kern="1200" cap="none" spc="0" normalizeH="0" baseline="0" noProof="0" dirty="0" smtClean="0">
                <a:ln>
                  <a:noFill/>
                </a:ln>
                <a:solidFill>
                  <a:schemeClr val="tx2"/>
                </a:solidFill>
                <a:effectLst/>
                <a:uLnTx/>
                <a:uFillTx/>
                <a:latin typeface="+mn-lt"/>
                <a:ea typeface="+mn-ea"/>
                <a:cs typeface="+mn-cs"/>
              </a:rPr>
              <a:t>ore complex therefore more costly</a:t>
            </a:r>
          </a:p>
          <a:p>
            <a:pPr marL="236538" lvl="1" indent="-236538">
              <a:spcBef>
                <a:spcPct val="20000"/>
              </a:spcBef>
              <a:buClr>
                <a:schemeClr val="accent1"/>
              </a:buClr>
              <a:buSzPct val="70000"/>
              <a:defRPr/>
            </a:pPr>
            <a:r>
              <a:rPr lang="en-US" sz="2800" b="1" dirty="0" smtClean="0">
                <a:solidFill>
                  <a:schemeClr val="tx2"/>
                </a:solidFill>
              </a:rPr>
              <a:t>Costs incurred regardless of type selected</a:t>
            </a:r>
          </a:p>
          <a:p>
            <a:pPr marL="236538" lvl="1" indent="-236538">
              <a:spcBef>
                <a:spcPct val="20000"/>
              </a:spcBef>
              <a:spcAft>
                <a:spcPts val="600"/>
              </a:spcAft>
              <a:buClr>
                <a:srgbClr val="FF0D0D"/>
              </a:buClr>
              <a:buSzPct val="70000"/>
              <a:buFont typeface="Arial"/>
              <a:buChar char="•"/>
              <a:defRPr/>
            </a:pPr>
            <a:r>
              <a:rPr lang="en-US" sz="2800" b="1" dirty="0" smtClean="0">
                <a:solidFill>
                  <a:schemeClr val="tx2"/>
                </a:solidFill>
              </a:rPr>
              <a:t>Important to monitor expenditures!</a:t>
            </a:r>
          </a:p>
          <a:p>
            <a:pPr marL="222250" marR="0" lvl="0" indent="-222250" algn="l" defTabSz="914400" rtl="0" eaLnBrk="1" fontAlgn="auto" latinLnBrk="0" hangingPunct="1">
              <a:lnSpc>
                <a:spcPct val="100000"/>
              </a:lnSpc>
              <a:spcBef>
                <a:spcPct val="30000"/>
              </a:spcBef>
              <a:spcAft>
                <a:spcPts val="0"/>
              </a:spcAft>
              <a:buClr>
                <a:schemeClr val="accent1"/>
              </a:buClr>
              <a:buSzPct val="70000"/>
              <a:tabLst>
                <a:tab pos="3435350" algn="l"/>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Can lead to competitive advantage and value when:</a:t>
            </a:r>
          </a:p>
          <a:p>
            <a:pPr marL="222250" marR="0" lvl="0" indent="-222250" algn="l" defTabSz="914400" rtl="0" eaLnBrk="1" fontAlgn="auto" latinLnBrk="0" hangingPunct="1">
              <a:lnSpc>
                <a:spcPct val="100000"/>
              </a:lnSpc>
              <a:spcBef>
                <a:spcPct val="30000"/>
              </a:spcBef>
              <a:spcAft>
                <a:spcPts val="0"/>
              </a:spcAft>
              <a:buClr>
                <a:srgbClr val="FF0D0D"/>
              </a:buClr>
              <a:buSzPct val="70000"/>
              <a:buFont typeface="Arial"/>
              <a:buChar char="•"/>
              <a:tabLst>
                <a:tab pos="3435350" algn="l"/>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Successful alliance experiences are internalized</a:t>
            </a:r>
          </a:p>
          <a:p>
            <a:pPr marL="625475" marR="0" lvl="1" indent="-284163" algn="l" defTabSz="914400" rtl="0" eaLnBrk="1" fontAlgn="auto" latinLnBrk="0" hangingPunct="1">
              <a:buClr>
                <a:schemeClr val="accent1"/>
              </a:buClr>
              <a:buSzPct val="70000"/>
              <a:buFont typeface="Arial" pitchFamily="34" charset="0"/>
              <a:buChar char="•"/>
              <a:tabLst>
                <a:tab pos="3435350" algn="l"/>
              </a:tabLst>
              <a:defRPr/>
            </a:pP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8" name="Rectangle 4"/>
          <p:cNvSpPr txBox="1">
            <a:spLocks noChangeArrowheads="1"/>
          </p:cNvSpPr>
          <p:nvPr/>
        </p:nvSpPr>
        <p:spPr>
          <a:xfrm>
            <a:off x="1600200" y="1371600"/>
            <a:ext cx="7086600" cy="4953000"/>
          </a:xfrm>
          <a:prstGeom prst="rect">
            <a:avLst/>
          </a:prstGeom>
        </p:spPr>
        <p:txBody>
          <a:bodyPr/>
          <a:lstStyle/>
          <a:p>
            <a:pPr marL="222250" marR="0" lvl="0" indent="-222250" algn="l" defTabSz="914400" rtl="0" eaLnBrk="1" fontAlgn="auto" latinLnBrk="0" hangingPunct="1">
              <a:lnSpc>
                <a:spcPct val="100000"/>
              </a:lnSpc>
              <a:spcBef>
                <a:spcPct val="30000"/>
              </a:spcBef>
              <a:spcAft>
                <a:spcPts val="0"/>
              </a:spcAft>
              <a:buClr>
                <a:schemeClr val="accent1"/>
              </a:buClr>
              <a:buSzPct val="70000"/>
              <a:tabLst>
                <a:tab pos="3435350" algn="l"/>
              </a:tabLst>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	</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Can lead to competitive advantage and value when (cont’d):</a:t>
            </a:r>
          </a:p>
          <a:p>
            <a:pPr marL="625475" lvl="1" indent="-284163">
              <a:spcBef>
                <a:spcPct val="30000"/>
              </a:spcBef>
              <a:buClr>
                <a:srgbClr val="FF0D0D"/>
              </a:buClr>
              <a:buSzPct val="70000"/>
              <a:buFont typeface="Arial" pitchFamily="34" charset="0"/>
              <a:buChar char="•"/>
              <a:tabLst>
                <a:tab pos="3435350" algn="l"/>
              </a:tabLst>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The firm uses such strategies to develop useful knowledge about how to succeed in the </a:t>
            </a:r>
            <a:r>
              <a:rPr lang="en-US" sz="2800" b="1" dirty="0" smtClean="0">
                <a:solidFill>
                  <a:schemeClr val="tx2"/>
                </a:solidFill>
              </a:rPr>
              <a:t>future</a:t>
            </a:r>
          </a:p>
          <a:p>
            <a:pPr marL="625475" lvl="1" indent="-284163">
              <a:spcBef>
                <a:spcPct val="30000"/>
              </a:spcBef>
              <a:buClr>
                <a:srgbClr val="FF0D0D"/>
              </a:buClr>
              <a:buSzPct val="70000"/>
              <a:buFont typeface="Arial" pitchFamily="34" charset="0"/>
              <a:buChar char="•"/>
              <a:tabLst>
                <a:tab pos="3435350" algn="l"/>
              </a:tabLst>
            </a:pPr>
            <a:r>
              <a:rPr lang="en-US" sz="2800" b="1" dirty="0" smtClean="0">
                <a:solidFill>
                  <a:schemeClr val="tx2"/>
                </a:solidFill>
              </a:rPr>
              <a:t>The firm gains maximum value from this knowledge by organizing it and verifying that it is always properly distributed to those involved with forming and using alliances</a:t>
            </a:r>
          </a:p>
          <a:p>
            <a:pPr marL="625475" lvl="1" indent="-284163">
              <a:spcBef>
                <a:spcPct val="30000"/>
              </a:spcBef>
              <a:buClr>
                <a:schemeClr val="accent1"/>
              </a:buClr>
              <a:buSzPct val="70000"/>
              <a:buFont typeface="Arial" pitchFamily="34" charset="0"/>
              <a:buChar char="•"/>
              <a:tabLst>
                <a:tab pos="3435350" algn="l"/>
              </a:tabLst>
            </a:pPr>
            <a:endParaRPr lang="en-US" sz="2800" dirty="0" smtClean="0">
              <a:solidFill>
                <a:schemeClr val="tx2"/>
              </a:solidFill>
            </a:endParaRPr>
          </a:p>
          <a:p>
            <a:pPr marL="625475" marR="0" lvl="1" indent="-284163" algn="l" defTabSz="914400" rtl="0" eaLnBrk="1" fontAlgn="auto" latinLnBrk="0" hangingPunct="1">
              <a:lnSpc>
                <a:spcPct val="100000"/>
              </a:lnSpc>
              <a:spcBef>
                <a:spcPct val="30000"/>
              </a:spcBef>
              <a:spcAft>
                <a:spcPts val="0"/>
              </a:spcAft>
              <a:buClr>
                <a:schemeClr val="accent1"/>
              </a:buClr>
              <a:buSzPct val="70000"/>
              <a:buFont typeface="Arial" pitchFamily="34" charset="0"/>
              <a:buChar char="•"/>
              <a:tabLst>
                <a:tab pos="3435350" algn="l"/>
              </a:tabLst>
              <a:defRPr/>
            </a:pP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INTERNATIONAL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3"/>
          <p:cNvSpPr txBox="1">
            <a:spLocks noChangeArrowheads="1"/>
          </p:cNvSpPr>
          <p:nvPr/>
        </p:nvSpPr>
        <p:spPr>
          <a:xfrm>
            <a:off x="1523999" y="1371601"/>
            <a:ext cx="7620001" cy="5029199"/>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tabLst/>
              <a:defRPr/>
            </a:pPr>
            <a:r>
              <a:rPr kumimoji="0" lang="en-US" sz="3200" i="0" u="none" strike="noStrike" kern="1200" cap="none" spc="0" normalizeH="0" baseline="0" noProof="0" dirty="0" smtClean="0">
                <a:ln>
                  <a:noFill/>
                </a:ln>
                <a:solidFill>
                  <a:schemeClr val="tx2"/>
                </a:solidFill>
                <a:effectLst/>
                <a:uLnTx/>
                <a:uFillTx/>
                <a:latin typeface="+mj-lt"/>
                <a:ea typeface="+mn-ea"/>
                <a:cs typeface="+mn-cs"/>
              </a:rPr>
              <a:t>   </a:t>
            </a:r>
            <a:r>
              <a:rPr kumimoji="0" lang="en-US" sz="2800" i="0" u="none" strike="noStrike" kern="1200" cap="none" spc="0" normalizeH="0" baseline="0" noProof="0" dirty="0" smtClean="0">
                <a:ln>
                  <a:noFill/>
                </a:ln>
                <a:solidFill>
                  <a:schemeClr val="tx2"/>
                </a:solidFill>
                <a:effectLst/>
                <a:uLnTx/>
                <a:uFillTx/>
                <a:latin typeface="+mj-lt"/>
                <a:ea typeface="+mn-ea"/>
                <a:cs typeface="+mn-cs"/>
              </a:rPr>
              <a:t>CROSS-BORDER STRATEGIC ALLIANCE</a:t>
            </a:r>
            <a:r>
              <a:rPr lang="en-US" sz="2800" dirty="0" smtClean="0">
                <a:solidFill>
                  <a:schemeClr val="tx2"/>
                </a:solidFill>
                <a:latin typeface="+mj-lt"/>
              </a:rPr>
              <a:t>:</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a:t>
            </a:r>
            <a:r>
              <a:rPr lang="en-US" sz="2800" b="1" dirty="0" smtClean="0">
                <a:solidFill>
                  <a:schemeClr val="tx2"/>
                </a:solidFill>
              </a:rPr>
              <a:t>an </a:t>
            </a:r>
            <a:r>
              <a:rPr lang="en-US" sz="2800" b="1" dirty="0" err="1" smtClean="0">
                <a:solidFill>
                  <a:schemeClr val="tx2"/>
                </a:solidFill>
              </a:rPr>
              <a:t>i</a:t>
            </a:r>
            <a:r>
              <a:rPr kumimoji="0" lang="en-US" sz="2800" b="1" i="0" u="none" strike="noStrike" kern="1200" cap="none" spc="0" normalizeH="0" baseline="0" noProof="0" dirty="0" err="1" smtClean="0">
                <a:ln>
                  <a:noFill/>
                </a:ln>
                <a:solidFill>
                  <a:schemeClr val="tx2"/>
                </a:solidFill>
                <a:effectLst/>
                <a:uLnTx/>
                <a:uFillTx/>
                <a:latin typeface="+mn-lt"/>
                <a:ea typeface="+mn-ea"/>
                <a:cs typeface="+mn-cs"/>
              </a:rPr>
              <a:t>nternational</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cooperative strategy in which firms with headquarters in different nations combine some of their resources and capabilities to create a competitive advantage</a:t>
            </a:r>
            <a:endParaRPr lang="en-US" sz="2800" b="1" dirty="0" smtClean="0">
              <a:latin typeface="Arial"/>
              <a:cs typeface="Arial"/>
            </a:endParaRPr>
          </a:p>
          <a:p>
            <a:pPr marL="222250" lvl="0" indent="-222250">
              <a:buClr>
                <a:schemeClr val="accent1"/>
              </a:buClr>
              <a:buSzPct val="70000"/>
              <a:tabLst>
                <a:tab pos="3435350" algn="l"/>
              </a:tabLst>
            </a:pPr>
            <a:endParaRPr lang="en-US" sz="2800" b="1" dirty="0" smtClean="0">
              <a:latin typeface="Arial"/>
              <a:cs typeface="Arial"/>
            </a:endParaRPr>
          </a:p>
          <a:p>
            <a:pPr marL="222250" lvl="0" indent="-222250">
              <a:buClr>
                <a:schemeClr val="accent1"/>
              </a:buClr>
              <a:buSzPct val="70000"/>
              <a:tabLst>
                <a:tab pos="3435350" algn="l"/>
              </a:tabLst>
            </a:pPr>
            <a:r>
              <a:rPr lang="en-US" sz="2800" b="1" dirty="0" smtClean="0">
                <a:solidFill>
                  <a:schemeClr val="tx2"/>
                </a:solidFill>
                <a:latin typeface="Arial"/>
                <a:cs typeface="Arial"/>
              </a:rPr>
              <a:t>	● </a:t>
            </a:r>
            <a:r>
              <a:rPr lang="en-US" sz="2800" b="1" dirty="0" smtClean="0">
                <a:solidFill>
                  <a:schemeClr val="tx2"/>
                </a:solidFill>
              </a:rPr>
              <a:t>These alliances are sometimes formed instead  of mergers and acquisitions, which can be riskier </a:t>
            </a:r>
          </a:p>
          <a:p>
            <a:pPr marL="222250" lvl="0" indent="-222250">
              <a:buClr>
                <a:schemeClr val="accent1"/>
              </a:buClr>
              <a:buSzPct val="70000"/>
              <a:tabLst>
                <a:tab pos="3435350" algn="l"/>
              </a:tabLst>
            </a:pPr>
            <a:r>
              <a:rPr lang="en-US" sz="2800" b="1" dirty="0" smtClean="0">
                <a:solidFill>
                  <a:schemeClr val="tx2"/>
                </a:solidFill>
                <a:cs typeface="Arial"/>
              </a:rPr>
              <a:t>	● </a:t>
            </a:r>
            <a:r>
              <a:rPr lang="en-US" sz="2800" b="1" dirty="0" smtClean="0">
                <a:solidFill>
                  <a:schemeClr val="tx2"/>
                </a:solidFill>
              </a:rPr>
              <a:t>Cross-border alliances can be complex and hard to manage</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ppt_x</p:attrName>
                                        </p:attrNameLst>
                                      </p:cBhvr>
                                      <p:tavLst>
                                        <p:tav tm="0">
                                          <p:val>
                                            <p:strVal val="#ppt_x"/>
                                          </p:val>
                                        </p:tav>
                                        <p:tav tm="100000">
                                          <p:val>
                                            <p:strVal val="#ppt_x"/>
                                          </p:val>
                                        </p:tav>
                                      </p:tavLst>
                                    </p:anim>
                                    <p:anim calcmode="lin" valueType="num">
                                      <p:cBhvr>
                                        <p:cTn id="13" dur="500" fill="hold"/>
                                        <p:tgtEl>
                                          <p:spTgt spid="7"/>
                                        </p:tgtEl>
                                        <p:attrNameLst>
                                          <p:attrName>ppt_y</p:attrName>
                                        </p:attrNameLst>
                                      </p:cBhvr>
                                      <p:tavLst>
                                        <p:tav tm="0">
                                          <p:val>
                                            <p:strVal val="#ppt_y+#ppt_h/2"/>
                                          </p:val>
                                        </p:tav>
                                        <p:tav tm="100000">
                                          <p:val>
                                            <p:strVal val="#ppt_y"/>
                                          </p:val>
                                        </p:tav>
                                      </p:tavLst>
                                    </p:anim>
                                    <p:anim calcmode="lin" valueType="num">
                                      <p:cBhvr>
                                        <p:cTn id="14" dur="500" fill="hold"/>
                                        <p:tgtEl>
                                          <p:spTgt spid="7"/>
                                        </p:tgtEl>
                                        <p:attrNameLst>
                                          <p:attrName>ppt_w</p:attrName>
                                        </p:attrNameLst>
                                      </p:cBhvr>
                                      <p:tavLst>
                                        <p:tav tm="0">
                                          <p:val>
                                            <p:strVal val="#ppt_w"/>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INTERNATIONAL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3"/>
          <p:cNvSpPr txBox="1">
            <a:spLocks noChangeArrowheads="1"/>
          </p:cNvSpPr>
          <p:nvPr/>
        </p:nvSpPr>
        <p:spPr>
          <a:xfrm>
            <a:off x="1524000" y="1219201"/>
            <a:ext cx="7620001" cy="5181600"/>
          </a:xfrm>
          <a:prstGeom prst="rect">
            <a:avLst/>
          </a:prstGeom>
        </p:spPr>
        <p:txBody>
          <a:bodyPr/>
          <a:lstStyle/>
          <a:p>
            <a:pPr marL="342900" marR="0" lvl="0" indent="-342900" algn="l" defTabSz="914400" rtl="0" eaLnBrk="1" fontAlgn="auto" latinLnBrk="0" hangingPunct="1">
              <a:spcAft>
                <a:spcPts val="600"/>
              </a:spcAft>
              <a:buClr>
                <a:schemeClr val="accent1"/>
              </a:buClr>
              <a:buSzPct val="70000"/>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Why form cross-border strategic alliances?</a:t>
            </a:r>
          </a:p>
          <a:p>
            <a:pPr marL="741363" indent="-284163">
              <a:spcAft>
                <a:spcPts val="600"/>
              </a:spcAft>
              <a:buClr>
                <a:srgbClr val="FF0D0D"/>
              </a:buClr>
              <a:buSzPct val="70000"/>
              <a:buFont typeface="Arial" pitchFamily="34" charset="0"/>
              <a:buChar char="•"/>
            </a:pPr>
            <a:r>
              <a:rPr lang="en-US" sz="2400" b="1" dirty="0" smtClean="0">
                <a:solidFill>
                  <a:schemeClr val="tx2"/>
                </a:solidFill>
              </a:rPr>
              <a:t>A firm may form cross-border strategic alliances to leverage core competencies that are the foundation of its domestic success to expand into international markets.</a:t>
            </a:r>
          </a:p>
          <a:p>
            <a:pPr marL="742950" marR="0" lvl="1" indent="-285750" algn="l" defTabSz="914400" rtl="0" eaLnBrk="1" fontAlgn="auto" latinLnBrk="0" hangingPunct="1">
              <a:spcAft>
                <a:spcPts val="60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Multinational corporations outperform firms that operate only domestically.</a:t>
            </a:r>
          </a:p>
          <a:p>
            <a:pPr marL="742950" marR="0" lvl="1" indent="-285750" algn="l" defTabSz="914400" rtl="0" eaLnBrk="1" fontAlgn="auto" latinLnBrk="0" hangingPunct="1">
              <a:spcAft>
                <a:spcPts val="60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Due to limited domestic growth opportunities, firms look outside their national borders to expand business.</a:t>
            </a:r>
          </a:p>
          <a:p>
            <a:pPr marL="742950" marR="0" lvl="1" indent="-285750" algn="l" defTabSz="914400" rtl="0" eaLnBrk="1" fontAlgn="auto" latinLnBrk="0" hangingPunct="1">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Some foreign government policies require investing firms to partner with a local firm to enter their markets.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slide(fromBottom)">
                                      <p:cBhvr>
                                        <p:cTn id="12" dur="500"/>
                                        <p:tgtEl>
                                          <p:spTgt spid="7">
                                            <p:txEl>
                                              <p:pRg st="0" end="0"/>
                                            </p:txEl>
                                          </p:spTgt>
                                        </p:tgtEl>
                                      </p:cBhvr>
                                    </p:animEffect>
                                  </p:childTnLst>
                                </p:cTn>
                              </p:par>
                            </p:childTnLst>
                          </p:cTn>
                        </p:par>
                        <p:par>
                          <p:cTn id="13" fill="hold">
                            <p:stCondLst>
                              <p:cond delay="1000"/>
                            </p:stCondLst>
                            <p:childTnLst>
                              <p:par>
                                <p:cTn id="14" presetID="12" presetClass="entr" presetSubtype="4" fill="hold" nodeType="after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slide(fromBottom)">
                                      <p:cBhvr>
                                        <p:cTn id="16" dur="500"/>
                                        <p:tgtEl>
                                          <p:spTgt spid="7">
                                            <p:txEl>
                                              <p:pRg st="1" end="1"/>
                                            </p:txEl>
                                          </p:spTgt>
                                        </p:tgtEl>
                                      </p:cBhvr>
                                    </p:animEffect>
                                  </p:childTnLst>
                                </p:cTn>
                              </p:par>
                            </p:childTnLst>
                          </p:cTn>
                        </p:par>
                        <p:par>
                          <p:cTn id="17" fill="hold">
                            <p:stCondLst>
                              <p:cond delay="1500"/>
                            </p:stCondLst>
                            <p:childTnLst>
                              <p:par>
                                <p:cTn id="18" presetID="12" presetClass="entr" presetSubtype="4" fill="hold" nodeType="after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slide(fromBottom)">
                                      <p:cBhvr>
                                        <p:cTn id="20" dur="500"/>
                                        <p:tgtEl>
                                          <p:spTgt spid="7">
                                            <p:txEl>
                                              <p:pRg st="2" end="2"/>
                                            </p:txEl>
                                          </p:spTgt>
                                        </p:tgtEl>
                                      </p:cBhvr>
                                    </p:animEffect>
                                  </p:childTnLst>
                                </p:cTn>
                              </p:par>
                            </p:childTnLst>
                          </p:cTn>
                        </p:par>
                        <p:par>
                          <p:cTn id="21" fill="hold">
                            <p:stCondLst>
                              <p:cond delay="2000"/>
                            </p:stCondLst>
                            <p:childTnLst>
                              <p:par>
                                <p:cTn id="22" presetID="12" presetClass="entr" presetSubtype="4" fill="hold" nodeType="after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slide(fromBottom)">
                                      <p:cBhvr>
                                        <p:cTn id="24" dur="500"/>
                                        <p:tgtEl>
                                          <p:spTgt spid="7">
                                            <p:txEl>
                                              <p:pRg st="3" end="3"/>
                                            </p:txEl>
                                          </p:spTgt>
                                        </p:tgtEl>
                                      </p:cBhvr>
                                    </p:animEffect>
                                  </p:childTnLst>
                                </p:cTn>
                              </p:par>
                            </p:childTnLst>
                          </p:cTn>
                        </p:par>
                        <p:par>
                          <p:cTn id="25" fill="hold">
                            <p:stCondLst>
                              <p:cond delay="2500"/>
                            </p:stCondLst>
                            <p:childTnLst>
                              <p:par>
                                <p:cTn id="26" presetID="12" presetClass="entr" presetSubtype="4" fill="hold" nodeType="after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slide(fromBottom)">
                                      <p:cBhvr>
                                        <p:cTn id="28"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8" name="Rectangle 3"/>
          <p:cNvSpPr txBox="1">
            <a:spLocks noChangeArrowheads="1"/>
          </p:cNvSpPr>
          <p:nvPr/>
        </p:nvSpPr>
        <p:spPr>
          <a:xfrm>
            <a:off x="1524000" y="1219200"/>
            <a:ext cx="7620000" cy="5257800"/>
          </a:xfrm>
          <a:prstGeom prst="rect">
            <a:avLst/>
          </a:prstGeom>
        </p:spPr>
        <p:txBody>
          <a:bodyPr/>
          <a:lstStyle/>
          <a:p>
            <a:pPr marL="342900" marR="0" lvl="0" indent="-342900" algn="l" defTabSz="914400" rtl="0" eaLnBrk="1" fontAlgn="auto" latinLnBrk="0" hangingPunct="1">
              <a:lnSpc>
                <a:spcPct val="100000"/>
              </a:lnSpc>
              <a:spcAft>
                <a:spcPts val="0"/>
              </a:spcAft>
              <a:buClr>
                <a:srgbClr val="FF0D0D"/>
              </a:buClr>
              <a:buSzPct val="70000"/>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2"/>
                </a:solidFill>
                <a:effectLst/>
                <a:uLnTx/>
                <a:uFillTx/>
                <a:latin typeface="+mj-lt"/>
                <a:ea typeface="+mn-ea"/>
                <a:cs typeface="+mn-cs"/>
              </a:rPr>
              <a:t>Network cooperative strategy:</a:t>
            </a:r>
            <a:r>
              <a:rPr kumimoji="0" lang="en-US" sz="2800" b="0" i="0" u="none" strike="noStrike" kern="1200" cap="none" spc="0" normalizeH="0" noProof="0" dirty="0" smtClean="0">
                <a:ln>
                  <a:noFill/>
                </a:ln>
                <a:solidFill>
                  <a:schemeClr val="tx2"/>
                </a:solidFill>
                <a:effectLst/>
                <a:uLnTx/>
                <a:uFillTx/>
                <a:latin typeface="+mj-lt"/>
                <a:ea typeface="+mn-ea"/>
                <a:cs typeface="+mn-cs"/>
              </a:rPr>
              <a:t> </a:t>
            </a:r>
            <a:r>
              <a:rPr kumimoji="0" lang="en-US" sz="2800" b="0" i="0" u="none" strike="noStrike" kern="1200" cap="none" spc="0" normalizeH="0" noProof="0" dirty="0" smtClean="0">
                <a:ln>
                  <a:noFill/>
                </a:ln>
                <a:solidFill>
                  <a:schemeClr val="tx2"/>
                </a:solidFill>
                <a:effectLst/>
                <a:uLnTx/>
                <a:uFillTx/>
                <a:latin typeface="+mn-lt"/>
                <a:ea typeface="+mn-ea"/>
                <a:cs typeface="+mn-cs"/>
              </a:rPr>
              <a:t>a</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cooperative strategy wherein several firms agree to form multiple partnerships to achieve shared objectives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Stable alliance network</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Dynamic alliance network</a:t>
            </a:r>
          </a:p>
          <a:p>
            <a:pPr marL="342900" marR="0" lvl="0" indent="-34290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Effective social relationships and interactions among partners are keys to a successful network cooperative strategy.</a:t>
            </a:r>
          </a:p>
          <a:p>
            <a:pPr marL="342900" lvl="0" indent="-342900">
              <a:buClr>
                <a:srgbClr val="FF0D0D"/>
              </a:buClr>
              <a:buSzPct val="70000"/>
              <a:buFont typeface="Arial" pitchFamily="34" charset="0"/>
              <a:buChar char="•"/>
            </a:pPr>
            <a:r>
              <a:rPr lang="en-US" sz="2800" dirty="0" smtClean="0">
                <a:solidFill>
                  <a:schemeClr val="tx2"/>
                </a:solidFill>
              </a:rPr>
              <a:t>Firms involved in networks of alliances use heterogeneous knowledge and are more innovative.</a:t>
            </a: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1752600"/>
          </a:xfrm>
        </p:spPr>
        <p:txBody>
          <a:bodyPr>
            <a:noAutofit/>
          </a:bodyPr>
          <a:lstStyle/>
          <a:p>
            <a:r>
              <a:rPr lang="en-US" sz="3600" b="1" dirty="0" smtClean="0">
                <a:latin typeface="+mj-lt"/>
              </a:rPr>
              <a:t>THE RENAULT-NISSAN ALLIANCE: COLLABORATING TO SUCCEED</a:t>
            </a:r>
            <a:endParaRPr lang="en-US" sz="3600" b="1" dirty="0">
              <a:latin typeface="+mj-lt"/>
            </a:endParaRPr>
          </a:p>
        </p:txBody>
      </p:sp>
      <p:sp>
        <p:nvSpPr>
          <p:cNvPr id="15" name="Subtitle 14"/>
          <p:cNvSpPr>
            <a:spLocks noGrp="1"/>
          </p:cNvSpPr>
          <p:nvPr>
            <p:ph idx="1"/>
          </p:nvPr>
        </p:nvSpPr>
        <p:spPr>
          <a:xfrm>
            <a:off x="2057400" y="2286000"/>
            <a:ext cx="6858000" cy="4191000"/>
          </a:xfrm>
          <a:solidFill>
            <a:schemeClr val="bg1">
              <a:lumMod val="85000"/>
            </a:schemeClr>
          </a:solidFill>
          <a:ln w="76200">
            <a:solidFill>
              <a:schemeClr val="tx1"/>
            </a:solidFill>
          </a:ln>
        </p:spPr>
        <p:txBody>
          <a:bodyPr>
            <a:noAutofit/>
          </a:bodyPr>
          <a:lstStyle/>
          <a:p>
            <a:pPr>
              <a:buNone/>
            </a:pPr>
            <a:r>
              <a:rPr lang="en-US" sz="2400" dirty="0" smtClean="0">
                <a:latin typeface="+mj-lt"/>
                <a:cs typeface="Arial"/>
              </a:rPr>
              <a:t>■</a:t>
            </a:r>
            <a:r>
              <a:rPr lang="en-US" sz="800" dirty="0" smtClean="0">
                <a:latin typeface="+mj-lt"/>
                <a:cs typeface="Arial"/>
              </a:rPr>
              <a:t>     </a:t>
            </a:r>
            <a:r>
              <a:rPr lang="en-US" sz="2400" dirty="0" smtClean="0">
                <a:latin typeface="+mj-lt"/>
              </a:rPr>
              <a:t>The 1999 French-based Renault and Japanese-based Nissan alliance was launched because each firm lacked the necessary size to develop economies of scale and economies of scope, critical components in the global automobile market. </a:t>
            </a:r>
          </a:p>
          <a:p>
            <a:pPr>
              <a:buNone/>
            </a:pPr>
            <a:endParaRPr lang="en-US" sz="800" dirty="0" smtClean="0">
              <a:latin typeface="+mj-lt"/>
            </a:endParaRPr>
          </a:p>
          <a:p>
            <a:pPr>
              <a:buNone/>
            </a:pPr>
            <a:r>
              <a:rPr lang="en-US" sz="2400" dirty="0" smtClean="0">
                <a:latin typeface="+mj-lt"/>
                <a:cs typeface="Arial"/>
              </a:rPr>
              <a:t>■</a:t>
            </a:r>
            <a:r>
              <a:rPr lang="en-US" sz="800" dirty="0" smtClean="0">
                <a:latin typeface="+mj-lt"/>
                <a:cs typeface="Arial"/>
              </a:rPr>
              <a:t>     </a:t>
            </a:r>
            <a:r>
              <a:rPr lang="en-US" sz="2400" dirty="0" smtClean="0">
                <a:latin typeface="+mj-lt"/>
              </a:rPr>
              <a:t>Renault has a 44.3% stake in Nissan while Nissan has a 15% stake in Renault, with Brazilian-born Carlos </a:t>
            </a:r>
            <a:r>
              <a:rPr lang="en-US" sz="2400" dirty="0" err="1" smtClean="0">
                <a:latin typeface="+mj-lt"/>
              </a:rPr>
              <a:t>Ghosn</a:t>
            </a:r>
            <a:r>
              <a:rPr lang="en-US" sz="2400" dirty="0" smtClean="0">
                <a:latin typeface="+mj-lt"/>
              </a:rPr>
              <a:t> as CEO for both companies.</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 calcmode="lin" valueType="num">
                                      <p:cBhvr additive="base">
                                        <p:cTn id="17"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8" name="Rectangle 3"/>
          <p:cNvSpPr txBox="1">
            <a:spLocks noChangeArrowheads="1"/>
          </p:cNvSpPr>
          <p:nvPr/>
        </p:nvSpPr>
        <p:spPr>
          <a:xfrm>
            <a:off x="1600200" y="1219200"/>
            <a:ext cx="7315200" cy="5257800"/>
          </a:xfrm>
          <a:prstGeom prst="rect">
            <a:avLst/>
          </a:prstGeom>
        </p:spPr>
        <p:txBody>
          <a:bodyPr/>
          <a:lstStyle/>
          <a:p>
            <a:pPr marL="342900" lvl="0" indent="-342900">
              <a:spcAft>
                <a:spcPts val="1200"/>
              </a:spcAft>
              <a:buClr>
                <a:srgbClr val="FF0D0D"/>
              </a:buClr>
              <a:buSzPct val="70000"/>
              <a:buFont typeface="Arial" pitchFamily="34" charset="0"/>
              <a:buChar char="•"/>
            </a:pPr>
            <a:r>
              <a:rPr lang="en-US" sz="2800" b="1" dirty="0" smtClean="0"/>
              <a:t>There are disadvantages to participating in networks, as a firm can be locked into its partnerships, precluding the development of alliances with others. </a:t>
            </a:r>
          </a:p>
          <a:p>
            <a:pPr marL="342900" lvl="0" indent="-342900">
              <a:spcAft>
                <a:spcPts val="1200"/>
              </a:spcAft>
              <a:buClr>
                <a:srgbClr val="FF0D0D"/>
              </a:buClr>
              <a:buSzPct val="70000"/>
              <a:buFont typeface="Arial" pitchFamily="34" charset="0"/>
              <a:buChar char="•"/>
            </a:pPr>
            <a:r>
              <a:rPr lang="en-US" sz="2800" b="1" dirty="0" smtClean="0"/>
              <a:t>In certain network configurations, such as Japanese </a:t>
            </a:r>
            <a:r>
              <a:rPr lang="en-US" sz="2800" b="1" i="1" dirty="0" err="1" smtClean="0"/>
              <a:t>keiretsus</a:t>
            </a:r>
            <a:r>
              <a:rPr lang="en-US" sz="2800" b="1" i="1" dirty="0" smtClean="0"/>
              <a:t>, </a:t>
            </a:r>
            <a:r>
              <a:rPr lang="en-US" sz="2800" b="1" dirty="0" smtClean="0"/>
              <a:t>firms in a network are expected to help other firms in that network whenever support is required. </a:t>
            </a:r>
          </a:p>
          <a:p>
            <a:pPr marL="342900" lvl="0" indent="-342900">
              <a:buClr>
                <a:srgbClr val="FF0D0D"/>
              </a:buClr>
              <a:buSzPct val="70000"/>
              <a:buFont typeface="Arial" pitchFamily="34" charset="0"/>
              <a:buChar char="•"/>
            </a:pPr>
            <a:r>
              <a:rPr lang="en-US" sz="2800" b="1" dirty="0" smtClean="0"/>
              <a:t>Such expectations can become a burden and negatively affect the focal firm’s performance over time.</a:t>
            </a:r>
            <a:endParaRPr kumimoji="0" lang="en-US" sz="28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2" name="Group 5"/>
          <p:cNvGrpSpPr>
            <a:grpSpLocks/>
          </p:cNvGrpSpPr>
          <p:nvPr/>
        </p:nvGrpSpPr>
        <p:grpSpPr bwMode="auto">
          <a:xfrm>
            <a:off x="520700" y="1408113"/>
            <a:ext cx="3124200" cy="1563687"/>
            <a:chOff x="250" y="1127"/>
            <a:chExt cx="1998" cy="649"/>
          </a:xfrm>
        </p:grpSpPr>
        <p:sp>
          <p:nvSpPr>
            <p:cNvPr id="13"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4"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Stable Alliance</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Network</a:t>
              </a:r>
            </a:p>
          </p:txBody>
        </p:sp>
      </p:grpSp>
      <p:sp>
        <p:nvSpPr>
          <p:cNvPr id="15" name="AutoShape 4"/>
          <p:cNvSpPr>
            <a:spLocks/>
          </p:cNvSpPr>
          <p:nvPr/>
        </p:nvSpPr>
        <p:spPr bwMode="auto">
          <a:xfrm>
            <a:off x="3657600" y="1447800"/>
            <a:ext cx="914400" cy="4114800"/>
          </a:xfrm>
          <a:prstGeom prst="leftBrace">
            <a:avLst>
              <a:gd name="adj1" fmla="val 0"/>
              <a:gd name="adj2" fmla="val 18090"/>
            </a:avLst>
          </a:prstGeom>
          <a:noFill/>
          <a:ln w="57150">
            <a:solidFill>
              <a:schemeClr val="tx2"/>
            </a:solidFill>
            <a:round/>
            <a:headEnd/>
            <a:tailEnd/>
          </a:ln>
          <a:effectLst/>
        </p:spPr>
        <p:txBody>
          <a:bodyPr wrap="none" anchor="ctr"/>
          <a:lstStyle/>
          <a:p>
            <a:endParaRPr lang="en-US"/>
          </a:p>
        </p:txBody>
      </p:sp>
      <p:sp>
        <p:nvSpPr>
          <p:cNvPr id="17" name="Rectangle 3"/>
          <p:cNvSpPr>
            <a:spLocks noChangeArrowheads="1"/>
          </p:cNvSpPr>
          <p:nvPr/>
        </p:nvSpPr>
        <p:spPr bwMode="auto">
          <a:xfrm>
            <a:off x="4267200" y="1528763"/>
            <a:ext cx="4191000" cy="4033837"/>
          </a:xfrm>
          <a:prstGeom prst="rect">
            <a:avLst/>
          </a:prstGeom>
          <a:noFill/>
          <a:ln w="9525">
            <a:noFill/>
            <a:miter lim="800000"/>
            <a:headEnd/>
            <a:tailEnd/>
          </a:ln>
          <a:effectLst/>
        </p:spPr>
        <p:txBody>
          <a:bodyPr/>
          <a:lstStyle/>
          <a:p>
            <a:pPr marL="290513" indent="-290513">
              <a:spcBef>
                <a:spcPct val="20000"/>
              </a:spcBef>
              <a:spcAft>
                <a:spcPts val="600"/>
              </a:spcAft>
              <a:buFontTx/>
              <a:buChar char="•"/>
            </a:pPr>
            <a:r>
              <a:rPr lang="en-US" sz="2400" b="1" dirty="0" smtClean="0">
                <a:effectLst>
                  <a:outerShdw blurRad="38100" dist="38100" dir="2700000" algn="tl">
                    <a:srgbClr val="C0C0C0"/>
                  </a:outerShdw>
                </a:effectLst>
              </a:rPr>
              <a:t>Long-term </a:t>
            </a:r>
            <a:r>
              <a:rPr lang="en-US" sz="2400" b="1" dirty="0">
                <a:effectLst>
                  <a:outerShdw blurRad="38100" dist="38100" dir="2700000" algn="tl">
                    <a:srgbClr val="C0C0C0"/>
                  </a:outerShdw>
                </a:effectLst>
              </a:rPr>
              <a:t>relationships that often appear in mature industries where demand is relatively constant and predictable</a:t>
            </a:r>
          </a:p>
          <a:p>
            <a:pPr marL="290513" indent="-290513">
              <a:spcBef>
                <a:spcPct val="20000"/>
              </a:spcBef>
              <a:buFontTx/>
              <a:buChar char="•"/>
            </a:pPr>
            <a:r>
              <a:rPr lang="en-US" sz="2400" b="1" dirty="0">
                <a:effectLst>
                  <a:outerShdw blurRad="38100" dist="38100" dir="2700000" algn="tl">
                    <a:srgbClr val="C0C0C0"/>
                  </a:outerShdw>
                </a:effectLst>
              </a:rPr>
              <a:t>Stable networks are built for </a:t>
            </a:r>
            <a:r>
              <a:rPr lang="en-US" sz="2400" b="1" i="1" dirty="0">
                <a:effectLst>
                  <a:outerShdw blurRad="38100" dist="38100" dir="2700000" algn="tl">
                    <a:srgbClr val="C0C0C0"/>
                  </a:outerShdw>
                </a:effectLst>
              </a:rPr>
              <a:t>exploitation</a:t>
            </a:r>
            <a:r>
              <a:rPr lang="en-US" sz="2400" b="1" dirty="0">
                <a:effectLst>
                  <a:outerShdw blurRad="38100" dist="38100" dir="2700000" algn="tl">
                    <a:srgbClr val="C0C0C0"/>
                  </a:outerShdw>
                </a:effectLst>
              </a:rPr>
              <a:t> of the economies </a:t>
            </a:r>
            <a:r>
              <a:rPr lang="en-US" sz="2400" b="1" dirty="0" smtClean="0">
                <a:effectLst>
                  <a:outerShdw blurRad="38100" dist="38100" dir="2700000" algn="tl">
                    <a:srgbClr val="C0C0C0"/>
                  </a:outerShdw>
                </a:effectLst>
              </a:rPr>
              <a:t>(of scale </a:t>
            </a:r>
            <a:r>
              <a:rPr lang="en-US" sz="2400" b="1" dirty="0">
                <a:effectLst>
                  <a:outerShdw blurRad="38100" dist="38100" dir="2700000" algn="tl">
                    <a:srgbClr val="C0C0C0"/>
                  </a:outerShdw>
                </a:effectLst>
              </a:rPr>
              <a:t>and/or scope) available between the firms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animEffect transition="in" filter="wipe(left)">
                                      <p:cBhvr>
                                        <p:cTn id="16" dur="500"/>
                                        <p:tgtEl>
                                          <p:spTgt spid="17">
                                            <p:txEl>
                                              <p:pRg st="0" end="0"/>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7">
                                            <p:txEl>
                                              <p:pRg st="1" end="1"/>
                                            </p:txEl>
                                          </p:spTgt>
                                        </p:tgtEl>
                                        <p:attrNameLst>
                                          <p:attrName>style.visibility</p:attrName>
                                        </p:attrNameLst>
                                      </p:cBhvr>
                                      <p:to>
                                        <p:strVal val="visible"/>
                                      </p:to>
                                    </p:set>
                                    <p:animEffect transition="in" filter="wipe(left)">
                                      <p:cBhvr>
                                        <p:cTn id="20" dur="500"/>
                                        <p:tgtEl>
                                          <p:spTgt spid="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animBg="1"/>
      <p:bldP spid="17" grpId="0" build="p" bldLvl="3"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2" name="Group 8"/>
          <p:cNvGrpSpPr>
            <a:grpSpLocks/>
          </p:cNvGrpSpPr>
          <p:nvPr/>
        </p:nvGrpSpPr>
        <p:grpSpPr bwMode="auto">
          <a:xfrm>
            <a:off x="520700" y="3124200"/>
            <a:ext cx="3124200" cy="1600200"/>
            <a:chOff x="250" y="1127"/>
            <a:chExt cx="1998" cy="649"/>
          </a:xfrm>
        </p:grpSpPr>
        <p:sp>
          <p:nvSpPr>
            <p:cNvPr id="9"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0"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Dynamic Alliance</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Network</a:t>
              </a:r>
            </a:p>
          </p:txBody>
        </p:sp>
      </p:grpSp>
      <p:grpSp>
        <p:nvGrpSpPr>
          <p:cNvPr id="3" name="Group 5"/>
          <p:cNvGrpSpPr>
            <a:grpSpLocks/>
          </p:cNvGrpSpPr>
          <p:nvPr/>
        </p:nvGrpSpPr>
        <p:grpSpPr bwMode="auto">
          <a:xfrm>
            <a:off x="520700" y="1408113"/>
            <a:ext cx="3124200" cy="1563687"/>
            <a:chOff x="250" y="1127"/>
            <a:chExt cx="1998" cy="649"/>
          </a:xfrm>
        </p:grpSpPr>
        <p:sp>
          <p:nvSpPr>
            <p:cNvPr id="13"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4"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Stable Alliance</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Network</a:t>
              </a:r>
            </a:p>
          </p:txBody>
        </p:sp>
      </p:grpSp>
      <p:sp>
        <p:nvSpPr>
          <p:cNvPr id="15" name="AutoShape 4"/>
          <p:cNvSpPr>
            <a:spLocks/>
          </p:cNvSpPr>
          <p:nvPr/>
        </p:nvSpPr>
        <p:spPr bwMode="auto">
          <a:xfrm>
            <a:off x="3657600" y="1447800"/>
            <a:ext cx="914400" cy="4114800"/>
          </a:xfrm>
          <a:prstGeom prst="leftBrace">
            <a:avLst>
              <a:gd name="adj1" fmla="val 0"/>
              <a:gd name="adj2" fmla="val 56787"/>
            </a:avLst>
          </a:prstGeom>
          <a:noFill/>
          <a:ln w="57150">
            <a:solidFill>
              <a:schemeClr val="tx2"/>
            </a:solidFill>
            <a:round/>
            <a:headEnd/>
            <a:tailEnd/>
          </a:ln>
          <a:effectLst/>
        </p:spPr>
        <p:txBody>
          <a:bodyPr wrap="none" anchor="ctr"/>
          <a:lstStyle/>
          <a:p>
            <a:endParaRPr lang="en-US"/>
          </a:p>
        </p:txBody>
      </p:sp>
      <p:sp>
        <p:nvSpPr>
          <p:cNvPr id="16" name="Rectangle 3"/>
          <p:cNvSpPr>
            <a:spLocks noChangeArrowheads="1"/>
          </p:cNvSpPr>
          <p:nvPr/>
        </p:nvSpPr>
        <p:spPr bwMode="auto">
          <a:xfrm>
            <a:off x="4343400" y="1479550"/>
            <a:ext cx="4114800" cy="4845050"/>
          </a:xfrm>
          <a:prstGeom prst="rect">
            <a:avLst/>
          </a:prstGeom>
          <a:noFill/>
          <a:ln w="9525">
            <a:noFill/>
            <a:miter lim="800000"/>
            <a:headEnd/>
            <a:tailEnd/>
          </a:ln>
          <a:effectLst/>
        </p:spPr>
        <p:txBody>
          <a:bodyPr/>
          <a:lstStyle/>
          <a:p>
            <a:pPr marL="290513" indent="-290513">
              <a:spcBef>
                <a:spcPct val="35000"/>
              </a:spcBef>
              <a:buFontTx/>
              <a:buChar char="•"/>
            </a:pPr>
            <a:r>
              <a:rPr lang="en-US" sz="2400" b="1" dirty="0">
                <a:effectLst>
                  <a:outerShdw blurRad="38100" dist="38100" dir="2700000" algn="tl">
                    <a:srgbClr val="C0C0C0"/>
                  </a:outerShdw>
                </a:effectLst>
              </a:rPr>
              <a:t>Arrangements that evolve in industries with rapid technological change leading to short product life </a:t>
            </a:r>
            <a:r>
              <a:rPr lang="en-US" sz="2400" b="1" dirty="0" smtClean="0">
                <a:effectLst>
                  <a:outerShdw blurRad="38100" dist="38100" dir="2700000" algn="tl">
                    <a:srgbClr val="C0C0C0"/>
                  </a:outerShdw>
                </a:effectLst>
              </a:rPr>
              <a:t>cycles</a:t>
            </a:r>
          </a:p>
          <a:p>
            <a:pPr marL="290513" indent="-290513">
              <a:spcBef>
                <a:spcPct val="35000"/>
              </a:spcBef>
              <a:buFontTx/>
              <a:buChar char="•"/>
            </a:pPr>
            <a:r>
              <a:rPr lang="en-US" sz="2400" b="1" dirty="0">
                <a:effectLst>
                  <a:outerShdw blurRad="38100" dist="38100" dir="2700000" algn="tl">
                    <a:srgbClr val="C0C0C0"/>
                  </a:outerShdw>
                </a:effectLst>
              </a:rPr>
              <a:t>Primarily used to stimulate rapid, value-creating product innovation and subsequent successful market </a:t>
            </a:r>
            <a:r>
              <a:rPr lang="en-US" sz="2400" b="1" dirty="0" smtClean="0">
                <a:effectLst>
                  <a:outerShdw blurRad="38100" dist="38100" dir="2700000" algn="tl">
                    <a:srgbClr val="C0C0C0"/>
                  </a:outerShdw>
                </a:effectLst>
              </a:rPr>
              <a:t>entries</a:t>
            </a:r>
          </a:p>
          <a:p>
            <a:pPr marL="290513" indent="-290513">
              <a:spcBef>
                <a:spcPct val="35000"/>
              </a:spcBef>
              <a:buFontTx/>
              <a:buChar char="•"/>
            </a:pPr>
            <a:r>
              <a:rPr lang="en-US" sz="2400" b="1" dirty="0">
                <a:effectLst>
                  <a:outerShdw blurRad="38100" dist="38100" dir="2700000" algn="tl">
                    <a:srgbClr val="C0C0C0"/>
                  </a:outerShdw>
                </a:effectLst>
              </a:rPr>
              <a:t>Purpose is often </a:t>
            </a:r>
            <a:r>
              <a:rPr lang="en-US" sz="2400" b="1" i="1" dirty="0">
                <a:effectLst>
                  <a:outerShdw blurRad="38100" dist="38100" dir="2700000" algn="tl">
                    <a:srgbClr val="C0C0C0"/>
                  </a:outerShdw>
                </a:effectLst>
              </a:rPr>
              <a:t>exploration</a:t>
            </a:r>
            <a:r>
              <a:rPr lang="en-US" sz="2400" b="1" dirty="0">
                <a:effectLst>
                  <a:outerShdw blurRad="38100" dist="38100" dir="2700000" algn="tl">
                    <a:srgbClr val="C0C0C0"/>
                  </a:outerShdw>
                </a:effectLst>
              </a:rPr>
              <a:t> of new ideas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left)">
                                      <p:cBhvr>
                                        <p:cTn id="16" dur="500"/>
                                        <p:tgtEl>
                                          <p:spTgt spid="1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xEl>
                                              <p:pRg st="0" end="0"/>
                                            </p:txEl>
                                          </p:spTgt>
                                        </p:tgtEl>
                                        <p:attrNameLst>
                                          <p:attrName>style.visibility</p:attrName>
                                        </p:attrNameLst>
                                      </p:cBhvr>
                                      <p:to>
                                        <p:strVal val="visible"/>
                                      </p:to>
                                    </p:set>
                                    <p:animEffect transition="in" filter="wipe(left)">
                                      <p:cBhvr>
                                        <p:cTn id="20" dur="500"/>
                                        <p:tgtEl>
                                          <p:spTgt spid="16">
                                            <p:txEl>
                                              <p:pRg st="0" end="0"/>
                                            </p:txEl>
                                          </p:spTgt>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Effect transition="in" filter="wipe(left)">
                                      <p:cBhvr>
                                        <p:cTn id="24" dur="500"/>
                                        <p:tgtEl>
                                          <p:spTgt spid="16">
                                            <p:txEl>
                                              <p:pRg st="1" end="1"/>
                                            </p:txEl>
                                          </p:spTgt>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wipe(left)">
                                      <p:cBhvr>
                                        <p:cTn id="28"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animBg="1"/>
      <p:bldP spid="16" grpId="0" build="p" bldLvl="3"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COMPETITIVE RISKS WITH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7" name="Rectangle 3"/>
          <p:cNvSpPr txBox="1">
            <a:spLocks noChangeArrowheads="1"/>
          </p:cNvSpPr>
          <p:nvPr/>
        </p:nvSpPr>
        <p:spPr>
          <a:xfrm>
            <a:off x="1524000" y="1447800"/>
            <a:ext cx="7620000" cy="49530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Partners may choose to act opportunistically</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Partner competencies may be misrepresented</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Partner may fail to make available the complementary resources and capabilities that were committed</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lang="en-US" sz="2800" b="1" dirty="0" smtClean="0">
                <a:solidFill>
                  <a:schemeClr val="tx2"/>
                </a:solidFill>
              </a:rPr>
              <a:t>One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partner may make investments specific to the alliance while the other partner may not </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4" fill="hold" grpId="0" nodeType="after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ppt_x</p:attrName>
                                        </p:attrNameLst>
                                      </p:cBhvr>
                                      <p:tavLst>
                                        <p:tav tm="0">
                                          <p:val>
                                            <p:strVal val="#ppt_x"/>
                                          </p:val>
                                        </p:tav>
                                        <p:tav tm="100000">
                                          <p:val>
                                            <p:strVal val="#ppt_x"/>
                                          </p:val>
                                        </p:tav>
                                      </p:tavLst>
                                    </p:anim>
                                    <p:anim calcmode="lin" valueType="num">
                                      <p:cBhvr>
                                        <p:cTn id="13" dur="500" fill="hold"/>
                                        <p:tgtEl>
                                          <p:spTgt spid="17"/>
                                        </p:tgtEl>
                                        <p:attrNameLst>
                                          <p:attrName>ppt_y</p:attrName>
                                        </p:attrNameLst>
                                      </p:cBhvr>
                                      <p:tavLst>
                                        <p:tav tm="0">
                                          <p:val>
                                            <p:strVal val="#ppt_y+#ppt_h/2"/>
                                          </p:val>
                                        </p:tav>
                                        <p:tav tm="100000">
                                          <p:val>
                                            <p:strVal val="#ppt_y"/>
                                          </p:val>
                                        </p:tav>
                                      </p:tavLst>
                                    </p:anim>
                                    <p:anim calcmode="lin" valueType="num">
                                      <p:cBhvr>
                                        <p:cTn id="14" dur="500" fill="hold"/>
                                        <p:tgtEl>
                                          <p:spTgt spid="17"/>
                                        </p:tgtEl>
                                        <p:attrNameLst>
                                          <p:attrName>ppt_w</p:attrName>
                                        </p:attrNameLst>
                                      </p:cBhvr>
                                      <p:tavLst>
                                        <p:tav tm="0">
                                          <p:val>
                                            <p:strVal val="#ppt_w"/>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COMPETITIVE RISKS WITH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2"/>
          <p:cNvSpPr txBox="1">
            <a:spLocks noChangeArrowheads="1"/>
          </p:cNvSpPr>
          <p:nvPr/>
        </p:nvSpPr>
        <p:spPr>
          <a:xfrm>
            <a:off x="0" y="1524000"/>
            <a:ext cx="15240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.5</a:t>
            </a:r>
            <a:endParaRPr kumimoji="0" lang="en-US" sz="16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0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Managing Competitive Risks in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708" y="1921584"/>
            <a:ext cx="1522251" cy="86205"/>
          </a:xfrm>
          <a:prstGeom prst="line">
            <a:avLst/>
          </a:prstGeom>
          <a:noFill/>
          <a:ln w="57150">
            <a:solidFill>
              <a:schemeClr val="bg1"/>
            </a:solidFill>
            <a:round/>
            <a:headEnd/>
            <a:tailEnd/>
          </a:ln>
          <a:effectLst/>
        </p:spPr>
        <p:txBody>
          <a:bodyPr/>
          <a:lstStyle/>
          <a:p>
            <a:endParaRPr lang="en-US"/>
          </a:p>
        </p:txBody>
      </p:sp>
      <p:pic>
        <p:nvPicPr>
          <p:cNvPr id="5122" name="Picture 2"/>
          <p:cNvPicPr>
            <a:picLocks noChangeAspect="1" noChangeArrowheads="1"/>
          </p:cNvPicPr>
          <p:nvPr/>
        </p:nvPicPr>
        <p:blipFill>
          <a:blip r:embed="rId3" cstate="print"/>
          <a:srcRect/>
          <a:stretch>
            <a:fillRect/>
          </a:stretch>
        </p:blipFill>
        <p:spPr bwMode="auto">
          <a:xfrm>
            <a:off x="2209800" y="1828800"/>
            <a:ext cx="6019800" cy="2737772"/>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2209800" y="4572000"/>
            <a:ext cx="6019800" cy="3407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MANAGING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1" name="Rectangle 3"/>
          <p:cNvSpPr txBox="1">
            <a:spLocks noChangeArrowheads="1"/>
          </p:cNvSpPr>
          <p:nvPr/>
        </p:nvSpPr>
        <p:spPr>
          <a:xfrm>
            <a:off x="1752599" y="1752601"/>
            <a:ext cx="7391401" cy="358139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3400" b="1" i="0" u="none" strike="noStrike" kern="1200" cap="none" spc="0" normalizeH="0" baseline="0" noProof="0" dirty="0" smtClean="0">
                <a:ln>
                  <a:noFill/>
                </a:ln>
                <a:solidFill>
                  <a:schemeClr val="tx2"/>
                </a:solidFill>
                <a:effectLst/>
                <a:uLnTx/>
                <a:uFillTx/>
                <a:latin typeface="+mn-lt"/>
                <a:ea typeface="+mn-ea"/>
                <a:cs typeface="+mn-cs"/>
              </a:rPr>
              <a:t>Two primary approaches:</a:t>
            </a:r>
          </a:p>
          <a:p>
            <a:pPr marL="971550" marR="0" lvl="1" indent="-514350" algn="l" defTabSz="914400" rtl="0" eaLnBrk="1" fontAlgn="auto" latinLnBrk="0" hangingPunct="1">
              <a:lnSpc>
                <a:spcPct val="100000"/>
              </a:lnSpc>
              <a:spcBef>
                <a:spcPct val="20000"/>
              </a:spcBef>
              <a:spcAft>
                <a:spcPts val="0"/>
              </a:spcAft>
              <a:buClr>
                <a:srgbClr val="FF0D0D"/>
              </a:buClr>
              <a:buSzPct val="70000"/>
              <a:buFont typeface="+mj-lt"/>
              <a:buAutoNum type="arabicPeriod"/>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Cost minimization</a:t>
            </a:r>
          </a:p>
          <a:p>
            <a:pPr marL="971550" marR="0" lvl="1" indent="-514350" algn="l" defTabSz="914400" rtl="0" eaLnBrk="1" fontAlgn="auto" latinLnBrk="0" hangingPunct="1">
              <a:lnSpc>
                <a:spcPct val="100000"/>
              </a:lnSpc>
              <a:spcBef>
                <a:spcPct val="20000"/>
              </a:spcBef>
              <a:spcAft>
                <a:spcPts val="0"/>
              </a:spcAft>
              <a:buClr>
                <a:srgbClr val="FF0D0D"/>
              </a:buClr>
              <a:buSzPct val="70000"/>
              <a:buFont typeface="+mj-lt"/>
              <a:buAutoNum type="arabicPeriod"/>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Opportunity maximization</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 calcmode="lin" valueType="num">
                                      <p:cBhvr additive="base">
                                        <p:cTn id="1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 calcmode="lin" valueType="num">
                                      <p:cBhvr additive="base">
                                        <p:cTn id="1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 calcmode="lin" valueType="num">
                                      <p:cBhvr additive="base">
                                        <p:cTn id="22"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MANAGING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3"/>
          <p:cNvSpPr txBox="1">
            <a:spLocks noChangeArrowheads="1"/>
          </p:cNvSpPr>
          <p:nvPr/>
        </p:nvSpPr>
        <p:spPr>
          <a:xfrm>
            <a:off x="1524000" y="1219200"/>
            <a:ext cx="7620000" cy="5257799"/>
          </a:xfrm>
          <a:prstGeom prst="rect">
            <a:avLst/>
          </a:prstGeom>
        </p:spPr>
        <p:txBody>
          <a:bodyPr/>
          <a:lstStyle/>
          <a:p>
            <a:pPr marL="0" marR="0" lvl="0" indent="0" algn="l" defTabSz="914400" rtl="0" eaLnBrk="1" fontAlgn="auto" latinLnBrk="0" hangingPunct="1">
              <a:lnSpc>
                <a:spcPct val="100000"/>
              </a:lnSpc>
              <a:spcAft>
                <a:spcPts val="0"/>
              </a:spcAft>
              <a:buClr>
                <a:schemeClr val="accent1"/>
              </a:buClr>
              <a:buSzPct val="70000"/>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mn-cs"/>
              </a:rPr>
              <a:t>1. Cost minimization</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Relationship with partner is formalized with contracts</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Contracts specify how cooperative strategy is to be monitored and how partner behavior is to be controlled</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Goal is to minimize costs and prevent opportunistic behaviors by partners</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Costs of monitoring cooperative strategy are greater</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Formalities tend to stifle partner efforts to gain maximum value from their participation</a:t>
            </a:r>
          </a:p>
          <a:p>
            <a:pPr marL="742950" marR="0" lvl="1" indent="-28575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MANAGING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8" name="Rectangle 3"/>
          <p:cNvSpPr txBox="1">
            <a:spLocks noChangeArrowheads="1"/>
          </p:cNvSpPr>
          <p:nvPr/>
        </p:nvSpPr>
        <p:spPr>
          <a:xfrm>
            <a:off x="1523999" y="1219200"/>
            <a:ext cx="7620001" cy="5257801"/>
          </a:xfrm>
          <a:prstGeom prst="rect">
            <a:avLst/>
          </a:prstGeom>
        </p:spPr>
        <p:txBody>
          <a:bodyPr/>
          <a:lstStyle/>
          <a:p>
            <a:pPr marL="0" marR="0" lvl="0" indent="0" algn="l" defTabSz="914400" rtl="0" eaLnBrk="1" fontAlgn="auto" latinLnBrk="0" hangingPunct="1">
              <a:lnSpc>
                <a:spcPct val="100000"/>
              </a:lnSpc>
              <a:spcAft>
                <a:spcPts val="0"/>
              </a:spcAft>
              <a:buClr>
                <a:schemeClr val="accent1"/>
              </a:buClr>
              <a:buSzPct val="70000"/>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mn-cs"/>
              </a:rPr>
              <a:t>2. Opportunity maximization  </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Focus: maximizing partnership's value-creation opportunities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Informal relationships and fewer constraints allow partners to: </a:t>
            </a:r>
          </a:p>
          <a:p>
            <a:pPr marL="1143000" marR="0" lvl="2" indent="-22860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take advantage of unexpected opportunities</a:t>
            </a:r>
          </a:p>
          <a:p>
            <a:pPr marL="1143000" marR="0" lvl="2" indent="-22860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learn from each other</a:t>
            </a:r>
          </a:p>
          <a:p>
            <a:pPr marL="1143000" marR="0" lvl="2" indent="-22860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explore additional marketplace possibilities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Partners need a high level of trust that each party will act in the partnership's best interest, which is more difficult in international situations</a:t>
            </a:r>
          </a:p>
          <a:p>
            <a:pPr marL="742950" marR="0" lvl="1" indent="-28575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1752600"/>
          </a:xfrm>
        </p:spPr>
        <p:txBody>
          <a:bodyPr>
            <a:noAutofit/>
          </a:bodyPr>
          <a:lstStyle/>
          <a:p>
            <a:r>
              <a:rPr lang="en-US" sz="3600" b="1" dirty="0" smtClean="0">
                <a:latin typeface="+mj-lt"/>
              </a:rPr>
              <a:t>THE RENAULT-NISSAN ALLIANCE: COLLABORATING TO SUCCEED</a:t>
            </a:r>
            <a:endParaRPr lang="en-US" sz="3600" b="1" dirty="0">
              <a:latin typeface="+mj-lt"/>
            </a:endParaRPr>
          </a:p>
        </p:txBody>
      </p:sp>
      <p:sp>
        <p:nvSpPr>
          <p:cNvPr id="15" name="Subtitle 14"/>
          <p:cNvSpPr>
            <a:spLocks noGrp="1"/>
          </p:cNvSpPr>
          <p:nvPr>
            <p:ph idx="1"/>
          </p:nvPr>
        </p:nvSpPr>
        <p:spPr>
          <a:xfrm>
            <a:off x="2057400" y="2133600"/>
            <a:ext cx="6858000" cy="4343400"/>
          </a:xfrm>
          <a:solidFill>
            <a:schemeClr val="bg1">
              <a:lumMod val="85000"/>
            </a:schemeClr>
          </a:solidFill>
          <a:ln w="76200">
            <a:solidFill>
              <a:schemeClr val="tx1"/>
            </a:solidFill>
          </a:ln>
        </p:spPr>
        <p:txBody>
          <a:bodyPr>
            <a:noAutofit/>
          </a:bodyPr>
          <a:lstStyle/>
          <a:p>
            <a:pPr>
              <a:spcBef>
                <a:spcPts val="0"/>
              </a:spcBef>
              <a:buNone/>
            </a:pPr>
            <a:r>
              <a:rPr lang="en-US" sz="2400" dirty="0" smtClean="0">
                <a:latin typeface="+mj-lt"/>
                <a:cs typeface="Arial"/>
              </a:rPr>
              <a:t>■</a:t>
            </a:r>
            <a:r>
              <a:rPr lang="en-US" sz="800" dirty="0" smtClean="0">
                <a:latin typeface="+mj-lt"/>
                <a:cs typeface="Arial"/>
              </a:rPr>
              <a:t>     </a:t>
            </a:r>
            <a:r>
              <a:rPr lang="en-US" sz="2400" dirty="0" smtClean="0">
                <a:latin typeface="+mj-lt"/>
              </a:rPr>
              <a:t>Three guiding values for this synergistic alliance: </a:t>
            </a:r>
          </a:p>
          <a:p>
            <a:pPr>
              <a:spcBef>
                <a:spcPts val="0"/>
              </a:spcBef>
              <a:buNone/>
            </a:pPr>
            <a:r>
              <a:rPr lang="en-US" sz="2400" dirty="0" smtClean="0">
                <a:latin typeface="+mj-lt"/>
              </a:rPr>
              <a:t>	1. </a:t>
            </a:r>
            <a:r>
              <a:rPr lang="en-US" sz="2400" i="1" dirty="0" smtClean="0">
                <a:latin typeface="+mj-lt"/>
              </a:rPr>
              <a:t>Trust</a:t>
            </a:r>
            <a:r>
              <a:rPr lang="en-US" sz="2400" dirty="0" smtClean="0">
                <a:latin typeface="+mj-lt"/>
              </a:rPr>
              <a:t> (work fairly, impartially, and professionally) </a:t>
            </a:r>
          </a:p>
          <a:p>
            <a:pPr>
              <a:spcBef>
                <a:spcPts val="0"/>
              </a:spcBef>
              <a:buNone/>
            </a:pPr>
            <a:r>
              <a:rPr lang="en-US" sz="2400" dirty="0" smtClean="0">
                <a:latin typeface="+mj-lt"/>
              </a:rPr>
              <a:t>	2. </a:t>
            </a:r>
            <a:r>
              <a:rPr lang="en-US" sz="2400" i="1" dirty="0" smtClean="0">
                <a:latin typeface="+mj-lt"/>
              </a:rPr>
              <a:t>Respect</a:t>
            </a:r>
            <a:r>
              <a:rPr lang="en-US" sz="2400" dirty="0" smtClean="0">
                <a:latin typeface="+mj-lt"/>
              </a:rPr>
              <a:t> (honor commitments, liabilities, and responsibilities) </a:t>
            </a:r>
          </a:p>
          <a:p>
            <a:pPr>
              <a:spcBef>
                <a:spcPts val="0"/>
              </a:spcBef>
              <a:buNone/>
            </a:pPr>
            <a:r>
              <a:rPr lang="en-US" sz="2400" dirty="0" smtClean="0">
                <a:latin typeface="+mj-lt"/>
              </a:rPr>
              <a:t>	3. </a:t>
            </a:r>
            <a:r>
              <a:rPr lang="en-US" sz="2400" i="1" dirty="0" smtClean="0">
                <a:latin typeface="+mj-lt"/>
              </a:rPr>
              <a:t>Transparency</a:t>
            </a:r>
            <a:r>
              <a:rPr lang="en-US" sz="2400" dirty="0" smtClean="0">
                <a:latin typeface="+mj-lt"/>
              </a:rPr>
              <a:t> (be open, frank, and clear) </a:t>
            </a:r>
          </a:p>
          <a:p>
            <a:pPr>
              <a:spcBef>
                <a:spcPts val="0"/>
              </a:spcBef>
              <a:buNone/>
            </a:pPr>
            <a:endParaRPr lang="en-US" sz="800" dirty="0" smtClean="0">
              <a:latin typeface="+mj-lt"/>
            </a:endParaRPr>
          </a:p>
          <a:p>
            <a:pPr>
              <a:spcBef>
                <a:spcPts val="0"/>
              </a:spcBef>
              <a:buNone/>
            </a:pPr>
            <a:r>
              <a:rPr lang="en-US" sz="2400" dirty="0" smtClean="0">
                <a:latin typeface="+mj-lt"/>
                <a:cs typeface="Arial"/>
              </a:rPr>
              <a:t>■</a:t>
            </a:r>
            <a:r>
              <a:rPr lang="en-US" sz="800" dirty="0" smtClean="0">
                <a:latin typeface="+mj-lt"/>
                <a:cs typeface="Arial"/>
              </a:rPr>
              <a:t>     </a:t>
            </a:r>
            <a:r>
              <a:rPr lang="en-US" sz="2400" dirty="0" smtClean="0">
                <a:latin typeface="+mj-lt"/>
              </a:rPr>
              <a:t>Renault-Nissan B.V., a key reason for the alliance’s success, is a strategic management firm, responsible for strategies, synergies, and combining resources, capabilities, and core competencies.  </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5">
                                            <p:txEl>
                                              <p:pRg st="1" end="1"/>
                                            </p:txEl>
                                          </p:spTgt>
                                        </p:tgtEl>
                                        <p:attrNameLst>
                                          <p:attrName>style.visibility</p:attrName>
                                        </p:attrNameLst>
                                      </p:cBhvr>
                                      <p:to>
                                        <p:strVal val="visible"/>
                                      </p:to>
                                    </p:set>
                                    <p:anim calcmode="lin" valueType="num">
                                      <p:cBhvr additive="base">
                                        <p:cTn id="16"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5">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5">
                                            <p:txEl>
                                              <p:pRg st="2" end="2"/>
                                            </p:txEl>
                                          </p:spTgt>
                                        </p:tgtEl>
                                        <p:attrNameLst>
                                          <p:attrName>style.visibility</p:attrName>
                                        </p:attrNameLst>
                                      </p:cBhvr>
                                      <p:to>
                                        <p:strVal val="visible"/>
                                      </p:to>
                                    </p:set>
                                    <p:anim calcmode="lin" valueType="num">
                                      <p:cBhvr additive="base">
                                        <p:cTn id="20"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5">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5">
                                            <p:txEl>
                                              <p:pRg st="3" end="3"/>
                                            </p:txEl>
                                          </p:spTgt>
                                        </p:tgtEl>
                                        <p:attrNameLst>
                                          <p:attrName>style.visibility</p:attrName>
                                        </p:attrNameLst>
                                      </p:cBhvr>
                                      <p:to>
                                        <p:strVal val="visible"/>
                                      </p:to>
                                    </p:set>
                                    <p:anim calcmode="lin" valueType="num">
                                      <p:cBhvr additive="base">
                                        <p:cTn id="2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5">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5">
                                            <p:txEl>
                                              <p:pRg st="5" end="5"/>
                                            </p:txEl>
                                          </p:spTgt>
                                        </p:tgtEl>
                                        <p:attrNameLst>
                                          <p:attrName>style.visibility</p:attrName>
                                        </p:attrNameLst>
                                      </p:cBhvr>
                                      <p:to>
                                        <p:strVal val="visible"/>
                                      </p:to>
                                    </p:set>
                                    <p:anim calcmode="lin" valueType="num">
                                      <p:cBhvr additive="base">
                                        <p:cTn id="28"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1752600"/>
          </a:xfrm>
        </p:spPr>
        <p:txBody>
          <a:bodyPr>
            <a:noAutofit/>
          </a:bodyPr>
          <a:lstStyle/>
          <a:p>
            <a:r>
              <a:rPr lang="en-US" sz="3600" b="1" dirty="0" smtClean="0">
                <a:latin typeface="+mj-lt"/>
              </a:rPr>
              <a:t>THE RENAULT-NISSAN ALLIANCE: COLLABORATING TO SUCCEED</a:t>
            </a:r>
            <a:endParaRPr lang="en-US" sz="3600" b="1" dirty="0">
              <a:latin typeface="+mj-lt"/>
            </a:endParaRPr>
          </a:p>
        </p:txBody>
      </p:sp>
      <p:sp>
        <p:nvSpPr>
          <p:cNvPr id="15" name="Subtitle 14"/>
          <p:cNvSpPr>
            <a:spLocks noGrp="1"/>
          </p:cNvSpPr>
          <p:nvPr>
            <p:ph idx="1"/>
          </p:nvPr>
        </p:nvSpPr>
        <p:spPr>
          <a:xfrm>
            <a:off x="2057400" y="2286000"/>
            <a:ext cx="6858000" cy="4191000"/>
          </a:xfrm>
          <a:solidFill>
            <a:schemeClr val="bg1">
              <a:lumMod val="85000"/>
            </a:schemeClr>
          </a:solidFill>
          <a:ln w="76200">
            <a:solidFill>
              <a:schemeClr val="tx1"/>
            </a:solidFill>
          </a:ln>
        </p:spPr>
        <p:txBody>
          <a:bodyPr>
            <a:noAutofit/>
          </a:bodyPr>
          <a:lstStyle/>
          <a:p>
            <a:pPr>
              <a:buNone/>
            </a:pPr>
            <a:endParaRPr lang="en-US" sz="800" dirty="0" smtClean="0">
              <a:latin typeface="+mj-lt"/>
              <a:cs typeface="Arial"/>
            </a:endParaRPr>
          </a:p>
          <a:p>
            <a:pPr>
              <a:buNone/>
            </a:pPr>
            <a:r>
              <a:rPr lang="en-US" sz="2400" dirty="0" smtClean="0">
                <a:latin typeface="+mj-lt"/>
                <a:cs typeface="Arial"/>
              </a:rPr>
              <a:t>■</a:t>
            </a:r>
            <a:r>
              <a:rPr lang="en-US" sz="800" dirty="0" smtClean="0">
                <a:latin typeface="+mj-lt"/>
                <a:cs typeface="Arial"/>
              </a:rPr>
              <a:t>     </a:t>
            </a:r>
            <a:r>
              <a:rPr lang="en-US" sz="2400" dirty="0" smtClean="0">
                <a:latin typeface="+mj-lt"/>
              </a:rPr>
              <a:t>This opening case underscores the complexities of cooperative relationships and highlights the many challenges of this corporate-level alliance, and the business-unit level, horizontal alliances. </a:t>
            </a:r>
          </a:p>
          <a:p>
            <a:pPr>
              <a:buNone/>
            </a:pPr>
            <a:endParaRPr lang="en-US" sz="1200" dirty="0" smtClean="0">
              <a:latin typeface="+mj-lt"/>
              <a:cs typeface="Arial"/>
            </a:endParaRPr>
          </a:p>
          <a:p>
            <a:pPr>
              <a:buNone/>
            </a:pPr>
            <a:r>
              <a:rPr lang="en-US" sz="2400" dirty="0" smtClean="0">
                <a:latin typeface="+mj-lt"/>
                <a:cs typeface="Arial"/>
              </a:rPr>
              <a:t>■  Under </a:t>
            </a:r>
            <a:r>
              <a:rPr lang="en-US" sz="2400" dirty="0" smtClean="0">
                <a:latin typeface="+mj-lt"/>
              </a:rPr>
              <a:t>CEO </a:t>
            </a:r>
            <a:r>
              <a:rPr lang="en-US" sz="2400" dirty="0" err="1" smtClean="0">
                <a:latin typeface="+mj-lt"/>
              </a:rPr>
              <a:t>Ghosn’s</a:t>
            </a:r>
            <a:r>
              <a:rPr lang="en-US" sz="2400" dirty="0" smtClean="0">
                <a:latin typeface="+mj-lt"/>
              </a:rPr>
              <a:t> leadership, each company maintains its separate identify while capitalizing upon their collaboration. </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 calcmode="lin" valueType="num">
                                      <p:cBhvr additive="base">
                                        <p:cTn id="12"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 calcmode="lin" valueType="num">
                                      <p:cBhvr additive="base">
                                        <p:cTn id="17"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INTRODUCTION</a:t>
            </a:r>
          </a:p>
          <a:p>
            <a:pPr algn="ctr"/>
            <a:r>
              <a:rPr lang="en-US" sz="3600" b="1" dirty="0" smtClean="0">
                <a:latin typeface="+mj-lt"/>
              </a:rPr>
              <a:t>COOPERATIVE STRATEGY</a:t>
            </a:r>
          </a:p>
        </p:txBody>
      </p:sp>
      <p:sp>
        <p:nvSpPr>
          <p:cNvPr id="8" name="Rectangle 3"/>
          <p:cNvSpPr>
            <a:spLocks noGrp="1" noChangeArrowheads="1"/>
          </p:cNvSpPr>
          <p:nvPr>
            <p:ph idx="1"/>
          </p:nvPr>
        </p:nvSpPr>
        <p:spPr>
          <a:xfrm>
            <a:off x="1600200" y="1295400"/>
            <a:ext cx="7391400" cy="5029200"/>
          </a:xfrm>
        </p:spPr>
        <p:txBody>
          <a:bodyPr>
            <a:normAutofit fontScale="77500" lnSpcReduction="20000"/>
          </a:bodyPr>
          <a:lstStyle/>
          <a:p>
            <a:pPr marL="0" indent="0">
              <a:lnSpc>
                <a:spcPct val="120000"/>
              </a:lnSpc>
              <a:spcBef>
                <a:spcPts val="0"/>
              </a:spcBef>
              <a:buClrTx/>
            </a:pPr>
            <a:r>
              <a:rPr lang="en-US" sz="4000" dirty="0" smtClean="0">
                <a:latin typeface="+mn-lt"/>
              </a:rPr>
              <a:t> Firms collaborate for the purpose of working together to achieve a shared objective.</a:t>
            </a:r>
          </a:p>
          <a:p>
            <a:pPr marL="0" indent="0">
              <a:lnSpc>
                <a:spcPct val="120000"/>
              </a:lnSpc>
              <a:spcBef>
                <a:spcPts val="0"/>
              </a:spcBef>
              <a:buClrTx/>
            </a:pPr>
            <a:r>
              <a:rPr lang="en-US" sz="4000" dirty="0" smtClean="0">
                <a:latin typeface="+mn-lt"/>
              </a:rPr>
              <a:t> Cooperating with other firms is a strategy that:</a:t>
            </a:r>
          </a:p>
          <a:p>
            <a:pPr lvl="1">
              <a:lnSpc>
                <a:spcPct val="120000"/>
              </a:lnSpc>
              <a:spcBef>
                <a:spcPts val="0"/>
              </a:spcBef>
              <a:buClrTx/>
            </a:pPr>
            <a:r>
              <a:rPr lang="en-US" sz="4000" dirty="0" smtClean="0">
                <a:latin typeface="+mn-lt"/>
              </a:rPr>
              <a:t>Creates value for a customer</a:t>
            </a:r>
          </a:p>
          <a:p>
            <a:pPr lvl="1">
              <a:lnSpc>
                <a:spcPct val="120000"/>
              </a:lnSpc>
              <a:spcBef>
                <a:spcPts val="0"/>
              </a:spcBef>
              <a:buClrTx/>
            </a:pPr>
            <a:r>
              <a:rPr lang="en-US" sz="4000" dirty="0" smtClean="0">
                <a:latin typeface="+mn-lt"/>
              </a:rPr>
              <a:t>Exceeds the cost of constructing customer value in other ways</a:t>
            </a:r>
          </a:p>
          <a:p>
            <a:pPr lvl="1">
              <a:lnSpc>
                <a:spcPct val="120000"/>
              </a:lnSpc>
              <a:spcBef>
                <a:spcPts val="0"/>
              </a:spcBef>
              <a:buClrTx/>
            </a:pPr>
            <a:r>
              <a:rPr lang="en-US" sz="4000" dirty="0" smtClean="0">
                <a:latin typeface="+mn-lt"/>
              </a:rPr>
              <a:t>Establishes a favorable position relative to  competitors</a:t>
            </a:r>
          </a:p>
          <a:p>
            <a:pPr lvl="1">
              <a:lnSpc>
                <a:spcPct val="120000"/>
              </a:lnSpc>
              <a:spcBef>
                <a:spcPts val="0"/>
              </a:spcBef>
            </a:pPr>
            <a:endParaRPr lang="en-US" sz="3000" dirty="0" smtClean="0">
              <a:latin typeface="+mn-lt"/>
            </a:endParaRPr>
          </a:p>
          <a:p>
            <a:pPr marL="0" indent="0">
              <a:buFontTx/>
              <a:buNone/>
            </a:pPr>
            <a:endParaRPr lang="en-US" sz="3600"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nodeType="after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8">
                                            <p:txEl>
                                              <p:pRg st="1" end="1"/>
                                            </p:txEl>
                                          </p:spTgt>
                                        </p:tgtEl>
                                        <p:attrNameLst>
                                          <p:attrName>ppt_y</p:attrName>
                                        </p:attrNameLst>
                                      </p:cBhvr>
                                      <p:tavLst>
                                        <p:tav tm="0">
                                          <p:val>
                                            <p:strVal val="#ppt_y+#ppt_h/2"/>
                                          </p:val>
                                        </p:tav>
                                        <p:tav tm="100000">
                                          <p:val>
                                            <p:strVal val="#ppt_y"/>
                                          </p:val>
                                        </p:tav>
                                      </p:tavLst>
                                    </p:anim>
                                    <p:anim calcmode="lin" valueType="num">
                                      <p:cBhvr>
                                        <p:cTn id="16" dur="500" fill="hold"/>
                                        <p:tgtEl>
                                          <p:spTgt spid="8">
                                            <p:txEl>
                                              <p:pRg st="1" end="1"/>
                                            </p:txEl>
                                          </p:spTgt>
                                        </p:tgtEl>
                                        <p:attrNameLst>
                                          <p:attrName>ppt_w</p:attrName>
                                        </p:attrNameLst>
                                      </p:cBhvr>
                                      <p:tavLst>
                                        <p:tav tm="0">
                                          <p:val>
                                            <p:strVal val="#ppt_w"/>
                                          </p:val>
                                        </p:tav>
                                        <p:tav tm="100000">
                                          <p:val>
                                            <p:strVal val="#ppt_w"/>
                                          </p:val>
                                        </p:tav>
                                      </p:tavLst>
                                    </p:anim>
                                    <p:anim calcmode="lin" valueType="num">
                                      <p:cBhvr>
                                        <p:cTn id="17" dur="500" fill="hold"/>
                                        <p:tgtEl>
                                          <p:spTgt spid="8">
                                            <p:txEl>
                                              <p:pRg st="1" end="1"/>
                                            </p:txEl>
                                          </p:spTgt>
                                        </p:tgtEl>
                                        <p:attrNameLst>
                                          <p:attrName>ppt_h</p:attrName>
                                        </p:attrNameLst>
                                      </p:cBhvr>
                                      <p:tavLst>
                                        <p:tav tm="0">
                                          <p:val>
                                            <p:fltVal val="0"/>
                                          </p:val>
                                        </p:tav>
                                        <p:tav tm="100000">
                                          <p:val>
                                            <p:strVal val="#ppt_h"/>
                                          </p:val>
                                        </p:tav>
                                      </p:tavLst>
                                    </p:anim>
                                  </p:childTnLst>
                                </p:cTn>
                              </p:par>
                              <p:par>
                                <p:cTn id="18" presetID="17" presetClass="entr" presetSubtype="4" fill="hold" nodeType="with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 calcmode="lin" valueType="num">
                                      <p:cBhvr>
                                        <p:cTn id="20"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22"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3" dur="500" fill="hold"/>
                                        <p:tgtEl>
                                          <p:spTgt spid="8">
                                            <p:txEl>
                                              <p:pRg st="2" end="2"/>
                                            </p:txEl>
                                          </p:spTgt>
                                        </p:tgtEl>
                                        <p:attrNameLst>
                                          <p:attrName>ppt_h</p:attrName>
                                        </p:attrNameLst>
                                      </p:cBhvr>
                                      <p:tavLst>
                                        <p:tav tm="0">
                                          <p:val>
                                            <p:fltVal val="0"/>
                                          </p:val>
                                        </p:tav>
                                        <p:tav tm="100000">
                                          <p:val>
                                            <p:strVal val="#ppt_h"/>
                                          </p:val>
                                        </p:tav>
                                      </p:tavLst>
                                    </p:anim>
                                  </p:childTnLst>
                                </p:cTn>
                              </p:par>
                              <p:par>
                                <p:cTn id="24" presetID="17" presetClass="entr" presetSubtype="4" fill="hold"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 calcmode="lin" valueType="num">
                                      <p:cBhvr>
                                        <p:cTn id="2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8">
                                            <p:txEl>
                                              <p:pRg st="3" end="3"/>
                                            </p:txEl>
                                          </p:spTgt>
                                        </p:tgtEl>
                                        <p:attrNameLst>
                                          <p:attrName>ppt_y</p:attrName>
                                        </p:attrNameLst>
                                      </p:cBhvr>
                                      <p:tavLst>
                                        <p:tav tm="0">
                                          <p:val>
                                            <p:strVal val="#ppt_y+#ppt_h/2"/>
                                          </p:val>
                                        </p:tav>
                                        <p:tav tm="100000">
                                          <p:val>
                                            <p:strVal val="#ppt_y"/>
                                          </p:val>
                                        </p:tav>
                                      </p:tavLst>
                                    </p:anim>
                                    <p:anim calcmode="lin" valueType="num">
                                      <p:cBhvr>
                                        <p:cTn id="28" dur="500" fill="hold"/>
                                        <p:tgtEl>
                                          <p:spTgt spid="8">
                                            <p:txEl>
                                              <p:pRg st="3" end="3"/>
                                            </p:txEl>
                                          </p:spTgt>
                                        </p:tgtEl>
                                        <p:attrNameLst>
                                          <p:attrName>ppt_w</p:attrName>
                                        </p:attrNameLst>
                                      </p:cBhvr>
                                      <p:tavLst>
                                        <p:tav tm="0">
                                          <p:val>
                                            <p:strVal val="#ppt_w"/>
                                          </p:val>
                                        </p:tav>
                                        <p:tav tm="100000">
                                          <p:val>
                                            <p:strVal val="#ppt_w"/>
                                          </p:val>
                                        </p:tav>
                                      </p:tavLst>
                                    </p:anim>
                                    <p:anim calcmode="lin" valueType="num">
                                      <p:cBhvr>
                                        <p:cTn id="29" dur="500" fill="hold"/>
                                        <p:tgtEl>
                                          <p:spTgt spid="8">
                                            <p:txEl>
                                              <p:pRg st="3" end="3"/>
                                            </p:txEl>
                                          </p:spTgt>
                                        </p:tgtEl>
                                        <p:attrNameLst>
                                          <p:attrName>ppt_h</p:attrName>
                                        </p:attrNameLst>
                                      </p:cBhvr>
                                      <p:tavLst>
                                        <p:tav tm="0">
                                          <p:val>
                                            <p:fltVal val="0"/>
                                          </p:val>
                                        </p:tav>
                                        <p:tav tm="100000">
                                          <p:val>
                                            <p:strVal val="#ppt_h"/>
                                          </p:val>
                                        </p:tav>
                                      </p:tavLst>
                                    </p:anim>
                                  </p:childTnLst>
                                </p:cTn>
                              </p:par>
                              <p:par>
                                <p:cTn id="30" presetID="17" presetClass="entr" presetSubtype="4" fill="hold" nodeType="with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 calcmode="lin" valueType="num">
                                      <p:cBhvr>
                                        <p:cTn id="32"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8">
                                            <p:txEl>
                                              <p:pRg st="4" end="4"/>
                                            </p:txEl>
                                          </p:spTgt>
                                        </p:tgtEl>
                                        <p:attrNameLst>
                                          <p:attrName>ppt_y</p:attrName>
                                        </p:attrNameLst>
                                      </p:cBhvr>
                                      <p:tavLst>
                                        <p:tav tm="0">
                                          <p:val>
                                            <p:strVal val="#ppt_y+#ppt_h/2"/>
                                          </p:val>
                                        </p:tav>
                                        <p:tav tm="100000">
                                          <p:val>
                                            <p:strVal val="#ppt_y"/>
                                          </p:val>
                                        </p:tav>
                                      </p:tavLst>
                                    </p:anim>
                                    <p:anim calcmode="lin" valueType="num">
                                      <p:cBhvr>
                                        <p:cTn id="34" dur="500" fill="hold"/>
                                        <p:tgtEl>
                                          <p:spTgt spid="8">
                                            <p:txEl>
                                              <p:pRg st="4" end="4"/>
                                            </p:txEl>
                                          </p:spTgt>
                                        </p:tgtEl>
                                        <p:attrNameLst>
                                          <p:attrName>ppt_w</p:attrName>
                                        </p:attrNameLst>
                                      </p:cBhvr>
                                      <p:tavLst>
                                        <p:tav tm="0">
                                          <p:val>
                                            <p:strVal val="#ppt_w"/>
                                          </p:val>
                                        </p:tav>
                                        <p:tav tm="100000">
                                          <p:val>
                                            <p:strVal val="#ppt_w"/>
                                          </p:val>
                                        </p:tav>
                                      </p:tavLst>
                                    </p:anim>
                                    <p:anim calcmode="lin" valueType="num">
                                      <p:cBhvr>
                                        <p:cTn id="35" dur="500" fill="hold"/>
                                        <p:tgtEl>
                                          <p:spTgt spid="8">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1"/>
            <a:ext cx="7086600" cy="1200329"/>
          </a:xfrm>
          <a:prstGeom prst="rect">
            <a:avLst/>
          </a:prstGeom>
        </p:spPr>
        <p:txBody>
          <a:bodyPr wrap="square">
            <a:spAutoFit/>
          </a:bodyPr>
          <a:lstStyle/>
          <a:p>
            <a:pPr algn="ctr"/>
            <a:r>
              <a:rPr lang="en-US" sz="3600" b="1" dirty="0" smtClean="0">
                <a:latin typeface="+mj-lt"/>
              </a:rPr>
              <a:t>INTRODUCTION</a:t>
            </a:r>
          </a:p>
          <a:p>
            <a:pPr algn="ctr"/>
            <a:r>
              <a:rPr lang="en-US" sz="3600" b="1" dirty="0" smtClean="0">
                <a:latin typeface="+mj-lt"/>
              </a:rPr>
              <a:t>COOPERATIVE STRATEGY</a:t>
            </a:r>
          </a:p>
        </p:txBody>
      </p:sp>
      <p:sp>
        <p:nvSpPr>
          <p:cNvPr id="7" name="Rectangle 3"/>
          <p:cNvSpPr>
            <a:spLocks noGrp="1" noChangeArrowheads="1"/>
          </p:cNvSpPr>
          <p:nvPr>
            <p:ph idx="1"/>
          </p:nvPr>
        </p:nvSpPr>
        <p:spPr>
          <a:xfrm>
            <a:off x="1600200" y="1295400"/>
            <a:ext cx="7391400" cy="5029200"/>
          </a:xfrm>
        </p:spPr>
        <p:txBody>
          <a:bodyPr>
            <a:normAutofit lnSpcReduction="10000"/>
          </a:bodyPr>
          <a:lstStyle/>
          <a:p>
            <a:pPr>
              <a:spcBef>
                <a:spcPct val="35000"/>
              </a:spcBef>
              <a:buClrTx/>
            </a:pPr>
            <a:r>
              <a:rPr lang="en-US" dirty="0">
                <a:latin typeface="+mn-lt"/>
              </a:rPr>
              <a:t>Examples of cooperative behavior known to contribute to alliance success:</a:t>
            </a:r>
          </a:p>
          <a:p>
            <a:pPr lvl="1">
              <a:spcBef>
                <a:spcPct val="35000"/>
              </a:spcBef>
              <a:buClrTx/>
            </a:pPr>
            <a:r>
              <a:rPr lang="en-US" dirty="0">
                <a:latin typeface="+mn-lt"/>
              </a:rPr>
              <a:t>Actively solving </a:t>
            </a:r>
            <a:r>
              <a:rPr lang="en-US" dirty="0" smtClean="0">
                <a:latin typeface="+mn-lt"/>
              </a:rPr>
              <a:t>problems</a:t>
            </a:r>
          </a:p>
          <a:p>
            <a:pPr lvl="1">
              <a:spcBef>
                <a:spcPct val="35000"/>
              </a:spcBef>
              <a:buClrTx/>
            </a:pPr>
            <a:r>
              <a:rPr lang="en-US" dirty="0">
                <a:latin typeface="+mn-lt"/>
              </a:rPr>
              <a:t>Being </a:t>
            </a:r>
            <a:r>
              <a:rPr lang="en-US" dirty="0" smtClean="0">
                <a:latin typeface="+mn-lt"/>
              </a:rPr>
              <a:t>trustworthy</a:t>
            </a:r>
          </a:p>
          <a:p>
            <a:pPr lvl="1">
              <a:spcBef>
                <a:spcPct val="35000"/>
              </a:spcBef>
              <a:buClrTx/>
            </a:pPr>
            <a:r>
              <a:rPr lang="en-US" dirty="0">
                <a:latin typeface="+mn-lt"/>
              </a:rPr>
              <a:t>Consistently pursuing ways to combine partners’ resources and capabilities to create </a:t>
            </a:r>
            <a:r>
              <a:rPr lang="en-US" dirty="0" smtClean="0">
                <a:latin typeface="+mn-lt"/>
              </a:rPr>
              <a:t>value</a:t>
            </a:r>
          </a:p>
          <a:p>
            <a:pPr>
              <a:spcBef>
                <a:spcPct val="35000"/>
              </a:spcBef>
              <a:buClrTx/>
            </a:pPr>
            <a:r>
              <a:rPr lang="en-US" dirty="0">
                <a:latin typeface="+mn-lt"/>
              </a:rPr>
              <a:t>Collaborative (Relational) Advantage</a:t>
            </a:r>
          </a:p>
          <a:p>
            <a:pPr lvl="1">
              <a:spcBef>
                <a:spcPct val="35000"/>
              </a:spcBef>
              <a:buClrTx/>
            </a:pPr>
            <a:r>
              <a:rPr lang="en-US" dirty="0">
                <a:latin typeface="+mn-lt"/>
              </a:rPr>
              <a:t>A competitive advantage developed through a cooperative </a:t>
            </a:r>
            <a:r>
              <a:rPr lang="en-US" dirty="0" smtClean="0">
                <a:latin typeface="+mn-lt"/>
              </a:rPr>
              <a:t>strategy</a:t>
            </a:r>
            <a:endParaRPr lang="en-US" dirty="0">
              <a:latin typeface="+mn-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IH">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HIH</Template>
  <TotalTime>15688</TotalTime>
  <Words>2255</Words>
  <Application>Microsoft Office PowerPoint</Application>
  <PresentationFormat>On-screen Show (4:3)</PresentationFormat>
  <Paragraphs>496</Paragraphs>
  <Slides>57</Slides>
  <Notes>57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HIH</vt:lpstr>
      <vt:lpstr>    </vt:lpstr>
      <vt:lpstr>THE STRATEGIC MANAGEMENT PROCESS</vt:lpstr>
      <vt:lpstr>Slide 3</vt:lpstr>
      <vt:lpstr>Slide 4</vt:lpstr>
      <vt:lpstr>THE RENAULT-NISSAN ALLIANCE: COLLABORATING TO SUCCEED</vt:lpstr>
      <vt:lpstr>THE RENAULT-NISSAN ALLIANCE: COLLABORATING TO SUCCEED</vt:lpstr>
      <vt:lpstr>THE RENAULT-NISSAN ALLIANCE: COLLABORATING TO SUCCEED</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vector>
  </TitlesOfParts>
  <Company>Robinson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CHAPTER NINE</dc:title>
  <dc:creator>marta szabo white</dc:creator>
  <cp:lastModifiedBy>Chris Caire</cp:lastModifiedBy>
  <cp:revision>1414</cp:revision>
  <dcterms:created xsi:type="dcterms:W3CDTF">2011-09-18T20:04:51Z</dcterms:created>
  <dcterms:modified xsi:type="dcterms:W3CDTF">2012-08-24T03:40:36Z</dcterms:modified>
</cp:coreProperties>
</file>