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19" autoAdjust="0"/>
    <p:restoredTop sz="94690" autoAdjust="0"/>
  </p:normalViewPr>
  <p:slideViewPr>
    <p:cSldViewPr>
      <p:cViewPr varScale="1">
        <p:scale>
          <a:sx n="110" d="100"/>
          <a:sy n="110" d="100"/>
        </p:scale>
        <p:origin x="-1710" y="-8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F137352-37DB-4604-AECC-9EF89B8241AE}" type="datetimeFigureOut">
              <a:rPr lang="en-US" smtClean="0"/>
              <a:pPr/>
              <a:t>5/20/2012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EAECFF-C82C-40FC-8249-399E23F231CA}" type="slidenum">
              <a:rPr lang="en-US" smtClean="0"/>
              <a:pPr/>
              <a:t>‹#›</a:t>
            </a:fld>
            <a:endParaRPr lang="en-US"/>
          </a:p>
        </p:txBody>
      </p:sp>
    </p:spTree>
    <p:extLst>
      <p:ext uri="{BB962C8B-B14F-4D97-AF65-F5344CB8AC3E}">
        <p14:creationId xmlns:p14="http://schemas.microsoft.com/office/powerpoint/2010/main" xmlns="" val="40714002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137352-37DB-4604-AECC-9EF89B8241AE}" type="datetimeFigureOut">
              <a:rPr lang="en-US" smtClean="0"/>
              <a:pPr/>
              <a:t>5/20/2012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EAECFF-C82C-40FC-8249-399E23F231CA}" type="slidenum">
              <a:rPr lang="en-US" smtClean="0"/>
              <a:pPr/>
              <a:t>‹#›</a:t>
            </a:fld>
            <a:endParaRPr lang="en-US"/>
          </a:p>
        </p:txBody>
      </p:sp>
    </p:spTree>
    <p:extLst>
      <p:ext uri="{BB962C8B-B14F-4D97-AF65-F5344CB8AC3E}">
        <p14:creationId xmlns:p14="http://schemas.microsoft.com/office/powerpoint/2010/main" xmlns="" val="9982094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137352-37DB-4604-AECC-9EF89B8241AE}" type="datetimeFigureOut">
              <a:rPr lang="en-US" smtClean="0"/>
              <a:pPr/>
              <a:t>5/20/2012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EAECFF-C82C-40FC-8249-399E23F231CA}" type="slidenum">
              <a:rPr lang="en-US" smtClean="0"/>
              <a:pPr/>
              <a:t>‹#›</a:t>
            </a:fld>
            <a:endParaRPr lang="en-US"/>
          </a:p>
        </p:txBody>
      </p:sp>
    </p:spTree>
    <p:extLst>
      <p:ext uri="{BB962C8B-B14F-4D97-AF65-F5344CB8AC3E}">
        <p14:creationId xmlns:p14="http://schemas.microsoft.com/office/powerpoint/2010/main" xmlns="" val="34254736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137352-37DB-4604-AECC-9EF89B8241AE}" type="datetimeFigureOut">
              <a:rPr lang="en-US" smtClean="0"/>
              <a:pPr/>
              <a:t>5/20/2012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EAECFF-C82C-40FC-8249-399E23F231CA}" type="slidenum">
              <a:rPr lang="en-US" smtClean="0"/>
              <a:pPr/>
              <a:t>‹#›</a:t>
            </a:fld>
            <a:endParaRPr lang="en-US"/>
          </a:p>
        </p:txBody>
      </p:sp>
    </p:spTree>
    <p:extLst>
      <p:ext uri="{BB962C8B-B14F-4D97-AF65-F5344CB8AC3E}">
        <p14:creationId xmlns:p14="http://schemas.microsoft.com/office/powerpoint/2010/main" xmlns="" val="20584704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F137352-37DB-4604-AECC-9EF89B8241AE}" type="datetimeFigureOut">
              <a:rPr lang="en-US" smtClean="0"/>
              <a:pPr/>
              <a:t>5/20/2012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EAECFF-C82C-40FC-8249-399E23F231CA}" type="slidenum">
              <a:rPr lang="en-US" smtClean="0"/>
              <a:pPr/>
              <a:t>‹#›</a:t>
            </a:fld>
            <a:endParaRPr lang="en-US"/>
          </a:p>
        </p:txBody>
      </p:sp>
    </p:spTree>
    <p:extLst>
      <p:ext uri="{BB962C8B-B14F-4D97-AF65-F5344CB8AC3E}">
        <p14:creationId xmlns:p14="http://schemas.microsoft.com/office/powerpoint/2010/main" xmlns="" val="9850567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F137352-37DB-4604-AECC-9EF89B8241AE}" type="datetimeFigureOut">
              <a:rPr lang="en-US" smtClean="0"/>
              <a:pPr/>
              <a:t>5/20/2012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EAECFF-C82C-40FC-8249-399E23F231CA}" type="slidenum">
              <a:rPr lang="en-US" smtClean="0"/>
              <a:pPr/>
              <a:t>‹#›</a:t>
            </a:fld>
            <a:endParaRPr lang="en-US"/>
          </a:p>
        </p:txBody>
      </p:sp>
    </p:spTree>
    <p:extLst>
      <p:ext uri="{BB962C8B-B14F-4D97-AF65-F5344CB8AC3E}">
        <p14:creationId xmlns:p14="http://schemas.microsoft.com/office/powerpoint/2010/main" xmlns="" val="27647048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F137352-37DB-4604-AECC-9EF89B8241AE}" type="datetimeFigureOut">
              <a:rPr lang="en-US" smtClean="0"/>
              <a:pPr/>
              <a:t>5/20/2012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EAECFF-C82C-40FC-8249-399E23F231CA}" type="slidenum">
              <a:rPr lang="en-US" smtClean="0"/>
              <a:pPr/>
              <a:t>‹#›</a:t>
            </a:fld>
            <a:endParaRPr lang="en-US"/>
          </a:p>
        </p:txBody>
      </p:sp>
    </p:spTree>
    <p:extLst>
      <p:ext uri="{BB962C8B-B14F-4D97-AF65-F5344CB8AC3E}">
        <p14:creationId xmlns:p14="http://schemas.microsoft.com/office/powerpoint/2010/main" xmlns="" val="12538323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F137352-37DB-4604-AECC-9EF89B8241AE}" type="datetimeFigureOut">
              <a:rPr lang="en-US" smtClean="0"/>
              <a:pPr/>
              <a:t>5/20/2012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EAECFF-C82C-40FC-8249-399E23F231CA}" type="slidenum">
              <a:rPr lang="en-US" smtClean="0"/>
              <a:pPr/>
              <a:t>‹#›</a:t>
            </a:fld>
            <a:endParaRPr lang="en-US"/>
          </a:p>
        </p:txBody>
      </p:sp>
    </p:spTree>
    <p:extLst>
      <p:ext uri="{BB962C8B-B14F-4D97-AF65-F5344CB8AC3E}">
        <p14:creationId xmlns:p14="http://schemas.microsoft.com/office/powerpoint/2010/main" xmlns="" val="1172397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137352-37DB-4604-AECC-9EF89B8241AE}" type="datetimeFigureOut">
              <a:rPr lang="en-US" smtClean="0"/>
              <a:pPr/>
              <a:t>5/20/2012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EAECFF-C82C-40FC-8249-399E23F231CA}" type="slidenum">
              <a:rPr lang="en-US" smtClean="0"/>
              <a:pPr/>
              <a:t>‹#›</a:t>
            </a:fld>
            <a:endParaRPr lang="en-US"/>
          </a:p>
        </p:txBody>
      </p:sp>
    </p:spTree>
    <p:extLst>
      <p:ext uri="{BB962C8B-B14F-4D97-AF65-F5344CB8AC3E}">
        <p14:creationId xmlns:p14="http://schemas.microsoft.com/office/powerpoint/2010/main" xmlns="" val="41161244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137352-37DB-4604-AECC-9EF89B8241AE}" type="datetimeFigureOut">
              <a:rPr lang="en-US" smtClean="0"/>
              <a:pPr/>
              <a:t>5/20/2012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EAECFF-C82C-40FC-8249-399E23F231CA}" type="slidenum">
              <a:rPr lang="en-US" smtClean="0"/>
              <a:pPr/>
              <a:t>‹#›</a:t>
            </a:fld>
            <a:endParaRPr lang="en-US"/>
          </a:p>
        </p:txBody>
      </p:sp>
    </p:spTree>
    <p:extLst>
      <p:ext uri="{BB962C8B-B14F-4D97-AF65-F5344CB8AC3E}">
        <p14:creationId xmlns:p14="http://schemas.microsoft.com/office/powerpoint/2010/main" xmlns="" val="8877317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137352-37DB-4604-AECC-9EF89B8241AE}" type="datetimeFigureOut">
              <a:rPr lang="en-US" smtClean="0"/>
              <a:pPr/>
              <a:t>5/20/2012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EAECFF-C82C-40FC-8249-399E23F231CA}" type="slidenum">
              <a:rPr lang="en-US" smtClean="0"/>
              <a:pPr/>
              <a:t>‹#›</a:t>
            </a:fld>
            <a:endParaRPr lang="en-US"/>
          </a:p>
        </p:txBody>
      </p:sp>
    </p:spTree>
    <p:extLst>
      <p:ext uri="{BB962C8B-B14F-4D97-AF65-F5344CB8AC3E}">
        <p14:creationId xmlns:p14="http://schemas.microsoft.com/office/powerpoint/2010/main" xmlns="" val="31244542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137352-37DB-4604-AECC-9EF89B8241AE}" type="datetimeFigureOut">
              <a:rPr lang="en-US" smtClean="0"/>
              <a:pPr/>
              <a:t>5/20/2012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EAECFF-C82C-40FC-8249-399E23F231CA}" type="slidenum">
              <a:rPr lang="en-US" smtClean="0"/>
              <a:pPr/>
              <a:t>‹#›</a:t>
            </a:fld>
            <a:endParaRPr lang="en-US"/>
          </a:p>
        </p:txBody>
      </p:sp>
    </p:spTree>
    <p:extLst>
      <p:ext uri="{BB962C8B-B14F-4D97-AF65-F5344CB8AC3E}">
        <p14:creationId xmlns:p14="http://schemas.microsoft.com/office/powerpoint/2010/main" xmlns="" val="41554076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2788" y="322406"/>
            <a:ext cx="3203812" cy="1887393"/>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5" name="Title 1"/>
          <p:cNvSpPr txBox="1">
            <a:spLocks/>
          </p:cNvSpPr>
          <p:nvPr/>
        </p:nvSpPr>
        <p:spPr>
          <a:xfrm>
            <a:off x="304800" y="-76200"/>
            <a:ext cx="8686800" cy="483063"/>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800" dirty="0" smtClean="0"/>
              <a:t>Predator Prey relationship between Southern Resident Killer Whales and Chinook Salmon</a:t>
            </a:r>
            <a:r>
              <a:rPr lang="en-US" sz="1800" dirty="0" smtClean="0">
                <a:solidFill>
                  <a:srgbClr val="C00000"/>
                </a:solidFill>
              </a:rPr>
              <a:t/>
            </a:r>
            <a:br>
              <a:rPr lang="en-US" sz="1800" dirty="0" smtClean="0">
                <a:solidFill>
                  <a:srgbClr val="C00000"/>
                </a:solidFill>
              </a:rPr>
            </a:br>
            <a:endParaRPr lang="en-US" sz="1800" dirty="0">
              <a:solidFill>
                <a:srgbClr val="C00000"/>
              </a:solidFill>
            </a:endParaRPr>
          </a:p>
        </p:txBody>
      </p:sp>
      <p:sp>
        <p:nvSpPr>
          <p:cNvPr id="6" name="Subtitle 2"/>
          <p:cNvSpPr txBox="1">
            <a:spLocks/>
          </p:cNvSpPr>
          <p:nvPr/>
        </p:nvSpPr>
        <p:spPr>
          <a:xfrm>
            <a:off x="3962400" y="231014"/>
            <a:ext cx="2667000" cy="30480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1200" dirty="0" smtClean="0">
                <a:solidFill>
                  <a:srgbClr val="00B050"/>
                </a:solidFill>
              </a:rPr>
              <a:t>Erin Strange - Bio 260 – Spring 2012</a:t>
            </a:r>
          </a:p>
          <a:p>
            <a:endParaRPr lang="en-US" dirty="0"/>
          </a:p>
        </p:txBody>
      </p:sp>
      <p:sp>
        <p:nvSpPr>
          <p:cNvPr id="9" name="Content Placeholder 2"/>
          <p:cNvSpPr txBox="1">
            <a:spLocks/>
          </p:cNvSpPr>
          <p:nvPr/>
        </p:nvSpPr>
        <p:spPr>
          <a:xfrm>
            <a:off x="1137" y="322407"/>
            <a:ext cx="3580263" cy="1125393"/>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000" dirty="0" smtClean="0">
                <a:solidFill>
                  <a:schemeClr val="bg1"/>
                </a:solidFill>
              </a:rPr>
              <a:t>QUESTIONS:</a:t>
            </a:r>
          </a:p>
          <a:p>
            <a:pPr marL="0" indent="0">
              <a:buNone/>
            </a:pPr>
            <a:r>
              <a:rPr lang="en-US" sz="1000" dirty="0" smtClean="0">
                <a:solidFill>
                  <a:schemeClr val="bg1"/>
                </a:solidFill>
              </a:rPr>
              <a:t>1.  Is there a population level relationship between </a:t>
            </a:r>
          </a:p>
          <a:p>
            <a:pPr marL="0" indent="0">
              <a:buNone/>
            </a:pPr>
            <a:r>
              <a:rPr lang="en-US" sz="1000" dirty="0">
                <a:solidFill>
                  <a:schemeClr val="bg1"/>
                </a:solidFill>
              </a:rPr>
              <a:t> </a:t>
            </a:r>
            <a:r>
              <a:rPr lang="en-US" sz="1000" dirty="0" smtClean="0">
                <a:solidFill>
                  <a:schemeClr val="bg1"/>
                </a:solidFill>
              </a:rPr>
              <a:t>     Central Valley fall-run Chinook salmon and Southern </a:t>
            </a:r>
          </a:p>
          <a:p>
            <a:pPr marL="0" indent="0">
              <a:buNone/>
            </a:pPr>
            <a:r>
              <a:rPr lang="en-US" sz="1000" dirty="0">
                <a:solidFill>
                  <a:schemeClr val="bg1"/>
                </a:solidFill>
              </a:rPr>
              <a:t> </a:t>
            </a:r>
            <a:r>
              <a:rPr lang="en-US" sz="1000" dirty="0" smtClean="0">
                <a:solidFill>
                  <a:schemeClr val="bg1"/>
                </a:solidFill>
              </a:rPr>
              <a:t>     Resident (SR) killer whales?</a:t>
            </a:r>
          </a:p>
          <a:p>
            <a:pPr marL="0" indent="0">
              <a:buNone/>
            </a:pPr>
            <a:r>
              <a:rPr lang="en-US" sz="1000" dirty="0" smtClean="0">
                <a:solidFill>
                  <a:schemeClr val="bg1"/>
                </a:solidFill>
              </a:rPr>
              <a:t>2.  Can we project the SR killer whale population using </a:t>
            </a:r>
          </a:p>
          <a:p>
            <a:pPr marL="0" indent="0">
              <a:buNone/>
            </a:pPr>
            <a:r>
              <a:rPr lang="en-US" sz="1000" dirty="0">
                <a:solidFill>
                  <a:schemeClr val="bg1"/>
                </a:solidFill>
              </a:rPr>
              <a:t> </a:t>
            </a:r>
            <a:r>
              <a:rPr lang="en-US" sz="1000" dirty="0" smtClean="0">
                <a:solidFill>
                  <a:schemeClr val="bg1"/>
                </a:solidFill>
              </a:rPr>
              <a:t>     the </a:t>
            </a:r>
            <a:r>
              <a:rPr lang="en-US" sz="1000" dirty="0" err="1" smtClean="0">
                <a:solidFill>
                  <a:schemeClr val="bg1"/>
                </a:solidFill>
              </a:rPr>
              <a:t>Lotka-Volterra</a:t>
            </a:r>
            <a:r>
              <a:rPr lang="en-US" sz="1000" dirty="0" smtClean="0">
                <a:solidFill>
                  <a:schemeClr val="bg1"/>
                </a:solidFill>
              </a:rPr>
              <a:t> model and assess whether the </a:t>
            </a:r>
          </a:p>
          <a:p>
            <a:pPr marL="0" indent="0">
              <a:buNone/>
            </a:pPr>
            <a:r>
              <a:rPr lang="en-US" sz="1000" dirty="0">
                <a:solidFill>
                  <a:schemeClr val="bg1"/>
                </a:solidFill>
              </a:rPr>
              <a:t> </a:t>
            </a:r>
            <a:r>
              <a:rPr lang="en-US" sz="1000" dirty="0" smtClean="0">
                <a:solidFill>
                  <a:schemeClr val="bg1"/>
                </a:solidFill>
              </a:rPr>
              <a:t>     SR killer whale population recovery goal is reasonably                           </a:t>
            </a:r>
          </a:p>
          <a:p>
            <a:pPr marL="0" indent="0">
              <a:buNone/>
            </a:pPr>
            <a:r>
              <a:rPr lang="en-US" sz="1000" dirty="0">
                <a:solidFill>
                  <a:schemeClr val="bg1"/>
                </a:solidFill>
              </a:rPr>
              <a:t> </a:t>
            </a:r>
            <a:r>
              <a:rPr lang="en-US" sz="1000" dirty="0" smtClean="0">
                <a:solidFill>
                  <a:schemeClr val="bg1"/>
                </a:solidFill>
              </a:rPr>
              <a:t>     attainable</a:t>
            </a:r>
          </a:p>
          <a:p>
            <a:pPr marL="0" indent="0">
              <a:buNone/>
            </a:pPr>
            <a:r>
              <a:rPr lang="en-US" sz="1000" dirty="0" smtClean="0">
                <a:solidFill>
                  <a:schemeClr val="bg1"/>
                </a:solidFill>
              </a:rPr>
              <a:t>3.  Is the increasing contribution of hatchery produced </a:t>
            </a:r>
          </a:p>
          <a:p>
            <a:pPr marL="0" indent="0">
              <a:buNone/>
            </a:pPr>
            <a:r>
              <a:rPr lang="en-US" sz="1000" dirty="0">
                <a:solidFill>
                  <a:schemeClr val="bg1"/>
                </a:solidFill>
              </a:rPr>
              <a:t> </a:t>
            </a:r>
            <a:r>
              <a:rPr lang="en-US" sz="1000" dirty="0" smtClean="0">
                <a:solidFill>
                  <a:schemeClr val="bg1"/>
                </a:solidFill>
              </a:rPr>
              <a:t>    Chinook salmon influencing the SR Killer whale population</a:t>
            </a:r>
            <a:endParaRPr lang="en-US" sz="1000" dirty="0">
              <a:solidFill>
                <a:schemeClr val="bg1"/>
              </a:solidFill>
            </a:endParaRPr>
          </a:p>
        </p:txBody>
      </p:sp>
      <p:pic>
        <p:nvPicPr>
          <p:cNvPr id="1026" name="Picture 2" descr="C:\Documents and Settings\ELS\My Documents\My Pictures\Picture1.pn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5798236" y="2029553"/>
            <a:ext cx="3276599" cy="2176126"/>
          </a:xfrm>
          <a:prstGeom prst="rect">
            <a:avLst/>
          </a:prstGeom>
          <a:noFill/>
          <a:ln>
            <a:solidFill>
              <a:schemeClr val="tx1"/>
            </a:solidFill>
          </a:ln>
          <a:extLst>
            <a:ext uri="{909E8E84-426E-40DD-AFC4-6F175D3DCCD1}">
              <a14:hiddenFill xmlns:a14="http://schemas.microsoft.com/office/drawing/2010/main" xmlns="">
                <a:solidFill>
                  <a:srgbClr val="FFFFFF"/>
                </a:solidFill>
              </a14:hiddenFill>
            </a:ext>
          </a:extLst>
        </p:spPr>
      </p:pic>
      <p:pic>
        <p:nvPicPr>
          <p:cNvPr id="1027" name="Picture 3" descr="C:\Documents and Settings\ELS\My Documents\My Pictures\Picture2.pn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5798236" y="4648199"/>
            <a:ext cx="3276600" cy="2057401"/>
          </a:xfrm>
          <a:prstGeom prst="rect">
            <a:avLst/>
          </a:prstGeom>
          <a:noFill/>
          <a:ln>
            <a:solidFill>
              <a:schemeClr val="tx1"/>
            </a:solidFill>
          </a:ln>
          <a:extLst>
            <a:ext uri="{909E8E84-426E-40DD-AFC4-6F175D3DCCD1}">
              <a14:hiddenFill xmlns:a14="http://schemas.microsoft.com/office/drawing/2010/main" xmlns="">
                <a:solidFill>
                  <a:srgbClr val="FFFFFF"/>
                </a:solidFill>
              </a14:hiddenFill>
            </a:ext>
          </a:extLst>
        </p:spPr>
      </p:pic>
      <p:pic>
        <p:nvPicPr>
          <p:cNvPr id="1028" name="Picture 4" descr="C:\Documents and Settings\ELS\My Documents\My Pictures\Lotka-Volterra.pn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43429" y="2206282"/>
            <a:ext cx="3867479" cy="2384207"/>
          </a:xfrm>
          <a:prstGeom prst="rect">
            <a:avLst/>
          </a:prstGeom>
          <a:noFill/>
          <a:extLst>
            <a:ext uri="{909E8E84-426E-40DD-AFC4-6F175D3DCCD1}">
              <a14:hiddenFill xmlns:a14="http://schemas.microsoft.com/office/drawing/2010/main" xmlns="">
                <a:solidFill>
                  <a:srgbClr val="FFFFFF"/>
                </a:solidFill>
              </a14:hiddenFill>
            </a:ext>
          </a:extLst>
        </p:spPr>
      </p:pic>
      <p:sp>
        <p:nvSpPr>
          <p:cNvPr id="13" name="TextBox 12"/>
          <p:cNvSpPr txBox="1"/>
          <p:nvPr/>
        </p:nvSpPr>
        <p:spPr>
          <a:xfrm>
            <a:off x="3276599" y="565099"/>
            <a:ext cx="5859440" cy="1107996"/>
          </a:xfrm>
          <a:prstGeom prst="rect">
            <a:avLst/>
          </a:prstGeom>
          <a:noFill/>
        </p:spPr>
        <p:txBody>
          <a:bodyPr wrap="square" rtlCol="0">
            <a:spAutoFit/>
          </a:bodyPr>
          <a:lstStyle/>
          <a:p>
            <a:r>
              <a:rPr lang="en-US" sz="1100" dirty="0" smtClean="0"/>
              <a:t>The population trend relationship between Central Valley fall-run  Chinook salmon and Southern resident (SR) killer whales  is not apparent (Figure 1).  The relationship between the Fraser River Chinook salmon and SR killer whales, however, appears to follow a similar increase and decrease pattern with a 2 to 3 year delay (Figure 2).  These relationships reflect the fact that the Fraser River salmon are a primary food resource for the SR killer whales, whereas the Central Valley fall-run are not.  Prey abundance is only one factor influencing the SR killer whale population.</a:t>
            </a:r>
            <a:endParaRPr lang="en-US" sz="1100" dirty="0"/>
          </a:p>
        </p:txBody>
      </p:sp>
      <p:sp>
        <p:nvSpPr>
          <p:cNvPr id="14" name="TextBox 13"/>
          <p:cNvSpPr txBox="1"/>
          <p:nvPr/>
        </p:nvSpPr>
        <p:spPr>
          <a:xfrm>
            <a:off x="5642318" y="1611577"/>
            <a:ext cx="3581400" cy="348813"/>
          </a:xfrm>
          <a:prstGeom prst="rect">
            <a:avLst/>
          </a:prstGeom>
          <a:noFill/>
        </p:spPr>
        <p:txBody>
          <a:bodyPr wrap="square" rtlCol="0">
            <a:spAutoFit/>
          </a:bodyPr>
          <a:lstStyle/>
          <a:p>
            <a:pPr>
              <a:lnSpc>
                <a:spcPts val="1000"/>
              </a:lnSpc>
            </a:pPr>
            <a:r>
              <a:rPr lang="en-US" sz="1000" b="1" dirty="0" smtClean="0">
                <a:solidFill>
                  <a:srgbClr val="0070C0"/>
                </a:solidFill>
              </a:rPr>
              <a:t>Figure 1</a:t>
            </a:r>
            <a:r>
              <a:rPr lang="en-US" sz="1000" dirty="0" smtClean="0">
                <a:solidFill>
                  <a:srgbClr val="0070C0"/>
                </a:solidFill>
              </a:rPr>
              <a:t>. SR </a:t>
            </a:r>
            <a:r>
              <a:rPr lang="en-US" sz="1000" dirty="0">
                <a:solidFill>
                  <a:srgbClr val="0070C0"/>
                </a:solidFill>
              </a:rPr>
              <a:t>Killer whale population numbers </a:t>
            </a:r>
            <a:r>
              <a:rPr lang="en-US" sz="1000" dirty="0" smtClean="0">
                <a:solidFill>
                  <a:srgbClr val="0070C0"/>
                </a:solidFill>
              </a:rPr>
              <a:t>overlaid on </a:t>
            </a:r>
            <a:r>
              <a:rPr lang="en-US" sz="1000" dirty="0">
                <a:solidFill>
                  <a:srgbClr val="0070C0"/>
                </a:solidFill>
              </a:rPr>
              <a:t>Central Valley fall-run Chinook salmon escapement data.</a:t>
            </a:r>
          </a:p>
        </p:txBody>
      </p:sp>
      <p:sp>
        <p:nvSpPr>
          <p:cNvPr id="20" name="TextBox 19"/>
          <p:cNvSpPr txBox="1"/>
          <p:nvPr/>
        </p:nvSpPr>
        <p:spPr>
          <a:xfrm>
            <a:off x="5645836" y="4245193"/>
            <a:ext cx="3581400" cy="348813"/>
          </a:xfrm>
          <a:prstGeom prst="rect">
            <a:avLst/>
          </a:prstGeom>
          <a:noFill/>
        </p:spPr>
        <p:txBody>
          <a:bodyPr wrap="square" rtlCol="0">
            <a:spAutoFit/>
          </a:bodyPr>
          <a:lstStyle/>
          <a:p>
            <a:pPr>
              <a:lnSpc>
                <a:spcPts val="1000"/>
              </a:lnSpc>
            </a:pPr>
            <a:r>
              <a:rPr lang="en-US" sz="1000" b="1" dirty="0" smtClean="0">
                <a:solidFill>
                  <a:srgbClr val="0070C0"/>
                </a:solidFill>
              </a:rPr>
              <a:t>Figure 2</a:t>
            </a:r>
            <a:r>
              <a:rPr lang="en-US" sz="1000" dirty="0" smtClean="0">
                <a:solidFill>
                  <a:srgbClr val="0070C0"/>
                </a:solidFill>
              </a:rPr>
              <a:t>. SR </a:t>
            </a:r>
            <a:r>
              <a:rPr lang="en-US" sz="1000" dirty="0">
                <a:solidFill>
                  <a:srgbClr val="0070C0"/>
                </a:solidFill>
              </a:rPr>
              <a:t>Killer whale population numbers </a:t>
            </a:r>
            <a:r>
              <a:rPr lang="en-US" sz="1000" dirty="0" smtClean="0">
                <a:solidFill>
                  <a:srgbClr val="0070C0"/>
                </a:solidFill>
              </a:rPr>
              <a:t>overlaid on Fraser River </a:t>
            </a:r>
            <a:r>
              <a:rPr lang="en-US" sz="1000" dirty="0">
                <a:solidFill>
                  <a:srgbClr val="0070C0"/>
                </a:solidFill>
              </a:rPr>
              <a:t>Chinook salmon escapement data.</a:t>
            </a:r>
          </a:p>
        </p:txBody>
      </p:sp>
      <p:sp>
        <p:nvSpPr>
          <p:cNvPr id="16" name="TextBox 15"/>
          <p:cNvSpPr txBox="1"/>
          <p:nvPr/>
        </p:nvSpPr>
        <p:spPr>
          <a:xfrm>
            <a:off x="3901441" y="1673095"/>
            <a:ext cx="1744395" cy="1631216"/>
          </a:xfrm>
          <a:prstGeom prst="rect">
            <a:avLst/>
          </a:prstGeom>
          <a:noFill/>
          <a:ln>
            <a:solidFill>
              <a:schemeClr val="accent6">
                <a:lumMod val="75000"/>
              </a:schemeClr>
            </a:solidFill>
          </a:ln>
        </p:spPr>
        <p:txBody>
          <a:bodyPr wrap="square" rtlCol="0">
            <a:spAutoFit/>
          </a:bodyPr>
          <a:lstStyle/>
          <a:p>
            <a:r>
              <a:rPr lang="en-US" sz="1000" dirty="0" smtClean="0"/>
              <a:t>The</a:t>
            </a:r>
            <a:r>
              <a:rPr lang="en-US" sz="1000" dirty="0"/>
              <a:t> </a:t>
            </a:r>
            <a:r>
              <a:rPr lang="en-US" sz="1000" dirty="0" err="1" smtClean="0"/>
              <a:t>Lotka-Volterra</a:t>
            </a:r>
            <a:r>
              <a:rPr lang="en-US" sz="1000" dirty="0" smtClean="0"/>
              <a:t> model predicted that the recovery target of 155 SR killer whales by the year 2029 was reasonable if the Fraser River Chinook salmon population steadily increased overtime to 756,324 fish.  The Fraser River </a:t>
            </a:r>
            <a:r>
              <a:rPr lang="en-US" sz="1000" smtClean="0"/>
              <a:t>Chinook salmon population </a:t>
            </a:r>
            <a:r>
              <a:rPr lang="en-US" sz="1000" dirty="0" smtClean="0"/>
              <a:t>is currently increasing.</a:t>
            </a:r>
            <a:endParaRPr lang="en-US" sz="1000" dirty="0"/>
          </a:p>
        </p:txBody>
      </p:sp>
      <p:cxnSp>
        <p:nvCxnSpPr>
          <p:cNvPr id="24" name="Curved Connector 23"/>
          <p:cNvCxnSpPr/>
          <p:nvPr/>
        </p:nvCxnSpPr>
        <p:spPr>
          <a:xfrm rot="10800000" flipV="1">
            <a:off x="3276602" y="2209798"/>
            <a:ext cx="624838" cy="304802"/>
          </a:xfrm>
          <a:prstGeom prst="curvedConnector3">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pic>
        <p:nvPicPr>
          <p:cNvPr id="31" name="Picture 3"/>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3901439" y="3401901"/>
            <a:ext cx="1744397" cy="931782"/>
          </a:xfrm>
          <a:prstGeom prst="rect">
            <a:avLst/>
          </a:prstGeom>
          <a:noFill/>
          <a:ln w="9525">
            <a:solidFill>
              <a:schemeClr val="accent6">
                <a:lumMod val="75000"/>
              </a:schemeClr>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7" name="TextBox 26"/>
          <p:cNvSpPr txBox="1"/>
          <p:nvPr/>
        </p:nvSpPr>
        <p:spPr>
          <a:xfrm>
            <a:off x="-10481" y="4556856"/>
            <a:ext cx="2026517" cy="2292935"/>
          </a:xfrm>
          <a:prstGeom prst="rect">
            <a:avLst/>
          </a:prstGeom>
          <a:noFill/>
        </p:spPr>
        <p:txBody>
          <a:bodyPr wrap="none" rtlCol="0">
            <a:spAutoFit/>
          </a:bodyPr>
          <a:lstStyle/>
          <a:p>
            <a:r>
              <a:rPr lang="en-US" sz="1100" dirty="0" smtClean="0"/>
              <a:t>The total Central Valley fall-run</a:t>
            </a:r>
          </a:p>
          <a:p>
            <a:r>
              <a:rPr lang="en-US" sz="1100" dirty="0" smtClean="0"/>
              <a:t>Chinook salmon escapement </a:t>
            </a:r>
          </a:p>
          <a:p>
            <a:r>
              <a:rPr lang="en-US" sz="1100" dirty="0" smtClean="0"/>
              <a:t>did not diverge from the total </a:t>
            </a:r>
          </a:p>
          <a:p>
            <a:r>
              <a:rPr lang="en-US" sz="1100" dirty="0" smtClean="0"/>
              <a:t>escapement using a </a:t>
            </a:r>
          </a:p>
          <a:p>
            <a:r>
              <a:rPr lang="en-US" sz="1100" dirty="0" smtClean="0"/>
              <a:t>weighting factor for the </a:t>
            </a:r>
          </a:p>
          <a:p>
            <a:r>
              <a:rPr lang="en-US" sz="1100" dirty="0" smtClean="0"/>
              <a:t>hatchery component in </a:t>
            </a:r>
          </a:p>
          <a:p>
            <a:r>
              <a:rPr lang="en-US" sz="1100" dirty="0" smtClean="0"/>
              <a:t>most years.  In 2005, the </a:t>
            </a:r>
          </a:p>
          <a:p>
            <a:r>
              <a:rPr lang="en-US" sz="1100" dirty="0"/>
              <a:t>t</a:t>
            </a:r>
            <a:r>
              <a:rPr lang="en-US" sz="1100" dirty="0" smtClean="0"/>
              <a:t>otal salmon numbers </a:t>
            </a:r>
          </a:p>
          <a:p>
            <a:r>
              <a:rPr lang="en-US" sz="1100" dirty="0" smtClean="0"/>
              <a:t>would have supported the </a:t>
            </a:r>
          </a:p>
          <a:p>
            <a:r>
              <a:rPr lang="en-US" sz="1100" dirty="0" smtClean="0"/>
              <a:t>existing killer whale </a:t>
            </a:r>
          </a:p>
          <a:p>
            <a:r>
              <a:rPr lang="en-US" sz="1100" dirty="0" smtClean="0"/>
              <a:t>population, while the salmon</a:t>
            </a:r>
          </a:p>
          <a:p>
            <a:r>
              <a:rPr lang="en-US" sz="1100" dirty="0"/>
              <a:t>p</a:t>
            </a:r>
            <a:r>
              <a:rPr lang="en-US" sz="1100" dirty="0" smtClean="0"/>
              <a:t>opulation with the weighted </a:t>
            </a:r>
          </a:p>
          <a:p>
            <a:r>
              <a:rPr lang="en-US" sz="1100" dirty="0" smtClean="0"/>
              <a:t>hatchery component would not.</a:t>
            </a:r>
          </a:p>
        </p:txBody>
      </p:sp>
      <p:cxnSp>
        <p:nvCxnSpPr>
          <p:cNvPr id="33" name="Curved Connector 32"/>
          <p:cNvCxnSpPr/>
          <p:nvPr/>
        </p:nvCxnSpPr>
        <p:spPr>
          <a:xfrm flipV="1">
            <a:off x="1791268" y="4638869"/>
            <a:ext cx="418532" cy="178094"/>
          </a:xfrm>
          <a:prstGeom prst="curvedConnector3">
            <a:avLst>
              <a:gd name="adj1" fmla="val 50000"/>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pic>
        <p:nvPicPr>
          <p:cNvPr id="2" name="Picture 2" descr="C:\Documents and Settings\ELS\Desktop\Ecology project\Weighted Hatchery.png"/>
          <p:cNvPicPr>
            <a:picLocks noChangeAspect="1" noChangeArrowheads="1"/>
          </p:cNvPicPr>
          <p:nvPr/>
        </p:nvPicPr>
        <p:blipFill>
          <a:blip r:embed="rId7" cstate="print">
            <a:extLst>
              <a:ext uri="{28A0092B-C50C-407E-A947-70E740481C1C}">
                <a14:useLocalDpi xmlns:a14="http://schemas.microsoft.com/office/drawing/2010/main" xmlns="" val="0"/>
              </a:ext>
            </a:extLst>
          </a:blip>
          <a:srcRect/>
          <a:stretch>
            <a:fillRect/>
          </a:stretch>
        </p:blipFill>
        <p:spPr bwMode="auto">
          <a:xfrm>
            <a:off x="1791268" y="4459846"/>
            <a:ext cx="3854568" cy="2532282"/>
          </a:xfrm>
          <a:prstGeom prst="rect">
            <a:avLst/>
          </a:prstGeom>
          <a:noFill/>
          <a:extLst>
            <a:ext uri="{909E8E84-426E-40DD-AFC4-6F175D3DCCD1}">
              <a14:hiddenFill xmlns:a14="http://schemas.microsoft.com/office/drawing/2010/main" xmlns="">
                <a:solidFill>
                  <a:srgbClr val="FFFFFF"/>
                </a:solidFill>
              </a14:hiddenFill>
            </a:ext>
          </a:extLst>
        </p:spPr>
      </p:pic>
      <p:cxnSp>
        <p:nvCxnSpPr>
          <p:cNvPr id="4" name="Straight Arrow Connector 3"/>
          <p:cNvCxnSpPr/>
          <p:nvPr/>
        </p:nvCxnSpPr>
        <p:spPr>
          <a:xfrm flipH="1">
            <a:off x="5415888" y="5486400"/>
            <a:ext cx="76200" cy="29911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94130216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123</TotalTime>
  <Words>329</Words>
  <Application>Microsoft Office PowerPoint</Application>
  <PresentationFormat>On-screen Show (4:3)</PresentationFormat>
  <Paragraphs>29</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Slide 1</vt:lpstr>
    </vt:vector>
  </TitlesOfParts>
  <Company>Sony Electronics,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Sony Customer</dc:creator>
  <cp:lastModifiedBy>Ron Coleman</cp:lastModifiedBy>
  <cp:revision>16</cp:revision>
  <cp:lastPrinted>2012-05-15T16:17:44Z</cp:lastPrinted>
  <dcterms:created xsi:type="dcterms:W3CDTF">2012-05-14T22:14:02Z</dcterms:created>
  <dcterms:modified xsi:type="dcterms:W3CDTF">2012-05-20T22:50:31Z</dcterms:modified>
</cp:coreProperties>
</file>