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8"/>
  </p:notesMasterIdLst>
  <p:handoutMasterIdLst>
    <p:handoutMasterId r:id="rId19"/>
  </p:handoutMasterIdLst>
  <p:sldIdLst>
    <p:sldId id="256" r:id="rId2"/>
    <p:sldId id="261" r:id="rId3"/>
    <p:sldId id="262" r:id="rId4"/>
    <p:sldId id="260" r:id="rId5"/>
    <p:sldId id="266" r:id="rId6"/>
    <p:sldId id="264" r:id="rId7"/>
    <p:sldId id="269" r:id="rId8"/>
    <p:sldId id="265" r:id="rId9"/>
    <p:sldId id="270" r:id="rId10"/>
    <p:sldId id="274" r:id="rId11"/>
    <p:sldId id="271" r:id="rId12"/>
    <p:sldId id="272" r:id="rId13"/>
    <p:sldId id="275" r:id="rId14"/>
    <p:sldId id="273" r:id="rId15"/>
    <p:sldId id="263" r:id="rId16"/>
    <p:sldId id="276" r:id="rId17"/>
  </p:sldIdLst>
  <p:sldSz cx="9144000" cy="6858000" type="screen4x3"/>
  <p:notesSz cx="7102475" cy="93694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3841" autoAdjust="0"/>
    <p:restoredTop sz="88988" autoAdjust="0"/>
  </p:normalViewPr>
  <p:slideViewPr>
    <p:cSldViewPr>
      <p:cViewPr>
        <p:scale>
          <a:sx n="66" d="100"/>
          <a:sy n="66" d="100"/>
        </p:scale>
        <p:origin x="-1260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4683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22725" y="0"/>
            <a:ext cx="3078163" cy="4683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5FCD8F2-95B3-4BC7-83EB-363FE8673A1E}" type="datetimeFigureOut">
              <a:rPr lang="en-US" smtClean="0"/>
              <a:t>12/9/2014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99525"/>
            <a:ext cx="3078163" cy="468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22725" y="8899525"/>
            <a:ext cx="3078163" cy="468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F3CDE9B-C19E-4208-93A0-50A8E47B18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77938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7739" cy="468471"/>
          </a:xfrm>
          <a:prstGeom prst="rect">
            <a:avLst/>
          </a:prstGeom>
        </p:spPr>
        <p:txBody>
          <a:bodyPr vert="horz" lIns="94119" tIns="47060" rIns="94119" bIns="4706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3092" y="0"/>
            <a:ext cx="3077739" cy="468471"/>
          </a:xfrm>
          <a:prstGeom prst="rect">
            <a:avLst/>
          </a:prstGeom>
        </p:spPr>
        <p:txBody>
          <a:bodyPr vert="horz" lIns="94119" tIns="47060" rIns="94119" bIns="47060" rtlCol="0"/>
          <a:lstStyle>
            <a:lvl1pPr algn="r">
              <a:defRPr sz="1200"/>
            </a:lvl1pPr>
          </a:lstStyle>
          <a:p>
            <a:fld id="{5DC771D9-F0C9-4652-84CD-BE5408F4340E}" type="datetimeFigureOut">
              <a:rPr lang="en-US" smtClean="0"/>
              <a:t>12/9/2014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09675" y="703263"/>
            <a:ext cx="4683125" cy="35131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119" tIns="47060" rIns="94119" bIns="4706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10248" y="4450477"/>
            <a:ext cx="5681980" cy="4216241"/>
          </a:xfrm>
          <a:prstGeom prst="rect">
            <a:avLst/>
          </a:prstGeom>
        </p:spPr>
        <p:txBody>
          <a:bodyPr vert="horz" lIns="94119" tIns="47060" rIns="94119" bIns="4706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99328"/>
            <a:ext cx="3077739" cy="468471"/>
          </a:xfrm>
          <a:prstGeom prst="rect">
            <a:avLst/>
          </a:prstGeom>
        </p:spPr>
        <p:txBody>
          <a:bodyPr vert="horz" lIns="94119" tIns="47060" rIns="94119" bIns="4706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3092" y="8899328"/>
            <a:ext cx="3077739" cy="468471"/>
          </a:xfrm>
          <a:prstGeom prst="rect">
            <a:avLst/>
          </a:prstGeom>
        </p:spPr>
        <p:txBody>
          <a:bodyPr vert="horz" lIns="94119" tIns="47060" rIns="94119" bIns="47060" rtlCol="0" anchor="b"/>
          <a:lstStyle>
            <a:lvl1pPr algn="r">
              <a:defRPr sz="1200"/>
            </a:lvl1pPr>
          </a:lstStyle>
          <a:p>
            <a:fld id="{0D561AF0-BA34-4C8D-914A-0CF97BBFAB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29407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561AF0-BA34-4C8D-914A-0CF97BBFABC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312860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Most biological</a:t>
            </a:r>
            <a:r>
              <a:rPr lang="en-US" baseline="0" dirty="0" smtClean="0"/>
              <a:t> </a:t>
            </a:r>
            <a:r>
              <a:rPr lang="en-US" baseline="0" dirty="0" err="1" smtClean="0"/>
              <a:t>zwitterionic</a:t>
            </a:r>
            <a:r>
              <a:rPr lang="en-US" baseline="0" dirty="0" smtClean="0"/>
              <a:t> compounds are polar so therefore, it tends to have better interaction with </a:t>
            </a:r>
            <a:r>
              <a:rPr lang="en-US" baseline="0" dirty="0" err="1" smtClean="0"/>
              <a:t>hydrophlic</a:t>
            </a:r>
            <a:r>
              <a:rPr lang="en-US" baseline="0" dirty="0" smtClean="0"/>
              <a:t> chain compared to the </a:t>
            </a:r>
            <a:r>
              <a:rPr lang="en-US" baseline="0" dirty="0" err="1" smtClean="0"/>
              <a:t>hydrophoic</a:t>
            </a:r>
            <a:r>
              <a:rPr lang="en-US" baseline="0" dirty="0" smtClean="0"/>
              <a:t> 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561AF0-BA34-4C8D-914A-0CF97BBFABC2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782379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561AF0-BA34-4C8D-914A-0CF97BBFABC2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159525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561AF0-BA34-4C8D-914A-0CF97BBFABC2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032207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561AF0-BA34-4C8D-914A-0CF97BBFABC2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515817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561AF0-BA34-4C8D-914A-0CF97BBFABC2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935395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561AF0-BA34-4C8D-914A-0CF97BBFABC2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486411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561AF0-BA34-4C8D-914A-0CF97BBFABC2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489423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561AF0-BA34-4C8D-914A-0CF97BBFABC2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407593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561AF0-BA34-4C8D-914A-0CF97BBFABC2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728914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561AF0-BA34-4C8D-914A-0CF97BBFABC2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723637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561AF0-BA34-4C8D-914A-0CF97BBFABC2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717388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561AF0-BA34-4C8D-914A-0CF97BBFABC2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350613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561AF0-BA34-4C8D-914A-0CF97BBFABC2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515080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561AF0-BA34-4C8D-914A-0CF97BBFABC2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79863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D0F33F-D9F5-4B93-9859-FE7F8FD6025B}" type="datetime1">
              <a:rPr lang="en-US" smtClean="0"/>
              <a:t>12/9/2014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E9C3CA6-1C90-4E14-A7B2-F8414A37169B}" type="slidenum">
              <a:rPr lang="en-US" smtClean="0"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60786F-880F-4CAF-9A29-E26B54CB2392}" type="datetime1">
              <a:rPr lang="en-US" smtClean="0"/>
              <a:t>12/9/2014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9C3CA6-1C90-4E14-A7B2-F8414A37169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226112-6F64-4EE1-A0A6-7724F7DE0FC5}" type="datetime1">
              <a:rPr lang="en-US" smtClean="0"/>
              <a:t>12/9/2014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9C3CA6-1C90-4E14-A7B2-F8414A37169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B2CDB9-05E0-4F78-A301-10F2A58DB48B}" type="datetime1">
              <a:rPr lang="en-US" smtClean="0"/>
              <a:t>12/9/2014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9C3CA6-1C90-4E14-A7B2-F8414A37169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15821D-FF16-4E75-8689-807BF020A132}" type="datetime1">
              <a:rPr lang="en-US" smtClean="0"/>
              <a:t>12/9/2014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9C3CA6-1C90-4E14-A7B2-F8414A37169B}" type="slidenum">
              <a:rPr lang="en-US" smtClean="0"/>
              <a:t>‹#›</a:t>
            </a:fld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96728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032A5-561D-4B2B-BDEB-FD8F32542A70}" type="datetime1">
              <a:rPr lang="en-US" smtClean="0"/>
              <a:t>12/9/2014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9C3CA6-1C90-4E14-A7B2-F8414A37169B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32EACF-6EC5-411D-9900-82644EC7A82C}" type="datetime1">
              <a:rPr lang="en-US" smtClean="0"/>
              <a:t>12/9/2014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9C3CA6-1C90-4E14-A7B2-F8414A37169B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51980F-CC05-4B9E-B9DB-7340EEC7A7EE}" type="datetime1">
              <a:rPr lang="en-US" smtClean="0"/>
              <a:t>12/9/2014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9C3CA6-1C90-4E14-A7B2-F8414A37169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7AFC68-ABA5-4500-9BA3-61C1CDBCBCD7}" type="datetime1">
              <a:rPr lang="en-US" smtClean="0"/>
              <a:t>12/9/2014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9C3CA6-1C90-4E14-A7B2-F8414A37169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077B54-779F-4856-B119-1EDDE61146F5}" type="datetime1">
              <a:rPr lang="en-US" smtClean="0"/>
              <a:t>12/9/2014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9C3CA6-1C90-4E14-A7B2-F8414A37169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CFCBF8-B715-44B2-8493-4D113E6C13C5}" type="datetime1">
              <a:rPr lang="en-US" smtClean="0"/>
              <a:t>12/9/2014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9C3CA6-1C90-4E14-A7B2-F8414A37169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1E4E3532-B11F-4996-B691-A86D4062F22B}" type="datetime1">
              <a:rPr lang="en-US" smtClean="0"/>
              <a:t>12/9/2014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165" y="6356350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CE9C3CA6-1C90-4E14-A7B2-F8414A37169B}" type="slidenum">
              <a:rPr lang="en-US" smtClean="0"/>
              <a:t>‹#›</a:t>
            </a:fld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8457760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19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sldNum="0" hdr="0" dt="0"/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43000"/>
            <a:ext cx="7772400" cy="4495800"/>
          </a:xfrm>
        </p:spPr>
        <p:txBody>
          <a:bodyPr>
            <a:noAutofit/>
          </a:bodyPr>
          <a:lstStyle/>
          <a:p>
            <a:r>
              <a:rPr lang="en-US" sz="4800" dirty="0" smtClean="0">
                <a:cs typeface="Times New Roman" pitchFamily="18" charset="0"/>
              </a:rPr>
              <a:t>Zwitterionic Stationary Phase in HPLC </a:t>
            </a:r>
            <a:br>
              <a:rPr lang="en-US" sz="4800" dirty="0" smtClean="0">
                <a:cs typeface="Times New Roman" pitchFamily="18" charset="0"/>
              </a:rPr>
            </a:br>
            <a:r>
              <a:rPr lang="en-US" sz="4800" dirty="0" smtClean="0">
                <a:cs typeface="Times New Roman" pitchFamily="18" charset="0"/>
              </a:rPr>
              <a:t/>
            </a:r>
            <a:br>
              <a:rPr lang="en-US" sz="4800" dirty="0" smtClean="0">
                <a:cs typeface="Times New Roman" pitchFamily="18" charset="0"/>
              </a:rPr>
            </a:br>
            <a:r>
              <a:rPr lang="en-US" sz="4800" dirty="0">
                <a:cs typeface="Times New Roman" pitchFamily="18" charset="0"/>
              </a:rPr>
              <a:t/>
            </a:r>
            <a:br>
              <a:rPr lang="en-US" sz="4800" dirty="0">
                <a:cs typeface="Times New Roman" pitchFamily="18" charset="0"/>
              </a:rPr>
            </a:br>
            <a:r>
              <a:rPr lang="en-US" sz="2400" dirty="0" smtClean="0">
                <a:cs typeface="Times New Roman" pitchFamily="18" charset="0"/>
              </a:rPr>
              <a:t>by </a:t>
            </a:r>
            <a:br>
              <a:rPr lang="en-US" sz="2400" dirty="0" smtClean="0">
                <a:cs typeface="Times New Roman" pitchFamily="18" charset="0"/>
              </a:rPr>
            </a:br>
            <a:r>
              <a:rPr lang="en-US" sz="2400" dirty="0" smtClean="0">
                <a:cs typeface="Times New Roman" pitchFamily="18" charset="0"/>
              </a:rPr>
              <a:t>Addison </a:t>
            </a:r>
            <a:r>
              <a:rPr lang="en-US" sz="2400" dirty="0" err="1" smtClean="0">
                <a:cs typeface="Times New Roman" pitchFamily="18" charset="0"/>
              </a:rPr>
              <a:t>Beckemeyer</a:t>
            </a:r>
            <a:r>
              <a:rPr lang="en-US" sz="2400" dirty="0">
                <a:cs typeface="Times New Roman" pitchFamily="18" charset="0"/>
              </a:rPr>
              <a:t> </a:t>
            </a:r>
            <a:r>
              <a:rPr lang="en-US" sz="2400" dirty="0" smtClean="0">
                <a:cs typeface="Times New Roman" pitchFamily="18" charset="0"/>
              </a:rPr>
              <a:t>&amp;</a:t>
            </a:r>
            <a:br>
              <a:rPr lang="en-US" sz="2400" dirty="0" smtClean="0">
                <a:cs typeface="Times New Roman" pitchFamily="18" charset="0"/>
              </a:rPr>
            </a:br>
            <a:r>
              <a:rPr lang="en-US" sz="2400" dirty="0" smtClean="0">
                <a:cs typeface="Times New Roman" pitchFamily="18" charset="0"/>
              </a:rPr>
              <a:t> </a:t>
            </a:r>
            <a:r>
              <a:rPr lang="en-US" sz="2400" dirty="0" err="1" smtClean="0">
                <a:cs typeface="Times New Roman" pitchFamily="18" charset="0"/>
              </a:rPr>
              <a:t>Thao</a:t>
            </a:r>
            <a:r>
              <a:rPr lang="en-US" sz="2400" dirty="0" smtClean="0">
                <a:cs typeface="Times New Roman" pitchFamily="18" charset="0"/>
              </a:rPr>
              <a:t> Tran </a:t>
            </a:r>
            <a:endParaRPr lang="en-US" sz="4800" dirty="0">
              <a:cs typeface="Times New Roman" pitchFamily="18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47854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smtClean="0"/>
              <a:t>Zwitterionic Stationary Phase in HPLC</a:t>
            </a:r>
            <a:br>
              <a:rPr lang="en-US" sz="4000" dirty="0" smtClean="0"/>
            </a:br>
            <a:r>
              <a:rPr lang="en-US" sz="3600" dirty="0" smtClean="0"/>
              <a:t>Theory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sz="3000" dirty="0" smtClean="0">
                <a:latin typeface="+mn-lt"/>
              </a:rPr>
              <a:t>Hydrophobic:</a:t>
            </a:r>
          </a:p>
          <a:p>
            <a:pPr lvl="1"/>
            <a:r>
              <a:rPr lang="en-US" sz="2600" dirty="0" smtClean="0">
                <a:latin typeface="+mn-lt"/>
              </a:rPr>
              <a:t>Very similar to reversed-phase HPLC but the ligands are less hydrophobic allowing for more moderate elution conditions.</a:t>
            </a:r>
            <a:r>
              <a:rPr lang="en-US" sz="2400" dirty="0" smtClean="0">
                <a:latin typeface="+mn-lt"/>
              </a:rPr>
              <a:t> </a:t>
            </a:r>
          </a:p>
          <a:p>
            <a:r>
              <a:rPr lang="en-US" sz="3000" dirty="0">
                <a:latin typeface="+mn-lt"/>
              </a:rPr>
              <a:t>Hydrophilic:</a:t>
            </a:r>
          </a:p>
          <a:p>
            <a:pPr lvl="1"/>
            <a:r>
              <a:rPr lang="en-US" sz="2600" dirty="0">
                <a:latin typeface="+mn-lt"/>
              </a:rPr>
              <a:t>“Ionic interaction superimposed on hydrophilic interaction can effectively improve the separation selectivity</a:t>
            </a:r>
            <a:r>
              <a:rPr lang="en-US" sz="2600" dirty="0" smtClean="0">
                <a:latin typeface="+mn-lt"/>
              </a:rPr>
              <a:t>”</a:t>
            </a:r>
            <a:endParaRPr lang="en-US" sz="3500" dirty="0" smtClean="0">
              <a:latin typeface="+mn-lt"/>
            </a:endParaRPr>
          </a:p>
          <a:p>
            <a:r>
              <a:rPr lang="en-US" sz="3000" dirty="0" smtClean="0">
                <a:latin typeface="+mn-lt"/>
              </a:rPr>
              <a:t>Absence </a:t>
            </a:r>
            <a:r>
              <a:rPr lang="en-US" sz="3000" dirty="0">
                <a:latin typeface="+mn-lt"/>
              </a:rPr>
              <a:t>of hydrophobic interactions leads to higher recovery </a:t>
            </a:r>
          </a:p>
          <a:p>
            <a:pPr lvl="1"/>
            <a:r>
              <a:rPr lang="en-US" sz="2800" dirty="0" smtClean="0">
                <a:latin typeface="+mn-lt"/>
              </a:rPr>
              <a:t>Separations not contingent on one factor (hydrophobicity)</a:t>
            </a:r>
            <a:endParaRPr lang="en-US" sz="2800" dirty="0">
              <a:latin typeface="+mn-lt"/>
            </a:endParaRPr>
          </a:p>
          <a:p>
            <a:pPr lvl="1"/>
            <a:r>
              <a:rPr lang="en-US" sz="2800" dirty="0" smtClean="0">
                <a:latin typeface="+mn-lt"/>
              </a:rPr>
              <a:t>Hydrophilic </a:t>
            </a:r>
            <a:r>
              <a:rPr lang="en-US" sz="2800" dirty="0">
                <a:latin typeface="+mn-lt"/>
              </a:rPr>
              <a:t>Interaction </a:t>
            </a:r>
            <a:r>
              <a:rPr lang="en-US" sz="2800" dirty="0" smtClean="0">
                <a:latin typeface="+mn-lt"/>
              </a:rPr>
              <a:t>Chromatography is more effective for biological samples </a:t>
            </a:r>
            <a:endParaRPr lang="en-US" sz="2800" dirty="0">
              <a:latin typeface="+mn-lt"/>
            </a:endParaRPr>
          </a:p>
          <a:p>
            <a:pPr lvl="2"/>
            <a:r>
              <a:rPr lang="en-US" sz="2400" dirty="0">
                <a:latin typeface="+mn-lt"/>
              </a:rPr>
              <a:t>ZIC – HILIC </a:t>
            </a:r>
            <a:r>
              <a:rPr lang="en-US" sz="2400" dirty="0" smtClean="0">
                <a:latin typeface="+mn-lt"/>
              </a:rPr>
              <a:t>column</a:t>
            </a:r>
            <a:endParaRPr lang="en-US" sz="3200" dirty="0">
              <a:latin typeface="+mn-lt"/>
            </a:endParaRPr>
          </a:p>
          <a:p>
            <a:endParaRPr lang="en-US" sz="3200" dirty="0">
              <a:latin typeface="+mn-lt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3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33643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Zwitterionic Stationary Phase in HPLC</a:t>
            </a:r>
            <a:br>
              <a:rPr lang="en-US" sz="3600" dirty="0" smtClean="0"/>
            </a:br>
            <a:r>
              <a:rPr lang="en-US" sz="3600" dirty="0" smtClean="0"/>
              <a:t>Advantages and Disadvantages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sz="2800" dirty="0" smtClean="0">
                <a:latin typeface="+mn-lt"/>
              </a:rPr>
              <a:t>Advantages:</a:t>
            </a:r>
          </a:p>
          <a:p>
            <a:pPr lvl="1"/>
            <a:r>
              <a:rPr lang="en-US" sz="2400" dirty="0" smtClean="0">
                <a:latin typeface="+mn-lt"/>
              </a:rPr>
              <a:t>Selectivity benefits by charge and </a:t>
            </a:r>
            <a:r>
              <a:rPr lang="en-US" sz="2400" dirty="0" err="1" smtClean="0">
                <a:latin typeface="+mn-lt"/>
              </a:rPr>
              <a:t>hydrophilicity</a:t>
            </a:r>
            <a:r>
              <a:rPr lang="en-US" sz="2400" dirty="0" smtClean="0">
                <a:latin typeface="+mn-lt"/>
              </a:rPr>
              <a:t> working together  </a:t>
            </a:r>
          </a:p>
          <a:p>
            <a:pPr lvl="1"/>
            <a:r>
              <a:rPr lang="en-US" sz="2400" dirty="0" smtClean="0">
                <a:latin typeface="+mn-lt"/>
              </a:rPr>
              <a:t>Interacts with charged compounds via </a:t>
            </a:r>
            <a:r>
              <a:rPr lang="en-US" sz="2400" b="1" u="sng" dirty="0" smtClean="0">
                <a:latin typeface="+mn-lt"/>
              </a:rPr>
              <a:t>weak</a:t>
            </a:r>
            <a:r>
              <a:rPr lang="en-US" sz="2400" dirty="0" smtClean="0">
                <a:latin typeface="+mn-lt"/>
              </a:rPr>
              <a:t> electrostatic interaction, as opposed to the strong electrostatic interactions obtained with plain silica, amino HILIC phase, and IEC.</a:t>
            </a:r>
          </a:p>
          <a:p>
            <a:pPr lvl="1"/>
            <a:r>
              <a:rPr lang="en-US" sz="2400" dirty="0" smtClean="0">
                <a:latin typeface="+mn-lt"/>
              </a:rPr>
              <a:t>Easily prepared by coating a reversed-phase HPLC column </a:t>
            </a:r>
          </a:p>
          <a:p>
            <a:r>
              <a:rPr lang="en-US" sz="2800" dirty="0" smtClean="0">
                <a:latin typeface="+mn-lt"/>
              </a:rPr>
              <a:t>Disadvantages:</a:t>
            </a:r>
          </a:p>
          <a:p>
            <a:pPr lvl="1"/>
            <a:r>
              <a:rPr lang="en-US" sz="2400" dirty="0" smtClean="0">
                <a:latin typeface="+mn-lt"/>
              </a:rPr>
              <a:t>Cost compared to size-exclusion and ion exchange </a:t>
            </a:r>
          </a:p>
          <a:p>
            <a:pPr lvl="1"/>
            <a:r>
              <a:rPr lang="en-US" sz="2400" dirty="0" smtClean="0">
                <a:latin typeface="+mn-lt"/>
              </a:rPr>
              <a:t>There are a lot of factors to control so it is difficult to optimized</a:t>
            </a:r>
            <a:endParaRPr lang="en-US" sz="1600" dirty="0" smtClean="0">
              <a:latin typeface="+mn-lt"/>
            </a:endParaRP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1,2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64433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Zwitterionic Stationary Phase in HPLC</a:t>
            </a:r>
            <a:br>
              <a:rPr lang="en-US" sz="3600" dirty="0" smtClean="0"/>
            </a:br>
            <a:r>
              <a:rPr lang="en-US" sz="3200" dirty="0" smtClean="0"/>
              <a:t>Applications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>
                <a:latin typeface="+mn-lt"/>
              </a:rPr>
              <a:t>Separation of oligomers</a:t>
            </a:r>
          </a:p>
          <a:p>
            <a:pPr lvl="1"/>
            <a:r>
              <a:rPr lang="en-US" sz="2000" dirty="0" smtClean="0">
                <a:latin typeface="+mn-lt"/>
              </a:rPr>
              <a:t>Far more selective compared to IEC</a:t>
            </a:r>
          </a:p>
          <a:p>
            <a:pPr lvl="1"/>
            <a:r>
              <a:rPr lang="en-US" sz="2000" dirty="0" smtClean="0">
                <a:latin typeface="+mn-lt"/>
              </a:rPr>
              <a:t>Can run a gradient</a:t>
            </a:r>
          </a:p>
          <a:p>
            <a:pPr lvl="1"/>
            <a:endParaRPr lang="en-US" sz="2000" dirty="0">
              <a:latin typeface="+mn-lt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3</a:t>
            </a:r>
            <a:endParaRPr lang="en-US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00600" y="3352800"/>
            <a:ext cx="4131206" cy="28346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3276600"/>
            <a:ext cx="4114800" cy="28357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21797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smtClean="0"/>
              <a:t>Zwitterionic Stationary Phase in HPLC</a:t>
            </a:r>
            <a:br>
              <a:rPr lang="en-US" sz="4000" dirty="0" smtClean="0"/>
            </a:br>
            <a:r>
              <a:rPr lang="en-US" sz="3600" dirty="0" smtClean="0"/>
              <a:t>Applications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4</a:t>
            </a:r>
            <a:endParaRPr lang="en-US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6400" y="1645848"/>
            <a:ext cx="6154088" cy="26517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9800" y="4343400"/>
            <a:ext cx="5029200" cy="21031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Rectangle 6"/>
          <p:cNvSpPr/>
          <p:nvPr/>
        </p:nvSpPr>
        <p:spPr>
          <a:xfrm>
            <a:off x="6096000" y="1752600"/>
            <a:ext cx="1676400" cy="2514600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23625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Zwitterionic Stationary Phase in HPLC</a:t>
            </a:r>
            <a:br>
              <a:rPr lang="en-US" sz="3600" dirty="0" smtClean="0"/>
            </a:br>
            <a:r>
              <a:rPr lang="en-US" sz="3600" dirty="0" smtClean="0"/>
              <a:t>Conclusions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>
                <a:latin typeface="+mn-lt"/>
              </a:rPr>
              <a:t>Separation of a mixture of </a:t>
            </a:r>
            <a:r>
              <a:rPr lang="en-US" sz="2800" dirty="0" err="1" smtClean="0">
                <a:latin typeface="+mn-lt"/>
              </a:rPr>
              <a:t>cations</a:t>
            </a:r>
            <a:r>
              <a:rPr lang="en-US" sz="2800" dirty="0" smtClean="0">
                <a:latin typeface="+mn-lt"/>
              </a:rPr>
              <a:t>, anions and neutral </a:t>
            </a:r>
            <a:r>
              <a:rPr lang="en-US" sz="2800" dirty="0" err="1" smtClean="0">
                <a:latin typeface="+mn-lt"/>
              </a:rPr>
              <a:t>analytes</a:t>
            </a:r>
            <a:r>
              <a:rPr lang="en-US" sz="2800" dirty="0" smtClean="0">
                <a:latin typeface="+mn-lt"/>
              </a:rPr>
              <a:t> are better on the zwitterion stationary phase</a:t>
            </a:r>
          </a:p>
          <a:p>
            <a:r>
              <a:rPr lang="en-US" sz="2800" dirty="0" smtClean="0">
                <a:latin typeface="+mn-lt"/>
              </a:rPr>
              <a:t> Highly selective separation of biological compounds </a:t>
            </a:r>
          </a:p>
          <a:p>
            <a:r>
              <a:rPr lang="en-US" sz="2800" dirty="0" smtClean="0">
                <a:latin typeface="+mn-lt"/>
              </a:rPr>
              <a:t>Ionic strength of both the zwitterion stationary phase and </a:t>
            </a:r>
            <a:r>
              <a:rPr lang="en-US" sz="2800" dirty="0" err="1" smtClean="0">
                <a:latin typeface="+mn-lt"/>
              </a:rPr>
              <a:t>analytes</a:t>
            </a:r>
            <a:r>
              <a:rPr lang="en-US" sz="2800" dirty="0" smtClean="0">
                <a:latin typeface="+mn-lt"/>
              </a:rPr>
              <a:t> can be adjust by pH </a:t>
            </a:r>
          </a:p>
          <a:p>
            <a:r>
              <a:rPr lang="en-US" sz="2800" b="1" dirty="0" smtClean="0">
                <a:latin typeface="+mn-lt"/>
              </a:rPr>
              <a:t>Mainly this method is advantageous due to both electrostatic interactions coupled with hydrophobicity  </a:t>
            </a:r>
            <a:endParaRPr lang="en-US" sz="2800" b="1" dirty="0">
              <a:latin typeface="+mn-lt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50094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Zwitterionic Stationary Phase in HPLC</a:t>
            </a:r>
            <a:br>
              <a:rPr lang="en-US" sz="3600" dirty="0" smtClean="0"/>
            </a:br>
            <a:r>
              <a:rPr lang="en-US" sz="3200" dirty="0" smtClean="0"/>
              <a:t>References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en-US" dirty="0" smtClean="0">
                <a:latin typeface="+mn-lt"/>
              </a:rPr>
              <a:t>Fritz, J.S.; </a:t>
            </a:r>
            <a:r>
              <a:rPr lang="en-US" dirty="0" err="1" smtClean="0">
                <a:latin typeface="+mn-lt"/>
              </a:rPr>
              <a:t>Gjerde</a:t>
            </a:r>
            <a:r>
              <a:rPr lang="en-US" dirty="0" smtClean="0">
                <a:latin typeface="+mn-lt"/>
              </a:rPr>
              <a:t>, D.T. </a:t>
            </a:r>
            <a:r>
              <a:rPr lang="en-US" i="1" dirty="0" smtClean="0">
                <a:latin typeface="+mn-lt"/>
              </a:rPr>
              <a:t>Ion Chromatography</a:t>
            </a:r>
            <a:r>
              <a:rPr lang="en-US" dirty="0" smtClean="0">
                <a:latin typeface="+mn-lt"/>
              </a:rPr>
              <a:t>, 4</a:t>
            </a:r>
            <a:r>
              <a:rPr lang="en-US" baseline="30000" dirty="0" smtClean="0">
                <a:latin typeface="+mn-lt"/>
              </a:rPr>
              <a:t>th</a:t>
            </a:r>
            <a:r>
              <a:rPr lang="en-US" dirty="0" smtClean="0">
                <a:latin typeface="+mn-lt"/>
              </a:rPr>
              <a:t> ed.; Wiley-VCH: Weinheim, </a:t>
            </a:r>
            <a:r>
              <a:rPr lang="en-US" b="1" dirty="0" smtClean="0">
                <a:latin typeface="+mn-lt"/>
              </a:rPr>
              <a:t>2009</a:t>
            </a:r>
            <a:r>
              <a:rPr lang="en-US" dirty="0" smtClean="0">
                <a:latin typeface="+mn-lt"/>
              </a:rPr>
              <a:t>, 251-261</a:t>
            </a:r>
            <a:endParaRPr lang="en-US" b="1" dirty="0" smtClean="0">
              <a:latin typeface="+mn-lt"/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dirty="0" smtClean="0">
                <a:latin typeface="+mn-lt"/>
              </a:rPr>
              <a:t>Yu, L.; </a:t>
            </a:r>
            <a:r>
              <a:rPr lang="en-US" dirty="0" err="1" smtClean="0">
                <a:latin typeface="+mn-lt"/>
              </a:rPr>
              <a:t>Hartwick</a:t>
            </a:r>
            <a:r>
              <a:rPr lang="en-US" dirty="0" smtClean="0">
                <a:latin typeface="+mn-lt"/>
              </a:rPr>
              <a:t>, R. </a:t>
            </a:r>
            <a:r>
              <a:rPr lang="en-US" i="1" dirty="0" smtClean="0">
                <a:latin typeface="+mn-lt"/>
              </a:rPr>
              <a:t>J. </a:t>
            </a:r>
            <a:r>
              <a:rPr lang="en-US" i="1" dirty="0" err="1" smtClean="0">
                <a:latin typeface="+mn-lt"/>
              </a:rPr>
              <a:t>Chromatogr</a:t>
            </a:r>
            <a:r>
              <a:rPr lang="en-US" i="1" dirty="0" smtClean="0">
                <a:latin typeface="+mn-lt"/>
              </a:rPr>
              <a:t>. Sci. </a:t>
            </a:r>
            <a:r>
              <a:rPr lang="en-US" b="1" dirty="0" smtClean="0">
                <a:latin typeface="+mn-lt"/>
              </a:rPr>
              <a:t>1989</a:t>
            </a:r>
            <a:r>
              <a:rPr lang="en-US" dirty="0" smtClean="0">
                <a:latin typeface="+mn-lt"/>
              </a:rPr>
              <a:t>, 27, 176-185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err="1" smtClean="0">
                <a:latin typeface="+mn-lt"/>
              </a:rPr>
              <a:t>Shen</a:t>
            </a:r>
            <a:r>
              <a:rPr lang="en-US" dirty="0" smtClean="0">
                <a:latin typeface="+mn-lt"/>
              </a:rPr>
              <a:t>, A.; et. </a:t>
            </a:r>
            <a:r>
              <a:rPr lang="en-US" dirty="0">
                <a:latin typeface="+mn-lt"/>
              </a:rPr>
              <a:t>a</a:t>
            </a:r>
            <a:r>
              <a:rPr lang="en-US" dirty="0" smtClean="0">
                <a:latin typeface="+mn-lt"/>
              </a:rPr>
              <a:t>l. </a:t>
            </a:r>
            <a:r>
              <a:rPr lang="en-US" i="1" dirty="0" smtClean="0">
                <a:latin typeface="+mn-lt"/>
              </a:rPr>
              <a:t>J. </a:t>
            </a:r>
            <a:r>
              <a:rPr lang="en-US" i="1" dirty="0" err="1" smtClean="0">
                <a:latin typeface="+mn-lt"/>
              </a:rPr>
              <a:t>Chromatogr</a:t>
            </a:r>
            <a:r>
              <a:rPr lang="en-US" i="1" dirty="0" smtClean="0">
                <a:latin typeface="+mn-lt"/>
              </a:rPr>
              <a:t>. A. </a:t>
            </a:r>
            <a:r>
              <a:rPr lang="en-US" b="1" dirty="0" smtClean="0">
                <a:latin typeface="+mn-lt"/>
              </a:rPr>
              <a:t>2013</a:t>
            </a:r>
            <a:r>
              <a:rPr lang="en-US" dirty="0" smtClean="0">
                <a:latin typeface="+mn-lt"/>
              </a:rPr>
              <a:t>, 1314, 63-69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err="1" smtClean="0">
                <a:latin typeface="+mn-lt"/>
              </a:rPr>
              <a:t>Moravcova</a:t>
            </a:r>
            <a:r>
              <a:rPr lang="en-US" dirty="0" smtClean="0">
                <a:latin typeface="+mn-lt"/>
              </a:rPr>
              <a:t>, D.; et. Al. </a:t>
            </a:r>
            <a:r>
              <a:rPr lang="pl-PL" i="1" dirty="0">
                <a:latin typeface="+mn-lt"/>
              </a:rPr>
              <a:t>J. Chromatogr. A</a:t>
            </a:r>
            <a:r>
              <a:rPr lang="pl-PL" dirty="0">
                <a:latin typeface="+mn-lt"/>
              </a:rPr>
              <a:t>. </a:t>
            </a:r>
            <a:r>
              <a:rPr lang="pl-PL" b="1" dirty="0" smtClean="0">
                <a:latin typeface="+mn-lt"/>
              </a:rPr>
              <a:t>201</a:t>
            </a:r>
            <a:r>
              <a:rPr lang="en-US" b="1" dirty="0" smtClean="0">
                <a:latin typeface="+mn-lt"/>
              </a:rPr>
              <a:t>4</a:t>
            </a:r>
            <a:r>
              <a:rPr lang="pl-PL" dirty="0" smtClean="0">
                <a:latin typeface="+mn-lt"/>
              </a:rPr>
              <a:t>, 13</a:t>
            </a:r>
            <a:r>
              <a:rPr lang="en-US" dirty="0" smtClean="0">
                <a:latin typeface="+mn-lt"/>
              </a:rPr>
              <a:t>73</a:t>
            </a:r>
            <a:r>
              <a:rPr lang="pl-PL" dirty="0" smtClean="0">
                <a:latin typeface="+mn-lt"/>
              </a:rPr>
              <a:t>, </a:t>
            </a:r>
            <a:r>
              <a:rPr lang="en-US" dirty="0" smtClean="0">
                <a:latin typeface="+mn-lt"/>
              </a:rPr>
              <a:t>90-96</a:t>
            </a:r>
            <a:endParaRPr lang="pl-PL" dirty="0">
              <a:latin typeface="+mn-lt"/>
            </a:endParaRPr>
          </a:p>
          <a:p>
            <a:pPr marL="457200" indent="-457200">
              <a:buFont typeface="+mj-lt"/>
              <a:buAutoNum type="arabicPeriod"/>
            </a:pPr>
            <a:endParaRPr lang="en-US" dirty="0" smtClean="0">
              <a:latin typeface="+mn-lt"/>
            </a:endParaRPr>
          </a:p>
          <a:p>
            <a:pPr marL="457200" indent="-457200">
              <a:buFont typeface="+mj-lt"/>
              <a:buAutoNum type="arabicPeriod"/>
            </a:pPr>
            <a:endParaRPr lang="en-US" i="1" dirty="0" smtClean="0">
              <a:latin typeface="+mn-lt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8211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3733800"/>
          </a:xfrm>
        </p:spPr>
        <p:txBody>
          <a:bodyPr/>
          <a:lstStyle/>
          <a:p>
            <a:r>
              <a:rPr lang="en-US" sz="9600" dirty="0" smtClean="0"/>
              <a:t>Questions??</a:t>
            </a:r>
            <a:endParaRPr lang="en-US" sz="96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03145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Zwitterionic Stationary Phase in HPLC</a:t>
            </a:r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en-US" sz="3200" dirty="0" smtClean="0"/>
              <a:t>Outline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 smtClean="0">
                <a:latin typeface="+mn-lt"/>
              </a:rPr>
              <a:t>Introduction </a:t>
            </a:r>
          </a:p>
          <a:p>
            <a:r>
              <a:rPr lang="en-US" sz="3200" dirty="0" smtClean="0">
                <a:latin typeface="+mn-lt"/>
              </a:rPr>
              <a:t>Theory </a:t>
            </a:r>
          </a:p>
          <a:p>
            <a:r>
              <a:rPr lang="en-US" sz="3200" dirty="0" smtClean="0">
                <a:latin typeface="+mn-lt"/>
              </a:rPr>
              <a:t>Advantages and Disadvantages</a:t>
            </a:r>
          </a:p>
          <a:p>
            <a:r>
              <a:rPr lang="en-US" sz="3200" dirty="0" smtClean="0">
                <a:latin typeface="+mn-lt"/>
              </a:rPr>
              <a:t>Some Applications</a:t>
            </a:r>
          </a:p>
          <a:p>
            <a:r>
              <a:rPr lang="en-US" sz="3200" dirty="0" smtClean="0">
                <a:latin typeface="+mn-lt"/>
              </a:rPr>
              <a:t>Conclusions</a:t>
            </a:r>
          </a:p>
          <a:p>
            <a:r>
              <a:rPr lang="en-US" sz="3200" dirty="0" smtClean="0">
                <a:latin typeface="+mn-lt"/>
              </a:rPr>
              <a:t>References </a:t>
            </a:r>
          </a:p>
          <a:p>
            <a:r>
              <a:rPr lang="en-US" sz="3200" dirty="0" smtClean="0">
                <a:latin typeface="+mn-lt"/>
              </a:rPr>
              <a:t>Questions</a:t>
            </a:r>
          </a:p>
          <a:p>
            <a:endParaRPr lang="en-US" dirty="0" smtClean="0">
              <a:latin typeface="+mn-lt"/>
            </a:endParaRPr>
          </a:p>
          <a:p>
            <a:endParaRPr lang="en-US" dirty="0" smtClean="0">
              <a:latin typeface="+mn-lt"/>
            </a:endParaRPr>
          </a:p>
          <a:p>
            <a:endParaRPr lang="en-US" dirty="0">
              <a:latin typeface="+mn-lt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64401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Zwitterionic Stationary Phase in HPLC</a:t>
            </a:r>
            <a:br>
              <a:rPr lang="en-US" sz="3600" dirty="0" smtClean="0"/>
            </a:br>
            <a:r>
              <a:rPr lang="en-US" sz="3200" dirty="0" smtClean="0"/>
              <a:t>Introduction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24400"/>
          </a:xfrm>
        </p:spPr>
        <p:txBody>
          <a:bodyPr>
            <a:norm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Knox and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Jurand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(1981)</a:t>
            </a:r>
          </a:p>
          <a:p>
            <a:pPr lvl="1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Separation of nucleotides on a reversed-phase column </a:t>
            </a:r>
          </a:p>
          <a:p>
            <a:pPr lvl="1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Used a zwitterion (11-aminodecanoic acid) and ammonium phosphate as the eluent </a:t>
            </a: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Results – </a:t>
            </a:r>
          </a:p>
          <a:p>
            <a:pPr lvl="1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Formation of a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quadrupole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between the zwitterion eluent and the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zwitterionic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nucleotides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 lvl="1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Retention of nucleotide was due to the 11-aminodecanoic acid that was adsorbed by the stationary phase</a:t>
            </a:r>
          </a:p>
          <a:p>
            <a:pPr lvl="1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Main goals was to determine if the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quadrupolar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solute retention mechanism could be validated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14261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Zwitterionic Stationary Phase in HPLC</a:t>
            </a:r>
            <a:br>
              <a:rPr lang="en-US" sz="3600" dirty="0" smtClean="0"/>
            </a:br>
            <a:r>
              <a:rPr lang="en-US" sz="3200" dirty="0" smtClean="0"/>
              <a:t>Introduction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>
                <a:latin typeface="+mn-lt"/>
              </a:rPr>
              <a:t>Yu and </a:t>
            </a:r>
            <a:r>
              <a:rPr lang="en-US" sz="2800" dirty="0" err="1" smtClean="0">
                <a:latin typeface="+mn-lt"/>
              </a:rPr>
              <a:t>Hartwick</a:t>
            </a:r>
            <a:r>
              <a:rPr lang="en-US" sz="2800" dirty="0" smtClean="0">
                <a:latin typeface="+mn-lt"/>
              </a:rPr>
              <a:t> (1989)</a:t>
            </a:r>
          </a:p>
          <a:p>
            <a:pPr lvl="1"/>
            <a:r>
              <a:rPr lang="en-US" sz="2400" dirty="0" smtClean="0">
                <a:latin typeface="+mn-lt"/>
              </a:rPr>
              <a:t>Supposedly 1</a:t>
            </a:r>
            <a:r>
              <a:rPr lang="en-US" sz="2400" baseline="30000" dirty="0" smtClean="0">
                <a:latin typeface="+mn-lt"/>
              </a:rPr>
              <a:t>st</a:t>
            </a:r>
            <a:r>
              <a:rPr lang="en-US" sz="2400" dirty="0" smtClean="0">
                <a:latin typeface="+mn-lt"/>
              </a:rPr>
              <a:t> to use a zwitterion stationary phase in HPLC</a:t>
            </a:r>
          </a:p>
          <a:p>
            <a:pPr lvl="2"/>
            <a:r>
              <a:rPr lang="en-US" sz="2400" dirty="0" smtClean="0">
                <a:latin typeface="+mn-lt"/>
              </a:rPr>
              <a:t>Packed silica column with zwitterion chain attached </a:t>
            </a:r>
          </a:p>
          <a:p>
            <a:pPr lvl="3"/>
            <a:r>
              <a:rPr lang="en-US" sz="2000" dirty="0" smtClean="0">
                <a:latin typeface="+mn-lt"/>
              </a:rPr>
              <a:t>Coated column with zwitterionic surfactant </a:t>
            </a:r>
          </a:p>
          <a:p>
            <a:pPr lvl="2"/>
            <a:r>
              <a:rPr lang="en-US" sz="2400" dirty="0" smtClean="0">
                <a:latin typeface="+mn-lt"/>
              </a:rPr>
              <a:t>Separation of an organic mixture </a:t>
            </a:r>
          </a:p>
          <a:p>
            <a:pPr lvl="3"/>
            <a:r>
              <a:rPr lang="en-US" sz="2000" dirty="0">
                <a:latin typeface="+mn-lt"/>
              </a:rPr>
              <a:t>A</a:t>
            </a:r>
            <a:r>
              <a:rPr lang="en-US" sz="2000" dirty="0" smtClean="0">
                <a:latin typeface="+mn-lt"/>
              </a:rPr>
              <a:t>mmonium phosphate buffer and methanol/water as the eluent</a:t>
            </a:r>
          </a:p>
          <a:p>
            <a:pPr lvl="1"/>
            <a:r>
              <a:rPr lang="en-US" sz="2400" dirty="0" smtClean="0">
                <a:latin typeface="+mn-lt"/>
              </a:rPr>
              <a:t>Results – </a:t>
            </a:r>
          </a:p>
          <a:p>
            <a:pPr lvl="2"/>
            <a:r>
              <a:rPr lang="en-US" sz="2400" dirty="0" smtClean="0">
                <a:latin typeface="+mn-lt"/>
              </a:rPr>
              <a:t>Retention of charged </a:t>
            </a:r>
            <a:r>
              <a:rPr lang="en-US" sz="2400" dirty="0" err="1" smtClean="0">
                <a:latin typeface="+mn-lt"/>
              </a:rPr>
              <a:t>analytes</a:t>
            </a:r>
            <a:r>
              <a:rPr lang="en-US" sz="2400" dirty="0">
                <a:latin typeface="+mn-lt"/>
              </a:rPr>
              <a:t> </a:t>
            </a:r>
            <a:r>
              <a:rPr lang="en-US" sz="2400" dirty="0" smtClean="0">
                <a:latin typeface="+mn-lt"/>
              </a:rPr>
              <a:t>was based a combination of electrostatic and hydrophobic interactions </a:t>
            </a:r>
          </a:p>
          <a:p>
            <a:pPr lvl="2"/>
            <a:endParaRPr lang="en-US" sz="2400" dirty="0" smtClean="0">
              <a:latin typeface="+mn-lt"/>
            </a:endParaRPr>
          </a:p>
          <a:p>
            <a:pPr marL="914400" lvl="2" indent="0">
              <a:buNone/>
            </a:pPr>
            <a:endParaRPr lang="en-US" sz="2400" dirty="0" smtClean="0">
              <a:latin typeface="+mn-lt"/>
            </a:endParaRPr>
          </a:p>
          <a:p>
            <a:pPr lvl="1"/>
            <a:endParaRPr lang="en-US" sz="2400" dirty="0" smtClean="0">
              <a:latin typeface="+mn-lt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1,2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00422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Zwitterionic Stationary Phase in HPLC</a:t>
            </a:r>
            <a:br>
              <a:rPr lang="en-US" sz="3600" dirty="0" smtClean="0"/>
            </a:br>
            <a:r>
              <a:rPr lang="en-US" sz="3200" dirty="0" smtClean="0"/>
              <a:t>Introduction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sz="3000" dirty="0" smtClean="0">
                <a:latin typeface="+mn-lt"/>
              </a:rPr>
              <a:t>Limitation of Others LC methods </a:t>
            </a:r>
          </a:p>
          <a:p>
            <a:pPr lvl="1"/>
            <a:r>
              <a:rPr lang="en-US" sz="2600" dirty="0" smtClean="0">
                <a:latin typeface="+mn-lt"/>
              </a:rPr>
              <a:t>Normal/Reversed Phase – </a:t>
            </a:r>
          </a:p>
          <a:p>
            <a:pPr lvl="2"/>
            <a:r>
              <a:rPr lang="en-US" sz="2200" dirty="0" err="1" smtClean="0">
                <a:latin typeface="+mn-lt"/>
              </a:rPr>
              <a:t>Cations</a:t>
            </a:r>
            <a:r>
              <a:rPr lang="en-US" sz="2200" dirty="0" smtClean="0">
                <a:latin typeface="+mn-lt"/>
              </a:rPr>
              <a:t>/Anions are not retained </a:t>
            </a:r>
          </a:p>
          <a:p>
            <a:pPr lvl="1"/>
            <a:r>
              <a:rPr lang="en-US" sz="2600" dirty="0" smtClean="0">
                <a:latin typeface="+mn-lt"/>
              </a:rPr>
              <a:t>Size Exclusion </a:t>
            </a:r>
          </a:p>
          <a:p>
            <a:pPr lvl="2"/>
            <a:r>
              <a:rPr lang="en-US" sz="2200" dirty="0" smtClean="0">
                <a:latin typeface="+mn-lt"/>
              </a:rPr>
              <a:t>Coarse separation (not very selective)</a:t>
            </a:r>
          </a:p>
          <a:p>
            <a:pPr lvl="1"/>
            <a:r>
              <a:rPr lang="en-US" sz="2600" dirty="0" smtClean="0">
                <a:latin typeface="+mn-lt"/>
              </a:rPr>
              <a:t>Ion Exchange  </a:t>
            </a:r>
          </a:p>
          <a:p>
            <a:pPr lvl="2"/>
            <a:r>
              <a:rPr lang="en-US" sz="2200" dirty="0" smtClean="0">
                <a:latin typeface="+mn-lt"/>
              </a:rPr>
              <a:t>High salt concentration needed</a:t>
            </a:r>
          </a:p>
          <a:p>
            <a:r>
              <a:rPr lang="en-US" sz="3000" dirty="0" smtClean="0">
                <a:latin typeface="+mn-lt"/>
              </a:rPr>
              <a:t>Limitation of Others Stationary Phases</a:t>
            </a:r>
          </a:p>
          <a:p>
            <a:pPr lvl="1"/>
            <a:r>
              <a:rPr lang="en-US" sz="2600" dirty="0" smtClean="0">
                <a:latin typeface="+mn-lt"/>
              </a:rPr>
              <a:t>Ligand exchange </a:t>
            </a:r>
            <a:r>
              <a:rPr lang="en-US" sz="2400" dirty="0" smtClean="0">
                <a:latin typeface="+mn-lt"/>
              </a:rPr>
              <a:t>	</a:t>
            </a:r>
          </a:p>
          <a:p>
            <a:pPr lvl="2"/>
            <a:r>
              <a:rPr lang="en-US" sz="2200" dirty="0" smtClean="0">
                <a:latin typeface="+mn-lt"/>
              </a:rPr>
              <a:t>Less effective of separating zwitterionic compounds </a:t>
            </a:r>
          </a:p>
          <a:p>
            <a:pPr lvl="1"/>
            <a:r>
              <a:rPr lang="en-US" sz="2600" dirty="0" smtClean="0">
                <a:latin typeface="+mn-lt"/>
              </a:rPr>
              <a:t>Affinity Chromatography</a:t>
            </a:r>
          </a:p>
          <a:p>
            <a:pPr lvl="2"/>
            <a:r>
              <a:rPr lang="en-US" sz="2200" dirty="0" smtClean="0">
                <a:latin typeface="+mn-lt"/>
              </a:rPr>
              <a:t>Difficult to separate cations/anions and neutral all at once </a:t>
            </a:r>
          </a:p>
          <a:p>
            <a:pPr lvl="1"/>
            <a:endParaRPr lang="en-US" dirty="0" smtClean="0">
              <a:latin typeface="+mn-lt"/>
            </a:endParaRPr>
          </a:p>
          <a:p>
            <a:pPr lvl="2"/>
            <a:endParaRPr lang="en-US" sz="2400" dirty="0" smtClean="0">
              <a:latin typeface="+mn-lt"/>
            </a:endParaRPr>
          </a:p>
          <a:p>
            <a:pPr lvl="1"/>
            <a:endParaRPr lang="en-US" sz="2400" dirty="0" smtClean="0">
              <a:latin typeface="+mn-lt"/>
            </a:endParaRPr>
          </a:p>
          <a:p>
            <a:pPr lvl="2"/>
            <a:endParaRPr lang="en-US" sz="2000" dirty="0" smtClean="0">
              <a:latin typeface="+mn-lt"/>
            </a:endParaRPr>
          </a:p>
          <a:p>
            <a:pPr lvl="2"/>
            <a:endParaRPr lang="en-US" sz="2800" dirty="0" smtClean="0">
              <a:latin typeface="+mn-lt"/>
            </a:endParaRPr>
          </a:p>
          <a:p>
            <a:pPr lvl="2"/>
            <a:endParaRPr lang="en-US" sz="2400" dirty="0" smtClean="0">
              <a:latin typeface="+mn-lt"/>
            </a:endParaRPr>
          </a:p>
          <a:p>
            <a:pPr lvl="2"/>
            <a:endParaRPr lang="en-US" sz="2400" dirty="0">
              <a:latin typeface="+mn-lt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76963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Zwitterionic Stationary Phase in HPLC</a:t>
            </a:r>
            <a:br>
              <a:rPr lang="en-US" sz="3600" dirty="0" smtClean="0"/>
            </a:br>
            <a:r>
              <a:rPr lang="en-US" sz="3200" dirty="0" smtClean="0"/>
              <a:t>Theory</a:t>
            </a:r>
            <a:endParaRPr lang="en-US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>
                <a:latin typeface="+mn-lt"/>
              </a:rPr>
              <a:t>Zwitterionic Stationary Phase </a:t>
            </a:r>
          </a:p>
          <a:p>
            <a:pPr lvl="1"/>
            <a:r>
              <a:rPr lang="en-US" sz="2400" dirty="0" smtClean="0">
                <a:latin typeface="+mn-lt"/>
              </a:rPr>
              <a:t>Silica-based stationary phase having covalently bound zwitterionic functional groups as well as hydrophobic and hydrophilic sites</a:t>
            </a:r>
          </a:p>
          <a:p>
            <a:pPr lvl="1"/>
            <a:endParaRPr lang="en-US" sz="2000" dirty="0" smtClean="0">
              <a:latin typeface="+mn-lt"/>
            </a:endParaRPr>
          </a:p>
          <a:p>
            <a:endParaRPr lang="en-US" sz="4000" dirty="0">
              <a:latin typeface="+mn-lt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2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551" t="12026" r="4492" b="11015"/>
          <a:stretch/>
        </p:blipFill>
        <p:spPr bwMode="auto">
          <a:xfrm>
            <a:off x="2732313" y="3621313"/>
            <a:ext cx="4354287" cy="23222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860891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Zwitterionic Stationary Phase in HPLC</a:t>
            </a:r>
            <a:br>
              <a:rPr lang="en-US" sz="3600" dirty="0" smtClean="0"/>
            </a:br>
            <a:r>
              <a:rPr lang="en-US" sz="3200" dirty="0" smtClean="0"/>
              <a:t>Theory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>
                <a:latin typeface="+mn-lt"/>
              </a:rPr>
              <a:t>3 main types of zwitterionic surfactant:</a:t>
            </a:r>
          </a:p>
          <a:p>
            <a:pPr lvl="1"/>
            <a:r>
              <a:rPr lang="en-US" sz="2400" dirty="0" err="1" smtClean="0">
                <a:latin typeface="+mn-lt"/>
              </a:rPr>
              <a:t>Sulfobetaine</a:t>
            </a:r>
            <a:r>
              <a:rPr lang="en-US" sz="2400" dirty="0" smtClean="0">
                <a:latin typeface="+mn-lt"/>
              </a:rPr>
              <a:t> – </a:t>
            </a:r>
          </a:p>
          <a:p>
            <a:pPr lvl="1"/>
            <a:endParaRPr lang="en-US" sz="2400" dirty="0">
              <a:latin typeface="+mn-lt"/>
            </a:endParaRPr>
          </a:p>
          <a:p>
            <a:pPr lvl="1"/>
            <a:endParaRPr lang="en-US" sz="2400" dirty="0" smtClean="0">
              <a:latin typeface="+mn-lt"/>
            </a:endParaRPr>
          </a:p>
          <a:p>
            <a:pPr lvl="1"/>
            <a:endParaRPr lang="en-US" sz="2400" dirty="0">
              <a:latin typeface="+mn-lt"/>
            </a:endParaRPr>
          </a:p>
          <a:p>
            <a:pPr lvl="1"/>
            <a:endParaRPr lang="en-US" sz="2400" dirty="0" smtClean="0">
              <a:latin typeface="+mn-lt"/>
            </a:endParaRPr>
          </a:p>
          <a:p>
            <a:pPr lvl="1"/>
            <a:r>
              <a:rPr lang="en-US" sz="2400" dirty="0" smtClean="0">
                <a:latin typeface="+mn-lt"/>
              </a:rPr>
              <a:t>Steroidal (CHAPS or CHAPSO</a:t>
            </a:r>
            <a:r>
              <a:rPr lang="en-US" sz="2400" baseline="-25000" dirty="0" smtClean="0">
                <a:latin typeface="+mn-lt"/>
              </a:rPr>
              <a:t>2</a:t>
            </a:r>
            <a:r>
              <a:rPr lang="en-US" sz="2400" dirty="0" smtClean="0">
                <a:latin typeface="+mn-lt"/>
              </a:rPr>
              <a:t>) – </a:t>
            </a:r>
          </a:p>
          <a:p>
            <a:pPr lvl="1"/>
            <a:endParaRPr lang="en-US" sz="2000" dirty="0">
              <a:latin typeface="+mn-lt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4800600" y="2103437"/>
            <a:ext cx="5638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9pPr>
          </a:lstStyle>
          <a:p>
            <a:pPr lvl="1"/>
            <a:r>
              <a:rPr lang="en-US" sz="2400" dirty="0" err="1" smtClean="0">
                <a:latin typeface="+mn-lt"/>
              </a:rPr>
              <a:t>Phosphocholine</a:t>
            </a:r>
            <a:r>
              <a:rPr lang="en-US" sz="2400" dirty="0" smtClean="0">
                <a:latin typeface="+mn-lt"/>
              </a:rPr>
              <a:t> – </a:t>
            </a:r>
          </a:p>
          <a:p>
            <a:pPr lvl="1"/>
            <a:endParaRPr lang="en-US" dirty="0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2769717"/>
            <a:ext cx="3383280" cy="11164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53891" y="2769717"/>
            <a:ext cx="3380509" cy="11155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8400" y="4830704"/>
            <a:ext cx="4389120" cy="15700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3063707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Zwitterionic Stationary Phase in HPLC</a:t>
            </a:r>
            <a:br>
              <a:rPr lang="en-US" sz="3600" dirty="0" smtClean="0"/>
            </a:br>
            <a:r>
              <a:rPr lang="en-US" sz="3200" dirty="0" smtClean="0"/>
              <a:t>Theory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>
                <a:latin typeface="+mn-lt"/>
              </a:rPr>
              <a:t>Unique Properties of Zwitterion Stationary Phase </a:t>
            </a:r>
          </a:p>
          <a:p>
            <a:pPr lvl="1"/>
            <a:r>
              <a:rPr lang="en-US" sz="2400" dirty="0" smtClean="0">
                <a:latin typeface="+mn-lt"/>
              </a:rPr>
              <a:t>Balanced stoichiometry and a zero net charge</a:t>
            </a:r>
          </a:p>
          <a:p>
            <a:pPr lvl="1"/>
            <a:r>
              <a:rPr lang="en-US" sz="2400" dirty="0" smtClean="0">
                <a:latin typeface="+mn-lt"/>
              </a:rPr>
              <a:t>Weak electrostatic interactions with charged </a:t>
            </a:r>
            <a:r>
              <a:rPr lang="en-US" sz="2400" dirty="0" err="1" smtClean="0">
                <a:latin typeface="+mn-lt"/>
              </a:rPr>
              <a:t>analytes</a:t>
            </a:r>
            <a:endParaRPr lang="en-US" sz="2400" dirty="0" smtClean="0">
              <a:latin typeface="+mn-lt"/>
            </a:endParaRPr>
          </a:p>
          <a:p>
            <a:pPr lvl="1"/>
            <a:r>
              <a:rPr lang="en-US" sz="2400" dirty="0" smtClean="0">
                <a:latin typeface="+mn-lt"/>
              </a:rPr>
              <a:t>Separation may be performed in totally aqueous buffers</a:t>
            </a:r>
          </a:p>
          <a:p>
            <a:pPr lvl="1"/>
            <a:r>
              <a:rPr lang="en-US" sz="2400" dirty="0" smtClean="0">
                <a:latin typeface="+mn-lt"/>
              </a:rPr>
              <a:t>Retention of anions or cations is determined based on the charged group nearest the hydrophobic C</a:t>
            </a:r>
            <a:r>
              <a:rPr lang="en-US" sz="2400" baseline="-25000" dirty="0" smtClean="0">
                <a:latin typeface="+mn-lt"/>
              </a:rPr>
              <a:t>18</a:t>
            </a:r>
            <a:r>
              <a:rPr lang="en-US" sz="2400" dirty="0" smtClean="0">
                <a:latin typeface="+mn-lt"/>
              </a:rPr>
              <a:t> chain </a:t>
            </a:r>
          </a:p>
          <a:p>
            <a:pPr lvl="2"/>
            <a:r>
              <a:rPr lang="en-US" sz="2400" dirty="0" err="1" smtClean="0">
                <a:latin typeface="+mn-lt"/>
              </a:rPr>
              <a:t>Sulfobetaine</a:t>
            </a:r>
            <a:r>
              <a:rPr lang="en-US" sz="2400" dirty="0" smtClean="0">
                <a:latin typeface="+mn-lt"/>
              </a:rPr>
              <a:t> – anions are retained more strongly </a:t>
            </a:r>
          </a:p>
          <a:p>
            <a:pPr lvl="2"/>
            <a:r>
              <a:rPr lang="en-US" sz="2400" dirty="0" err="1" smtClean="0">
                <a:latin typeface="+mn-lt"/>
              </a:rPr>
              <a:t>Phosphocholine</a:t>
            </a:r>
            <a:r>
              <a:rPr lang="en-US" sz="2400" dirty="0" smtClean="0">
                <a:latin typeface="+mn-lt"/>
              </a:rPr>
              <a:t> – </a:t>
            </a:r>
            <a:r>
              <a:rPr lang="en-US" sz="2400" dirty="0" err="1" smtClean="0">
                <a:latin typeface="+mn-lt"/>
              </a:rPr>
              <a:t>cations</a:t>
            </a:r>
            <a:r>
              <a:rPr lang="en-US" sz="2400" dirty="0" smtClean="0">
                <a:latin typeface="+mn-lt"/>
              </a:rPr>
              <a:t> are retained more strongly </a:t>
            </a:r>
          </a:p>
          <a:p>
            <a:pPr lvl="1"/>
            <a:r>
              <a:rPr lang="en-US" sz="2400" dirty="0" smtClean="0">
                <a:latin typeface="+mn-lt"/>
              </a:rPr>
              <a:t>Retention also based on the pH </a:t>
            </a:r>
          </a:p>
          <a:p>
            <a:pPr lvl="1"/>
            <a:endParaRPr lang="en-US" sz="2400" dirty="0" smtClean="0">
              <a:latin typeface="+mn-lt"/>
            </a:endParaRPr>
          </a:p>
          <a:p>
            <a:pPr marL="1371600" lvl="3" indent="0">
              <a:buNone/>
            </a:pPr>
            <a:endParaRPr lang="en-US" sz="2400" dirty="0" smtClean="0">
              <a:latin typeface="+mn-lt"/>
            </a:endParaRPr>
          </a:p>
          <a:p>
            <a:pPr lvl="1"/>
            <a:endParaRPr lang="en-US" sz="2400" dirty="0" smtClean="0">
              <a:latin typeface="+mn-lt"/>
            </a:endParaRPr>
          </a:p>
          <a:p>
            <a:pPr lvl="1"/>
            <a:endParaRPr lang="en-US" sz="2400" dirty="0" smtClean="0">
              <a:latin typeface="+mn-lt"/>
            </a:endParaRPr>
          </a:p>
          <a:p>
            <a:pPr lvl="1"/>
            <a:endParaRPr lang="en-US" sz="2400" dirty="0" smtClean="0">
              <a:latin typeface="+mn-lt"/>
            </a:endParaRPr>
          </a:p>
          <a:p>
            <a:pPr marL="914400" lvl="2" indent="0">
              <a:buNone/>
            </a:pPr>
            <a:endParaRPr lang="en-US" sz="2400" dirty="0">
              <a:latin typeface="+mn-lt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17770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Zwitterionic Stationary Phase in HPLC</a:t>
            </a:r>
            <a:br>
              <a:rPr lang="en-US" sz="3600" dirty="0" smtClean="0"/>
            </a:br>
            <a:r>
              <a:rPr lang="en-US" sz="3200" dirty="0" smtClean="0"/>
              <a:t>Theory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>
                <a:latin typeface="+mn-lt"/>
              </a:rPr>
              <a:t>Mechanism of how the </a:t>
            </a:r>
            <a:r>
              <a:rPr lang="en-US" sz="2800" dirty="0" err="1" smtClean="0">
                <a:latin typeface="+mn-lt"/>
              </a:rPr>
              <a:t>zwitterionic</a:t>
            </a:r>
            <a:r>
              <a:rPr lang="en-US" sz="2800" dirty="0" smtClean="0">
                <a:latin typeface="+mn-lt"/>
              </a:rPr>
              <a:t> separation works</a:t>
            </a:r>
          </a:p>
          <a:p>
            <a:pPr lvl="1"/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Quadrupole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Ion-Pairing </a:t>
            </a:r>
            <a:endParaRPr lang="en-US" sz="2400" dirty="0">
              <a:latin typeface="+mn-lt"/>
            </a:endParaRPr>
          </a:p>
          <a:p>
            <a:pPr lvl="2"/>
            <a:r>
              <a:rPr lang="en-US" sz="2400" dirty="0" smtClean="0">
                <a:latin typeface="+mn-lt"/>
                <a:cs typeface="Times New Roman" pitchFamily="18" charset="0"/>
              </a:rPr>
              <a:t>When separating anions and </a:t>
            </a:r>
            <a:r>
              <a:rPr lang="en-US" sz="2400" dirty="0" err="1" smtClean="0">
                <a:latin typeface="+mn-lt"/>
                <a:cs typeface="Times New Roman" pitchFamily="18" charset="0"/>
              </a:rPr>
              <a:t>cations</a:t>
            </a:r>
            <a:r>
              <a:rPr lang="en-US" sz="2400" dirty="0" smtClean="0">
                <a:latin typeface="+mn-lt"/>
                <a:cs typeface="Times New Roman" pitchFamily="18" charset="0"/>
              </a:rPr>
              <a:t>, they make “ion-pairing like” form</a:t>
            </a:r>
          </a:p>
          <a:p>
            <a:pPr marL="1371600" lvl="3" indent="0">
              <a:buNone/>
            </a:pPr>
            <a:endParaRPr lang="en-US" sz="2400" b="1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1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076"/>
          <a:stretch/>
        </p:blipFill>
        <p:spPr bwMode="auto">
          <a:xfrm>
            <a:off x="2971800" y="3443515"/>
            <a:ext cx="3212904" cy="28346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218669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xecutive">
  <a:themeElements>
    <a:clrScheme name="Executive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Office Classic">
      <a:maj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xecutiv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4453</TotalTime>
  <Words>699</Words>
  <Application>Microsoft Office PowerPoint</Application>
  <PresentationFormat>On-screen Show (4:3)</PresentationFormat>
  <Paragraphs>134</Paragraphs>
  <Slides>16</Slides>
  <Notes>15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Executive</vt:lpstr>
      <vt:lpstr>Zwitterionic Stationary Phase in HPLC    by  Addison Beckemeyer &amp;  Thao Tran </vt:lpstr>
      <vt:lpstr>Zwitterionic Stationary Phase in HPLC Outline</vt:lpstr>
      <vt:lpstr>Zwitterionic Stationary Phase in HPLC Introduction</vt:lpstr>
      <vt:lpstr>Zwitterionic Stationary Phase in HPLC Introduction</vt:lpstr>
      <vt:lpstr>Zwitterionic Stationary Phase in HPLC Introduction</vt:lpstr>
      <vt:lpstr>Zwitterionic Stationary Phase in HPLC Theory</vt:lpstr>
      <vt:lpstr>Zwitterionic Stationary Phase in HPLC Theory</vt:lpstr>
      <vt:lpstr>Zwitterionic Stationary Phase in HPLC Theory</vt:lpstr>
      <vt:lpstr>Zwitterionic Stationary Phase in HPLC Theory</vt:lpstr>
      <vt:lpstr>Zwitterionic Stationary Phase in HPLC Theory</vt:lpstr>
      <vt:lpstr>Zwitterionic Stationary Phase in HPLC Advantages and Disadvantages</vt:lpstr>
      <vt:lpstr>Zwitterionic Stationary Phase in HPLC Applications</vt:lpstr>
      <vt:lpstr>Zwitterionic Stationary Phase in HPLC Applications</vt:lpstr>
      <vt:lpstr>Zwitterionic Stationary Phase in HPLC Conclusions</vt:lpstr>
      <vt:lpstr>Zwitterionic Stationary Phase in HPLC References</vt:lpstr>
      <vt:lpstr>Questions??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Zwitterionic Stationary Phase for HPLC </dc:title>
  <dc:creator>Thao</dc:creator>
  <cp:lastModifiedBy>Thao</cp:lastModifiedBy>
  <cp:revision>67</cp:revision>
  <cp:lastPrinted>2014-12-07T02:43:35Z</cp:lastPrinted>
  <dcterms:created xsi:type="dcterms:W3CDTF">2014-11-20T02:56:46Z</dcterms:created>
  <dcterms:modified xsi:type="dcterms:W3CDTF">2014-12-10T00:00:49Z</dcterms:modified>
</cp:coreProperties>
</file>