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oboto Slab" panose="020B0604020202020204" charset="0"/>
      <p:regular r:id="rId15"/>
      <p:bold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D78BF61-E78E-4B3A-9360-8E0D671E2BD3}">
  <a:tblStyle styleId="{AD78BF61-E78E-4B3A-9360-8E0D671E2BD3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64" d="100"/>
          <a:sy n="164" d="100"/>
        </p:scale>
        <p:origin x="-114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93005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617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531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112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02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89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811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11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84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245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193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8259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19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524800" y="67260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" name="Shape 10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1" name="Shape 11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000"/>
            </a:lvl1pPr>
            <a:lvl2pPr algn="ctr" rtl="0">
              <a:spcBef>
                <a:spcPts val="0"/>
              </a:spcBef>
              <a:buSzPct val="100000"/>
              <a:defRPr sz="4000"/>
            </a:lvl2pPr>
            <a:lvl3pPr algn="ctr" rtl="0">
              <a:spcBef>
                <a:spcPts val="0"/>
              </a:spcBef>
              <a:buSzPct val="100000"/>
              <a:defRPr sz="4000"/>
            </a:lvl3pPr>
            <a:lvl4pPr algn="ctr" rtl="0">
              <a:spcBef>
                <a:spcPts val="0"/>
              </a:spcBef>
              <a:buSzPct val="100000"/>
              <a:defRPr sz="4000"/>
            </a:lvl4pPr>
            <a:lvl5pPr algn="ctr" rtl="0">
              <a:spcBef>
                <a:spcPts val="0"/>
              </a:spcBef>
              <a:buSzPct val="100000"/>
              <a:defRPr sz="4000"/>
            </a:lvl5pPr>
            <a:lvl6pPr algn="ctr" rtl="0">
              <a:spcBef>
                <a:spcPts val="0"/>
              </a:spcBef>
              <a:buSzPct val="100000"/>
              <a:defRPr sz="4000"/>
            </a:lvl6pPr>
            <a:lvl7pPr algn="ctr" rtl="0">
              <a:spcBef>
                <a:spcPts val="0"/>
              </a:spcBef>
              <a:buSzPct val="100000"/>
              <a:defRPr sz="4000"/>
            </a:lvl7pPr>
            <a:lvl8pPr algn="ctr" rtl="0">
              <a:spcBef>
                <a:spcPts val="0"/>
              </a:spcBef>
              <a:buSzPct val="100000"/>
              <a:defRPr sz="4000"/>
            </a:lvl8pPr>
            <a:lvl9pPr algn="ctr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3800"/>
            </a:lvl1pPr>
            <a:lvl2pPr algn="ctr" rtl="0">
              <a:spcBef>
                <a:spcPts val="0"/>
              </a:spcBef>
              <a:buSzPct val="100000"/>
              <a:defRPr sz="3800"/>
            </a:lvl2pPr>
            <a:lvl3pPr algn="ctr" rtl="0">
              <a:spcBef>
                <a:spcPts val="0"/>
              </a:spcBef>
              <a:buSzPct val="100000"/>
              <a:defRPr sz="3800"/>
            </a:lvl3pPr>
            <a:lvl4pPr algn="ctr" rtl="0">
              <a:spcBef>
                <a:spcPts val="0"/>
              </a:spcBef>
              <a:buSzPct val="100000"/>
              <a:defRPr sz="3800"/>
            </a:lvl4pPr>
            <a:lvl5pPr algn="ctr" rtl="0">
              <a:spcBef>
                <a:spcPts val="0"/>
              </a:spcBef>
              <a:buSzPct val="100000"/>
              <a:defRPr sz="3800"/>
            </a:lvl5pPr>
            <a:lvl6pPr algn="ctr" rtl="0">
              <a:spcBef>
                <a:spcPts val="0"/>
              </a:spcBef>
              <a:buSzPct val="100000"/>
              <a:defRPr sz="3800"/>
            </a:lvl6pPr>
            <a:lvl7pPr algn="ctr" rtl="0">
              <a:spcBef>
                <a:spcPts val="0"/>
              </a:spcBef>
              <a:buSzPct val="100000"/>
              <a:defRPr sz="3800"/>
            </a:lvl7pPr>
            <a:lvl8pPr algn="ctr" rtl="0">
              <a:spcBef>
                <a:spcPts val="0"/>
              </a:spcBef>
              <a:buSzPct val="100000"/>
              <a:defRPr sz="3800"/>
            </a:lvl8pPr>
            <a:lvl9pPr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CANOPY ENTHUSIASTS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 Alina Gomenyuk, Alyssa Valdez, Johnny Facio, Lynne Gutierrez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Financials</a:t>
            </a:r>
          </a:p>
        </p:txBody>
      </p:sp>
      <p:graphicFrame>
        <p:nvGraphicFramePr>
          <p:cNvPr id="137" name="Shape 137"/>
          <p:cNvGraphicFramePr/>
          <p:nvPr>
            <p:extLst>
              <p:ext uri="{D42A27DB-BD31-4B8C-83A1-F6EECF244321}">
                <p14:modId xmlns:p14="http://schemas.microsoft.com/office/powerpoint/2010/main" val="1528176438"/>
              </p:ext>
            </p:extLst>
          </p:nvPr>
        </p:nvGraphicFramePr>
        <p:xfrm>
          <a:off x="5919425" y="1385575"/>
          <a:ext cx="3113625" cy="1706760"/>
        </p:xfrm>
        <a:graphic>
          <a:graphicData uri="http://schemas.openxmlformats.org/drawingml/2006/table">
            <a:tbl>
              <a:tblPr>
                <a:noFill/>
                <a:tableStyleId>{AD78BF61-E78E-4B3A-9360-8E0D671E2BD3}</a:tableStyleId>
              </a:tblPr>
              <a:tblGrid>
                <a:gridCol w="979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42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Revenue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Year 1: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$722,000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Year 2: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$877,200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Year 3: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$885,980.35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725" y="1144125"/>
            <a:ext cx="560070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712" y="3498625"/>
            <a:ext cx="5972175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Hang in there almost done...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425" y="1306537"/>
            <a:ext cx="4514850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59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CANOPY ENTHUSIASTS 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500" y="3042600"/>
            <a:ext cx="5648624" cy="20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40325"/>
            <a:ext cx="3527599" cy="178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9850" y="1049925"/>
            <a:ext cx="2128026" cy="199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51875" y="295600"/>
            <a:ext cx="2788499" cy="1287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Canopy Enthusiasts 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599" y="295599"/>
            <a:ext cx="3908599" cy="265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5520" y="3023520"/>
            <a:ext cx="4824675" cy="202363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542900" y="1809650"/>
            <a:ext cx="3300000" cy="31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3F3F3"/>
              </a:buClr>
              <a:buChar char="●"/>
            </a:pPr>
            <a:r>
              <a:rPr lang="en">
                <a:solidFill>
                  <a:srgbClr val="F3F3F3"/>
                </a:solidFill>
              </a:rPr>
              <a:t>Corporation that manufactures pop-up canopies with a solar powered outlet. 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F3F3F3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rgbClr val="F3F3F3"/>
              </a:buClr>
              <a:buChar char="●"/>
            </a:pPr>
            <a:r>
              <a:rPr lang="en">
                <a:solidFill>
                  <a:srgbClr val="F3F3F3"/>
                </a:solidFill>
              </a:rPr>
              <a:t>By using </a:t>
            </a:r>
            <a:r>
              <a:rPr lang="en" b="1">
                <a:solidFill>
                  <a:srgbClr val="00FF00"/>
                </a:solidFill>
              </a:rPr>
              <a:t>Green Energy</a:t>
            </a:r>
            <a:r>
              <a:rPr lang="en">
                <a:solidFill>
                  <a:srgbClr val="F3F3F3"/>
                </a:solidFill>
              </a:rPr>
              <a:t> we are helping to promote social and environmental responsibilities.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Formalities...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87900" y="1228975"/>
            <a:ext cx="3999899" cy="227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Proprietary Rights:</a:t>
            </a:r>
            <a:r>
              <a:rPr lang="en" sz="1800"/>
              <a:t> Alyssa Valdez inspired the creation of Canopy Enthusiasts and holds all rights such as intellectual property, design and technical documentation. Non-Disclosure Agreements are fully enforced.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756200" y="1155300"/>
            <a:ext cx="3999899" cy="283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b="1"/>
              <a:t>Executive Management Team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800"/>
              <a:t>J. Facio Human Resources Manager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800"/>
              <a:t>A. Gomenyuk Supply Chain Manager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800"/>
              <a:t>L. Gutierrez Sales/Marketing Rep.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1800"/>
              <a:t>A. Valdez Owner/Accountant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6325" y="274325"/>
            <a:ext cx="2994749" cy="21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1262" y="2547275"/>
            <a:ext cx="2949812" cy="21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4333" y="2672124"/>
            <a:ext cx="2172592" cy="20668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159675" y="308700"/>
            <a:ext cx="5447100" cy="22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600">
                <a:solidFill>
                  <a:srgbClr val="F3F3F3"/>
                </a:solidFill>
              </a:rPr>
              <a:t>CANOPY FEATURES:</a:t>
            </a:r>
          </a:p>
          <a:p>
            <a:pPr marL="457200" lvl="0" indent="-3302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600">
                <a:solidFill>
                  <a:srgbClr val="F3F3F3"/>
                </a:solidFill>
              </a:rPr>
              <a:t>Two sizes available 10X10 and 12X12</a:t>
            </a:r>
          </a:p>
          <a:p>
            <a:pPr rtl="0">
              <a:spcBef>
                <a:spcPts val="0"/>
              </a:spcBef>
              <a:buNone/>
            </a:pPr>
            <a:endParaRPr sz="1600">
              <a:solidFill>
                <a:srgbClr val="F3F3F3"/>
              </a:solidFill>
            </a:endParaRPr>
          </a:p>
          <a:p>
            <a:pPr marL="457200" lvl="0" indent="-3302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600">
                <a:solidFill>
                  <a:srgbClr val="F3F3F3"/>
                </a:solidFill>
              </a:rPr>
              <a:t>Aluminum frame and carry case for ease of transport</a:t>
            </a:r>
          </a:p>
          <a:p>
            <a:pPr rtl="0">
              <a:spcBef>
                <a:spcPts val="0"/>
              </a:spcBef>
              <a:buNone/>
            </a:pPr>
            <a:endParaRPr sz="1600">
              <a:solidFill>
                <a:srgbClr val="F3F3F3"/>
              </a:solidFill>
            </a:endParaRPr>
          </a:p>
          <a:p>
            <a:pPr marL="457200" lvl="0" indent="-3302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600">
                <a:solidFill>
                  <a:srgbClr val="F3F3F3"/>
                </a:solidFill>
              </a:rPr>
              <a:t>Portable solar panels that allow for easy set up</a:t>
            </a:r>
          </a:p>
          <a:p>
            <a:pPr rtl="0">
              <a:spcBef>
                <a:spcPts val="0"/>
              </a:spcBef>
              <a:buNone/>
            </a:pPr>
            <a:endParaRPr sz="1600">
              <a:solidFill>
                <a:srgbClr val="F3F3F3"/>
              </a:solidFill>
            </a:endParaRPr>
          </a:p>
          <a:p>
            <a:pPr marL="457200" lvl="0" indent="-33020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600">
                <a:solidFill>
                  <a:srgbClr val="F3F3F3"/>
                </a:solidFill>
              </a:rPr>
              <a:t>Multiple adapters for charging electronic devices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Industry and Market Analysis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500300" y="1266750"/>
            <a:ext cx="3236099" cy="35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600">
                <a:solidFill>
                  <a:srgbClr val="F3F3F3"/>
                </a:solidFill>
              </a:rPr>
              <a:t>Industry: Sporting Goods</a:t>
            </a:r>
          </a:p>
          <a:p>
            <a:pPr rtl="0">
              <a:spcBef>
                <a:spcPts val="0"/>
              </a:spcBef>
              <a:buNone/>
            </a:pPr>
            <a:endParaRPr sz="1600">
              <a:solidFill>
                <a:srgbClr val="F3F3F3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1600">
                <a:solidFill>
                  <a:srgbClr val="F3F3F3"/>
                </a:solidFill>
              </a:rPr>
              <a:t>Market Size in the U.S. $9.1 billion</a:t>
            </a:r>
          </a:p>
          <a:p>
            <a:pPr rtl="0">
              <a:spcBef>
                <a:spcPts val="0"/>
              </a:spcBef>
              <a:buNone/>
            </a:pPr>
            <a:endParaRPr sz="1600">
              <a:solidFill>
                <a:srgbClr val="F3F3F3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1600">
                <a:solidFill>
                  <a:srgbClr val="F3F3F3"/>
                </a:solidFill>
              </a:rPr>
              <a:t>Our subset would put us into camping equipment which is 9.5% or $864 million of the Sporting Goods industry.</a:t>
            </a:r>
            <a:r>
              <a:rPr lang="en"/>
              <a:t>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 sz="1600">
                <a:solidFill>
                  <a:srgbClr val="F3F3F3"/>
                </a:solidFill>
              </a:rPr>
              <a:t>Beginning hopes, to capture .1% or $864K  of Camping equipment.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725" y="1144125"/>
            <a:ext cx="4844775" cy="24229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4286169" y="799396"/>
            <a:ext cx="2257199" cy="224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4247325" y="3768300"/>
            <a:ext cx="4630499" cy="9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600">
                <a:solidFill>
                  <a:srgbClr val="F3F3F3"/>
                </a:solidFill>
              </a:rPr>
              <a:t>The market growth rate for sporting goods manufacturing is 0.6% annually between 2015-2020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Industry and Market Analysis…..continued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436" y="2676450"/>
            <a:ext cx="3275964" cy="22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75" y="1350800"/>
            <a:ext cx="5478924" cy="27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180318" y="1417532"/>
            <a:ext cx="1593299" cy="131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Target Audience and Competitors 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510950" y="1298675"/>
            <a:ext cx="3555299" cy="12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600" b="1">
                <a:solidFill>
                  <a:srgbClr val="F3F3F3"/>
                </a:solidFill>
              </a:rPr>
              <a:t>Target Audience</a:t>
            </a:r>
            <a:r>
              <a:rPr lang="en" sz="1600">
                <a:solidFill>
                  <a:srgbClr val="F3F3F3"/>
                </a:solidFill>
              </a:rPr>
              <a:t>: Big Box Stores and Sporting Goods Stores. This will help reach a broad range of customers at various income levels. 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49" y="2463849"/>
            <a:ext cx="1862875" cy="63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6125" y="2463849"/>
            <a:ext cx="793150" cy="8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3699" y="3428875"/>
            <a:ext cx="1575575" cy="4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425" y="3281600"/>
            <a:ext cx="1496249" cy="50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6823" y="3972821"/>
            <a:ext cx="1462147" cy="6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4907325" y="1298675"/>
            <a:ext cx="3736499" cy="108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600" b="1">
                <a:solidFill>
                  <a:srgbClr val="F3F3F3"/>
                </a:solidFill>
              </a:rPr>
              <a:t>Competitors</a:t>
            </a:r>
            <a:r>
              <a:rPr lang="en" sz="1600">
                <a:solidFill>
                  <a:srgbClr val="F3F3F3"/>
                </a:solidFill>
              </a:rPr>
              <a:t>: All of the competitors below have been in the industry for at least 5 years and have established brand recognition and licensing rights.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07324" y="2493300"/>
            <a:ext cx="1130251" cy="96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56874" y="2384374"/>
            <a:ext cx="1222469" cy="10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07335" y="3567250"/>
            <a:ext cx="1980334" cy="6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34600" y="3567250"/>
            <a:ext cx="1609235" cy="6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725" y="367825"/>
            <a:ext cx="6825799" cy="440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243925" y="784775"/>
            <a:ext cx="1771199" cy="360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b="1">
                <a:solidFill>
                  <a:srgbClr val="F3F3F3"/>
                </a:solidFill>
              </a:rPr>
              <a:t>Financial Statement</a:t>
            </a:r>
          </a:p>
          <a:p>
            <a:pPr>
              <a:spcBef>
                <a:spcPts val="0"/>
              </a:spcBef>
              <a:buNone/>
            </a:pPr>
            <a:r>
              <a:rPr lang="en" sz="2400" b="1">
                <a:solidFill>
                  <a:srgbClr val="F3F3F3"/>
                </a:solidFill>
              </a:rPr>
              <a:t>One year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512" y="526650"/>
            <a:ext cx="3533775" cy="42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710550" y="869625"/>
            <a:ext cx="3139199" cy="11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Balance Sheet Day 1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295</Words>
  <Application>Microsoft Office PowerPoint</Application>
  <PresentationFormat>On-screen Show (16:9)</PresentationFormat>
  <Paragraphs>47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Roboto Slab</vt:lpstr>
      <vt:lpstr>Times New Roman</vt:lpstr>
      <vt:lpstr>Roboto</vt:lpstr>
      <vt:lpstr>marina</vt:lpstr>
      <vt:lpstr>CANOPY ENTHUSIASTS</vt:lpstr>
      <vt:lpstr>Canopy Enthusiasts </vt:lpstr>
      <vt:lpstr>The Formalities...</vt:lpstr>
      <vt:lpstr>PowerPoint Presentation</vt:lpstr>
      <vt:lpstr>Industry and Market Analysis</vt:lpstr>
      <vt:lpstr>Industry and Market Analysis…..continued</vt:lpstr>
      <vt:lpstr>Target Audience and Competitors </vt:lpstr>
      <vt:lpstr>PowerPoint Presentation</vt:lpstr>
      <vt:lpstr>PowerPoint Presentation</vt:lpstr>
      <vt:lpstr>Financials</vt:lpstr>
      <vt:lpstr>Hang in there almost done...</vt:lpstr>
      <vt:lpstr>CANOPY ENTHUSIASTS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CANOPY ENTHUSIASTS</dc:title>
  <dc:creator>Alyssa Valdez</dc:creator>
  <cp:lastModifiedBy>Hatton, Lindle</cp:lastModifiedBy>
  <cp:revision>1</cp:revision>
  <dcterms:modified xsi:type="dcterms:W3CDTF">2016-04-26T23:40:55Z</dcterms:modified>
</cp:coreProperties>
</file>