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wdp" ContentType="image/vnd.ms-photo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60" r:id="rId3"/>
    <p:sldId id="321" r:id="rId4"/>
    <p:sldId id="322" r:id="rId5"/>
    <p:sldId id="323" r:id="rId6"/>
    <p:sldId id="351" r:id="rId7"/>
    <p:sldId id="352" r:id="rId8"/>
    <p:sldId id="353" r:id="rId9"/>
    <p:sldId id="354" r:id="rId10"/>
    <p:sldId id="413" r:id="rId11"/>
    <p:sldId id="372" r:id="rId12"/>
    <p:sldId id="356" r:id="rId13"/>
    <p:sldId id="385" r:id="rId14"/>
    <p:sldId id="358" r:id="rId15"/>
    <p:sldId id="362" r:id="rId16"/>
    <p:sldId id="363" r:id="rId17"/>
    <p:sldId id="409" r:id="rId18"/>
    <p:sldId id="365" r:id="rId19"/>
    <p:sldId id="324" r:id="rId20"/>
    <p:sldId id="326" r:id="rId21"/>
    <p:sldId id="411" r:id="rId22"/>
    <p:sldId id="410" r:id="rId23"/>
    <p:sldId id="325" r:id="rId24"/>
    <p:sldId id="327" r:id="rId25"/>
    <p:sldId id="332" r:id="rId26"/>
    <p:sldId id="387" r:id="rId27"/>
    <p:sldId id="334" r:id="rId28"/>
    <p:sldId id="402" r:id="rId29"/>
    <p:sldId id="403" r:id="rId30"/>
    <p:sldId id="406" r:id="rId31"/>
    <p:sldId id="405" r:id="rId32"/>
    <p:sldId id="404" r:id="rId33"/>
    <p:sldId id="412" r:id="rId34"/>
    <p:sldId id="398" r:id="rId35"/>
    <p:sldId id="399" r:id="rId36"/>
    <p:sldId id="400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99FF"/>
    <a:srgbClr val="33CCFF"/>
    <a:srgbClr val="CC6600"/>
    <a:srgbClr val="DDDDDD"/>
    <a:srgbClr val="EAEAEA"/>
    <a:srgbClr val="CCCC00"/>
    <a:srgbClr val="003366"/>
    <a:srgbClr val="FFFF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4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-2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E3B5EC-B474-4B8D-817A-ABDADD70A987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593C0368-F0A5-43D1-9A38-3309ABC8C3C3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 bIns="91440"/>
        <a:lstStyle/>
        <a:p>
          <a:pPr rtl="0"/>
          <a:r>
            <a:rPr lang="en-US" sz="2800" dirty="0" smtClean="0"/>
            <a:t>The </a:t>
          </a:r>
          <a:br>
            <a:rPr lang="en-US" sz="2800" dirty="0" smtClean="0"/>
          </a:br>
          <a:r>
            <a:rPr lang="en-US" sz="2800" dirty="0" smtClean="0"/>
            <a:t>factor-driven phase</a:t>
          </a:r>
          <a:endParaRPr lang="en-US" sz="2800" dirty="0"/>
        </a:p>
      </dgm:t>
    </dgm:pt>
    <dgm:pt modelId="{D6AC64B9-7046-4558-B113-9C352DC74451}" type="parTrans" cxnId="{5F517DA0-DD3A-4C0D-AA16-02170A9B811D}">
      <dgm:prSet/>
      <dgm:spPr/>
      <dgm:t>
        <a:bodyPr/>
        <a:lstStyle/>
        <a:p>
          <a:endParaRPr lang="en-US"/>
        </a:p>
      </dgm:t>
    </dgm:pt>
    <dgm:pt modelId="{7450EC50-0EF7-4B67-9B0A-244024A716BD}" type="sibTrans" cxnId="{5F517DA0-DD3A-4C0D-AA16-02170A9B811D}">
      <dgm:prSet/>
      <dgm:spPr/>
      <dgm:t>
        <a:bodyPr/>
        <a:lstStyle/>
        <a:p>
          <a:endParaRPr lang="en-US"/>
        </a:p>
      </dgm:t>
    </dgm:pt>
    <dgm:pt modelId="{75CD108C-7802-4DCB-A34F-7DD2B1BBFADC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 bIns="91440"/>
        <a:lstStyle/>
        <a:p>
          <a:pPr rtl="0"/>
          <a:r>
            <a:rPr lang="en-US" sz="2800" dirty="0" smtClean="0"/>
            <a:t>The efficiency-driven phase</a:t>
          </a:r>
          <a:endParaRPr lang="en-US" sz="2800" dirty="0"/>
        </a:p>
      </dgm:t>
    </dgm:pt>
    <dgm:pt modelId="{53EB31D5-48AD-4D0F-BCEA-FA9C5A1CBB26}" type="parTrans" cxnId="{39F33C51-1BC7-417C-A5E5-D3E99124B43B}">
      <dgm:prSet/>
      <dgm:spPr/>
      <dgm:t>
        <a:bodyPr/>
        <a:lstStyle/>
        <a:p>
          <a:endParaRPr lang="en-US"/>
        </a:p>
      </dgm:t>
    </dgm:pt>
    <dgm:pt modelId="{5A4B4FDC-5455-40B0-93AF-3D76B2409E9C}" type="sibTrans" cxnId="{39F33C51-1BC7-417C-A5E5-D3E99124B43B}">
      <dgm:prSet/>
      <dgm:spPr/>
      <dgm:t>
        <a:bodyPr/>
        <a:lstStyle/>
        <a:p>
          <a:endParaRPr lang="en-US"/>
        </a:p>
      </dgm:t>
    </dgm:pt>
    <dgm:pt modelId="{1C6FC2D7-9E57-4910-B7CC-21F71EB041B1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lIns="91440" tIns="91440" rIns="91440" bIns="91440"/>
        <a:lstStyle/>
        <a:p>
          <a:pPr rtl="0"/>
          <a:r>
            <a:rPr lang="en-US" sz="2800" dirty="0" smtClean="0"/>
            <a:t>The innovation-driven phase</a:t>
          </a:r>
          <a:endParaRPr lang="en-US" sz="2800" dirty="0"/>
        </a:p>
      </dgm:t>
    </dgm:pt>
    <dgm:pt modelId="{D70CF859-8090-4FB3-9EFD-A654F4553081}" type="parTrans" cxnId="{D5805573-D588-4BE1-B0ED-870AA6A05E7D}">
      <dgm:prSet/>
      <dgm:spPr/>
      <dgm:t>
        <a:bodyPr/>
        <a:lstStyle/>
        <a:p>
          <a:endParaRPr lang="en-US"/>
        </a:p>
      </dgm:t>
    </dgm:pt>
    <dgm:pt modelId="{0F87A0BA-267D-4C91-A0B0-66DF46B1574E}" type="sibTrans" cxnId="{D5805573-D588-4BE1-B0ED-870AA6A05E7D}">
      <dgm:prSet/>
      <dgm:spPr/>
      <dgm:t>
        <a:bodyPr/>
        <a:lstStyle/>
        <a:p>
          <a:endParaRPr lang="en-US"/>
        </a:p>
      </dgm:t>
    </dgm:pt>
    <dgm:pt modelId="{FE8398C5-97B7-4C16-8252-C5BD3DF73161}" type="pres">
      <dgm:prSet presAssocID="{4CE3B5EC-B474-4B8D-817A-ABDADD70A98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43EB9B-CB56-4583-8AF5-3A33BDE4F332}" type="pres">
      <dgm:prSet presAssocID="{4CE3B5EC-B474-4B8D-817A-ABDADD70A987}" presName="arrow" presStyleLbl="bgShp" presStyleIdx="0" presStyleCnt="1"/>
      <dgm:spPr>
        <a:solidFill>
          <a:srgbClr val="0099CC"/>
        </a:solidFill>
        <a:ln w="57150"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BCE468ED-8797-49E0-B431-14F7E5509555}" type="pres">
      <dgm:prSet presAssocID="{4CE3B5EC-B474-4B8D-817A-ABDADD70A987}" presName="linearProcess" presStyleCnt="0"/>
      <dgm:spPr/>
    </dgm:pt>
    <dgm:pt modelId="{67A06BA8-D965-48ED-B6E5-9A7D2E4C3A25}" type="pres">
      <dgm:prSet presAssocID="{593C0368-F0A5-43D1-9A38-3309ABC8C3C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21DB02-A253-4079-9B6A-018DEF8FA0BF}" type="pres">
      <dgm:prSet presAssocID="{7450EC50-0EF7-4B67-9B0A-244024A716BD}" presName="sibTrans" presStyleCnt="0"/>
      <dgm:spPr/>
    </dgm:pt>
    <dgm:pt modelId="{94DB279B-E02E-4F01-BDD6-22C15574A95B}" type="pres">
      <dgm:prSet presAssocID="{75CD108C-7802-4DCB-A34F-7DD2B1BBFAD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9BDA8B-FDE5-4D0F-B6BD-210DE6B0D351}" type="pres">
      <dgm:prSet presAssocID="{5A4B4FDC-5455-40B0-93AF-3D76B2409E9C}" presName="sibTrans" presStyleCnt="0"/>
      <dgm:spPr/>
    </dgm:pt>
    <dgm:pt modelId="{1B75A4F5-AF7F-4DA6-B949-401C2E200D4A}" type="pres">
      <dgm:prSet presAssocID="{1C6FC2D7-9E57-4910-B7CC-21F71EB041B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31C4D0-69D8-40CE-880D-4EE44CE176DF}" type="presOf" srcId="{593C0368-F0A5-43D1-9A38-3309ABC8C3C3}" destId="{67A06BA8-D965-48ED-B6E5-9A7D2E4C3A25}" srcOrd="0" destOrd="0" presId="urn:microsoft.com/office/officeart/2005/8/layout/hProcess9"/>
    <dgm:cxn modelId="{D5805573-D588-4BE1-B0ED-870AA6A05E7D}" srcId="{4CE3B5EC-B474-4B8D-817A-ABDADD70A987}" destId="{1C6FC2D7-9E57-4910-B7CC-21F71EB041B1}" srcOrd="2" destOrd="0" parTransId="{D70CF859-8090-4FB3-9EFD-A654F4553081}" sibTransId="{0F87A0BA-267D-4C91-A0B0-66DF46B1574E}"/>
    <dgm:cxn modelId="{39F33C51-1BC7-417C-A5E5-D3E99124B43B}" srcId="{4CE3B5EC-B474-4B8D-817A-ABDADD70A987}" destId="{75CD108C-7802-4DCB-A34F-7DD2B1BBFADC}" srcOrd="1" destOrd="0" parTransId="{53EB31D5-48AD-4D0F-BCEA-FA9C5A1CBB26}" sibTransId="{5A4B4FDC-5455-40B0-93AF-3D76B2409E9C}"/>
    <dgm:cxn modelId="{5E720E0D-C106-4567-953E-842F8871C3F0}" type="presOf" srcId="{75CD108C-7802-4DCB-A34F-7DD2B1BBFADC}" destId="{94DB279B-E02E-4F01-BDD6-22C15574A95B}" srcOrd="0" destOrd="0" presId="urn:microsoft.com/office/officeart/2005/8/layout/hProcess9"/>
    <dgm:cxn modelId="{5F517DA0-DD3A-4C0D-AA16-02170A9B811D}" srcId="{4CE3B5EC-B474-4B8D-817A-ABDADD70A987}" destId="{593C0368-F0A5-43D1-9A38-3309ABC8C3C3}" srcOrd="0" destOrd="0" parTransId="{D6AC64B9-7046-4558-B113-9C352DC74451}" sibTransId="{7450EC50-0EF7-4B67-9B0A-244024A716BD}"/>
    <dgm:cxn modelId="{014E8947-6FF3-4A99-8C6C-747524811888}" type="presOf" srcId="{1C6FC2D7-9E57-4910-B7CC-21F71EB041B1}" destId="{1B75A4F5-AF7F-4DA6-B949-401C2E200D4A}" srcOrd="0" destOrd="0" presId="urn:microsoft.com/office/officeart/2005/8/layout/hProcess9"/>
    <dgm:cxn modelId="{8BB2D4A6-AEA0-46FE-88F8-403322DB45F2}" type="presOf" srcId="{4CE3B5EC-B474-4B8D-817A-ABDADD70A987}" destId="{FE8398C5-97B7-4C16-8252-C5BD3DF73161}" srcOrd="0" destOrd="0" presId="urn:microsoft.com/office/officeart/2005/8/layout/hProcess9"/>
    <dgm:cxn modelId="{3556C205-E1EF-4684-BA1E-82DCAF160321}" type="presParOf" srcId="{FE8398C5-97B7-4C16-8252-C5BD3DF73161}" destId="{9943EB9B-CB56-4583-8AF5-3A33BDE4F332}" srcOrd="0" destOrd="0" presId="urn:microsoft.com/office/officeart/2005/8/layout/hProcess9"/>
    <dgm:cxn modelId="{89ACE925-D7E8-4962-8AEB-8DDDF90C6695}" type="presParOf" srcId="{FE8398C5-97B7-4C16-8252-C5BD3DF73161}" destId="{BCE468ED-8797-49E0-B431-14F7E5509555}" srcOrd="1" destOrd="0" presId="urn:microsoft.com/office/officeart/2005/8/layout/hProcess9"/>
    <dgm:cxn modelId="{1E582FF8-4692-4255-98CD-998784DE6697}" type="presParOf" srcId="{BCE468ED-8797-49E0-B431-14F7E5509555}" destId="{67A06BA8-D965-48ED-B6E5-9A7D2E4C3A25}" srcOrd="0" destOrd="0" presId="urn:microsoft.com/office/officeart/2005/8/layout/hProcess9"/>
    <dgm:cxn modelId="{86DEEEE9-847B-4A40-A5B9-C79713AA8BFB}" type="presParOf" srcId="{BCE468ED-8797-49E0-B431-14F7E5509555}" destId="{C221DB02-A253-4079-9B6A-018DEF8FA0BF}" srcOrd="1" destOrd="0" presId="urn:microsoft.com/office/officeart/2005/8/layout/hProcess9"/>
    <dgm:cxn modelId="{93E6D961-2B18-484E-A749-0F40059F7699}" type="presParOf" srcId="{BCE468ED-8797-49E0-B431-14F7E5509555}" destId="{94DB279B-E02E-4F01-BDD6-22C15574A95B}" srcOrd="2" destOrd="0" presId="urn:microsoft.com/office/officeart/2005/8/layout/hProcess9"/>
    <dgm:cxn modelId="{AE0029D2-410B-4C8B-8120-96BD80316C67}" type="presParOf" srcId="{BCE468ED-8797-49E0-B431-14F7E5509555}" destId="{F09BDA8B-FDE5-4D0F-B6BD-210DE6B0D351}" srcOrd="3" destOrd="0" presId="urn:microsoft.com/office/officeart/2005/8/layout/hProcess9"/>
    <dgm:cxn modelId="{A2B272CC-E36C-44BA-95D7-DAA5FB1C6743}" type="presParOf" srcId="{BCE468ED-8797-49E0-B431-14F7E5509555}" destId="{1B75A4F5-AF7F-4DA6-B949-401C2E200D4A}" srcOrd="4" destOrd="0" presId="urn:microsoft.com/office/officeart/2005/8/layout/hProcess9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43EB9B-CB56-4583-8AF5-3A33BDE4F332}">
      <dsp:nvSpPr>
        <dsp:cNvPr id="0" name=""/>
        <dsp:cNvSpPr/>
      </dsp:nvSpPr>
      <dsp:spPr>
        <a:xfrm>
          <a:off x="617219" y="0"/>
          <a:ext cx="6995160" cy="4724399"/>
        </a:xfrm>
        <a:prstGeom prst="rightArrow">
          <a:avLst/>
        </a:prstGeom>
        <a:solidFill>
          <a:srgbClr val="0099CC"/>
        </a:solidFill>
        <a:ln w="57150"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A06BA8-D965-48ED-B6E5-9A7D2E4C3A25}">
      <dsp:nvSpPr>
        <dsp:cNvPr id="0" name=""/>
        <dsp:cNvSpPr/>
      </dsp:nvSpPr>
      <dsp:spPr>
        <a:xfrm>
          <a:off x="0" y="1417319"/>
          <a:ext cx="2468880" cy="1889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The </a:t>
          </a:r>
          <a:br>
            <a:rPr lang="en-US" sz="2800" kern="1200" dirty="0" smtClean="0"/>
          </a:br>
          <a:r>
            <a:rPr lang="en-US" sz="2800" kern="1200" dirty="0" smtClean="0"/>
            <a:t>factor-driven phase</a:t>
          </a:r>
          <a:endParaRPr lang="en-US" sz="2800" kern="1200" dirty="0"/>
        </a:p>
      </dsp:txBody>
      <dsp:txXfrm>
        <a:off x="0" y="1417319"/>
        <a:ext cx="2468880" cy="1889760"/>
      </dsp:txXfrm>
    </dsp:sp>
    <dsp:sp modelId="{94DB279B-E02E-4F01-BDD6-22C15574A95B}">
      <dsp:nvSpPr>
        <dsp:cNvPr id="0" name=""/>
        <dsp:cNvSpPr/>
      </dsp:nvSpPr>
      <dsp:spPr>
        <a:xfrm>
          <a:off x="2880359" y="1417319"/>
          <a:ext cx="2468880" cy="1889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The efficiency-driven phase</a:t>
          </a:r>
          <a:endParaRPr lang="en-US" sz="2800" kern="1200" dirty="0"/>
        </a:p>
      </dsp:txBody>
      <dsp:txXfrm>
        <a:off x="2880359" y="1417319"/>
        <a:ext cx="2468880" cy="1889760"/>
      </dsp:txXfrm>
    </dsp:sp>
    <dsp:sp modelId="{1B75A4F5-AF7F-4DA6-B949-401C2E200D4A}">
      <dsp:nvSpPr>
        <dsp:cNvPr id="0" name=""/>
        <dsp:cNvSpPr/>
      </dsp:nvSpPr>
      <dsp:spPr>
        <a:xfrm>
          <a:off x="5760720" y="1417319"/>
          <a:ext cx="2468880" cy="1889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The innovation-driven phase</a:t>
          </a:r>
          <a:endParaRPr lang="en-US" sz="2800" kern="1200" dirty="0"/>
        </a:p>
      </dsp:txBody>
      <dsp:txXfrm>
        <a:off x="5760720" y="1417319"/>
        <a:ext cx="2468880" cy="1889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B1D158-C781-4C55-A813-50F5AC86AB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4980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1E3C24-E5FF-41BC-A2E6-297E2D63AD9D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CB769-3506-427B-9A26-BF896D5A6297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069AA-3BF5-4EC4-BEED-69945D3ED1F1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51590-8C3F-4A6B-AFE0-F0619AF841AB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938E1-E032-4681-8C4A-D383B3DE0C4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16E084-FB5B-4A80-8D22-3FA556EB0587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13659-8D79-476F-A685-A3BF896FB644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86906E-931C-401C-8C43-C5E674CDB21A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01E5C6-32F8-42BE-80F0-C2375CED23B6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A8189-5948-43E1-AC0D-248CFD46D362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5DA76-FC09-49A0-B975-6DA68B89B0C4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656590-85BC-4C91-B3B0-D98E821C33D1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39EE91-0B50-4E45-85F8-889EA2A93B79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4922CA-4E52-451D-A8E2-E76B1D0E9654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63E10-022C-4BF0-9F28-3E3E0E5EF7E1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F6AFE5-3140-4770-A98A-E64685E7511C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38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1B7BC-0042-4BB4-B09D-07E08D11319C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98331-B18A-49FA-9F6C-9990AC3B54B3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41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8DC4B-A133-421C-A10F-BBB69C54BA59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DF58E-3415-41A1-A0C4-9C472140A3C3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37F8E-EBBC-4BC2-B385-EA56496AADF5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45230-83AC-4C42-B6D0-43FCB1C1F9B7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42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D0928-B9F2-4569-9FE6-28F7EA108385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EEA6A-EFC2-485F-B7A3-BA9F7A2F89E1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4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79796E-3CAE-4ADE-AB76-C2A29469AD44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97C26F-C197-43ED-9274-5D03250EAC4E}" type="slidenum">
              <a:rPr lang="en-US"/>
              <a:pPr/>
              <a:t>36</a:t>
            </a:fld>
            <a:endParaRPr lang="en-US" dirty="0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1D107-3CA9-4145-9C67-7863E598EE2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F5D503-B880-4D70-842B-5DE770080FC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F91DA-750A-4864-AFD2-7A7325E2038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825F1-FC7D-490B-A686-D68E6ED18172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D80758-61A5-45E5-9D70-AB83BB8E89A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5E3685-6D9F-4D7A-9B8F-50F8D1164054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bg>
      <p:bgPr>
        <a:gradFill>
          <a:gsLst>
            <a:gs pos="32000">
              <a:schemeClr val="accent6">
                <a:lumMod val="50000"/>
                <a:lumOff val="50000"/>
              </a:schemeClr>
            </a:gs>
            <a:gs pos="0">
              <a:schemeClr val="accent6">
                <a:lumMod val="50000"/>
              </a:schemeClr>
            </a:gs>
            <a:gs pos="70000">
              <a:schemeClr val="accent6">
                <a:lumMod val="50000"/>
                <a:lumOff val="50000"/>
              </a:schemeClr>
            </a:gs>
            <a:gs pos="94000">
              <a:schemeClr val="accent6">
                <a:lumMod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105400" y="3048000"/>
            <a:ext cx="3581400" cy="519113"/>
          </a:xfrm>
          <a:noFill/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bIns="45720" anchor="t"/>
          <a:lstStyle>
            <a:lvl1pPr marL="0">
              <a:spcBef>
                <a:spcPct val="50000"/>
              </a:spcBef>
              <a:defRPr sz="2800">
                <a:solidFill>
                  <a:srgbClr val="F8F8F8"/>
                </a:solidFill>
                <a:effectLst/>
              </a:defRPr>
            </a:lvl1pPr>
          </a:lstStyle>
          <a:p>
            <a:pPr lvl="0"/>
            <a:endParaRPr 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876801" y="6172200"/>
            <a:ext cx="4190999" cy="461665"/>
          </a:xfr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algn="l">
              <a:defRPr lang="en-US" sz="800" b="0" smtClean="0">
                <a:solidFill>
                  <a:schemeClr val="bg1"/>
                </a:solidFill>
              </a:defRPr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080" name="Text Box 8"/>
          <p:cNvSpPr txBox="1">
            <a:spLocks noChangeArrowheads="1"/>
          </p:cNvSpPr>
          <p:nvPr userDrawn="1"/>
        </p:nvSpPr>
        <p:spPr bwMode="auto">
          <a:xfrm>
            <a:off x="6705600" y="5943600"/>
            <a:ext cx="2362200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</a:rPr>
              <a:t>PowerPoint Presentation by Charlie </a:t>
            </a:r>
            <a:r>
              <a:rPr lang="en-US" sz="800" dirty="0" smtClean="0">
                <a:solidFill>
                  <a:schemeClr val="bg1"/>
                </a:solidFill>
              </a:rPr>
              <a:t>Cook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auto">
          <a:xfrm>
            <a:off x="5105400" y="990600"/>
            <a:ext cx="3200400" cy="9461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C0C0C0"/>
                </a:solidFill>
              </a:rPr>
              <a:t>Part I</a:t>
            </a:r>
            <a:r>
              <a:rPr lang="en-US" sz="3200" baseline="-6000" dirty="0">
                <a:solidFill>
                  <a:srgbClr val="B2B2B2"/>
                </a:solidFill>
              </a:rPr>
              <a:t/>
            </a:r>
            <a:br>
              <a:rPr lang="en-US" sz="3200" baseline="-6000" dirty="0">
                <a:solidFill>
                  <a:srgbClr val="B2B2B2"/>
                </a:solidFill>
              </a:rPr>
            </a:br>
            <a:r>
              <a:rPr lang="en-US" sz="1800" dirty="0">
                <a:solidFill>
                  <a:schemeClr val="bg1"/>
                </a:solidFill>
                <a:latin typeface="Tahoma" pitchFamily="34" charset="0"/>
              </a:rPr>
              <a:t>The Entrepreneurial </a:t>
            </a:r>
            <a: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  <a:t>Mind-Set </a:t>
            </a:r>
            <a:r>
              <a:rPr lang="en-US" sz="1800" dirty="0">
                <a:solidFill>
                  <a:schemeClr val="bg1"/>
                </a:solidFill>
                <a:latin typeface="Tahoma" pitchFamily="34" charset="0"/>
              </a:rPr>
              <a:t>in the 21st Century</a:t>
            </a:r>
          </a:p>
        </p:txBody>
      </p:sp>
      <p:pic>
        <p:nvPicPr>
          <p:cNvPr id="3126" name="Picture 5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3" y="-3544"/>
            <a:ext cx="4722628" cy="686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5105400" y="2362200"/>
            <a:ext cx="2209800" cy="5437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400" b="1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C h a p t e r</a:t>
            </a:r>
            <a:r>
              <a:rPr lang="en-US" sz="14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aseline="-10000" dirty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3600" baseline="-10000" dirty="0">
              <a:solidFill>
                <a:srgbClr val="C0C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82"/>
            <a:ext cx="9136063" cy="723275"/>
          </a:xfrm>
          <a:solidFill>
            <a:srgbClr val="0099FF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1–</a:t>
            </a:r>
            <a:fld id="{156F8987-C48D-417D-AE86-78121009D9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051322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3" y="309082"/>
            <a:ext cx="9124950" cy="723275"/>
          </a:xfr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7675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1–</a:t>
            </a:r>
            <a:fld id="{8105C06C-4EDE-43D4-82B9-BB0630B55DC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7095781"/>
      </p:ext>
    </p:extLst>
  </p:cSld>
  <p:clrMapOvr>
    <a:masterClrMapping/>
  </p:clrMapOvr>
  <p:transition spd="slow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1–</a:t>
            </a:r>
            <a:fld id="{A066A2FD-288C-470D-A1B2-2086F2CEDC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7539627"/>
      </p:ext>
    </p:extLst>
  </p:cSld>
  <p:clrMapOvr>
    <a:masterClrMapping/>
  </p:clrMapOvr>
  <p:transition spd="slow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82"/>
            <a:ext cx="9144000" cy="723275"/>
          </a:xfr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1–</a:t>
            </a:r>
            <a:fld id="{467DFD78-64C8-4D9C-B2D1-5BB4064A556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7339409"/>
      </p:ext>
    </p:extLst>
  </p:cSld>
  <p:clrMapOvr>
    <a:masterClrMapping/>
  </p:clrMapOvr>
  <p:transition spd="slow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1–</a:t>
            </a:r>
            <a:fld id="{5449EAA3-9B28-4735-9435-BD678C59D7B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3303296"/>
      </p:ext>
    </p:extLst>
  </p:cSld>
  <p:clrMapOvr>
    <a:masterClrMapping/>
  </p:clrMapOvr>
  <p:transition spd="slow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Slideheader01"/>
          <p:cNvSpPr>
            <a:spLocks noGrp="1" noChangeArrowheads="1"/>
          </p:cNvSpPr>
          <p:nvPr>
            <p:ph type="title"/>
          </p:nvPr>
        </p:nvSpPr>
        <p:spPr bwMode="blackWhite">
          <a:xfrm>
            <a:off x="0" y="309082"/>
            <a:ext cx="9144000" cy="7232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7675" y="1219200"/>
            <a:ext cx="8229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24600"/>
            <a:ext cx="6629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99CC"/>
                </a:solidFill>
              </a:defRPr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1875" y="6477000"/>
            <a:ext cx="1295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0099CC"/>
                </a:solidFill>
                <a:cs typeface="Times New Roman" pitchFamily="18" charset="0"/>
              </a:defRPr>
            </a:lvl1pPr>
          </a:lstStyle>
          <a:p>
            <a:r>
              <a:rPr lang="en-US" dirty="0" smtClean="0"/>
              <a:t>1–</a:t>
            </a:r>
            <a:fld id="{8C9EAC4D-9B0D-4346-B6FA-F1AD9777C9E4}" type="slidenum">
              <a:rPr lang="en-US" smtClean="0">
                <a:cs typeface="+mn-cs"/>
              </a:rPr>
              <a:pPr/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marL="514350" algn="l" rtl="0" fontAlgn="base">
        <a:spcBef>
          <a:spcPct val="0"/>
        </a:spcBef>
        <a:spcAft>
          <a:spcPct val="0"/>
        </a:spcAft>
        <a:defRPr lang="en-US" sz="3200" dirty="0" smtClean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9715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14287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8859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23431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231775" indent="-231775" algn="l" rtl="0" fontAlgn="base">
        <a:spcBef>
          <a:spcPct val="20000"/>
        </a:spcBef>
        <a:spcAft>
          <a:spcPct val="0"/>
        </a:spcAft>
        <a:buClr>
          <a:srgbClr val="336699"/>
        </a:buClr>
        <a:buSzPct val="85000"/>
        <a:buChar char="•"/>
        <a:defRPr sz="28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88975" indent="-287338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Ø"/>
        <a:defRPr sz="2400">
          <a:solidFill>
            <a:srgbClr val="99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marL="1082675" indent="-223838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marL="1539875" indent="-22383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105400" y="3048000"/>
            <a:ext cx="3581400" cy="2554545"/>
          </a:xfrm>
        </p:spPr>
        <p:txBody>
          <a:bodyPr/>
          <a:lstStyle/>
          <a:p>
            <a:r>
              <a:rPr lang="en-US" sz="3200" dirty="0"/>
              <a:t>Entrepreneurship:  Evolutionary Development—Revolutionary Impact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effectLst>
            <a:outerShdw dist="12700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1600200"/>
            <a:ext cx="8229600" cy="4724400"/>
          </a:xfrm>
        </p:spPr>
        <p:txBody>
          <a:bodyPr/>
          <a:lstStyle/>
          <a:p>
            <a:r>
              <a:rPr lang="en-US" dirty="0" smtClean="0"/>
              <a:t>Types </a:t>
            </a:r>
            <a:r>
              <a:rPr lang="en-US" dirty="0"/>
              <a:t>of people involved with contemporary </a:t>
            </a:r>
            <a:r>
              <a:rPr lang="en-US" dirty="0" smtClean="0"/>
              <a:t>small businesses:</a:t>
            </a:r>
          </a:p>
          <a:p>
            <a:pPr lvl="1"/>
            <a:r>
              <a:rPr lang="en-US" dirty="0"/>
              <a:t>The </a:t>
            </a:r>
            <a:r>
              <a:rPr lang="en-US" b="1" i="1" dirty="0"/>
              <a:t>entrepreneur</a:t>
            </a:r>
            <a:r>
              <a:rPr lang="en-US" dirty="0"/>
              <a:t> </a:t>
            </a:r>
            <a:r>
              <a:rPr lang="en-US" dirty="0" smtClean="0"/>
              <a:t>who invents </a:t>
            </a:r>
            <a:r>
              <a:rPr lang="en-US" dirty="0"/>
              <a:t>a business that </a:t>
            </a:r>
            <a:r>
              <a:rPr lang="en-US" dirty="0" smtClean="0"/>
              <a:t>works without </a:t>
            </a:r>
            <a:r>
              <a:rPr lang="en-US" dirty="0"/>
              <a:t>him or her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</a:t>
            </a:r>
            <a:r>
              <a:rPr lang="en-US" b="1" i="1" dirty="0"/>
              <a:t>manager</a:t>
            </a:r>
            <a:r>
              <a:rPr lang="en-US" dirty="0"/>
              <a:t> </a:t>
            </a:r>
            <a:r>
              <a:rPr lang="en-US" dirty="0" smtClean="0"/>
              <a:t>who produces </a:t>
            </a:r>
            <a:r>
              <a:rPr lang="en-US" dirty="0"/>
              <a:t>results through </a:t>
            </a:r>
            <a:r>
              <a:rPr lang="en-US" dirty="0" smtClean="0"/>
              <a:t>employees by </a:t>
            </a:r>
            <a:r>
              <a:rPr lang="en-US" dirty="0"/>
              <a:t>developing and implementing effective </a:t>
            </a:r>
            <a:r>
              <a:rPr lang="en-US" dirty="0" smtClean="0"/>
              <a:t>systems and</a:t>
            </a:r>
            <a:r>
              <a:rPr lang="en-US" dirty="0"/>
              <a:t>, by interacting with employees, </a:t>
            </a:r>
            <a:r>
              <a:rPr lang="en-US" dirty="0" smtClean="0"/>
              <a:t>enhances their </a:t>
            </a:r>
            <a:r>
              <a:rPr lang="en-US" dirty="0"/>
              <a:t>self-esteem and ability to produce </a:t>
            </a:r>
            <a:r>
              <a:rPr lang="en-US" dirty="0" smtClean="0"/>
              <a:t>good results.</a:t>
            </a:r>
          </a:p>
          <a:p>
            <a:pPr lvl="1"/>
            <a:r>
              <a:rPr lang="en-US" dirty="0"/>
              <a:t>The </a:t>
            </a:r>
            <a:r>
              <a:rPr lang="en-US" b="1" i="1" dirty="0"/>
              <a:t>technician</a:t>
            </a:r>
            <a:r>
              <a:rPr lang="en-US" dirty="0"/>
              <a:t> </a:t>
            </a:r>
            <a:r>
              <a:rPr lang="en-US" dirty="0" smtClean="0"/>
              <a:t>who performs </a:t>
            </a:r>
            <a:r>
              <a:rPr lang="en-US" dirty="0"/>
              <a:t>specific tasks </a:t>
            </a:r>
            <a:r>
              <a:rPr lang="en-US" dirty="0" smtClean="0"/>
              <a:t>according to </a:t>
            </a:r>
            <a:r>
              <a:rPr lang="en-US" dirty="0"/>
              <a:t>systems and standards management developed.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1–</a:t>
            </a:r>
            <a:fld id="{156F8987-C48D-417D-AE86-78121009D98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01536525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4E71A3EE-9D3E-4072-94A7-EF8FB80C8A3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630255"/>
            <a:ext cx="8503920" cy="54864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>
            <a:noAutofit/>
          </a:bodyPr>
          <a:lstStyle/>
          <a:p>
            <a:pPr marL="914400">
              <a:tabLst>
                <a:tab pos="1541463" algn="l"/>
              </a:tabLst>
            </a:pPr>
            <a:r>
              <a:rPr lang="en-US" sz="1800" dirty="0" smtClean="0">
                <a:effectLst/>
                <a:cs typeface="Tahoma" pitchFamily="34" charset="0"/>
              </a:rPr>
              <a:t>1.1</a:t>
            </a:r>
            <a:r>
              <a:rPr lang="en-US" sz="1800" dirty="0" smtClean="0">
                <a:solidFill>
                  <a:srgbClr val="008080"/>
                </a:solidFill>
                <a:effectLst/>
                <a:cs typeface="Tahoma" pitchFamily="34" charset="0"/>
              </a:rPr>
              <a:t>	</a:t>
            </a:r>
            <a:r>
              <a:rPr lang="en-US" sz="1800" dirty="0" smtClean="0">
                <a:solidFill>
                  <a:srgbClr val="0099CC"/>
                </a:solidFill>
                <a:effectLst/>
                <a:cs typeface="Tahoma" pitchFamily="34" charset="0"/>
              </a:rPr>
              <a:t>Entrepreneurial 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Schools-of-Thought Approach </a:t>
            </a:r>
          </a:p>
        </p:txBody>
      </p:sp>
      <p:pic>
        <p:nvPicPr>
          <p:cNvPr id="354307" name="Picture 3" descr="01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7924800" cy="344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799" y="3145466"/>
            <a:ext cx="762001" cy="2501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dirty="0" smtClean="0">
                <a:solidFill>
                  <a:schemeClr val="bg1"/>
                </a:solidFill>
                <a:latin typeface="+mn-lt"/>
              </a:rPr>
              <a:t>Table</a:t>
            </a:r>
            <a:endParaRPr lang="en-US" sz="1400" b="1" i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AF42D8BE-6B2D-4A86-A1ED-38DE3EC0296F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32153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 View: External Locus of Control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219200"/>
            <a:ext cx="7781925" cy="5105400"/>
          </a:xfrm>
        </p:spPr>
        <p:txBody>
          <a:bodyPr/>
          <a:lstStyle/>
          <a:p>
            <a:r>
              <a:rPr lang="en-US" dirty="0"/>
              <a:t>The Environmental School of Thought</a:t>
            </a:r>
          </a:p>
          <a:p>
            <a:pPr lvl="1"/>
            <a:r>
              <a:rPr lang="en-US" dirty="0"/>
              <a:t>Considers the external factors that affect a potential entrepreneur’s lifestyle. </a:t>
            </a:r>
          </a:p>
          <a:p>
            <a:r>
              <a:rPr lang="en-US" dirty="0"/>
              <a:t>The Financial/Capital School of Thought</a:t>
            </a:r>
          </a:p>
          <a:p>
            <a:pPr lvl="1"/>
            <a:r>
              <a:rPr lang="en-US" dirty="0"/>
              <a:t>Based on the capital-seeking process</a:t>
            </a:r>
            <a:r>
              <a:rPr lang="en-US" dirty="0">
                <a:cs typeface="Arial" charset="0"/>
              </a:rPr>
              <a:t>—t</a:t>
            </a:r>
            <a:r>
              <a:rPr lang="en-US" dirty="0"/>
              <a:t>he search for seed and growth capital. </a:t>
            </a:r>
          </a:p>
          <a:p>
            <a:r>
              <a:rPr lang="en-US" dirty="0"/>
              <a:t>The Displacement School of Thought</a:t>
            </a:r>
          </a:p>
          <a:p>
            <a:pPr lvl="1"/>
            <a:r>
              <a:rPr lang="en-US" dirty="0"/>
              <a:t>Alienation drives entrepreneurial pursuits</a:t>
            </a:r>
          </a:p>
          <a:p>
            <a:pPr lvl="2">
              <a:spcBef>
                <a:spcPct val="30000"/>
              </a:spcBef>
            </a:pPr>
            <a:r>
              <a:rPr lang="en-US" dirty="0"/>
              <a:t>Political displacement (laws, policies, and regulations)</a:t>
            </a:r>
          </a:p>
          <a:p>
            <a:pPr lvl="2">
              <a:spcBef>
                <a:spcPct val="30000"/>
              </a:spcBef>
            </a:pPr>
            <a:r>
              <a:rPr lang="en-US" dirty="0"/>
              <a:t>Cultural displacement (preclusion of social groups)</a:t>
            </a:r>
          </a:p>
          <a:p>
            <a:pPr lvl="2">
              <a:spcBef>
                <a:spcPct val="30000"/>
              </a:spcBef>
            </a:pPr>
            <a:r>
              <a:rPr lang="en-US" dirty="0"/>
              <a:t>Economic displacement (economic variations)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F0B41BDB-4D33-482B-8747-1306B7DE5E00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630255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>
            <a:noAutofit/>
          </a:bodyPr>
          <a:lstStyle/>
          <a:p>
            <a:pPr marL="1654175" indent="-1420813">
              <a:tabLst>
                <a:tab pos="1147763" algn="ctr"/>
              </a:tabLst>
            </a:pP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	1.1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Financial Analysis Emphasis </a:t>
            </a:r>
          </a:p>
        </p:txBody>
      </p:sp>
      <p:graphicFrame>
        <p:nvGraphicFramePr>
          <p:cNvPr id="381056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6527195"/>
              </p:ext>
            </p:extLst>
          </p:nvPr>
        </p:nvGraphicFramePr>
        <p:xfrm>
          <a:off x="359734" y="1600200"/>
          <a:ext cx="8479466" cy="3505200"/>
        </p:xfrm>
        <a:graphic>
          <a:graphicData uri="http://schemas.openxmlformats.org/drawingml/2006/table">
            <a:tbl>
              <a:tblPr/>
              <a:tblGrid>
                <a:gridCol w="2322618"/>
                <a:gridCol w="3383493"/>
                <a:gridCol w="2773355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Venture Stage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Financial Consideration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Decision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Start-up or acquisition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Seed capital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Venture capital sources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Proceed or abandon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Ongoing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Cash management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Investments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Financial analysis and evaluation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Maintain, increase, or reduce size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Decline or succession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Profit question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Corporate buyout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Succession question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Sell, retire, or dissolve operations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5FB3FD6D-E819-402F-AE5F-492D81475D51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32563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 View: Internal Locus of </a:t>
            </a:r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Entrepreneurial Trait School of Thought</a:t>
            </a:r>
          </a:p>
          <a:p>
            <a:pPr lvl="1"/>
            <a:r>
              <a:rPr lang="en-US" dirty="0"/>
              <a:t>Focuses on identifying traits common to successful entrepreneurs.</a:t>
            </a:r>
          </a:p>
          <a:p>
            <a:pPr lvl="2"/>
            <a:r>
              <a:rPr lang="en-US" dirty="0"/>
              <a:t>Achievement, creativity, determination, and technical knowledge  </a:t>
            </a:r>
          </a:p>
          <a:p>
            <a:r>
              <a:rPr lang="en-US" dirty="0"/>
              <a:t>The Venture Opportunity School of Thought</a:t>
            </a:r>
          </a:p>
          <a:p>
            <a:pPr lvl="1"/>
            <a:r>
              <a:rPr lang="en-US" dirty="0"/>
              <a:t>Focuses on the opportunity aspect of venture development</a:t>
            </a:r>
            <a:r>
              <a:rPr lang="en-US" dirty="0">
                <a:cs typeface="Arial" charset="0"/>
              </a:rPr>
              <a:t>—t</a:t>
            </a:r>
            <a:r>
              <a:rPr lang="en-US" dirty="0"/>
              <a:t>he search for idea sources, the development of concepts, and the implementation of venture opportunities.</a:t>
            </a:r>
          </a:p>
          <a:p>
            <a:pPr lvl="2"/>
            <a:r>
              <a:rPr lang="en-US" i="1" dirty="0"/>
              <a:t>Corridor principle:</a:t>
            </a:r>
            <a:r>
              <a:rPr lang="en-US" dirty="0"/>
              <a:t> New pathways or opportunities will arise that lead entrepreneurs in different directions.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8DF8EF0B-3567-42C0-AA40-E60A0E0B732D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33382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 View… (cont’d)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The Strategic Formulation School of Thought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Emphasizes the planning process in successful venture development.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Strategic </a:t>
            </a:r>
            <a:r>
              <a:rPr lang="en-US" dirty="0"/>
              <a:t>formulation is a leveraging of unique elements:</a:t>
            </a:r>
          </a:p>
          <a:p>
            <a:pPr lvl="2">
              <a:spcBef>
                <a:spcPts val="1200"/>
              </a:spcBef>
            </a:pPr>
            <a:r>
              <a:rPr lang="en-US" dirty="0"/>
              <a:t>Unique Markets</a:t>
            </a:r>
            <a:r>
              <a:rPr lang="en-US" dirty="0">
                <a:cs typeface="Arial" charset="0"/>
              </a:rPr>
              <a:t>—</a:t>
            </a:r>
            <a:r>
              <a:rPr lang="en-US" dirty="0"/>
              <a:t>mountain gap strategies</a:t>
            </a:r>
          </a:p>
          <a:p>
            <a:pPr lvl="2">
              <a:spcBef>
                <a:spcPts val="1200"/>
              </a:spcBef>
            </a:pPr>
            <a:r>
              <a:rPr lang="en-US" dirty="0"/>
              <a:t>Unique People</a:t>
            </a:r>
            <a:r>
              <a:rPr lang="en-US" dirty="0">
                <a:cs typeface="Arial" charset="0"/>
              </a:rPr>
              <a:t>—</a:t>
            </a:r>
            <a:r>
              <a:rPr lang="en-US" dirty="0"/>
              <a:t>great chef strategies</a:t>
            </a:r>
          </a:p>
          <a:p>
            <a:pPr lvl="2">
              <a:spcBef>
                <a:spcPts val="1200"/>
              </a:spcBef>
            </a:pPr>
            <a:r>
              <a:rPr lang="en-US" dirty="0"/>
              <a:t>Unique Products</a:t>
            </a:r>
            <a:r>
              <a:rPr lang="en-US" dirty="0">
                <a:cs typeface="Arial" charset="0"/>
              </a:rPr>
              <a:t>—</a:t>
            </a:r>
            <a:r>
              <a:rPr lang="en-US" dirty="0"/>
              <a:t>better widget strategies</a:t>
            </a:r>
          </a:p>
          <a:p>
            <a:pPr lvl="2">
              <a:spcBef>
                <a:spcPts val="1200"/>
              </a:spcBef>
            </a:pPr>
            <a:r>
              <a:rPr lang="en-US" dirty="0"/>
              <a:t>Unique Resources</a:t>
            </a:r>
            <a:r>
              <a:rPr lang="en-US" dirty="0">
                <a:cs typeface="Arial" charset="0"/>
              </a:rPr>
              <a:t>—</a:t>
            </a:r>
            <a:r>
              <a:rPr lang="en-US" dirty="0"/>
              <a:t>water well strategies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E1702513-3DF8-40E7-9324-9891AFB11E88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33587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Approaches to Entrepreneurship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219200"/>
            <a:ext cx="7248525" cy="5105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An Integrative Approach</a:t>
            </a:r>
            <a:endParaRPr lang="en-US" dirty="0"/>
          </a:p>
          <a:p>
            <a:pPr lvl="1">
              <a:spcBef>
                <a:spcPct val="50000"/>
              </a:spcBef>
            </a:pPr>
            <a:r>
              <a:rPr lang="en-US" dirty="0"/>
              <a:t>Built around the concepts of inputs to the entrepreneurial process and outcomes from the entrepreneurial process.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Focuses on the entrepreneurial process itself and identifies five key elements that contribute to the process.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Provides a comprehensive picture regarding the nature of entrepreneurship that can be applied at different levels. 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21C73868-F18D-4A97-A593-BAC3CA36F94D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>
            <a:noAutofit/>
          </a:bodyPr>
          <a:lstStyle/>
          <a:p>
            <a:pPr marL="1654175" indent="-1420813">
              <a:tabLst>
                <a:tab pos="1147763" algn="ctr"/>
              </a:tabLst>
            </a:pP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	1.2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An Integrative Model of Entrepreneurial Inputs and Outcomes </a:t>
            </a:r>
          </a:p>
        </p:txBody>
      </p:sp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359459" y="6096000"/>
            <a:ext cx="47459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Michael H. Morris, P. Lewis, and Donald L. Sexton, “Reconceptualizing Entrepreneurship: An Input-Output Perspective,” </a:t>
            </a:r>
            <a:r>
              <a:rPr lang="en-US" sz="800" i="1" dirty="0">
                <a:solidFill>
                  <a:srgbClr val="0099CC"/>
                </a:solidFill>
              </a:rPr>
              <a:t>SAM Advanced Management Journal 59</a:t>
            </a:r>
            <a:r>
              <a:rPr lang="en-US" sz="800" dirty="0">
                <a:solidFill>
                  <a:srgbClr val="0099CC"/>
                </a:solidFill>
              </a:rPr>
              <a:t>, no.1 (Winter 1994): 21–31.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4825" y="1404938"/>
            <a:ext cx="8134350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62104162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42DF8E27-9857-497C-9E32-BC7961B85411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33997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Approaches… (cont’d)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n-US" dirty="0" smtClean="0"/>
              <a:t>Dynamic States Approach</a:t>
            </a:r>
            <a:endParaRPr lang="en-US" dirty="0"/>
          </a:p>
          <a:p>
            <a:pPr lvl="1">
              <a:spcBef>
                <a:spcPct val="30000"/>
              </a:spcBef>
            </a:pPr>
            <a:r>
              <a:rPr lang="en-US" dirty="0"/>
              <a:t>Stresses </a:t>
            </a:r>
            <a:r>
              <a:rPr lang="en-US" dirty="0" smtClean="0"/>
              <a:t>dependency of venture on environment and the interaction of:</a:t>
            </a:r>
          </a:p>
          <a:p>
            <a:pPr lvl="2">
              <a:spcBef>
                <a:spcPct val="30000"/>
              </a:spcBef>
            </a:pPr>
            <a:r>
              <a:rPr lang="en-US" dirty="0" smtClean="0"/>
              <a:t>The dominant logic of the firm</a:t>
            </a:r>
          </a:p>
          <a:p>
            <a:pPr lvl="2">
              <a:spcBef>
                <a:spcPct val="30000"/>
              </a:spcBef>
            </a:pPr>
            <a:r>
              <a:rPr lang="en-US" dirty="0" smtClean="0"/>
              <a:t>The business model</a:t>
            </a:r>
          </a:p>
          <a:p>
            <a:pPr lvl="2">
              <a:spcBef>
                <a:spcPct val="30000"/>
              </a:spcBef>
            </a:pPr>
            <a:r>
              <a:rPr lang="en-US" dirty="0" smtClean="0"/>
              <a:t>Value creation</a:t>
            </a:r>
          </a:p>
          <a:p>
            <a:pPr lvl="2">
              <a:spcBef>
                <a:spcPct val="30000"/>
              </a:spcBef>
            </a:pPr>
            <a:endParaRPr lang="en-US" dirty="0"/>
          </a:p>
          <a:p>
            <a:pPr lvl="2">
              <a:spcBef>
                <a:spcPct val="30000"/>
              </a:spcBef>
            </a:pPr>
            <a:endParaRPr lang="en-US" dirty="0" smtClean="0"/>
          </a:p>
          <a:p>
            <a:pPr lvl="2">
              <a:spcBef>
                <a:spcPct val="30000"/>
              </a:spcBef>
            </a:pPr>
            <a:endParaRPr lang="en-US" dirty="0"/>
          </a:p>
          <a:p>
            <a:pPr lvl="2">
              <a:spcBef>
                <a:spcPct val="30000"/>
              </a:spcBef>
            </a:pPr>
            <a:endParaRPr lang="en-US" dirty="0" smtClean="0"/>
          </a:p>
          <a:p>
            <a:pPr lvl="1">
              <a:spcBef>
                <a:spcPct val="30000"/>
              </a:spcBef>
            </a:pPr>
            <a:endParaRPr lang="en-US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E94F608A-54EF-4FED-82A7-D92E33CD1012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56002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49327"/>
            <a:ext cx="9124950" cy="1261884"/>
          </a:xfrm>
        </p:spPr>
        <p:txBody>
          <a:bodyPr tIns="182880"/>
          <a:lstStyle/>
          <a:p>
            <a:r>
              <a:rPr lang="en-US" dirty="0"/>
              <a:t>The Entrepreneurial Revolution: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Global Phenomenon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819275"/>
            <a:ext cx="7934325" cy="4505325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dirty="0"/>
              <a:t>Entrepreneurship is the symbol of business tenacity and achievement.</a:t>
            </a:r>
          </a:p>
          <a:p>
            <a:pPr>
              <a:spcBef>
                <a:spcPct val="30000"/>
              </a:spcBef>
            </a:pPr>
            <a:r>
              <a:rPr lang="en-US" dirty="0"/>
              <a:t>Entrepreneurs are the pioneers of today’s business successes.</a:t>
            </a:r>
          </a:p>
          <a:p>
            <a:pPr>
              <a:spcBef>
                <a:spcPct val="30000"/>
              </a:spcBef>
            </a:pPr>
            <a:r>
              <a:rPr lang="en-US" dirty="0"/>
              <a:t>Two perspectives on entrepreneurship:</a:t>
            </a:r>
          </a:p>
          <a:p>
            <a:pPr lvl="1">
              <a:spcBef>
                <a:spcPct val="30000"/>
              </a:spcBef>
            </a:pPr>
            <a:r>
              <a:rPr lang="en-US" dirty="0">
                <a:solidFill>
                  <a:srgbClr val="CC6600"/>
                </a:solidFill>
              </a:rPr>
              <a:t>Statistical:</a:t>
            </a:r>
            <a:r>
              <a:rPr lang="en-US" dirty="0"/>
              <a:t> numbers that emphasize the importance of entrepreneurs to the economy.</a:t>
            </a:r>
          </a:p>
          <a:p>
            <a:pPr lvl="1">
              <a:spcBef>
                <a:spcPct val="30000"/>
              </a:spcBef>
            </a:pPr>
            <a:r>
              <a:rPr lang="en-US" dirty="0">
                <a:solidFill>
                  <a:srgbClr val="CC6600"/>
                </a:solidFill>
              </a:rPr>
              <a:t>Academic:</a:t>
            </a:r>
            <a:r>
              <a:rPr lang="en-US" dirty="0"/>
              <a:t> trends in entrepreneurial research and education.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Rectangle 11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Objectives</a:t>
            </a:r>
            <a:endParaRPr lang="en-US" dirty="0"/>
          </a:p>
        </p:txBody>
      </p:sp>
      <p:sp>
        <p:nvSpPr>
          <p:cNvPr id="11276" name="Rectangle 1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examine the historical development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entrepreneurship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 and debunk the myths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entrepreneurship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and explore the major schools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entrepreneurial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explain the process approaches to the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of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entrepreneurship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forth a comprehensive definition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entrepreneurship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examine the entrepreneurial revolution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taking place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illustrate today’s entrepreneurial environment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1–</a:t>
            </a:r>
            <a:fld id="{84C075E6-03B3-4B2F-ABBB-C4B8A4A28BC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8AE7F5F7-3E7E-4E24-982C-088C69ABFE50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26009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Entrepreneurship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219200"/>
            <a:ext cx="7705725" cy="5105400"/>
          </a:xfrm>
        </p:spPr>
        <p:txBody>
          <a:bodyPr/>
          <a:lstStyle/>
          <a:p>
            <a:r>
              <a:rPr lang="en-US" dirty="0"/>
              <a:t>The Global Entrepreneurship Monitor (GEM)</a:t>
            </a:r>
          </a:p>
          <a:p>
            <a:pPr lvl="1"/>
            <a:r>
              <a:rPr lang="en-US" dirty="0"/>
              <a:t>Provides an annual assessment of the entrepreneurial environment of </a:t>
            </a:r>
            <a:r>
              <a:rPr lang="en-US" dirty="0" smtClean="0"/>
              <a:t>59 </a:t>
            </a:r>
            <a:r>
              <a:rPr lang="en-US" dirty="0"/>
              <a:t>countries.</a:t>
            </a:r>
          </a:p>
          <a:p>
            <a:pPr lvl="1"/>
            <a:r>
              <a:rPr lang="en-US" dirty="0"/>
              <a:t>Latest GEM study: the U.S. outranks the rest of the world in important entrepreneurial support.</a:t>
            </a:r>
          </a:p>
          <a:p>
            <a:r>
              <a:rPr lang="en-US" dirty="0"/>
              <a:t>Entrepreneurs lead to growth by:</a:t>
            </a:r>
          </a:p>
          <a:p>
            <a:pPr lvl="1"/>
            <a:r>
              <a:rPr lang="en-US" dirty="0"/>
              <a:t>Entering and expanding existing markets.</a:t>
            </a:r>
          </a:p>
          <a:p>
            <a:pPr lvl="1"/>
            <a:r>
              <a:rPr lang="en-US" dirty="0"/>
              <a:t>Creating entirely new markets by offering innovative products.</a:t>
            </a:r>
          </a:p>
          <a:p>
            <a:pPr lvl="1"/>
            <a:r>
              <a:rPr lang="en-US" dirty="0"/>
              <a:t>Increasing diversity and fostering minority participation in the economy.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Economic Development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6324604"/>
              </p:ext>
            </p:extLst>
          </p:nvPr>
        </p:nvGraphicFramePr>
        <p:xfrm>
          <a:off x="447675" y="1295400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1–</a:t>
            </a:r>
            <a:fld id="{467DFD78-64C8-4D9C-B2D1-5BB4064A556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4643939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</a:t>
            </a:r>
            <a:r>
              <a:rPr lang="en-US" dirty="0" smtClean="0"/>
              <a:t>from </a:t>
            </a:r>
            <a:r>
              <a:rPr lang="en-US" dirty="0"/>
              <a:t>the GEM </a:t>
            </a:r>
            <a:r>
              <a:rPr lang="en-US" dirty="0" smtClean="0"/>
              <a:t>Study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1–</a:t>
            </a:r>
            <a:fld id="{467DFD78-64C8-4D9C-B2D1-5BB4064A5566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922338" y="1744662"/>
            <a:ext cx="639762" cy="1044575"/>
            <a:chOff x="576" y="1008"/>
            <a:chExt cx="403" cy="658"/>
          </a:xfrm>
        </p:grpSpPr>
        <p:sp>
          <p:nvSpPr>
            <p:cNvPr id="6" name="Freeform 4"/>
            <p:cNvSpPr>
              <a:spLocks/>
            </p:cNvSpPr>
            <p:nvPr/>
          </p:nvSpPr>
          <p:spPr bwMode="blackWhite">
            <a:xfrm>
              <a:off x="576" y="1008"/>
              <a:ext cx="403" cy="573"/>
            </a:xfrm>
            <a:custGeom>
              <a:avLst/>
              <a:gdLst>
                <a:gd name="T0" fmla="*/ 0 w 480"/>
                <a:gd name="T1" fmla="*/ 0 h 528"/>
                <a:gd name="T2" fmla="*/ 0 w 480"/>
                <a:gd name="T3" fmla="*/ 675 h 528"/>
                <a:gd name="T4" fmla="*/ 284 w 480"/>
                <a:gd name="T5" fmla="*/ 675 h 5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528">
                  <a:moveTo>
                    <a:pt x="0" y="0"/>
                  </a:moveTo>
                  <a:lnTo>
                    <a:pt x="0" y="528"/>
                  </a:lnTo>
                  <a:lnTo>
                    <a:pt x="480" y="528"/>
                  </a:lnTo>
                </a:path>
              </a:pathLst>
            </a:custGeom>
            <a:noFill/>
            <a:ln w="57150" cap="flat" cmpd="sng">
              <a:solidFill>
                <a:srgbClr val="006699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790015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634" y="1494"/>
              <a:ext cx="172" cy="172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b="1" dirty="0">
                  <a:latin typeface="Arial" charset="0"/>
                </a:rPr>
                <a:t>1</a:t>
              </a:r>
            </a:p>
          </p:txBody>
        </p:sp>
      </p:grpSp>
      <p:sp>
        <p:nvSpPr>
          <p:cNvPr id="8" name="Rectangle 6"/>
          <p:cNvSpPr>
            <a:spLocks noChangeArrowheads="1"/>
          </p:cNvSpPr>
          <p:nvPr/>
        </p:nvSpPr>
        <p:spPr bwMode="blackWhite">
          <a:xfrm>
            <a:off x="1562099" y="4444553"/>
            <a:ext cx="6438901" cy="640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Works best when there is a strong </a:t>
            </a:r>
            <a:r>
              <a:rPr lang="en-US" sz="1800" dirty="0"/>
              <a:t>set of basic </a:t>
            </a:r>
            <a:r>
              <a:rPr lang="en-US" sz="1800" dirty="0" smtClean="0"/>
              <a:t>economic requirements in place to reinforce efficiency enhancers </a:t>
            </a:r>
            <a:endParaRPr lang="en-US" sz="1800" dirty="0">
              <a:latin typeface="Arial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blackWhite">
          <a:xfrm>
            <a:off x="1562099" y="3044378"/>
            <a:ext cx="6438901" cy="640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Needs </a:t>
            </a:r>
            <a:r>
              <a:rPr lang="en-US" sz="1800" dirty="0"/>
              <a:t>both dynamism and </a:t>
            </a:r>
            <a:r>
              <a:rPr lang="en-US" sz="1800" dirty="0" smtClean="0"/>
              <a:t>stability for the creation of new businesses and the exit of nonviable ones</a:t>
            </a:r>
            <a:endParaRPr lang="en-US" sz="1800" dirty="0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blackWhite">
          <a:xfrm>
            <a:off x="639763" y="1447800"/>
            <a:ext cx="3246437" cy="611187"/>
          </a:xfrm>
          <a:prstGeom prst="roundRect">
            <a:avLst>
              <a:gd name="adj" fmla="val 16667"/>
            </a:avLst>
          </a:prstGeom>
          <a:solidFill>
            <a:srgbClr val="0099CC"/>
          </a:solidFill>
          <a:ln w="31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rgbClr val="C0C0C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Entrepreneurship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blackWhite">
          <a:xfrm>
            <a:off x="1562099" y="2322065"/>
            <a:ext cx="6438901" cy="640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Impacts economic measures for growth</a:t>
            </a:r>
            <a:r>
              <a:rPr lang="en-US" sz="1800" dirty="0"/>
              <a:t>, innovation, </a:t>
            </a:r>
            <a:r>
              <a:rPr lang="en-US" sz="1800" dirty="0" smtClean="0"/>
              <a:t>and internationalization</a:t>
            </a:r>
            <a:r>
              <a:rPr lang="en-US" sz="1800" dirty="0"/>
              <a:t>.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blackWhite">
          <a:xfrm>
            <a:off x="1562099" y="3730178"/>
            <a:ext cx="6438901" cy="640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Requires a </a:t>
            </a:r>
            <a:r>
              <a:rPr lang="en-US" sz="1800" dirty="0"/>
              <a:t>variety of business phases and </a:t>
            </a:r>
            <a:r>
              <a:rPr lang="en-US" sz="1800" dirty="0" smtClean="0"/>
              <a:t>types and different </a:t>
            </a:r>
            <a:r>
              <a:rPr lang="en-US" sz="1800" dirty="0"/>
              <a:t>types of </a:t>
            </a:r>
            <a:r>
              <a:rPr lang="en-US" sz="1800" dirty="0" smtClean="0"/>
              <a:t>entrepreneurs including </a:t>
            </a:r>
            <a:r>
              <a:rPr lang="en-US" sz="1800" dirty="0"/>
              <a:t>women </a:t>
            </a:r>
            <a:r>
              <a:rPr lang="en-US" sz="1800" dirty="0" smtClean="0"/>
              <a:t>and age </a:t>
            </a:r>
            <a:r>
              <a:rPr lang="en-US" sz="1800" dirty="0"/>
              <a:t>groups</a:t>
            </a:r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922338" y="2454275"/>
            <a:ext cx="639762" cy="1044575"/>
            <a:chOff x="576" y="1008"/>
            <a:chExt cx="403" cy="658"/>
          </a:xfrm>
        </p:grpSpPr>
        <p:sp>
          <p:nvSpPr>
            <p:cNvPr id="14" name="Freeform 12"/>
            <p:cNvSpPr>
              <a:spLocks/>
            </p:cNvSpPr>
            <p:nvPr/>
          </p:nvSpPr>
          <p:spPr bwMode="blackWhite">
            <a:xfrm>
              <a:off x="576" y="1008"/>
              <a:ext cx="403" cy="573"/>
            </a:xfrm>
            <a:custGeom>
              <a:avLst/>
              <a:gdLst>
                <a:gd name="T0" fmla="*/ 0 w 480"/>
                <a:gd name="T1" fmla="*/ 0 h 528"/>
                <a:gd name="T2" fmla="*/ 0 w 480"/>
                <a:gd name="T3" fmla="*/ 675 h 528"/>
                <a:gd name="T4" fmla="*/ 284 w 480"/>
                <a:gd name="T5" fmla="*/ 675 h 5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528">
                  <a:moveTo>
                    <a:pt x="0" y="0"/>
                  </a:moveTo>
                  <a:lnTo>
                    <a:pt x="0" y="528"/>
                  </a:lnTo>
                  <a:lnTo>
                    <a:pt x="480" y="528"/>
                  </a:lnTo>
                </a:path>
              </a:pathLst>
            </a:custGeom>
            <a:noFill/>
            <a:ln w="57150" cap="flat" cmpd="sng">
              <a:solidFill>
                <a:srgbClr val="006699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790015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634" y="1494"/>
              <a:ext cx="172" cy="172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b="1" dirty="0">
                  <a:latin typeface="Arial" charset="0"/>
                </a:rPr>
                <a:t>2</a:t>
              </a:r>
            </a:p>
          </p:txBody>
        </p:sp>
      </p:grp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922338" y="3125787"/>
            <a:ext cx="639762" cy="1044575"/>
            <a:chOff x="576" y="1008"/>
            <a:chExt cx="403" cy="658"/>
          </a:xfrm>
        </p:grpSpPr>
        <p:sp>
          <p:nvSpPr>
            <p:cNvPr id="17" name="Freeform 15"/>
            <p:cNvSpPr>
              <a:spLocks/>
            </p:cNvSpPr>
            <p:nvPr/>
          </p:nvSpPr>
          <p:spPr bwMode="blackWhite">
            <a:xfrm>
              <a:off x="576" y="1008"/>
              <a:ext cx="403" cy="573"/>
            </a:xfrm>
            <a:custGeom>
              <a:avLst/>
              <a:gdLst>
                <a:gd name="T0" fmla="*/ 0 w 480"/>
                <a:gd name="T1" fmla="*/ 0 h 528"/>
                <a:gd name="T2" fmla="*/ 0 w 480"/>
                <a:gd name="T3" fmla="*/ 675 h 528"/>
                <a:gd name="T4" fmla="*/ 284 w 480"/>
                <a:gd name="T5" fmla="*/ 675 h 5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528">
                  <a:moveTo>
                    <a:pt x="0" y="0"/>
                  </a:moveTo>
                  <a:lnTo>
                    <a:pt x="0" y="528"/>
                  </a:lnTo>
                  <a:lnTo>
                    <a:pt x="480" y="528"/>
                  </a:lnTo>
                </a:path>
              </a:pathLst>
            </a:custGeom>
            <a:noFill/>
            <a:ln w="57150" cap="flat" cmpd="sng">
              <a:solidFill>
                <a:srgbClr val="006699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790015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634" y="1494"/>
              <a:ext cx="172" cy="172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b="1" dirty="0">
                  <a:latin typeface="Arial" charset="0"/>
                </a:rPr>
                <a:t>3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922338" y="3849687"/>
            <a:ext cx="639762" cy="1044575"/>
            <a:chOff x="576" y="1008"/>
            <a:chExt cx="403" cy="658"/>
          </a:xfrm>
        </p:grpSpPr>
        <p:sp>
          <p:nvSpPr>
            <p:cNvPr id="20" name="Freeform 18"/>
            <p:cNvSpPr>
              <a:spLocks/>
            </p:cNvSpPr>
            <p:nvPr/>
          </p:nvSpPr>
          <p:spPr bwMode="blackWhite">
            <a:xfrm>
              <a:off x="576" y="1008"/>
              <a:ext cx="403" cy="573"/>
            </a:xfrm>
            <a:custGeom>
              <a:avLst/>
              <a:gdLst>
                <a:gd name="T0" fmla="*/ 0 w 480"/>
                <a:gd name="T1" fmla="*/ 0 h 528"/>
                <a:gd name="T2" fmla="*/ 0 w 480"/>
                <a:gd name="T3" fmla="*/ 675 h 528"/>
                <a:gd name="T4" fmla="*/ 284 w 480"/>
                <a:gd name="T5" fmla="*/ 675 h 5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528">
                  <a:moveTo>
                    <a:pt x="0" y="0"/>
                  </a:moveTo>
                  <a:lnTo>
                    <a:pt x="0" y="528"/>
                  </a:lnTo>
                  <a:lnTo>
                    <a:pt x="480" y="528"/>
                  </a:lnTo>
                </a:path>
              </a:pathLst>
            </a:custGeom>
            <a:noFill/>
            <a:ln w="57150" cap="flat" cmpd="sng">
              <a:solidFill>
                <a:srgbClr val="006699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790015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634" y="1494"/>
              <a:ext cx="172" cy="172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b="1" dirty="0">
                  <a:latin typeface="Arial" charset="0"/>
                </a:rPr>
                <a:t>4</a:t>
              </a:r>
            </a:p>
          </p:txBody>
        </p:sp>
      </p:grpSp>
      <p:sp>
        <p:nvSpPr>
          <p:cNvPr id="22" name="Rectangle 20"/>
          <p:cNvSpPr>
            <a:spLocks noChangeArrowheads="1"/>
          </p:cNvSpPr>
          <p:nvPr/>
        </p:nvSpPr>
        <p:spPr bwMode="blackWhite">
          <a:xfrm>
            <a:off x="1562099" y="5165278"/>
            <a:ext cx="6438901" cy="640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Flourishes when there is broad societal acceptance of the entrepreneurial mind-set</a:t>
            </a:r>
            <a:endParaRPr lang="en-US" sz="1800" dirty="0">
              <a:latin typeface="Arial" charset="0"/>
            </a:endParaRPr>
          </a:p>
        </p:txBody>
      </p:sp>
      <p:grpSp>
        <p:nvGrpSpPr>
          <p:cNvPr id="23" name="Group 21"/>
          <p:cNvGrpSpPr>
            <a:grpSpLocks/>
          </p:cNvGrpSpPr>
          <p:nvPr/>
        </p:nvGrpSpPr>
        <p:grpSpPr bwMode="auto">
          <a:xfrm>
            <a:off x="922338" y="4589462"/>
            <a:ext cx="639762" cy="1044575"/>
            <a:chOff x="576" y="1008"/>
            <a:chExt cx="403" cy="658"/>
          </a:xfrm>
        </p:grpSpPr>
        <p:sp>
          <p:nvSpPr>
            <p:cNvPr id="24" name="Freeform 22"/>
            <p:cNvSpPr>
              <a:spLocks/>
            </p:cNvSpPr>
            <p:nvPr/>
          </p:nvSpPr>
          <p:spPr bwMode="blackWhite">
            <a:xfrm>
              <a:off x="576" y="1008"/>
              <a:ext cx="403" cy="573"/>
            </a:xfrm>
            <a:custGeom>
              <a:avLst/>
              <a:gdLst>
                <a:gd name="T0" fmla="*/ 0 w 480"/>
                <a:gd name="T1" fmla="*/ 0 h 528"/>
                <a:gd name="T2" fmla="*/ 0 w 480"/>
                <a:gd name="T3" fmla="*/ 675 h 528"/>
                <a:gd name="T4" fmla="*/ 284 w 480"/>
                <a:gd name="T5" fmla="*/ 675 h 5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" h="528">
                  <a:moveTo>
                    <a:pt x="0" y="0"/>
                  </a:moveTo>
                  <a:lnTo>
                    <a:pt x="0" y="528"/>
                  </a:lnTo>
                  <a:lnTo>
                    <a:pt x="480" y="528"/>
                  </a:lnTo>
                </a:path>
              </a:pathLst>
            </a:custGeom>
            <a:noFill/>
            <a:ln w="57150" cap="flat" cmpd="sng">
              <a:solidFill>
                <a:srgbClr val="006699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790015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634" y="1494"/>
              <a:ext cx="172" cy="172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b="1" dirty="0">
                  <a:latin typeface="Arial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4008189723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 autoUpdateAnimBg="0"/>
      <p:bldP spid="11" grpId="0" animBg="1" autoUpdateAnimBg="0"/>
      <p:bldP spid="12" grpId="0" animBg="1"/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27E1BA5E-329C-404D-BE44-AA82D84AD208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258050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74766"/>
            <a:ext cx="9144000" cy="1169551"/>
          </a:xfrm>
        </p:spPr>
        <p:txBody>
          <a:bodyPr tIns="91440"/>
          <a:lstStyle/>
          <a:p>
            <a:r>
              <a:rPr lang="en-US" dirty="0"/>
              <a:t>Predominance of New Ventures </a:t>
            </a:r>
            <a:br>
              <a:rPr lang="en-US" dirty="0"/>
            </a:br>
            <a:r>
              <a:rPr lang="en-US" dirty="0"/>
              <a:t>in the </a:t>
            </a:r>
            <a:r>
              <a:rPr lang="en-US" dirty="0" smtClean="0"/>
              <a:t>U.S. Economy</a:t>
            </a:r>
            <a:endParaRPr lang="en-US" dirty="0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744663"/>
            <a:ext cx="8229600" cy="4579937"/>
          </a:xfrm>
        </p:spPr>
        <p:txBody>
          <a:bodyPr/>
          <a:lstStyle/>
          <a:p>
            <a:r>
              <a:rPr lang="en-US" dirty="0"/>
              <a:t>Entrepreneurial </a:t>
            </a:r>
            <a:r>
              <a:rPr lang="en-US" dirty="0" smtClean="0"/>
              <a:t>Activity in the United States: </a:t>
            </a:r>
            <a:br>
              <a:rPr lang="en-US" dirty="0" smtClean="0"/>
            </a:br>
            <a:r>
              <a:rPr lang="en-US" dirty="0" smtClean="0"/>
              <a:t>Growth </a:t>
            </a:r>
            <a:r>
              <a:rPr lang="en-US" dirty="0"/>
              <a:t>in Small Businesses</a:t>
            </a:r>
          </a:p>
          <a:p>
            <a:pPr lvl="1"/>
            <a:r>
              <a:rPr lang="en-US" dirty="0" smtClean="0"/>
              <a:t>Entrepreneurs create 600,000 to 800,00 new businesses each year.</a:t>
            </a:r>
            <a:endParaRPr lang="en-US" dirty="0"/>
          </a:p>
          <a:p>
            <a:pPr lvl="1"/>
            <a:r>
              <a:rPr lang="en-US" dirty="0" smtClean="0"/>
              <a:t>27.5 </a:t>
            </a:r>
            <a:r>
              <a:rPr lang="en-US" dirty="0"/>
              <a:t>million small </a:t>
            </a:r>
            <a:r>
              <a:rPr lang="en-US" dirty="0" smtClean="0"/>
              <a:t>firms provide 49.6 % of private-sector jobs and make up </a:t>
            </a:r>
            <a:r>
              <a:rPr lang="en-US" dirty="0"/>
              <a:t>99.7 </a:t>
            </a:r>
            <a:r>
              <a:rPr lang="en-US" dirty="0" smtClean="0"/>
              <a:t>% of employing </a:t>
            </a:r>
            <a:r>
              <a:rPr lang="en-US" dirty="0"/>
              <a:t>firms.</a:t>
            </a:r>
            <a:endParaRPr lang="en-US" dirty="0" smtClean="0"/>
          </a:p>
          <a:p>
            <a:pPr lvl="1"/>
            <a:r>
              <a:rPr lang="en-US" dirty="0" smtClean="0"/>
              <a:t>Over the past five years, the number of minority-owned firms increased 45.6% while women-owned businesses increased 20.1%.</a:t>
            </a:r>
            <a:endParaRPr lang="en-US" dirty="0"/>
          </a:p>
          <a:p>
            <a:pPr lvl="1"/>
            <a:r>
              <a:rPr lang="en-US" dirty="0"/>
              <a:t>1 of every 150 adults </a:t>
            </a:r>
            <a:r>
              <a:rPr lang="en-US" dirty="0" smtClean="0"/>
              <a:t>participates in </a:t>
            </a:r>
            <a:r>
              <a:rPr lang="en-US" dirty="0"/>
              <a:t>the founding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new firm each year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Entrepreneurial </a:t>
            </a:r>
            <a:r>
              <a:rPr lang="en-US" dirty="0"/>
              <a:t>Ventures </a:t>
            </a:r>
            <a:r>
              <a:rPr lang="en-US" dirty="0" smtClean="0"/>
              <a:t>in </a:t>
            </a:r>
            <a:r>
              <a:rPr lang="en-US" dirty="0"/>
              <a:t>the United States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>
          <a:xfrm>
            <a:off x="447675" y="1219200"/>
            <a:ext cx="7858125" cy="5105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Reasons for the exceptional entrepreneurial activity in the U.S. include: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 national culture that supports risk taking and seeking opportunities.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Americans’ alertness to unexploited economic opportunity and a low fear of failure.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U.S. leadership in entrepreneurship education at both the undergraduate and graduate level.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 high percentage of individuals with professional, technological or business degrees who are likely to become entrepreneurs.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52A3D4EA-9B02-4C27-AE1C-C5ED4B690FCE}" type="slidenum">
              <a:rPr lang="en-US"/>
              <a:pPr/>
              <a:t>24</a:t>
            </a:fld>
            <a:endParaRPr lang="en-US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8A7EBA47-1D1D-4CDC-846B-526E1840D75F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27238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Impact of Gazelles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219200"/>
            <a:ext cx="7705725" cy="5105400"/>
          </a:xfrm>
        </p:spPr>
        <p:txBody>
          <a:bodyPr/>
          <a:lstStyle/>
          <a:p>
            <a:r>
              <a:rPr lang="en-US" dirty="0"/>
              <a:t>A “Gazelle”</a:t>
            </a:r>
          </a:p>
          <a:p>
            <a:pPr lvl="1"/>
            <a:r>
              <a:rPr lang="en-US" dirty="0"/>
              <a:t>A business establishment with at least 20% sales growth in each year for five years, starting with a base of at least $100,000 in annual sales.</a:t>
            </a:r>
          </a:p>
          <a:p>
            <a:r>
              <a:rPr lang="en-US" dirty="0"/>
              <a:t>Gazelles as leaders in innovation:</a:t>
            </a:r>
          </a:p>
          <a:p>
            <a:pPr lvl="1"/>
            <a:r>
              <a:rPr lang="en-US" dirty="0"/>
              <a:t>Produce twice as many product innovations per employee as do larger firms.</a:t>
            </a:r>
          </a:p>
          <a:p>
            <a:pPr lvl="1"/>
            <a:r>
              <a:rPr lang="en-US" dirty="0" smtClean="0"/>
              <a:t>Are </a:t>
            </a:r>
            <a:r>
              <a:rPr lang="en-US" dirty="0"/>
              <a:t>responsible for 55% of </a:t>
            </a:r>
            <a:r>
              <a:rPr lang="en-US" dirty="0" smtClean="0"/>
              <a:t>innovations </a:t>
            </a:r>
            <a:r>
              <a:rPr lang="en-US" dirty="0"/>
              <a:t>in 362 different industries and 95% of </a:t>
            </a:r>
            <a:r>
              <a:rPr lang="en-US" dirty="0" smtClean="0"/>
              <a:t>radical </a:t>
            </a:r>
            <a:r>
              <a:rPr lang="en-US" dirty="0"/>
              <a:t>innovations.</a:t>
            </a:r>
          </a:p>
          <a:p>
            <a:pPr lvl="1"/>
            <a:r>
              <a:rPr lang="en-US" dirty="0"/>
              <a:t>Obtain more patents per sales dollar than do larger firms.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F8D02EE3-3747-4B98-9EBD-FA9EC5B85735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  <a:extLst/>
        </p:spPr>
        <p:txBody>
          <a:bodyPr lIns="0" tIns="0" rIns="0" bIns="0">
            <a:noAutofit/>
          </a:bodyPr>
          <a:lstStyle/>
          <a:p>
            <a:pPr marL="1654175" indent="-1420813">
              <a:tabLst>
                <a:tab pos="1147763" algn="ctr"/>
              </a:tabLst>
            </a:pP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	1.2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8080"/>
                </a:solidFill>
                <a:effectLst/>
                <a:cs typeface="Tahoma" pitchFamily="34" charset="0"/>
              </a:rPr>
              <a:t>Mythology Associated with Gazelles </a:t>
            </a:r>
          </a:p>
        </p:txBody>
      </p:sp>
      <p:sp>
        <p:nvSpPr>
          <p:cNvPr id="385027" name="Rectangle 3"/>
          <p:cNvSpPr>
            <a:spLocks noChangeArrowheads="1"/>
          </p:cNvSpPr>
          <p:nvPr/>
        </p:nvSpPr>
        <p:spPr bwMode="auto">
          <a:xfrm>
            <a:off x="949325" y="1379538"/>
            <a:ext cx="7246938" cy="308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8080"/>
                </a:solidFill>
              </a:rPr>
              <a:t>Gazelles are the goal of all entrepreneurs.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8080"/>
                </a:solidFill>
              </a:rPr>
              <a:t>Gazelles receive venture capital.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8080"/>
                </a:solidFill>
              </a:rPr>
              <a:t>Gazelles were never mice.</a:t>
            </a:r>
            <a:endParaRPr lang="en-US" sz="2800" dirty="0">
              <a:solidFill>
                <a:srgbClr val="00808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8080"/>
                </a:solidFill>
              </a:rPr>
              <a:t>Gazelles are high-tech.</a:t>
            </a:r>
            <a:endParaRPr lang="en-US" sz="2800" dirty="0">
              <a:solidFill>
                <a:srgbClr val="00808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8080"/>
                </a:solidFill>
              </a:rPr>
              <a:t>Gazelles are global.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368300" y="6214404"/>
            <a:ext cx="406874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rgbClr val="0099CC"/>
                </a:solidFill>
              </a:rPr>
              <a:t>Source: </a:t>
            </a:r>
            <a:r>
              <a:rPr lang="en-US" sz="800" i="1" dirty="0">
                <a:solidFill>
                  <a:srgbClr val="0099CC"/>
                </a:solidFill>
              </a:rPr>
              <a:t>NFIB Small Business Policy Guide </a:t>
            </a:r>
            <a:r>
              <a:rPr lang="en-US" sz="800" dirty="0">
                <a:solidFill>
                  <a:srgbClr val="0099CC"/>
                </a:solidFill>
              </a:rPr>
              <a:t>(Washington, D.C., November 2000), 31.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EE903205-83E7-4B29-95FE-0D029BECF737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27648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Gazelles And Survival</a:t>
            </a:r>
            <a:endParaRPr lang="en-US" dirty="0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/>
              <a:t>How many gazelles survive?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The simple answer is “none.”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Sooner </a:t>
            </a:r>
            <a:r>
              <a:rPr lang="en-US" dirty="0"/>
              <a:t>or later, all </a:t>
            </a:r>
            <a:r>
              <a:rPr lang="en-US" dirty="0" smtClean="0"/>
              <a:t>firms </a:t>
            </a:r>
            <a:r>
              <a:rPr lang="en-US" dirty="0"/>
              <a:t>wither and die.</a:t>
            </a:r>
          </a:p>
          <a:p>
            <a:pPr>
              <a:spcBef>
                <a:spcPct val="50000"/>
              </a:spcBef>
            </a:pPr>
            <a:r>
              <a:rPr lang="en-US" dirty="0"/>
              <a:t>The Common Myth of Failure: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85% of all firms fail in the first year</a:t>
            </a:r>
            <a:r>
              <a:rPr lang="en-US" dirty="0">
                <a:cs typeface="Arial" charset="0"/>
              </a:rPr>
              <a:t>—i</a:t>
            </a:r>
            <a:r>
              <a:rPr lang="en-US" dirty="0"/>
              <a:t>n actuality, about half of all start-ups last between 5 and 7 years.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135F16D0-859D-4C68-A333-EB2E83009530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41574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of Entrepreneurial Firms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219200"/>
            <a:ext cx="8086725" cy="4648200"/>
          </a:xfrm>
        </p:spPr>
        <p:txBody>
          <a:bodyPr/>
          <a:lstStyle/>
          <a:p>
            <a:pPr marL="233363" indent="-233363">
              <a:spcBef>
                <a:spcPct val="50000"/>
              </a:spcBef>
            </a:pPr>
            <a:r>
              <a:rPr lang="en-US" dirty="0"/>
              <a:t>Entrepreneurial </a:t>
            </a:r>
            <a:r>
              <a:rPr lang="en-US" dirty="0" smtClean="0"/>
              <a:t>components 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U.S. Economy:</a:t>
            </a:r>
          </a:p>
          <a:p>
            <a:pPr marL="739775" lvl="1" indent="-392113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dirty="0"/>
              <a:t>Large firms have increased profitability by returning to their “core competencies through restructuring and downsizing.</a:t>
            </a:r>
          </a:p>
          <a:p>
            <a:pPr marL="739775" lvl="1" indent="-392113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dirty="0"/>
              <a:t>New entrepreneurial companies have been blossoming in new technologies and new markets.</a:t>
            </a:r>
          </a:p>
          <a:p>
            <a:pPr marL="739775" lvl="1" indent="-392113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dirty="0"/>
              <a:t>Thousands of smaller firms established by women, minorities, and immigrants have strengthened the economy.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631F49AD-57F8-48A3-A748-B6D3EC350DDA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41779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Entrepreneurial Firms’ </a:t>
            </a:r>
            <a:r>
              <a:rPr lang="en-US" dirty="0" smtClean="0"/>
              <a:t>Economic Impact</a:t>
            </a:r>
            <a:endParaRPr lang="en-US" dirty="0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219200"/>
            <a:ext cx="8229600" cy="3078163"/>
          </a:xfrm>
        </p:spPr>
        <p:txBody>
          <a:bodyPr/>
          <a:lstStyle/>
          <a:p>
            <a:pPr marL="233363" indent="-233363">
              <a:spcBef>
                <a:spcPct val="50000"/>
              </a:spcBef>
            </a:pPr>
            <a:r>
              <a:rPr lang="en-US" dirty="0"/>
              <a:t>Entrepreneurial firms make two indispensable contributions to an economy:</a:t>
            </a:r>
          </a:p>
          <a:p>
            <a:pPr marL="796925" lvl="1" indent="-449263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They are an integral part of the renewal process that pervades and defines market economies.</a:t>
            </a:r>
          </a:p>
          <a:p>
            <a:pPr marL="796925" lvl="1" indent="-449263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They are the essential mechanism by which millions enter the economic and social mainstream of society.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0F04BCE3-E718-436D-8AAF-E5E7EB962E55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24985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Entrepreneurs—Breakthrough Innovators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219200"/>
            <a:ext cx="5495925" cy="5105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/>
              <a:t>Entrepreneurs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Recognize opportunities where others see chaos or confusion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Are aggressive catalysts for change within the marketplace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Challenge the unknown and continuously create the future </a:t>
            </a:r>
          </a:p>
        </p:txBody>
      </p:sp>
      <p:pic>
        <p:nvPicPr>
          <p:cNvPr id="249860" name="Picture 4" descr="j021528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514600"/>
            <a:ext cx="357822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79A5B3A2-C794-4685-9BA7-FE92369A0B8C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424962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655638"/>
          </a:xfrm>
        </p:spPr>
        <p:txBody>
          <a:bodyPr/>
          <a:lstStyle/>
          <a:p>
            <a:r>
              <a:rPr lang="en-US" sz="2800" dirty="0"/>
              <a:t>21st Century Trends in Entrepreneurship Research</a:t>
            </a:r>
          </a:p>
        </p:txBody>
      </p:sp>
      <p:grpSp>
        <p:nvGrpSpPr>
          <p:cNvPr id="424963" name="Group 3"/>
          <p:cNvGrpSpPr>
            <a:grpSpLocks/>
          </p:cNvGrpSpPr>
          <p:nvPr/>
        </p:nvGrpSpPr>
        <p:grpSpPr bwMode="auto">
          <a:xfrm>
            <a:off x="938213" y="1508125"/>
            <a:ext cx="7408862" cy="4638675"/>
            <a:chOff x="591" y="690"/>
            <a:chExt cx="4667" cy="2922"/>
          </a:xfrm>
        </p:grpSpPr>
        <p:sp>
          <p:nvSpPr>
            <p:cNvPr id="424964" name="_s1028"/>
            <p:cNvSpPr>
              <a:spLocks noChangeShapeType="1"/>
            </p:cNvSpPr>
            <p:nvPr/>
          </p:nvSpPr>
          <p:spPr bwMode="blackWhite">
            <a:xfrm flipH="1" flipV="1">
              <a:off x="2123" y="1407"/>
              <a:ext cx="378" cy="3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 dirty="0"/>
            </a:p>
          </p:txBody>
        </p:sp>
        <p:sp>
          <p:nvSpPr>
            <p:cNvPr id="424965" name="_s1030"/>
            <p:cNvSpPr>
              <a:spLocks noChangeShapeType="1"/>
            </p:cNvSpPr>
            <p:nvPr/>
          </p:nvSpPr>
          <p:spPr bwMode="blackWhite">
            <a:xfrm flipH="1">
              <a:off x="1811" y="2161"/>
              <a:ext cx="5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 dirty="0"/>
            </a:p>
          </p:txBody>
        </p:sp>
        <p:sp>
          <p:nvSpPr>
            <p:cNvPr id="424966" name="_s1032"/>
            <p:cNvSpPr>
              <a:spLocks noChangeShapeType="1"/>
            </p:cNvSpPr>
            <p:nvPr/>
          </p:nvSpPr>
          <p:spPr bwMode="blackWhite">
            <a:xfrm flipH="1">
              <a:off x="2123" y="2537"/>
              <a:ext cx="378" cy="3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 dirty="0"/>
            </a:p>
          </p:txBody>
        </p:sp>
        <p:sp>
          <p:nvSpPr>
            <p:cNvPr id="424967" name="_s1034"/>
            <p:cNvSpPr>
              <a:spLocks noChangeShapeType="1"/>
            </p:cNvSpPr>
            <p:nvPr/>
          </p:nvSpPr>
          <p:spPr bwMode="blackWhite">
            <a:xfrm>
              <a:off x="2877" y="2413"/>
              <a:ext cx="0" cy="5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 dirty="0"/>
            </a:p>
          </p:txBody>
        </p:sp>
        <p:sp>
          <p:nvSpPr>
            <p:cNvPr id="424968" name="_s1036"/>
            <p:cNvSpPr>
              <a:spLocks noChangeShapeType="1"/>
            </p:cNvSpPr>
            <p:nvPr/>
          </p:nvSpPr>
          <p:spPr bwMode="blackWhite">
            <a:xfrm>
              <a:off x="3253" y="2537"/>
              <a:ext cx="378" cy="3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 dirty="0"/>
            </a:p>
          </p:txBody>
        </p:sp>
        <p:sp>
          <p:nvSpPr>
            <p:cNvPr id="424969" name="_s1038"/>
            <p:cNvSpPr>
              <a:spLocks noChangeShapeType="1"/>
            </p:cNvSpPr>
            <p:nvPr/>
          </p:nvSpPr>
          <p:spPr bwMode="blackWhite">
            <a:xfrm>
              <a:off x="3409" y="2161"/>
              <a:ext cx="5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 dirty="0"/>
            </a:p>
          </p:txBody>
        </p:sp>
        <p:sp>
          <p:nvSpPr>
            <p:cNvPr id="424970" name="_s1040"/>
            <p:cNvSpPr>
              <a:spLocks noChangeShapeType="1"/>
            </p:cNvSpPr>
            <p:nvPr/>
          </p:nvSpPr>
          <p:spPr bwMode="blackWhite">
            <a:xfrm flipV="1">
              <a:off x="3253" y="1407"/>
              <a:ext cx="378" cy="3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 dirty="0"/>
            </a:p>
          </p:txBody>
        </p:sp>
        <p:sp>
          <p:nvSpPr>
            <p:cNvPr id="424971" name="_s1042"/>
            <p:cNvSpPr>
              <a:spLocks noChangeShapeType="1"/>
            </p:cNvSpPr>
            <p:nvPr/>
          </p:nvSpPr>
          <p:spPr bwMode="blackWhite">
            <a:xfrm flipV="1">
              <a:off x="2877" y="1250"/>
              <a:ext cx="0" cy="5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 dirty="0"/>
            </a:p>
          </p:txBody>
        </p:sp>
        <p:grpSp>
          <p:nvGrpSpPr>
            <p:cNvPr id="424972" name="Group 12"/>
            <p:cNvGrpSpPr>
              <a:grpSpLocks/>
            </p:cNvGrpSpPr>
            <p:nvPr/>
          </p:nvGrpSpPr>
          <p:grpSpPr bwMode="auto">
            <a:xfrm>
              <a:off x="2227" y="690"/>
              <a:ext cx="1394" cy="694"/>
              <a:chOff x="2227" y="810"/>
              <a:chExt cx="1394" cy="694"/>
            </a:xfrm>
          </p:grpSpPr>
          <p:pic>
            <p:nvPicPr>
              <p:cNvPr id="424973" name="Picture 13" descr="Boxshdow0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blackWhite">
              <a:xfrm>
                <a:off x="2227" y="810"/>
                <a:ext cx="1394" cy="69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4974" name="Text Box 14" descr="Blue03"/>
              <p:cNvSpPr txBox="1">
                <a:spLocks noChangeArrowheads="1"/>
              </p:cNvSpPr>
              <p:nvPr/>
            </p:nvSpPr>
            <p:spPr bwMode="blackWhite">
              <a:xfrm>
                <a:off x="2301" y="838"/>
                <a:ext cx="1146" cy="530"/>
              </a:xfrm>
              <a:prstGeom prst="rect">
                <a:avLst/>
              </a:prstGeom>
              <a:blipFill dpi="0" rotWithShape="1">
                <a:blip r:embed="rId4" cstate="print"/>
                <a:srcRect/>
                <a:stretch>
                  <a:fillRect/>
                </a:stretch>
              </a:blipFill>
              <a:ln w="31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rgbClr val="C0C0C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 dirty="0"/>
                  <a:t>Venture </a:t>
                </a:r>
                <a:br>
                  <a:rPr lang="en-US" sz="1400" b="1" dirty="0"/>
                </a:br>
                <a:r>
                  <a:rPr lang="en-US" sz="1400" b="1" dirty="0"/>
                  <a:t>Financing</a:t>
                </a:r>
              </a:p>
            </p:txBody>
          </p:sp>
        </p:grpSp>
        <p:grpSp>
          <p:nvGrpSpPr>
            <p:cNvPr id="424975" name="Group 15"/>
            <p:cNvGrpSpPr>
              <a:grpSpLocks/>
            </p:cNvGrpSpPr>
            <p:nvPr/>
          </p:nvGrpSpPr>
          <p:grpSpPr bwMode="auto">
            <a:xfrm>
              <a:off x="3554" y="1107"/>
              <a:ext cx="1394" cy="694"/>
              <a:chOff x="2227" y="810"/>
              <a:chExt cx="1394" cy="694"/>
            </a:xfrm>
          </p:grpSpPr>
          <p:pic>
            <p:nvPicPr>
              <p:cNvPr id="424976" name="Picture 16" descr="Boxshdow0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blackWhite">
              <a:xfrm>
                <a:off x="2227" y="810"/>
                <a:ext cx="1394" cy="69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4977" name="Text Box 17" descr="Blue03"/>
              <p:cNvSpPr txBox="1">
                <a:spLocks noChangeArrowheads="1"/>
              </p:cNvSpPr>
              <p:nvPr/>
            </p:nvSpPr>
            <p:spPr bwMode="blackWhite">
              <a:xfrm>
                <a:off x="2301" y="838"/>
                <a:ext cx="1146" cy="530"/>
              </a:xfrm>
              <a:prstGeom prst="rect">
                <a:avLst/>
              </a:prstGeom>
              <a:blipFill dpi="0" rotWithShape="1">
                <a:blip r:embed="rId4" cstate="print"/>
                <a:srcRect/>
                <a:stretch>
                  <a:fillRect/>
                </a:stretch>
              </a:blipFill>
              <a:ln w="31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rgbClr val="C0C0C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 dirty="0"/>
                  <a:t>Social Entrepreneurship</a:t>
                </a:r>
              </a:p>
            </p:txBody>
          </p:sp>
        </p:grpSp>
        <p:grpSp>
          <p:nvGrpSpPr>
            <p:cNvPr id="424978" name="Group 18"/>
            <p:cNvGrpSpPr>
              <a:grpSpLocks/>
            </p:cNvGrpSpPr>
            <p:nvPr/>
          </p:nvGrpSpPr>
          <p:grpSpPr bwMode="auto">
            <a:xfrm>
              <a:off x="907" y="1107"/>
              <a:ext cx="1394" cy="694"/>
              <a:chOff x="2227" y="810"/>
              <a:chExt cx="1394" cy="694"/>
            </a:xfrm>
          </p:grpSpPr>
          <p:pic>
            <p:nvPicPr>
              <p:cNvPr id="424979" name="Picture 19" descr="Boxshdow0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blackWhite">
              <a:xfrm>
                <a:off x="2227" y="810"/>
                <a:ext cx="1394" cy="69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4980" name="Text Box 20" descr="Blue03"/>
              <p:cNvSpPr txBox="1">
                <a:spLocks noChangeArrowheads="1"/>
              </p:cNvSpPr>
              <p:nvPr/>
            </p:nvSpPr>
            <p:spPr bwMode="blackWhite">
              <a:xfrm>
                <a:off x="2301" y="838"/>
                <a:ext cx="1146" cy="530"/>
              </a:xfrm>
              <a:prstGeom prst="rect">
                <a:avLst/>
              </a:prstGeom>
              <a:blipFill dpi="0" rotWithShape="1">
                <a:blip r:embed="rId4" cstate="print"/>
                <a:srcRect/>
                <a:stretch>
                  <a:fillRect/>
                </a:stretch>
              </a:blipFill>
              <a:ln w="31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rgbClr val="C0C0C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 dirty="0"/>
                  <a:t>Corporate Entrepreneurship</a:t>
                </a:r>
              </a:p>
            </p:txBody>
          </p:sp>
        </p:grpSp>
        <p:grpSp>
          <p:nvGrpSpPr>
            <p:cNvPr id="424981" name="Group 21"/>
            <p:cNvGrpSpPr>
              <a:grpSpLocks/>
            </p:cNvGrpSpPr>
            <p:nvPr/>
          </p:nvGrpSpPr>
          <p:grpSpPr bwMode="auto">
            <a:xfrm>
              <a:off x="2152" y="1742"/>
              <a:ext cx="1632" cy="1003"/>
              <a:chOff x="2227" y="810"/>
              <a:chExt cx="1394" cy="694"/>
            </a:xfrm>
          </p:grpSpPr>
          <p:pic>
            <p:nvPicPr>
              <p:cNvPr id="424982" name="Picture 22" descr="Boxshdow0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blackWhite">
              <a:xfrm>
                <a:off x="2227" y="810"/>
                <a:ext cx="1394" cy="69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4983" name="Text Box 23" descr="Blue01"/>
              <p:cNvSpPr txBox="1">
                <a:spLocks noChangeArrowheads="1"/>
              </p:cNvSpPr>
              <p:nvPr/>
            </p:nvSpPr>
            <p:spPr bwMode="blackWhite">
              <a:xfrm>
                <a:off x="2301" y="838"/>
                <a:ext cx="1146" cy="530"/>
              </a:xfrm>
              <a:prstGeom prst="rect">
                <a:avLst/>
              </a:prstGeom>
              <a:solidFill>
                <a:srgbClr val="0099FF"/>
              </a:solidFill>
              <a:ln w="31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rgbClr val="C0C0C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Trends in Entrepreneurship Research</a:t>
                </a:r>
              </a:p>
            </p:txBody>
          </p:sp>
        </p:grpSp>
        <p:grpSp>
          <p:nvGrpSpPr>
            <p:cNvPr id="424984" name="Group 24"/>
            <p:cNvGrpSpPr>
              <a:grpSpLocks/>
            </p:cNvGrpSpPr>
            <p:nvPr/>
          </p:nvGrpSpPr>
          <p:grpSpPr bwMode="auto">
            <a:xfrm>
              <a:off x="591" y="1869"/>
              <a:ext cx="1394" cy="694"/>
              <a:chOff x="2227" y="810"/>
              <a:chExt cx="1394" cy="694"/>
            </a:xfrm>
          </p:grpSpPr>
          <p:pic>
            <p:nvPicPr>
              <p:cNvPr id="424985" name="Picture 25" descr="Boxshdow0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blackWhite">
              <a:xfrm>
                <a:off x="2227" y="810"/>
                <a:ext cx="1394" cy="69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4986" name="Text Box 26" descr="Blue03"/>
              <p:cNvSpPr txBox="1">
                <a:spLocks noChangeArrowheads="1"/>
              </p:cNvSpPr>
              <p:nvPr/>
            </p:nvSpPr>
            <p:spPr bwMode="blackWhite">
              <a:xfrm>
                <a:off x="2301" y="838"/>
                <a:ext cx="1146" cy="530"/>
              </a:xfrm>
              <a:prstGeom prst="rect">
                <a:avLst/>
              </a:prstGeom>
              <a:blipFill dpi="0" rotWithShape="1">
                <a:blip r:embed="rId4" cstate="print"/>
                <a:srcRect/>
                <a:stretch>
                  <a:fillRect/>
                </a:stretch>
              </a:blipFill>
              <a:ln w="31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rgbClr val="C0C0C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 dirty="0"/>
                  <a:t>Entrepreneurial Cognition </a:t>
                </a:r>
              </a:p>
            </p:txBody>
          </p:sp>
        </p:grpSp>
        <p:grpSp>
          <p:nvGrpSpPr>
            <p:cNvPr id="424987" name="Group 27"/>
            <p:cNvGrpSpPr>
              <a:grpSpLocks/>
            </p:cNvGrpSpPr>
            <p:nvPr/>
          </p:nvGrpSpPr>
          <p:grpSpPr bwMode="auto">
            <a:xfrm>
              <a:off x="906" y="2633"/>
              <a:ext cx="1394" cy="694"/>
              <a:chOff x="2227" y="810"/>
              <a:chExt cx="1394" cy="694"/>
            </a:xfrm>
          </p:grpSpPr>
          <p:pic>
            <p:nvPicPr>
              <p:cNvPr id="424988" name="Picture 28" descr="Boxshdow0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blackWhite">
              <a:xfrm>
                <a:off x="2227" y="810"/>
                <a:ext cx="1394" cy="69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4989" name="Text Box 29" descr="Blue03"/>
              <p:cNvSpPr txBox="1">
                <a:spLocks noChangeArrowheads="1"/>
              </p:cNvSpPr>
              <p:nvPr/>
            </p:nvSpPr>
            <p:spPr bwMode="blackWhite">
              <a:xfrm>
                <a:off x="2301" y="838"/>
                <a:ext cx="1146" cy="530"/>
              </a:xfrm>
              <a:prstGeom prst="rect">
                <a:avLst/>
              </a:prstGeom>
              <a:blipFill dpi="0" rotWithShape="1">
                <a:blip r:embed="rId4" cstate="print"/>
                <a:srcRect/>
                <a:stretch>
                  <a:fillRect/>
                </a:stretch>
              </a:blipFill>
              <a:ln w="31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rgbClr val="C0C0C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 dirty="0"/>
                  <a:t>Global Entrepreneurial Movement </a:t>
                </a:r>
              </a:p>
            </p:txBody>
          </p:sp>
        </p:grpSp>
        <p:grpSp>
          <p:nvGrpSpPr>
            <p:cNvPr id="424990" name="Group 30"/>
            <p:cNvGrpSpPr>
              <a:grpSpLocks/>
            </p:cNvGrpSpPr>
            <p:nvPr/>
          </p:nvGrpSpPr>
          <p:grpSpPr bwMode="auto">
            <a:xfrm>
              <a:off x="2232" y="2918"/>
              <a:ext cx="1394" cy="694"/>
              <a:chOff x="2227" y="810"/>
              <a:chExt cx="1394" cy="694"/>
            </a:xfrm>
          </p:grpSpPr>
          <p:pic>
            <p:nvPicPr>
              <p:cNvPr id="424991" name="Picture 31" descr="Boxshdow0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blackWhite">
              <a:xfrm>
                <a:off x="2227" y="810"/>
                <a:ext cx="1394" cy="69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4992" name="Text Box 32" descr="Blue03"/>
              <p:cNvSpPr txBox="1">
                <a:spLocks noChangeArrowheads="1"/>
              </p:cNvSpPr>
              <p:nvPr/>
            </p:nvSpPr>
            <p:spPr bwMode="blackWhite">
              <a:xfrm>
                <a:off x="2301" y="838"/>
                <a:ext cx="1146" cy="530"/>
              </a:xfrm>
              <a:prstGeom prst="rect">
                <a:avLst/>
              </a:prstGeom>
              <a:blipFill dpi="0" rotWithShape="1">
                <a:blip r:embed="rId4" cstate="print"/>
                <a:srcRect/>
                <a:stretch>
                  <a:fillRect/>
                </a:stretch>
              </a:blipFill>
              <a:ln w="31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rgbClr val="C0C0C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 dirty="0"/>
                  <a:t>Family </a:t>
                </a:r>
                <a:br>
                  <a:rPr lang="en-US" sz="1400" b="1" dirty="0"/>
                </a:br>
                <a:r>
                  <a:rPr lang="en-US" sz="1400" b="1" dirty="0"/>
                  <a:t>Businesses </a:t>
                </a:r>
              </a:p>
            </p:txBody>
          </p:sp>
        </p:grpSp>
        <p:grpSp>
          <p:nvGrpSpPr>
            <p:cNvPr id="424993" name="Group 33"/>
            <p:cNvGrpSpPr>
              <a:grpSpLocks/>
            </p:cNvGrpSpPr>
            <p:nvPr/>
          </p:nvGrpSpPr>
          <p:grpSpPr bwMode="auto">
            <a:xfrm>
              <a:off x="3864" y="1863"/>
              <a:ext cx="1394" cy="694"/>
              <a:chOff x="2227" y="810"/>
              <a:chExt cx="1394" cy="694"/>
            </a:xfrm>
          </p:grpSpPr>
          <p:pic>
            <p:nvPicPr>
              <p:cNvPr id="424994" name="Picture 34" descr="Boxshdow0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blackWhite">
              <a:xfrm>
                <a:off x="2227" y="810"/>
                <a:ext cx="1394" cy="69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4995" name="Text Box 35" descr="Blue03"/>
              <p:cNvSpPr txBox="1">
                <a:spLocks noChangeArrowheads="1"/>
              </p:cNvSpPr>
              <p:nvPr/>
            </p:nvSpPr>
            <p:spPr bwMode="blackWhite">
              <a:xfrm>
                <a:off x="2301" y="838"/>
                <a:ext cx="1146" cy="530"/>
              </a:xfrm>
              <a:prstGeom prst="rect">
                <a:avLst/>
              </a:prstGeom>
              <a:blipFill dpi="0" rotWithShape="1">
                <a:blip r:embed="rId4" cstate="print"/>
                <a:srcRect/>
                <a:stretch>
                  <a:fillRect/>
                </a:stretch>
              </a:blipFill>
              <a:ln w="31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rgbClr val="C0C0C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 dirty="0"/>
                  <a:t>Women </a:t>
                </a:r>
                <a:br>
                  <a:rPr lang="en-US" sz="1400" b="1" dirty="0"/>
                </a:br>
                <a:r>
                  <a:rPr lang="en-US" sz="1400" b="1" dirty="0"/>
                  <a:t>and Minority Entrepreneurs </a:t>
                </a:r>
              </a:p>
            </p:txBody>
          </p:sp>
        </p:grpSp>
        <p:grpSp>
          <p:nvGrpSpPr>
            <p:cNvPr id="424996" name="Group 36"/>
            <p:cNvGrpSpPr>
              <a:grpSpLocks/>
            </p:cNvGrpSpPr>
            <p:nvPr/>
          </p:nvGrpSpPr>
          <p:grpSpPr bwMode="auto">
            <a:xfrm>
              <a:off x="3554" y="2633"/>
              <a:ext cx="1394" cy="694"/>
              <a:chOff x="2227" y="810"/>
              <a:chExt cx="1394" cy="694"/>
            </a:xfrm>
          </p:grpSpPr>
          <p:pic>
            <p:nvPicPr>
              <p:cNvPr id="424997" name="Picture 37" descr="Boxshdow0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blackWhite">
              <a:xfrm>
                <a:off x="2227" y="810"/>
                <a:ext cx="1394" cy="69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4998" name="Text Box 38" descr="Blue03"/>
              <p:cNvSpPr txBox="1">
                <a:spLocks noChangeArrowheads="1"/>
              </p:cNvSpPr>
              <p:nvPr/>
            </p:nvSpPr>
            <p:spPr bwMode="blackWhite">
              <a:xfrm>
                <a:off x="2301" y="838"/>
                <a:ext cx="1146" cy="530"/>
              </a:xfrm>
              <a:prstGeom prst="rect">
                <a:avLst/>
              </a:prstGeom>
              <a:blipFill dpi="0" rotWithShape="1">
                <a:blip r:embed="rId4" cstate="print"/>
                <a:srcRect/>
                <a:stretch>
                  <a:fillRect/>
                </a:stretch>
              </a:blipFill>
              <a:ln w="31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rgbClr val="C0C0C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 dirty="0"/>
                  <a:t>Entrepreneurial Education </a:t>
                </a:r>
              </a:p>
            </p:txBody>
          </p:sp>
        </p:grpSp>
      </p:grp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24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F8CA9A6C-5441-41D5-9BF5-1D0A539F05AB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421890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655638"/>
          </a:xfrm>
        </p:spPr>
        <p:txBody>
          <a:bodyPr/>
          <a:lstStyle/>
          <a:p>
            <a:r>
              <a:rPr lang="en-US" sz="2800" dirty="0"/>
              <a:t>21st Century Trends in Entrepreneurship Research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293813"/>
            <a:ext cx="8086725" cy="495617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dirty="0"/>
              <a:t>Major Research Themes:</a:t>
            </a:r>
          </a:p>
          <a:p>
            <a:pPr marL="574675" lvl="1" indent="-341313">
              <a:spcBef>
                <a:spcPct val="50000"/>
              </a:spcBef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US" sz="2000" i="1" dirty="0"/>
              <a:t>Venture Financing</a:t>
            </a:r>
            <a:r>
              <a:rPr lang="en-US" sz="2000" dirty="0"/>
              <a:t>: venture capital and angel capital financing and other financing techniques strengthened in the 1990s.</a:t>
            </a:r>
          </a:p>
          <a:p>
            <a:pPr marL="574675" lvl="1" indent="-341313">
              <a:spcBef>
                <a:spcPct val="50000"/>
              </a:spcBef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US" sz="2000" i="1" dirty="0"/>
              <a:t>Corporate Entrepreneurship</a:t>
            </a:r>
            <a:r>
              <a:rPr lang="en-US" sz="2000" dirty="0"/>
              <a:t> and the need for entrepreneurial cultures has drawn increased attention.</a:t>
            </a:r>
          </a:p>
          <a:p>
            <a:pPr marL="574675" lvl="1" indent="-341313">
              <a:spcBef>
                <a:spcPct val="50000"/>
              </a:spcBef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US" sz="2000" i="1" dirty="0"/>
              <a:t>Social Entrepreneurship</a:t>
            </a:r>
            <a:r>
              <a:rPr lang="en-US" sz="2000" dirty="0"/>
              <a:t> has unprecedented strength within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the </a:t>
            </a:r>
            <a:r>
              <a:rPr lang="en-US" sz="2000" dirty="0"/>
              <a:t>new generation of entrepreneurs.</a:t>
            </a:r>
          </a:p>
          <a:p>
            <a:pPr marL="574675" lvl="1" indent="-341313">
              <a:spcBef>
                <a:spcPct val="50000"/>
              </a:spcBef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US" sz="2000" i="1" dirty="0"/>
              <a:t>Entrepreneurial Cognition</a:t>
            </a:r>
            <a:r>
              <a:rPr lang="en-US" sz="2000" dirty="0"/>
              <a:t> is providing new insights into the psychological aspects of the entrepreneurial process.</a:t>
            </a:r>
          </a:p>
          <a:p>
            <a:pPr marL="574675" lvl="1" indent="-341313">
              <a:spcBef>
                <a:spcPct val="50000"/>
              </a:spcBef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US" sz="2000" i="1" dirty="0"/>
              <a:t>Women and Minority Entrepreneurs</a:t>
            </a:r>
            <a:r>
              <a:rPr lang="en-US" sz="2000" dirty="0"/>
              <a:t> appear to face obstacles and difficulties different from those that other entrepreneurs face.</a:t>
            </a:r>
          </a:p>
          <a:p>
            <a:pPr marL="574675" lvl="1" indent="-341313">
              <a:spcBef>
                <a:spcPct val="50000"/>
              </a:spcBef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US" sz="2000" dirty="0"/>
              <a:t>The </a:t>
            </a:r>
            <a:r>
              <a:rPr lang="en-US" sz="2000" i="1" dirty="0"/>
              <a:t>Global Entrepreneurial Movement</a:t>
            </a:r>
            <a:r>
              <a:rPr lang="en-US" sz="2000" dirty="0"/>
              <a:t> is increasing. 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F222C385-A64E-4D8B-97FA-515CD85F7EFA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419842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55193"/>
            <a:ext cx="9136063" cy="1092607"/>
          </a:xfrm>
        </p:spPr>
        <p:txBody>
          <a:bodyPr/>
          <a:lstStyle/>
          <a:p>
            <a:r>
              <a:rPr lang="en-US" sz="2800" dirty="0"/>
              <a:t>21st Century Trends in Entrepreneurship </a:t>
            </a:r>
            <a:r>
              <a:rPr lang="en-US" sz="2800" dirty="0" smtClean="0"/>
              <a:t>Research (cont’d</a:t>
            </a:r>
            <a:r>
              <a:rPr lang="en-US" sz="2800" dirty="0"/>
              <a:t>)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828800"/>
            <a:ext cx="8229600" cy="4421188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dirty="0"/>
              <a:t>Major Research Themes (cont’d):</a:t>
            </a:r>
          </a:p>
          <a:p>
            <a:pPr marL="858837" lvl="1" indent="-457200">
              <a:spcBef>
                <a:spcPct val="50000"/>
              </a:spcBef>
              <a:buClr>
                <a:srgbClr val="0099CC"/>
              </a:buClr>
              <a:buSzPct val="100000"/>
              <a:buFont typeface="+mj-lt"/>
              <a:buAutoNum type="arabicPeriod" startAt="7"/>
            </a:pPr>
            <a:r>
              <a:rPr lang="en-US" sz="2000" i="1" dirty="0"/>
              <a:t>Family Businesses</a:t>
            </a:r>
            <a:r>
              <a:rPr lang="en-US" sz="2000" dirty="0"/>
              <a:t> have become a stronger focus of research.</a:t>
            </a:r>
          </a:p>
          <a:p>
            <a:pPr marL="858837" lvl="1" indent="-457200">
              <a:spcBef>
                <a:spcPct val="50000"/>
              </a:spcBef>
              <a:buClr>
                <a:srgbClr val="0099CC"/>
              </a:buClr>
              <a:buSzPct val="100000"/>
              <a:buFont typeface="+mj-lt"/>
              <a:buAutoNum type="arabicPeriod" startAt="7"/>
            </a:pPr>
            <a:r>
              <a:rPr lang="en-US" sz="2000" i="1" dirty="0"/>
              <a:t>Entrepreneurial Education</a:t>
            </a:r>
            <a:r>
              <a:rPr lang="en-US" sz="2000" dirty="0"/>
              <a:t> has become one of the hottest topics in business and engineering schools throughout the world.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4114800" cy="639762"/>
          </a:xfrm>
        </p:spPr>
        <p:txBody>
          <a:bodyPr/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Best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Graduate Programs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Entrepreneurship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44762"/>
            <a:ext cx="4040188" cy="324643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Indiana University–Bloomington**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Stanford University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Harvard University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Massachusetts Institute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of Technology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University of California–Berkeley**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Babson College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05000"/>
            <a:ext cx="4041775" cy="63976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Best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Undergraduate Programs in Entrepreneurship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44762"/>
            <a:ext cx="4041775" cy="324643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Indiana University–Bloomington**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University of Pennsylvania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University of Southern California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University of Arizona**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Babson College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1–</a:t>
            </a:r>
            <a:fld id="{A066A2FD-288C-470D-A1B2-2086F2CEDC9D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60499" y="1219200"/>
            <a:ext cx="8574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99CC"/>
                </a:solidFill>
              </a:rPr>
              <a:t>The Best Business Schools for Entrepreneurship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99499" y="5257800"/>
            <a:ext cx="191110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>
                <a:solidFill>
                  <a:srgbClr val="0099CC"/>
                </a:solidFill>
              </a:rPr>
              <a:t>**denotes public university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8033" y="6096000"/>
            <a:ext cx="59436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  <a:latin typeface="AdvOTf8c057a5.BI"/>
              </a:rPr>
              <a:t>Source: 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Adapted from </a:t>
            </a:r>
            <a:r>
              <a:rPr lang="en-US" sz="800" dirty="0">
                <a:solidFill>
                  <a:srgbClr val="0099CC"/>
                </a:solidFill>
                <a:latin typeface="AdvOTbc475f09+20"/>
              </a:rPr>
              <a:t>“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Best Colleges for Aspiring Entrepreneurs,</a:t>
            </a:r>
            <a:r>
              <a:rPr lang="en-US" sz="800" dirty="0">
                <a:solidFill>
                  <a:srgbClr val="0099CC"/>
                </a:solidFill>
                <a:latin typeface="AdvOTbc475f09+20"/>
              </a:rPr>
              <a:t>” </a:t>
            </a:r>
            <a:r>
              <a:rPr lang="en-US" sz="800" i="1" dirty="0">
                <a:solidFill>
                  <a:srgbClr val="0099CC"/>
                </a:solidFill>
                <a:latin typeface="AdvOT638a931c.I"/>
              </a:rPr>
              <a:t>Fortune Small Business 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(2007); </a:t>
            </a:r>
            <a:r>
              <a:rPr lang="en-US" sz="800" dirty="0">
                <a:solidFill>
                  <a:srgbClr val="0099CC"/>
                </a:solidFill>
                <a:latin typeface="AdvOTbc475f09+20"/>
              </a:rPr>
              <a:t>“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Venture Education</a:t>
            </a:r>
            <a:r>
              <a:rPr lang="en-US" sz="800" dirty="0" smtClean="0">
                <a:solidFill>
                  <a:srgbClr val="0099CC"/>
                </a:solidFill>
                <a:latin typeface="AdvOTbc475f09"/>
              </a:rPr>
              <a:t>,</a:t>
            </a:r>
            <a:r>
              <a:rPr lang="en-US" sz="800" dirty="0" smtClean="0">
                <a:solidFill>
                  <a:srgbClr val="0099CC"/>
                </a:solidFill>
                <a:latin typeface="AdvOTbc475f09+20"/>
              </a:rPr>
              <a:t>” </a:t>
            </a:r>
            <a:r>
              <a:rPr lang="en-US" sz="800" i="1" dirty="0" smtClean="0">
                <a:solidFill>
                  <a:srgbClr val="0099CC"/>
                </a:solidFill>
                <a:latin typeface="AdvOT638a931c.I"/>
              </a:rPr>
              <a:t>Fortune </a:t>
            </a:r>
            <a:r>
              <a:rPr lang="en-US" sz="800" i="1" dirty="0">
                <a:solidFill>
                  <a:srgbClr val="0099CC"/>
                </a:solidFill>
                <a:latin typeface="AdvOT638a931c.I"/>
              </a:rPr>
              <a:t>Magazine 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(2010); and </a:t>
            </a:r>
            <a:r>
              <a:rPr lang="en-US" sz="800" dirty="0">
                <a:solidFill>
                  <a:srgbClr val="0099CC"/>
                </a:solidFill>
                <a:latin typeface="AdvOTbc475f09+20"/>
              </a:rPr>
              <a:t>“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Best Business School Rankings</a:t>
            </a:r>
            <a:r>
              <a:rPr lang="en-US" sz="800" dirty="0">
                <a:solidFill>
                  <a:srgbClr val="0099CC"/>
                </a:solidFill>
                <a:latin typeface="AdvOTbc475f09+20"/>
              </a:rPr>
              <a:t>” </a:t>
            </a:r>
            <a:r>
              <a:rPr lang="en-US" sz="800" i="1" dirty="0">
                <a:solidFill>
                  <a:srgbClr val="0099CC"/>
                </a:solidFill>
                <a:latin typeface="AdvOT638a931c.I"/>
              </a:rPr>
              <a:t>U.S. News &amp; World Report </a:t>
            </a:r>
            <a:r>
              <a:rPr lang="en-US" sz="800" dirty="0">
                <a:solidFill>
                  <a:srgbClr val="0099CC"/>
                </a:solidFill>
                <a:latin typeface="AdvOT638a931c.I"/>
              </a:rPr>
              <a:t>(2008, 2009, 2010, 2011, 2012)</a:t>
            </a:r>
            <a:r>
              <a:rPr lang="en-US" sz="800" dirty="0">
                <a:solidFill>
                  <a:srgbClr val="0099CC"/>
                </a:solidFill>
                <a:latin typeface="AdvOTbc475f09"/>
              </a:rPr>
              <a:t>;</a:t>
            </a:r>
            <a:endParaRPr lang="en-US" sz="800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3004906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74DC3D19-FD2D-491A-AC89-FDD8A23E2FBD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407554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09082"/>
            <a:ext cx="9144000" cy="723275"/>
          </a:xfrm>
        </p:spPr>
        <p:txBody>
          <a:bodyPr/>
          <a:lstStyle/>
          <a:p>
            <a:r>
              <a:rPr lang="en-US" dirty="0"/>
              <a:t>Key Concepts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Entrepreneurship</a:t>
            </a:r>
          </a:p>
          <a:p>
            <a:pPr lvl="1"/>
            <a:r>
              <a:rPr lang="en-US" dirty="0"/>
              <a:t>A process of innovation and new-venture creation through four major dimensions—individual, organizational, environmental, </a:t>
            </a:r>
            <a:r>
              <a:rPr lang="en-US" dirty="0" smtClean="0"/>
              <a:t>and process—that </a:t>
            </a:r>
            <a:r>
              <a:rPr lang="en-US" dirty="0"/>
              <a:t>is aided by collaborative networks in government, education, and institutions.</a:t>
            </a:r>
          </a:p>
          <a:p>
            <a:r>
              <a:rPr lang="en-US" dirty="0"/>
              <a:t>Entrepreneur</a:t>
            </a:r>
          </a:p>
          <a:p>
            <a:pPr lvl="1"/>
            <a:r>
              <a:rPr lang="en-US" dirty="0"/>
              <a:t>A catalyst for economic change who uses purposeful searching, careful planning, and sound judgment when carrying out the entrepreneurial process.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4E24AE77-0F07-4F78-BA64-D22D8ACD9E12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40960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</a:t>
            </a:r>
            <a:r>
              <a:rPr lang="en-US" dirty="0" smtClean="0"/>
              <a:t>Concepts (cont’d)</a:t>
            </a:r>
            <a:endParaRPr lang="en-US" dirty="0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US" dirty="0"/>
              <a:t>Entrepreneurial Management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The discipline of entrepreneurial management:</a:t>
            </a:r>
          </a:p>
          <a:p>
            <a:pPr lvl="2">
              <a:spcBef>
                <a:spcPct val="40000"/>
              </a:spcBef>
            </a:pPr>
            <a:r>
              <a:rPr lang="en-US" dirty="0"/>
              <a:t>Entrepreneurship is based upon the same principles.</a:t>
            </a:r>
          </a:p>
          <a:p>
            <a:pPr lvl="2">
              <a:spcBef>
                <a:spcPct val="40000"/>
              </a:spcBef>
            </a:pPr>
            <a:r>
              <a:rPr lang="en-US" dirty="0"/>
              <a:t>It matters not who or what that the entrepreneur is</a:t>
            </a:r>
            <a:r>
              <a:rPr lang="en-US" dirty="0">
                <a:cs typeface="Arial" charset="0"/>
              </a:rPr>
              <a:t>—</a:t>
            </a:r>
            <a:r>
              <a:rPr lang="en-US" dirty="0"/>
              <a:t>an existing large institution or an individual, for-profit business or a public-service organization, a governmental or non-governmental institution.</a:t>
            </a:r>
          </a:p>
          <a:p>
            <a:pPr lvl="2">
              <a:spcBef>
                <a:spcPct val="40000"/>
              </a:spcBef>
            </a:pPr>
            <a:r>
              <a:rPr lang="en-US" dirty="0"/>
              <a:t>The rules are much the same: things that work and those that don’t are much the same, and so are innovations and where to look for them.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EB245097-619F-464C-A69D-AE9002A49DE9}" type="slidenum">
              <a:rPr lang="en-US"/>
              <a:pPr/>
              <a:t>36</a:t>
            </a:fld>
            <a:endParaRPr lang="en-US" dirty="0"/>
          </a:p>
        </p:txBody>
      </p:sp>
      <p:sp>
        <p:nvSpPr>
          <p:cNvPr id="411650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09082"/>
            <a:ext cx="9144000" cy="723275"/>
          </a:xfrm>
        </p:spPr>
        <p:txBody>
          <a:bodyPr/>
          <a:lstStyle/>
          <a:p>
            <a:r>
              <a:rPr lang="en-US" dirty="0"/>
              <a:t>Key Terms and Concepts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dirty="0"/>
              <a:t>better widget strategies</a:t>
            </a:r>
          </a:p>
          <a:p>
            <a:r>
              <a:rPr lang="en-US" sz="2000" dirty="0"/>
              <a:t>corridor principle</a:t>
            </a:r>
          </a:p>
          <a:p>
            <a:r>
              <a:rPr lang="en-US" sz="2000" dirty="0"/>
              <a:t>displacement school of thought</a:t>
            </a:r>
          </a:p>
          <a:p>
            <a:r>
              <a:rPr lang="en-US" sz="2000" dirty="0" smtClean="0"/>
              <a:t>dynamic states model</a:t>
            </a:r>
          </a:p>
          <a:p>
            <a:r>
              <a:rPr lang="en-US" sz="2000" dirty="0" smtClean="0"/>
              <a:t>entrepreneur</a:t>
            </a:r>
            <a:endParaRPr lang="en-US" sz="2000" dirty="0"/>
          </a:p>
          <a:p>
            <a:r>
              <a:rPr lang="en-US" sz="2000" dirty="0" smtClean="0"/>
              <a:t>entrepreneurial </a:t>
            </a:r>
            <a:r>
              <a:rPr lang="en-US" sz="2000" dirty="0"/>
              <a:t>management</a:t>
            </a:r>
          </a:p>
          <a:p>
            <a:r>
              <a:rPr lang="en-US" sz="2000" dirty="0"/>
              <a:t>Entrepreneurial Revolution</a:t>
            </a:r>
          </a:p>
          <a:p>
            <a:r>
              <a:rPr lang="en-US" sz="2000" dirty="0"/>
              <a:t>entrepreneurial trait school of thought</a:t>
            </a:r>
          </a:p>
          <a:p>
            <a:r>
              <a:rPr lang="en-US" sz="2000" dirty="0"/>
              <a:t>entrepreneurship</a:t>
            </a:r>
          </a:p>
          <a:p>
            <a:r>
              <a:rPr lang="en-US" sz="2000" dirty="0"/>
              <a:t>environmental school of thought</a:t>
            </a:r>
          </a:p>
          <a:p>
            <a:r>
              <a:rPr lang="en-US" sz="2000" dirty="0"/>
              <a:t>external locus of control</a:t>
            </a:r>
          </a:p>
        </p:txBody>
      </p:sp>
      <p:sp>
        <p:nvSpPr>
          <p:cNvPr id="4116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dirty="0"/>
              <a:t>financial/capital school of thought</a:t>
            </a:r>
          </a:p>
          <a:p>
            <a:r>
              <a:rPr lang="en-US" sz="2000" dirty="0"/>
              <a:t>gazelle</a:t>
            </a:r>
          </a:p>
          <a:p>
            <a:r>
              <a:rPr lang="en-US" sz="2000" dirty="0"/>
              <a:t>great chef strategies</a:t>
            </a:r>
          </a:p>
          <a:p>
            <a:r>
              <a:rPr lang="en-US" sz="2000" dirty="0"/>
              <a:t>internal locus of control</a:t>
            </a:r>
          </a:p>
          <a:p>
            <a:r>
              <a:rPr lang="en-US" sz="2000" dirty="0"/>
              <a:t>macro view of entrepreneurship</a:t>
            </a:r>
          </a:p>
          <a:p>
            <a:r>
              <a:rPr lang="en-US" sz="2000" dirty="0"/>
              <a:t>micro view of entrepreneurship</a:t>
            </a:r>
          </a:p>
          <a:p>
            <a:r>
              <a:rPr lang="en-US" sz="2000" dirty="0"/>
              <a:t>mountain gap strategies</a:t>
            </a:r>
          </a:p>
          <a:p>
            <a:r>
              <a:rPr lang="en-US" sz="2000" dirty="0"/>
              <a:t>strategic formulation school of thought</a:t>
            </a:r>
          </a:p>
          <a:p>
            <a:r>
              <a:rPr lang="en-US" sz="2000" dirty="0"/>
              <a:t>venture opportunity school of thought</a:t>
            </a:r>
          </a:p>
          <a:p>
            <a:r>
              <a:rPr lang="en-US" sz="2000" dirty="0"/>
              <a:t>water well strategies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1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1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1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1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1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11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11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with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11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1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1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11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11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11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11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1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1" grpId="0" build="p"/>
      <p:bldP spid="41165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9B17E1DD-0B31-4196-89F3-0FFBCAB847F5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51906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57175"/>
            <a:ext cx="9124950" cy="1249363"/>
          </a:xfrm>
        </p:spPr>
        <p:txBody>
          <a:bodyPr tIns="182880"/>
          <a:lstStyle/>
          <a:p>
            <a:r>
              <a:rPr lang="en-US" dirty="0"/>
              <a:t>Entrepreneurs versus </a:t>
            </a:r>
            <a:br>
              <a:rPr lang="en-US" dirty="0"/>
            </a:br>
            <a:r>
              <a:rPr lang="en-US" dirty="0"/>
              <a:t>Small Business Owners: A Distinction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744663"/>
            <a:ext cx="6715125" cy="4579937"/>
          </a:xfrm>
        </p:spPr>
        <p:txBody>
          <a:bodyPr/>
          <a:lstStyle/>
          <a:p>
            <a:r>
              <a:rPr lang="en-US" dirty="0"/>
              <a:t>Small Businesses Owners</a:t>
            </a:r>
          </a:p>
          <a:p>
            <a:pPr lvl="1"/>
            <a:r>
              <a:rPr lang="en-US" dirty="0"/>
              <a:t>Manage their businesses by expecting stable sales, profits, and growth</a:t>
            </a:r>
          </a:p>
          <a:p>
            <a:r>
              <a:rPr lang="en-US" dirty="0"/>
              <a:t>Entrepreneurs</a:t>
            </a:r>
          </a:p>
          <a:p>
            <a:pPr lvl="1"/>
            <a:r>
              <a:rPr lang="en-US" dirty="0"/>
              <a:t>Focus their efforts on innovation, profitability and sustainable growth</a:t>
            </a:r>
          </a:p>
        </p:txBody>
      </p:sp>
      <p:pic>
        <p:nvPicPr>
          <p:cNvPr id="2054" name="Picture 6" descr="C:\Users\Charlie\AppData\Local\Microsoft\Windows\Temporary Internet Files\Content.IE5\GUPX3VIZ\MC90025066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962400"/>
            <a:ext cx="2009869" cy="180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51805741-AF23-4FEC-930E-5DCEEF0507B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5395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Entrepreneurship: A </a:t>
            </a:r>
            <a:r>
              <a:rPr lang="en-US" dirty="0" smtClean="0"/>
              <a:t>Mind-Set</a:t>
            </a:r>
            <a:endParaRPr lang="en-US" dirty="0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219200"/>
            <a:ext cx="6715125" cy="5105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/>
              <a:t>Entrepreneurship is more than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mere creation of business: 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Seeking opportunities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Taking risks beyond security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Having the tenacity to push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/>
              <a:t>idea through to reality </a:t>
            </a:r>
          </a:p>
          <a:p>
            <a:pPr>
              <a:spcBef>
                <a:spcPct val="50000"/>
              </a:spcBef>
            </a:pPr>
            <a:r>
              <a:rPr lang="en-US" dirty="0"/>
              <a:t>Entrepreneurship is an integrated concept that permeates an individual’s business in an innovative manner.</a:t>
            </a:r>
          </a:p>
        </p:txBody>
      </p:sp>
      <p:pic>
        <p:nvPicPr>
          <p:cNvPr id="1040" name="Picture 16" descr="C:\Users\Charlie\AppData\Local\Microsoft\Windows\Temporary Internet Files\Content.IE5\B3TVMTM1\MC9003676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95400"/>
            <a:ext cx="2302946" cy="291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D2EB8F60-5823-4F4E-B5F0-1ADE66961AD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31129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Evolution of Entrepreneurship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/>
              <a:t>Entrepreneur is derived from the French </a:t>
            </a:r>
            <a:r>
              <a:rPr lang="en-US" i="1" dirty="0">
                <a:solidFill>
                  <a:srgbClr val="996600"/>
                </a:solidFill>
              </a:rPr>
              <a:t>entreprendre</a:t>
            </a:r>
            <a:r>
              <a:rPr lang="en-US" dirty="0"/>
              <a:t>, meaning “to undertake.”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The </a:t>
            </a:r>
            <a:r>
              <a:rPr lang="en-US" b="1" dirty="0"/>
              <a:t>entrepreneur</a:t>
            </a:r>
            <a:r>
              <a:rPr lang="en-US" dirty="0"/>
              <a:t> is one who undertakes to organize, manage, and assume the risks of a business. 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Although no single definition of entrepreneur exists and no one profile can represent </a:t>
            </a:r>
            <a:r>
              <a:rPr lang="en-US" dirty="0" smtClean="0"/>
              <a:t>all of today’s entrepreneurs, </a:t>
            </a:r>
            <a:r>
              <a:rPr lang="en-US" dirty="0"/>
              <a:t>research is providing an increasingly sharper focus on the subject.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484BB027-4748-4BCB-A8B5-77090EEC0939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313346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297081"/>
            <a:ext cx="9124950" cy="1169551"/>
          </a:xfrm>
        </p:spPr>
        <p:txBody>
          <a:bodyPr tIns="91440"/>
          <a:lstStyle/>
          <a:p>
            <a:r>
              <a:rPr lang="en-US" dirty="0"/>
              <a:t>A Summary Description </a:t>
            </a:r>
            <a:br>
              <a:rPr lang="en-US" dirty="0"/>
            </a:br>
            <a:r>
              <a:rPr lang="en-US" dirty="0"/>
              <a:t>of Entrepreneurship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670050"/>
            <a:ext cx="8229600" cy="46545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dirty="0"/>
              <a:t>Entrepreneurship (Robert C. Ronstadt)</a:t>
            </a:r>
          </a:p>
          <a:p>
            <a:pPr lvl="1">
              <a:spcBef>
                <a:spcPct val="30000"/>
              </a:spcBef>
            </a:pPr>
            <a:r>
              <a:rPr lang="en-US" dirty="0"/>
              <a:t>The dynamic process of creating incremental wealth.</a:t>
            </a:r>
          </a:p>
          <a:p>
            <a:pPr lvl="1">
              <a:spcBef>
                <a:spcPct val="30000"/>
              </a:spcBef>
            </a:pPr>
            <a:r>
              <a:rPr lang="en-US" dirty="0"/>
              <a:t>This wealth is created by individuals who assume major risks in terms of equity, time, and/or career commitment of providing value for a product or service.  </a:t>
            </a:r>
          </a:p>
          <a:p>
            <a:pPr lvl="1">
              <a:spcBef>
                <a:spcPct val="30000"/>
              </a:spcBef>
            </a:pPr>
            <a:r>
              <a:rPr lang="en-US" dirty="0"/>
              <a:t>The product or service itself may or may not be new or unique but the entrepreneur must somehow infuse value by securing and allocating the necessary skills and resources.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68BA82CB-274B-4570-9C33-D05B77EEB0E1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31539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Integrated Definition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Entrepreneurship</a:t>
            </a:r>
          </a:p>
          <a:p>
            <a:pPr lvl="1"/>
            <a:r>
              <a:rPr lang="en-US" dirty="0"/>
              <a:t>A dynamic process of vision, change, and creation.</a:t>
            </a:r>
          </a:p>
          <a:p>
            <a:pPr lvl="2"/>
            <a:r>
              <a:rPr lang="en-US" dirty="0"/>
              <a:t>Requires an application of energy and passion towards the creation and implementation of new ideas and creative solutions.</a:t>
            </a:r>
          </a:p>
          <a:p>
            <a:pPr lvl="1"/>
            <a:r>
              <a:rPr lang="en-US" dirty="0"/>
              <a:t>Essential ingredients include:</a:t>
            </a:r>
          </a:p>
          <a:p>
            <a:pPr lvl="2">
              <a:spcBef>
                <a:spcPct val="30000"/>
              </a:spcBef>
            </a:pPr>
            <a:r>
              <a:rPr lang="en-US" dirty="0"/>
              <a:t>The willingness to take calculated risks</a:t>
            </a:r>
            <a:r>
              <a:rPr lang="en-US" dirty="0">
                <a:cs typeface="Arial" charset="0"/>
              </a:rPr>
              <a:t>—</a:t>
            </a:r>
            <a:r>
              <a:rPr lang="en-US" dirty="0"/>
              <a:t>in terms of time, equity, or career.</a:t>
            </a:r>
          </a:p>
          <a:p>
            <a:pPr lvl="2">
              <a:spcBef>
                <a:spcPct val="30000"/>
              </a:spcBef>
            </a:pPr>
            <a:r>
              <a:rPr lang="en-US" dirty="0"/>
              <a:t>The ability to formulate an effective venture team; the creative skill to marshal needed resources.</a:t>
            </a:r>
          </a:p>
          <a:p>
            <a:pPr lvl="2">
              <a:spcBef>
                <a:spcPct val="30000"/>
              </a:spcBef>
            </a:pPr>
            <a:r>
              <a:rPr lang="en-US" dirty="0"/>
              <a:t>The fundamental skills of building a solid business plan.</a:t>
            </a:r>
          </a:p>
          <a:p>
            <a:pPr lvl="2">
              <a:spcBef>
                <a:spcPct val="30000"/>
              </a:spcBef>
            </a:pPr>
            <a:r>
              <a:rPr lang="en-US" dirty="0"/>
              <a:t>The vision to recognize opportunity where others see chaos, contradiction, and confusion.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1–</a:t>
            </a:r>
            <a:fld id="{616D3C73-B9CD-4D21-9431-D93E0547D452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17442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08283"/>
            <a:ext cx="9136063" cy="1215717"/>
          </a:xfrm>
        </p:spPr>
        <p:txBody>
          <a:bodyPr/>
          <a:lstStyle/>
          <a:p>
            <a:r>
              <a:rPr lang="en-US" dirty="0"/>
              <a:t>Avoiding Folklore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Myths of Entrepreneurship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676400"/>
            <a:ext cx="8229600" cy="4572000"/>
          </a:xfrm>
        </p:spPr>
        <p:txBody>
          <a:bodyPr/>
          <a:lstStyle/>
          <a:p>
            <a:pPr marL="169863" indent="-169863">
              <a:spcBef>
                <a:spcPct val="50000"/>
              </a:spcBef>
              <a:tabLst>
                <a:tab pos="1201738" algn="l"/>
              </a:tabLst>
            </a:pPr>
            <a:r>
              <a:rPr lang="en-US" sz="2000" dirty="0"/>
              <a:t>Myth 1:	Entrepreneurs Are Doers, Not Thinkers</a:t>
            </a:r>
          </a:p>
          <a:p>
            <a:pPr marL="169863" indent="-169863">
              <a:spcBef>
                <a:spcPct val="50000"/>
              </a:spcBef>
              <a:tabLst>
                <a:tab pos="1198563" algn="l"/>
              </a:tabLst>
            </a:pPr>
            <a:r>
              <a:rPr lang="en-US" sz="2000" dirty="0"/>
              <a:t>Myth 2:	Entrepreneurs Are Born, Not Made</a:t>
            </a:r>
          </a:p>
          <a:p>
            <a:pPr marL="169863" indent="-169863">
              <a:spcBef>
                <a:spcPct val="50000"/>
              </a:spcBef>
              <a:tabLst>
                <a:tab pos="1198563" algn="l"/>
              </a:tabLst>
            </a:pPr>
            <a:r>
              <a:rPr lang="en-US" sz="2000" dirty="0"/>
              <a:t>Myth 3:	Entrepreneurs Are Always Inventors</a:t>
            </a:r>
          </a:p>
          <a:p>
            <a:pPr marL="169863" indent="-169863">
              <a:spcBef>
                <a:spcPct val="50000"/>
              </a:spcBef>
              <a:tabLst>
                <a:tab pos="1198563" algn="l"/>
              </a:tabLst>
            </a:pPr>
            <a:r>
              <a:rPr lang="en-US" sz="2000" dirty="0"/>
              <a:t>Myth 4:	Entrepreneurs Are Academic and Social Misfits</a:t>
            </a:r>
          </a:p>
          <a:p>
            <a:pPr marL="169863" indent="-169863">
              <a:spcBef>
                <a:spcPct val="50000"/>
              </a:spcBef>
              <a:tabLst>
                <a:tab pos="1198563" algn="l"/>
              </a:tabLst>
            </a:pPr>
            <a:r>
              <a:rPr lang="en-US" sz="2000" dirty="0"/>
              <a:t>Myth 5:	Entrepreneurs Must Fit the </a:t>
            </a:r>
            <a:r>
              <a:rPr lang="en-US" sz="2000" dirty="0" smtClean="0"/>
              <a:t>Profile</a:t>
            </a:r>
            <a:endParaRPr lang="en-US" sz="2000" dirty="0"/>
          </a:p>
          <a:p>
            <a:pPr marL="169863" indent="-169863">
              <a:spcBef>
                <a:spcPct val="50000"/>
              </a:spcBef>
              <a:tabLst>
                <a:tab pos="1198563" algn="l"/>
              </a:tabLst>
            </a:pPr>
            <a:r>
              <a:rPr lang="en-US" sz="2000" dirty="0"/>
              <a:t>Myth 6:	All Entrepreneurs Need Is Money</a:t>
            </a:r>
          </a:p>
          <a:p>
            <a:pPr marL="169863" indent="-169863">
              <a:spcBef>
                <a:spcPct val="50000"/>
              </a:spcBef>
              <a:tabLst>
                <a:tab pos="1198563" algn="l"/>
              </a:tabLst>
            </a:pPr>
            <a:r>
              <a:rPr lang="en-US" sz="2000" dirty="0"/>
              <a:t>Myth 7:	All Entrepreneurs Need Is Luck</a:t>
            </a:r>
          </a:p>
          <a:p>
            <a:pPr marL="169863" indent="-169863">
              <a:spcBef>
                <a:spcPct val="50000"/>
              </a:spcBef>
              <a:tabLst>
                <a:tab pos="1198563" algn="l"/>
              </a:tabLst>
            </a:pPr>
            <a:r>
              <a:rPr lang="en-US" sz="2000" dirty="0"/>
              <a:t>Myth 8:	Entrepreneurship Is Unstructured and Chaotic</a:t>
            </a:r>
          </a:p>
          <a:p>
            <a:pPr marL="169863" indent="-169863">
              <a:spcBef>
                <a:spcPct val="50000"/>
              </a:spcBef>
              <a:tabLst>
                <a:tab pos="1198563" algn="l"/>
              </a:tabLst>
            </a:pPr>
            <a:r>
              <a:rPr lang="en-US" sz="2000" dirty="0"/>
              <a:t>Myth 9:	Most Entrepreneurial Initiatives Fail</a:t>
            </a:r>
          </a:p>
          <a:p>
            <a:pPr marL="169863" indent="-169863">
              <a:spcBef>
                <a:spcPct val="50000"/>
              </a:spcBef>
              <a:tabLst>
                <a:tab pos="1198563" algn="l"/>
              </a:tabLst>
            </a:pPr>
            <a:r>
              <a:rPr lang="en-US" sz="2000" dirty="0"/>
              <a:t>Myth 10:	Entrepreneurs Are Extreme Risk </a:t>
            </a:r>
            <a:r>
              <a:rPr lang="en-US" sz="2000" dirty="0" smtClean="0"/>
              <a:t>Takers</a:t>
            </a:r>
            <a:endParaRPr lang="en-US" sz="2000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1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1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3" grpId="0" build="p"/>
    </p:bldLst>
  </p:timing>
</p:sld>
</file>

<file path=ppt/theme/theme1.xml><?xml version="1.0" encoding="utf-8"?>
<a:theme xmlns:a="http://schemas.openxmlformats.org/drawingml/2006/main" name="Entrepreneurship 9e.">
  <a:themeElements>
    <a:clrScheme name="Entrepreneurship 8e.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trepreneurship 8e.">
      <a:majorFont>
        <a:latin typeface="Tahom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trepreneurship 8e.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2218</TotalTime>
  <Words>3595</Words>
  <Application>Microsoft Office PowerPoint</Application>
  <PresentationFormat>On-screen Show (4:3)</PresentationFormat>
  <Paragraphs>363</Paragraphs>
  <Slides>36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Entrepreneurship 9e.</vt:lpstr>
      <vt:lpstr>Entrepreneurship:  Evolutionary Development—Revolutionary Impact</vt:lpstr>
      <vt:lpstr>Chapter Objectives</vt:lpstr>
      <vt:lpstr>Entrepreneurs—Breakthrough Innovators</vt:lpstr>
      <vt:lpstr>Entrepreneurs versus  Small Business Owners: A Distinction</vt:lpstr>
      <vt:lpstr>Entrepreneurship: A Mind-Set</vt:lpstr>
      <vt:lpstr>The Evolution of Entrepreneurship</vt:lpstr>
      <vt:lpstr>A Summary Description  of Entrepreneurship</vt:lpstr>
      <vt:lpstr>An Integrated Definition</vt:lpstr>
      <vt:lpstr>Avoiding Folklore: The Myths of Entrepreneurship</vt:lpstr>
      <vt:lpstr>Slide 10</vt:lpstr>
      <vt:lpstr>1.1 Entrepreneurial Schools-of-Thought Approach </vt:lpstr>
      <vt:lpstr>Macro View: External Locus of Control</vt:lpstr>
      <vt:lpstr> 1.1 Financial Analysis Emphasis </vt:lpstr>
      <vt:lpstr>Micro View: Internal Locus of Control</vt:lpstr>
      <vt:lpstr>Micro View… (cont’d)</vt:lpstr>
      <vt:lpstr>Process Approaches to Entrepreneurship</vt:lpstr>
      <vt:lpstr> 1.2 An Integrative Model of Entrepreneurial Inputs and Outcomes </vt:lpstr>
      <vt:lpstr>Process Approaches… (cont’d)</vt:lpstr>
      <vt:lpstr>The Entrepreneurial Revolution:  A Global Phenomenon</vt:lpstr>
      <vt:lpstr>Effects of Entrepreneurship</vt:lpstr>
      <vt:lpstr>Phases of Economic Development</vt:lpstr>
      <vt:lpstr>Lessons from the GEM Study</vt:lpstr>
      <vt:lpstr>Predominance of New Ventures  in the U.S. Economy</vt:lpstr>
      <vt:lpstr>Entrepreneurial Ventures in the United States</vt:lpstr>
      <vt:lpstr>The Impact of Gazelles</vt:lpstr>
      <vt:lpstr> 1.2 Mythology Associated with Gazelles </vt:lpstr>
      <vt:lpstr>Gazelles And Survival</vt:lpstr>
      <vt:lpstr>Legacy of Entrepreneurial Firms</vt:lpstr>
      <vt:lpstr>Entrepreneurial Firms’ Economic Impact</vt:lpstr>
      <vt:lpstr>21st Century Trends in Entrepreneurship Research</vt:lpstr>
      <vt:lpstr>21st Century Trends in Entrepreneurship Research</vt:lpstr>
      <vt:lpstr>21st Century Trends in Entrepreneurship Research (cont’d)</vt:lpstr>
      <vt:lpstr>Slide 33</vt:lpstr>
      <vt:lpstr>Key Concepts</vt:lpstr>
      <vt:lpstr>Key Concepts (cont’d)</vt:lpstr>
      <vt:lpstr>Key Terms and Concepts</vt:lpstr>
    </vt:vector>
  </TitlesOfParts>
  <Manager>Judy O’Neill</Manager>
  <Company>Cengage Learning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9e.</dc:title>
  <dc:subject>Chapter 1</dc:subject>
  <dc:creator>Charlie Cook;ccook@uwa.edu</dc:creator>
  <cp:lastModifiedBy>hattonlg</cp:lastModifiedBy>
  <cp:revision>145</cp:revision>
  <dcterms:created xsi:type="dcterms:W3CDTF">2005-11-04T15:06:22Z</dcterms:created>
  <dcterms:modified xsi:type="dcterms:W3CDTF">2013-02-20T00:42:35Z</dcterms:modified>
</cp:coreProperties>
</file>