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0" r:id="rId3"/>
    <p:sldId id="425" r:id="rId4"/>
    <p:sldId id="408" r:id="rId5"/>
    <p:sldId id="428" r:id="rId6"/>
    <p:sldId id="429" r:id="rId7"/>
    <p:sldId id="422" r:id="rId8"/>
    <p:sldId id="409" r:id="rId9"/>
    <p:sldId id="410" r:id="rId10"/>
    <p:sldId id="423" r:id="rId11"/>
    <p:sldId id="307" r:id="rId12"/>
    <p:sldId id="412" r:id="rId13"/>
    <p:sldId id="430" r:id="rId14"/>
    <p:sldId id="424" r:id="rId15"/>
    <p:sldId id="414" r:id="rId16"/>
    <p:sldId id="294" r:id="rId17"/>
    <p:sldId id="416" r:id="rId18"/>
    <p:sldId id="417" r:id="rId19"/>
    <p:sldId id="418" r:id="rId20"/>
    <p:sldId id="419" r:id="rId21"/>
    <p:sldId id="432" r:id="rId22"/>
    <p:sldId id="295" r:id="rId23"/>
    <p:sldId id="433" r:id="rId24"/>
    <p:sldId id="435" r:id="rId25"/>
    <p:sldId id="426" r:id="rId26"/>
    <p:sldId id="442" r:id="rId27"/>
    <p:sldId id="436" r:id="rId28"/>
    <p:sldId id="437" r:id="rId29"/>
    <p:sldId id="438" r:id="rId30"/>
    <p:sldId id="439" r:id="rId31"/>
    <p:sldId id="441" r:id="rId32"/>
    <p:sldId id="427" r:id="rId33"/>
    <p:sldId id="440" r:id="rId34"/>
    <p:sldId id="431" r:id="rId35"/>
    <p:sldId id="42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8080"/>
    <a:srgbClr val="FFFFFF"/>
    <a:srgbClr val="CC6600"/>
    <a:srgbClr val="DDDDDD"/>
    <a:srgbClr val="EAEAEA"/>
    <a:srgbClr val="CCCC00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377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4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4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6C1506-83A5-425F-8FD2-F9C3513AEE7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95F84E-8B6B-4B5F-AAD4-42A572A05C0E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Establish a strategy for ethical responsibility that encompasses:</a:t>
          </a:r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BB5281-AEF4-4A05-8E32-2D7E1BC82C6B}" type="parTrans" cxnId="{440744FD-3BA7-4EB6-A48B-DBDA4A6E3DE5}">
      <dgm:prSet/>
      <dgm:spPr/>
      <dgm:t>
        <a:bodyPr/>
        <a:lstStyle/>
        <a:p>
          <a:endParaRPr lang="en-US"/>
        </a:p>
      </dgm:t>
    </dgm:pt>
    <dgm:pt modelId="{77B351B1-6FCF-453A-BA45-B3B294B3FF4A}" type="sibTrans" cxnId="{440744FD-3BA7-4EB6-A48B-DBDA4A6E3DE5}">
      <dgm:prSet/>
      <dgm:spPr/>
      <dgm:t>
        <a:bodyPr/>
        <a:lstStyle/>
        <a:p>
          <a:endParaRPr lang="en-US"/>
        </a:p>
      </dgm:t>
    </dgm:pt>
    <dgm:pt modelId="{4120FA76-9E2E-4469-B1AA-711F1C42E2BE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Ethical consciousness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BFF2C5-02F9-485F-AD8C-803BC6472A31}" type="parTrans" cxnId="{9D274988-0976-4650-BE44-457C7798AE06}">
      <dgm:prSet/>
      <dgm:spPr/>
      <dgm:t>
        <a:bodyPr/>
        <a:lstStyle/>
        <a:p>
          <a:endParaRPr lang="en-US"/>
        </a:p>
      </dgm:t>
    </dgm:pt>
    <dgm:pt modelId="{B1B7E72B-A86D-4F4A-8954-F7F417312B30}" type="sibTrans" cxnId="{9D274988-0976-4650-BE44-457C7798AE06}">
      <dgm:prSet/>
      <dgm:spPr/>
      <dgm:t>
        <a:bodyPr/>
        <a:lstStyle/>
        <a:p>
          <a:endParaRPr lang="en-US"/>
        </a:p>
      </dgm:t>
    </dgm:pt>
    <dgm:pt modelId="{EE4759CB-57F6-4328-90DD-B3C37B9396B4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Ethical process and structure</a:t>
          </a:r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D5FC6B-C055-4CAF-BC99-2163D947696F}" type="parTrans" cxnId="{1CF3FD81-0FCB-4EDC-8258-A9801A88CF7C}">
      <dgm:prSet/>
      <dgm:spPr/>
      <dgm:t>
        <a:bodyPr/>
        <a:lstStyle/>
        <a:p>
          <a:endParaRPr lang="en-US"/>
        </a:p>
      </dgm:t>
    </dgm:pt>
    <dgm:pt modelId="{0FAC9609-C398-4456-B928-0D59C6B9857A}" type="sibTrans" cxnId="{1CF3FD81-0FCB-4EDC-8258-A9801A88CF7C}">
      <dgm:prSet/>
      <dgm:spPr/>
      <dgm:t>
        <a:bodyPr/>
        <a:lstStyle/>
        <a:p>
          <a:endParaRPr lang="en-US"/>
        </a:p>
      </dgm:t>
    </dgm:pt>
    <dgm:pt modelId="{0F97AD50-4E7A-4A6A-AE48-56CF914A1BC8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Institutionalization</a:t>
          </a:r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782998-407B-476F-BD11-8ADF4F3BDF84}" type="parTrans" cxnId="{5DE51EF9-661E-4336-916C-71F15887B5FA}">
      <dgm:prSet/>
      <dgm:spPr/>
      <dgm:t>
        <a:bodyPr/>
        <a:lstStyle/>
        <a:p>
          <a:endParaRPr lang="en-US"/>
        </a:p>
      </dgm:t>
    </dgm:pt>
    <dgm:pt modelId="{E23FE397-8403-4161-8067-F484A44A657A}" type="sibTrans" cxnId="{5DE51EF9-661E-4336-916C-71F15887B5FA}">
      <dgm:prSet/>
      <dgm:spPr/>
      <dgm:t>
        <a:bodyPr/>
        <a:lstStyle/>
        <a:p>
          <a:endParaRPr lang="en-US"/>
        </a:p>
      </dgm:t>
    </dgm:pt>
    <dgm:pt modelId="{7B336319-050E-4546-AEF8-EB5006038136}" type="pres">
      <dgm:prSet presAssocID="{D16C1506-83A5-425F-8FD2-F9C3513AEE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64D1DF-5238-48EE-BCF8-B08B27CB983F}" type="pres">
      <dgm:prSet presAssocID="{B295F84E-8B6B-4B5F-AAD4-42A572A05C0E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CF1612-E9D8-47A2-9863-4DBD8F4C8D12}" type="presOf" srcId="{D16C1506-83A5-425F-8FD2-F9C3513AEE7F}" destId="{7B336319-050E-4546-AEF8-EB5006038136}" srcOrd="0" destOrd="0" presId="urn:microsoft.com/office/officeart/2005/8/layout/hList6"/>
    <dgm:cxn modelId="{9D274988-0976-4650-BE44-457C7798AE06}" srcId="{B295F84E-8B6B-4B5F-AAD4-42A572A05C0E}" destId="{4120FA76-9E2E-4469-B1AA-711F1C42E2BE}" srcOrd="0" destOrd="0" parTransId="{60BFF2C5-02F9-485F-AD8C-803BC6472A31}" sibTransId="{B1B7E72B-A86D-4F4A-8954-F7F417312B30}"/>
    <dgm:cxn modelId="{BB7977B9-1821-40ED-B741-3B8B7997AC94}" type="presOf" srcId="{4120FA76-9E2E-4469-B1AA-711F1C42E2BE}" destId="{0A64D1DF-5238-48EE-BCF8-B08B27CB983F}" srcOrd="0" destOrd="1" presId="urn:microsoft.com/office/officeart/2005/8/layout/hList6"/>
    <dgm:cxn modelId="{440744FD-3BA7-4EB6-A48B-DBDA4A6E3DE5}" srcId="{D16C1506-83A5-425F-8FD2-F9C3513AEE7F}" destId="{B295F84E-8B6B-4B5F-AAD4-42A572A05C0E}" srcOrd="0" destOrd="0" parTransId="{79BB5281-AEF4-4A05-8E32-2D7E1BC82C6B}" sibTransId="{77B351B1-6FCF-453A-BA45-B3B294B3FF4A}"/>
    <dgm:cxn modelId="{5DE51EF9-661E-4336-916C-71F15887B5FA}" srcId="{B295F84E-8B6B-4B5F-AAD4-42A572A05C0E}" destId="{0F97AD50-4E7A-4A6A-AE48-56CF914A1BC8}" srcOrd="2" destOrd="0" parTransId="{BE782998-407B-476F-BD11-8ADF4F3BDF84}" sibTransId="{E23FE397-8403-4161-8067-F484A44A657A}"/>
    <dgm:cxn modelId="{1CF3FD81-0FCB-4EDC-8258-A9801A88CF7C}" srcId="{B295F84E-8B6B-4B5F-AAD4-42A572A05C0E}" destId="{EE4759CB-57F6-4328-90DD-B3C37B9396B4}" srcOrd="1" destOrd="0" parTransId="{8FD5FC6B-C055-4CAF-BC99-2163D947696F}" sibTransId="{0FAC9609-C398-4456-B928-0D59C6B9857A}"/>
    <dgm:cxn modelId="{D104BFCE-9F81-4AD2-9ABD-8E44A34E6FAD}" type="presOf" srcId="{B295F84E-8B6B-4B5F-AAD4-42A572A05C0E}" destId="{0A64D1DF-5238-48EE-BCF8-B08B27CB983F}" srcOrd="0" destOrd="0" presId="urn:microsoft.com/office/officeart/2005/8/layout/hList6"/>
    <dgm:cxn modelId="{A0C7583D-EDA8-49B7-956A-3821C07CE341}" type="presOf" srcId="{0F97AD50-4E7A-4A6A-AE48-56CF914A1BC8}" destId="{0A64D1DF-5238-48EE-BCF8-B08B27CB983F}" srcOrd="0" destOrd="3" presId="urn:microsoft.com/office/officeart/2005/8/layout/hList6"/>
    <dgm:cxn modelId="{ACE8E0FE-F47A-45DE-BEC2-9C9BBB26F75D}" type="presOf" srcId="{EE4759CB-57F6-4328-90DD-B3C37B9396B4}" destId="{0A64D1DF-5238-48EE-BCF8-B08B27CB983F}" srcOrd="0" destOrd="2" presId="urn:microsoft.com/office/officeart/2005/8/layout/hList6"/>
    <dgm:cxn modelId="{8EE5EE4B-864C-41CC-87B1-ED2F9D239A59}" type="presParOf" srcId="{7B336319-050E-4546-AEF8-EB5006038136}" destId="{0A64D1DF-5238-48EE-BCF8-B08B27CB983F}" srcOrd="0" destOrd="0" presId="urn:microsoft.com/office/officeart/2005/8/layout/hList6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64D1DF-5238-48EE-BCF8-B08B27CB983F}">
      <dsp:nvSpPr>
        <dsp:cNvPr id="0" name=""/>
        <dsp:cNvSpPr/>
      </dsp:nvSpPr>
      <dsp:spPr>
        <a:xfrm rot="16200000">
          <a:off x="1638299" y="-1638299"/>
          <a:ext cx="4953000" cy="8229600"/>
        </a:xfrm>
        <a:prstGeom prst="flowChartManualOperati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0" tIns="0" rIns="257969" bIns="0" numCol="1" spcCol="1270" anchor="t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Establish a strategy for ethical responsibility that encompasses:</a:t>
          </a:r>
          <a:endParaRPr lang="en-US" sz="41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Ethical consciousness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Ethical process and structure</a:t>
          </a:r>
          <a:endParaRPr lang="en-US" sz="3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Institutionalization</a:t>
          </a:r>
          <a:endParaRPr lang="en-US" sz="3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1638299" y="-1638299"/>
        <a:ext cx="4953000" cy="822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E151E-009D-40DA-ABC0-BF36C61802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8777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E6858-0505-40FE-9E35-9B0C84B95A0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BA9B5-9F60-4ECD-B574-B5A1BAE2FF0F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6C5625-E001-4C94-9174-8B90F24A0039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F3E32B-C3B4-4ED3-B897-97CFFC03711B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6CF41-36F9-4CCA-B3E7-14CEF9EB735B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9E411-5055-40FF-9001-6DDA63C334E6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086883-B634-484C-AAA6-DD4AD15FF6D3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773A3-9450-4C8E-B8B7-C889C0FA5B2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19DE5B-FAE4-4F60-A634-02222EC4C96D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85046-E550-42CB-8512-6D6C8A42A7B1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85046-E550-42CB-8512-6D6C8A42A7B1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B66CF-000D-46B2-BB36-FA014317E78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85046-E550-42CB-8512-6D6C8A42A7B1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5188B1-CFE9-4C82-927A-C2D8BE01FE15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B66CF-000D-46B2-BB36-FA014317E78E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A0747-7D83-4F8F-802A-7C116143758F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642D85-DB58-4FC7-AA29-A7131690E00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E93C6-36DF-4E5E-AE3A-C8E5B4CA581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C0EE2C-7DBF-42F2-A25C-4FA4F4950D8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610A4-0111-42A8-A35E-3EA833F581FF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120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0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2" tIns="44442" rIns="90472" bIns="44442" anchor="b"/>
          <a:lstStyle/>
          <a:p>
            <a:pPr algn="r" eaLnBrk="0" hangingPunct="0"/>
            <a:r>
              <a:rPr lang="en-US" sz="1200" dirty="0">
                <a:latin typeface="Times New Roman" pitchFamily="18" charset="0"/>
              </a:rPr>
              <a:t>8</a:t>
            </a:r>
          </a:p>
        </p:txBody>
      </p:sp>
      <p:sp>
        <p:nvSpPr>
          <p:cNvPr id="5120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0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0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699" cap="flat"/>
        </p:spPr>
      </p:sp>
      <p:sp>
        <p:nvSpPr>
          <p:cNvPr id="5120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xmlns="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2" tIns="44442" rIns="90472" bIns="44442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52E569-72A2-44BB-BDDC-A10B3FF830DF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1_Title Slide">
    <p:bg>
      <p:bgPr>
        <a:gradFill>
          <a:gsLst>
            <a:gs pos="58000">
              <a:schemeClr val="accent1">
                <a:lumMod val="60000"/>
                <a:lumOff val="40000"/>
              </a:schemeClr>
            </a:gs>
            <a:gs pos="0">
              <a:schemeClr val="accent1"/>
            </a:gs>
            <a:gs pos="94000">
              <a:schemeClr val="accent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105400" y="3048000"/>
            <a:ext cx="35814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029200" y="990600"/>
            <a:ext cx="3200400" cy="946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I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>
                <a:solidFill>
                  <a:schemeClr val="bg1"/>
                </a:solidFill>
                <a:latin typeface="Tahoma" pitchFamily="34" charset="0"/>
              </a:rPr>
              <a:t>The Entrepreneurial </a:t>
            </a: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Mind-Set </a:t>
            </a:r>
            <a:r>
              <a:rPr lang="en-US" sz="1800" dirty="0">
                <a:solidFill>
                  <a:schemeClr val="bg1"/>
                </a:solidFill>
                <a:latin typeface="Tahoma" pitchFamily="34" charset="0"/>
              </a:rPr>
              <a:t>in the 21st Century</a:t>
            </a: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722628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50292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831238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36063" cy="723275"/>
          </a:xfrm>
          <a:solidFill>
            <a:srgbClr val="0099FF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400800"/>
            <a:ext cx="6477000" cy="304800"/>
          </a:xfrm>
        </p:spPr>
        <p:txBody>
          <a:bodyPr/>
          <a:lstStyle>
            <a:lvl1pPr>
              <a:defRPr sz="800"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2–</a:t>
            </a:r>
            <a:fld id="{156F8987-C48D-417D-AE86-78121009D9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791314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44000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7675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477000"/>
            <a:ext cx="6553200" cy="228600"/>
          </a:xfrm>
        </p:spPr>
        <p:txBody>
          <a:bodyPr/>
          <a:lstStyle>
            <a:lvl1pPr>
              <a:defRPr sz="800"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2–</a:t>
            </a:r>
            <a:fld id="{8105C06C-4EDE-43D4-82B9-BB0630B55D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0521953"/>
      </p:ext>
    </p:extLst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44000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7200" y="6477000"/>
            <a:ext cx="6553200" cy="228600"/>
          </a:xfrm>
        </p:spPr>
        <p:txBody>
          <a:bodyPr/>
          <a:lstStyle>
            <a:lvl1pPr>
              <a:defRPr sz="800"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2–</a:t>
            </a:r>
            <a:fld id="{467DFD78-64C8-4D9C-B2D1-5BB4064A55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97879"/>
      </p:ext>
    </p:extLst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36063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7200" y="6477000"/>
            <a:ext cx="6477000" cy="228600"/>
          </a:xfrm>
        </p:spPr>
        <p:txBody>
          <a:bodyPr/>
          <a:lstStyle>
            <a:lvl1pPr>
              <a:defRPr sz="800"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2–</a:t>
            </a:r>
            <a:fld id="{2575C8F1-2AD9-496A-8C37-CAD6A3F7B09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579516"/>
      </p:ext>
    </p:extLst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2–</a:t>
            </a:r>
            <a:fld id="{5449EAA3-9B28-4735-9435-BD678C59D7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7360890"/>
      </p:ext>
    </p:extLst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44000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6629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99CC"/>
                </a:solidFill>
                <a:cs typeface="Times New Roman" pitchFamily="18" charset="0"/>
              </a:defRPr>
            </a:lvl1pPr>
          </a:lstStyle>
          <a:p>
            <a:r>
              <a:rPr lang="en-US" dirty="0" smtClean="0"/>
              <a:t>2–</a:t>
            </a:r>
            <a:fld id="{E11236D0-938C-4BC8-A143-C1825E778D82}" type="slidenum">
              <a:rPr lang="en-US" smtClean="0">
                <a:cs typeface="+mn-cs"/>
              </a:rPr>
              <a:pPr/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4" r:id="rId4"/>
    <p:sldLayoutId id="2147483654" r:id="rId5"/>
    <p:sldLayoutId id="2147483665" r:id="rId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514350" algn="l" rtl="0" fontAlgn="base">
        <a:spcBef>
          <a:spcPct val="0"/>
        </a:spcBef>
        <a:spcAft>
          <a:spcPct val="0"/>
        </a:spcAft>
        <a:defRPr lang="en-US" sz="3200" dirty="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4953000" y="3048000"/>
            <a:ext cx="3962400" cy="1384995"/>
          </a:xfrm>
        </p:spPr>
        <p:txBody>
          <a:bodyPr/>
          <a:lstStyle/>
          <a:p>
            <a:r>
              <a:rPr lang="en-US" dirty="0"/>
              <a:t>The Entrepreneurial Mind-Set </a:t>
            </a:r>
            <a:r>
              <a:rPr lang="en-US" dirty="0" smtClean="0"/>
              <a:t>in Individuals</a:t>
            </a:r>
            <a:r>
              <a:rPr lang="en-US" dirty="0"/>
              <a:t>: Cognition and Ethics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effectLst>
            <a:outerShdw dist="12700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algn="ctr"/>
            <a:r>
              <a:rPr lang="en-US" dirty="0"/>
              <a:t>Outline of the Entrepreneurial Organization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CE7D8CDF-E74A-48DA-99C2-8CF24F22581B}" type="slidenum">
              <a:rPr lang="en-US"/>
              <a:pPr/>
              <a:t>10</a:t>
            </a:fld>
            <a:endParaRPr lang="en-US" dirty="0"/>
          </a:p>
        </p:txBody>
      </p:sp>
      <p:grpSp>
        <p:nvGrpSpPr>
          <p:cNvPr id="510992" name="Group 16"/>
          <p:cNvGrpSpPr>
            <a:grpSpLocks/>
          </p:cNvGrpSpPr>
          <p:nvPr/>
        </p:nvGrpSpPr>
        <p:grpSpPr bwMode="auto">
          <a:xfrm>
            <a:off x="1143000" y="1600200"/>
            <a:ext cx="6772275" cy="3886200"/>
            <a:chOff x="720" y="1008"/>
            <a:chExt cx="4266" cy="2448"/>
          </a:xfrm>
        </p:grpSpPr>
        <p:cxnSp>
          <p:nvCxnSpPr>
            <p:cNvPr id="510983" name="AutoShape 7"/>
            <p:cNvCxnSpPr>
              <a:cxnSpLocks noChangeShapeType="1"/>
              <a:stCxn id="510986" idx="2"/>
              <a:endCxn id="510985" idx="0"/>
            </p:cNvCxnSpPr>
            <p:nvPr/>
          </p:nvCxnSpPr>
          <p:spPr bwMode="auto">
            <a:xfrm flipV="1">
              <a:off x="1349" y="1008"/>
              <a:ext cx="1523" cy="244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0984" name="AutoShape 8"/>
            <p:cNvCxnSpPr>
              <a:cxnSpLocks noChangeShapeType="1"/>
              <a:stCxn id="510987" idx="2"/>
              <a:endCxn id="510985" idx="0"/>
            </p:cNvCxnSpPr>
            <p:nvPr/>
          </p:nvCxnSpPr>
          <p:spPr bwMode="auto">
            <a:xfrm flipH="1" flipV="1">
              <a:off x="2872" y="1008"/>
              <a:ext cx="1513" cy="244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0985" name="AutoShape 9" descr="Blue03"/>
            <p:cNvSpPr>
              <a:spLocks noChangeArrowheads="1"/>
            </p:cNvSpPr>
            <p:nvPr/>
          </p:nvSpPr>
          <p:spPr bwMode="blackWhite">
            <a:xfrm>
              <a:off x="2195" y="1008"/>
              <a:ext cx="1355" cy="924"/>
            </a:xfrm>
            <a:prstGeom prst="roundRect">
              <a:avLst>
                <a:gd name="adj" fmla="val 16667"/>
              </a:avLst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3175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>
                  <a:latin typeface="Tahoma" pitchFamily="34" charset="0"/>
                  <a:cs typeface="Tahoma" pitchFamily="34" charset="0"/>
                </a:rPr>
                <a:t>Imagination</a:t>
              </a:r>
            </a:p>
          </p:txBody>
        </p:sp>
        <p:sp>
          <p:nvSpPr>
            <p:cNvPr id="510986" name="AutoShape 10"/>
            <p:cNvSpPr>
              <a:spLocks noChangeArrowheads="1"/>
            </p:cNvSpPr>
            <p:nvPr/>
          </p:nvSpPr>
          <p:spPr bwMode="blackWhite">
            <a:xfrm>
              <a:off x="720" y="2612"/>
              <a:ext cx="1258" cy="844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3175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>
                  <a:latin typeface="Tahoma" pitchFamily="34" charset="0"/>
                  <a:cs typeface="Tahoma" pitchFamily="34" charset="0"/>
                </a:rPr>
                <a:t>Flexibility</a:t>
              </a:r>
            </a:p>
          </p:txBody>
        </p:sp>
        <p:sp>
          <p:nvSpPr>
            <p:cNvPr id="510987" name="AutoShape 11"/>
            <p:cNvSpPr>
              <a:spLocks noChangeArrowheads="1"/>
            </p:cNvSpPr>
            <p:nvPr/>
          </p:nvSpPr>
          <p:spPr bwMode="blackWhite">
            <a:xfrm>
              <a:off x="3785" y="2612"/>
              <a:ext cx="1201" cy="844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90000"/>
              </a:schemeClr>
            </a:solidFill>
            <a:ln>
              <a:noFill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3175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Willingness to accept risks</a:t>
              </a:r>
              <a:endParaRPr lang="en-US" sz="2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510988" name="AutoShape 12"/>
            <p:cNvCxnSpPr>
              <a:cxnSpLocks noChangeShapeType="1"/>
              <a:stCxn id="510986" idx="3"/>
              <a:endCxn id="510987" idx="1"/>
            </p:cNvCxnSpPr>
            <p:nvPr/>
          </p:nvCxnSpPr>
          <p:spPr bwMode="auto">
            <a:xfrm>
              <a:off x="1978" y="3034"/>
              <a:ext cx="1807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51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1C5B84D1-CAA4-45DF-A1E6-60DF9C641C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20813">
              <a:tabLst>
                <a:tab pos="1147763" algn="ctr"/>
              </a:tabLst>
            </a:pP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	2.1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Characteristics Often Attributed to Entrepreneurs </a:t>
            </a: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358775" y="6076705"/>
            <a:ext cx="61944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John A. Hornaday, “Research about Living Entrepreneurs,” in </a:t>
            </a:r>
            <a:r>
              <a:rPr lang="en-US" sz="800" i="1" dirty="0">
                <a:solidFill>
                  <a:srgbClr val="0099CC"/>
                </a:solidFill>
              </a:rPr>
              <a:t>Encyclopedia of Entrepreneurship, </a:t>
            </a:r>
            <a:r>
              <a:rPr lang="en-US" sz="800" dirty="0">
                <a:solidFill>
                  <a:srgbClr val="0099CC"/>
                </a:solidFill>
              </a:rPr>
              <a:t>ed. Calvin Kent, Donald Sexton, and Karl Vesper, © 1982, 26–27. Adapted by permission of Prentice-Hall, Englewood Cliffs, NJ.</a:t>
            </a:r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457200" y="1246188"/>
            <a:ext cx="2819400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Confidence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Perseverance, determination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Energy, diligence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Resourcefulness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Ability to take calculated risks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Dynamism, leadership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Optimism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Need to achieve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Versatility; knowledge of product, market, machinery, technology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Creativity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Ability to influence others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Ability to get along well with people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Initiative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/>
              <a:t>Flexibility</a:t>
            </a:r>
          </a:p>
        </p:txBody>
      </p:sp>
      <p:sp>
        <p:nvSpPr>
          <p:cNvPr id="272389" name="Rectangle 5"/>
          <p:cNvSpPr>
            <a:spLocks noChangeArrowheads="1"/>
          </p:cNvSpPr>
          <p:nvPr/>
        </p:nvSpPr>
        <p:spPr bwMode="auto">
          <a:xfrm>
            <a:off x="6400800" y="1246188"/>
            <a:ext cx="2286000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Pleasant personality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Egotism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Courage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Imagination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Perceptiveness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Toleration of ambiguity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Aggressiveness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Capacity for enjoyment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Efficacy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Commitment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Ability to trust workers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Sensitivity to others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Honesty, integrity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29"/>
            </a:pPr>
            <a:r>
              <a:rPr lang="en-US" sz="1200" b="1" dirty="0"/>
              <a:t>Maturity, balance</a:t>
            </a:r>
          </a:p>
        </p:txBody>
      </p:sp>
      <p:sp>
        <p:nvSpPr>
          <p:cNvPr id="272390" name="Rectangle 6"/>
          <p:cNvSpPr>
            <a:spLocks noChangeArrowheads="1"/>
          </p:cNvSpPr>
          <p:nvPr/>
        </p:nvSpPr>
        <p:spPr bwMode="auto">
          <a:xfrm>
            <a:off x="3467100" y="1246188"/>
            <a:ext cx="2743200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Intelligence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Orientation to clear goals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Positive response to challenges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Independence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Responsiveness to suggestions and criticism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Time competence, efficiency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Ability to make decisions quickly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Responsibility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Foresight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Accuracy, thoroughness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Cooperativeness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Profit orientation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Ability to learn from mistakes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15"/>
            </a:pPr>
            <a:r>
              <a:rPr lang="en-US" sz="1200" b="1" dirty="0"/>
              <a:t>Sense of power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Entrepreneurship Theory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7924800" cy="5181600"/>
          </a:xfrm>
        </p:spPr>
        <p:txBody>
          <a:bodyPr/>
          <a:lstStyle/>
          <a:p>
            <a:r>
              <a:rPr lang="en-US" dirty="0"/>
              <a:t>Entrepreneurs cause entrepreneurship.</a:t>
            </a:r>
          </a:p>
          <a:p>
            <a:pPr lvl="1"/>
            <a:r>
              <a:rPr lang="en-US" dirty="0"/>
              <a:t>Entrepreneurship is a function of the entrepreneur: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Entrepreneurship is characterized as the interaction of skills related to inner control, planning and goal setting, risk taking, innovation, reality perception, use of feedback, decision making, human relations, and independence.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3921DA96-7DEB-495A-BE40-2932B9F27C05}" type="slidenum">
              <a:rPr lang="en-US"/>
              <a:pPr/>
              <a:t>12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5600" y="2362200"/>
            <a:ext cx="2730782" cy="1176431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4483"/>
            <a:ext cx="9144000" cy="1215717"/>
          </a:xfrm>
        </p:spPr>
        <p:txBody>
          <a:bodyPr/>
          <a:lstStyle/>
          <a:p>
            <a:pPr marL="457200"/>
            <a:r>
              <a:rPr lang="en-US" dirty="0"/>
              <a:t>Dealing with Failure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Grief Recovery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7675" y="1752600"/>
            <a:ext cx="4038600" cy="4572000"/>
          </a:xfrm>
        </p:spPr>
        <p:txBody>
          <a:bodyPr/>
          <a:lstStyle/>
          <a:p>
            <a:r>
              <a:rPr lang="en-US" dirty="0" smtClean="0"/>
              <a:t>Loss </a:t>
            </a:r>
            <a:br>
              <a:rPr lang="en-US" dirty="0" smtClean="0"/>
            </a:br>
            <a:r>
              <a:rPr lang="en-US" dirty="0" smtClean="0"/>
              <a:t>Orientation</a:t>
            </a:r>
          </a:p>
          <a:p>
            <a:pPr lvl="1"/>
            <a:r>
              <a:rPr lang="en-US" dirty="0" smtClean="0"/>
              <a:t>Involves </a:t>
            </a:r>
            <a:r>
              <a:rPr lang="en-US" dirty="0"/>
              <a:t>focusing on the particular loss to </a:t>
            </a:r>
            <a:r>
              <a:rPr lang="en-US" dirty="0" smtClean="0"/>
              <a:t>construct an </a:t>
            </a:r>
            <a:r>
              <a:rPr lang="en-US" dirty="0"/>
              <a:t>account that explains why the loss </a:t>
            </a:r>
            <a:r>
              <a:rPr lang="en-US" dirty="0" smtClean="0"/>
              <a:t>occurred.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95800" y="1752600"/>
            <a:ext cx="4191000" cy="4572000"/>
          </a:xfrm>
        </p:spPr>
        <p:txBody>
          <a:bodyPr/>
          <a:lstStyle/>
          <a:p>
            <a:r>
              <a:rPr lang="en-US" dirty="0"/>
              <a:t>Restoration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Orientation</a:t>
            </a:r>
            <a:endParaRPr lang="en-US" dirty="0"/>
          </a:p>
          <a:p>
            <a:pPr lvl="1"/>
            <a:r>
              <a:rPr lang="en-US" dirty="0" smtClean="0"/>
              <a:t>Involves both distracting </a:t>
            </a:r>
            <a:r>
              <a:rPr lang="en-US" dirty="0"/>
              <a:t>oneself from thinking about the failure event and being proactive towards secondary causes of stress.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930345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Entrepreneurial </a:t>
            </a:r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513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Entrepreneurs</a:t>
            </a:r>
          </a:p>
          <a:p>
            <a:pPr lvl="1"/>
            <a:r>
              <a:rPr lang="en-US" dirty="0"/>
              <a:t>Create ventures much as an artist creates a painting.</a:t>
            </a:r>
          </a:p>
          <a:p>
            <a:pPr lvl="1"/>
            <a:r>
              <a:rPr lang="en-US" dirty="0"/>
              <a:t>Are formed by the lived experience of venture creation.</a:t>
            </a:r>
          </a:p>
          <a:p>
            <a:r>
              <a:rPr lang="en-US" dirty="0"/>
              <a:t>Experiential Nature of Creating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Sustainable Enterprise</a:t>
            </a:r>
          </a:p>
          <a:p>
            <a:pPr lvl="1"/>
            <a:r>
              <a:rPr lang="en-US" dirty="0"/>
              <a:t>Emergence of the opportunity</a:t>
            </a:r>
          </a:p>
          <a:p>
            <a:pPr lvl="1"/>
            <a:r>
              <a:rPr lang="en-US" dirty="0"/>
              <a:t>Emergence of the venture</a:t>
            </a:r>
          </a:p>
          <a:p>
            <a:pPr lvl="1"/>
            <a:r>
              <a:rPr lang="en-US" dirty="0"/>
              <a:t>End emergence of the entrepreneur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B8AD2AC0-6821-488A-8341-EB8BA8A89561}" type="slidenum">
              <a:rPr lang="en-US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Dark Side of Entrepreneurship</a:t>
            </a:r>
            <a:endParaRPr lang="en-US" dirty="0"/>
          </a:p>
        </p:txBody>
      </p:sp>
      <p:sp>
        <p:nvSpPr>
          <p:cNvPr id="491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The Entrepreneur’s Confrontation with Risk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Financial risk versus profit (return) motive varies in entrepreneurs’ desire for wealth.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Career risk</a:t>
            </a:r>
            <a:r>
              <a:rPr lang="en-US" dirty="0" smtClean="0">
                <a:cs typeface="Arial" pitchFamily="34" charset="0"/>
              </a:rPr>
              <a:t>—</a:t>
            </a:r>
            <a:r>
              <a:rPr lang="en-US" dirty="0" smtClean="0"/>
              <a:t>loss of employment security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Family and social risk</a:t>
            </a:r>
            <a:r>
              <a:rPr lang="en-US" dirty="0" smtClean="0">
                <a:cs typeface="Arial" pitchFamily="34" charset="0"/>
              </a:rPr>
              <a:t>—competing commitments of work and family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Psychic risk</a:t>
            </a:r>
            <a:r>
              <a:rPr lang="en-US" dirty="0" smtClean="0">
                <a:cs typeface="Arial" pitchFamily="34" charset="0"/>
              </a:rPr>
              <a:t>—psychological impact of failure on the well-being of entrepreneurs</a:t>
            </a:r>
            <a:endParaRPr lang="en-US" dirty="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2–</a:t>
            </a:r>
            <a:fld id="{DE910D27-63F7-44BA-95AA-D084FABAC86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38CA17C8-2D8C-42BB-96BB-A1F185C726C2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20813">
              <a:tabLst>
                <a:tab pos="1147763" algn="ctr"/>
              </a:tabLst>
            </a:pP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2.1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Typology of Entrepreneurial Styles </a:t>
            </a:r>
          </a:p>
        </p:txBody>
      </p:sp>
      <p:sp>
        <p:nvSpPr>
          <p:cNvPr id="193542" name="Rectangle 6"/>
          <p:cNvSpPr>
            <a:spLocks noChangeArrowheads="1"/>
          </p:cNvSpPr>
          <p:nvPr/>
        </p:nvSpPr>
        <p:spPr bwMode="auto">
          <a:xfrm>
            <a:off x="360363" y="6088184"/>
            <a:ext cx="42116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Thomas Monroy and Robert Folger, “A Typology of Entrepreneurial Styles: Beyond Economic Rationality,” </a:t>
            </a:r>
            <a:r>
              <a:rPr lang="en-US" sz="800" i="1" dirty="0">
                <a:solidFill>
                  <a:srgbClr val="0099CC"/>
                </a:solidFill>
              </a:rPr>
              <a:t>Journal of Private Enterprise </a:t>
            </a:r>
            <a:r>
              <a:rPr lang="en-US" sz="800" dirty="0">
                <a:solidFill>
                  <a:srgbClr val="0099CC"/>
                </a:solidFill>
              </a:rPr>
              <a:t>IX(2) (1993): 71.</a:t>
            </a:r>
          </a:p>
        </p:txBody>
      </p:sp>
      <p:pic>
        <p:nvPicPr>
          <p:cNvPr id="193543" name="Picture 7" descr="02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168400"/>
            <a:ext cx="5673725" cy="485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9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Entrepreneurs: Type A Personalities 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dirty="0"/>
              <a:t>Chronic and severe sense of time urgency.</a:t>
            </a:r>
          </a:p>
          <a:p>
            <a:pPr>
              <a:spcBef>
                <a:spcPct val="35000"/>
              </a:spcBef>
            </a:pPr>
            <a:r>
              <a:rPr lang="en-US" dirty="0"/>
              <a:t>Constant involvement in multiple projects subject to deadlines. </a:t>
            </a:r>
          </a:p>
          <a:p>
            <a:pPr>
              <a:spcBef>
                <a:spcPct val="35000"/>
              </a:spcBef>
            </a:pPr>
            <a:r>
              <a:rPr lang="en-US" dirty="0"/>
              <a:t>Neglect of all aspects of life except work.</a:t>
            </a:r>
          </a:p>
          <a:p>
            <a:pPr>
              <a:spcBef>
                <a:spcPct val="35000"/>
              </a:spcBef>
            </a:pPr>
            <a:r>
              <a:rPr lang="en-US" dirty="0"/>
              <a:t>A tendency to take on excessive responsibility, combined with the feeling that “Only I am capable of taking care of this matter.”</a:t>
            </a:r>
          </a:p>
          <a:p>
            <a:pPr>
              <a:spcBef>
                <a:spcPct val="35000"/>
              </a:spcBef>
            </a:pPr>
            <a:r>
              <a:rPr lang="en-US" dirty="0"/>
              <a:t>Explosiveness of speech and a tendency to speak faster than most people.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8C43F8DE-5710-4955-8A6F-FED122AF05D2}" type="slidenum">
              <a:rPr lang="en-US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the Entrepreneur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Entrepreneurial Stress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The extent to which entrepreneurs’ work demands and expectations exceed their abilities to perform as venture initiators, they are likely to experience stress.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Sources </a:t>
            </a:r>
            <a:r>
              <a:rPr lang="en-US" dirty="0"/>
              <a:t>of Entrepreneurial Stress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Loneliness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Immersion in business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People problems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Need to achieve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21DC0163-2883-4779-B511-1C9F36F68A83}" type="slidenum">
              <a:rPr lang="en-US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Stress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752599" y="1449154"/>
            <a:ext cx="5638801" cy="4342046"/>
            <a:chOff x="1752599" y="1449154"/>
            <a:chExt cx="5638801" cy="4342046"/>
          </a:xfrm>
        </p:grpSpPr>
        <p:sp>
          <p:nvSpPr>
            <p:cNvPr id="18" name="Oval 17"/>
            <p:cNvSpPr/>
            <p:nvPr/>
          </p:nvSpPr>
          <p:spPr>
            <a:xfrm>
              <a:off x="2209800" y="1752600"/>
              <a:ext cx="4800600" cy="3770039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3385074" y="1449154"/>
              <a:ext cx="2373851" cy="799251"/>
            </a:xfrm>
            <a:custGeom>
              <a:avLst/>
              <a:gdLst>
                <a:gd name="connsiteX0" fmla="*/ 0 w 2373851"/>
                <a:gd name="connsiteY0" fmla="*/ 133211 h 799251"/>
                <a:gd name="connsiteX1" fmla="*/ 133211 w 2373851"/>
                <a:gd name="connsiteY1" fmla="*/ 0 h 799251"/>
                <a:gd name="connsiteX2" fmla="*/ 2240640 w 2373851"/>
                <a:gd name="connsiteY2" fmla="*/ 0 h 799251"/>
                <a:gd name="connsiteX3" fmla="*/ 2373851 w 2373851"/>
                <a:gd name="connsiteY3" fmla="*/ 133211 h 799251"/>
                <a:gd name="connsiteX4" fmla="*/ 2373851 w 2373851"/>
                <a:gd name="connsiteY4" fmla="*/ 666040 h 799251"/>
                <a:gd name="connsiteX5" fmla="*/ 2240640 w 2373851"/>
                <a:gd name="connsiteY5" fmla="*/ 799251 h 799251"/>
                <a:gd name="connsiteX6" fmla="*/ 133211 w 2373851"/>
                <a:gd name="connsiteY6" fmla="*/ 799251 h 799251"/>
                <a:gd name="connsiteX7" fmla="*/ 0 w 2373851"/>
                <a:gd name="connsiteY7" fmla="*/ 666040 h 799251"/>
                <a:gd name="connsiteX8" fmla="*/ 0 w 2373851"/>
                <a:gd name="connsiteY8" fmla="*/ 133211 h 79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3851" h="799251">
                  <a:moveTo>
                    <a:pt x="0" y="133211"/>
                  </a:moveTo>
                  <a:cubicBezTo>
                    <a:pt x="0" y="59641"/>
                    <a:pt x="59641" y="0"/>
                    <a:pt x="133211" y="0"/>
                  </a:cubicBezTo>
                  <a:lnTo>
                    <a:pt x="2240640" y="0"/>
                  </a:lnTo>
                  <a:cubicBezTo>
                    <a:pt x="2314210" y="0"/>
                    <a:pt x="2373851" y="59641"/>
                    <a:pt x="2373851" y="133211"/>
                  </a:cubicBezTo>
                  <a:lnTo>
                    <a:pt x="2373851" y="666040"/>
                  </a:lnTo>
                  <a:cubicBezTo>
                    <a:pt x="2373851" y="739610"/>
                    <a:pt x="2314210" y="799251"/>
                    <a:pt x="2240640" y="799251"/>
                  </a:cubicBezTo>
                  <a:lnTo>
                    <a:pt x="133211" y="799251"/>
                  </a:lnTo>
                  <a:cubicBezTo>
                    <a:pt x="59641" y="799251"/>
                    <a:pt x="0" y="739610"/>
                    <a:pt x="0" y="666040"/>
                  </a:cubicBezTo>
                  <a:lnTo>
                    <a:pt x="0" y="133211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976" tIns="99976" rIns="99976" bIns="99976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smtClean="0">
                  <a:latin typeface="Arial" pitchFamily="34" charset="0"/>
                  <a:cs typeface="Arial" pitchFamily="34" charset="0"/>
                </a:rPr>
                <a:t>Networking</a:t>
              </a:r>
              <a:endParaRPr lang="en-US" sz="1600" b="1" kern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5017549" y="2391664"/>
              <a:ext cx="2373851" cy="799251"/>
            </a:xfrm>
            <a:custGeom>
              <a:avLst/>
              <a:gdLst>
                <a:gd name="connsiteX0" fmla="*/ 0 w 2373851"/>
                <a:gd name="connsiteY0" fmla="*/ 133211 h 799251"/>
                <a:gd name="connsiteX1" fmla="*/ 133211 w 2373851"/>
                <a:gd name="connsiteY1" fmla="*/ 0 h 799251"/>
                <a:gd name="connsiteX2" fmla="*/ 2240640 w 2373851"/>
                <a:gd name="connsiteY2" fmla="*/ 0 h 799251"/>
                <a:gd name="connsiteX3" fmla="*/ 2373851 w 2373851"/>
                <a:gd name="connsiteY3" fmla="*/ 133211 h 799251"/>
                <a:gd name="connsiteX4" fmla="*/ 2373851 w 2373851"/>
                <a:gd name="connsiteY4" fmla="*/ 666040 h 799251"/>
                <a:gd name="connsiteX5" fmla="*/ 2240640 w 2373851"/>
                <a:gd name="connsiteY5" fmla="*/ 799251 h 799251"/>
                <a:gd name="connsiteX6" fmla="*/ 133211 w 2373851"/>
                <a:gd name="connsiteY6" fmla="*/ 799251 h 799251"/>
                <a:gd name="connsiteX7" fmla="*/ 0 w 2373851"/>
                <a:gd name="connsiteY7" fmla="*/ 666040 h 799251"/>
                <a:gd name="connsiteX8" fmla="*/ 0 w 2373851"/>
                <a:gd name="connsiteY8" fmla="*/ 133211 h 79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3851" h="799251">
                  <a:moveTo>
                    <a:pt x="0" y="133211"/>
                  </a:moveTo>
                  <a:cubicBezTo>
                    <a:pt x="0" y="59641"/>
                    <a:pt x="59641" y="0"/>
                    <a:pt x="133211" y="0"/>
                  </a:cubicBezTo>
                  <a:lnTo>
                    <a:pt x="2240640" y="0"/>
                  </a:lnTo>
                  <a:cubicBezTo>
                    <a:pt x="2314210" y="0"/>
                    <a:pt x="2373851" y="59641"/>
                    <a:pt x="2373851" y="133211"/>
                  </a:cubicBezTo>
                  <a:lnTo>
                    <a:pt x="2373851" y="666040"/>
                  </a:lnTo>
                  <a:cubicBezTo>
                    <a:pt x="2373851" y="739610"/>
                    <a:pt x="2314210" y="799251"/>
                    <a:pt x="2240640" y="799251"/>
                  </a:cubicBezTo>
                  <a:lnTo>
                    <a:pt x="133211" y="799251"/>
                  </a:lnTo>
                  <a:cubicBezTo>
                    <a:pt x="59641" y="799251"/>
                    <a:pt x="0" y="739610"/>
                    <a:pt x="0" y="666040"/>
                  </a:cubicBezTo>
                  <a:lnTo>
                    <a:pt x="0" y="133211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976" tIns="99976" rIns="99976" bIns="99976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smtClean="0">
                  <a:latin typeface="Arial" pitchFamily="34" charset="0"/>
                  <a:cs typeface="Arial" pitchFamily="34" charset="0"/>
                </a:rPr>
                <a:t>Getting away </a:t>
              </a:r>
              <a:br>
                <a:rPr lang="en-US" sz="1600" b="1" kern="1200" smtClean="0">
                  <a:latin typeface="Arial" pitchFamily="34" charset="0"/>
                  <a:cs typeface="Arial" pitchFamily="34" charset="0"/>
                </a:rPr>
              </a:br>
              <a:r>
                <a:rPr lang="en-US" sz="1600" b="1" kern="1200" smtClean="0">
                  <a:latin typeface="Arial" pitchFamily="34" charset="0"/>
                  <a:cs typeface="Arial" pitchFamily="34" charset="0"/>
                </a:rPr>
                <a:t>from it all</a:t>
              </a:r>
              <a:endParaRPr lang="en-US" sz="1600" b="1" kern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5017549" y="3733800"/>
              <a:ext cx="2373851" cy="799251"/>
            </a:xfrm>
            <a:custGeom>
              <a:avLst/>
              <a:gdLst>
                <a:gd name="connsiteX0" fmla="*/ 0 w 2373851"/>
                <a:gd name="connsiteY0" fmla="*/ 133211 h 799251"/>
                <a:gd name="connsiteX1" fmla="*/ 133211 w 2373851"/>
                <a:gd name="connsiteY1" fmla="*/ 0 h 799251"/>
                <a:gd name="connsiteX2" fmla="*/ 2240640 w 2373851"/>
                <a:gd name="connsiteY2" fmla="*/ 0 h 799251"/>
                <a:gd name="connsiteX3" fmla="*/ 2373851 w 2373851"/>
                <a:gd name="connsiteY3" fmla="*/ 133211 h 799251"/>
                <a:gd name="connsiteX4" fmla="*/ 2373851 w 2373851"/>
                <a:gd name="connsiteY4" fmla="*/ 666040 h 799251"/>
                <a:gd name="connsiteX5" fmla="*/ 2240640 w 2373851"/>
                <a:gd name="connsiteY5" fmla="*/ 799251 h 799251"/>
                <a:gd name="connsiteX6" fmla="*/ 133211 w 2373851"/>
                <a:gd name="connsiteY6" fmla="*/ 799251 h 799251"/>
                <a:gd name="connsiteX7" fmla="*/ 0 w 2373851"/>
                <a:gd name="connsiteY7" fmla="*/ 666040 h 799251"/>
                <a:gd name="connsiteX8" fmla="*/ 0 w 2373851"/>
                <a:gd name="connsiteY8" fmla="*/ 133211 h 79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3851" h="799251">
                  <a:moveTo>
                    <a:pt x="0" y="133211"/>
                  </a:moveTo>
                  <a:cubicBezTo>
                    <a:pt x="0" y="59641"/>
                    <a:pt x="59641" y="0"/>
                    <a:pt x="133211" y="0"/>
                  </a:cubicBezTo>
                  <a:lnTo>
                    <a:pt x="2240640" y="0"/>
                  </a:lnTo>
                  <a:cubicBezTo>
                    <a:pt x="2314210" y="0"/>
                    <a:pt x="2373851" y="59641"/>
                    <a:pt x="2373851" y="133211"/>
                  </a:cubicBezTo>
                  <a:lnTo>
                    <a:pt x="2373851" y="666040"/>
                  </a:lnTo>
                  <a:cubicBezTo>
                    <a:pt x="2373851" y="739610"/>
                    <a:pt x="2314210" y="799251"/>
                    <a:pt x="2240640" y="799251"/>
                  </a:cubicBezTo>
                  <a:lnTo>
                    <a:pt x="133211" y="799251"/>
                  </a:lnTo>
                  <a:cubicBezTo>
                    <a:pt x="59641" y="799251"/>
                    <a:pt x="0" y="739610"/>
                    <a:pt x="0" y="666040"/>
                  </a:cubicBezTo>
                  <a:lnTo>
                    <a:pt x="0" y="133211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976" tIns="99976" rIns="99976" bIns="99976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atin typeface="Arial" pitchFamily="34" charset="0"/>
                  <a:cs typeface="Arial" pitchFamily="34" charset="0"/>
                </a:rPr>
                <a:t>Communicating </a:t>
              </a:r>
              <a:br>
                <a:rPr lang="en-US" sz="1600" b="1" kern="1200" dirty="0" smtClean="0">
                  <a:latin typeface="Arial" pitchFamily="34" charset="0"/>
                  <a:cs typeface="Arial" pitchFamily="34" charset="0"/>
                </a:rPr>
              </a:br>
              <a:r>
                <a:rPr lang="en-US" sz="1600" b="1" kern="1200" dirty="0" smtClean="0">
                  <a:latin typeface="Arial" pitchFamily="34" charset="0"/>
                  <a:cs typeface="Arial" pitchFamily="34" charset="0"/>
                </a:rPr>
                <a:t>with employees</a:t>
              </a:r>
              <a:endParaRPr lang="en-US" sz="160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385074" y="4991949"/>
              <a:ext cx="2373851" cy="799251"/>
            </a:xfrm>
            <a:custGeom>
              <a:avLst/>
              <a:gdLst>
                <a:gd name="connsiteX0" fmla="*/ 0 w 2373851"/>
                <a:gd name="connsiteY0" fmla="*/ 133211 h 799251"/>
                <a:gd name="connsiteX1" fmla="*/ 133211 w 2373851"/>
                <a:gd name="connsiteY1" fmla="*/ 0 h 799251"/>
                <a:gd name="connsiteX2" fmla="*/ 2240640 w 2373851"/>
                <a:gd name="connsiteY2" fmla="*/ 0 h 799251"/>
                <a:gd name="connsiteX3" fmla="*/ 2373851 w 2373851"/>
                <a:gd name="connsiteY3" fmla="*/ 133211 h 799251"/>
                <a:gd name="connsiteX4" fmla="*/ 2373851 w 2373851"/>
                <a:gd name="connsiteY4" fmla="*/ 666040 h 799251"/>
                <a:gd name="connsiteX5" fmla="*/ 2240640 w 2373851"/>
                <a:gd name="connsiteY5" fmla="*/ 799251 h 799251"/>
                <a:gd name="connsiteX6" fmla="*/ 133211 w 2373851"/>
                <a:gd name="connsiteY6" fmla="*/ 799251 h 799251"/>
                <a:gd name="connsiteX7" fmla="*/ 0 w 2373851"/>
                <a:gd name="connsiteY7" fmla="*/ 666040 h 799251"/>
                <a:gd name="connsiteX8" fmla="*/ 0 w 2373851"/>
                <a:gd name="connsiteY8" fmla="*/ 133211 h 79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3851" h="799251">
                  <a:moveTo>
                    <a:pt x="0" y="133211"/>
                  </a:moveTo>
                  <a:cubicBezTo>
                    <a:pt x="0" y="59641"/>
                    <a:pt x="59641" y="0"/>
                    <a:pt x="133211" y="0"/>
                  </a:cubicBezTo>
                  <a:lnTo>
                    <a:pt x="2240640" y="0"/>
                  </a:lnTo>
                  <a:cubicBezTo>
                    <a:pt x="2314210" y="0"/>
                    <a:pt x="2373851" y="59641"/>
                    <a:pt x="2373851" y="133211"/>
                  </a:cubicBezTo>
                  <a:lnTo>
                    <a:pt x="2373851" y="666040"/>
                  </a:lnTo>
                  <a:cubicBezTo>
                    <a:pt x="2373851" y="739610"/>
                    <a:pt x="2314210" y="799251"/>
                    <a:pt x="2240640" y="799251"/>
                  </a:cubicBezTo>
                  <a:lnTo>
                    <a:pt x="133211" y="799251"/>
                  </a:lnTo>
                  <a:cubicBezTo>
                    <a:pt x="59641" y="799251"/>
                    <a:pt x="0" y="739610"/>
                    <a:pt x="0" y="666040"/>
                  </a:cubicBezTo>
                  <a:lnTo>
                    <a:pt x="0" y="133211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976" tIns="99976" rIns="99976" bIns="99976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smtClean="0">
                  <a:latin typeface="Arial" pitchFamily="34" charset="0"/>
                  <a:cs typeface="Arial" pitchFamily="34" charset="0"/>
                </a:rPr>
                <a:t>Finding satisfaction outside the company</a:t>
              </a:r>
              <a:endParaRPr lang="en-US" sz="1600" b="1" kern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752599" y="3733800"/>
              <a:ext cx="2373851" cy="799251"/>
            </a:xfrm>
            <a:custGeom>
              <a:avLst/>
              <a:gdLst>
                <a:gd name="connsiteX0" fmla="*/ 0 w 2373851"/>
                <a:gd name="connsiteY0" fmla="*/ 133211 h 799251"/>
                <a:gd name="connsiteX1" fmla="*/ 133211 w 2373851"/>
                <a:gd name="connsiteY1" fmla="*/ 0 h 799251"/>
                <a:gd name="connsiteX2" fmla="*/ 2240640 w 2373851"/>
                <a:gd name="connsiteY2" fmla="*/ 0 h 799251"/>
                <a:gd name="connsiteX3" fmla="*/ 2373851 w 2373851"/>
                <a:gd name="connsiteY3" fmla="*/ 133211 h 799251"/>
                <a:gd name="connsiteX4" fmla="*/ 2373851 w 2373851"/>
                <a:gd name="connsiteY4" fmla="*/ 666040 h 799251"/>
                <a:gd name="connsiteX5" fmla="*/ 2240640 w 2373851"/>
                <a:gd name="connsiteY5" fmla="*/ 799251 h 799251"/>
                <a:gd name="connsiteX6" fmla="*/ 133211 w 2373851"/>
                <a:gd name="connsiteY6" fmla="*/ 799251 h 799251"/>
                <a:gd name="connsiteX7" fmla="*/ 0 w 2373851"/>
                <a:gd name="connsiteY7" fmla="*/ 666040 h 799251"/>
                <a:gd name="connsiteX8" fmla="*/ 0 w 2373851"/>
                <a:gd name="connsiteY8" fmla="*/ 133211 h 79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3851" h="799251">
                  <a:moveTo>
                    <a:pt x="0" y="133211"/>
                  </a:moveTo>
                  <a:cubicBezTo>
                    <a:pt x="0" y="59641"/>
                    <a:pt x="59641" y="0"/>
                    <a:pt x="133211" y="0"/>
                  </a:cubicBezTo>
                  <a:lnTo>
                    <a:pt x="2240640" y="0"/>
                  </a:lnTo>
                  <a:cubicBezTo>
                    <a:pt x="2314210" y="0"/>
                    <a:pt x="2373851" y="59641"/>
                    <a:pt x="2373851" y="133211"/>
                  </a:cubicBezTo>
                  <a:lnTo>
                    <a:pt x="2373851" y="666040"/>
                  </a:lnTo>
                  <a:cubicBezTo>
                    <a:pt x="2373851" y="739610"/>
                    <a:pt x="2314210" y="799251"/>
                    <a:pt x="2240640" y="799251"/>
                  </a:cubicBezTo>
                  <a:lnTo>
                    <a:pt x="133211" y="799251"/>
                  </a:lnTo>
                  <a:cubicBezTo>
                    <a:pt x="59641" y="799251"/>
                    <a:pt x="0" y="739610"/>
                    <a:pt x="0" y="666040"/>
                  </a:cubicBezTo>
                  <a:lnTo>
                    <a:pt x="0" y="133211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976" tIns="99976" rIns="99976" bIns="99976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smtClean="0">
                  <a:latin typeface="Arial" pitchFamily="34" charset="0"/>
                  <a:cs typeface="Arial" pitchFamily="34" charset="0"/>
                </a:rPr>
                <a:t>Delegating</a:t>
              </a:r>
              <a:endParaRPr lang="en-US" sz="1600" b="1" kern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752599" y="2391664"/>
              <a:ext cx="2373851" cy="799251"/>
            </a:xfrm>
            <a:custGeom>
              <a:avLst/>
              <a:gdLst>
                <a:gd name="connsiteX0" fmla="*/ 0 w 2373851"/>
                <a:gd name="connsiteY0" fmla="*/ 133211 h 799251"/>
                <a:gd name="connsiteX1" fmla="*/ 133211 w 2373851"/>
                <a:gd name="connsiteY1" fmla="*/ 0 h 799251"/>
                <a:gd name="connsiteX2" fmla="*/ 2240640 w 2373851"/>
                <a:gd name="connsiteY2" fmla="*/ 0 h 799251"/>
                <a:gd name="connsiteX3" fmla="*/ 2373851 w 2373851"/>
                <a:gd name="connsiteY3" fmla="*/ 133211 h 799251"/>
                <a:gd name="connsiteX4" fmla="*/ 2373851 w 2373851"/>
                <a:gd name="connsiteY4" fmla="*/ 666040 h 799251"/>
                <a:gd name="connsiteX5" fmla="*/ 2240640 w 2373851"/>
                <a:gd name="connsiteY5" fmla="*/ 799251 h 799251"/>
                <a:gd name="connsiteX6" fmla="*/ 133211 w 2373851"/>
                <a:gd name="connsiteY6" fmla="*/ 799251 h 799251"/>
                <a:gd name="connsiteX7" fmla="*/ 0 w 2373851"/>
                <a:gd name="connsiteY7" fmla="*/ 666040 h 799251"/>
                <a:gd name="connsiteX8" fmla="*/ 0 w 2373851"/>
                <a:gd name="connsiteY8" fmla="*/ 133211 h 79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3851" h="799251">
                  <a:moveTo>
                    <a:pt x="0" y="133211"/>
                  </a:moveTo>
                  <a:cubicBezTo>
                    <a:pt x="0" y="59641"/>
                    <a:pt x="59641" y="0"/>
                    <a:pt x="133211" y="0"/>
                  </a:cubicBezTo>
                  <a:lnTo>
                    <a:pt x="2240640" y="0"/>
                  </a:lnTo>
                  <a:cubicBezTo>
                    <a:pt x="2314210" y="0"/>
                    <a:pt x="2373851" y="59641"/>
                    <a:pt x="2373851" y="133211"/>
                  </a:cubicBezTo>
                  <a:lnTo>
                    <a:pt x="2373851" y="666040"/>
                  </a:lnTo>
                  <a:cubicBezTo>
                    <a:pt x="2373851" y="739610"/>
                    <a:pt x="2314210" y="799251"/>
                    <a:pt x="2240640" y="799251"/>
                  </a:cubicBezTo>
                  <a:lnTo>
                    <a:pt x="133211" y="799251"/>
                  </a:lnTo>
                  <a:cubicBezTo>
                    <a:pt x="59641" y="799251"/>
                    <a:pt x="0" y="739610"/>
                    <a:pt x="0" y="666040"/>
                  </a:cubicBezTo>
                  <a:lnTo>
                    <a:pt x="0" y="133211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976" tIns="99976" rIns="99976" bIns="99976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atin typeface="Arial" pitchFamily="34" charset="0"/>
                  <a:cs typeface="Arial" pitchFamily="34" charset="0"/>
                </a:rPr>
                <a:t>Exercising</a:t>
              </a:r>
              <a:br>
                <a:rPr lang="en-US" sz="1600" b="1" kern="1200" dirty="0" smtClean="0">
                  <a:latin typeface="Arial" pitchFamily="34" charset="0"/>
                  <a:cs typeface="Arial" pitchFamily="34" charset="0"/>
                </a:rPr>
              </a:br>
              <a:r>
                <a:rPr lang="en-US" sz="1600" b="1" kern="1200" dirty="0" smtClean="0">
                  <a:latin typeface="Arial" pitchFamily="34" charset="0"/>
                  <a:cs typeface="Arial" pitchFamily="34" charset="0"/>
                </a:rPr>
                <a:t>rigorously</a:t>
              </a:r>
              <a:endParaRPr lang="en-US" sz="1600" b="1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8BA873AF-E26E-4F9C-94FD-5E37F9F0EF12}" type="slidenum">
              <a:rPr lang="en-US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11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Objectives</a:t>
            </a:r>
            <a:endParaRPr lang="en-US" dirty="0"/>
          </a:p>
        </p:txBody>
      </p:sp>
      <p:sp>
        <p:nvSpPr>
          <p:cNvPr id="11276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4488" indent="-344488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describe the entrepreneurial mind-set and entrepreneurial cognition</a:t>
            </a:r>
          </a:p>
          <a:p>
            <a:pPr marL="344488" indent="-344488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identify and discuss the most commonly cited characteristics found in successful entrepreneurs</a:t>
            </a:r>
          </a:p>
          <a:p>
            <a:pPr marL="344488" indent="-344488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discuss the “dark side” of entrepreneurship</a:t>
            </a:r>
          </a:p>
          <a:p>
            <a:pPr marL="344488" indent="-344488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identify and describe the different types of risk entrepreneurs face as well as the major causes of stress for these individuals and the ways they can handle stress</a:t>
            </a:r>
          </a:p>
          <a:p>
            <a:pPr marL="344488" indent="-344488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discuss the ethical dilemmas confronting entrepreneurs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477000"/>
            <a:ext cx="6477000" cy="228600"/>
          </a:xfrm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2–</a:t>
            </a:r>
            <a:fld id="{24ED3232-D131-4E75-9178-888CD36C039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Entrepreneurial Ego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/>
          <a:lstStyle/>
          <a:p>
            <a:r>
              <a:rPr lang="en-US" dirty="0" smtClean="0"/>
              <a:t>Self-Destructive </a:t>
            </a:r>
            <a:r>
              <a:rPr lang="en-US" dirty="0"/>
              <a:t>Characteristics</a:t>
            </a:r>
          </a:p>
          <a:p>
            <a:pPr lvl="1"/>
            <a:r>
              <a:rPr lang="en-US" dirty="0"/>
              <a:t>Overbearing need for control</a:t>
            </a:r>
          </a:p>
          <a:p>
            <a:pPr lvl="1"/>
            <a:r>
              <a:rPr lang="en-US" dirty="0"/>
              <a:t>Sense of distrust</a:t>
            </a:r>
          </a:p>
          <a:p>
            <a:pPr lvl="1"/>
            <a:r>
              <a:rPr lang="en-US" dirty="0"/>
              <a:t>Overriding desire for success</a:t>
            </a:r>
          </a:p>
          <a:p>
            <a:pPr lvl="1"/>
            <a:r>
              <a:rPr lang="en-US" dirty="0"/>
              <a:t>Unrealistic </a:t>
            </a:r>
            <a:r>
              <a:rPr lang="en-US" dirty="0" smtClean="0"/>
              <a:t>externalized optimism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DD536006-F4F9-4E76-870D-DEC95EB6C9F1}" type="slidenum">
              <a:rPr lang="en-US"/>
              <a:pPr/>
              <a:t>20</a:t>
            </a:fld>
            <a:endParaRPr lang="en-US" dirty="0"/>
          </a:p>
        </p:txBody>
      </p:sp>
      <p:pic>
        <p:nvPicPr>
          <p:cNvPr id="493570" name="Picture 2" descr="C:\Users\Charlie\AppData\Local\Microsoft\Windows\Temporary Internet Files\Content.IE5\LS99K36Z\MC900391676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657600"/>
            <a:ext cx="3044342" cy="2341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Entrepreneurial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900"/>
              </a:spcBef>
            </a:pPr>
            <a:r>
              <a:rPr lang="en-US" dirty="0" smtClean="0"/>
              <a:t>Ethics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Provides </a:t>
            </a:r>
            <a:r>
              <a:rPr lang="en-US" dirty="0"/>
              <a:t>the basic rules or parameters for conducting </a:t>
            </a:r>
            <a:r>
              <a:rPr lang="en-US" dirty="0" smtClean="0"/>
              <a:t>any activity </a:t>
            </a:r>
            <a:r>
              <a:rPr lang="en-US" dirty="0"/>
              <a:t>in an “acceptable” </a:t>
            </a:r>
            <a:r>
              <a:rPr lang="en-US" dirty="0" smtClean="0"/>
              <a:t>manner.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Represents </a:t>
            </a:r>
            <a:r>
              <a:rPr lang="en-US" dirty="0"/>
              <a:t>a set of </a:t>
            </a:r>
            <a:r>
              <a:rPr lang="en-US" dirty="0" smtClean="0"/>
              <a:t>principles prescribing </a:t>
            </a:r>
            <a:r>
              <a:rPr lang="en-US" dirty="0"/>
              <a:t>a behavioral code </a:t>
            </a:r>
            <a:r>
              <a:rPr lang="en-US" dirty="0" smtClean="0"/>
              <a:t>of </a:t>
            </a:r>
            <a:r>
              <a:rPr lang="en-US" dirty="0"/>
              <a:t>what is good and right or bad and </a:t>
            </a:r>
            <a:r>
              <a:rPr lang="en-US" dirty="0" smtClean="0"/>
              <a:t>wrong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Defines “situational” moral </a:t>
            </a:r>
            <a:r>
              <a:rPr lang="en-US" dirty="0"/>
              <a:t>duty and </a:t>
            </a:r>
            <a:r>
              <a:rPr lang="en-US" dirty="0" smtClean="0"/>
              <a:t>obligations.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Sources of Ethical Dilemmas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Pressure from inside and outside interests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Changes in societal values, mores, and norms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010057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70852AE9-B2AB-4D6E-B346-7E35E36DA211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20813">
              <a:tabLst>
                <a:tab pos="1147763" algn="ctr"/>
              </a:tabLst>
            </a:pP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	2.2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Classifying Decisions Using a Conceptual Framework</a:t>
            </a: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358775" y="6216501"/>
            <a:ext cx="52800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Verne E. Henderson, “The Ethical Side of Enterprise,” </a:t>
            </a:r>
            <a:r>
              <a:rPr lang="en-US" sz="800" i="1" dirty="0">
                <a:solidFill>
                  <a:srgbClr val="0099CC"/>
                </a:solidFill>
              </a:rPr>
              <a:t>Sloan Management </a:t>
            </a:r>
            <a:r>
              <a:rPr lang="en-US" sz="800" i="1" dirty="0" smtClean="0">
                <a:solidFill>
                  <a:srgbClr val="0099CC"/>
                </a:solidFill>
              </a:rPr>
              <a:t>Review </a:t>
            </a:r>
            <a:r>
              <a:rPr lang="en-US" sz="800" dirty="0" smtClean="0">
                <a:solidFill>
                  <a:srgbClr val="0099CC"/>
                </a:solidFill>
              </a:rPr>
              <a:t>(</a:t>
            </a:r>
            <a:r>
              <a:rPr lang="en-US" sz="800" dirty="0">
                <a:solidFill>
                  <a:srgbClr val="0099CC"/>
                </a:solidFill>
              </a:rPr>
              <a:t>Spring 1982): 42.</a:t>
            </a:r>
          </a:p>
        </p:txBody>
      </p:sp>
      <p:pic>
        <p:nvPicPr>
          <p:cNvPr id="4884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0638" y="1076325"/>
            <a:ext cx="6562725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Entrepreneurial </a:t>
            </a:r>
            <a:r>
              <a:rPr lang="en-US" dirty="0" smtClean="0"/>
              <a:t>Ethics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Ethical rationalizations used </a:t>
            </a:r>
            <a:r>
              <a:rPr lang="en-US" dirty="0"/>
              <a:t>to justify questionable </a:t>
            </a:r>
            <a:r>
              <a:rPr lang="en-US" dirty="0" smtClean="0"/>
              <a:t>conduct involve believing that the activity: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Is </a:t>
            </a:r>
            <a:r>
              <a:rPr lang="en-US" dirty="0"/>
              <a:t>not “really” illegal or </a:t>
            </a:r>
            <a:r>
              <a:rPr lang="en-US" dirty="0" smtClean="0"/>
              <a:t>immoral.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Is </a:t>
            </a:r>
            <a:r>
              <a:rPr lang="en-US" dirty="0"/>
              <a:t>in the individual’s or the </a:t>
            </a:r>
            <a:r>
              <a:rPr lang="en-US" dirty="0" smtClean="0"/>
              <a:t>firm’s best interest.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Will </a:t>
            </a:r>
            <a:r>
              <a:rPr lang="en-US" dirty="0"/>
              <a:t>never be found </a:t>
            </a:r>
            <a:r>
              <a:rPr lang="en-US" dirty="0" smtClean="0"/>
              <a:t>out.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Helps the firm so the firm </a:t>
            </a:r>
            <a:r>
              <a:rPr lang="en-US" dirty="0"/>
              <a:t>will condone </a:t>
            </a:r>
            <a:r>
              <a:rPr lang="en-US" dirty="0" smtClean="0"/>
              <a:t>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492553" name="Picture 9" descr="C:\Users\Charlie\AppData\Local\Microsoft\Windows\Temporary Internet Files\Content.IE5\B3TVMTM1\MC9000713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267200"/>
            <a:ext cx="3035929" cy="1886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416380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5449EAA3-9B28-4735-9435-BD678C59D7B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95275" y="540156"/>
            <a:ext cx="8534400" cy="45720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91440" rIns="0" bIns="91440">
            <a:noAutofit/>
          </a:bodyPr>
          <a:lstStyle>
            <a:lvl1pPr marL="514350" algn="l" rtl="0" fontAlgn="base">
              <a:spcBef>
                <a:spcPct val="0"/>
              </a:spcBef>
              <a:spcAft>
                <a:spcPct val="0"/>
              </a:spcAft>
              <a:def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51435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marL="51435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marL="51435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marL="51435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97155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142875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88595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234315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 smtClean="0"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 smtClean="0"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effectLst/>
                <a:cs typeface="Tahoma" pitchFamily="34" charset="0"/>
              </a:rPr>
              <a:t>2.2</a:t>
            </a:r>
            <a:r>
              <a:rPr lang="en-US" sz="1800" dirty="0" smtClean="0"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Types of Morally Questionable Acts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2166676"/>
              </p:ext>
            </p:extLst>
          </p:nvPr>
        </p:nvGraphicFramePr>
        <p:xfrm>
          <a:off x="295275" y="1295401"/>
          <a:ext cx="8534401" cy="4358640"/>
        </p:xfrm>
        <a:graphic>
          <a:graphicData uri="http://schemas.openxmlformats.org/drawingml/2006/table">
            <a:tbl>
              <a:tblPr/>
              <a:tblGrid>
                <a:gridCol w="1685925"/>
                <a:gridCol w="1981200"/>
                <a:gridCol w="4867276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Direct Effect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Examples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16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Nonrole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Against the firm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Expense account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cheating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/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Embezzlement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Stealing supplies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96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Role failure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Against the firm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Superficial performance appraisal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confronting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expense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account cheating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Palming off a poor performer with inflated praise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Role distortion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 the firm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Bribery</a:t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Price fixing</a:t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Manipulating suppliers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626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Role assertion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 the firm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Investing in unethically governed countries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Using nuclear technology for energy generation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withdrawing product line in face of initial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allegations of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inadequate safety</a:t>
                      </a:r>
                    </a:p>
                  </a:txBody>
                  <a:tcPr marL="45720" marR="45720"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6185356"/>
            <a:ext cx="6096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James A. Waters and Frederick Bird, “Attending to Ethics in Management,” </a:t>
            </a:r>
            <a:r>
              <a:rPr lang="en-US" sz="800" i="1" dirty="0">
                <a:solidFill>
                  <a:srgbClr val="0099CC"/>
                </a:solidFill>
              </a:rPr>
              <a:t>Journal of Business </a:t>
            </a:r>
            <a:r>
              <a:rPr lang="en-US" sz="800" i="1" dirty="0" smtClean="0">
                <a:solidFill>
                  <a:srgbClr val="0099CC"/>
                </a:solidFill>
              </a:rPr>
              <a:t>Ethics 5 </a:t>
            </a:r>
            <a:r>
              <a:rPr lang="en-US" sz="800" dirty="0">
                <a:solidFill>
                  <a:srgbClr val="0099CC"/>
                </a:solidFill>
              </a:rPr>
              <a:t>(1989): 494.</a:t>
            </a:r>
          </a:p>
        </p:txBody>
      </p:sp>
    </p:spTree>
    <p:extLst>
      <p:ext uri="{BB962C8B-B14F-4D97-AF65-F5344CB8AC3E}">
        <p14:creationId xmlns:p14="http://schemas.microsoft.com/office/powerpoint/2010/main" xmlns="" val="58689900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70852AE9-B2AB-4D6E-B346-7E35E36DA211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20813">
              <a:tabLst>
                <a:tab pos="1147763" algn="ctr"/>
              </a:tabLst>
            </a:pP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	2.3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Overlap Between Moral Standards and Legal Requirements</a:t>
            </a:r>
          </a:p>
        </p:txBody>
      </p:sp>
      <p:pic>
        <p:nvPicPr>
          <p:cNvPr id="4884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57325"/>
            <a:ext cx="685800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Up Arrow 1"/>
          <p:cNvSpPr/>
          <p:nvPr/>
        </p:nvSpPr>
        <p:spPr>
          <a:xfrm>
            <a:off x="4375299" y="3886200"/>
            <a:ext cx="381000" cy="1600200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89767" y="55626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Ethical </a:t>
            </a:r>
            <a:br>
              <a:rPr lang="en-US" sz="2000" dirty="0" smtClean="0"/>
            </a:br>
            <a:r>
              <a:rPr lang="en-US" sz="2000" dirty="0" smtClean="0"/>
              <a:t>Dilemmas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6091813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ctr"/>
            <a:r>
              <a:rPr lang="en-US" dirty="0" smtClean="0"/>
              <a:t>Reasons for Unethical Behaviors Occur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523998" y="1676400"/>
            <a:ext cx="6096002" cy="3962400"/>
            <a:chOff x="1523998" y="1674781"/>
            <a:chExt cx="6096002" cy="3919636"/>
          </a:xfrm>
        </p:grpSpPr>
        <p:sp>
          <p:nvSpPr>
            <p:cNvPr id="11" name="Freeform 10"/>
            <p:cNvSpPr/>
            <p:nvPr/>
          </p:nvSpPr>
          <p:spPr>
            <a:xfrm>
              <a:off x="2782145" y="1886260"/>
              <a:ext cx="3573718" cy="3573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573692" y="1777244"/>
                  </a:moveTo>
                  <a:arcTo wR="1786859" hR="1786859" stAng="21581501" swAng="1485087"/>
                </a:path>
              </a:pathLst>
            </a:custGeom>
            <a:noFill/>
            <a:ln w="38100"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785140" y="2020699"/>
              <a:ext cx="3573718" cy="3573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632689" y="212871"/>
                  </a:moveTo>
                  <a:arcTo wR="1786859" hR="1786859" stAng="17895163" swAng="1647582"/>
                </a:path>
              </a:pathLst>
            </a:custGeom>
            <a:noFill/>
            <a:ln w="28575"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2785140" y="2020699"/>
              <a:ext cx="3573718" cy="3573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10519" y="780237"/>
                  </a:moveTo>
                  <a:arcTo wR="1786859" hR="1786859" stAng="12857256" swAng="1647582"/>
                </a:path>
              </a:pathLst>
            </a:custGeom>
            <a:noFill/>
            <a:ln w="38100"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3733799" y="1674781"/>
              <a:ext cx="1676401" cy="746221"/>
            </a:xfrm>
            <a:custGeom>
              <a:avLst/>
              <a:gdLst>
                <a:gd name="connsiteX0" fmla="*/ 0 w 1676401"/>
                <a:gd name="connsiteY0" fmla="*/ 149101 h 894587"/>
                <a:gd name="connsiteX1" fmla="*/ 149101 w 1676401"/>
                <a:gd name="connsiteY1" fmla="*/ 0 h 894587"/>
                <a:gd name="connsiteX2" fmla="*/ 1527300 w 1676401"/>
                <a:gd name="connsiteY2" fmla="*/ 0 h 894587"/>
                <a:gd name="connsiteX3" fmla="*/ 1676401 w 1676401"/>
                <a:gd name="connsiteY3" fmla="*/ 149101 h 894587"/>
                <a:gd name="connsiteX4" fmla="*/ 1676401 w 1676401"/>
                <a:gd name="connsiteY4" fmla="*/ 745486 h 894587"/>
                <a:gd name="connsiteX5" fmla="*/ 1527300 w 1676401"/>
                <a:gd name="connsiteY5" fmla="*/ 894587 h 894587"/>
                <a:gd name="connsiteX6" fmla="*/ 149101 w 1676401"/>
                <a:gd name="connsiteY6" fmla="*/ 894587 h 894587"/>
                <a:gd name="connsiteX7" fmla="*/ 0 w 1676401"/>
                <a:gd name="connsiteY7" fmla="*/ 745486 h 894587"/>
                <a:gd name="connsiteX8" fmla="*/ 0 w 1676401"/>
                <a:gd name="connsiteY8" fmla="*/ 149101 h 894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6401" h="894587">
                  <a:moveTo>
                    <a:pt x="0" y="149101"/>
                  </a:moveTo>
                  <a:cubicBezTo>
                    <a:pt x="0" y="66755"/>
                    <a:pt x="66755" y="0"/>
                    <a:pt x="149101" y="0"/>
                  </a:cubicBezTo>
                  <a:lnTo>
                    <a:pt x="1527300" y="0"/>
                  </a:lnTo>
                  <a:cubicBezTo>
                    <a:pt x="1609646" y="0"/>
                    <a:pt x="1676401" y="66755"/>
                    <a:pt x="1676401" y="149101"/>
                  </a:cubicBezTo>
                  <a:lnTo>
                    <a:pt x="1676401" y="745486"/>
                  </a:lnTo>
                  <a:cubicBezTo>
                    <a:pt x="1676401" y="827832"/>
                    <a:pt x="1609646" y="894587"/>
                    <a:pt x="1527300" y="894587"/>
                  </a:cubicBezTo>
                  <a:lnTo>
                    <a:pt x="149101" y="894587"/>
                  </a:lnTo>
                  <a:cubicBezTo>
                    <a:pt x="66755" y="894587"/>
                    <a:pt x="0" y="827832"/>
                    <a:pt x="0" y="745486"/>
                  </a:cubicBezTo>
                  <a:lnTo>
                    <a:pt x="0" y="149101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630" tIns="104630" rIns="104630" bIns="10463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smtClean="0">
                  <a:latin typeface="Arial" pitchFamily="34" charset="0"/>
                  <a:cs typeface="Arial" pitchFamily="34" charset="0"/>
                </a:rPr>
                <a:t>Greed</a:t>
              </a:r>
              <a:endParaRPr lang="en-US" sz="1600" kern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4922806" y="2815390"/>
              <a:ext cx="2697194" cy="894587"/>
            </a:xfrm>
            <a:custGeom>
              <a:avLst/>
              <a:gdLst>
                <a:gd name="connsiteX0" fmla="*/ 0 w 2697194"/>
                <a:gd name="connsiteY0" fmla="*/ 149101 h 894587"/>
                <a:gd name="connsiteX1" fmla="*/ 149101 w 2697194"/>
                <a:gd name="connsiteY1" fmla="*/ 0 h 894587"/>
                <a:gd name="connsiteX2" fmla="*/ 2548093 w 2697194"/>
                <a:gd name="connsiteY2" fmla="*/ 0 h 894587"/>
                <a:gd name="connsiteX3" fmla="*/ 2697194 w 2697194"/>
                <a:gd name="connsiteY3" fmla="*/ 149101 h 894587"/>
                <a:gd name="connsiteX4" fmla="*/ 2697194 w 2697194"/>
                <a:gd name="connsiteY4" fmla="*/ 745486 h 894587"/>
                <a:gd name="connsiteX5" fmla="*/ 2548093 w 2697194"/>
                <a:gd name="connsiteY5" fmla="*/ 894587 h 894587"/>
                <a:gd name="connsiteX6" fmla="*/ 149101 w 2697194"/>
                <a:gd name="connsiteY6" fmla="*/ 894587 h 894587"/>
                <a:gd name="connsiteX7" fmla="*/ 0 w 2697194"/>
                <a:gd name="connsiteY7" fmla="*/ 745486 h 894587"/>
                <a:gd name="connsiteX8" fmla="*/ 0 w 2697194"/>
                <a:gd name="connsiteY8" fmla="*/ 149101 h 894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97194" h="894587">
                  <a:moveTo>
                    <a:pt x="0" y="149101"/>
                  </a:moveTo>
                  <a:cubicBezTo>
                    <a:pt x="0" y="66755"/>
                    <a:pt x="66755" y="0"/>
                    <a:pt x="149101" y="0"/>
                  </a:cubicBezTo>
                  <a:lnTo>
                    <a:pt x="2548093" y="0"/>
                  </a:lnTo>
                  <a:cubicBezTo>
                    <a:pt x="2630439" y="0"/>
                    <a:pt x="2697194" y="66755"/>
                    <a:pt x="2697194" y="149101"/>
                  </a:cubicBezTo>
                  <a:lnTo>
                    <a:pt x="2697194" y="745486"/>
                  </a:lnTo>
                  <a:cubicBezTo>
                    <a:pt x="2697194" y="827832"/>
                    <a:pt x="2630439" y="894587"/>
                    <a:pt x="2548093" y="894587"/>
                  </a:cubicBezTo>
                  <a:lnTo>
                    <a:pt x="149101" y="894587"/>
                  </a:lnTo>
                  <a:cubicBezTo>
                    <a:pt x="66755" y="894587"/>
                    <a:pt x="0" y="827832"/>
                    <a:pt x="0" y="745486"/>
                  </a:cubicBezTo>
                  <a:lnTo>
                    <a:pt x="0" y="149101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630" tIns="104630" rIns="104630" bIns="10463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smtClean="0">
                  <a:latin typeface="Arial" pitchFamily="34" charset="0"/>
                  <a:cs typeface="Arial" pitchFamily="34" charset="0"/>
                </a:rPr>
                <a:t>Distinctions between activities at work and activities at home</a:t>
              </a:r>
              <a:endParaRPr lang="en-US" sz="1600" kern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23808" y="1964008"/>
              <a:ext cx="3573718" cy="3573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637048" y="3358496"/>
                  </a:moveTo>
                  <a:arcTo wR="1786859" hR="1786859" stAng="3695310" swAng="3409431"/>
                </a:path>
              </a:pathLst>
            </a:custGeom>
            <a:noFill/>
            <a:ln w="38100"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2057397" y="4419596"/>
              <a:ext cx="2166621" cy="894587"/>
            </a:xfrm>
            <a:custGeom>
              <a:avLst/>
              <a:gdLst>
                <a:gd name="connsiteX0" fmla="*/ 0 w 2166621"/>
                <a:gd name="connsiteY0" fmla="*/ 149101 h 894587"/>
                <a:gd name="connsiteX1" fmla="*/ 149101 w 2166621"/>
                <a:gd name="connsiteY1" fmla="*/ 0 h 894587"/>
                <a:gd name="connsiteX2" fmla="*/ 2017520 w 2166621"/>
                <a:gd name="connsiteY2" fmla="*/ 0 h 894587"/>
                <a:gd name="connsiteX3" fmla="*/ 2166621 w 2166621"/>
                <a:gd name="connsiteY3" fmla="*/ 149101 h 894587"/>
                <a:gd name="connsiteX4" fmla="*/ 2166621 w 2166621"/>
                <a:gd name="connsiteY4" fmla="*/ 745486 h 894587"/>
                <a:gd name="connsiteX5" fmla="*/ 2017520 w 2166621"/>
                <a:gd name="connsiteY5" fmla="*/ 894587 h 894587"/>
                <a:gd name="connsiteX6" fmla="*/ 149101 w 2166621"/>
                <a:gd name="connsiteY6" fmla="*/ 894587 h 894587"/>
                <a:gd name="connsiteX7" fmla="*/ 0 w 2166621"/>
                <a:gd name="connsiteY7" fmla="*/ 745486 h 894587"/>
                <a:gd name="connsiteX8" fmla="*/ 0 w 2166621"/>
                <a:gd name="connsiteY8" fmla="*/ 149101 h 894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66621" h="894587">
                  <a:moveTo>
                    <a:pt x="0" y="149101"/>
                  </a:moveTo>
                  <a:cubicBezTo>
                    <a:pt x="0" y="66755"/>
                    <a:pt x="66755" y="0"/>
                    <a:pt x="149101" y="0"/>
                  </a:cubicBezTo>
                  <a:lnTo>
                    <a:pt x="2017520" y="0"/>
                  </a:lnTo>
                  <a:cubicBezTo>
                    <a:pt x="2099866" y="0"/>
                    <a:pt x="2166621" y="66755"/>
                    <a:pt x="2166621" y="149101"/>
                  </a:cubicBezTo>
                  <a:lnTo>
                    <a:pt x="2166621" y="745486"/>
                  </a:lnTo>
                  <a:cubicBezTo>
                    <a:pt x="2166621" y="827832"/>
                    <a:pt x="2099866" y="894587"/>
                    <a:pt x="2017520" y="894587"/>
                  </a:cubicBezTo>
                  <a:lnTo>
                    <a:pt x="149101" y="894587"/>
                  </a:lnTo>
                  <a:cubicBezTo>
                    <a:pt x="66755" y="894587"/>
                    <a:pt x="0" y="827832"/>
                    <a:pt x="0" y="745486"/>
                  </a:cubicBezTo>
                  <a:lnTo>
                    <a:pt x="0" y="149101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630" tIns="104630" rIns="104630" bIns="10463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latin typeface="Arial" pitchFamily="34" charset="0"/>
                  <a:cs typeface="Arial" pitchFamily="34" charset="0"/>
                </a:rPr>
                <a:t>Survival </a:t>
              </a:r>
              <a:br>
                <a:rPr lang="en-US" sz="1600" kern="1200" dirty="0" smtClean="0">
                  <a:latin typeface="Arial" pitchFamily="34" charset="0"/>
                  <a:cs typeface="Arial" pitchFamily="34" charset="0"/>
                </a:rPr>
              </a:br>
              <a:r>
                <a:rPr lang="en-US" sz="1600" kern="1200" dirty="0" smtClean="0">
                  <a:latin typeface="Arial" pitchFamily="34" charset="0"/>
                  <a:cs typeface="Arial" pitchFamily="34" charset="0"/>
                </a:rPr>
                <a:t>(bottom-line thinking)</a:t>
              </a:r>
              <a:endParaRPr lang="en-US" sz="16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781263" y="2020699"/>
              <a:ext cx="3573718" cy="3573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3434" y="2385982"/>
                  </a:moveTo>
                  <a:arcTo wR="1786859" hR="1786859" stAng="9624575" swAng="1464068"/>
                </a:path>
              </a:pathLst>
            </a:custGeom>
            <a:noFill/>
            <a:ln w="38100"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1523998" y="2815390"/>
              <a:ext cx="2697194" cy="894587"/>
            </a:xfrm>
            <a:custGeom>
              <a:avLst/>
              <a:gdLst>
                <a:gd name="connsiteX0" fmla="*/ 0 w 2697194"/>
                <a:gd name="connsiteY0" fmla="*/ 149101 h 894587"/>
                <a:gd name="connsiteX1" fmla="*/ 149101 w 2697194"/>
                <a:gd name="connsiteY1" fmla="*/ 0 h 894587"/>
                <a:gd name="connsiteX2" fmla="*/ 2548093 w 2697194"/>
                <a:gd name="connsiteY2" fmla="*/ 0 h 894587"/>
                <a:gd name="connsiteX3" fmla="*/ 2697194 w 2697194"/>
                <a:gd name="connsiteY3" fmla="*/ 149101 h 894587"/>
                <a:gd name="connsiteX4" fmla="*/ 2697194 w 2697194"/>
                <a:gd name="connsiteY4" fmla="*/ 745486 h 894587"/>
                <a:gd name="connsiteX5" fmla="*/ 2548093 w 2697194"/>
                <a:gd name="connsiteY5" fmla="*/ 894587 h 894587"/>
                <a:gd name="connsiteX6" fmla="*/ 149101 w 2697194"/>
                <a:gd name="connsiteY6" fmla="*/ 894587 h 894587"/>
                <a:gd name="connsiteX7" fmla="*/ 0 w 2697194"/>
                <a:gd name="connsiteY7" fmla="*/ 745486 h 894587"/>
                <a:gd name="connsiteX8" fmla="*/ 0 w 2697194"/>
                <a:gd name="connsiteY8" fmla="*/ 149101 h 894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97194" h="894587">
                  <a:moveTo>
                    <a:pt x="0" y="149101"/>
                  </a:moveTo>
                  <a:cubicBezTo>
                    <a:pt x="0" y="66755"/>
                    <a:pt x="66755" y="0"/>
                    <a:pt x="149101" y="0"/>
                  </a:cubicBezTo>
                  <a:lnTo>
                    <a:pt x="2548093" y="0"/>
                  </a:lnTo>
                  <a:cubicBezTo>
                    <a:pt x="2630439" y="0"/>
                    <a:pt x="2697194" y="66755"/>
                    <a:pt x="2697194" y="149101"/>
                  </a:cubicBezTo>
                  <a:lnTo>
                    <a:pt x="2697194" y="745486"/>
                  </a:lnTo>
                  <a:cubicBezTo>
                    <a:pt x="2697194" y="827832"/>
                    <a:pt x="2630439" y="894587"/>
                    <a:pt x="2548093" y="894587"/>
                  </a:cubicBezTo>
                  <a:lnTo>
                    <a:pt x="149101" y="894587"/>
                  </a:lnTo>
                  <a:cubicBezTo>
                    <a:pt x="66755" y="894587"/>
                    <a:pt x="0" y="827832"/>
                    <a:pt x="0" y="745486"/>
                  </a:cubicBezTo>
                  <a:lnTo>
                    <a:pt x="0" y="149101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630" tIns="104630" rIns="104630" bIns="10463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latin typeface="Arial" pitchFamily="34" charset="0"/>
                  <a:cs typeface="Arial" pitchFamily="34" charset="0"/>
                </a:rPr>
                <a:t>A reliance on other social institutions to convey and reinforce ethics</a:t>
              </a:r>
              <a:endParaRPr lang="en-US" sz="16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843776" y="4419608"/>
              <a:ext cx="2166621" cy="894587"/>
            </a:xfrm>
            <a:custGeom>
              <a:avLst/>
              <a:gdLst>
                <a:gd name="connsiteX0" fmla="*/ 0 w 2166621"/>
                <a:gd name="connsiteY0" fmla="*/ 149101 h 894587"/>
                <a:gd name="connsiteX1" fmla="*/ 149101 w 2166621"/>
                <a:gd name="connsiteY1" fmla="*/ 0 h 894587"/>
                <a:gd name="connsiteX2" fmla="*/ 2017520 w 2166621"/>
                <a:gd name="connsiteY2" fmla="*/ 0 h 894587"/>
                <a:gd name="connsiteX3" fmla="*/ 2166621 w 2166621"/>
                <a:gd name="connsiteY3" fmla="*/ 149101 h 894587"/>
                <a:gd name="connsiteX4" fmla="*/ 2166621 w 2166621"/>
                <a:gd name="connsiteY4" fmla="*/ 745486 h 894587"/>
                <a:gd name="connsiteX5" fmla="*/ 2017520 w 2166621"/>
                <a:gd name="connsiteY5" fmla="*/ 894587 h 894587"/>
                <a:gd name="connsiteX6" fmla="*/ 149101 w 2166621"/>
                <a:gd name="connsiteY6" fmla="*/ 894587 h 894587"/>
                <a:gd name="connsiteX7" fmla="*/ 0 w 2166621"/>
                <a:gd name="connsiteY7" fmla="*/ 745486 h 894587"/>
                <a:gd name="connsiteX8" fmla="*/ 0 w 2166621"/>
                <a:gd name="connsiteY8" fmla="*/ 149101 h 894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66621" h="894587">
                  <a:moveTo>
                    <a:pt x="0" y="149101"/>
                  </a:moveTo>
                  <a:cubicBezTo>
                    <a:pt x="0" y="66755"/>
                    <a:pt x="66755" y="0"/>
                    <a:pt x="149101" y="0"/>
                  </a:cubicBezTo>
                  <a:lnTo>
                    <a:pt x="2017520" y="0"/>
                  </a:lnTo>
                  <a:cubicBezTo>
                    <a:pt x="2099866" y="0"/>
                    <a:pt x="2166621" y="66755"/>
                    <a:pt x="2166621" y="149101"/>
                  </a:cubicBezTo>
                  <a:lnTo>
                    <a:pt x="2166621" y="745486"/>
                  </a:lnTo>
                  <a:cubicBezTo>
                    <a:pt x="2166621" y="827832"/>
                    <a:pt x="2099866" y="894587"/>
                    <a:pt x="2017520" y="894587"/>
                  </a:cubicBezTo>
                  <a:lnTo>
                    <a:pt x="149101" y="894587"/>
                  </a:lnTo>
                  <a:cubicBezTo>
                    <a:pt x="66755" y="894587"/>
                    <a:pt x="0" y="827832"/>
                    <a:pt x="0" y="745486"/>
                  </a:cubicBezTo>
                  <a:lnTo>
                    <a:pt x="0" y="149101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630" tIns="104630" rIns="104630" bIns="10463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smtClean="0">
                  <a:latin typeface="Arial" pitchFamily="34" charset="0"/>
                  <a:cs typeface="Arial" pitchFamily="34" charset="0"/>
                </a:rPr>
                <a:t>Lack of a foundation in ethics</a:t>
              </a:r>
              <a:endParaRPr lang="en-US" sz="1600" kern="120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647059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Entrepreneurial </a:t>
            </a:r>
            <a:r>
              <a:rPr lang="en-US" dirty="0" smtClean="0"/>
              <a:t>Ethics (cont’d)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676400" y="1359129"/>
            <a:ext cx="4963697" cy="3365263"/>
          </a:xfrm>
          <a:custGeom>
            <a:avLst/>
            <a:gdLst>
              <a:gd name="connsiteX0" fmla="*/ 269221 w 4508183"/>
              <a:gd name="connsiteY0" fmla="*/ 0 h 3365263"/>
              <a:gd name="connsiteX1" fmla="*/ 4238962 w 4508183"/>
              <a:gd name="connsiteY1" fmla="*/ 0 h 3365263"/>
              <a:gd name="connsiteX2" fmla="*/ 4508183 w 4508183"/>
              <a:gd name="connsiteY2" fmla="*/ 269221 h 3365263"/>
              <a:gd name="connsiteX3" fmla="*/ 4508183 w 4508183"/>
              <a:gd name="connsiteY3" fmla="*/ 3365263 h 3365263"/>
              <a:gd name="connsiteX4" fmla="*/ 4508183 w 4508183"/>
              <a:gd name="connsiteY4" fmla="*/ 3365263 h 3365263"/>
              <a:gd name="connsiteX5" fmla="*/ 0 w 4508183"/>
              <a:gd name="connsiteY5" fmla="*/ 3365263 h 3365263"/>
              <a:gd name="connsiteX6" fmla="*/ 0 w 4508183"/>
              <a:gd name="connsiteY6" fmla="*/ 3365263 h 3365263"/>
              <a:gd name="connsiteX7" fmla="*/ 0 w 4508183"/>
              <a:gd name="connsiteY7" fmla="*/ 269221 h 3365263"/>
              <a:gd name="connsiteX8" fmla="*/ 269221 w 4508183"/>
              <a:gd name="connsiteY8" fmla="*/ 0 h 3365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08183" h="3365263">
                <a:moveTo>
                  <a:pt x="269221" y="0"/>
                </a:moveTo>
                <a:lnTo>
                  <a:pt x="4238962" y="0"/>
                </a:lnTo>
                <a:cubicBezTo>
                  <a:pt x="4387649" y="0"/>
                  <a:pt x="4508183" y="120534"/>
                  <a:pt x="4508183" y="269221"/>
                </a:cubicBezTo>
                <a:lnTo>
                  <a:pt x="4508183" y="3365263"/>
                </a:lnTo>
                <a:lnTo>
                  <a:pt x="4508183" y="3365263"/>
                </a:lnTo>
                <a:lnTo>
                  <a:pt x="0" y="3365263"/>
                </a:lnTo>
                <a:lnTo>
                  <a:pt x="0" y="3365263"/>
                </a:lnTo>
                <a:lnTo>
                  <a:pt x="0" y="269221"/>
                </a:lnTo>
                <a:cubicBezTo>
                  <a:pt x="0" y="120534"/>
                  <a:pt x="120534" y="0"/>
                  <a:pt x="269221" y="0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274320" rIns="114412" bIns="91440" numCol="1" spcCol="1270" anchor="t" anchorCtr="0">
            <a:noAutofit/>
          </a:bodyPr>
          <a:lstStyle/>
          <a:p>
            <a:pPr marL="285750" lvl="1" indent="-285750" algn="l" defTabSz="1244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800" kern="1200" dirty="0" smtClean="0"/>
              <a:t>Extended consequences</a:t>
            </a:r>
            <a:endParaRPr lang="en-US" sz="2800" kern="1200" dirty="0"/>
          </a:p>
          <a:p>
            <a:pPr marL="285750" lvl="1" indent="-285750" algn="l" defTabSz="1244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800" kern="1200" dirty="0" smtClean="0"/>
              <a:t>Multiple alternatives</a:t>
            </a:r>
            <a:endParaRPr lang="en-US" sz="2800" kern="1200" dirty="0"/>
          </a:p>
          <a:p>
            <a:pPr marL="285750" lvl="1" indent="-285750" algn="l" defTabSz="1244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800" kern="1200" dirty="0" smtClean="0"/>
              <a:t>Mixed outcomes</a:t>
            </a:r>
            <a:endParaRPr lang="en-US" sz="2800" kern="1200" dirty="0"/>
          </a:p>
          <a:p>
            <a:pPr marL="285750" lvl="1" indent="-285750" algn="l" defTabSz="1244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800" kern="1200" dirty="0" smtClean="0"/>
              <a:t>Uncertain ethical consequences</a:t>
            </a:r>
            <a:endParaRPr lang="en-US" sz="2800" kern="1200" dirty="0"/>
          </a:p>
          <a:p>
            <a:pPr marL="285750" lvl="1" indent="-285750" algn="l" defTabSz="1244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800" kern="1200" dirty="0" smtClean="0"/>
              <a:t>Personal implications</a:t>
            </a:r>
            <a:endParaRPr lang="en-US" sz="2800" kern="1200" dirty="0"/>
          </a:p>
        </p:txBody>
      </p:sp>
      <p:sp>
        <p:nvSpPr>
          <p:cNvPr id="9" name="Freeform 8"/>
          <p:cNvSpPr/>
          <p:nvPr/>
        </p:nvSpPr>
        <p:spPr>
          <a:xfrm>
            <a:off x="1676400" y="4588773"/>
            <a:ext cx="4963697" cy="1447063"/>
          </a:xfrm>
          <a:custGeom>
            <a:avLst/>
            <a:gdLst>
              <a:gd name="connsiteX0" fmla="*/ 0 w 4508183"/>
              <a:gd name="connsiteY0" fmla="*/ 0 h 1447063"/>
              <a:gd name="connsiteX1" fmla="*/ 4508183 w 4508183"/>
              <a:gd name="connsiteY1" fmla="*/ 0 h 1447063"/>
              <a:gd name="connsiteX2" fmla="*/ 4508183 w 4508183"/>
              <a:gd name="connsiteY2" fmla="*/ 1447063 h 1447063"/>
              <a:gd name="connsiteX3" fmla="*/ 0 w 4508183"/>
              <a:gd name="connsiteY3" fmla="*/ 1447063 h 1447063"/>
              <a:gd name="connsiteX4" fmla="*/ 0 w 4508183"/>
              <a:gd name="connsiteY4" fmla="*/ 0 h 1447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8183" h="1447063">
                <a:moveTo>
                  <a:pt x="0" y="0"/>
                </a:moveTo>
                <a:lnTo>
                  <a:pt x="4508183" y="0"/>
                </a:lnTo>
                <a:lnTo>
                  <a:pt x="4508183" y="1447063"/>
                </a:lnTo>
                <a:lnTo>
                  <a:pt x="0" y="144706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320" tIns="0" rIns="1375316" bIns="0" numCol="1" spcCol="1270" anchor="ctr" anchorCtr="0">
            <a:noAutofit/>
          </a:bodyPr>
          <a:lstStyle/>
          <a:p>
            <a:pPr lvl="0" algn="l" defTabSz="1466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300" kern="1200" dirty="0" smtClean="0"/>
              <a:t>Complexity of Ethical Decisions</a:t>
            </a:r>
            <a:endParaRPr lang="en-US" sz="3300" kern="1200" dirty="0"/>
          </a:p>
        </p:txBody>
      </p:sp>
      <p:sp>
        <p:nvSpPr>
          <p:cNvPr id="10" name="Oval 9"/>
          <p:cNvSpPr/>
          <p:nvPr/>
        </p:nvSpPr>
        <p:spPr>
          <a:xfrm>
            <a:off x="5737336" y="4518136"/>
            <a:ext cx="1577864" cy="1577864"/>
          </a:xfrm>
          <a:prstGeom prst="ellipse">
            <a:avLst/>
          </a:prstGeom>
          <a:solidFill>
            <a:schemeClr val="bg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491524" name="Picture 4" descr="C:\Users\Charlie\AppData\Local\Microsoft\Windows\Temporary Internet Files\Content.IE5\GUPX3VIZ\MC9002925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54623"/>
            <a:ext cx="1273631" cy="129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101462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a Strategy for Ethical Enterprise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Ethical </a:t>
            </a:r>
            <a:r>
              <a:rPr lang="en-US" dirty="0" smtClean="0"/>
              <a:t>Code </a:t>
            </a:r>
            <a:r>
              <a:rPr lang="en-US" dirty="0"/>
              <a:t>of </a:t>
            </a:r>
            <a:r>
              <a:rPr lang="en-US" dirty="0" smtClean="0"/>
              <a:t>Conduct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Is a </a:t>
            </a:r>
            <a:r>
              <a:rPr lang="en-US" dirty="0"/>
              <a:t>statement of ethical practices or guidelines to which an </a:t>
            </a:r>
            <a:r>
              <a:rPr lang="en-US" dirty="0" smtClean="0"/>
              <a:t>enterprise adheres.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Are </a:t>
            </a:r>
            <a:r>
              <a:rPr lang="en-US" dirty="0"/>
              <a:t>becoming more prevalent in </a:t>
            </a:r>
            <a:r>
              <a:rPr lang="en-US" dirty="0" smtClean="0"/>
              <a:t>industry.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Are </a:t>
            </a:r>
            <a:r>
              <a:rPr lang="en-US" dirty="0"/>
              <a:t>proving to be more meaningful in terms of external </a:t>
            </a:r>
            <a:r>
              <a:rPr lang="en-US" dirty="0" smtClean="0"/>
              <a:t>legal and </a:t>
            </a:r>
            <a:r>
              <a:rPr lang="en-US" dirty="0"/>
              <a:t>social </a:t>
            </a:r>
            <a:r>
              <a:rPr lang="en-US" dirty="0" smtClean="0"/>
              <a:t>development.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Are </a:t>
            </a:r>
            <a:r>
              <a:rPr lang="en-US" dirty="0"/>
              <a:t>more comprehensive in terms of their </a:t>
            </a:r>
            <a:r>
              <a:rPr lang="en-US" dirty="0" smtClean="0"/>
              <a:t>coverage.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Are </a:t>
            </a:r>
            <a:r>
              <a:rPr lang="en-US" dirty="0"/>
              <a:t>easier </a:t>
            </a:r>
            <a:r>
              <a:rPr lang="en-US" dirty="0" smtClean="0"/>
              <a:t>to implement </a:t>
            </a:r>
            <a:r>
              <a:rPr lang="en-US" dirty="0"/>
              <a:t>in terms of the administrative procedures used to enforce them.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467DFD78-64C8-4D9C-B2D1-5BB4064A556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864838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“Always </a:t>
            </a:r>
            <a:r>
              <a:rPr lang="en-US" dirty="0" smtClean="0"/>
              <a:t>Do </a:t>
            </a:r>
            <a:r>
              <a:rPr lang="en-US" dirty="0"/>
              <a:t>the </a:t>
            </a:r>
            <a:r>
              <a:rPr lang="en-US" dirty="0" smtClean="0"/>
              <a:t>Right Thing”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Reasons for management to adhere </a:t>
            </a:r>
            <a:r>
              <a:rPr lang="en-US" dirty="0"/>
              <a:t>to a high moral </a:t>
            </a:r>
            <a:r>
              <a:rPr lang="en-US" dirty="0" smtClean="0"/>
              <a:t>code: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It </a:t>
            </a:r>
            <a:r>
              <a:rPr lang="en-US" dirty="0"/>
              <a:t>is good business because unethical practices have a corrosive effect </a:t>
            </a:r>
            <a:r>
              <a:rPr lang="en-US" dirty="0" smtClean="0"/>
              <a:t>not only on the firm itself, but on free markets and </a:t>
            </a:r>
            <a:r>
              <a:rPr lang="en-US" dirty="0"/>
              <a:t>free </a:t>
            </a:r>
            <a:r>
              <a:rPr lang="en-US" dirty="0" smtClean="0"/>
              <a:t>trade </a:t>
            </a:r>
            <a:r>
              <a:rPr lang="en-US" dirty="0"/>
              <a:t>which are fundamental to the survival of the free enterprise system</a:t>
            </a:r>
            <a:r>
              <a:rPr lang="en-US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Improving </a:t>
            </a:r>
            <a:r>
              <a:rPr lang="en-US" dirty="0"/>
              <a:t>the moral climate of </a:t>
            </a:r>
            <a:r>
              <a:rPr lang="en-US" dirty="0" smtClean="0"/>
              <a:t>the firm will eventually </a:t>
            </a:r>
            <a:r>
              <a:rPr lang="en-US" dirty="0"/>
              <a:t>win back the public’s </a:t>
            </a:r>
            <a:r>
              <a:rPr lang="en-US" dirty="0" smtClean="0"/>
              <a:t>confidence in the firm.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999436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11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Objectives (cont’d)</a:t>
            </a:r>
            <a:endParaRPr lang="en-US" dirty="0"/>
          </a:p>
        </p:txBody>
      </p:sp>
      <p:sp>
        <p:nvSpPr>
          <p:cNvPr id="11276" name="Rectangle 12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6629400" cy="5181600"/>
          </a:xfrm>
        </p:spPr>
        <p:txBody>
          <a:bodyPr/>
          <a:lstStyle/>
          <a:p>
            <a:pPr marL="344488" indent="-344488">
              <a:spcBef>
                <a:spcPts val="1200"/>
              </a:spcBef>
              <a:buFont typeface="+mj-lt"/>
              <a:buAutoNum type="arabicPeriod" startAt="6"/>
            </a:pPr>
            <a:r>
              <a:rPr lang="en-US" sz="2400" dirty="0" smtClean="0"/>
              <a:t>To study ethics in a conceptual framework for a dynamic environment</a:t>
            </a:r>
          </a:p>
          <a:p>
            <a:pPr marL="344488" indent="-344488">
              <a:spcBef>
                <a:spcPts val="1200"/>
              </a:spcBef>
              <a:buFont typeface="+mj-lt"/>
              <a:buAutoNum type="arabicPeriod" startAt="6"/>
            </a:pPr>
            <a:r>
              <a:rPr lang="en-US" sz="2400" dirty="0" smtClean="0"/>
              <a:t>To present strategies for establishing ethical responsibility and leadership</a:t>
            </a:r>
          </a:p>
          <a:p>
            <a:pPr marL="344488" indent="-344488">
              <a:spcBef>
                <a:spcPts val="1200"/>
              </a:spcBef>
              <a:buFont typeface="+mj-lt"/>
              <a:buAutoNum type="arabicPeriod" startAt="6"/>
            </a:pPr>
            <a:r>
              <a:rPr lang="en-US" sz="2400" dirty="0" smtClean="0"/>
              <a:t>To examine entrepreneurial motivation</a:t>
            </a:r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477000"/>
            <a:ext cx="6553200" cy="228600"/>
          </a:xfrm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2–</a:t>
            </a:r>
            <a:fld id="{24ED3232-D131-4E75-9178-888CD36C039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69405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Responsibility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0524759"/>
              </p:ext>
            </p:extLst>
          </p:nvPr>
        </p:nvGraphicFramePr>
        <p:xfrm>
          <a:off x="457200" y="12192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612192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marL="0" algn="ctr"/>
            <a:r>
              <a:rPr lang="en-US" dirty="0"/>
              <a:t>Ethical Considerations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Corporate </a:t>
            </a:r>
            <a:r>
              <a:rPr lang="en-US" dirty="0"/>
              <a:t>Entrepreneurs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3733800" cy="4724400"/>
          </a:xfrm>
        </p:spPr>
        <p:txBody>
          <a:bodyPr/>
          <a:lstStyle/>
          <a:p>
            <a:r>
              <a:rPr lang="en-US" dirty="0" smtClean="0"/>
              <a:t>Organizational barriers that invite unethical behaviors:</a:t>
            </a:r>
          </a:p>
          <a:p>
            <a:pPr lvl="1"/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Structures</a:t>
            </a:r>
          </a:p>
          <a:p>
            <a:pPr lvl="1"/>
            <a:r>
              <a:rPr lang="en-US" dirty="0" smtClean="0"/>
              <a:t>Policies and Procedures</a:t>
            </a:r>
          </a:p>
          <a:p>
            <a:pPr lvl="1"/>
            <a:r>
              <a:rPr lang="en-US" dirty="0" smtClean="0"/>
              <a:t>Culture</a:t>
            </a:r>
          </a:p>
          <a:p>
            <a:pPr lvl="1"/>
            <a:r>
              <a:rPr lang="en-US" dirty="0" smtClean="0"/>
              <a:t>Strategic Direction</a:t>
            </a:r>
          </a:p>
          <a:p>
            <a:pPr lvl="1"/>
            <a:r>
              <a:rPr lang="en-US" dirty="0" smtClean="0"/>
              <a:t>People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114800" y="1600200"/>
            <a:ext cx="4562475" cy="4724400"/>
          </a:xfrm>
        </p:spPr>
        <p:txBody>
          <a:bodyPr/>
          <a:lstStyle/>
          <a:p>
            <a:r>
              <a:rPr lang="en-US" dirty="0" smtClean="0"/>
              <a:t>Promote ethical employee behaviors by:</a:t>
            </a:r>
          </a:p>
          <a:p>
            <a:pPr lvl="1"/>
            <a:r>
              <a:rPr lang="en-US" dirty="0" smtClean="0"/>
              <a:t>Providing </a:t>
            </a:r>
            <a:r>
              <a:rPr lang="en-US" dirty="0"/>
              <a:t>flexibility</a:t>
            </a:r>
            <a:r>
              <a:rPr lang="en-US" dirty="0" smtClean="0"/>
              <a:t>, innovation</a:t>
            </a:r>
            <a:r>
              <a:rPr lang="en-US" dirty="0"/>
              <a:t>, and support of </a:t>
            </a:r>
            <a:r>
              <a:rPr lang="en-US" dirty="0" smtClean="0"/>
              <a:t>initiative </a:t>
            </a:r>
            <a:r>
              <a:rPr lang="en-US" dirty="0"/>
              <a:t>and risk </a:t>
            </a:r>
            <a:r>
              <a:rPr lang="en-US" dirty="0" smtClean="0"/>
              <a:t>taking</a:t>
            </a:r>
          </a:p>
          <a:p>
            <a:pPr lvl="1"/>
            <a:r>
              <a:rPr lang="en-US" dirty="0" smtClean="0"/>
              <a:t>Removing barriers for entrepreneurial </a:t>
            </a:r>
            <a:r>
              <a:rPr lang="en-US" dirty="0"/>
              <a:t>middle </a:t>
            </a:r>
            <a:r>
              <a:rPr lang="en-US" dirty="0" smtClean="0"/>
              <a:t>managers</a:t>
            </a:r>
          </a:p>
          <a:p>
            <a:pPr lvl="1"/>
            <a:r>
              <a:rPr lang="en-US" dirty="0" smtClean="0"/>
              <a:t>Including an ethical </a:t>
            </a:r>
            <a:r>
              <a:rPr lang="en-US" dirty="0"/>
              <a:t>component to corporate training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467DFD78-64C8-4D9C-B2D1-5BB4064A556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261439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70852AE9-B2AB-4D6E-B346-7E35E36DA211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20813">
              <a:tabLst>
                <a:tab pos="1147763" algn="ctr"/>
              </a:tabLst>
            </a:pP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	2.4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Ethical Challenges for Corporate Entrepreneurship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9600" y="1143000"/>
            <a:ext cx="7772400" cy="4768452"/>
            <a:chOff x="533400" y="1012116"/>
            <a:chExt cx="8077200" cy="5030220"/>
          </a:xfrm>
        </p:grpSpPr>
        <p:pic>
          <p:nvPicPr>
            <p:cNvPr id="48947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012116"/>
              <a:ext cx="8077200" cy="5030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54916" y="4626684"/>
              <a:ext cx="1295400" cy="43088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chemeClr val="bg2">
                      <a:lumMod val="75000"/>
                    </a:schemeClr>
                  </a:solidFill>
                </a:rPr>
                <a:t>Unethical</a:t>
              </a:r>
              <a:br>
                <a:rPr lang="en-US" sz="1050" b="1" dirty="0" smtClean="0">
                  <a:solidFill>
                    <a:schemeClr val="bg2">
                      <a:lumMod val="75000"/>
                    </a:schemeClr>
                  </a:solidFill>
                </a:rPr>
              </a:br>
              <a:r>
                <a:rPr lang="en-US" sz="1050" b="1" dirty="0" smtClean="0">
                  <a:solidFill>
                    <a:schemeClr val="bg2">
                      <a:lumMod val="75000"/>
                    </a:schemeClr>
                  </a:solidFill>
                </a:rPr>
                <a:t>Consequences</a:t>
              </a:r>
              <a:endParaRPr lang="en-US" sz="1050" b="1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81000" y="6075309"/>
            <a:ext cx="5105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  <a:cs typeface="Arial" pitchFamily="34" charset="0"/>
              </a:rPr>
              <a:t>Source: </a:t>
            </a:r>
            <a:r>
              <a:rPr lang="en-US" sz="800" dirty="0">
                <a:solidFill>
                  <a:srgbClr val="0099CC"/>
                </a:solidFill>
                <a:cs typeface="Arial" pitchFamily="34" charset="0"/>
              </a:rPr>
              <a:t>Donald F. Kuratko and Michael G. Goldsby, “Corporate Entrepreneurs or Rogue Middle Managers? A </a:t>
            </a:r>
            <a:r>
              <a:rPr lang="en-US" sz="800" dirty="0" smtClean="0">
                <a:solidFill>
                  <a:srgbClr val="0099CC"/>
                </a:solidFill>
                <a:cs typeface="Arial" pitchFamily="34" charset="0"/>
              </a:rPr>
              <a:t>Framework for </a:t>
            </a:r>
            <a:r>
              <a:rPr lang="en-US" sz="800" dirty="0">
                <a:solidFill>
                  <a:srgbClr val="0099CC"/>
                </a:solidFill>
                <a:cs typeface="Arial" pitchFamily="34" charset="0"/>
              </a:rPr>
              <a:t>Ethical Corporate Entrepreneurship,” </a:t>
            </a:r>
            <a:r>
              <a:rPr lang="en-US" sz="800" i="1" dirty="0">
                <a:solidFill>
                  <a:srgbClr val="0099CC"/>
                </a:solidFill>
                <a:cs typeface="Arial" pitchFamily="34" charset="0"/>
              </a:rPr>
              <a:t>Journal of Business Ethics 55</a:t>
            </a:r>
            <a:r>
              <a:rPr lang="en-US" sz="800" dirty="0">
                <a:solidFill>
                  <a:srgbClr val="0099CC"/>
                </a:solidFill>
                <a:cs typeface="Arial" pitchFamily="34" charset="0"/>
              </a:rPr>
              <a:t> (2004): 18.</a:t>
            </a:r>
          </a:p>
        </p:txBody>
      </p:sp>
    </p:spTree>
    <p:extLst>
      <p:ext uri="{BB962C8B-B14F-4D97-AF65-F5344CB8AC3E}">
        <p14:creationId xmlns:p14="http://schemas.microsoft.com/office/powerpoint/2010/main" xmlns="" val="395304092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Leadership by Entrepreneurs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The </a:t>
            </a:r>
            <a:r>
              <a:rPr lang="en-US" dirty="0"/>
              <a:t>value system of </a:t>
            </a:r>
            <a:r>
              <a:rPr lang="en-US" dirty="0" smtClean="0"/>
              <a:t>an owner/entrepreneur </a:t>
            </a:r>
            <a:r>
              <a:rPr lang="en-US" dirty="0"/>
              <a:t>is the key to establishing an ethical </a:t>
            </a:r>
            <a:r>
              <a:rPr lang="en-US" dirty="0" smtClean="0"/>
              <a:t>organization.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 code </a:t>
            </a:r>
            <a:r>
              <a:rPr lang="en-US" dirty="0"/>
              <a:t>of </a:t>
            </a:r>
            <a:r>
              <a:rPr lang="en-US" dirty="0" smtClean="0"/>
              <a:t>ethics provides a </a:t>
            </a:r>
            <a:r>
              <a:rPr lang="en-US" dirty="0"/>
              <a:t>clear understanding </a:t>
            </a:r>
            <a:r>
              <a:rPr lang="en-US" dirty="0" smtClean="0"/>
              <a:t>of the need for:</a:t>
            </a:r>
          </a:p>
          <a:p>
            <a:pPr lvl="2">
              <a:spcBef>
                <a:spcPts val="1200"/>
              </a:spcBef>
            </a:pPr>
            <a:r>
              <a:rPr lang="en-US" sz="2400" dirty="0" smtClean="0"/>
              <a:t>Ethical administrative decision-making</a:t>
            </a:r>
          </a:p>
          <a:p>
            <a:pPr lvl="2">
              <a:spcBef>
                <a:spcPts val="1200"/>
              </a:spcBef>
            </a:pPr>
            <a:r>
              <a:rPr lang="en-US" sz="2400" dirty="0" smtClean="0"/>
              <a:t>Ethical behavior of employees</a:t>
            </a:r>
          </a:p>
          <a:p>
            <a:pPr lvl="2">
              <a:spcBef>
                <a:spcPts val="1200"/>
              </a:spcBef>
            </a:pPr>
            <a:r>
              <a:rPr lang="en-US" sz="2400" dirty="0" smtClean="0"/>
              <a:t>Explicit </a:t>
            </a:r>
            <a:r>
              <a:rPr lang="en-US" sz="2400" dirty="0"/>
              <a:t>rewards and </a:t>
            </a:r>
            <a:r>
              <a:rPr lang="en-US" sz="2400" dirty="0" smtClean="0"/>
              <a:t>punishments based on ethical behavior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063826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Entrepreneurial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Entrepreneurial Motivation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The quest for new-venture creation as well as </a:t>
            </a:r>
            <a:br>
              <a:rPr lang="en-US" dirty="0"/>
            </a:br>
            <a:r>
              <a:rPr lang="en-US" dirty="0"/>
              <a:t>the willingness to sustain that venture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Personal characteristics, personal environment, business environment, personal goal set (expectations), and the existence of a viable business idea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Entrepreneurial Persistence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An entrepreneur’s choice </a:t>
            </a:r>
            <a:r>
              <a:rPr lang="en-US" dirty="0"/>
              <a:t>to continue with an entrepreneurial opportunity regardless of </a:t>
            </a:r>
            <a:r>
              <a:rPr lang="en-US" dirty="0" smtClean="0"/>
              <a:t>counterinfluences or </a:t>
            </a:r>
            <a:r>
              <a:rPr lang="en-US" dirty="0"/>
              <a:t>other enticing alternatives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928169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 and Concepts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7674" y="1066800"/>
            <a:ext cx="4352925" cy="5105400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sz="2400" dirty="0"/>
              <a:t>career risk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code of conduct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dark side of entrepreneurship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drive to achieve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entrepreneurial behavior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entrepreneurial experience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entrepreneurial mind-set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entrepreneurial motivation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entrepreneurial </a:t>
            </a:r>
            <a:r>
              <a:rPr lang="en-US" sz="2400" dirty="0" smtClean="0"/>
              <a:t>persistence</a:t>
            </a:r>
          </a:p>
          <a:p>
            <a:pPr>
              <a:spcBef>
                <a:spcPct val="10000"/>
              </a:spcBef>
            </a:pPr>
            <a:r>
              <a:rPr lang="en-US" sz="2400" dirty="0" smtClean="0"/>
              <a:t>ethics</a:t>
            </a:r>
          </a:p>
          <a:p>
            <a:pPr>
              <a:spcBef>
                <a:spcPct val="10000"/>
              </a:spcBef>
            </a:pPr>
            <a:r>
              <a:rPr lang="en-US" sz="2400" dirty="0" smtClean="0"/>
              <a:t>failure</a:t>
            </a:r>
          </a:p>
          <a:p>
            <a:pPr>
              <a:spcBef>
                <a:spcPct val="10000"/>
              </a:spcBef>
            </a:pPr>
            <a:r>
              <a:rPr lang="en-US" sz="2400" dirty="0" smtClean="0"/>
              <a:t>family </a:t>
            </a:r>
            <a:r>
              <a:rPr lang="en-US" sz="2400" dirty="0"/>
              <a:t>and social risk</a:t>
            </a:r>
          </a:p>
          <a:p>
            <a:pPr>
              <a:spcBef>
                <a:spcPct val="10000"/>
              </a:spcBef>
            </a:pPr>
            <a:endParaRPr lang="en-US" sz="2400" dirty="0"/>
          </a:p>
          <a:p>
            <a:pPr>
              <a:spcBef>
                <a:spcPct val="10000"/>
              </a:spcBef>
            </a:pPr>
            <a:endParaRPr lang="en-US" sz="2400" dirty="0"/>
          </a:p>
          <a:p>
            <a:pPr>
              <a:spcBef>
                <a:spcPct val="10000"/>
              </a:spcBef>
            </a:pPr>
            <a:endParaRPr lang="en-US" sz="2400" dirty="0"/>
          </a:p>
        </p:txBody>
      </p:sp>
      <p:sp>
        <p:nvSpPr>
          <p:cNvPr id="5058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38675" y="1066800"/>
            <a:ext cx="4038600" cy="5105400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sz="2400" dirty="0" smtClean="0"/>
              <a:t>financial </a:t>
            </a:r>
            <a:r>
              <a:rPr lang="en-US" sz="2400" dirty="0"/>
              <a:t>risk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grief recovery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opportunity orientation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psychic risk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rationalizations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risk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role assertion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role distortion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role failure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stress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tolerance for ambiguity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vision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48B34CD8-98EC-4408-B4FA-63377B589834}" type="slidenum">
              <a:rPr lang="en-US"/>
              <a:pPr/>
              <a:t>35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0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5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05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5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05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05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5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05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5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05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5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05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05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058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058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058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058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058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058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uiExpand="1" build="p"/>
      <p:bldP spid="50586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Entrepreneurial </a:t>
            </a:r>
            <a:r>
              <a:rPr lang="en-US" dirty="0" smtClean="0"/>
              <a:t>Mind-Set</a:t>
            </a:r>
            <a:endParaRPr lang="en-US" dirty="0"/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en-US" dirty="0"/>
              <a:t>Entrepreneurial </a:t>
            </a:r>
            <a:r>
              <a:rPr lang="en-US" dirty="0" smtClean="0"/>
              <a:t>Mind-Set</a:t>
            </a:r>
            <a:endParaRPr lang="en-US" dirty="0"/>
          </a:p>
          <a:p>
            <a:pPr lvl="1">
              <a:spcBef>
                <a:spcPct val="25000"/>
              </a:spcBef>
            </a:pPr>
            <a:r>
              <a:rPr lang="en-US" dirty="0"/>
              <a:t>Describes the most common characteristics associated with successful entrepreneurs as well as the elements associated with the “dark side” of entrepreneurship. </a:t>
            </a:r>
          </a:p>
          <a:p>
            <a:pPr>
              <a:spcBef>
                <a:spcPct val="25000"/>
              </a:spcBef>
            </a:pPr>
            <a:r>
              <a:rPr lang="en-US" dirty="0"/>
              <a:t>Who Are Entrepreneurs?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Independent individuals, intensely committed and determined to persevere, who work very hard.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They are confident optimists who strive for integrity.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They burn with the competitive desire to excel and use failure as a learning tool.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0B05F923-49F6-43EB-A21E-EDA69FF2938C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Entrepreneurial Cognition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7272" y="1676400"/>
            <a:ext cx="2560320" cy="3505200"/>
            <a:chOff x="437272" y="1676400"/>
            <a:chExt cx="2560320" cy="3505200"/>
          </a:xfrm>
        </p:grpSpPr>
        <p:sp>
          <p:nvSpPr>
            <p:cNvPr id="9" name="Freeform 8"/>
            <p:cNvSpPr/>
            <p:nvPr/>
          </p:nvSpPr>
          <p:spPr>
            <a:xfrm>
              <a:off x="459771" y="2621280"/>
              <a:ext cx="2507456" cy="2560320"/>
            </a:xfrm>
            <a:custGeom>
              <a:avLst/>
              <a:gdLst>
                <a:gd name="connsiteX0" fmla="*/ 0 w 2507456"/>
                <a:gd name="connsiteY0" fmla="*/ 0 h 4172399"/>
                <a:gd name="connsiteX1" fmla="*/ 2507456 w 2507456"/>
                <a:gd name="connsiteY1" fmla="*/ 0 h 4172399"/>
                <a:gd name="connsiteX2" fmla="*/ 2507456 w 2507456"/>
                <a:gd name="connsiteY2" fmla="*/ 4172399 h 4172399"/>
                <a:gd name="connsiteX3" fmla="*/ 0 w 2507456"/>
                <a:gd name="connsiteY3" fmla="*/ 4172399 h 4172399"/>
                <a:gd name="connsiteX4" fmla="*/ 0 w 2507456"/>
                <a:gd name="connsiteY4" fmla="*/ 0 h 4172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7456" h="4172399">
                  <a:moveTo>
                    <a:pt x="0" y="0"/>
                  </a:moveTo>
                  <a:lnTo>
                    <a:pt x="2507456" y="0"/>
                  </a:lnTo>
                  <a:lnTo>
                    <a:pt x="2507456" y="4172399"/>
                  </a:lnTo>
                  <a:lnTo>
                    <a:pt x="0" y="41723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182880" rIns="91440" bIns="91440" numCol="1" spcCol="1270" anchor="t" anchorCtr="0">
              <a:noAutofit/>
            </a:bodyPr>
            <a:lstStyle/>
            <a:p>
              <a:pPr marL="0" lvl="1" algn="ctr" defTabSz="889000" rtl="0">
                <a:spcBef>
                  <a:spcPts val="600"/>
                </a:spcBef>
                <a:spcAft>
                  <a:spcPts val="0"/>
                </a:spcAft>
              </a:pPr>
              <a:r>
                <a:rPr lang="en-US" sz="1600" kern="1200" dirty="0" smtClean="0">
                  <a:latin typeface="Arial" pitchFamily="34" charset="0"/>
                  <a:cs typeface="Arial" pitchFamily="34" charset="0"/>
                </a:rPr>
                <a:t>The mental functions, processes (thoughts), and states of intelligent humans—attention, remembering, producing and understanding language, solving problems, and making decisions.</a:t>
              </a:r>
              <a:endParaRPr lang="en-US" sz="16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437272" y="1676400"/>
              <a:ext cx="2560320" cy="953625"/>
            </a:xfrm>
            <a:custGeom>
              <a:avLst/>
              <a:gdLst>
                <a:gd name="connsiteX0" fmla="*/ 0 w 2507456"/>
                <a:gd name="connsiteY0" fmla="*/ 0 h 722775"/>
                <a:gd name="connsiteX1" fmla="*/ 2507456 w 2507456"/>
                <a:gd name="connsiteY1" fmla="*/ 0 h 722775"/>
                <a:gd name="connsiteX2" fmla="*/ 2507456 w 2507456"/>
                <a:gd name="connsiteY2" fmla="*/ 722775 h 722775"/>
                <a:gd name="connsiteX3" fmla="*/ 0 w 2507456"/>
                <a:gd name="connsiteY3" fmla="*/ 722775 h 722775"/>
                <a:gd name="connsiteX4" fmla="*/ 0 w 2507456"/>
                <a:gd name="connsiteY4" fmla="*/ 0 h 722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7456" h="722775">
                  <a:moveTo>
                    <a:pt x="0" y="0"/>
                  </a:moveTo>
                  <a:lnTo>
                    <a:pt x="2507456" y="0"/>
                  </a:lnTo>
                  <a:lnTo>
                    <a:pt x="2507456" y="722775"/>
                  </a:lnTo>
                  <a:lnTo>
                    <a:pt x="0" y="722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C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Cognition</a:t>
              </a:r>
              <a:endParaRPr lang="en-US" sz="20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295772" y="1676400"/>
            <a:ext cx="2560320" cy="3505200"/>
            <a:chOff x="3295772" y="1676400"/>
            <a:chExt cx="2560320" cy="3505200"/>
          </a:xfrm>
        </p:grpSpPr>
        <p:sp>
          <p:nvSpPr>
            <p:cNvPr id="11" name="Freeform 10"/>
            <p:cNvSpPr/>
            <p:nvPr/>
          </p:nvSpPr>
          <p:spPr>
            <a:xfrm>
              <a:off x="3318271" y="2621280"/>
              <a:ext cx="2507456" cy="2560320"/>
            </a:xfrm>
            <a:custGeom>
              <a:avLst/>
              <a:gdLst>
                <a:gd name="connsiteX0" fmla="*/ 0 w 2507456"/>
                <a:gd name="connsiteY0" fmla="*/ 0 h 4172399"/>
                <a:gd name="connsiteX1" fmla="*/ 2507456 w 2507456"/>
                <a:gd name="connsiteY1" fmla="*/ 0 h 4172399"/>
                <a:gd name="connsiteX2" fmla="*/ 2507456 w 2507456"/>
                <a:gd name="connsiteY2" fmla="*/ 4172399 h 4172399"/>
                <a:gd name="connsiteX3" fmla="*/ 0 w 2507456"/>
                <a:gd name="connsiteY3" fmla="*/ 4172399 h 4172399"/>
                <a:gd name="connsiteX4" fmla="*/ 0 w 2507456"/>
                <a:gd name="connsiteY4" fmla="*/ 0 h 4172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7456" h="4172399">
                  <a:moveTo>
                    <a:pt x="0" y="0"/>
                  </a:moveTo>
                  <a:lnTo>
                    <a:pt x="2507456" y="0"/>
                  </a:lnTo>
                  <a:lnTo>
                    <a:pt x="2507456" y="4172399"/>
                  </a:lnTo>
                  <a:lnTo>
                    <a:pt x="0" y="41723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  <a:alpha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tint val="40000"/>
                <a:alpha val="90000"/>
                <a:hueOff val="5577458"/>
                <a:satOff val="19029"/>
                <a:lumOff val="8139"/>
                <a:alphaOff val="0"/>
              </a:schemeClr>
            </a:lnRef>
            <a:fillRef idx="1">
              <a:schemeClr val="accent4">
                <a:tint val="40000"/>
                <a:alpha val="90000"/>
                <a:hueOff val="5577458"/>
                <a:satOff val="19029"/>
                <a:lumOff val="8139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5577458"/>
                <a:satOff val="19029"/>
                <a:lumOff val="813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182880" rIns="91440" bIns="91440" numCol="1" spcCol="1270" anchor="t" anchorCtr="0">
              <a:noAutofit/>
            </a:bodyPr>
            <a:lstStyle/>
            <a:p>
              <a:pPr marL="0" lvl="1" algn="ctr" defTabSz="889000" rtl="0">
                <a:spcBef>
                  <a:spcPts val="600"/>
                </a:spcBef>
                <a:spcAft>
                  <a:spcPts val="0"/>
                </a:spcAft>
              </a:pPr>
              <a:r>
                <a:rPr lang="en-US" sz="1600" kern="1200" smtClean="0">
                  <a:latin typeface="Arial" pitchFamily="34" charset="0"/>
                  <a:cs typeface="Arial" pitchFamily="34" charset="0"/>
                </a:rPr>
                <a:t>Posits that knowledge structures (mental models of cognitions) can be ordered to optimize personal effectiveness within given situations.</a:t>
              </a:r>
              <a:endParaRPr lang="en-US" sz="1600" kern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3295772" y="1676400"/>
              <a:ext cx="2560320" cy="953625"/>
            </a:xfrm>
            <a:custGeom>
              <a:avLst/>
              <a:gdLst>
                <a:gd name="connsiteX0" fmla="*/ 0 w 2507456"/>
                <a:gd name="connsiteY0" fmla="*/ 0 h 722775"/>
                <a:gd name="connsiteX1" fmla="*/ 2507456 w 2507456"/>
                <a:gd name="connsiteY1" fmla="*/ 0 h 722775"/>
                <a:gd name="connsiteX2" fmla="*/ 2507456 w 2507456"/>
                <a:gd name="connsiteY2" fmla="*/ 722775 h 722775"/>
                <a:gd name="connsiteX3" fmla="*/ 0 w 2507456"/>
                <a:gd name="connsiteY3" fmla="*/ 722775 h 722775"/>
                <a:gd name="connsiteX4" fmla="*/ 0 w 2507456"/>
                <a:gd name="connsiteY4" fmla="*/ 0 h 722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7456" h="722775">
                  <a:moveTo>
                    <a:pt x="0" y="0"/>
                  </a:moveTo>
                  <a:lnTo>
                    <a:pt x="2507456" y="0"/>
                  </a:lnTo>
                  <a:lnTo>
                    <a:pt x="2507456" y="722775"/>
                  </a:lnTo>
                  <a:lnTo>
                    <a:pt x="0" y="722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hemeClr val="accent4">
                <a:hueOff val="5571488"/>
                <a:satOff val="19812"/>
                <a:lumOff val="44804"/>
                <a:alphaOff val="0"/>
              </a:schemeClr>
            </a:fillRef>
            <a:effectRef idx="0">
              <a:schemeClr val="accent4">
                <a:hueOff val="5571488"/>
                <a:satOff val="19812"/>
                <a:lumOff val="448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Social Cognition Theory</a:t>
              </a:r>
              <a:endParaRPr lang="en-US" sz="20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154272" y="1676400"/>
            <a:ext cx="2560320" cy="3505200"/>
            <a:chOff x="6154272" y="1676400"/>
            <a:chExt cx="2560320" cy="3505200"/>
          </a:xfrm>
        </p:grpSpPr>
        <p:sp>
          <p:nvSpPr>
            <p:cNvPr id="13" name="Freeform 12"/>
            <p:cNvSpPr/>
            <p:nvPr/>
          </p:nvSpPr>
          <p:spPr>
            <a:xfrm>
              <a:off x="6176771" y="2621280"/>
              <a:ext cx="2507456" cy="2560320"/>
            </a:xfrm>
            <a:custGeom>
              <a:avLst/>
              <a:gdLst>
                <a:gd name="connsiteX0" fmla="*/ 0 w 2507456"/>
                <a:gd name="connsiteY0" fmla="*/ 0 h 4172399"/>
                <a:gd name="connsiteX1" fmla="*/ 2507456 w 2507456"/>
                <a:gd name="connsiteY1" fmla="*/ 0 h 4172399"/>
                <a:gd name="connsiteX2" fmla="*/ 2507456 w 2507456"/>
                <a:gd name="connsiteY2" fmla="*/ 4172399 h 4172399"/>
                <a:gd name="connsiteX3" fmla="*/ 0 w 2507456"/>
                <a:gd name="connsiteY3" fmla="*/ 4172399 h 4172399"/>
                <a:gd name="connsiteX4" fmla="*/ 0 w 2507456"/>
                <a:gd name="connsiteY4" fmla="*/ 0 h 4172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7456" h="4172399">
                  <a:moveTo>
                    <a:pt x="0" y="0"/>
                  </a:moveTo>
                  <a:lnTo>
                    <a:pt x="2507456" y="0"/>
                  </a:lnTo>
                  <a:lnTo>
                    <a:pt x="2507456" y="4172399"/>
                  </a:lnTo>
                  <a:lnTo>
                    <a:pt x="0" y="4172399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tint val="40000"/>
                <a:alpha val="90000"/>
                <a:hueOff val="11154917"/>
                <a:satOff val="38059"/>
                <a:lumOff val="16277"/>
                <a:alphaOff val="0"/>
              </a:schemeClr>
            </a:lnRef>
            <a:fillRef idx="1">
              <a:schemeClr val="accent4">
                <a:tint val="40000"/>
                <a:alpha val="90000"/>
                <a:hueOff val="11154917"/>
                <a:satOff val="38059"/>
                <a:lumOff val="16277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11154917"/>
                <a:satOff val="38059"/>
                <a:lumOff val="1627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182880" rIns="91440" bIns="91440" numCol="1" spcCol="1270" anchor="t" anchorCtr="0">
              <a:noAutofit/>
            </a:bodyPr>
            <a:lstStyle/>
            <a:p>
              <a:pPr marL="0" lvl="1" algn="ctr" defTabSz="889000" rtl="0">
                <a:spcBef>
                  <a:spcPts val="600"/>
                </a:spcBef>
                <a:spcAft>
                  <a:spcPts val="0"/>
                </a:spcAft>
              </a:pPr>
              <a:r>
                <a:rPr lang="en-US" sz="1600" kern="1200" dirty="0" smtClean="0">
                  <a:latin typeface="Arial" pitchFamily="34" charset="0"/>
                  <a:cs typeface="Arial" pitchFamily="34" charset="0"/>
                </a:rPr>
                <a:t>The knowledge structures that people use to make assess </a:t>
              </a:r>
              <a:r>
                <a:rPr lang="en-US" sz="1600" kern="1200" dirty="0" err="1" smtClean="0">
                  <a:latin typeface="Arial" pitchFamily="34" charset="0"/>
                  <a:cs typeface="Arial" pitchFamily="34" charset="0"/>
                </a:rPr>
                <a:t>ments</a:t>
              </a:r>
              <a:r>
                <a:rPr lang="en-US" sz="1600" kern="1200" dirty="0" smtClean="0">
                  <a:latin typeface="Arial" pitchFamily="34" charset="0"/>
                  <a:cs typeface="Arial" pitchFamily="34" charset="0"/>
                </a:rPr>
                <a:t>, judgments, or decisions involving  opportunity evaluation, venture creation, and growth.</a:t>
              </a:r>
              <a:endParaRPr lang="en-US" sz="16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6154272" y="1676400"/>
              <a:ext cx="2560320" cy="953625"/>
            </a:xfrm>
            <a:custGeom>
              <a:avLst/>
              <a:gdLst>
                <a:gd name="connsiteX0" fmla="*/ 0 w 2507456"/>
                <a:gd name="connsiteY0" fmla="*/ 0 h 722775"/>
                <a:gd name="connsiteX1" fmla="*/ 2507456 w 2507456"/>
                <a:gd name="connsiteY1" fmla="*/ 0 h 722775"/>
                <a:gd name="connsiteX2" fmla="*/ 2507456 w 2507456"/>
                <a:gd name="connsiteY2" fmla="*/ 722775 h 722775"/>
                <a:gd name="connsiteX3" fmla="*/ 0 w 2507456"/>
                <a:gd name="connsiteY3" fmla="*/ 722775 h 722775"/>
                <a:gd name="connsiteX4" fmla="*/ 0 w 2507456"/>
                <a:gd name="connsiteY4" fmla="*/ 0 h 722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7456" h="722775">
                  <a:moveTo>
                    <a:pt x="0" y="0"/>
                  </a:moveTo>
                  <a:lnTo>
                    <a:pt x="2507456" y="0"/>
                  </a:lnTo>
                  <a:lnTo>
                    <a:pt x="2507456" y="722775"/>
                  </a:lnTo>
                  <a:lnTo>
                    <a:pt x="0" y="722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11142976"/>
                <a:satOff val="39624"/>
                <a:lumOff val="896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Entrepreneurial Cognition</a:t>
              </a:r>
              <a:endParaRPr lang="en-US" sz="2000" b="1" kern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3830588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Metacognitive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Cognitive Adaptability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to be dynamic, flexible, and self-regulating in one’s cognitions </a:t>
            </a:r>
            <a:r>
              <a:rPr lang="en-US" dirty="0" smtClean="0"/>
              <a:t>given dynamic </a:t>
            </a:r>
            <a:r>
              <a:rPr lang="en-US" dirty="0"/>
              <a:t>and uncertain task environments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Metacognitive Model</a:t>
            </a:r>
          </a:p>
          <a:p>
            <a:pPr lvl="1"/>
            <a:r>
              <a:rPr lang="en-US" dirty="0" smtClean="0"/>
              <a:t>Describes the </a:t>
            </a:r>
            <a:r>
              <a:rPr lang="en-US" dirty="0"/>
              <a:t>higher-order cognitive </a:t>
            </a:r>
            <a:r>
              <a:rPr lang="en-US" dirty="0" smtClean="0"/>
              <a:t>process that results </a:t>
            </a:r>
            <a:r>
              <a:rPr lang="en-US" dirty="0"/>
              <a:t>in the entrepreneur framing </a:t>
            </a:r>
            <a:r>
              <a:rPr lang="en-US" dirty="0" smtClean="0"/>
              <a:t>a </a:t>
            </a:r>
            <a:r>
              <a:rPr lang="en-US" dirty="0"/>
              <a:t>task effectually, and thus why and </a:t>
            </a:r>
            <a:r>
              <a:rPr lang="en-US" dirty="0" smtClean="0"/>
              <a:t>how a particular </a:t>
            </a:r>
            <a:r>
              <a:rPr lang="en-US" dirty="0"/>
              <a:t>strategy was included in a set of alternative responses to the decision </a:t>
            </a:r>
            <a:r>
              <a:rPr lang="en-US" dirty="0" smtClean="0"/>
              <a:t>task (</a:t>
            </a:r>
            <a:r>
              <a:rPr lang="en-US" dirty="0"/>
              <a:t>metacognition).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2–</a:t>
            </a:r>
            <a:fld id="{156F8987-C48D-417D-AE86-78121009D98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558404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9" name="Rectangle 11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Research on Entrepreneurs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FC4205F9-6D86-4EA0-9975-49A1779F767F}" type="slidenum">
              <a:rPr lang="en-US"/>
              <a:pPr/>
              <a:t>7</a:t>
            </a:fld>
            <a:endParaRPr lang="en-US" dirty="0"/>
          </a:p>
        </p:txBody>
      </p:sp>
      <p:grpSp>
        <p:nvGrpSpPr>
          <p:cNvPr id="508931" name="Group 3"/>
          <p:cNvGrpSpPr>
            <a:grpSpLocks/>
          </p:cNvGrpSpPr>
          <p:nvPr/>
        </p:nvGrpSpPr>
        <p:grpSpPr bwMode="auto">
          <a:xfrm>
            <a:off x="573088" y="1676400"/>
            <a:ext cx="8045450" cy="4327525"/>
            <a:chOff x="361" y="893"/>
            <a:chExt cx="5068" cy="2937"/>
          </a:xfrm>
        </p:grpSpPr>
        <p:sp>
          <p:nvSpPr>
            <p:cNvPr id="508932" name="Oval 4" descr="Blue03"/>
            <p:cNvSpPr>
              <a:spLocks noChangeArrowheads="1"/>
            </p:cNvSpPr>
            <p:nvPr/>
          </p:nvSpPr>
          <p:spPr bwMode="blackWhite">
            <a:xfrm>
              <a:off x="1882" y="2621"/>
              <a:ext cx="2188" cy="1209"/>
            </a:xfrm>
            <a:prstGeom prst="ellipse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 w="3175" algn="ctr">
              <a:solidFill>
                <a:srgbClr val="C0C0C0"/>
              </a:solidFill>
              <a:round/>
              <a:headEnd/>
              <a:tailEnd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 dirty="0"/>
                <a:t>The Entrepreneurial Mindset</a:t>
              </a:r>
            </a:p>
          </p:txBody>
        </p:sp>
        <p:cxnSp>
          <p:nvCxnSpPr>
            <p:cNvPr id="508933" name="AutoShape 5"/>
            <p:cNvCxnSpPr>
              <a:cxnSpLocks noChangeShapeType="1"/>
              <a:stCxn id="508938" idx="0"/>
              <a:endCxn id="508932" idx="1"/>
            </p:cNvCxnSpPr>
            <p:nvPr/>
          </p:nvCxnSpPr>
          <p:spPr bwMode="auto">
            <a:xfrm>
              <a:off x="1159" y="893"/>
              <a:ext cx="1043" cy="1905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08934" name="AutoShape 6"/>
            <p:cNvCxnSpPr>
              <a:cxnSpLocks noChangeShapeType="1"/>
              <a:stCxn id="508937" idx="0"/>
              <a:endCxn id="508932" idx="0"/>
            </p:cNvCxnSpPr>
            <p:nvPr/>
          </p:nvCxnSpPr>
          <p:spPr bwMode="auto">
            <a:xfrm>
              <a:off x="2972" y="893"/>
              <a:ext cx="4" cy="1728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08935" name="AutoShape 7"/>
            <p:cNvCxnSpPr>
              <a:cxnSpLocks noChangeShapeType="1"/>
              <a:stCxn id="508936" idx="0"/>
              <a:endCxn id="508932" idx="7"/>
            </p:cNvCxnSpPr>
            <p:nvPr/>
          </p:nvCxnSpPr>
          <p:spPr bwMode="auto">
            <a:xfrm flipH="1">
              <a:off x="3750" y="893"/>
              <a:ext cx="959" cy="1905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08936" name="Rectangle 8" descr="Bluegray02"/>
            <p:cNvSpPr>
              <a:spLocks noChangeArrowheads="1"/>
            </p:cNvSpPr>
            <p:nvPr/>
          </p:nvSpPr>
          <p:spPr bwMode="blackWhite">
            <a:xfrm>
              <a:off x="3989" y="893"/>
              <a:ext cx="1440" cy="1027"/>
            </a:xfrm>
            <a:prstGeom prst="rect">
              <a:avLst/>
            </a:prstGeom>
            <a:blipFill dpi="0" rotWithShape="1">
              <a:blip r:embed="rId4" cstate="print"/>
              <a:srcRect/>
              <a:stretch>
                <a:fillRect/>
              </a:stretch>
            </a:blipFill>
            <a:ln w="3175">
              <a:solidFill>
                <a:schemeClr val="bg2"/>
              </a:solidFill>
              <a:miter lim="800000"/>
              <a:headEnd/>
              <a:tailEnd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algn="ctr" eaLnBrk="0" hangingPunct="0"/>
              <a:r>
                <a:rPr lang="en-US" sz="2000" b="1" dirty="0"/>
                <a:t>Speeches, Seminars and Presentations</a:t>
              </a:r>
              <a:endParaRPr lang="en-US" sz="1600" b="1" dirty="0"/>
            </a:p>
          </p:txBody>
        </p:sp>
        <p:sp>
          <p:nvSpPr>
            <p:cNvPr id="508937" name="Rectangle 9" descr="Blue04"/>
            <p:cNvSpPr>
              <a:spLocks noChangeArrowheads="1"/>
            </p:cNvSpPr>
            <p:nvPr/>
          </p:nvSpPr>
          <p:spPr bwMode="blackWhite">
            <a:xfrm>
              <a:off x="2159" y="893"/>
              <a:ext cx="1626" cy="1027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algn="ctr" eaLnBrk="0" hangingPunct="0"/>
              <a:r>
                <a:rPr lang="en-US" sz="2000" b="1" dirty="0">
                  <a:solidFill>
                    <a:schemeClr val="bg1"/>
                  </a:solidFill>
                </a:rPr>
                <a:t>Direct </a:t>
              </a:r>
              <a:br>
                <a:rPr lang="en-US" sz="2000" b="1" dirty="0">
                  <a:solidFill>
                    <a:schemeClr val="bg1"/>
                  </a:solidFill>
                </a:rPr>
              </a:br>
              <a:r>
                <a:rPr lang="en-US" sz="2000" b="1" dirty="0">
                  <a:solidFill>
                    <a:schemeClr val="bg1"/>
                  </a:solidFill>
                </a:rPr>
                <a:t>Observation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08938" name="Rectangle 10" descr="Blue03"/>
            <p:cNvSpPr>
              <a:spLocks noChangeArrowheads="1"/>
            </p:cNvSpPr>
            <p:nvPr/>
          </p:nvSpPr>
          <p:spPr bwMode="blackWhite">
            <a:xfrm>
              <a:off x="361" y="893"/>
              <a:ext cx="1595" cy="1027"/>
            </a:xfrm>
            <a:prstGeom prst="rect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 w="3175">
              <a:solidFill>
                <a:srgbClr val="C0C0C0"/>
              </a:solidFill>
              <a:miter lim="800000"/>
              <a:headEnd/>
              <a:tailEnd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b="1" dirty="0"/>
                <a:t>Research and Popular </a:t>
              </a:r>
              <a:r>
                <a:rPr lang="en-US" sz="2000" b="1" dirty="0" smtClean="0"/>
                <a:t>Publications</a:t>
              </a:r>
              <a:endParaRPr lang="en-US" sz="1600" b="1" dirty="0"/>
            </a:p>
          </p:txBody>
        </p:sp>
      </p:grp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0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09082"/>
            <a:ext cx="9136063" cy="723275"/>
          </a:xfrm>
        </p:spPr>
        <p:txBody>
          <a:bodyPr/>
          <a:lstStyle/>
          <a:p>
            <a:pPr marL="233363"/>
            <a:r>
              <a:rPr lang="en-US" dirty="0"/>
              <a:t>Sources of Research on Entrepreneurs (cont’d)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sz="2400" dirty="0"/>
              <a:t>Publications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Technical and professional journals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Textbooks on entrepreneurship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Books about entrepreneurship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Biographies or autobiographies of entrepreneurs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Compendiums about entrepreneurs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News periodicals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Venture periodicals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Newsletters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Proceedings of conferences</a:t>
            </a:r>
          </a:p>
          <a:p>
            <a:pPr lvl="1">
              <a:spcBef>
                <a:spcPct val="35000"/>
              </a:spcBef>
            </a:pPr>
            <a:r>
              <a:rPr lang="en-US" sz="1800" dirty="0"/>
              <a:t>The Internet</a:t>
            </a:r>
          </a:p>
        </p:txBody>
      </p:sp>
      <p:sp>
        <p:nvSpPr>
          <p:cNvPr id="48128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Direct Observation of Practicing Entrepreneurs</a:t>
            </a:r>
          </a:p>
          <a:p>
            <a:pPr lvl="1"/>
            <a:r>
              <a:rPr lang="en-US" sz="2000" dirty="0"/>
              <a:t>Interviews</a:t>
            </a:r>
          </a:p>
          <a:p>
            <a:pPr lvl="1"/>
            <a:r>
              <a:rPr lang="en-US" sz="2000" dirty="0"/>
              <a:t>Surveys</a:t>
            </a:r>
          </a:p>
          <a:p>
            <a:pPr lvl="1"/>
            <a:r>
              <a:rPr lang="en-US" sz="2000" dirty="0"/>
              <a:t>Case studies</a:t>
            </a:r>
          </a:p>
          <a:p>
            <a:r>
              <a:rPr lang="en-US" sz="2400" dirty="0"/>
              <a:t>Speeches, Seminars, and Presentations by Practicing Entrepreneurs</a:t>
            </a:r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77F23D1F-62BB-4148-83FC-8E79A4FC60D3}" type="slidenum">
              <a:rPr lang="en-US"/>
              <a:pPr/>
              <a:t>8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8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8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8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8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8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8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8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8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8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8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81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81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with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81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with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81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with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81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3" grpId="0" uiExpand="1" build="p"/>
      <p:bldP spid="48128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09082"/>
            <a:ext cx="9144000" cy="723275"/>
          </a:xfrm>
        </p:spPr>
        <p:txBody>
          <a:bodyPr/>
          <a:lstStyle/>
          <a:p>
            <a:pPr marL="0" algn="ctr"/>
            <a:r>
              <a:rPr lang="en-US" dirty="0"/>
              <a:t>Characteristics </a:t>
            </a:r>
            <a:r>
              <a:rPr lang="en-US" dirty="0" smtClean="0"/>
              <a:t>of the Entrepreneurial Mind-Set</a:t>
            </a:r>
            <a:endParaRPr lang="en-US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7674" y="1219200"/>
            <a:ext cx="4429126" cy="51054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2400" dirty="0" smtClean="0"/>
              <a:t>Determination </a:t>
            </a:r>
            <a:r>
              <a:rPr lang="en-US" sz="2400" dirty="0"/>
              <a:t>and perseverance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Drive to achieve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Opportunity orientation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Initiative and responsibility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Persistent problem solving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Seeking feedback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Internal locus of control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Tolerance for ambiguity</a:t>
            </a:r>
          </a:p>
        </p:txBody>
      </p:sp>
      <p:sp>
        <p:nvSpPr>
          <p:cNvPr id="4833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52999" y="1219200"/>
            <a:ext cx="3724275" cy="51054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2400" dirty="0" smtClean="0"/>
              <a:t>Calculated </a:t>
            </a:r>
            <a:r>
              <a:rPr lang="en-US" sz="2400" dirty="0"/>
              <a:t>risk taking</a:t>
            </a:r>
          </a:p>
          <a:p>
            <a:pPr>
              <a:spcBef>
                <a:spcPct val="30000"/>
              </a:spcBef>
            </a:pPr>
            <a:r>
              <a:rPr lang="en-US" sz="2400" dirty="0" smtClean="0"/>
              <a:t>High </a:t>
            </a:r>
            <a:r>
              <a:rPr lang="en-US" sz="2400" dirty="0"/>
              <a:t>energy level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Creativity and </a:t>
            </a:r>
            <a:r>
              <a:rPr lang="en-US" sz="2400" dirty="0" smtClean="0"/>
              <a:t>innovativeness</a:t>
            </a:r>
            <a:endParaRPr lang="en-US" sz="2400" dirty="0"/>
          </a:p>
          <a:p>
            <a:pPr>
              <a:spcBef>
                <a:spcPct val="30000"/>
              </a:spcBef>
            </a:pPr>
            <a:r>
              <a:rPr lang="en-US" sz="2400" dirty="0"/>
              <a:t>Vision</a:t>
            </a:r>
          </a:p>
          <a:p>
            <a:pPr>
              <a:spcBef>
                <a:spcPct val="30000"/>
              </a:spcBef>
            </a:pPr>
            <a:r>
              <a:rPr lang="en-US" sz="2400" dirty="0" smtClean="0"/>
              <a:t>Passion</a:t>
            </a:r>
          </a:p>
          <a:p>
            <a:pPr>
              <a:spcBef>
                <a:spcPct val="30000"/>
              </a:spcBef>
            </a:pPr>
            <a:r>
              <a:rPr lang="en-US" sz="2400" dirty="0" smtClean="0"/>
              <a:t>Independence</a:t>
            </a:r>
            <a:endParaRPr lang="en-US" sz="2400" dirty="0"/>
          </a:p>
          <a:p>
            <a:pPr>
              <a:spcBef>
                <a:spcPct val="30000"/>
              </a:spcBef>
            </a:pPr>
            <a:r>
              <a:rPr lang="en-US" sz="2400" dirty="0"/>
              <a:t>Team building</a:t>
            </a:r>
          </a:p>
          <a:p>
            <a:pPr>
              <a:spcBef>
                <a:spcPct val="30000"/>
              </a:spcBef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2–</a:t>
            </a:r>
            <a:fld id="{1BB85E9C-78F6-4A6B-ADD3-97754EF8AB59}" type="slidenum">
              <a:rPr lang="en-US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8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8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83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83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83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833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833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build="p"/>
      <p:bldP spid="483332" grpId="0" build="p"/>
    </p:bldLst>
  </p:timing>
</p:sld>
</file>

<file path=ppt/theme/theme1.xml><?xml version="1.0" encoding="utf-8"?>
<a:theme xmlns:a="http://schemas.openxmlformats.org/drawingml/2006/main" name="Entrepreneurship 9e.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ntrepreneurship 8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8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3313</Words>
  <Application>Microsoft Office PowerPoint</Application>
  <PresentationFormat>On-screen Show (4:3)</PresentationFormat>
  <Paragraphs>376</Paragraphs>
  <Slides>35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Entrepreneurship 9e.</vt:lpstr>
      <vt:lpstr>The Entrepreneurial Mind-Set in Individuals: Cognition and Ethics</vt:lpstr>
      <vt:lpstr>Chapter Objectives</vt:lpstr>
      <vt:lpstr>Chapter Objectives (cont’d)</vt:lpstr>
      <vt:lpstr>The Entrepreneurial Mind-Set</vt:lpstr>
      <vt:lpstr>Entrepreneurial Cognition</vt:lpstr>
      <vt:lpstr>Metacognitive Perspective</vt:lpstr>
      <vt:lpstr>Sources of Research on Entrepreneurs</vt:lpstr>
      <vt:lpstr>Sources of Research on Entrepreneurs (cont’d)</vt:lpstr>
      <vt:lpstr>Characteristics of the Entrepreneurial Mind-Set</vt:lpstr>
      <vt:lpstr>Outline of the Entrepreneurial Organization</vt:lpstr>
      <vt:lpstr> 2.1 Characteristics Often Attributed to Entrepreneurs </vt:lpstr>
      <vt:lpstr>Entrepreneurship Theory</vt:lpstr>
      <vt:lpstr>Dealing with Failure:  The Grief Recovery Process</vt:lpstr>
      <vt:lpstr>The Entrepreneurial Experience</vt:lpstr>
      <vt:lpstr>The Dark Side of Entrepreneurship</vt:lpstr>
      <vt:lpstr> 2.1 Typology of Entrepreneurial Styles </vt:lpstr>
      <vt:lpstr> Entrepreneurs: Type A Personalities </vt:lpstr>
      <vt:lpstr>Stress and the Entrepreneur</vt:lpstr>
      <vt:lpstr>Dealing with Stress</vt:lpstr>
      <vt:lpstr>The Entrepreneurial Ego</vt:lpstr>
      <vt:lpstr>Entrepreneurial Ethics</vt:lpstr>
      <vt:lpstr> 2.2 Classifying Decisions Using a Conceptual Framework</vt:lpstr>
      <vt:lpstr>Entrepreneurial Ethics (cont’d)</vt:lpstr>
      <vt:lpstr>Slide 24</vt:lpstr>
      <vt:lpstr> 2.3 Overlap Between Moral Standards and Legal Requirements</vt:lpstr>
      <vt:lpstr>Reasons for Unethical Behaviors Occur</vt:lpstr>
      <vt:lpstr>Entrepreneurial Ethics (cont’d)</vt:lpstr>
      <vt:lpstr>Establishing a Strategy for Ethical Enterprise</vt:lpstr>
      <vt:lpstr>“Always Do the Right Thing”</vt:lpstr>
      <vt:lpstr>Ethical Responsibility</vt:lpstr>
      <vt:lpstr>Ethical Considerations of  Corporate Entrepreneurs</vt:lpstr>
      <vt:lpstr> 2.4 Ethical Challenges for Corporate Entrepreneurship</vt:lpstr>
      <vt:lpstr>Ethical Leadership by Entrepreneurs</vt:lpstr>
      <vt:lpstr>Entrepreneurial Motivation</vt:lpstr>
      <vt:lpstr>Key Terms and Concepts</vt:lpstr>
    </vt:vector>
  </TitlesOfParts>
  <Manager>Judy O'Neill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2</dc:subject>
  <dc:creator>Charlie Cook;ccook@uwa.edu</dc:creator>
  <cp:lastModifiedBy>hattonlg</cp:lastModifiedBy>
  <cp:revision>140</cp:revision>
  <dcterms:created xsi:type="dcterms:W3CDTF">2005-11-04T15:06:22Z</dcterms:created>
  <dcterms:modified xsi:type="dcterms:W3CDTF">2013-02-20T00:43:19Z</dcterms:modified>
</cp:coreProperties>
</file>