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60" r:id="rId3"/>
    <p:sldId id="481" r:id="rId4"/>
    <p:sldId id="435" r:id="rId5"/>
    <p:sldId id="441" r:id="rId6"/>
    <p:sldId id="442" r:id="rId7"/>
    <p:sldId id="443" r:id="rId8"/>
    <p:sldId id="307" r:id="rId9"/>
    <p:sldId id="445" r:id="rId10"/>
    <p:sldId id="446" r:id="rId11"/>
    <p:sldId id="472" r:id="rId12"/>
    <p:sldId id="437" r:id="rId13"/>
    <p:sldId id="294" r:id="rId14"/>
    <p:sldId id="438" r:id="rId15"/>
    <p:sldId id="474" r:id="rId16"/>
    <p:sldId id="440" r:id="rId17"/>
    <p:sldId id="447" r:id="rId18"/>
    <p:sldId id="450" r:id="rId19"/>
    <p:sldId id="451" r:id="rId20"/>
    <p:sldId id="475" r:id="rId21"/>
    <p:sldId id="448" r:id="rId22"/>
    <p:sldId id="479" r:id="rId23"/>
    <p:sldId id="454" r:id="rId24"/>
    <p:sldId id="309" r:id="rId25"/>
    <p:sldId id="310" r:id="rId26"/>
    <p:sldId id="457" r:id="rId27"/>
    <p:sldId id="458" r:id="rId28"/>
    <p:sldId id="476" r:id="rId29"/>
    <p:sldId id="460" r:id="rId30"/>
    <p:sldId id="461" r:id="rId31"/>
    <p:sldId id="462" r:id="rId32"/>
    <p:sldId id="477" r:id="rId33"/>
    <p:sldId id="464" r:id="rId34"/>
    <p:sldId id="466" r:id="rId35"/>
    <p:sldId id="482" r:id="rId36"/>
    <p:sldId id="478" r:id="rId37"/>
    <p:sldId id="469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CC6600"/>
    <a:srgbClr val="DDDDDD"/>
    <a:srgbClr val="EAEAEA"/>
    <a:srgbClr val="CCCC00"/>
    <a:srgbClr val="003366"/>
    <a:srgbClr val="FFFFFF"/>
    <a:srgbClr val="008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89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-2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279C5F-4EA1-41C1-A8FC-647F8B2DEF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6238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9F1325-2786-4C84-B395-C7920B7C245D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F7E8EF-7982-4B96-BE88-897A47C53D4F}" type="slidenum">
              <a:rPr lang="en-US"/>
              <a:pPr/>
              <a:t>10</a:t>
            </a:fld>
            <a:endParaRPr lang="en-US"/>
          </a:p>
        </p:txBody>
      </p:sp>
      <p:sp>
        <p:nvSpPr>
          <p:cNvPr id="97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D6FC89-0E4C-481B-9556-805B130C1AF5}" type="slidenum">
              <a:rPr lang="en-US"/>
              <a:pPr/>
              <a:t>11</a:t>
            </a:fld>
            <a:endParaRPr lang="en-US"/>
          </a:p>
        </p:txBody>
      </p:sp>
      <p:sp>
        <p:nvSpPr>
          <p:cNvPr id="103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A1022D-885E-472D-A595-0E27CE458EA8}" type="slidenum">
              <a:rPr lang="en-US"/>
              <a:pPr/>
              <a:t>12</a:t>
            </a:fld>
            <a:endParaRPr lang="en-US"/>
          </a:p>
        </p:txBody>
      </p:sp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06C240-7FE5-4818-86F4-9A38CB3A388F}" type="slidenum">
              <a:rPr lang="en-US"/>
              <a:pPr/>
              <a:t>13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8F6E7-A723-438A-98C4-126A7C9A4F54}" type="slidenum">
              <a:rPr lang="en-US"/>
              <a:pPr/>
              <a:t>14</a:t>
            </a:fld>
            <a:endParaRPr lang="en-US"/>
          </a:p>
        </p:txBody>
      </p:sp>
      <p:sp>
        <p:nvSpPr>
          <p:cNvPr id="96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23C3F2-BA47-47F8-80C2-AB9F78C238EE}" type="slidenum">
              <a:rPr lang="en-US"/>
              <a:pPr/>
              <a:t>15</a:t>
            </a:fld>
            <a:endParaRPr lang="en-US"/>
          </a:p>
        </p:txBody>
      </p:sp>
      <p:sp>
        <p:nvSpPr>
          <p:cNvPr id="103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8CBF3D-2891-4F41-8025-A83EE520C0FA}" type="slidenum">
              <a:rPr lang="en-US"/>
              <a:pPr/>
              <a:t>16</a:t>
            </a:fld>
            <a:endParaRPr lang="en-US"/>
          </a:p>
        </p:txBody>
      </p:sp>
      <p:sp>
        <p:nvSpPr>
          <p:cNvPr id="96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1779C3-43E4-4F32-ADB3-09F736254ADE}" type="slidenum">
              <a:rPr lang="en-US"/>
              <a:pPr/>
              <a:t>17</a:t>
            </a:fld>
            <a:endParaRPr lang="en-US"/>
          </a:p>
        </p:txBody>
      </p:sp>
      <p:sp>
        <p:nvSpPr>
          <p:cNvPr id="97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F22960-AB71-4420-9FEC-29455C0E796F}" type="slidenum">
              <a:rPr lang="en-US"/>
              <a:pPr/>
              <a:t>18</a:t>
            </a:fld>
            <a:endParaRPr lang="en-US"/>
          </a:p>
        </p:txBody>
      </p:sp>
      <p:sp>
        <p:nvSpPr>
          <p:cNvPr id="98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5C61EB-C202-4E02-B1DD-599EFADE242C}" type="slidenum">
              <a:rPr lang="en-US"/>
              <a:pPr/>
              <a:t>19</a:t>
            </a:fld>
            <a:endParaRPr lang="en-US"/>
          </a:p>
        </p:txBody>
      </p:sp>
      <p:sp>
        <p:nvSpPr>
          <p:cNvPr id="98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9AA480-E295-4AA0-808E-B24F404A6713}" type="slidenum">
              <a:rPr lang="en-US"/>
              <a:pPr/>
              <a:t>2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14AD40-45D6-4EDE-B8D6-0596AE5EA009}" type="slidenum">
              <a:rPr lang="en-US"/>
              <a:pPr/>
              <a:t>20</a:t>
            </a:fld>
            <a:endParaRPr lang="en-US"/>
          </a:p>
        </p:txBody>
      </p:sp>
      <p:sp>
        <p:nvSpPr>
          <p:cNvPr id="103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4CFDA5-CDE3-40BA-B6AA-149FE09CB144}" type="slidenum">
              <a:rPr lang="en-US"/>
              <a:pPr/>
              <a:t>21</a:t>
            </a:fld>
            <a:endParaRPr lang="en-US"/>
          </a:p>
        </p:txBody>
      </p:sp>
      <p:sp>
        <p:nvSpPr>
          <p:cNvPr id="98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85210-14B2-40F2-80ED-FE7F8669FBFA}" type="slidenum">
              <a:rPr lang="en-US"/>
              <a:pPr/>
              <a:t>22</a:t>
            </a:fld>
            <a:endParaRPr lang="en-US"/>
          </a:p>
        </p:txBody>
      </p:sp>
      <p:sp>
        <p:nvSpPr>
          <p:cNvPr id="104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0ED72E-4A43-48AA-A545-519A34D61DAE}" type="slidenum">
              <a:rPr lang="en-US"/>
              <a:pPr/>
              <a:t>23</a:t>
            </a:fld>
            <a:endParaRPr lang="en-US"/>
          </a:p>
        </p:txBody>
      </p:sp>
      <p:sp>
        <p:nvSpPr>
          <p:cNvPr id="99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41064D-5F3F-4F47-87DC-0E09D1D0D8EE}" type="slidenum">
              <a:rPr lang="en-US"/>
              <a:pPr/>
              <a:t>24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3508A-6222-4DBC-B048-DD4B4E02A0E9}" type="slidenum">
              <a:rPr lang="en-US"/>
              <a:pPr/>
              <a:t>25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A4BC27-CCA4-4ED8-90CF-04C71F562FCD}" type="slidenum">
              <a:rPr lang="en-US"/>
              <a:pPr/>
              <a:t>26</a:t>
            </a:fld>
            <a:endParaRPr lang="en-US"/>
          </a:p>
        </p:txBody>
      </p:sp>
      <p:sp>
        <p:nvSpPr>
          <p:cNvPr id="100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51A77D-4DE7-48C7-A74B-24887509DB80}" type="slidenum">
              <a:rPr lang="en-US"/>
              <a:pPr/>
              <a:t>27</a:t>
            </a:fld>
            <a:endParaRPr lang="en-US"/>
          </a:p>
        </p:txBody>
      </p:sp>
      <p:sp>
        <p:nvSpPr>
          <p:cNvPr id="100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05F70D-1832-4887-B20F-9D266267197D}" type="slidenum">
              <a:rPr lang="en-US"/>
              <a:pPr/>
              <a:t>28</a:t>
            </a:fld>
            <a:endParaRPr lang="en-US"/>
          </a:p>
        </p:txBody>
      </p:sp>
      <p:sp>
        <p:nvSpPr>
          <p:cNvPr id="104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FECBD1-145C-4D98-B1B6-B03B27A8976B}" type="slidenum">
              <a:rPr lang="en-US"/>
              <a:pPr/>
              <a:t>29</a:t>
            </a:fld>
            <a:endParaRPr lang="en-US"/>
          </a:p>
        </p:txBody>
      </p:sp>
      <p:sp>
        <p:nvSpPr>
          <p:cNvPr id="100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9AA480-E295-4AA0-808E-B24F404A6713}" type="slidenum">
              <a:rPr lang="en-US"/>
              <a:pPr/>
              <a:t>3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3ECAA9-39D6-4156-A523-49F7FC180F6A}" type="slidenum">
              <a:rPr lang="en-US"/>
              <a:pPr/>
              <a:t>30</a:t>
            </a:fld>
            <a:endParaRPr lang="en-US"/>
          </a:p>
        </p:txBody>
      </p:sp>
      <p:sp>
        <p:nvSpPr>
          <p:cNvPr id="100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5534A0-4AA2-40CF-996F-759C07A77765}" type="slidenum">
              <a:rPr lang="en-US"/>
              <a:pPr/>
              <a:t>31</a:t>
            </a:fld>
            <a:endParaRPr lang="en-US"/>
          </a:p>
        </p:txBody>
      </p:sp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8D9EC9-19C7-464D-81F0-CA3E5728BAE1}" type="slidenum">
              <a:rPr lang="en-US"/>
              <a:pPr/>
              <a:t>32</a:t>
            </a:fld>
            <a:endParaRPr lang="en-US"/>
          </a:p>
        </p:txBody>
      </p:sp>
      <p:sp>
        <p:nvSpPr>
          <p:cNvPr id="104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74375-A827-4069-B414-6DE312E38355}" type="slidenum">
              <a:rPr lang="en-US"/>
              <a:pPr/>
              <a:t>33</a:t>
            </a:fld>
            <a:endParaRPr lang="en-US"/>
          </a:p>
        </p:txBody>
      </p:sp>
      <p:sp>
        <p:nvSpPr>
          <p:cNvPr id="101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8A969-ABC5-4732-89BF-86F9EE0BD4CB}" type="slidenum">
              <a:rPr lang="en-US"/>
              <a:pPr/>
              <a:t>34</a:t>
            </a:fld>
            <a:endParaRPr lang="en-US"/>
          </a:p>
        </p:txBody>
      </p:sp>
      <p:sp>
        <p:nvSpPr>
          <p:cNvPr id="101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6E2210-6A3B-4D76-875D-5F7E2B12AAAE}" type="slidenum">
              <a:rPr lang="en-US"/>
              <a:pPr/>
              <a:t>36</a:t>
            </a:fld>
            <a:endParaRPr lang="en-US"/>
          </a:p>
        </p:txBody>
      </p:sp>
      <p:sp>
        <p:nvSpPr>
          <p:cNvPr id="104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1BD27-FAE7-436B-95A3-592F99598CEB}" type="slidenum">
              <a:rPr lang="en-US"/>
              <a:pPr/>
              <a:t>37</a:t>
            </a:fld>
            <a:endParaRPr lang="en-US"/>
          </a:p>
        </p:txBody>
      </p:sp>
      <p:sp>
        <p:nvSpPr>
          <p:cNvPr id="1025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8D1DEE-AE5D-47E0-B58B-D238153854A9}" type="slidenum">
              <a:rPr lang="en-US"/>
              <a:pPr/>
              <a:t>4</a:t>
            </a:fld>
            <a:endParaRPr lang="en-US"/>
          </a:p>
        </p:txBody>
      </p:sp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C4E480-5860-4A86-927C-DCBE1ED25BE9}" type="slidenum">
              <a:rPr lang="en-US"/>
              <a:pPr/>
              <a:t>5</a:t>
            </a:fld>
            <a:endParaRPr lang="en-US"/>
          </a:p>
        </p:txBody>
      </p:sp>
      <p:sp>
        <p:nvSpPr>
          <p:cNvPr id="96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E40D4B-7780-42CA-A8A7-A568A138F0D4}" type="slidenum">
              <a:rPr lang="en-US"/>
              <a:pPr/>
              <a:t>6</a:t>
            </a:fld>
            <a:endParaRPr lang="en-US"/>
          </a:p>
        </p:txBody>
      </p:sp>
      <p:sp>
        <p:nvSpPr>
          <p:cNvPr id="96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656A0-1F6A-4371-9116-0EB159A89F5A}" type="slidenum">
              <a:rPr lang="en-US"/>
              <a:pPr/>
              <a:t>7</a:t>
            </a:fld>
            <a:endParaRPr lang="en-US"/>
          </a:p>
        </p:txBody>
      </p:sp>
      <p:sp>
        <p:nvSpPr>
          <p:cNvPr id="97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8021EC-3CBF-400E-974E-2BBB4F4F3E14}" type="slidenum">
              <a:rPr lang="en-US"/>
              <a:pPr/>
              <a:t>8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DEB6E7-7EF1-4105-BDCC-41357B66F1F2}" type="slidenum">
              <a:rPr lang="en-US"/>
              <a:pPr/>
              <a:t>9</a:t>
            </a:fld>
            <a:endParaRPr lang="en-US"/>
          </a:p>
        </p:txBody>
      </p:sp>
      <p:sp>
        <p:nvSpPr>
          <p:cNvPr id="97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bg>
      <p:bgPr>
        <a:gradFill>
          <a:gsLst>
            <a:gs pos="32000">
              <a:schemeClr val="accent6">
                <a:lumMod val="50000"/>
                <a:lumOff val="50000"/>
              </a:schemeClr>
            </a:gs>
            <a:gs pos="0">
              <a:schemeClr val="accent6">
                <a:lumMod val="50000"/>
              </a:schemeClr>
            </a:gs>
            <a:gs pos="70000">
              <a:schemeClr val="accent6">
                <a:lumMod val="50000"/>
                <a:lumOff val="50000"/>
              </a:schemeClr>
            </a:gs>
            <a:gs pos="94000">
              <a:schemeClr val="accent6">
                <a:lumMod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5105400" y="3048000"/>
            <a:ext cx="3581400" cy="519113"/>
          </a:xfrm>
          <a:noFill/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 bIns="45720" anchor="t"/>
          <a:lstStyle>
            <a:lvl1pPr marL="0" algn="l">
              <a:spcBef>
                <a:spcPct val="50000"/>
              </a:spcBef>
              <a:defRPr sz="2800">
                <a:solidFill>
                  <a:srgbClr val="F8F8F8"/>
                </a:solidFill>
                <a:effectLst/>
              </a:defRPr>
            </a:lvl1pPr>
          </a:lstStyle>
          <a:p>
            <a:pPr lvl="0"/>
            <a:endParaRPr lang="en-US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4876801" y="6172200"/>
            <a:ext cx="4190999" cy="461665"/>
          </a:xfr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algn="l">
              <a:defRPr lang="en-US" sz="800" b="0" smtClean="0">
                <a:solidFill>
                  <a:schemeClr val="bg1"/>
                </a:solidFill>
              </a:defRPr>
            </a:lvl1pPr>
          </a:lstStyle>
          <a:p>
            <a:pPr>
              <a:spcBef>
                <a:spcPct val="50000"/>
              </a:spcBef>
            </a:pPr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3080" name="Text Box 8"/>
          <p:cNvSpPr txBox="1">
            <a:spLocks noChangeArrowheads="1"/>
          </p:cNvSpPr>
          <p:nvPr userDrawn="1"/>
        </p:nvSpPr>
        <p:spPr bwMode="auto">
          <a:xfrm>
            <a:off x="6705600" y="5943600"/>
            <a:ext cx="2362200" cy="21544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</a:rPr>
              <a:t>PowerPoint Presentation by Charlie </a:t>
            </a:r>
            <a:r>
              <a:rPr lang="en-US" sz="800" dirty="0" smtClean="0">
                <a:solidFill>
                  <a:schemeClr val="bg1"/>
                </a:solidFill>
              </a:rPr>
              <a:t>Cook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3091" name="Rectangle 19"/>
          <p:cNvSpPr>
            <a:spLocks noChangeArrowheads="1"/>
          </p:cNvSpPr>
          <p:nvPr userDrawn="1"/>
        </p:nvSpPr>
        <p:spPr bwMode="auto">
          <a:xfrm>
            <a:off x="5105400" y="990600"/>
            <a:ext cx="3200400" cy="9461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C0C0C0"/>
                </a:solidFill>
              </a:rPr>
              <a:t>Part I</a:t>
            </a:r>
            <a:r>
              <a:rPr lang="en-US" sz="3200" baseline="-6000" dirty="0">
                <a:solidFill>
                  <a:srgbClr val="B2B2B2"/>
                </a:solidFill>
              </a:rPr>
              <a:t/>
            </a:r>
            <a:br>
              <a:rPr lang="en-US" sz="3200" baseline="-6000" dirty="0">
                <a:solidFill>
                  <a:srgbClr val="B2B2B2"/>
                </a:solidFill>
              </a:rPr>
            </a:br>
            <a:r>
              <a:rPr lang="en-US" sz="1800" dirty="0">
                <a:solidFill>
                  <a:schemeClr val="bg1"/>
                </a:solidFill>
                <a:latin typeface="Tahoma" pitchFamily="34" charset="0"/>
              </a:rPr>
              <a:t>The Entrepreneurial </a:t>
            </a:r>
            <a:r>
              <a:rPr lang="en-US" sz="1800" dirty="0" smtClean="0">
                <a:solidFill>
                  <a:schemeClr val="bg1"/>
                </a:solidFill>
                <a:latin typeface="Tahoma" pitchFamily="34" charset="0"/>
              </a:rPr>
              <a:t>Mind-Set </a:t>
            </a:r>
            <a:r>
              <a:rPr lang="en-US" sz="1800" dirty="0">
                <a:solidFill>
                  <a:schemeClr val="bg1"/>
                </a:solidFill>
                <a:latin typeface="Tahoma" pitchFamily="34" charset="0"/>
              </a:rPr>
              <a:t>in the 21st Century</a:t>
            </a:r>
          </a:p>
        </p:txBody>
      </p:sp>
      <p:pic>
        <p:nvPicPr>
          <p:cNvPr id="3126" name="Picture 5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3" y="-3544"/>
            <a:ext cx="4722628" cy="686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51"/>
          <p:cNvSpPr>
            <a:spLocks noChangeArrowheads="1"/>
          </p:cNvSpPr>
          <p:nvPr userDrawn="1"/>
        </p:nvSpPr>
        <p:spPr bwMode="auto">
          <a:xfrm>
            <a:off x="5105400" y="2362200"/>
            <a:ext cx="2209800" cy="54373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400" b="1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C h a p t e r</a:t>
            </a:r>
            <a:r>
              <a:rPr lang="en-US" sz="14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3600" baseline="-10000" dirty="0">
              <a:solidFill>
                <a:srgbClr val="C0C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92674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9082"/>
            <a:ext cx="9144000" cy="723275"/>
          </a:xfr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3–</a:t>
            </a:r>
            <a:fld id="{F391227A-EF8B-4135-9B94-E296938EB8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108888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36063" cy="723275"/>
          </a:xfr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3–</a:t>
            </a:r>
            <a:fld id="{BB2D0D75-7FE9-4622-A138-63259841E4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685449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9082"/>
            <a:ext cx="9136063" cy="723275"/>
          </a:xfr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3–</a:t>
            </a:r>
            <a:fld id="{DBBA9DE6-9B01-4352-A166-F397751559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906638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3–</a:t>
            </a:r>
            <a:fld id="{DBBA9DE6-9B01-4352-A166-F397751559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710421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Slideheader01"/>
          <p:cNvSpPr>
            <a:spLocks noGrp="1" noChangeArrowheads="1"/>
          </p:cNvSpPr>
          <p:nvPr>
            <p:ph type="title"/>
          </p:nvPr>
        </p:nvSpPr>
        <p:spPr bwMode="blackWhite">
          <a:xfrm>
            <a:off x="0" y="309082"/>
            <a:ext cx="9144000" cy="723275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77000"/>
            <a:ext cx="6553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rgbClr val="0099CC"/>
                </a:solidFill>
              </a:defRPr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1875" y="6477000"/>
            <a:ext cx="1295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rgbClr val="0099CC"/>
                </a:solidFill>
                <a:cs typeface="Times New Roman" pitchFamily="18" charset="0"/>
              </a:defRPr>
            </a:lvl1pPr>
          </a:lstStyle>
          <a:p>
            <a:r>
              <a:rPr lang="en-US" smtClean="0"/>
              <a:t>3–</a:t>
            </a:r>
            <a:fld id="{342AB1E3-FF0F-4C2C-8353-0E5DCA6E0478}" type="slidenum">
              <a:rPr lang="en-US" smtClean="0">
                <a:cs typeface="+mn-cs"/>
              </a:rPr>
              <a:pPr/>
              <a:t>‹#›</a:t>
            </a:fld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2" r:id="rId3"/>
    <p:sldLayoutId id="2147483654" r:id="rId4"/>
    <p:sldLayoutId id="2147483657" r:id="rId5"/>
  </p:sldLayoutIdLst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marL="0" indent="0" algn="ctr" rtl="0" fontAlgn="base">
        <a:spcBef>
          <a:spcPct val="0"/>
        </a:spcBef>
        <a:spcAft>
          <a:spcPct val="0"/>
        </a:spcAft>
        <a:defRPr lang="en-US" sz="3200" smtClean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9715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14287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8859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23431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231775" indent="-231775" algn="l" rtl="0" fontAlgn="base">
        <a:spcBef>
          <a:spcPct val="20000"/>
        </a:spcBef>
        <a:spcAft>
          <a:spcPct val="0"/>
        </a:spcAft>
        <a:buClr>
          <a:srgbClr val="336699"/>
        </a:buClr>
        <a:buSzPct val="85000"/>
        <a:buChar char="•"/>
        <a:defRPr sz="28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688975" indent="-287338" algn="l" rtl="0" fontAlgn="base">
        <a:spcBef>
          <a:spcPct val="20000"/>
        </a:spcBef>
        <a:spcAft>
          <a:spcPct val="0"/>
        </a:spcAft>
        <a:buSzPct val="80000"/>
        <a:buFont typeface="Wingdings" pitchFamily="2" charset="2"/>
        <a:buChar char="Ø"/>
        <a:defRPr sz="2400">
          <a:solidFill>
            <a:srgbClr val="99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marL="1082675" indent="-223838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marL="1539875" indent="-223838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5029200" y="3048000"/>
            <a:ext cx="4038600" cy="1200329"/>
          </a:xfrm>
        </p:spPr>
        <p:txBody>
          <a:bodyPr/>
          <a:lstStyle/>
          <a:p>
            <a:pPr algn="l"/>
            <a:r>
              <a:rPr lang="en-US" sz="2400" dirty="0"/>
              <a:t>The Entrepreneurial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Mind-Set in Organizations: Corporate </a:t>
            </a:r>
            <a:r>
              <a:rPr lang="en-US" sz="2400" dirty="0"/>
              <a:t>Entrepreneurship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39C80D37-D91E-4E0C-8EFD-1FE5C80A3011}" type="slidenum">
              <a:rPr lang="en-US"/>
              <a:pPr/>
              <a:t>10</a:t>
            </a:fld>
            <a:endParaRPr lang="en-US"/>
          </a:p>
        </p:txBody>
      </p:sp>
      <p:sp>
        <p:nvSpPr>
          <p:cNvPr id="97689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of an Entrepreneurial Philosophy</a:t>
            </a:r>
          </a:p>
        </p:txBody>
      </p:sp>
      <p:sp>
        <p:nvSpPr>
          <p:cNvPr id="97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Leads to the development of new products and services and helps the organization expand and grow. </a:t>
            </a:r>
          </a:p>
          <a:p>
            <a:r>
              <a:rPr lang="en-US"/>
              <a:t>Creates a work force that can help the enterprise maintain its competitive posture.</a:t>
            </a:r>
          </a:p>
          <a:p>
            <a:r>
              <a:rPr lang="en-US"/>
              <a:t>Promotes a climate conducive to high achievers and helps the enterprise motivate and keep its best people.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B0810B4B-068B-4CC2-BBC2-23B8964DAAE3}" type="slidenum">
              <a:rPr lang="en-US"/>
              <a:pPr/>
              <a:t>11</a:t>
            </a:fld>
            <a:endParaRPr lang="en-US"/>
          </a:p>
        </p:txBody>
      </p:sp>
      <p:sp>
        <p:nvSpPr>
          <p:cNvPr id="1030146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309082"/>
            <a:ext cx="9136063" cy="723275"/>
          </a:xfrm>
        </p:spPr>
        <p:txBody>
          <a:bodyPr/>
          <a:lstStyle/>
          <a:p>
            <a:r>
              <a:rPr lang="en-US" dirty="0" smtClean="0"/>
              <a:t>Corporate </a:t>
            </a:r>
            <a:r>
              <a:rPr lang="en-US" dirty="0"/>
              <a:t>Entrepreneurship </a:t>
            </a:r>
            <a:r>
              <a:rPr lang="en-US" dirty="0" smtClean="0"/>
              <a:t>and Innovation</a:t>
            </a:r>
            <a:endParaRPr lang="en-US" dirty="0"/>
          </a:p>
        </p:txBody>
      </p:sp>
      <p:sp>
        <p:nvSpPr>
          <p:cNvPr id="1030148" name="Oval 4" descr="Blue03"/>
          <p:cNvSpPr>
            <a:spLocks noChangeArrowheads="1"/>
          </p:cNvSpPr>
          <p:nvPr/>
        </p:nvSpPr>
        <p:spPr bwMode="blackWhite">
          <a:xfrm>
            <a:off x="2895600" y="3917950"/>
            <a:ext cx="3657600" cy="1187450"/>
          </a:xfrm>
          <a:prstGeom prst="ellipse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3175" algn="ctr">
            <a:solidFill>
              <a:srgbClr val="C0C0C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 anchorCtr="1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Corporate Entrepreneurship</a:t>
            </a:r>
          </a:p>
        </p:txBody>
      </p:sp>
      <p:cxnSp>
        <p:nvCxnSpPr>
          <p:cNvPr id="1030149" name="AutoShape 5"/>
          <p:cNvCxnSpPr>
            <a:cxnSpLocks noChangeShapeType="1"/>
            <a:stCxn id="1030154" idx="0"/>
            <a:endCxn id="1030148" idx="1"/>
          </p:cNvCxnSpPr>
          <p:nvPr/>
        </p:nvCxnSpPr>
        <p:spPr bwMode="auto">
          <a:xfrm>
            <a:off x="1838325" y="1905000"/>
            <a:ext cx="1592263" cy="2187575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0150" name="AutoShape 6"/>
          <p:cNvCxnSpPr>
            <a:cxnSpLocks noChangeShapeType="1"/>
            <a:stCxn id="1030153" idx="0"/>
            <a:endCxn id="1030148" idx="0"/>
          </p:cNvCxnSpPr>
          <p:nvPr/>
        </p:nvCxnSpPr>
        <p:spPr bwMode="auto">
          <a:xfrm>
            <a:off x="4718050" y="1905000"/>
            <a:ext cx="6350" cy="2012950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0151" name="AutoShape 7"/>
          <p:cNvCxnSpPr>
            <a:cxnSpLocks noChangeShapeType="1"/>
            <a:stCxn id="1030152" idx="0"/>
            <a:endCxn id="1030148" idx="7"/>
          </p:cNvCxnSpPr>
          <p:nvPr/>
        </p:nvCxnSpPr>
        <p:spPr bwMode="auto">
          <a:xfrm flipH="1">
            <a:off x="6018213" y="1905000"/>
            <a:ext cx="1457325" cy="2187575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030152" name="Rectangle 8" descr="Bluegray02"/>
          <p:cNvSpPr>
            <a:spLocks noChangeArrowheads="1"/>
          </p:cNvSpPr>
          <p:nvPr/>
        </p:nvSpPr>
        <p:spPr bwMode="blackWhite">
          <a:xfrm>
            <a:off x="6572250" y="1905000"/>
            <a:ext cx="1806575" cy="979488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17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1"/>
          <a:lstStyle/>
          <a:p>
            <a:pPr algn="ctr" eaLnBrk="0" hangingPunct="0"/>
            <a:r>
              <a:rPr lang="en-US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Corporate Venturing</a:t>
            </a:r>
            <a:endParaRPr lang="en-US" sz="1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0153" name="Rectangle 9" descr="Blue04"/>
          <p:cNvSpPr>
            <a:spLocks noChangeArrowheads="1"/>
          </p:cNvSpPr>
          <p:nvPr/>
        </p:nvSpPr>
        <p:spPr bwMode="blackWhite">
          <a:xfrm>
            <a:off x="3697288" y="1905000"/>
            <a:ext cx="2041525" cy="979488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1"/>
          <a:lstStyle/>
          <a:p>
            <a:pPr algn="ctr" eaLnBrk="0" hangingPunct="0"/>
            <a:r>
              <a: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Innovation</a:t>
            </a:r>
            <a:endParaRPr lang="en-US" sz="16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0154" name="Rectangle 10" descr="Blue03"/>
          <p:cNvSpPr>
            <a:spLocks noChangeArrowheads="1"/>
          </p:cNvSpPr>
          <p:nvPr/>
        </p:nvSpPr>
        <p:spPr bwMode="blackWhite">
          <a:xfrm>
            <a:off x="838200" y="1905000"/>
            <a:ext cx="2000250" cy="979488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3175">
            <a:solidFill>
              <a:srgbClr val="C0C0C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1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 </a:t>
            </a:r>
            <a:b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Renewal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DFEA3385-5096-4825-B85E-B8C13FA801CF}" type="slidenum">
              <a:rPr lang="en-US"/>
              <a:pPr/>
              <a:t>12</a:t>
            </a:fld>
            <a:endParaRPr lang="en-US"/>
          </a:p>
        </p:txBody>
      </p:sp>
      <p:sp>
        <p:nvSpPr>
          <p:cNvPr id="958466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32083"/>
            <a:ext cx="9144000" cy="1215717"/>
          </a:xfrm>
        </p:spPr>
        <p:txBody>
          <a:bodyPr/>
          <a:lstStyle/>
          <a:p>
            <a:r>
              <a:rPr lang="en-US" dirty="0"/>
              <a:t>Defining </a:t>
            </a:r>
            <a:r>
              <a:rPr lang="en-US" dirty="0" smtClean="0"/>
              <a:t>the Concept of Corporate Entrepreneurship and Innovation</a:t>
            </a:r>
            <a:endParaRPr lang="en-US" dirty="0"/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dirty="0" smtClean="0"/>
              <a:t>Corporate </a:t>
            </a:r>
            <a:r>
              <a:rPr lang="en-US" dirty="0"/>
              <a:t>Entrepreneurship</a:t>
            </a:r>
          </a:p>
          <a:p>
            <a:pPr lvl="1">
              <a:spcBef>
                <a:spcPct val="30000"/>
              </a:spcBef>
            </a:pPr>
            <a:r>
              <a:rPr lang="en-US" dirty="0" smtClean="0"/>
              <a:t>A </a:t>
            </a:r>
            <a:r>
              <a:rPr lang="en-US" dirty="0"/>
              <a:t>process whereby an individual or a group of individuals, in association with an existing organization, creates a new organization or instigates renewal or innovation within the organization</a:t>
            </a:r>
            <a:r>
              <a:rPr lang="en-US" dirty="0" smtClean="0"/>
              <a:t>.</a:t>
            </a:r>
          </a:p>
          <a:p>
            <a:pPr>
              <a:spcBef>
                <a:spcPct val="30000"/>
              </a:spcBef>
            </a:pPr>
            <a:r>
              <a:rPr lang="en-US" dirty="0" smtClean="0"/>
              <a:t>Corporate Entrepreneurship Strategy</a:t>
            </a:r>
            <a:endParaRPr lang="en-US" dirty="0"/>
          </a:p>
          <a:p>
            <a:pPr lvl="1">
              <a:spcBef>
                <a:spcPct val="30000"/>
              </a:spcBef>
            </a:pPr>
            <a:r>
              <a:rPr lang="en-US" dirty="0" smtClean="0"/>
              <a:t>A </a:t>
            </a:r>
            <a:r>
              <a:rPr lang="en-US" dirty="0"/>
              <a:t>vision-directed, organization-wide reliance </a:t>
            </a:r>
            <a:r>
              <a:rPr lang="en-US" dirty="0" smtClean="0"/>
              <a:t>on entrepreneurial </a:t>
            </a:r>
            <a:r>
              <a:rPr lang="en-US" dirty="0"/>
              <a:t>behavior that purposefully and continuously rejuvenates the </a:t>
            </a:r>
            <a:r>
              <a:rPr lang="en-US" dirty="0" smtClean="0"/>
              <a:t>organization and </a:t>
            </a:r>
            <a:r>
              <a:rPr lang="en-US" dirty="0"/>
              <a:t>shapes the scope of its operations through the recognition and exploitation of </a:t>
            </a:r>
            <a:r>
              <a:rPr lang="en-US" dirty="0" smtClean="0"/>
              <a:t>entrepreneurial opportunity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2825869C-BE75-4926-BAB7-D5A81D712365}" type="slidenum">
              <a:rPr lang="en-US"/>
              <a:pPr/>
              <a:t>13</a:t>
            </a:fld>
            <a:endParaRPr lang="en-US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539750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  <a:extLst/>
        </p:spPr>
        <p:txBody>
          <a:bodyPr lIns="0" tIns="0" rIns="0" bIns="0">
            <a:noAutofit/>
          </a:bodyPr>
          <a:lstStyle/>
          <a:p>
            <a:pPr marL="1654175" indent="-1420813" algn="l">
              <a:tabLst>
                <a:tab pos="1147763" algn="ctr"/>
              </a:tabLst>
            </a:pP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	3.1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8080"/>
                </a:solidFill>
                <a:effectLst/>
                <a:cs typeface="Tahoma" pitchFamily="34" charset="0"/>
              </a:rPr>
              <a:t>Defining Corporate Entrepreneurship </a:t>
            </a:r>
          </a:p>
        </p:txBody>
      </p:sp>
      <p:sp>
        <p:nvSpPr>
          <p:cNvPr id="193543" name="Rectangle 7"/>
          <p:cNvSpPr>
            <a:spLocks noChangeArrowheads="1"/>
          </p:cNvSpPr>
          <p:nvPr/>
        </p:nvSpPr>
        <p:spPr bwMode="auto">
          <a:xfrm>
            <a:off x="361950" y="6217967"/>
            <a:ext cx="696376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b="1" dirty="0">
                <a:solidFill>
                  <a:srgbClr val="0099CC"/>
                </a:solidFill>
              </a:rPr>
              <a:t> </a:t>
            </a:r>
            <a:r>
              <a:rPr lang="en-US" sz="800" dirty="0">
                <a:solidFill>
                  <a:srgbClr val="0099CC"/>
                </a:solidFill>
              </a:rPr>
              <a:t>Michael H. Morris, Donald F. </a:t>
            </a:r>
            <a:r>
              <a:rPr lang="en-US" sz="800" dirty="0" err="1">
                <a:solidFill>
                  <a:srgbClr val="0099CC"/>
                </a:solidFill>
              </a:rPr>
              <a:t>Kuratko</a:t>
            </a:r>
            <a:r>
              <a:rPr lang="en-US" sz="800" dirty="0">
                <a:solidFill>
                  <a:srgbClr val="0099CC"/>
                </a:solidFill>
              </a:rPr>
              <a:t>, and Jeffrey G. </a:t>
            </a:r>
            <a:r>
              <a:rPr lang="en-US" sz="800" dirty="0" err="1">
                <a:solidFill>
                  <a:srgbClr val="0099CC"/>
                </a:solidFill>
              </a:rPr>
              <a:t>Covin</a:t>
            </a:r>
            <a:r>
              <a:rPr lang="en-US" sz="800" dirty="0">
                <a:solidFill>
                  <a:srgbClr val="0099CC"/>
                </a:solidFill>
              </a:rPr>
              <a:t>, </a:t>
            </a:r>
            <a:r>
              <a:rPr lang="en-US" sz="800" i="1" dirty="0">
                <a:solidFill>
                  <a:srgbClr val="0099CC"/>
                </a:solidFill>
              </a:rPr>
              <a:t>Corporate Entrepreneurship &amp; Innovation </a:t>
            </a:r>
            <a:r>
              <a:rPr lang="en-US" sz="800" dirty="0">
                <a:solidFill>
                  <a:srgbClr val="0099CC"/>
                </a:solidFill>
              </a:rPr>
              <a:t>(Mason, OH, Thomson), 2008, p. 81. </a:t>
            </a:r>
          </a:p>
        </p:txBody>
      </p:sp>
      <p:pic>
        <p:nvPicPr>
          <p:cNvPr id="193544" name="Picture 8" descr="03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6775" y="1295400"/>
            <a:ext cx="73914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384DCE9A-A0A0-461F-B3DC-6B05ABAA1314}" type="slidenum">
              <a:rPr lang="en-US"/>
              <a:pPr/>
              <a:t>14</a:t>
            </a:fld>
            <a:endParaRPr lang="en-US"/>
          </a:p>
        </p:txBody>
      </p:sp>
      <p:sp>
        <p:nvSpPr>
          <p:cNvPr id="96051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Need for Corporate Entrepreneuring</a:t>
            </a:r>
          </a:p>
        </p:txBody>
      </p:sp>
      <p:sp>
        <p:nvSpPr>
          <p:cNvPr id="96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z="2400"/>
              <a:t>Rapid growth in the number of new and sophisticated competitors</a:t>
            </a:r>
          </a:p>
          <a:p>
            <a:pPr>
              <a:spcBef>
                <a:spcPct val="50000"/>
              </a:spcBef>
            </a:pPr>
            <a:r>
              <a:rPr lang="en-US" sz="2400"/>
              <a:t>Sense of distrust in the traditional methods of corporate management</a:t>
            </a:r>
          </a:p>
          <a:p>
            <a:pPr>
              <a:spcBef>
                <a:spcPct val="50000"/>
              </a:spcBef>
            </a:pPr>
            <a:r>
              <a:rPr lang="en-US" sz="2400"/>
              <a:t>An exodus of some of the best and brightest people from corporations to become small business entrepreneurs</a:t>
            </a:r>
          </a:p>
          <a:p>
            <a:pPr>
              <a:spcBef>
                <a:spcPct val="50000"/>
              </a:spcBef>
            </a:pPr>
            <a:r>
              <a:rPr lang="en-US" sz="2400"/>
              <a:t>International competition</a:t>
            </a:r>
          </a:p>
          <a:p>
            <a:pPr>
              <a:spcBef>
                <a:spcPct val="50000"/>
              </a:spcBef>
            </a:pPr>
            <a:r>
              <a:rPr lang="en-US" sz="2400"/>
              <a:t>Downsizing of major corporations</a:t>
            </a:r>
          </a:p>
          <a:p>
            <a:pPr>
              <a:spcBef>
                <a:spcPct val="50000"/>
              </a:spcBef>
            </a:pPr>
            <a:r>
              <a:rPr lang="en-US" sz="2400"/>
              <a:t>An overall desire to improve efficiency and productivity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7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A6C07532-889A-4B61-976C-CA6A0A1C5241}" type="slidenum">
              <a:rPr lang="en-US"/>
              <a:pPr/>
              <a:t>15</a:t>
            </a:fld>
            <a:endParaRPr lang="en-US"/>
          </a:p>
        </p:txBody>
      </p:sp>
      <p:sp>
        <p:nvSpPr>
          <p:cNvPr id="1034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  <a:extLst/>
        </p:spPr>
        <p:txBody>
          <a:bodyPr lIns="0" tIns="0" rIns="0" bIns="0"/>
          <a:lstStyle/>
          <a:p>
            <a:pPr marL="1654175" indent="-1420813" algn="l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3.2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8080"/>
                </a:solidFill>
                <a:effectLst/>
                <a:cs typeface="Tahoma" pitchFamily="34" charset="0"/>
              </a:rPr>
              <a:t>Sources of and Solutions to Obstacles in Corporate Venturing</a:t>
            </a:r>
          </a:p>
        </p:txBody>
      </p:sp>
      <p:graphicFrame>
        <p:nvGraphicFramePr>
          <p:cNvPr id="1034572" name="Group 3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6172174"/>
              </p:ext>
            </p:extLst>
          </p:nvPr>
        </p:nvGraphicFramePr>
        <p:xfrm>
          <a:off x="838200" y="1157288"/>
          <a:ext cx="7924800" cy="4785360"/>
        </p:xfrm>
        <a:graphic>
          <a:graphicData uri="http://schemas.openxmlformats.org/drawingml/2006/table">
            <a:tbl>
              <a:tblPr/>
              <a:tblGrid>
                <a:gridCol w="2641600"/>
                <a:gridCol w="2641600"/>
                <a:gridCol w="26416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Traditional Management Practices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Adverse </a:t>
                      </a:r>
                      <a:b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Effects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Recommended </a:t>
                      </a:r>
                      <a:b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Actions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Enforce standard procedures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 avoid mistakes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Innovative solutions blocked,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funds misspent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Make ground rules specific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 each situation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Manage resources for efficiency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and ROI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Competitive lead lost,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low market penetration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Focus effort on critical issues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(e.g., market share)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Control against plan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Facts ignored that should replace assumptions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Change plan to reflect new learning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Plan for the long term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Nonviable goals locked in,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high failure costs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Envision a goal, then set interim milestones, reassess after each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Manage functionally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Entrepreneur failure and/or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venture failure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Support entrepreneur with managerial and multidiscipline skills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Avoid moves that risk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the base business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Missed opportunities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Take small steps, build out from strengths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Protect the base business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at all costs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Venturing dumped when base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business is threatened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Make venturing mainstream,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take affordable risks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Judge new steps from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prior experience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Wrong decisions about competition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and markets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Use learning strategies,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test assumptions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Compensate uniformly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Low motivation and inefficient operations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Balance risk and reward,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employ special compensation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Promote compatible individuals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Loss of innovators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Accommodate “boat rockers” </a:t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and “doers”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4459" name="Rectangle 219"/>
          <p:cNvSpPr>
            <a:spLocks noChangeArrowheads="1"/>
          </p:cNvSpPr>
          <p:nvPr/>
        </p:nvSpPr>
        <p:spPr bwMode="auto">
          <a:xfrm>
            <a:off x="352425" y="6109286"/>
            <a:ext cx="63531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dirty="0">
                <a:solidFill>
                  <a:srgbClr val="0099CC"/>
                </a:solidFill>
              </a:rPr>
              <a:t> Reprinted by permission of the publisher from “Corporate Venturing Obstacles: Sources and Solutions,” by Hollister B. Sykes and </a:t>
            </a:r>
            <a:r>
              <a:rPr lang="en-US" sz="800" dirty="0" err="1">
                <a:solidFill>
                  <a:srgbClr val="0099CC"/>
                </a:solidFill>
              </a:rPr>
              <a:t>Zenas</a:t>
            </a:r>
            <a:r>
              <a:rPr lang="en-US" sz="800" dirty="0">
                <a:solidFill>
                  <a:srgbClr val="0099CC"/>
                </a:solidFill>
              </a:rPr>
              <a:t> Block, </a:t>
            </a:r>
            <a:r>
              <a:rPr lang="en-US" sz="800" i="1" dirty="0">
                <a:solidFill>
                  <a:srgbClr val="0099CC"/>
                </a:solidFill>
              </a:rPr>
              <a:t>Journal of Business Venturing</a:t>
            </a:r>
            <a:r>
              <a:rPr lang="en-US" sz="800" dirty="0">
                <a:solidFill>
                  <a:srgbClr val="0099CC"/>
                </a:solidFill>
              </a:rPr>
              <a:t> (winter 1989): 161. Copyright © 1989 by Elsevier Science Publishing Co., Inc.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49AAA360-2AB1-4DA4-9317-621CEBB5B664}" type="slidenum">
              <a:rPr lang="en-US"/>
              <a:pPr/>
              <a:t>16</a:t>
            </a:fld>
            <a:endParaRPr lang="en-US"/>
          </a:p>
        </p:txBody>
      </p:sp>
      <p:sp>
        <p:nvSpPr>
          <p:cNvPr id="964610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Successful Innovative Companies</a:t>
            </a:r>
          </a:p>
        </p:txBody>
      </p:sp>
      <p:sp>
        <p:nvSpPr>
          <p:cNvPr id="96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/>
              <a:t>Factors in large corporations that are successful innovators: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Atmosphere and vision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Orientation to the market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Small, flat organizations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Multiple approaches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Interactive learning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Skunk Works</a:t>
            </a:r>
            <a:endParaRPr lang="en-US" dirty="0"/>
          </a:p>
        </p:txBody>
      </p:sp>
      <p:pic>
        <p:nvPicPr>
          <p:cNvPr id="964612" name="Picture 4" descr="PE01560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81400"/>
            <a:ext cx="3589338" cy="266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960E1994-7F46-432D-B8CD-EC97DD906BA6}" type="slidenum">
              <a:rPr lang="en-US"/>
              <a:pPr/>
              <a:t>17</a:t>
            </a:fld>
            <a:endParaRPr lang="en-US"/>
          </a:p>
        </p:txBody>
      </p:sp>
      <p:sp>
        <p:nvSpPr>
          <p:cNvPr id="978946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50915"/>
            <a:ext cx="9124950" cy="1261884"/>
          </a:xfrm>
        </p:spPr>
        <p:txBody>
          <a:bodyPr tIns="182880"/>
          <a:lstStyle/>
          <a:p>
            <a:r>
              <a:rPr lang="en-US" dirty="0"/>
              <a:t>Conceptualizing Corporate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Entrepreneurship </a:t>
            </a:r>
            <a:r>
              <a:rPr lang="en-US" dirty="0"/>
              <a:t>Strategy</a:t>
            </a:r>
          </a:p>
        </p:txBody>
      </p:sp>
      <p:sp>
        <p:nvSpPr>
          <p:cNvPr id="97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>
              <a:spcBef>
                <a:spcPct val="40000"/>
              </a:spcBef>
            </a:pPr>
            <a:r>
              <a:rPr lang="en-US" dirty="0"/>
              <a:t>Corporate Entrepreneurship Strategy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A vision-directed, organization-wide reliance on entrepreneurial behavior that purposefully and continuously rejuvenates the organization and shapes the scope of its operations through the recognition and exploitation of entrepreneurial opportunity.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It requires the creation of congruence between the entrepreneurial vision of the organization’s leaders and the entrepreneurial actions of those throughout the organization.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EEDD5647-36BA-4757-8CDC-2A0A464ACC7B}" type="slidenum">
              <a:rPr lang="en-US"/>
              <a:pPr/>
              <a:t>18</a:t>
            </a:fld>
            <a:endParaRPr lang="en-US"/>
          </a:p>
        </p:txBody>
      </p:sp>
      <p:sp>
        <p:nvSpPr>
          <p:cNvPr id="985090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49327"/>
            <a:ext cx="9124950" cy="1261884"/>
          </a:xfrm>
        </p:spPr>
        <p:txBody>
          <a:bodyPr tIns="182880"/>
          <a:lstStyle/>
          <a:p>
            <a:r>
              <a:rPr lang="en-US" dirty="0" smtClean="0"/>
              <a:t>Modeling </a:t>
            </a:r>
            <a:r>
              <a:rPr lang="en-US" dirty="0"/>
              <a:t>the Corporate Entrepreneurship Strategy Process</a:t>
            </a:r>
          </a:p>
        </p:txBody>
      </p:sp>
      <p:sp>
        <p:nvSpPr>
          <p:cNvPr id="98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924800" cy="4648200"/>
          </a:xfrm>
        </p:spPr>
        <p:txBody>
          <a:bodyPr/>
          <a:lstStyle/>
          <a:p>
            <a:pPr>
              <a:spcBef>
                <a:spcPct val="40000"/>
              </a:spcBef>
            </a:pPr>
            <a:r>
              <a:rPr lang="en-US" dirty="0"/>
              <a:t>Corporate entrepreneurship strategy is manifested through the presence of three elements: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An entrepreneurial strategic vision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A </a:t>
            </a:r>
            <a:r>
              <a:rPr lang="en-US" dirty="0" smtClean="0"/>
              <a:t>pro-entrepreneurship </a:t>
            </a:r>
            <a:r>
              <a:rPr lang="en-US" dirty="0"/>
              <a:t>organizational architecture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Entrepreneurial processes and behavior as exhibited </a:t>
            </a:r>
            <a:r>
              <a:rPr lang="en-US" dirty="0" smtClean="0"/>
              <a:t>throughout </a:t>
            </a:r>
            <a:r>
              <a:rPr lang="en-US" dirty="0"/>
              <a:t>the </a:t>
            </a:r>
            <a:r>
              <a:rPr lang="en-US" dirty="0" smtClean="0"/>
              <a:t>organization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D370BD20-4A85-49C7-8AF6-CEA545C6E169}" type="slidenum">
              <a:rPr lang="en-US"/>
              <a:pPr/>
              <a:t>19</a:t>
            </a:fld>
            <a:endParaRPr lang="en-US"/>
          </a:p>
        </p:txBody>
      </p:sp>
      <p:sp>
        <p:nvSpPr>
          <p:cNvPr id="987138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49327"/>
            <a:ext cx="9124950" cy="1261884"/>
          </a:xfrm>
        </p:spPr>
        <p:txBody>
          <a:bodyPr tIns="182880"/>
          <a:lstStyle/>
          <a:p>
            <a:r>
              <a:rPr lang="en-US" dirty="0" smtClean="0"/>
              <a:t>Modeling </a:t>
            </a:r>
            <a:r>
              <a:rPr lang="en-US" dirty="0"/>
              <a:t>the Corporate Entrepreneurship Strategy Process (cont’d)</a:t>
            </a:r>
          </a:p>
        </p:txBody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236538" indent="-236538">
              <a:spcBef>
                <a:spcPct val="35000"/>
              </a:spcBef>
            </a:pPr>
            <a:r>
              <a:rPr lang="en-US" sz="2400"/>
              <a:t>Linkages in the model:</a:t>
            </a:r>
          </a:p>
          <a:p>
            <a:pPr marL="693738" lvl="1" indent="-342900">
              <a:spcBef>
                <a:spcPct val="35000"/>
              </a:spcBef>
              <a:buSzTx/>
              <a:buFont typeface="Wingdings" pitchFamily="2" charset="2"/>
              <a:buAutoNum type="arabicPeriod"/>
            </a:pPr>
            <a:r>
              <a:rPr lang="en-US" sz="2000"/>
              <a:t>Individual entrepreneurial cognitions of the organization’s members</a:t>
            </a:r>
          </a:p>
          <a:p>
            <a:pPr marL="693738" lvl="1" indent="-342900">
              <a:spcBef>
                <a:spcPct val="35000"/>
              </a:spcBef>
              <a:buSzTx/>
              <a:buFont typeface="Wingdings" pitchFamily="2" charset="2"/>
              <a:buAutoNum type="arabicPeriod"/>
            </a:pPr>
            <a:r>
              <a:rPr lang="en-US" sz="2000"/>
              <a:t>External environmental conditions that invite entrepreneurial activity</a:t>
            </a:r>
          </a:p>
          <a:p>
            <a:pPr marL="693738" lvl="1" indent="-342900">
              <a:spcBef>
                <a:spcPct val="35000"/>
              </a:spcBef>
              <a:buSzTx/>
              <a:buFont typeface="Wingdings" pitchFamily="2" charset="2"/>
              <a:buAutoNum type="arabicPeriod"/>
            </a:pPr>
            <a:r>
              <a:rPr lang="en-US" sz="2000"/>
              <a:t>Top management’s entrepreneurial strategic vision for the firm</a:t>
            </a:r>
          </a:p>
          <a:p>
            <a:pPr marL="693738" lvl="1" indent="-342900">
              <a:spcBef>
                <a:spcPct val="35000"/>
              </a:spcBef>
              <a:buSzTx/>
              <a:buFont typeface="Wingdings" pitchFamily="2" charset="2"/>
              <a:buAutoNum type="arabicPeriod"/>
            </a:pPr>
            <a:r>
              <a:rPr lang="en-US" sz="2000"/>
              <a:t>Organizational architectures that encourage entrepreneurial processes and behavior</a:t>
            </a:r>
          </a:p>
          <a:p>
            <a:pPr marL="693738" lvl="1" indent="-342900">
              <a:spcBef>
                <a:spcPct val="35000"/>
              </a:spcBef>
              <a:buSzTx/>
              <a:buFont typeface="Wingdings" pitchFamily="2" charset="2"/>
              <a:buAutoNum type="arabicPeriod"/>
            </a:pPr>
            <a:r>
              <a:rPr lang="en-US" sz="2000"/>
              <a:t>The entrepreneurial processes that are reflected in entrepreneurial behavior</a:t>
            </a:r>
          </a:p>
          <a:p>
            <a:pPr marL="693738" lvl="1" indent="-342900">
              <a:spcBef>
                <a:spcPct val="35000"/>
              </a:spcBef>
              <a:buSzTx/>
              <a:buFont typeface="Wingdings" pitchFamily="2" charset="2"/>
              <a:buAutoNum type="arabicPeriod"/>
            </a:pPr>
            <a:r>
              <a:rPr lang="en-US" sz="2000"/>
              <a:t>Organizational outcomes resulting from entrepreneurial actions.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Rectangle 11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Objectives</a:t>
            </a:r>
            <a:endParaRPr lang="en-US" dirty="0"/>
          </a:p>
        </p:txBody>
      </p:sp>
      <p:sp>
        <p:nvSpPr>
          <p:cNvPr id="11276" name="Rectangle 12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7543800" cy="5181600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To understand the entrepreneurial mindset in organizations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To illustrate the need for entrepreneurial thinking in organizations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To define the term </a:t>
            </a:r>
            <a:r>
              <a:rPr lang="en-US" sz="2400" i="1" dirty="0" smtClean="0"/>
              <a:t>corporate entrepreneurship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To describe the corporate obstacles preventing innovation within corporations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To highlight the considerations involved in reengineering corporate thinking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To describe the specific elements of a corporate entrepreneurial strategy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3–</a:t>
            </a:r>
            <a:fld id="{74E8FF7B-FCF9-4CA3-ABD2-6C2D37D790C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BF3ECAA8-E01F-46B7-8951-CF7F99A94C6A}" type="slidenum">
              <a:rPr lang="en-US"/>
              <a:pPr/>
              <a:t>20</a:t>
            </a:fld>
            <a:endParaRPr lang="en-US"/>
          </a:p>
        </p:txBody>
      </p:sp>
      <p:sp>
        <p:nvSpPr>
          <p:cNvPr id="1036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81000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  <a:extLst/>
        </p:spPr>
        <p:txBody>
          <a:bodyPr lIns="0" tIns="0" rIns="0" bIns="0">
            <a:noAutofit/>
          </a:bodyPr>
          <a:lstStyle/>
          <a:p>
            <a:pPr marL="1654175" indent="-1420813" algn="l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Figure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3.2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An Integrative Model of Corporate Entrepreneurship Strategy</a:t>
            </a:r>
          </a:p>
        </p:txBody>
      </p:sp>
      <p:sp>
        <p:nvSpPr>
          <p:cNvPr id="1036292" name="Rectangle 4"/>
          <p:cNvSpPr>
            <a:spLocks noChangeArrowheads="1"/>
          </p:cNvSpPr>
          <p:nvPr/>
        </p:nvSpPr>
        <p:spPr bwMode="auto">
          <a:xfrm>
            <a:off x="361950" y="6109285"/>
            <a:ext cx="50292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dirty="0">
                <a:solidFill>
                  <a:srgbClr val="0099CC"/>
                </a:solidFill>
              </a:rPr>
              <a:t> Duane Ireland, Jeffery G. </a:t>
            </a:r>
            <a:r>
              <a:rPr lang="en-US" sz="800" dirty="0" err="1">
                <a:solidFill>
                  <a:srgbClr val="0099CC"/>
                </a:solidFill>
              </a:rPr>
              <a:t>Covin</a:t>
            </a:r>
            <a:r>
              <a:rPr lang="en-US" sz="800" dirty="0">
                <a:solidFill>
                  <a:srgbClr val="0099CC"/>
                </a:solidFill>
              </a:rPr>
              <a:t>, and Donald F. </a:t>
            </a:r>
            <a:r>
              <a:rPr lang="en-US" sz="800" dirty="0" err="1">
                <a:solidFill>
                  <a:srgbClr val="0099CC"/>
                </a:solidFill>
              </a:rPr>
              <a:t>Kuratko</a:t>
            </a:r>
            <a:r>
              <a:rPr lang="en-US" sz="800" dirty="0">
                <a:solidFill>
                  <a:srgbClr val="0099CC"/>
                </a:solidFill>
              </a:rPr>
              <a:t>, “Conceptualizing Corporate Entrepreneurship Strategy,” </a:t>
            </a:r>
            <a:r>
              <a:rPr lang="en-US" sz="800" i="1" dirty="0">
                <a:solidFill>
                  <a:srgbClr val="0099CC"/>
                </a:solidFill>
              </a:rPr>
              <a:t>Entrepreneurship Theory and Practice</a:t>
            </a:r>
            <a:r>
              <a:rPr lang="en-US" sz="800" dirty="0">
                <a:solidFill>
                  <a:srgbClr val="0099CC"/>
                </a:solidFill>
              </a:rPr>
              <a:t> 33, no. 1 </a:t>
            </a:r>
            <a:r>
              <a:rPr lang="en-US" sz="800" dirty="0" smtClean="0">
                <a:solidFill>
                  <a:srgbClr val="0099CC"/>
                </a:solidFill>
              </a:rPr>
              <a:t>(2009): 24. </a:t>
            </a:r>
            <a:endParaRPr lang="en-US" sz="800" dirty="0">
              <a:solidFill>
                <a:srgbClr val="0099CC"/>
              </a:solidFill>
            </a:endParaRPr>
          </a:p>
        </p:txBody>
      </p:sp>
      <p:pic>
        <p:nvPicPr>
          <p:cNvPr id="1036293" name="Picture 5" descr="030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95362"/>
            <a:ext cx="6018213" cy="5100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338A36B8-1DE8-421D-994A-4D02CE13AE0B}" type="slidenum">
              <a:rPr lang="en-US"/>
              <a:pPr/>
              <a:t>21</a:t>
            </a:fld>
            <a:endParaRPr lang="en-US"/>
          </a:p>
        </p:txBody>
      </p:sp>
      <p:sp>
        <p:nvSpPr>
          <p:cNvPr id="980994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49327"/>
            <a:ext cx="9124950" cy="1261884"/>
          </a:xfrm>
        </p:spPr>
        <p:txBody>
          <a:bodyPr tIns="182880"/>
          <a:lstStyle/>
          <a:p>
            <a:r>
              <a:rPr lang="en-US" dirty="0"/>
              <a:t>Conceptualizing a Corporate </a:t>
            </a:r>
            <a:br>
              <a:rPr lang="en-US" dirty="0"/>
            </a:br>
            <a:r>
              <a:rPr lang="en-US" dirty="0" smtClean="0"/>
              <a:t>Entrepreneurship </a:t>
            </a:r>
            <a:r>
              <a:rPr lang="en-US" dirty="0"/>
              <a:t>Strategy (cont’d)</a:t>
            </a:r>
          </a:p>
        </p:txBody>
      </p:sp>
      <p:sp>
        <p:nvSpPr>
          <p:cNvPr id="98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/>
              <a:t>Critical steps of a corporate entrepreneurial strategy:</a:t>
            </a:r>
          </a:p>
          <a:p>
            <a:pPr lvl="1">
              <a:spcBef>
                <a:spcPct val="50000"/>
              </a:spcBef>
            </a:pPr>
            <a:r>
              <a:rPr lang="en-US"/>
              <a:t>Developing the vision</a:t>
            </a:r>
          </a:p>
          <a:p>
            <a:pPr lvl="1">
              <a:spcBef>
                <a:spcPct val="50000"/>
              </a:spcBef>
            </a:pPr>
            <a:r>
              <a:rPr lang="en-US"/>
              <a:t>Encouraging innovation</a:t>
            </a:r>
          </a:p>
          <a:p>
            <a:pPr lvl="1">
              <a:spcBef>
                <a:spcPct val="50000"/>
              </a:spcBef>
            </a:pPr>
            <a:r>
              <a:rPr lang="en-US"/>
              <a:t>Structuring for an intrapreneurial climate</a:t>
            </a:r>
          </a:p>
          <a:p>
            <a:pPr lvl="1">
              <a:spcBef>
                <a:spcPct val="50000"/>
              </a:spcBef>
            </a:pPr>
            <a:r>
              <a:rPr lang="en-US"/>
              <a:t>Developing individual managers for corporate entrepreneurship</a:t>
            </a:r>
          </a:p>
          <a:p>
            <a:pPr lvl="1">
              <a:spcBef>
                <a:spcPct val="50000"/>
              </a:spcBef>
            </a:pPr>
            <a:r>
              <a:rPr lang="en-US"/>
              <a:t>Developing venture teams.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F1CD3C16-DB25-483C-8381-37A5A8669716}" type="slidenum">
              <a:rPr lang="en-US"/>
              <a:pPr/>
              <a:t>22</a:t>
            </a:fld>
            <a:endParaRPr lang="en-US"/>
          </a:p>
        </p:txBody>
      </p:sp>
      <p:sp>
        <p:nvSpPr>
          <p:cNvPr id="1046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81000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  <a:extLst/>
        </p:spPr>
        <p:txBody>
          <a:bodyPr lIns="0" tIns="0" rIns="0" bIns="0"/>
          <a:lstStyle/>
          <a:p>
            <a:pPr marL="1654175" indent="-1420813" algn="l">
              <a:tabLst>
                <a:tab pos="1147763" algn="ctr"/>
              </a:tabLst>
            </a:pPr>
            <a:r>
              <a:rPr lang="en-US" sz="2000" i="1" baseline="54000">
                <a:solidFill>
                  <a:schemeClr val="bg1"/>
                </a:solidFill>
                <a:effectLst/>
                <a:latin typeface="Book Antiqua" pitchFamily="18" charset="0"/>
              </a:rPr>
              <a:t>Figure</a:t>
            </a:r>
            <a:r>
              <a:rPr lang="en-US" sz="2400" i="1" baseline="5000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>
                <a:solidFill>
                  <a:schemeClr val="bg1"/>
                </a:solidFill>
                <a:effectLst/>
                <a:cs typeface="Tahoma" pitchFamily="34" charset="0"/>
              </a:rPr>
              <a:t>3.3</a:t>
            </a:r>
            <a:r>
              <a:rPr lang="en-US" sz="180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>
                <a:solidFill>
                  <a:srgbClr val="008080"/>
                </a:solidFill>
                <a:effectLst/>
                <a:cs typeface="Tahoma" pitchFamily="34" charset="0"/>
              </a:rPr>
              <a:t>Shared Vision</a:t>
            </a:r>
          </a:p>
        </p:txBody>
      </p:sp>
      <p:sp>
        <p:nvSpPr>
          <p:cNvPr id="1046531" name="Rectangle 3"/>
          <p:cNvSpPr>
            <a:spLocks noChangeArrowheads="1"/>
          </p:cNvSpPr>
          <p:nvPr/>
        </p:nvSpPr>
        <p:spPr bwMode="auto">
          <a:xfrm>
            <a:off x="365125" y="6109063"/>
            <a:ext cx="66452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800" dirty="0">
                <a:solidFill>
                  <a:srgbClr val="0099CC"/>
                </a:solidFill>
              </a:rPr>
              <a:t>Source: Jon </a:t>
            </a:r>
            <a:r>
              <a:rPr lang="en-US" sz="800" dirty="0" err="1">
                <a:solidFill>
                  <a:srgbClr val="0099CC"/>
                </a:solidFill>
              </a:rPr>
              <a:t>Arild</a:t>
            </a:r>
            <a:r>
              <a:rPr lang="en-US" sz="800" dirty="0">
                <a:solidFill>
                  <a:srgbClr val="0099CC"/>
                </a:solidFill>
              </a:rPr>
              <a:t> </a:t>
            </a:r>
            <a:r>
              <a:rPr lang="en-US" sz="800" dirty="0" err="1">
                <a:solidFill>
                  <a:srgbClr val="0099CC"/>
                </a:solidFill>
              </a:rPr>
              <a:t>Johannessen</a:t>
            </a:r>
            <a:r>
              <a:rPr lang="en-US" sz="800" dirty="0">
                <a:solidFill>
                  <a:srgbClr val="0099CC"/>
                </a:solidFill>
              </a:rPr>
              <a:t>, “A Systematic Approach to the Problem of Rooting a Vision in the Basic Components of an Organization,” </a:t>
            </a:r>
            <a:r>
              <a:rPr lang="en-US" sz="800" i="1" dirty="0">
                <a:solidFill>
                  <a:srgbClr val="0099CC"/>
                </a:solidFill>
              </a:rPr>
              <a:t>Entrepreneurship, Innovation, and Change </a:t>
            </a:r>
            <a:r>
              <a:rPr lang="en-US" sz="800" dirty="0">
                <a:solidFill>
                  <a:srgbClr val="0099CC"/>
                </a:solidFill>
              </a:rPr>
              <a:t>(March 1994): 47. Reprinted with permission from Plenum Publishing Corporation.</a:t>
            </a:r>
          </a:p>
        </p:txBody>
      </p:sp>
      <p:pic>
        <p:nvPicPr>
          <p:cNvPr id="1046532" name="Picture 4" descr="03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4900" y="990600"/>
            <a:ext cx="6934200" cy="501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1718669A-41EE-4873-9568-1F8F8D1863DB}" type="slidenum">
              <a:rPr lang="en-US"/>
              <a:pPr/>
              <a:t>23</a:t>
            </a:fld>
            <a:endParaRPr lang="en-US"/>
          </a:p>
        </p:txBody>
      </p:sp>
      <p:sp>
        <p:nvSpPr>
          <p:cNvPr id="99328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Innovation</a:t>
            </a:r>
          </a:p>
        </p:txBody>
      </p:sp>
      <p:sp>
        <p:nvSpPr>
          <p:cNvPr id="99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Radical Innovation</a:t>
            </a:r>
          </a:p>
          <a:p>
            <a:pPr lvl="1"/>
            <a:r>
              <a:rPr lang="en-US"/>
              <a:t>The launching of inaugural breakthroughs.</a:t>
            </a:r>
          </a:p>
          <a:p>
            <a:pPr lvl="1"/>
            <a:r>
              <a:rPr lang="en-US"/>
              <a:t>These innovations take experimentation and determined vision, which are not necessarily managed but must be recognized and nurtured.</a:t>
            </a:r>
          </a:p>
          <a:p>
            <a:r>
              <a:rPr lang="en-US"/>
              <a:t>Incremental Innovation</a:t>
            </a:r>
          </a:p>
          <a:p>
            <a:pPr lvl="1"/>
            <a:r>
              <a:rPr lang="en-US"/>
              <a:t>The systematic evolution of a product or service into newer or larger markets.</a:t>
            </a:r>
          </a:p>
          <a:p>
            <a:pPr lvl="1"/>
            <a:r>
              <a:rPr lang="en-US"/>
              <a:t>Many times the incremental innovation will take over after a radical innovation introduces a breakthrough.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2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F057AB7D-D656-4178-B67F-84870AE578A5}" type="slidenum">
              <a:rPr lang="en-US"/>
              <a:pPr/>
              <a:t>24</a:t>
            </a:fld>
            <a:endParaRPr lang="en-US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629848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  <a:extLst/>
        </p:spPr>
        <p:txBody>
          <a:bodyPr lIns="0" tIns="0" rIns="0" bIns="0">
            <a:noAutofit/>
          </a:bodyPr>
          <a:lstStyle/>
          <a:p>
            <a:pPr marL="1654175" indent="-1420813" algn="l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3.3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Objectives and Programs for Venture Development</a:t>
            </a:r>
          </a:p>
        </p:txBody>
      </p:sp>
      <p:sp>
        <p:nvSpPr>
          <p:cNvPr id="276484" name="Rectangle 4"/>
          <p:cNvSpPr>
            <a:spLocks noChangeArrowheads="1"/>
          </p:cNvSpPr>
          <p:nvPr/>
        </p:nvSpPr>
        <p:spPr bwMode="auto">
          <a:xfrm>
            <a:off x="361951" y="6109285"/>
            <a:ext cx="63436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dirty="0">
                <a:solidFill>
                  <a:srgbClr val="0099CC"/>
                </a:solidFill>
              </a:rPr>
              <a:t> Adapted by permission of the publisher from “Supporting Innovation and Venture Development in Established Companies,” by </a:t>
            </a:r>
            <a:r>
              <a:rPr lang="en-US" sz="800" dirty="0" err="1">
                <a:solidFill>
                  <a:srgbClr val="0099CC"/>
                </a:solidFill>
              </a:rPr>
              <a:t>Rosabeth</a:t>
            </a:r>
            <a:r>
              <a:rPr lang="en-US" sz="800" dirty="0">
                <a:solidFill>
                  <a:srgbClr val="0099CC"/>
                </a:solidFill>
              </a:rPr>
              <a:t> Moss </a:t>
            </a:r>
            <a:r>
              <a:rPr lang="en-US" sz="800" dirty="0" err="1">
                <a:solidFill>
                  <a:srgbClr val="0099CC"/>
                </a:solidFill>
              </a:rPr>
              <a:t>Kanter</a:t>
            </a:r>
            <a:r>
              <a:rPr lang="en-US" sz="800" dirty="0">
                <a:solidFill>
                  <a:srgbClr val="0099CC"/>
                </a:solidFill>
              </a:rPr>
              <a:t>, </a:t>
            </a:r>
            <a:r>
              <a:rPr lang="en-US" sz="800" i="1" dirty="0">
                <a:solidFill>
                  <a:srgbClr val="0099CC"/>
                </a:solidFill>
              </a:rPr>
              <a:t>Journal of Business Venturing</a:t>
            </a:r>
            <a:r>
              <a:rPr lang="en-US" sz="800" dirty="0">
                <a:solidFill>
                  <a:srgbClr val="0099CC"/>
                </a:solidFill>
              </a:rPr>
              <a:t> (winter 1985): 56–59. Copyright © 1985 by Elsevier Science Publishing Co., Inc. </a:t>
            </a:r>
          </a:p>
        </p:txBody>
      </p:sp>
      <p:graphicFrame>
        <p:nvGraphicFramePr>
          <p:cNvPr id="276625" name="Group 1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5195071"/>
              </p:ext>
            </p:extLst>
          </p:nvPr>
        </p:nvGraphicFramePr>
        <p:xfrm>
          <a:off x="457200" y="1292225"/>
          <a:ext cx="8229600" cy="45415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Objectives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37160" marR="32004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Programs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Make sure that current systems, structures, and practices do not present insurmountable roadblocks to the flexibility and fast action needed for innovation.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7160" marR="32004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Reduce unnecessary bureaucracy, and encourage communication across departments and functions.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Provide the incentives and tools for intrapreneurial projects.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7160" marR="3200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Use internal “venture capital” and special project budgets. (This money has been termed </a:t>
                      </a:r>
                      <a:r>
                        <a:rPr kumimoji="0" lang="en-US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intracapital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to signify a special fund for intrapreneurial projects.) Allow discretionary time for projects (bootlegging time).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Seek synergies across business areas so new opportunities are discovered in new combinations.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7160" marR="3200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Encourage joint projects and ventures among divisions, departments, and companies. Allow and encourage employees to discuss and brainstorm new ideas.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D25C75BA-0EB4-4222-8AC6-02981973D5B3}" type="slidenum">
              <a:rPr lang="en-US"/>
              <a:pPr/>
              <a:t>25</a:t>
            </a:fld>
            <a:endParaRPr lang="en-US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  <a:extLst/>
        </p:spPr>
        <p:txBody>
          <a:bodyPr lIns="0" tIns="0" rIns="0" bIns="0">
            <a:noAutofit/>
          </a:bodyPr>
          <a:lstStyle/>
          <a:p>
            <a:pPr marL="1654175" indent="-1420813" algn="l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3.4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Developing and Supporting Radical and Incremental Innovation</a:t>
            </a:r>
          </a:p>
        </p:txBody>
      </p:sp>
      <p:graphicFrame>
        <p:nvGraphicFramePr>
          <p:cNvPr id="278709" name="Group 1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5435987"/>
              </p:ext>
            </p:extLst>
          </p:nvPr>
        </p:nvGraphicFramePr>
        <p:xfrm>
          <a:off x="361950" y="1143000"/>
          <a:ext cx="8420100" cy="4511040"/>
        </p:xfrm>
        <a:graphic>
          <a:graphicData uri="http://schemas.openxmlformats.org/drawingml/2006/table">
            <a:tbl>
              <a:tblPr/>
              <a:tblGrid>
                <a:gridCol w="4438650"/>
                <a:gridCol w="398145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Radical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Incremental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Stimulate through challenges and puzzles.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Set systematic goals and deadlines.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Remove budgetary and deadline constraints when possible.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Stimulate through competitive pressures.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Encourage technical education and exposure</a:t>
                      </a:r>
                      <a:b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 customers.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Encourage technical education and exposure to customers.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Allow technical sharing and brainstorming sessions.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Hold weekly meetings that include 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key management and marketing staff.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Give personal attention—develop relationships of trust.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Delegate more responsibility.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Encourage praise from outside parties.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Set clear financial rewards for meeting goals and deadlines.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Have flexible funds for opportunities that arise.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99"/>
                        </a:buClr>
                        <a:buSzPct val="85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Reward with freedom and capital for new projects and interests.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99"/>
                        </a:buClr>
                        <a:buSzPct val="85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8706" name="Rectangle 178"/>
          <p:cNvSpPr>
            <a:spLocks noChangeArrowheads="1"/>
          </p:cNvSpPr>
          <p:nvPr/>
        </p:nvSpPr>
        <p:spPr bwMode="auto">
          <a:xfrm>
            <a:off x="361950" y="6248400"/>
            <a:ext cx="634500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800" b="1" i="1">
                <a:solidFill>
                  <a:srgbClr val="0099CC"/>
                </a:solidFill>
              </a:rPr>
              <a:t>Source:</a:t>
            </a:r>
            <a:r>
              <a:rPr lang="en-US" sz="800">
                <a:solidFill>
                  <a:srgbClr val="0099CC"/>
                </a:solidFill>
              </a:rPr>
              <a:t> Adapted from Harry S. Dent, Jr., “Growth through New Product Development,” </a:t>
            </a:r>
            <a:r>
              <a:rPr lang="en-US" sz="800" i="1">
                <a:solidFill>
                  <a:srgbClr val="0099CC"/>
                </a:solidFill>
              </a:rPr>
              <a:t>Small Business Reports</a:t>
            </a:r>
            <a:r>
              <a:rPr lang="en-US" sz="800">
                <a:solidFill>
                  <a:srgbClr val="0099CC"/>
                </a:solidFill>
              </a:rPr>
              <a:t> (November 1990): 36.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DA3EECA2-1A39-4235-84ED-FC87E062AD4F}" type="slidenum">
              <a:rPr lang="en-US"/>
              <a:pPr/>
              <a:t>26</a:t>
            </a:fld>
            <a:endParaRPr lang="en-US"/>
          </a:p>
        </p:txBody>
      </p:sp>
      <p:sp>
        <p:nvSpPr>
          <p:cNvPr id="99942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3M’s Innovation Rules</a:t>
            </a:r>
          </a:p>
        </p:txBody>
      </p:sp>
      <p:sp>
        <p:nvSpPr>
          <p:cNvPr id="99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</a:pPr>
            <a:r>
              <a:rPr lang="en-US"/>
              <a:t>Don’t kill a project</a:t>
            </a:r>
          </a:p>
          <a:p>
            <a:pPr>
              <a:spcBef>
                <a:spcPct val="30000"/>
              </a:spcBef>
            </a:pPr>
            <a:r>
              <a:rPr lang="en-US"/>
              <a:t>Tolerate failure</a:t>
            </a:r>
          </a:p>
          <a:p>
            <a:pPr>
              <a:spcBef>
                <a:spcPct val="30000"/>
              </a:spcBef>
            </a:pPr>
            <a:r>
              <a:rPr lang="en-US"/>
              <a:t>Keep divisions small</a:t>
            </a:r>
          </a:p>
          <a:p>
            <a:pPr>
              <a:spcBef>
                <a:spcPct val="30000"/>
              </a:spcBef>
            </a:pPr>
            <a:r>
              <a:rPr lang="en-US"/>
              <a:t>Motivate the champions</a:t>
            </a:r>
          </a:p>
          <a:p>
            <a:pPr>
              <a:spcBef>
                <a:spcPct val="30000"/>
              </a:spcBef>
            </a:pPr>
            <a:r>
              <a:rPr lang="en-US"/>
              <a:t>Stay close to the customer</a:t>
            </a:r>
          </a:p>
          <a:p>
            <a:pPr>
              <a:spcBef>
                <a:spcPct val="30000"/>
              </a:spcBef>
            </a:pPr>
            <a:r>
              <a:rPr lang="en-US"/>
              <a:t>Share the wealth</a:t>
            </a:r>
          </a:p>
        </p:txBody>
      </p:sp>
      <p:pic>
        <p:nvPicPr>
          <p:cNvPr id="999428" name="Picture 4" descr="j018637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1650" y="3490913"/>
            <a:ext cx="2876550" cy="229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67DFE60A-0689-4811-A9EB-C00404CCCCD1}" type="slidenum">
              <a:rPr lang="en-US"/>
              <a:pPr/>
              <a:t>27</a:t>
            </a:fld>
            <a:endParaRPr lang="en-US"/>
          </a:p>
        </p:txBody>
      </p:sp>
      <p:sp>
        <p:nvSpPr>
          <p:cNvPr id="1001474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55588"/>
            <a:ext cx="9124950" cy="1249362"/>
          </a:xfrm>
        </p:spPr>
        <p:txBody>
          <a:bodyPr tIns="182880"/>
          <a:lstStyle/>
          <a:p>
            <a:r>
              <a:rPr lang="en-US"/>
              <a:t>Structuring for a Corporate </a:t>
            </a:r>
            <a:br>
              <a:rPr lang="en-US"/>
            </a:br>
            <a:r>
              <a:rPr lang="en-US"/>
              <a:t>Entrepreneurial Environment</a:t>
            </a:r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r>
              <a:rPr lang="en-US"/>
              <a:t>Reestablishing the drive to innovate:</a:t>
            </a:r>
          </a:p>
          <a:p>
            <a:pPr lvl="1"/>
            <a:r>
              <a:rPr lang="en-US"/>
              <a:t>Invest heavily in </a:t>
            </a:r>
            <a:r>
              <a:rPr lang="en-US" i="1"/>
              <a:t>entrepreneurial activities</a:t>
            </a:r>
            <a:r>
              <a:rPr lang="en-US"/>
              <a:t> that allow new ideas to flourish in an innovative environment.</a:t>
            </a:r>
          </a:p>
          <a:p>
            <a:pPr lvl="1"/>
            <a:r>
              <a:rPr lang="en-US"/>
              <a:t>Provide nurturing and information-sharing activities.</a:t>
            </a:r>
          </a:p>
          <a:p>
            <a:pPr lvl="1"/>
            <a:r>
              <a:rPr lang="en-US"/>
              <a:t>Employee perception of an innovative environment is critical.</a:t>
            </a:r>
          </a:p>
          <a:p>
            <a:r>
              <a:rPr lang="en-US"/>
              <a:t>Corporate Venturing</a:t>
            </a:r>
          </a:p>
          <a:p>
            <a:pPr lvl="1"/>
            <a:r>
              <a:rPr lang="en-US"/>
              <a:t>Institutionalizing the process of embracing the goal of growth through development of innovative products, processes, and technologies with an emphasis on long-term prosperity.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8A250F0D-2740-4127-975F-A11DDE6A064A}" type="slidenum">
              <a:rPr lang="en-US"/>
              <a:pPr/>
              <a:t>28</a:t>
            </a:fld>
            <a:endParaRPr lang="en-US"/>
          </a:p>
        </p:txBody>
      </p:sp>
      <p:sp>
        <p:nvSpPr>
          <p:cNvPr id="103833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Preparing for Failure</a:t>
            </a:r>
          </a:p>
        </p:txBody>
      </p:sp>
      <p:sp>
        <p:nvSpPr>
          <p:cNvPr id="103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/>
              <a:t>“Learning from Failure”</a:t>
            </a:r>
          </a:p>
          <a:p>
            <a:pPr lvl="1">
              <a:spcBef>
                <a:spcPct val="50000"/>
              </a:spcBef>
            </a:pPr>
            <a:r>
              <a:rPr lang="en-US"/>
              <a:t>Recognizing the importance of managing the grief process that occurs from project failure. </a:t>
            </a:r>
          </a:p>
          <a:p>
            <a:pPr lvl="1">
              <a:spcBef>
                <a:spcPct val="50000"/>
              </a:spcBef>
            </a:pPr>
            <a:r>
              <a:rPr lang="en-US"/>
              <a:t>Understanding how organizational routines and rituals are likely to influence the grief recovery.</a:t>
            </a:r>
          </a:p>
          <a:p>
            <a:pPr lvl="1">
              <a:spcBef>
                <a:spcPct val="50000"/>
              </a:spcBef>
            </a:pPr>
            <a:r>
              <a:rPr lang="en-US"/>
              <a:t>Ensuring that the organization’s social support system can encourage greater learning, foster motivational outcomes, and increase coping self-efficacy in affected individuals.</a:t>
            </a:r>
          </a:p>
          <a:p>
            <a:pPr lvl="1">
              <a:spcBef>
                <a:spcPct val="50000"/>
              </a:spcBef>
            </a:pPr>
            <a:endParaRPr lang="en-US"/>
          </a:p>
          <a:p>
            <a:pPr lvl="1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B295D79D-3BA0-404D-91E1-F1F6E04F4ED0}" type="slidenum">
              <a:rPr lang="en-US"/>
              <a:pPr/>
              <a:t>29</a:t>
            </a:fld>
            <a:endParaRPr lang="en-US"/>
          </a:p>
        </p:txBody>
      </p:sp>
      <p:sp>
        <p:nvSpPr>
          <p:cNvPr id="1005570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55588"/>
            <a:ext cx="9144000" cy="1249362"/>
          </a:xfrm>
        </p:spPr>
        <p:txBody>
          <a:bodyPr tIns="182880"/>
          <a:lstStyle/>
          <a:p>
            <a:r>
              <a:rPr lang="en-US" dirty="0"/>
              <a:t>Developing Individual Managers </a:t>
            </a:r>
            <a:br>
              <a:rPr lang="en-US" dirty="0"/>
            </a:br>
            <a:r>
              <a:rPr lang="en-US" dirty="0"/>
              <a:t>for Corporate Entrepreneurship</a:t>
            </a:r>
          </a:p>
        </p:txBody>
      </p:sp>
      <p:sp>
        <p:nvSpPr>
          <p:cNvPr id="100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>
              <a:spcBef>
                <a:spcPct val="40000"/>
              </a:spcBef>
            </a:pPr>
            <a:r>
              <a:rPr lang="en-US" dirty="0"/>
              <a:t>Corporate </a:t>
            </a:r>
            <a:r>
              <a:rPr lang="en-US" dirty="0" smtClean="0"/>
              <a:t>Innovation Training Program:</a:t>
            </a:r>
            <a:endParaRPr lang="en-US" dirty="0"/>
          </a:p>
          <a:p>
            <a:pPr marL="914400" lvl="1" indent="-452438">
              <a:spcBef>
                <a:spcPct val="4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The </a:t>
            </a:r>
            <a:r>
              <a:rPr lang="en-US" dirty="0" smtClean="0"/>
              <a:t>Entrepreneurial </a:t>
            </a:r>
            <a:r>
              <a:rPr lang="en-US" dirty="0"/>
              <a:t>Experience</a:t>
            </a:r>
          </a:p>
          <a:p>
            <a:pPr marL="914400" lvl="1" indent="-452438">
              <a:spcBef>
                <a:spcPct val="40000"/>
              </a:spcBef>
              <a:buSzTx/>
              <a:buFont typeface="Wingdings" pitchFamily="2" charset="2"/>
              <a:buAutoNum type="arabicPeriod"/>
            </a:pPr>
            <a:r>
              <a:rPr lang="en-US" dirty="0" smtClean="0"/>
              <a:t>Innovative </a:t>
            </a:r>
            <a:r>
              <a:rPr lang="en-US" dirty="0"/>
              <a:t>Thinking</a:t>
            </a:r>
          </a:p>
          <a:p>
            <a:pPr marL="914400" lvl="1" indent="-452438">
              <a:spcBef>
                <a:spcPct val="4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Idea Acceleration Process</a:t>
            </a:r>
          </a:p>
          <a:p>
            <a:pPr marL="914400" lvl="1" indent="-452438">
              <a:spcBef>
                <a:spcPct val="4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Barriers and Facilitators to Innovative Thinking</a:t>
            </a:r>
          </a:p>
          <a:p>
            <a:pPr marL="914400" lvl="1" indent="-452438">
              <a:spcBef>
                <a:spcPct val="4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Sustaining </a:t>
            </a:r>
            <a:r>
              <a:rPr lang="en-US" dirty="0" smtClean="0"/>
              <a:t>Innovation Teams (I-Teams)</a:t>
            </a:r>
            <a:endParaRPr lang="en-US" dirty="0"/>
          </a:p>
          <a:p>
            <a:pPr marL="914400" lvl="1" indent="-452438">
              <a:spcBef>
                <a:spcPct val="4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The </a:t>
            </a:r>
            <a:r>
              <a:rPr lang="en-US" dirty="0" smtClean="0"/>
              <a:t>Innovation Action </a:t>
            </a:r>
            <a:r>
              <a:rPr lang="en-US" dirty="0"/>
              <a:t>Plan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Rectangle 11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Objectives (cont’d)</a:t>
            </a:r>
            <a:endParaRPr lang="en-US" dirty="0"/>
          </a:p>
        </p:txBody>
      </p:sp>
      <p:sp>
        <p:nvSpPr>
          <p:cNvPr id="11276" name="Rectangle 12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7543800" cy="5181600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buFont typeface="+mj-lt"/>
              <a:buAutoNum type="arabicPeriod" startAt="7"/>
            </a:pPr>
            <a:r>
              <a:rPr lang="en-US" sz="2400" dirty="0" smtClean="0"/>
              <a:t>To examine the methods of developing managers for corporate entrepreneurship 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 startAt="7"/>
            </a:pPr>
            <a:r>
              <a:rPr lang="en-US" sz="2400" dirty="0" smtClean="0"/>
              <a:t>To illustrate the interactive process of corporate entrepreneurship</a:t>
            </a:r>
            <a:endParaRPr lang="en-US" sz="24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3–</a:t>
            </a:r>
            <a:fld id="{74E8FF7B-FCF9-4CA3-ABD2-6C2D37D790C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3080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BD52B45C-6908-4B84-9491-D3FA29DA4EF8}" type="slidenum">
              <a:rPr lang="en-US"/>
              <a:pPr/>
              <a:t>30</a:t>
            </a:fld>
            <a:endParaRPr lang="en-US"/>
          </a:p>
        </p:txBody>
      </p:sp>
      <p:sp>
        <p:nvSpPr>
          <p:cNvPr id="1007618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55588"/>
            <a:ext cx="9134475" cy="1249362"/>
          </a:xfrm>
        </p:spPr>
        <p:txBody>
          <a:bodyPr tIns="182880"/>
          <a:lstStyle/>
          <a:p>
            <a:r>
              <a:rPr lang="en-US"/>
              <a:t>Corporate Entrepreneurship </a:t>
            </a:r>
            <a:br>
              <a:rPr lang="en-US"/>
            </a:br>
            <a:r>
              <a:rPr lang="en-US"/>
              <a:t>Assessment Instrument (CEAI)</a:t>
            </a:r>
          </a:p>
        </p:txBody>
      </p:sp>
      <p:sp>
        <p:nvSpPr>
          <p:cNvPr id="100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>
              <a:spcBef>
                <a:spcPct val="40000"/>
              </a:spcBef>
            </a:pPr>
            <a:r>
              <a:rPr lang="en-US" dirty="0"/>
              <a:t>Key Internal Climate Factors in Determining an Organization’s Readiness for Entrepreneurial </a:t>
            </a:r>
            <a:r>
              <a:rPr lang="en-US" dirty="0" smtClean="0"/>
              <a:t>Activity:</a:t>
            </a:r>
            <a:endParaRPr lang="en-US" dirty="0"/>
          </a:p>
          <a:p>
            <a:pPr lvl="1">
              <a:spcBef>
                <a:spcPct val="40000"/>
              </a:spcBef>
            </a:pPr>
            <a:r>
              <a:rPr lang="en-US" dirty="0" smtClean="0"/>
              <a:t>Top management </a:t>
            </a:r>
            <a:r>
              <a:rPr lang="en-US" dirty="0"/>
              <a:t>support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Autonomy/work discretion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Rewards/reinforcement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Time availability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Internal organizational boundaries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9FBB2996-FD57-4353-89D8-923D46D61890}" type="slidenum">
              <a:rPr lang="en-US"/>
              <a:pPr/>
              <a:t>31</a:t>
            </a:fld>
            <a:endParaRPr lang="en-US"/>
          </a:p>
        </p:txBody>
      </p:sp>
      <p:sp>
        <p:nvSpPr>
          <p:cNvPr id="1009666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480" y="290513"/>
            <a:ext cx="9143520" cy="762000"/>
          </a:xfrm>
        </p:spPr>
        <p:txBody>
          <a:bodyPr tIns="182880"/>
          <a:lstStyle/>
          <a:p>
            <a:r>
              <a:rPr lang="en-US" dirty="0"/>
              <a:t>Facilitating Corporate Entrepreneurial Behavior</a:t>
            </a:r>
          </a:p>
        </p:txBody>
      </p:sp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r>
              <a:rPr lang="en-US"/>
              <a:t>Organizations foster entrepreneurial behavior by:</a:t>
            </a:r>
          </a:p>
          <a:p>
            <a:pPr lvl="1"/>
            <a:r>
              <a:rPr lang="en-US"/>
              <a:t>Encouraging—not mandating—innovative activity</a:t>
            </a:r>
          </a:p>
          <a:p>
            <a:pPr lvl="1"/>
            <a:r>
              <a:rPr lang="en-US"/>
              <a:t>Human resource policies for “selected rotation”</a:t>
            </a:r>
          </a:p>
          <a:p>
            <a:pPr lvl="1"/>
            <a:r>
              <a:rPr lang="en-US"/>
              <a:t>Committing to projects long enough for momentum to occur.</a:t>
            </a:r>
          </a:p>
          <a:p>
            <a:pPr lvl="1"/>
            <a:r>
              <a:rPr lang="en-US"/>
              <a:t>Bet on people, not on analysis.</a:t>
            </a:r>
          </a:p>
          <a:p>
            <a:r>
              <a:rPr lang="en-US"/>
              <a:t>Rewarding Entrepreneuring:</a:t>
            </a:r>
          </a:p>
          <a:p>
            <a:pPr lvl="1"/>
            <a:r>
              <a:rPr lang="en-US"/>
              <a:t>Allow inventor to take charge of the new venture</a:t>
            </a:r>
          </a:p>
          <a:p>
            <a:pPr lvl="1"/>
            <a:r>
              <a:rPr lang="en-US"/>
              <a:t>Grant discretionary time to work on future projects</a:t>
            </a:r>
          </a:p>
          <a:p>
            <a:pPr lvl="1"/>
            <a:r>
              <a:rPr lang="en-US"/>
              <a:t>Make intracapital available for future research ideas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CE5C3F4B-5268-4830-A4BE-5E3461FDA273}" type="slidenum">
              <a:rPr lang="en-US"/>
              <a:pPr/>
              <a:t>32</a:t>
            </a:fld>
            <a:endParaRPr lang="en-US"/>
          </a:p>
        </p:txBody>
      </p:sp>
      <p:sp>
        <p:nvSpPr>
          <p:cNvPr id="1039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  <a:extLst/>
        </p:spPr>
        <p:txBody>
          <a:bodyPr lIns="0" tIns="0" rIns="0" bIns="0"/>
          <a:lstStyle/>
          <a:p>
            <a:pPr marL="1654175" indent="-1420813" algn="l">
              <a:tabLst>
                <a:tab pos="1147763" algn="ctr"/>
              </a:tabLst>
            </a:pPr>
            <a:r>
              <a:rPr lang="en-US" sz="2000" i="1" baseline="5400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>
                <a:solidFill>
                  <a:schemeClr val="bg1"/>
                </a:solidFill>
                <a:effectLst/>
                <a:cs typeface="Tahoma" pitchFamily="34" charset="0"/>
              </a:rPr>
              <a:t>3.5</a:t>
            </a:r>
            <a:r>
              <a:rPr lang="en-US" sz="180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>
                <a:solidFill>
                  <a:srgbClr val="008080"/>
                </a:solidFill>
                <a:effectLst/>
                <a:cs typeface="Tahoma" pitchFamily="34" charset="0"/>
              </a:rPr>
              <a:t>Corporate Innovator’s Commandments </a:t>
            </a:r>
          </a:p>
        </p:txBody>
      </p:sp>
      <p:sp>
        <p:nvSpPr>
          <p:cNvPr id="1039363" name="Rectangle 3"/>
          <p:cNvSpPr>
            <a:spLocks noChangeArrowheads="1"/>
          </p:cNvSpPr>
          <p:nvPr/>
        </p:nvSpPr>
        <p:spPr bwMode="auto">
          <a:xfrm>
            <a:off x="762000" y="1330325"/>
            <a:ext cx="7620000" cy="415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57200" indent="-457200">
              <a:spcBef>
                <a:spcPct val="40000"/>
              </a:spcBef>
              <a:buFontTx/>
              <a:buAutoNum type="arabicPeriod"/>
            </a:pPr>
            <a:r>
              <a:rPr lang="en-US" sz="1600" dirty="0"/>
              <a:t>Come to work each day willing to give up your job for the innovation.</a:t>
            </a:r>
          </a:p>
          <a:p>
            <a:pPr marL="457200" indent="-457200">
              <a:spcBef>
                <a:spcPct val="40000"/>
              </a:spcBef>
              <a:buFontTx/>
              <a:buAutoNum type="arabicPeriod"/>
            </a:pPr>
            <a:r>
              <a:rPr lang="en-US" sz="1600" dirty="0"/>
              <a:t>Circumvent any bureaucratic orders aimed at stopping your innovation.</a:t>
            </a:r>
          </a:p>
          <a:p>
            <a:pPr marL="457200" indent="-457200">
              <a:spcBef>
                <a:spcPct val="40000"/>
              </a:spcBef>
              <a:buFontTx/>
              <a:buAutoNum type="arabicPeriod"/>
            </a:pPr>
            <a:r>
              <a:rPr lang="en-US" sz="1600" dirty="0"/>
              <a:t>Ignore your job </a:t>
            </a:r>
            <a:r>
              <a:rPr lang="en-US" sz="1600" dirty="0" smtClean="0"/>
              <a:t>description–do </a:t>
            </a:r>
            <a:r>
              <a:rPr lang="en-US" sz="1600" dirty="0"/>
              <a:t>any job needed to make your innovation work.</a:t>
            </a:r>
          </a:p>
          <a:p>
            <a:pPr marL="457200" indent="-457200">
              <a:spcBef>
                <a:spcPct val="40000"/>
              </a:spcBef>
              <a:buFontTx/>
              <a:buAutoNum type="arabicPeriod"/>
            </a:pPr>
            <a:r>
              <a:rPr lang="en-US" sz="1600" dirty="0"/>
              <a:t>Build a spirited innovation team that has the “fire” to make it happen.</a:t>
            </a:r>
          </a:p>
          <a:p>
            <a:pPr marL="457200" indent="-457200">
              <a:spcBef>
                <a:spcPct val="40000"/>
              </a:spcBef>
              <a:buFontTx/>
              <a:buAutoNum type="arabicPeriod"/>
            </a:pPr>
            <a:r>
              <a:rPr lang="en-US" sz="1600" dirty="0"/>
              <a:t>Keep your innovation “underground” until it is prepared for demonstration to the corporate management.</a:t>
            </a:r>
          </a:p>
          <a:p>
            <a:pPr marL="457200" indent="-457200">
              <a:spcBef>
                <a:spcPct val="40000"/>
              </a:spcBef>
              <a:buFontTx/>
              <a:buAutoNum type="arabicPeriod"/>
            </a:pPr>
            <a:r>
              <a:rPr lang="en-US" sz="1600" dirty="0"/>
              <a:t>Find a key </a:t>
            </a:r>
            <a:r>
              <a:rPr lang="en-US" sz="1600" dirty="0" smtClean="0"/>
              <a:t>upper-level </a:t>
            </a:r>
            <a:r>
              <a:rPr lang="en-US" sz="1600" dirty="0"/>
              <a:t>manager who believes in you and your ideas and will serve as a sponsor to your innovation. </a:t>
            </a:r>
          </a:p>
          <a:p>
            <a:pPr marL="457200" indent="-457200">
              <a:spcBef>
                <a:spcPct val="40000"/>
              </a:spcBef>
              <a:buFontTx/>
              <a:buAutoNum type="arabicPeriod"/>
            </a:pPr>
            <a:r>
              <a:rPr lang="en-US" sz="1600" dirty="0"/>
              <a:t>Permission is rarely granted in organizations, thus always seek forgiveness for the “ignorance” of the rules that you will display.</a:t>
            </a:r>
          </a:p>
          <a:p>
            <a:pPr marL="457200" indent="-457200">
              <a:spcBef>
                <a:spcPct val="40000"/>
              </a:spcBef>
              <a:buFontTx/>
              <a:buAutoNum type="arabicPeriod"/>
            </a:pPr>
            <a:r>
              <a:rPr lang="en-US" sz="1600" dirty="0"/>
              <a:t>Always be realistic about the ways to achieve the innovation goals.</a:t>
            </a:r>
          </a:p>
          <a:p>
            <a:pPr marL="457200" indent="-457200">
              <a:spcBef>
                <a:spcPct val="40000"/>
              </a:spcBef>
              <a:buFontTx/>
              <a:buAutoNum type="arabicPeriod"/>
            </a:pPr>
            <a:r>
              <a:rPr lang="en-US" sz="1600" dirty="0"/>
              <a:t>Share the glory of the accomplishments with everyone on the team.</a:t>
            </a:r>
          </a:p>
          <a:p>
            <a:pPr marL="457200" indent="-457200">
              <a:spcBef>
                <a:spcPct val="40000"/>
              </a:spcBef>
              <a:buFontTx/>
              <a:buAutoNum type="arabicPeriod"/>
            </a:pPr>
            <a:r>
              <a:rPr lang="en-US" sz="1600" dirty="0"/>
              <a:t>Convey the innovation’s vision through a strong venture plan.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35695918-4AA8-43C6-AD20-79D69A0BF325}" type="slidenum">
              <a:rPr lang="en-US"/>
              <a:pPr/>
              <a:t>33</a:t>
            </a:fld>
            <a:endParaRPr lang="en-US"/>
          </a:p>
        </p:txBody>
      </p:sp>
      <p:sp>
        <p:nvSpPr>
          <p:cNvPr id="101376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Developing Innovative (I) Teams</a:t>
            </a:r>
          </a:p>
        </p:txBody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Innovative (I) Team</a:t>
            </a:r>
          </a:p>
          <a:p>
            <a:pPr lvl="1"/>
            <a:r>
              <a:rPr lang="en-US"/>
              <a:t>A semi-autonomous self-directing, self-managing, high-performing group of two or more people who formally create and share the ownership of a new organization.</a:t>
            </a:r>
          </a:p>
          <a:p>
            <a:pPr lvl="1"/>
            <a:r>
              <a:rPr lang="en-US"/>
              <a:t>The leader is called a “product champion” or an “corporate entrepreneur.”</a:t>
            </a:r>
          </a:p>
          <a:p>
            <a:r>
              <a:rPr lang="en-US"/>
              <a:t>Collective Entrepreneurship</a:t>
            </a:r>
          </a:p>
          <a:p>
            <a:pPr lvl="1"/>
            <a:r>
              <a:rPr lang="en-US"/>
              <a:t>Individual skills are integrated into a group; this collective capacity to innovate becomes something greater than the sum of its parts.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F9530E70-2BE8-4333-973D-3F68F0E578F0}" type="slidenum">
              <a:rPr lang="en-US"/>
              <a:pPr/>
              <a:t>34</a:t>
            </a:fld>
            <a:endParaRPr lang="en-US"/>
          </a:p>
        </p:txBody>
      </p:sp>
      <p:sp>
        <p:nvSpPr>
          <p:cNvPr id="101785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Sustaining </a:t>
            </a:r>
            <a:r>
              <a:rPr lang="en-US" dirty="0" smtClean="0"/>
              <a:t>a Corporate Entrepreneurship Strategy</a:t>
            </a:r>
            <a:endParaRPr lang="en-US" dirty="0"/>
          </a:p>
        </p:txBody>
      </p:sp>
      <p:sp>
        <p:nvSpPr>
          <p:cNvPr id="101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/>
              <a:t>Sustained Corporate Entrepreneurship Model</a:t>
            </a:r>
          </a:p>
          <a:p>
            <a:pPr lvl="1">
              <a:spcBef>
                <a:spcPct val="50000"/>
              </a:spcBef>
            </a:pPr>
            <a:r>
              <a:rPr lang="en-US"/>
              <a:t>Based on theoretical foundations from previous strategy and entrepreneurship research.</a:t>
            </a:r>
          </a:p>
          <a:p>
            <a:pPr lvl="1">
              <a:spcBef>
                <a:spcPct val="50000"/>
              </a:spcBef>
            </a:pPr>
            <a:r>
              <a:rPr lang="en-US"/>
              <a:t>Considers the comparisons made at the individual and organizational level on organizational outcomes, both perceived and real, that influence the continuation of the entrepreneurial activity.</a:t>
            </a:r>
          </a:p>
          <a:p>
            <a:pPr lvl="1">
              <a:spcBef>
                <a:spcPct val="50000"/>
              </a:spcBef>
            </a:pPr>
            <a:r>
              <a:rPr lang="en-US"/>
              <a:t>Transformational trigger</a:t>
            </a:r>
          </a:p>
          <a:p>
            <a:pPr lvl="2">
              <a:spcBef>
                <a:spcPct val="50000"/>
              </a:spcBef>
            </a:pPr>
            <a:r>
              <a:rPr lang="en-US"/>
              <a:t>Something external or internal to the company that initiates the need for strategic adaptation or change.</a:t>
            </a:r>
          </a:p>
          <a:p>
            <a:pPr lvl="1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459771" y="3010465"/>
            <a:ext cx="2507456" cy="2171135"/>
          </a:xfrm>
          <a:custGeom>
            <a:avLst/>
            <a:gdLst>
              <a:gd name="connsiteX0" fmla="*/ 0 w 2507456"/>
              <a:gd name="connsiteY0" fmla="*/ 0 h 3211649"/>
              <a:gd name="connsiteX1" fmla="*/ 2507456 w 2507456"/>
              <a:gd name="connsiteY1" fmla="*/ 0 h 3211649"/>
              <a:gd name="connsiteX2" fmla="*/ 2507456 w 2507456"/>
              <a:gd name="connsiteY2" fmla="*/ 3211649 h 3211649"/>
              <a:gd name="connsiteX3" fmla="*/ 0 w 2507456"/>
              <a:gd name="connsiteY3" fmla="*/ 3211649 h 3211649"/>
              <a:gd name="connsiteX4" fmla="*/ 0 w 2507456"/>
              <a:gd name="connsiteY4" fmla="*/ 0 h 3211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3211649">
                <a:moveTo>
                  <a:pt x="0" y="0"/>
                </a:moveTo>
                <a:lnTo>
                  <a:pt x="2507456" y="0"/>
                </a:lnTo>
                <a:lnTo>
                  <a:pt x="2507456" y="3211649"/>
                </a:lnTo>
                <a:lnTo>
                  <a:pt x="0" y="3211649"/>
                </a:lnTo>
                <a:lnTo>
                  <a:pt x="0" y="0"/>
                </a:lnTo>
                <a:close/>
              </a:path>
            </a:pathLst>
          </a:custGeom>
          <a:effectLst>
            <a:outerShdw blurRad="635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2880" tIns="182880" rIns="182880" bIns="91440" numCol="1" spcCol="1270" anchor="t" anchorCtr="0">
            <a:noAutofit/>
          </a:bodyPr>
          <a:lstStyle/>
          <a:p>
            <a:pPr marL="0" lvl="1" algn="ctr" defTabSz="889000" rtl="0">
              <a:spcBef>
                <a:spcPts val="600"/>
              </a:spcBef>
              <a:spcAft>
                <a:spcPts val="0"/>
              </a:spcAft>
            </a:pPr>
            <a:r>
              <a:rPr lang="en-US" sz="1600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Have ratifying, recognizing, and directing roles that in turn are associated with particular managerial actions</a:t>
            </a:r>
            <a:endParaRPr 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318271" y="3010465"/>
            <a:ext cx="2507456" cy="2171135"/>
          </a:xfrm>
          <a:custGeom>
            <a:avLst/>
            <a:gdLst>
              <a:gd name="connsiteX0" fmla="*/ 0 w 2507456"/>
              <a:gd name="connsiteY0" fmla="*/ 0 h 3211649"/>
              <a:gd name="connsiteX1" fmla="*/ 2507456 w 2507456"/>
              <a:gd name="connsiteY1" fmla="*/ 0 h 3211649"/>
              <a:gd name="connsiteX2" fmla="*/ 2507456 w 2507456"/>
              <a:gd name="connsiteY2" fmla="*/ 3211649 h 3211649"/>
              <a:gd name="connsiteX3" fmla="*/ 0 w 2507456"/>
              <a:gd name="connsiteY3" fmla="*/ 3211649 h 3211649"/>
              <a:gd name="connsiteX4" fmla="*/ 0 w 2507456"/>
              <a:gd name="connsiteY4" fmla="*/ 0 h 3211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3211649">
                <a:moveTo>
                  <a:pt x="0" y="0"/>
                </a:moveTo>
                <a:lnTo>
                  <a:pt x="2507456" y="0"/>
                </a:lnTo>
                <a:lnTo>
                  <a:pt x="2507456" y="3211649"/>
                </a:lnTo>
                <a:lnTo>
                  <a:pt x="0" y="3211649"/>
                </a:lnTo>
                <a:lnTo>
                  <a:pt x="0" y="0"/>
                </a:lnTo>
                <a:close/>
              </a:path>
            </a:pathLst>
          </a:custGeom>
          <a:effectLst>
            <a:outerShdw blurRad="635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tint val="40000"/>
              <a:alpha val="90000"/>
              <a:hueOff val="5577458"/>
              <a:satOff val="19029"/>
              <a:lumOff val="8139"/>
              <a:alphaOff val="0"/>
            </a:schemeClr>
          </a:lnRef>
          <a:fillRef idx="1">
            <a:schemeClr val="accent4">
              <a:tint val="40000"/>
              <a:alpha val="90000"/>
              <a:hueOff val="5577458"/>
              <a:satOff val="19029"/>
              <a:lumOff val="8139"/>
              <a:alphaOff val="0"/>
            </a:schemeClr>
          </a:fillRef>
          <a:effectRef idx="0">
            <a:schemeClr val="accent4">
              <a:tint val="40000"/>
              <a:alpha val="90000"/>
              <a:hueOff val="5577458"/>
              <a:satOff val="19029"/>
              <a:lumOff val="8139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2880" tIns="182880" rIns="182880" bIns="91440" numCol="1" spcCol="1270" anchor="t" anchorCtr="0">
            <a:noAutofit/>
          </a:bodyPr>
          <a:lstStyle/>
          <a:p>
            <a:pPr marL="0" lvl="1" algn="ctr" defTabSz="889000" rtl="0">
              <a:spcBef>
                <a:spcPts val="600"/>
              </a:spcBef>
              <a:spcAft>
                <a:spcPts val="0"/>
              </a:spcAft>
            </a:pPr>
            <a:r>
              <a:rPr lang="en-US" sz="1600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Endorse, refine, and guide entrepreneurial opportunities, and identify, acquire, and deploy resources needed to pursue opportunities</a:t>
            </a:r>
            <a:endParaRPr 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176771" y="3010465"/>
            <a:ext cx="2507456" cy="2171135"/>
          </a:xfrm>
          <a:custGeom>
            <a:avLst/>
            <a:gdLst>
              <a:gd name="connsiteX0" fmla="*/ 0 w 2507456"/>
              <a:gd name="connsiteY0" fmla="*/ 0 h 3211649"/>
              <a:gd name="connsiteX1" fmla="*/ 2507456 w 2507456"/>
              <a:gd name="connsiteY1" fmla="*/ 0 h 3211649"/>
              <a:gd name="connsiteX2" fmla="*/ 2507456 w 2507456"/>
              <a:gd name="connsiteY2" fmla="*/ 3211649 h 3211649"/>
              <a:gd name="connsiteX3" fmla="*/ 0 w 2507456"/>
              <a:gd name="connsiteY3" fmla="*/ 3211649 h 3211649"/>
              <a:gd name="connsiteX4" fmla="*/ 0 w 2507456"/>
              <a:gd name="connsiteY4" fmla="*/ 0 h 3211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3211649">
                <a:moveTo>
                  <a:pt x="0" y="0"/>
                </a:moveTo>
                <a:lnTo>
                  <a:pt x="2507456" y="0"/>
                </a:lnTo>
                <a:lnTo>
                  <a:pt x="2507456" y="3211649"/>
                </a:lnTo>
                <a:lnTo>
                  <a:pt x="0" y="3211649"/>
                </a:lnTo>
                <a:lnTo>
                  <a:pt x="0" y="0"/>
                </a:lnTo>
                <a:close/>
              </a:path>
            </a:pathLst>
          </a:custGeom>
          <a:effectLst>
            <a:outerShdw blurRad="635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lnRef>
          <a:fillRef idx="1"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fillRef>
          <a:effectRef idx="0"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2880" tIns="182880" rIns="182880" bIns="91440" numCol="1" spcCol="1270" anchor="t" anchorCtr="0">
            <a:noAutofit/>
          </a:bodyPr>
          <a:lstStyle/>
          <a:p>
            <a:pPr marL="0" lvl="1" algn="ctr" defTabSz="889000" rtl="0">
              <a:spcBef>
                <a:spcPts val="600"/>
              </a:spcBef>
              <a:spcAft>
                <a:spcPts val="0"/>
              </a:spcAft>
            </a:pPr>
            <a:r>
              <a:rPr lang="en-US" sz="1600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Experiment with change, promote adjustment to change, and foster conformity in the development of competencies needed to execute the strategy</a:t>
            </a:r>
            <a:endParaRPr 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Strategic Entrepreneurship Roles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459771" y="2007483"/>
            <a:ext cx="2507456" cy="1002982"/>
          </a:xfrm>
          <a:custGeom>
            <a:avLst/>
            <a:gdLst>
              <a:gd name="connsiteX0" fmla="*/ 0 w 2507456"/>
              <a:gd name="connsiteY0" fmla="*/ 0 h 1002982"/>
              <a:gd name="connsiteX1" fmla="*/ 2507456 w 2507456"/>
              <a:gd name="connsiteY1" fmla="*/ 0 h 1002982"/>
              <a:gd name="connsiteX2" fmla="*/ 2507456 w 2507456"/>
              <a:gd name="connsiteY2" fmla="*/ 1002982 h 1002982"/>
              <a:gd name="connsiteX3" fmla="*/ 0 w 2507456"/>
              <a:gd name="connsiteY3" fmla="*/ 1002982 h 1002982"/>
              <a:gd name="connsiteX4" fmla="*/ 0 w 2507456"/>
              <a:gd name="connsiteY4" fmla="*/ 0 h 1002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1002982">
                <a:moveTo>
                  <a:pt x="0" y="0"/>
                </a:moveTo>
                <a:lnTo>
                  <a:pt x="2507456" y="0"/>
                </a:lnTo>
                <a:lnTo>
                  <a:pt x="2507456" y="1002982"/>
                </a:lnTo>
                <a:lnTo>
                  <a:pt x="0" y="1002982"/>
                </a:lnTo>
                <a:lnTo>
                  <a:pt x="0" y="0"/>
                </a:lnTo>
                <a:close/>
              </a:path>
            </a:pathLst>
          </a:custGeom>
          <a:effectLst>
            <a:outerShdw blurRad="635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9136" tIns="113792" rIns="199136" bIns="113792" numCol="1" spcCol="1270" anchor="ctr" anchorCtr="0">
            <a:noAutofit/>
          </a:bodyPr>
          <a:lstStyle/>
          <a:p>
            <a:pPr lvl="0" algn="ctr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Senior-level Managers</a:t>
            </a:r>
            <a:endParaRPr lang="en-US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318271" y="2007483"/>
            <a:ext cx="2507456" cy="1002982"/>
          </a:xfrm>
          <a:custGeom>
            <a:avLst/>
            <a:gdLst>
              <a:gd name="connsiteX0" fmla="*/ 0 w 2507456"/>
              <a:gd name="connsiteY0" fmla="*/ 0 h 1002982"/>
              <a:gd name="connsiteX1" fmla="*/ 2507456 w 2507456"/>
              <a:gd name="connsiteY1" fmla="*/ 0 h 1002982"/>
              <a:gd name="connsiteX2" fmla="*/ 2507456 w 2507456"/>
              <a:gd name="connsiteY2" fmla="*/ 1002982 h 1002982"/>
              <a:gd name="connsiteX3" fmla="*/ 0 w 2507456"/>
              <a:gd name="connsiteY3" fmla="*/ 1002982 h 1002982"/>
              <a:gd name="connsiteX4" fmla="*/ 0 w 2507456"/>
              <a:gd name="connsiteY4" fmla="*/ 0 h 1002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1002982">
                <a:moveTo>
                  <a:pt x="0" y="0"/>
                </a:moveTo>
                <a:lnTo>
                  <a:pt x="2507456" y="0"/>
                </a:lnTo>
                <a:lnTo>
                  <a:pt x="2507456" y="1002982"/>
                </a:lnTo>
                <a:lnTo>
                  <a:pt x="0" y="1002982"/>
                </a:lnTo>
                <a:lnTo>
                  <a:pt x="0" y="0"/>
                </a:lnTo>
                <a:close/>
              </a:path>
            </a:pathLst>
          </a:custGeom>
          <a:effectLst>
            <a:outerShdw blurRad="635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hueOff val="5571488"/>
              <a:satOff val="19812"/>
              <a:lumOff val="44804"/>
              <a:alphaOff val="0"/>
            </a:schemeClr>
          </a:lnRef>
          <a:fillRef idx="1">
            <a:schemeClr val="accent4">
              <a:hueOff val="5571488"/>
              <a:satOff val="19812"/>
              <a:lumOff val="44804"/>
              <a:alphaOff val="0"/>
            </a:schemeClr>
          </a:fillRef>
          <a:effectRef idx="0">
            <a:schemeClr val="accent4">
              <a:hueOff val="5571488"/>
              <a:satOff val="19812"/>
              <a:lumOff val="4480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9136" tIns="113792" rIns="199136" bIns="113792" numCol="1" spcCol="1270" anchor="ctr" anchorCtr="0">
            <a:noAutofit/>
          </a:bodyPr>
          <a:lstStyle/>
          <a:p>
            <a:pPr lvl="0" algn="ctr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Middle-level Managers</a:t>
            </a:r>
            <a:endParaRPr lang="en-US" sz="24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176771" y="2007483"/>
            <a:ext cx="2507456" cy="1002982"/>
          </a:xfrm>
          <a:custGeom>
            <a:avLst/>
            <a:gdLst>
              <a:gd name="connsiteX0" fmla="*/ 0 w 2507456"/>
              <a:gd name="connsiteY0" fmla="*/ 0 h 1002982"/>
              <a:gd name="connsiteX1" fmla="*/ 2507456 w 2507456"/>
              <a:gd name="connsiteY1" fmla="*/ 0 h 1002982"/>
              <a:gd name="connsiteX2" fmla="*/ 2507456 w 2507456"/>
              <a:gd name="connsiteY2" fmla="*/ 1002982 h 1002982"/>
              <a:gd name="connsiteX3" fmla="*/ 0 w 2507456"/>
              <a:gd name="connsiteY3" fmla="*/ 1002982 h 1002982"/>
              <a:gd name="connsiteX4" fmla="*/ 0 w 2507456"/>
              <a:gd name="connsiteY4" fmla="*/ 0 h 1002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1002982">
                <a:moveTo>
                  <a:pt x="0" y="0"/>
                </a:moveTo>
                <a:lnTo>
                  <a:pt x="2507456" y="0"/>
                </a:lnTo>
                <a:lnTo>
                  <a:pt x="2507456" y="1002982"/>
                </a:lnTo>
                <a:lnTo>
                  <a:pt x="0" y="1002982"/>
                </a:lnTo>
                <a:lnTo>
                  <a:pt x="0" y="0"/>
                </a:lnTo>
                <a:close/>
              </a:path>
            </a:pathLst>
          </a:custGeom>
          <a:effectLst>
            <a:outerShdw blurRad="635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hueOff val="11142976"/>
              <a:satOff val="39624"/>
              <a:lumOff val="89608"/>
              <a:alphaOff val="0"/>
            </a:schemeClr>
          </a:lnRef>
          <a:fillRef idx="1">
            <a:schemeClr val="accent4">
              <a:hueOff val="11142976"/>
              <a:satOff val="39624"/>
              <a:lumOff val="89608"/>
              <a:alphaOff val="0"/>
            </a:schemeClr>
          </a:fillRef>
          <a:effectRef idx="0">
            <a:schemeClr val="accent4">
              <a:hueOff val="11142976"/>
              <a:satOff val="39624"/>
              <a:lumOff val="8960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9136" tIns="113792" rIns="199136" bIns="113792" numCol="1" spcCol="1270" anchor="ctr" anchorCtr="0">
            <a:noAutofit/>
          </a:bodyPr>
          <a:lstStyle/>
          <a:p>
            <a:pPr lvl="0" algn="ctr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First-level Managers</a:t>
            </a:r>
            <a:endParaRPr lang="en-US" sz="2400" kern="12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3–</a:t>
            </a:r>
            <a:fld id="{F391227A-EF8B-4135-9B94-E296938EB87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250377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311A4DA4-ED61-4761-9155-9DD9202606C1}" type="slidenum">
              <a:rPr lang="en-US"/>
              <a:pPr/>
              <a:t>36</a:t>
            </a:fld>
            <a:endParaRPr lang="en-US"/>
          </a:p>
        </p:txBody>
      </p:sp>
      <p:sp>
        <p:nvSpPr>
          <p:cNvPr id="1044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99246"/>
            <a:ext cx="8542986" cy="50801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  <a:extLst/>
        </p:spPr>
        <p:txBody>
          <a:bodyPr lIns="0" tIns="0" rIns="0" bIns="0"/>
          <a:lstStyle/>
          <a:p>
            <a:pPr marL="1654175" indent="-1420813" algn="l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Figure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effectLst/>
                <a:cs typeface="Tahoma" pitchFamily="34" charset="0"/>
              </a:rPr>
              <a:t> </a:t>
            </a:r>
            <a:r>
              <a:rPr lang="en-US" sz="1600" dirty="0" smtClean="0">
                <a:effectLst/>
                <a:cs typeface="Tahoma" pitchFamily="34" charset="0"/>
              </a:rPr>
              <a:t>3.4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8080"/>
                </a:solidFill>
                <a:effectLst/>
                <a:cs typeface="Tahoma" pitchFamily="34" charset="0"/>
              </a:rPr>
              <a:t>A Model of Sustained Corporate Entrepreneurship</a:t>
            </a:r>
          </a:p>
        </p:txBody>
      </p:sp>
      <p:sp>
        <p:nvSpPr>
          <p:cNvPr id="1044484" name="Rectangle 4"/>
          <p:cNvSpPr>
            <a:spLocks noChangeArrowheads="1"/>
          </p:cNvSpPr>
          <p:nvPr/>
        </p:nvSpPr>
        <p:spPr bwMode="auto">
          <a:xfrm>
            <a:off x="369888" y="6107248"/>
            <a:ext cx="70215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dirty="0">
                <a:solidFill>
                  <a:srgbClr val="0099CC"/>
                </a:solidFill>
              </a:rPr>
              <a:t> Donald F. </a:t>
            </a:r>
            <a:r>
              <a:rPr lang="en-US" sz="800" dirty="0" err="1">
                <a:solidFill>
                  <a:srgbClr val="0099CC"/>
                </a:solidFill>
              </a:rPr>
              <a:t>Kuratko</a:t>
            </a:r>
            <a:r>
              <a:rPr lang="en-US" sz="800" dirty="0">
                <a:solidFill>
                  <a:srgbClr val="0099CC"/>
                </a:solidFill>
              </a:rPr>
              <a:t>, Jeffrey S. Hornsby, and Michael G. </a:t>
            </a:r>
            <a:r>
              <a:rPr lang="en-US" sz="800" dirty="0" err="1">
                <a:solidFill>
                  <a:srgbClr val="0099CC"/>
                </a:solidFill>
              </a:rPr>
              <a:t>Goldsby</a:t>
            </a:r>
            <a:r>
              <a:rPr lang="en-US" sz="800" dirty="0">
                <a:solidFill>
                  <a:srgbClr val="0099CC"/>
                </a:solidFill>
              </a:rPr>
              <a:t>, “Sustaining Corporate Entrepreneurship: Modeling Perceived Implementation and Outcome Comparisons at Organizational and Individual Levels,” </a:t>
            </a:r>
            <a:r>
              <a:rPr lang="en-US" sz="800" i="1" dirty="0">
                <a:solidFill>
                  <a:srgbClr val="0099CC"/>
                </a:solidFill>
              </a:rPr>
              <a:t>International Journal of Entrepreneurship and Innovation </a:t>
            </a:r>
            <a:r>
              <a:rPr lang="en-US" sz="800" dirty="0">
                <a:solidFill>
                  <a:srgbClr val="0099CC"/>
                </a:solidFill>
              </a:rPr>
              <a:t>5(2) (May 2004): 79.</a:t>
            </a:r>
          </a:p>
        </p:txBody>
      </p:sp>
      <p:pic>
        <p:nvPicPr>
          <p:cNvPr id="1044485" name="Picture 5" descr="030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8458200" cy="448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ECAB8E33-4941-4DB1-B3F1-B6310739BE22}" type="slidenum">
              <a:rPr lang="en-US"/>
              <a:pPr/>
              <a:t>37</a:t>
            </a:fld>
            <a:endParaRPr lang="en-US"/>
          </a:p>
        </p:txBody>
      </p:sp>
      <p:sp>
        <p:nvSpPr>
          <p:cNvPr id="102400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Terms and Concepts</a:t>
            </a:r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bootlegging</a:t>
            </a:r>
          </a:p>
          <a:p>
            <a:r>
              <a:rPr lang="en-US" sz="2400"/>
              <a:t>champion</a:t>
            </a:r>
          </a:p>
          <a:p>
            <a:r>
              <a:rPr lang="en-US" sz="2400"/>
              <a:t>collective entrepreneurship</a:t>
            </a:r>
          </a:p>
          <a:p>
            <a:r>
              <a:rPr lang="en-US" sz="2400"/>
              <a:t>corporate entrepreneurship</a:t>
            </a:r>
          </a:p>
          <a:p>
            <a:r>
              <a:rPr lang="en-US" sz="2400"/>
              <a:t>Corporate Entrepreneurship Assessment Instrument (CEAI)</a:t>
            </a:r>
          </a:p>
          <a:p>
            <a:r>
              <a:rPr lang="en-US" sz="2400"/>
              <a:t>corporate venturing</a:t>
            </a:r>
          </a:p>
        </p:txBody>
      </p:sp>
      <p:sp>
        <p:nvSpPr>
          <p:cNvPr id="10240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dirty="0"/>
              <a:t>entrepreneurial economy</a:t>
            </a:r>
          </a:p>
          <a:p>
            <a:r>
              <a:rPr lang="en-US" sz="2400" dirty="0"/>
              <a:t>incremental innovation</a:t>
            </a:r>
          </a:p>
          <a:p>
            <a:r>
              <a:rPr lang="en-US" sz="2400" dirty="0"/>
              <a:t>innovation (I) team</a:t>
            </a:r>
          </a:p>
          <a:p>
            <a:r>
              <a:rPr lang="en-US" sz="2400" dirty="0"/>
              <a:t>interactive learning</a:t>
            </a:r>
          </a:p>
          <a:p>
            <a:r>
              <a:rPr lang="en-US" sz="2400" dirty="0" err="1"/>
              <a:t>intracapital</a:t>
            </a:r>
            <a:endParaRPr lang="en-US" sz="2400" dirty="0"/>
          </a:p>
          <a:p>
            <a:r>
              <a:rPr lang="en-US" sz="2400" dirty="0"/>
              <a:t>intrapreneurship</a:t>
            </a:r>
          </a:p>
          <a:p>
            <a:r>
              <a:rPr lang="en-US" sz="2400" dirty="0"/>
              <a:t>radical innovation</a:t>
            </a:r>
          </a:p>
          <a:p>
            <a:r>
              <a:rPr lang="en-US" sz="2400" dirty="0"/>
              <a:t>intrapreneurship</a:t>
            </a:r>
          </a:p>
          <a:p>
            <a:r>
              <a:rPr lang="en-US" sz="2400" dirty="0" smtClean="0"/>
              <a:t>Skunk Works</a:t>
            </a:r>
            <a:endParaRPr lang="en-US" sz="2400" dirty="0"/>
          </a:p>
          <a:p>
            <a:r>
              <a:rPr lang="en-US" sz="2400" dirty="0"/>
              <a:t>top management support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916FDE6C-B8AD-46E4-B98B-22CC65E22257}" type="slidenum">
              <a:rPr lang="en-US"/>
              <a:pPr/>
              <a:t>4</a:t>
            </a:fld>
            <a:endParaRPr lang="en-US"/>
          </a:p>
        </p:txBody>
      </p:sp>
      <p:sp>
        <p:nvSpPr>
          <p:cNvPr id="954370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The Entrepreneurial Mindset in Organizations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001000" cy="5181600"/>
          </a:xfrm>
        </p:spPr>
        <p:txBody>
          <a:bodyPr/>
          <a:lstStyle/>
          <a:p>
            <a:pPr>
              <a:spcBef>
                <a:spcPct val="40000"/>
              </a:spcBef>
            </a:pPr>
            <a:r>
              <a:rPr lang="en-US" dirty="0"/>
              <a:t>Factors in the emergence of the entrepreneurial economy: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The rapid evolution of knowledge and technology promoted high-tech entrepreneurial start-ups.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Demographic trends adding fuel to the proliferation of newly developing ventures.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The venture capital market became an effective funding mechanism.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American industry began to learn how to manage entrepreneurship.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FD6D3AED-69E3-4748-BE89-857B4B9E3AB9}" type="slidenum">
              <a:rPr lang="en-US"/>
              <a:pPr/>
              <a:t>5</a:t>
            </a:fld>
            <a:endParaRPr lang="en-US"/>
          </a:p>
        </p:txBody>
      </p:sp>
      <p:sp>
        <p:nvSpPr>
          <p:cNvPr id="96665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Corporate Innovation Philosophy</a:t>
            </a:r>
          </a:p>
        </p:txBody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6477000" cy="5181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Important </a:t>
            </a:r>
            <a:r>
              <a:rPr lang="en-US" dirty="0"/>
              <a:t>practices for establishing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innovation-driven organization:</a:t>
            </a:r>
            <a:endParaRPr lang="en-US" dirty="0"/>
          </a:p>
          <a:p>
            <a:pPr marL="914400" lvl="1" indent="-452438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Set explicit goals.</a:t>
            </a:r>
          </a:p>
          <a:p>
            <a:pPr marL="914400" lvl="1" indent="-452438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Create a system of feedback and positive reinforcement.</a:t>
            </a:r>
          </a:p>
          <a:p>
            <a:pPr marL="914400" lvl="1" indent="-452438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Emphasize individual responsibility.</a:t>
            </a:r>
          </a:p>
          <a:p>
            <a:pPr marL="914400" lvl="1" indent="-452438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 dirty="0" smtClean="0"/>
              <a:t>Provide </a:t>
            </a:r>
            <a:r>
              <a:rPr lang="en-US" dirty="0"/>
              <a:t>rewards based on results.</a:t>
            </a:r>
          </a:p>
          <a:p>
            <a:pPr marL="914400" lvl="1" indent="-452438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Do not punish failures.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BEA0AAD8-373D-4C15-9EEA-B7BE6DFCF95F}" type="slidenum">
              <a:rPr lang="en-US"/>
              <a:pPr/>
              <a:t>6</a:t>
            </a:fld>
            <a:endParaRPr lang="en-US"/>
          </a:p>
        </p:txBody>
      </p:sp>
      <p:sp>
        <p:nvSpPr>
          <p:cNvPr id="96870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Assessing Support for </a:t>
            </a:r>
            <a:r>
              <a:rPr lang="en-US" dirty="0" smtClean="0"/>
              <a:t>Corporate Innovation</a:t>
            </a:r>
            <a:endParaRPr lang="en-US" dirty="0"/>
          </a:p>
        </p:txBody>
      </p:sp>
      <p:sp>
        <p:nvSpPr>
          <p:cNvPr id="96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en-US" sz="2400"/>
              <a:t>Does the firm encourage entrepreneurial thinking?</a:t>
            </a:r>
          </a:p>
          <a:p>
            <a:pPr>
              <a:spcBef>
                <a:spcPct val="40000"/>
              </a:spcBef>
            </a:pPr>
            <a:r>
              <a:rPr lang="en-US" sz="2400"/>
              <a:t>Does the firm provide ways for innovators to stay with their ideas?</a:t>
            </a:r>
          </a:p>
          <a:p>
            <a:pPr>
              <a:spcBef>
                <a:spcPct val="40000"/>
              </a:spcBef>
            </a:pPr>
            <a:r>
              <a:rPr lang="en-US" sz="2400"/>
              <a:t>Are people permitted to do the job in their own way, or are they constantly stopping to explain their actions and ask for permission?</a:t>
            </a:r>
          </a:p>
          <a:p>
            <a:pPr>
              <a:spcBef>
                <a:spcPct val="40000"/>
              </a:spcBef>
            </a:pPr>
            <a:r>
              <a:rPr lang="en-US" sz="2400"/>
              <a:t>Has the firm evolved quick and informal ways to access the resources to try new ideas? </a:t>
            </a:r>
          </a:p>
          <a:p>
            <a:pPr>
              <a:spcBef>
                <a:spcPct val="40000"/>
              </a:spcBef>
            </a:pPr>
            <a:r>
              <a:rPr lang="en-US" sz="2400"/>
              <a:t>Has the firm developed ways to manage many small and experimental innovations?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9CF8C232-7998-4E63-A38B-1D75980B028F}" type="slidenum">
              <a:rPr lang="en-US"/>
              <a:pPr/>
              <a:t>7</a:t>
            </a:fld>
            <a:endParaRPr lang="en-US"/>
          </a:p>
        </p:txBody>
      </p:sp>
      <p:sp>
        <p:nvSpPr>
          <p:cNvPr id="97075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Assessing Support for Innovation (cont’d)</a:t>
            </a:r>
          </a:p>
        </p:txBody>
      </p:sp>
      <p:sp>
        <p:nvSpPr>
          <p:cNvPr id="97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en-US" sz="2400" dirty="0"/>
              <a:t>Is the system set up to encourage risk taking and to tolerate mistakes?</a:t>
            </a:r>
          </a:p>
          <a:p>
            <a:pPr>
              <a:spcBef>
                <a:spcPct val="40000"/>
              </a:spcBef>
            </a:pPr>
            <a:r>
              <a:rPr lang="en-US" sz="2400" dirty="0"/>
              <a:t>Are people in </a:t>
            </a:r>
            <a:r>
              <a:rPr lang="en-US" sz="2400" dirty="0" smtClean="0"/>
              <a:t>the firm </a:t>
            </a:r>
            <a:r>
              <a:rPr lang="en-US" sz="2400" dirty="0"/>
              <a:t>more concerned with new ideas or with defending their turf?</a:t>
            </a:r>
          </a:p>
          <a:p>
            <a:pPr>
              <a:spcBef>
                <a:spcPct val="40000"/>
              </a:spcBef>
            </a:pPr>
            <a:r>
              <a:rPr lang="en-US" sz="2400" dirty="0"/>
              <a:t>How easy is it to form functionally complete, autonomous teams in the firm’s corporate environment?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F454E5C8-F3D0-4E74-AB6E-2DEA44114765}" type="slidenum">
              <a:rPr lang="en-US"/>
              <a:pPr/>
              <a:t>8</a:t>
            </a:fld>
            <a:endParaRPr lang="en-US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539750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  <a:extLst/>
        </p:spPr>
        <p:txBody>
          <a:bodyPr lIns="0" tIns="0" rIns="0" bIns="0">
            <a:noAutofit/>
          </a:bodyPr>
          <a:lstStyle/>
          <a:p>
            <a:pPr marL="1654175" indent="-1420813" algn="l">
              <a:tabLst>
                <a:tab pos="1147763" algn="ctr"/>
              </a:tabLst>
            </a:pPr>
            <a:r>
              <a:rPr lang="en-US" sz="1600" dirty="0" smtClean="0">
                <a:effectLst/>
                <a:cs typeface="Tahoma" pitchFamily="34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3.1</a:t>
            </a:r>
            <a:r>
              <a:rPr lang="en-US" sz="1800" dirty="0" smtClean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 smtClean="0">
                <a:solidFill>
                  <a:srgbClr val="008080"/>
                </a:solidFill>
                <a:effectLst/>
                <a:cs typeface="Tahoma" pitchFamily="34" charset="0"/>
              </a:rPr>
              <a:t>Rules </a:t>
            </a:r>
            <a:r>
              <a:rPr lang="en-US" sz="1800" dirty="0">
                <a:solidFill>
                  <a:srgbClr val="008080"/>
                </a:solidFill>
                <a:effectLst/>
                <a:cs typeface="Tahoma" pitchFamily="34" charset="0"/>
              </a:rPr>
              <a:t>for an Innovative Environment</a:t>
            </a:r>
          </a:p>
        </p:txBody>
      </p:sp>
      <p:sp>
        <p:nvSpPr>
          <p:cNvPr id="272387" name="Rectangle 3"/>
          <p:cNvSpPr>
            <a:spLocks noChangeArrowheads="1"/>
          </p:cNvSpPr>
          <p:nvPr/>
        </p:nvSpPr>
        <p:spPr bwMode="auto">
          <a:xfrm>
            <a:off x="358775" y="6122126"/>
            <a:ext cx="62706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800" b="1" i="1">
                <a:solidFill>
                  <a:srgbClr val="0099CC"/>
                </a:solidFill>
              </a:rPr>
              <a:t>Source:</a:t>
            </a:r>
            <a:r>
              <a:rPr lang="en-US" sz="800">
                <a:solidFill>
                  <a:srgbClr val="0099CC"/>
                </a:solidFill>
              </a:rPr>
              <a:t> Reprinted by permission of the publisher from “Corporate Venturing Obstacles: Sources and Solutions,” by Hollister B. Sykes and Zenas Block, </a:t>
            </a:r>
            <a:r>
              <a:rPr lang="en-US" sz="800" i="1">
                <a:solidFill>
                  <a:srgbClr val="0099CC"/>
                </a:solidFill>
              </a:rPr>
              <a:t>Journal of Business Venturing </a:t>
            </a:r>
            <a:r>
              <a:rPr lang="en-US" sz="800">
                <a:solidFill>
                  <a:srgbClr val="0099CC"/>
                </a:solidFill>
              </a:rPr>
              <a:t>(winter 1989): 161. Copyright © 1989 by Elsevier Science Publishing Co., Inc.</a:t>
            </a:r>
          </a:p>
        </p:txBody>
      </p:sp>
      <p:sp>
        <p:nvSpPr>
          <p:cNvPr id="272388" name="Rectangle 4"/>
          <p:cNvSpPr>
            <a:spLocks noChangeArrowheads="1"/>
          </p:cNvSpPr>
          <p:nvPr/>
        </p:nvSpPr>
        <p:spPr bwMode="auto">
          <a:xfrm>
            <a:off x="793899" y="1066800"/>
            <a:ext cx="75438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33400" indent="-533400">
              <a:spcBef>
                <a:spcPct val="35000"/>
              </a:spcBef>
              <a:buClr>
                <a:srgbClr val="336699"/>
              </a:buClr>
              <a:buFontTx/>
              <a:buAutoNum type="arabicPeriod"/>
            </a:pP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Encourage action.</a:t>
            </a:r>
          </a:p>
          <a:p>
            <a:pPr marL="533400" indent="-533400">
              <a:spcBef>
                <a:spcPct val="35000"/>
              </a:spcBef>
              <a:buClr>
                <a:srgbClr val="336699"/>
              </a:buClr>
              <a:buFontTx/>
              <a:buAutoNum type="arabicPeriod"/>
            </a:pP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Use informal meetings whenever possible.</a:t>
            </a:r>
          </a:p>
          <a:p>
            <a:pPr marL="533400" indent="-533400">
              <a:spcBef>
                <a:spcPct val="35000"/>
              </a:spcBef>
              <a:buClr>
                <a:srgbClr val="336699"/>
              </a:buClr>
              <a:buFontTx/>
              <a:buAutoNum type="arabicPeriod"/>
            </a:pP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Tolerate </a:t>
            </a:r>
            <a:r>
              <a:rPr lang="en-US" sz="2000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failure, 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and use it as a learning experience.</a:t>
            </a:r>
          </a:p>
          <a:p>
            <a:pPr marL="533400" indent="-533400">
              <a:spcBef>
                <a:spcPct val="35000"/>
              </a:spcBef>
              <a:buClr>
                <a:srgbClr val="336699"/>
              </a:buClr>
              <a:buFontTx/>
              <a:buAutoNum type="arabicPeriod"/>
            </a:pP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Persist in getting an idea to market.</a:t>
            </a:r>
          </a:p>
          <a:p>
            <a:pPr marL="533400" indent="-533400">
              <a:spcBef>
                <a:spcPct val="35000"/>
              </a:spcBef>
              <a:buClr>
                <a:srgbClr val="336699"/>
              </a:buClr>
              <a:buFontTx/>
              <a:buAutoNum type="arabicPeriod"/>
            </a:pP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Reward innovation for innovation’s sake.</a:t>
            </a:r>
          </a:p>
          <a:p>
            <a:pPr marL="533400" indent="-533400">
              <a:spcBef>
                <a:spcPct val="35000"/>
              </a:spcBef>
              <a:buClr>
                <a:srgbClr val="336699"/>
              </a:buClr>
              <a:buFontTx/>
              <a:buAutoNum type="arabicPeriod"/>
            </a:pP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Plan the physical layout of the enterprise to encourage informal communication.</a:t>
            </a:r>
          </a:p>
          <a:p>
            <a:pPr marL="533400" indent="-533400">
              <a:spcBef>
                <a:spcPct val="35000"/>
              </a:spcBef>
              <a:buClr>
                <a:srgbClr val="336699"/>
              </a:buClr>
              <a:buFontTx/>
              <a:buAutoNum type="arabicPeriod"/>
            </a:pP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Expect clever </a:t>
            </a:r>
            <a:r>
              <a:rPr lang="en-US" sz="2000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bootlegging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ideas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—</a:t>
            </a: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secretly working on new ideas on company time as well as personal time.</a:t>
            </a:r>
          </a:p>
          <a:p>
            <a:pPr marL="533400" indent="-533400">
              <a:spcBef>
                <a:spcPct val="35000"/>
              </a:spcBef>
              <a:buClr>
                <a:srgbClr val="336699"/>
              </a:buClr>
              <a:buFontTx/>
              <a:buAutoNum type="arabicPeriod"/>
            </a:pP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Put people on small teams for future-oriented projects.</a:t>
            </a:r>
          </a:p>
          <a:p>
            <a:pPr marL="533400" indent="-533400">
              <a:spcBef>
                <a:spcPct val="35000"/>
              </a:spcBef>
              <a:buClr>
                <a:srgbClr val="336699"/>
              </a:buClr>
              <a:buFontTx/>
              <a:buAutoNum type="arabicPeriod"/>
            </a:pP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Encourage personnel to circumvent rigid procedures and bureaucratic red tape.</a:t>
            </a:r>
          </a:p>
          <a:p>
            <a:pPr marL="533400" indent="-533400">
              <a:spcBef>
                <a:spcPct val="35000"/>
              </a:spcBef>
              <a:buClr>
                <a:srgbClr val="336699"/>
              </a:buClr>
              <a:buFontTx/>
              <a:buAutoNum type="arabicPeriod"/>
            </a:pPr>
            <a:r>
              <a:rPr lang="en-US" sz="2000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Reward and promote innovative personnel.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3–</a:t>
            </a:r>
            <a:fld id="{7FFF2A4C-CCC1-42CB-B4AB-BB6111FC612E}" type="slidenum">
              <a:rPr lang="en-US"/>
              <a:pPr/>
              <a:t>9</a:t>
            </a:fld>
            <a:endParaRPr lang="en-US"/>
          </a:p>
        </p:txBody>
      </p:sp>
      <p:sp>
        <p:nvSpPr>
          <p:cNvPr id="974850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Encouraging an Intrapreneurial Environment</a:t>
            </a:r>
          </a:p>
        </p:txBody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Steps to help restructure corporate thinking and encourage an intrapreneurial environment:</a:t>
            </a:r>
          </a:p>
          <a:p>
            <a:pPr marL="798513" lvl="1" indent="-452438">
              <a:buSzTx/>
              <a:buFont typeface="Wingdings" pitchFamily="2" charset="2"/>
              <a:buAutoNum type="arabicPeriod"/>
            </a:pPr>
            <a:r>
              <a:rPr lang="en-US" dirty="0"/>
              <a:t>Early identification of potential </a:t>
            </a:r>
            <a:r>
              <a:rPr lang="en-US" dirty="0" smtClean="0"/>
              <a:t>innovators</a:t>
            </a:r>
            <a:endParaRPr lang="en-US" dirty="0"/>
          </a:p>
          <a:p>
            <a:pPr marL="798513" lvl="1" indent="-452438">
              <a:buSzTx/>
              <a:buFont typeface="Wingdings" pitchFamily="2" charset="2"/>
              <a:buAutoNum type="arabicPeriod"/>
            </a:pPr>
            <a:r>
              <a:rPr lang="en-US" dirty="0"/>
              <a:t>Top management sponsorship of </a:t>
            </a:r>
            <a:r>
              <a:rPr lang="en-US" dirty="0" smtClean="0"/>
              <a:t>innovative </a:t>
            </a:r>
            <a:r>
              <a:rPr lang="en-US" dirty="0"/>
              <a:t>projects</a:t>
            </a:r>
          </a:p>
          <a:p>
            <a:pPr marL="798513" lvl="1" indent="-452438">
              <a:buSzTx/>
              <a:buFont typeface="Wingdings" pitchFamily="2" charset="2"/>
              <a:buAutoNum type="arabicPeriod"/>
            </a:pPr>
            <a:r>
              <a:rPr lang="en-US" dirty="0"/>
              <a:t>Creation of </a:t>
            </a:r>
            <a:r>
              <a:rPr lang="en-US" dirty="0" smtClean="0"/>
              <a:t>innovation goals in strategic </a:t>
            </a:r>
            <a:r>
              <a:rPr lang="en-US" dirty="0"/>
              <a:t>activities</a:t>
            </a:r>
          </a:p>
          <a:p>
            <a:pPr marL="798513" lvl="1" indent="-452438">
              <a:buSzTx/>
              <a:buFont typeface="Wingdings" pitchFamily="2" charset="2"/>
              <a:buAutoNum type="arabicPeriod"/>
            </a:pPr>
            <a:r>
              <a:rPr lang="en-US" dirty="0"/>
              <a:t>Promotion of </a:t>
            </a:r>
            <a:r>
              <a:rPr lang="en-US" dirty="0" smtClean="0"/>
              <a:t>entrepreneurial thinking </a:t>
            </a:r>
            <a:r>
              <a:rPr lang="en-US" dirty="0"/>
              <a:t>through experimentation</a:t>
            </a:r>
          </a:p>
          <a:p>
            <a:pPr marL="798513" lvl="1" indent="-452438">
              <a:buSzTx/>
              <a:buFont typeface="Wingdings" pitchFamily="2" charset="2"/>
              <a:buAutoNum type="arabicPeriod"/>
            </a:pPr>
            <a:r>
              <a:rPr lang="en-US" dirty="0"/>
              <a:t>Development of collaboration between </a:t>
            </a:r>
            <a:r>
              <a:rPr lang="en-US" dirty="0" smtClean="0"/>
              <a:t>innovators and </a:t>
            </a:r>
            <a:r>
              <a:rPr lang="en-US" dirty="0"/>
              <a:t>the organization at large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trepreneurship 9e.">
  <a:themeElements>
    <a:clrScheme name="Entrepreneurship 8e.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ntrepreneurship 8e.">
      <a:majorFont>
        <a:latin typeface="Tahom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ntrepreneurship 8e.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2002</TotalTime>
  <Words>4192</Words>
  <Application>Microsoft Office PowerPoint</Application>
  <PresentationFormat>On-screen Show (4:3)</PresentationFormat>
  <Paragraphs>384</Paragraphs>
  <Slides>37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Entrepreneurship 9e.</vt:lpstr>
      <vt:lpstr>The Entrepreneurial  Mind-Set in Organizations: Corporate Entrepreneurship</vt:lpstr>
      <vt:lpstr>Chapter Objectives</vt:lpstr>
      <vt:lpstr>Chapter Objectives (cont’d)</vt:lpstr>
      <vt:lpstr> The Entrepreneurial Mindset in Organizations</vt:lpstr>
      <vt:lpstr>Corporate Innovation Philosophy</vt:lpstr>
      <vt:lpstr>Assessing Support for Corporate Innovation</vt:lpstr>
      <vt:lpstr>Assessing Support for Innovation (cont’d)</vt:lpstr>
      <vt:lpstr> 3.1 Rules for an Innovative Environment</vt:lpstr>
      <vt:lpstr>Encouraging an Intrapreneurial Environment</vt:lpstr>
      <vt:lpstr>Benefits of an Entrepreneurial Philosophy</vt:lpstr>
      <vt:lpstr>Corporate Entrepreneurship and Innovation</vt:lpstr>
      <vt:lpstr>Defining the Concept of Corporate Entrepreneurship and Innovation</vt:lpstr>
      <vt:lpstr> 3.1 Defining Corporate Entrepreneurship </vt:lpstr>
      <vt:lpstr>The Need for Corporate Entrepreneuring</vt:lpstr>
      <vt:lpstr>Table 3.2 Sources of and Solutions to Obstacles in Corporate Venturing</vt:lpstr>
      <vt:lpstr>Successful Innovative Companies</vt:lpstr>
      <vt:lpstr>Conceptualizing Corporate  Entrepreneurship Strategy</vt:lpstr>
      <vt:lpstr>Modeling the Corporate Entrepreneurship Strategy Process</vt:lpstr>
      <vt:lpstr>Modeling the Corporate Entrepreneurship Strategy Process (cont’d)</vt:lpstr>
      <vt:lpstr>Figure 3.2 An Integrative Model of Corporate Entrepreneurship Strategy</vt:lpstr>
      <vt:lpstr>Conceptualizing a Corporate  Entrepreneurship Strategy (cont’d)</vt:lpstr>
      <vt:lpstr>Figure 3.3 Shared Vision</vt:lpstr>
      <vt:lpstr>Types of Innovation</vt:lpstr>
      <vt:lpstr>Table 3.3 Objectives and Programs for Venture Development</vt:lpstr>
      <vt:lpstr>Table 3.4 Developing and Supporting Radical and Incremental Innovation</vt:lpstr>
      <vt:lpstr>3M’s Innovation Rules</vt:lpstr>
      <vt:lpstr>Structuring for a Corporate  Entrepreneurial Environment</vt:lpstr>
      <vt:lpstr>Preparing for Failure</vt:lpstr>
      <vt:lpstr>Developing Individual Managers  for Corporate Entrepreneurship</vt:lpstr>
      <vt:lpstr>Corporate Entrepreneurship  Assessment Instrument (CEAI)</vt:lpstr>
      <vt:lpstr>Facilitating Corporate Entrepreneurial Behavior</vt:lpstr>
      <vt:lpstr>Table 3.5 Corporate Innovator’s Commandments </vt:lpstr>
      <vt:lpstr>Developing Innovative (I) Teams</vt:lpstr>
      <vt:lpstr>Sustaining a Corporate Entrepreneurship Strategy</vt:lpstr>
      <vt:lpstr>Critical Strategic Entrepreneurship Roles</vt:lpstr>
      <vt:lpstr>Figure  3.4 A Model of Sustained Corporate Entrepreneurship</vt:lpstr>
      <vt:lpstr>Key Terms and Concepts</vt:lpstr>
    </vt:vector>
  </TitlesOfParts>
  <Manager>Erin Curtis</Manager>
  <Company>Cengage Learning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9e.</dc:title>
  <dc:subject>Chapter 3</dc:subject>
  <dc:creator>Charlie Cook, The University of West Alabama</dc:creator>
  <cp:lastModifiedBy>hattonlg</cp:lastModifiedBy>
  <cp:revision>121</cp:revision>
  <dcterms:created xsi:type="dcterms:W3CDTF">2005-11-04T15:06:22Z</dcterms:created>
  <dcterms:modified xsi:type="dcterms:W3CDTF">2013-02-20T00:43:43Z</dcterms:modified>
</cp:coreProperties>
</file>