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73" r:id="rId3"/>
    <p:sldId id="461" r:id="rId4"/>
    <p:sldId id="462" r:id="rId5"/>
    <p:sldId id="463" r:id="rId6"/>
    <p:sldId id="307" r:id="rId7"/>
    <p:sldId id="474" r:id="rId8"/>
    <p:sldId id="475" r:id="rId9"/>
    <p:sldId id="465" r:id="rId10"/>
    <p:sldId id="466" r:id="rId11"/>
    <p:sldId id="478" r:id="rId12"/>
    <p:sldId id="480" r:id="rId13"/>
    <p:sldId id="479" r:id="rId14"/>
    <p:sldId id="481" r:id="rId15"/>
    <p:sldId id="482" r:id="rId16"/>
    <p:sldId id="483" r:id="rId17"/>
    <p:sldId id="484" r:id="rId18"/>
    <p:sldId id="476" r:id="rId19"/>
    <p:sldId id="485" r:id="rId20"/>
    <p:sldId id="486" r:id="rId21"/>
    <p:sldId id="499" r:id="rId22"/>
    <p:sldId id="498" r:id="rId23"/>
    <p:sldId id="487" r:id="rId24"/>
    <p:sldId id="477" r:id="rId25"/>
    <p:sldId id="488" r:id="rId26"/>
    <p:sldId id="489" r:id="rId27"/>
    <p:sldId id="490" r:id="rId28"/>
    <p:sldId id="496" r:id="rId29"/>
    <p:sldId id="491" r:id="rId30"/>
    <p:sldId id="492" r:id="rId31"/>
    <p:sldId id="493" r:id="rId32"/>
    <p:sldId id="494" r:id="rId33"/>
    <p:sldId id="460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00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2F363-C81B-49ED-BADF-481051A688B1}" type="doc">
      <dgm:prSet loTypeId="urn:microsoft.com/office/officeart/2011/layout/CircleProcess" loCatId="process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7717C65C-4C1F-4B82-93FD-4E4136B45EC7}">
      <dgm:prSet custT="1"/>
      <dgm:spPr/>
      <dgm:t>
        <a:bodyPr lIns="0" rIns="0"/>
        <a:lstStyle/>
        <a:p>
          <a:pPr rtl="0"/>
          <a:r>
            <a:rPr lang="en-US" sz="1600" dirty="0" smtClean="0">
              <a:latin typeface="+mj-lt"/>
            </a:rPr>
            <a:t>Conduct research</a:t>
          </a:r>
          <a:endParaRPr lang="en-US" sz="1600" dirty="0">
            <a:latin typeface="+mj-lt"/>
          </a:endParaRPr>
        </a:p>
      </dgm:t>
    </dgm:pt>
    <dgm:pt modelId="{94AAAEF5-D33E-4B8D-AB27-338BED073A2E}" type="parTrans" cxnId="{9097D931-1CCC-4928-923B-3FBB200EF3F2}">
      <dgm:prSet/>
      <dgm:spPr/>
      <dgm:t>
        <a:bodyPr/>
        <a:lstStyle/>
        <a:p>
          <a:endParaRPr lang="en-US"/>
        </a:p>
      </dgm:t>
    </dgm:pt>
    <dgm:pt modelId="{A2F0F2F9-3A59-46C4-92DD-883B8E3D796D}" type="sibTrans" cxnId="{9097D931-1CCC-4928-923B-3FBB200EF3F2}">
      <dgm:prSet/>
      <dgm:spPr/>
      <dgm:t>
        <a:bodyPr/>
        <a:lstStyle/>
        <a:p>
          <a:endParaRPr lang="en-US"/>
        </a:p>
      </dgm:t>
    </dgm:pt>
    <dgm:pt modelId="{6B0F49BC-47B0-4B04-B6F8-E40E9C4DC248}">
      <dgm:prSet custT="1"/>
      <dgm:spPr/>
      <dgm:t>
        <a:bodyPr lIns="0" rIns="0"/>
        <a:lstStyle/>
        <a:p>
          <a:pPr rtl="0"/>
          <a:r>
            <a:rPr lang="en-US" sz="1600" dirty="0" smtClean="0">
              <a:latin typeface="+mj-lt"/>
            </a:rPr>
            <a:t>Prepare a feasibility study</a:t>
          </a:r>
          <a:endParaRPr lang="en-US" sz="1600" dirty="0">
            <a:latin typeface="+mj-lt"/>
          </a:endParaRPr>
        </a:p>
      </dgm:t>
    </dgm:pt>
    <dgm:pt modelId="{FDD449B5-69DF-4011-8542-DA13B9C25F10}" type="parTrans" cxnId="{95B9958D-1E6B-4A32-80B7-B54BE46F4EAA}">
      <dgm:prSet/>
      <dgm:spPr/>
      <dgm:t>
        <a:bodyPr/>
        <a:lstStyle/>
        <a:p>
          <a:endParaRPr lang="en-US"/>
        </a:p>
      </dgm:t>
    </dgm:pt>
    <dgm:pt modelId="{5337B380-9CB1-4F4B-B0DF-4683AAECBDD6}" type="sibTrans" cxnId="{95B9958D-1E6B-4A32-80B7-B54BE46F4EAA}">
      <dgm:prSet/>
      <dgm:spPr/>
      <dgm:t>
        <a:bodyPr/>
        <a:lstStyle/>
        <a:p>
          <a:endParaRPr lang="en-US"/>
        </a:p>
      </dgm:t>
    </dgm:pt>
    <dgm:pt modelId="{3B9D2923-A225-4E2D-8CFB-E7981518289B}">
      <dgm:prSet custT="1"/>
      <dgm:spPr/>
      <dgm:t>
        <a:bodyPr lIns="0" rIns="0"/>
        <a:lstStyle/>
        <a:p>
          <a:pPr rtl="0"/>
          <a:r>
            <a:rPr lang="en-US" sz="1600" dirty="0" smtClean="0">
              <a:latin typeface="+mj-lt"/>
            </a:rPr>
            <a:t>Secure adequate financing</a:t>
          </a:r>
          <a:endParaRPr lang="en-US" sz="1600" dirty="0">
            <a:latin typeface="+mj-lt"/>
          </a:endParaRPr>
        </a:p>
      </dgm:t>
    </dgm:pt>
    <dgm:pt modelId="{161A4ACC-F4BE-4101-BD75-03E0AB237354}" type="parTrans" cxnId="{910EA825-D671-4A73-809C-7CD83956E034}">
      <dgm:prSet/>
      <dgm:spPr/>
      <dgm:t>
        <a:bodyPr/>
        <a:lstStyle/>
        <a:p>
          <a:endParaRPr lang="en-US"/>
        </a:p>
      </dgm:t>
    </dgm:pt>
    <dgm:pt modelId="{63035948-0FE8-4E0A-87DA-F4533D16C1C5}" type="sibTrans" cxnId="{910EA825-D671-4A73-809C-7CD83956E034}">
      <dgm:prSet/>
      <dgm:spPr/>
      <dgm:t>
        <a:bodyPr/>
        <a:lstStyle/>
        <a:p>
          <a:endParaRPr lang="en-US"/>
        </a:p>
      </dgm:t>
    </dgm:pt>
    <dgm:pt modelId="{85D407DD-F5EB-40E7-9D0A-FFAF8F7408AF}">
      <dgm:prSet custT="1"/>
      <dgm:spPr/>
      <dgm:t>
        <a:bodyPr lIns="0" rIns="0"/>
        <a:lstStyle/>
        <a:p>
          <a:pPr rtl="0"/>
          <a:r>
            <a:rPr lang="en-US" sz="1600" dirty="0" smtClean="0">
              <a:latin typeface="+mj-lt"/>
            </a:rPr>
            <a:t>File the proper documents</a:t>
          </a:r>
          <a:endParaRPr lang="en-US" sz="1600" dirty="0">
            <a:latin typeface="+mj-lt"/>
          </a:endParaRPr>
        </a:p>
      </dgm:t>
    </dgm:pt>
    <dgm:pt modelId="{530E7F6A-5E87-4860-8030-22EAFE2C2E03}" type="parTrans" cxnId="{0820136B-F645-4F77-962B-92EEDF78E125}">
      <dgm:prSet/>
      <dgm:spPr/>
      <dgm:t>
        <a:bodyPr/>
        <a:lstStyle/>
        <a:p>
          <a:endParaRPr lang="en-US"/>
        </a:p>
      </dgm:t>
    </dgm:pt>
    <dgm:pt modelId="{72F0B47A-5C1B-4FAA-8EBE-B8C07F13D754}" type="sibTrans" cxnId="{0820136B-F645-4F77-962B-92EEDF78E125}">
      <dgm:prSet/>
      <dgm:spPr/>
      <dgm:t>
        <a:bodyPr/>
        <a:lstStyle/>
        <a:p>
          <a:endParaRPr lang="en-US"/>
        </a:p>
      </dgm:t>
    </dgm:pt>
    <dgm:pt modelId="{078D4784-30FD-4BF4-AAC4-D23B5ED8B9BD}">
      <dgm:prSet custT="1"/>
      <dgm:spPr/>
      <dgm:t>
        <a:bodyPr lIns="0" rIns="0"/>
        <a:lstStyle/>
        <a:p>
          <a:pPr rtl="0"/>
          <a:r>
            <a:rPr lang="en-US" sz="1600" dirty="0" smtClean="0">
              <a:latin typeface="+mj-lt"/>
            </a:rPr>
            <a:t>Draw up and implement the plan</a:t>
          </a:r>
          <a:endParaRPr lang="en-US" sz="1600" dirty="0">
            <a:latin typeface="+mj-lt"/>
          </a:endParaRPr>
        </a:p>
      </dgm:t>
    </dgm:pt>
    <dgm:pt modelId="{E4839D74-D9D6-400C-B9EF-E416271B938B}" type="parTrans" cxnId="{E473D00E-8E8F-4599-93AE-E6B7A3701364}">
      <dgm:prSet/>
      <dgm:spPr/>
      <dgm:t>
        <a:bodyPr/>
        <a:lstStyle/>
        <a:p>
          <a:endParaRPr lang="en-US"/>
        </a:p>
      </dgm:t>
    </dgm:pt>
    <dgm:pt modelId="{26AFA40B-F826-4281-8C2E-AB197DEE81CF}" type="sibTrans" cxnId="{E473D00E-8E8F-4599-93AE-E6B7A3701364}">
      <dgm:prSet/>
      <dgm:spPr/>
      <dgm:t>
        <a:bodyPr/>
        <a:lstStyle/>
        <a:p>
          <a:endParaRPr lang="en-US"/>
        </a:p>
      </dgm:t>
    </dgm:pt>
    <dgm:pt modelId="{EFB4A290-72FA-4757-80A2-CE72E819B707}" type="pres">
      <dgm:prSet presAssocID="{7412F363-C81B-49ED-BADF-481051A688B1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0EDA6ED9-13A6-4A1D-A2F8-EA6DBD27AF6D}" type="pres">
      <dgm:prSet presAssocID="{078D4784-30FD-4BF4-AAC4-D23B5ED8B9BD}" presName="Accent5" presStyleCnt="0"/>
      <dgm:spPr/>
    </dgm:pt>
    <dgm:pt modelId="{6BC92415-593A-4E5C-81ED-D81B4E211739}" type="pres">
      <dgm:prSet presAssocID="{078D4784-30FD-4BF4-AAC4-D23B5ED8B9BD}" presName="Accent" presStyleLbl="node1" presStyleIdx="0" presStyleCnt="5" custLinFactNeighborY="-312"/>
      <dgm:spPr>
        <a:solidFill>
          <a:srgbClr val="0070C0"/>
        </a:solidFill>
      </dgm:spPr>
    </dgm:pt>
    <dgm:pt modelId="{22FF53B5-3DD6-46C1-BD89-C06E12CC3DD5}" type="pres">
      <dgm:prSet presAssocID="{078D4784-30FD-4BF4-AAC4-D23B5ED8B9BD}" presName="ParentBackground5" presStyleCnt="0"/>
      <dgm:spPr/>
    </dgm:pt>
    <dgm:pt modelId="{E5BC10B5-D228-447E-A0CC-D0C07B501A7C}" type="pres">
      <dgm:prSet presAssocID="{078D4784-30FD-4BF4-AAC4-D23B5ED8B9BD}" presName="ParentBackground" presStyleLbl="fgAcc1" presStyleIdx="0" presStyleCnt="5"/>
      <dgm:spPr/>
      <dgm:t>
        <a:bodyPr/>
        <a:lstStyle/>
        <a:p>
          <a:endParaRPr lang="en-US"/>
        </a:p>
      </dgm:t>
    </dgm:pt>
    <dgm:pt modelId="{F07F4C59-E7AB-4817-8F8E-C4261C420FC2}" type="pres">
      <dgm:prSet presAssocID="{078D4784-30FD-4BF4-AAC4-D23B5ED8B9BD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4468E-0DB1-41F6-92CC-78CC3C8AD145}" type="pres">
      <dgm:prSet presAssocID="{85D407DD-F5EB-40E7-9D0A-FFAF8F7408AF}" presName="Accent4" presStyleCnt="0"/>
      <dgm:spPr/>
    </dgm:pt>
    <dgm:pt modelId="{C304AE44-E65D-45BF-B607-A4F918542B56}" type="pres">
      <dgm:prSet presAssocID="{85D407DD-F5EB-40E7-9D0A-FFAF8F7408AF}" presName="Accent" presStyleLbl="node1" presStyleIdx="1" presStyleCnt="5" custLinFactNeighborY="-220"/>
      <dgm:spPr>
        <a:solidFill>
          <a:srgbClr val="0070C0"/>
        </a:solidFill>
      </dgm:spPr>
    </dgm:pt>
    <dgm:pt modelId="{EE979F74-2C29-408E-8A7E-B05ED2BD48FA}" type="pres">
      <dgm:prSet presAssocID="{85D407DD-F5EB-40E7-9D0A-FFAF8F7408AF}" presName="ParentBackground4" presStyleCnt="0"/>
      <dgm:spPr/>
    </dgm:pt>
    <dgm:pt modelId="{5AD41BC7-748C-4CFA-B4FE-8EE09CBB9E57}" type="pres">
      <dgm:prSet presAssocID="{85D407DD-F5EB-40E7-9D0A-FFAF8F7408AF}" presName="ParentBackground" presStyleLbl="fgAcc1" presStyleIdx="1" presStyleCnt="5"/>
      <dgm:spPr/>
      <dgm:t>
        <a:bodyPr/>
        <a:lstStyle/>
        <a:p>
          <a:endParaRPr lang="en-US"/>
        </a:p>
      </dgm:t>
    </dgm:pt>
    <dgm:pt modelId="{79031858-0DAE-4C7B-AD9C-6574F9C2F582}" type="pres">
      <dgm:prSet presAssocID="{85D407DD-F5EB-40E7-9D0A-FFAF8F7408AF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D4A40-042C-491A-9DFA-313B591FB9FE}" type="pres">
      <dgm:prSet presAssocID="{3B9D2923-A225-4E2D-8CFB-E7981518289B}" presName="Accent3" presStyleCnt="0"/>
      <dgm:spPr/>
    </dgm:pt>
    <dgm:pt modelId="{6F95CDF2-C5F8-49F5-A066-17014BD60D36}" type="pres">
      <dgm:prSet presAssocID="{3B9D2923-A225-4E2D-8CFB-E7981518289B}" presName="Accent" presStyleLbl="node1" presStyleIdx="2" presStyleCnt="5" custLinFactNeighborY="-220"/>
      <dgm:spPr>
        <a:solidFill>
          <a:srgbClr val="0070C0"/>
        </a:solidFill>
      </dgm:spPr>
    </dgm:pt>
    <dgm:pt modelId="{1B9EBD5F-8DC4-4F9F-B91D-BB15D224C475}" type="pres">
      <dgm:prSet presAssocID="{3B9D2923-A225-4E2D-8CFB-E7981518289B}" presName="ParentBackground3" presStyleCnt="0"/>
      <dgm:spPr/>
    </dgm:pt>
    <dgm:pt modelId="{3B52A091-A795-4F80-B4A4-9DF6E9BD953D}" type="pres">
      <dgm:prSet presAssocID="{3B9D2923-A225-4E2D-8CFB-E7981518289B}" presName="ParentBackground" presStyleLbl="fgAcc1" presStyleIdx="2" presStyleCnt="5"/>
      <dgm:spPr/>
      <dgm:t>
        <a:bodyPr/>
        <a:lstStyle/>
        <a:p>
          <a:endParaRPr lang="en-US"/>
        </a:p>
      </dgm:t>
    </dgm:pt>
    <dgm:pt modelId="{D7B84514-BB20-4256-8CEF-4B452237A864}" type="pres">
      <dgm:prSet presAssocID="{3B9D2923-A225-4E2D-8CFB-E7981518289B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5A0C5-2571-4B7E-839D-410C3F19AD3D}" type="pres">
      <dgm:prSet presAssocID="{6B0F49BC-47B0-4B04-B6F8-E40E9C4DC248}" presName="Accent2" presStyleCnt="0"/>
      <dgm:spPr/>
    </dgm:pt>
    <dgm:pt modelId="{D50691DB-7F34-4755-83F1-20E89C3ACA0E}" type="pres">
      <dgm:prSet presAssocID="{6B0F49BC-47B0-4B04-B6F8-E40E9C4DC248}" presName="Accent" presStyleLbl="node1" presStyleIdx="3" presStyleCnt="5" custLinFactNeighborY="-220"/>
      <dgm:spPr>
        <a:solidFill>
          <a:srgbClr val="0070C0"/>
        </a:solidFill>
      </dgm:spPr>
    </dgm:pt>
    <dgm:pt modelId="{809B6A5E-1AB6-497B-8DA0-133B6203009D}" type="pres">
      <dgm:prSet presAssocID="{6B0F49BC-47B0-4B04-B6F8-E40E9C4DC248}" presName="ParentBackground2" presStyleCnt="0"/>
      <dgm:spPr/>
    </dgm:pt>
    <dgm:pt modelId="{2EDADF44-86D2-4517-879D-57E32EECC3E9}" type="pres">
      <dgm:prSet presAssocID="{6B0F49BC-47B0-4B04-B6F8-E40E9C4DC248}" presName="ParentBackground" presStyleLbl="fgAcc1" presStyleIdx="3" presStyleCnt="5"/>
      <dgm:spPr/>
      <dgm:t>
        <a:bodyPr/>
        <a:lstStyle/>
        <a:p>
          <a:endParaRPr lang="en-US"/>
        </a:p>
      </dgm:t>
    </dgm:pt>
    <dgm:pt modelId="{E1A9D3D0-99E9-4C15-A1AD-4BF205A78607}" type="pres">
      <dgm:prSet presAssocID="{6B0F49BC-47B0-4B04-B6F8-E40E9C4DC248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D9B9E-3E69-4CEE-887B-B2789F218BB8}" type="pres">
      <dgm:prSet presAssocID="{7717C65C-4C1F-4B82-93FD-4E4136B45EC7}" presName="Accent1" presStyleCnt="0"/>
      <dgm:spPr/>
    </dgm:pt>
    <dgm:pt modelId="{A2D60E57-ABED-4688-A923-4E1078E21D8D}" type="pres">
      <dgm:prSet presAssocID="{7717C65C-4C1F-4B82-93FD-4E4136B45EC7}" presName="Accent" presStyleLbl="node1" presStyleIdx="4" presStyleCnt="5" custLinFactNeighborY="-220"/>
      <dgm:spPr>
        <a:solidFill>
          <a:srgbClr val="0070C0"/>
        </a:solidFill>
      </dgm:spPr>
    </dgm:pt>
    <dgm:pt modelId="{21EA436A-B194-4808-841F-37AE256EB0A6}" type="pres">
      <dgm:prSet presAssocID="{7717C65C-4C1F-4B82-93FD-4E4136B45EC7}" presName="ParentBackground1" presStyleCnt="0"/>
      <dgm:spPr/>
    </dgm:pt>
    <dgm:pt modelId="{3E82F6BD-146D-4AA1-B3FF-A911AD708991}" type="pres">
      <dgm:prSet presAssocID="{7717C65C-4C1F-4B82-93FD-4E4136B45EC7}" presName="ParentBackground" presStyleLbl="fgAcc1" presStyleIdx="4" presStyleCnt="5"/>
      <dgm:spPr/>
      <dgm:t>
        <a:bodyPr/>
        <a:lstStyle/>
        <a:p>
          <a:endParaRPr lang="en-US"/>
        </a:p>
      </dgm:t>
    </dgm:pt>
    <dgm:pt modelId="{262DD5A1-297C-440E-9602-4C2889149811}" type="pres">
      <dgm:prSet presAssocID="{7717C65C-4C1F-4B82-93FD-4E4136B45EC7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72EE05-D258-4DD3-A9C4-2646F184F1A8}" type="presOf" srcId="{7717C65C-4C1F-4B82-93FD-4E4136B45EC7}" destId="{3E82F6BD-146D-4AA1-B3FF-A911AD708991}" srcOrd="0" destOrd="0" presId="urn:microsoft.com/office/officeart/2011/layout/CircleProcess"/>
    <dgm:cxn modelId="{19ADFFA9-9775-422F-89F8-8AE29A8F981C}" type="presOf" srcId="{85D407DD-F5EB-40E7-9D0A-FFAF8F7408AF}" destId="{5AD41BC7-748C-4CFA-B4FE-8EE09CBB9E57}" srcOrd="0" destOrd="0" presId="urn:microsoft.com/office/officeart/2011/layout/CircleProcess"/>
    <dgm:cxn modelId="{95B9958D-1E6B-4A32-80B7-B54BE46F4EAA}" srcId="{7412F363-C81B-49ED-BADF-481051A688B1}" destId="{6B0F49BC-47B0-4B04-B6F8-E40E9C4DC248}" srcOrd="1" destOrd="0" parTransId="{FDD449B5-69DF-4011-8542-DA13B9C25F10}" sibTransId="{5337B380-9CB1-4F4B-B0DF-4683AAECBDD6}"/>
    <dgm:cxn modelId="{1F94A528-23A1-4F09-AFB8-CA46DF8F8293}" type="presOf" srcId="{6B0F49BC-47B0-4B04-B6F8-E40E9C4DC248}" destId="{2EDADF44-86D2-4517-879D-57E32EECC3E9}" srcOrd="0" destOrd="0" presId="urn:microsoft.com/office/officeart/2011/layout/CircleProcess"/>
    <dgm:cxn modelId="{0820136B-F645-4F77-962B-92EEDF78E125}" srcId="{7412F363-C81B-49ED-BADF-481051A688B1}" destId="{85D407DD-F5EB-40E7-9D0A-FFAF8F7408AF}" srcOrd="3" destOrd="0" parTransId="{530E7F6A-5E87-4860-8030-22EAFE2C2E03}" sibTransId="{72F0B47A-5C1B-4FAA-8EBE-B8C07F13D754}"/>
    <dgm:cxn modelId="{2EBDC6D6-B8E5-4CF2-A4E1-E335A1FC60C5}" type="presOf" srcId="{078D4784-30FD-4BF4-AAC4-D23B5ED8B9BD}" destId="{F07F4C59-E7AB-4817-8F8E-C4261C420FC2}" srcOrd="1" destOrd="0" presId="urn:microsoft.com/office/officeart/2011/layout/CircleProcess"/>
    <dgm:cxn modelId="{91A77BBC-FAA1-4999-93EE-C4395FDF97EA}" type="presOf" srcId="{3B9D2923-A225-4E2D-8CFB-E7981518289B}" destId="{3B52A091-A795-4F80-B4A4-9DF6E9BD953D}" srcOrd="0" destOrd="0" presId="urn:microsoft.com/office/officeart/2011/layout/CircleProcess"/>
    <dgm:cxn modelId="{9CF1287E-5290-4257-AC6C-53F8B08941A4}" type="presOf" srcId="{3B9D2923-A225-4E2D-8CFB-E7981518289B}" destId="{D7B84514-BB20-4256-8CEF-4B452237A864}" srcOrd="1" destOrd="0" presId="urn:microsoft.com/office/officeart/2011/layout/CircleProcess"/>
    <dgm:cxn modelId="{E473D00E-8E8F-4599-93AE-E6B7A3701364}" srcId="{7412F363-C81B-49ED-BADF-481051A688B1}" destId="{078D4784-30FD-4BF4-AAC4-D23B5ED8B9BD}" srcOrd="4" destOrd="0" parTransId="{E4839D74-D9D6-400C-B9EF-E416271B938B}" sibTransId="{26AFA40B-F826-4281-8C2E-AB197DEE81CF}"/>
    <dgm:cxn modelId="{AAC2312C-897A-46B2-9E77-6D2FD15119F5}" type="presOf" srcId="{078D4784-30FD-4BF4-AAC4-D23B5ED8B9BD}" destId="{E5BC10B5-D228-447E-A0CC-D0C07B501A7C}" srcOrd="0" destOrd="0" presId="urn:microsoft.com/office/officeart/2011/layout/CircleProcess"/>
    <dgm:cxn modelId="{910EA825-D671-4A73-809C-7CD83956E034}" srcId="{7412F363-C81B-49ED-BADF-481051A688B1}" destId="{3B9D2923-A225-4E2D-8CFB-E7981518289B}" srcOrd="2" destOrd="0" parTransId="{161A4ACC-F4BE-4101-BD75-03E0AB237354}" sibTransId="{63035948-0FE8-4E0A-87DA-F4533D16C1C5}"/>
    <dgm:cxn modelId="{9097D931-1CCC-4928-923B-3FBB200EF3F2}" srcId="{7412F363-C81B-49ED-BADF-481051A688B1}" destId="{7717C65C-4C1F-4B82-93FD-4E4136B45EC7}" srcOrd="0" destOrd="0" parTransId="{94AAAEF5-D33E-4B8D-AB27-338BED073A2E}" sibTransId="{A2F0F2F9-3A59-46C4-92DD-883B8E3D796D}"/>
    <dgm:cxn modelId="{43ECF275-317E-42AD-AE88-E99E251BECD2}" type="presOf" srcId="{85D407DD-F5EB-40E7-9D0A-FFAF8F7408AF}" destId="{79031858-0DAE-4C7B-AD9C-6574F9C2F582}" srcOrd="1" destOrd="0" presId="urn:microsoft.com/office/officeart/2011/layout/CircleProcess"/>
    <dgm:cxn modelId="{D9BAF596-F0D7-4980-AB70-817F6217F45F}" type="presOf" srcId="{7717C65C-4C1F-4B82-93FD-4E4136B45EC7}" destId="{262DD5A1-297C-440E-9602-4C2889149811}" srcOrd="1" destOrd="0" presId="urn:microsoft.com/office/officeart/2011/layout/CircleProcess"/>
    <dgm:cxn modelId="{6C37ABA2-2319-4754-8D28-E2B980348932}" type="presOf" srcId="{6B0F49BC-47B0-4B04-B6F8-E40E9C4DC248}" destId="{E1A9D3D0-99E9-4C15-A1AD-4BF205A78607}" srcOrd="1" destOrd="0" presId="urn:microsoft.com/office/officeart/2011/layout/CircleProcess"/>
    <dgm:cxn modelId="{817588F9-7C70-4287-A905-96F7B3C10A1A}" type="presOf" srcId="{7412F363-C81B-49ED-BADF-481051A688B1}" destId="{EFB4A290-72FA-4757-80A2-CE72E819B707}" srcOrd="0" destOrd="0" presId="urn:microsoft.com/office/officeart/2011/layout/CircleProcess"/>
    <dgm:cxn modelId="{F91FDD80-4EBE-4076-A770-F3FA1B6CC062}" type="presParOf" srcId="{EFB4A290-72FA-4757-80A2-CE72E819B707}" destId="{0EDA6ED9-13A6-4A1D-A2F8-EA6DBD27AF6D}" srcOrd="0" destOrd="0" presId="urn:microsoft.com/office/officeart/2011/layout/CircleProcess"/>
    <dgm:cxn modelId="{AE7F02CD-E0A6-47C9-865A-7EF7BE9304A2}" type="presParOf" srcId="{0EDA6ED9-13A6-4A1D-A2F8-EA6DBD27AF6D}" destId="{6BC92415-593A-4E5C-81ED-D81B4E211739}" srcOrd="0" destOrd="0" presId="urn:microsoft.com/office/officeart/2011/layout/CircleProcess"/>
    <dgm:cxn modelId="{C762B2C0-4049-44AB-A563-5FA290FBA744}" type="presParOf" srcId="{EFB4A290-72FA-4757-80A2-CE72E819B707}" destId="{22FF53B5-3DD6-46C1-BD89-C06E12CC3DD5}" srcOrd="1" destOrd="0" presId="urn:microsoft.com/office/officeart/2011/layout/CircleProcess"/>
    <dgm:cxn modelId="{97B840B6-EA1A-45B6-BEB5-084C945A970A}" type="presParOf" srcId="{22FF53B5-3DD6-46C1-BD89-C06E12CC3DD5}" destId="{E5BC10B5-D228-447E-A0CC-D0C07B501A7C}" srcOrd="0" destOrd="0" presId="urn:microsoft.com/office/officeart/2011/layout/CircleProcess"/>
    <dgm:cxn modelId="{BFE8CB3B-C7B0-4691-A186-762C0CFD97D0}" type="presParOf" srcId="{EFB4A290-72FA-4757-80A2-CE72E819B707}" destId="{F07F4C59-E7AB-4817-8F8E-C4261C420FC2}" srcOrd="2" destOrd="0" presId="urn:microsoft.com/office/officeart/2011/layout/CircleProcess"/>
    <dgm:cxn modelId="{7F166160-47B7-4C2A-BBA0-D9DF2CD684E5}" type="presParOf" srcId="{EFB4A290-72FA-4757-80A2-CE72E819B707}" destId="{8FF4468E-0DB1-41F6-92CC-78CC3C8AD145}" srcOrd="3" destOrd="0" presId="urn:microsoft.com/office/officeart/2011/layout/CircleProcess"/>
    <dgm:cxn modelId="{02282DDF-1122-4274-AD38-5DCEF4CD3642}" type="presParOf" srcId="{8FF4468E-0DB1-41F6-92CC-78CC3C8AD145}" destId="{C304AE44-E65D-45BF-B607-A4F918542B56}" srcOrd="0" destOrd="0" presId="urn:microsoft.com/office/officeart/2011/layout/CircleProcess"/>
    <dgm:cxn modelId="{BC5C0F5A-CCA4-4648-8CC8-FEA6CBE7C6C2}" type="presParOf" srcId="{EFB4A290-72FA-4757-80A2-CE72E819B707}" destId="{EE979F74-2C29-408E-8A7E-B05ED2BD48FA}" srcOrd="4" destOrd="0" presId="urn:microsoft.com/office/officeart/2011/layout/CircleProcess"/>
    <dgm:cxn modelId="{B43E07FC-455E-4064-8618-291E33C4562E}" type="presParOf" srcId="{EE979F74-2C29-408E-8A7E-B05ED2BD48FA}" destId="{5AD41BC7-748C-4CFA-B4FE-8EE09CBB9E57}" srcOrd="0" destOrd="0" presId="urn:microsoft.com/office/officeart/2011/layout/CircleProcess"/>
    <dgm:cxn modelId="{78B3A8DD-14E3-425D-83CB-3E34784B0AE6}" type="presParOf" srcId="{EFB4A290-72FA-4757-80A2-CE72E819B707}" destId="{79031858-0DAE-4C7B-AD9C-6574F9C2F582}" srcOrd="5" destOrd="0" presId="urn:microsoft.com/office/officeart/2011/layout/CircleProcess"/>
    <dgm:cxn modelId="{09638EFD-7830-40DC-9125-2FB3C21DFB15}" type="presParOf" srcId="{EFB4A290-72FA-4757-80A2-CE72E819B707}" destId="{7C0D4A40-042C-491A-9DFA-313B591FB9FE}" srcOrd="6" destOrd="0" presId="urn:microsoft.com/office/officeart/2011/layout/CircleProcess"/>
    <dgm:cxn modelId="{705DFBCB-270D-4304-9B69-409233E10D91}" type="presParOf" srcId="{7C0D4A40-042C-491A-9DFA-313B591FB9FE}" destId="{6F95CDF2-C5F8-49F5-A066-17014BD60D36}" srcOrd="0" destOrd="0" presId="urn:microsoft.com/office/officeart/2011/layout/CircleProcess"/>
    <dgm:cxn modelId="{885AE9F5-90C0-4AAC-9BCD-098A8448BC27}" type="presParOf" srcId="{EFB4A290-72FA-4757-80A2-CE72E819B707}" destId="{1B9EBD5F-8DC4-4F9F-B91D-BB15D224C475}" srcOrd="7" destOrd="0" presId="urn:microsoft.com/office/officeart/2011/layout/CircleProcess"/>
    <dgm:cxn modelId="{64A51A4B-C139-4056-8216-F3A191F5C323}" type="presParOf" srcId="{1B9EBD5F-8DC4-4F9F-B91D-BB15D224C475}" destId="{3B52A091-A795-4F80-B4A4-9DF6E9BD953D}" srcOrd="0" destOrd="0" presId="urn:microsoft.com/office/officeart/2011/layout/CircleProcess"/>
    <dgm:cxn modelId="{1E5A6989-DEF7-49EF-AB27-DF0534A892AA}" type="presParOf" srcId="{EFB4A290-72FA-4757-80A2-CE72E819B707}" destId="{D7B84514-BB20-4256-8CEF-4B452237A864}" srcOrd="8" destOrd="0" presId="urn:microsoft.com/office/officeart/2011/layout/CircleProcess"/>
    <dgm:cxn modelId="{924D18D6-F2A4-4C77-9716-840C379C3996}" type="presParOf" srcId="{EFB4A290-72FA-4757-80A2-CE72E819B707}" destId="{F4B5A0C5-2571-4B7E-839D-410C3F19AD3D}" srcOrd="9" destOrd="0" presId="urn:microsoft.com/office/officeart/2011/layout/CircleProcess"/>
    <dgm:cxn modelId="{A938E42A-98C0-4788-BD9D-55A61603B788}" type="presParOf" srcId="{F4B5A0C5-2571-4B7E-839D-410C3F19AD3D}" destId="{D50691DB-7F34-4755-83F1-20E89C3ACA0E}" srcOrd="0" destOrd="0" presId="urn:microsoft.com/office/officeart/2011/layout/CircleProcess"/>
    <dgm:cxn modelId="{43236EF7-D9DA-485E-8B1D-F6D8A3D16C46}" type="presParOf" srcId="{EFB4A290-72FA-4757-80A2-CE72E819B707}" destId="{809B6A5E-1AB6-497B-8DA0-133B6203009D}" srcOrd="10" destOrd="0" presId="urn:microsoft.com/office/officeart/2011/layout/CircleProcess"/>
    <dgm:cxn modelId="{2E692BAD-110E-4DF0-B7B4-BB96B93BA045}" type="presParOf" srcId="{809B6A5E-1AB6-497B-8DA0-133B6203009D}" destId="{2EDADF44-86D2-4517-879D-57E32EECC3E9}" srcOrd="0" destOrd="0" presId="urn:microsoft.com/office/officeart/2011/layout/CircleProcess"/>
    <dgm:cxn modelId="{E41BAC76-C51C-4D44-9491-0376BB4ECECC}" type="presParOf" srcId="{EFB4A290-72FA-4757-80A2-CE72E819B707}" destId="{E1A9D3D0-99E9-4C15-A1AD-4BF205A78607}" srcOrd="11" destOrd="0" presId="urn:microsoft.com/office/officeart/2011/layout/CircleProcess"/>
    <dgm:cxn modelId="{43E99975-557A-45EC-998C-9CC7970D0A7E}" type="presParOf" srcId="{EFB4A290-72FA-4757-80A2-CE72E819B707}" destId="{6FCD9B9E-3E69-4CEE-887B-B2789F218BB8}" srcOrd="12" destOrd="0" presId="urn:microsoft.com/office/officeart/2011/layout/CircleProcess"/>
    <dgm:cxn modelId="{A6167B21-CB7E-4FD1-868E-771AB119690A}" type="presParOf" srcId="{6FCD9B9E-3E69-4CEE-887B-B2789F218BB8}" destId="{A2D60E57-ABED-4688-A923-4E1078E21D8D}" srcOrd="0" destOrd="0" presId="urn:microsoft.com/office/officeart/2011/layout/CircleProcess"/>
    <dgm:cxn modelId="{AA18A245-B370-43A6-A155-CB12BF744421}" type="presParOf" srcId="{EFB4A290-72FA-4757-80A2-CE72E819B707}" destId="{21EA436A-B194-4808-841F-37AE256EB0A6}" srcOrd="13" destOrd="0" presId="urn:microsoft.com/office/officeart/2011/layout/CircleProcess"/>
    <dgm:cxn modelId="{29DE5565-7B2C-4D65-9073-42E1D6F76C15}" type="presParOf" srcId="{21EA436A-B194-4808-841F-37AE256EB0A6}" destId="{3E82F6BD-146D-4AA1-B3FF-A911AD708991}" srcOrd="0" destOrd="0" presId="urn:microsoft.com/office/officeart/2011/layout/CircleProcess"/>
    <dgm:cxn modelId="{8DA9240E-A96A-4B83-8D2A-D7496952E684}" type="presParOf" srcId="{EFB4A290-72FA-4757-80A2-CE72E819B707}" destId="{262DD5A1-297C-440E-9602-4C2889149811}" srcOrd="14" destOrd="0" presId="urn:microsoft.com/office/officeart/2011/layout/CircleProcess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C92415-593A-4E5C-81ED-D81B4E211739}">
      <dsp:nvSpPr>
        <dsp:cNvPr id="0" name=""/>
        <dsp:cNvSpPr/>
      </dsp:nvSpPr>
      <dsp:spPr>
        <a:xfrm>
          <a:off x="6646604" y="952012"/>
          <a:ext cx="1515533" cy="1515781"/>
        </a:xfrm>
        <a:prstGeom prst="ellipse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BC10B5-D228-447E-A0CC-D0C07B501A7C}">
      <dsp:nvSpPr>
        <dsp:cNvPr id="0" name=""/>
        <dsp:cNvSpPr/>
      </dsp:nvSpPr>
      <dsp:spPr>
        <a:xfrm>
          <a:off x="6696611" y="1007277"/>
          <a:ext cx="1414713" cy="141471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Draw up and implement the plan</a:t>
          </a:r>
          <a:endParaRPr lang="en-US" sz="1600" kern="1200" dirty="0">
            <a:latin typeface="+mj-lt"/>
          </a:endParaRPr>
        </a:p>
      </dsp:txBody>
      <dsp:txXfrm>
        <a:off x="6899058" y="1209416"/>
        <a:ext cx="1010624" cy="1010432"/>
      </dsp:txXfrm>
    </dsp:sp>
    <dsp:sp modelId="{C304AE44-E65D-45BF-B607-A4F918542B56}">
      <dsp:nvSpPr>
        <dsp:cNvPr id="0" name=""/>
        <dsp:cNvSpPr/>
      </dsp:nvSpPr>
      <dsp:spPr>
        <a:xfrm rot="2700000">
          <a:off x="5079538" y="952104"/>
          <a:ext cx="1515358" cy="1515358"/>
        </a:xfrm>
        <a:prstGeom prst="teardrop">
          <a:avLst>
            <a:gd name="adj" fmla="val 10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D41BC7-748C-4CFA-B4FE-8EE09CBB9E57}">
      <dsp:nvSpPr>
        <dsp:cNvPr id="0" name=""/>
        <dsp:cNvSpPr/>
      </dsp:nvSpPr>
      <dsp:spPr>
        <a:xfrm>
          <a:off x="5131070" y="1007277"/>
          <a:ext cx="1414713" cy="141471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File the proper documents</a:t>
          </a:r>
          <a:endParaRPr lang="en-US" sz="1600" kern="1200" dirty="0">
            <a:latin typeface="+mj-lt"/>
          </a:endParaRPr>
        </a:p>
      </dsp:txBody>
      <dsp:txXfrm>
        <a:off x="5332711" y="1209416"/>
        <a:ext cx="1010624" cy="1010432"/>
      </dsp:txXfrm>
    </dsp:sp>
    <dsp:sp modelId="{6F95CDF2-C5F8-49F5-A066-17014BD60D36}">
      <dsp:nvSpPr>
        <dsp:cNvPr id="0" name=""/>
        <dsp:cNvSpPr/>
      </dsp:nvSpPr>
      <dsp:spPr>
        <a:xfrm rot="2700000">
          <a:off x="3513997" y="952104"/>
          <a:ext cx="1515358" cy="1515358"/>
        </a:xfrm>
        <a:prstGeom prst="teardrop">
          <a:avLst>
            <a:gd name="adj" fmla="val 10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52A091-A795-4F80-B4A4-9DF6E9BD953D}">
      <dsp:nvSpPr>
        <dsp:cNvPr id="0" name=""/>
        <dsp:cNvSpPr/>
      </dsp:nvSpPr>
      <dsp:spPr>
        <a:xfrm>
          <a:off x="3564723" y="1007277"/>
          <a:ext cx="1414713" cy="141471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Secure adequate financing</a:t>
          </a:r>
          <a:endParaRPr lang="en-US" sz="1600" kern="1200" dirty="0">
            <a:latin typeface="+mj-lt"/>
          </a:endParaRPr>
        </a:p>
      </dsp:txBody>
      <dsp:txXfrm>
        <a:off x="3766364" y="1209416"/>
        <a:ext cx="1010624" cy="1010432"/>
      </dsp:txXfrm>
    </dsp:sp>
    <dsp:sp modelId="{D50691DB-7F34-4755-83F1-20E89C3ACA0E}">
      <dsp:nvSpPr>
        <dsp:cNvPr id="0" name=""/>
        <dsp:cNvSpPr/>
      </dsp:nvSpPr>
      <dsp:spPr>
        <a:xfrm rot="2700000">
          <a:off x="1947650" y="952104"/>
          <a:ext cx="1515358" cy="1515358"/>
        </a:xfrm>
        <a:prstGeom prst="teardrop">
          <a:avLst>
            <a:gd name="adj" fmla="val 10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DADF44-86D2-4517-879D-57E32EECC3E9}">
      <dsp:nvSpPr>
        <dsp:cNvPr id="0" name=""/>
        <dsp:cNvSpPr/>
      </dsp:nvSpPr>
      <dsp:spPr>
        <a:xfrm>
          <a:off x="1998376" y="1007277"/>
          <a:ext cx="1414713" cy="141471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Prepare a feasibility study</a:t>
          </a:r>
          <a:endParaRPr lang="en-US" sz="1600" kern="1200" dirty="0">
            <a:latin typeface="+mj-lt"/>
          </a:endParaRPr>
        </a:p>
      </dsp:txBody>
      <dsp:txXfrm>
        <a:off x="2200823" y="1209416"/>
        <a:ext cx="1010624" cy="1010432"/>
      </dsp:txXfrm>
    </dsp:sp>
    <dsp:sp modelId="{A2D60E57-ABED-4688-A923-4E1078E21D8D}">
      <dsp:nvSpPr>
        <dsp:cNvPr id="0" name=""/>
        <dsp:cNvSpPr/>
      </dsp:nvSpPr>
      <dsp:spPr>
        <a:xfrm rot="2700000">
          <a:off x="381302" y="952104"/>
          <a:ext cx="1515358" cy="1515358"/>
        </a:xfrm>
        <a:prstGeom prst="teardrop">
          <a:avLst>
            <a:gd name="adj" fmla="val 100000"/>
          </a:avLst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82F6BD-146D-4AA1-B3FF-A911AD708991}">
      <dsp:nvSpPr>
        <dsp:cNvPr id="0" name=""/>
        <dsp:cNvSpPr/>
      </dsp:nvSpPr>
      <dsp:spPr>
        <a:xfrm>
          <a:off x="432028" y="1007277"/>
          <a:ext cx="1414713" cy="141471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+mj-lt"/>
            </a:rPr>
            <a:t>Conduct research</a:t>
          </a:r>
          <a:endParaRPr lang="en-US" sz="1600" kern="1200" dirty="0">
            <a:latin typeface="+mj-lt"/>
          </a:endParaRPr>
        </a:p>
      </dsp:txBody>
      <dsp:txXfrm>
        <a:off x="634476" y="1209416"/>
        <a:ext cx="1010624" cy="101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3CFD34-A0D9-48B4-8856-D861EED6767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5652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208568-81F2-4F14-A371-CE8838457F4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130F3-B881-48CC-89ED-21303206ECD4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119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D93BC1-A89D-4F3D-B74B-CE37D19CE0A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20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AE006-B0FE-439B-AFE7-7B64A715B3A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20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0586E-07F2-4CB1-B91A-5B58ACEFBED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0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3BD639-4CC6-44DE-912A-4F7970983F81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084DC-70FC-4C8A-B935-753CEC770FA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20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B13523-4BE6-4A97-9664-408E431BA77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0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228D9-4899-45CC-8F0F-1E3A13486A37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20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228D9-4899-45CC-8F0F-1E3A13486A37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20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800600" y="3048000"/>
            <a:ext cx="42672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The Entrepreneurial </a:t>
            </a: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Mind-Set </a:t>
            </a:r>
            <a:r>
              <a:rPr lang="en-US" sz="1800" dirty="0">
                <a:solidFill>
                  <a:schemeClr val="bg1"/>
                </a:solidFill>
                <a:latin typeface="Tahoma" pitchFamily="34" charset="0"/>
              </a:rPr>
              <a:t>in the 21st Century</a:t>
            </a: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646427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48006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91876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325"/>
            <a:ext cx="9144000" cy="723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4–</a:t>
            </a:r>
            <a:fld id="{277111D8-FCEB-43A3-98EE-77B93CD5E38D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662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949386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4–</a:t>
            </a:r>
            <a:fld id="{DD832B07-5388-4166-AB6F-3926D7632E2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662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864151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7200" y="6400800"/>
            <a:ext cx="6477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4–</a:t>
            </a:r>
            <a:fld id="{1CECB527-023B-4259-9C48-52DAA82C5C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9329727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57200" y="6477000"/>
            <a:ext cx="6477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4–</a:t>
            </a:r>
            <a:fld id="{B6129476-D3F2-40D2-826E-31157C8D673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461447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dirty="0" smtClean="0"/>
              <a:t>4–</a:t>
            </a:r>
            <a:fld id="{31813C5B-BEAB-4C9F-BFBB-F1563A580D31}" type="slidenum">
              <a:rPr lang="en-US" smtClean="0">
                <a:cs typeface="+mn-cs"/>
              </a:rPr>
              <a:pPr/>
              <a:t>‹#›</a:t>
            </a:fld>
            <a:endParaRPr lang="en-US" dirty="0">
              <a:cs typeface="+mn-cs"/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662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2" r:id="rId3"/>
    <p:sldLayoutId id="2147483654" r:id="rId4"/>
    <p:sldLayoutId id="2147483655" r:id="rId5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4876800" y="3048000"/>
            <a:ext cx="3962400" cy="1384995"/>
          </a:xfrm>
        </p:spPr>
        <p:txBody>
          <a:bodyPr/>
          <a:lstStyle/>
          <a:p>
            <a:r>
              <a:rPr lang="en-US" dirty="0" smtClean="0"/>
              <a:t>Social Entrepreneurship </a:t>
            </a:r>
            <a:r>
              <a:rPr lang="en-US" dirty="0"/>
              <a:t>and </a:t>
            </a:r>
            <a:r>
              <a:rPr lang="en-US" dirty="0" smtClean="0"/>
              <a:t>the Global Environment for Entrepreneurship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77000"/>
            <a:ext cx="6477000" cy="2286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3069FB20-134C-4F03-BA04-6ECC0AE0E732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20217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Awareness</a:t>
            </a:r>
          </a:p>
        </p:txBody>
      </p:sp>
      <p:sp>
        <p:nvSpPr>
          <p:cNvPr id="120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2575" indent="-282575">
              <a:spcBef>
                <a:spcPct val="50000"/>
              </a:spcBef>
              <a:buSzTx/>
            </a:pPr>
            <a:r>
              <a:rPr lang="en-US" dirty="0"/>
              <a:t>Key Steps in an Environmental Strategy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Eliminate the concept of waste. 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Restore accountability. 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Make prices reflect costs. 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Promote diversity. 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Make conservation profitable.</a:t>
            </a:r>
          </a:p>
          <a:p>
            <a:pPr marL="914400" lvl="1" indent="-457200">
              <a:spcBef>
                <a:spcPct val="50000"/>
              </a:spcBef>
              <a:buSzTx/>
              <a:buFont typeface="Wingdings" pitchFamily="2" charset="2"/>
              <a:buAutoNum type="arabicPeriod"/>
            </a:pPr>
            <a:r>
              <a:rPr lang="en-US" dirty="0"/>
              <a:t>Insist on accountability of nations. </a:t>
            </a:r>
          </a:p>
        </p:txBody>
      </p:sp>
      <p:pic>
        <p:nvPicPr>
          <p:cNvPr id="1202183" name="Picture 7" descr="j023787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267200"/>
            <a:ext cx="2222500" cy="171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Value and the Triple 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Value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approach to creating economic </a:t>
            </a:r>
            <a:r>
              <a:rPr lang="en-US" dirty="0" smtClean="0"/>
              <a:t>value that </a:t>
            </a:r>
            <a:r>
              <a:rPr lang="en-US" dirty="0"/>
              <a:t>also creates value for society by addressing </a:t>
            </a:r>
            <a:r>
              <a:rPr lang="en-US" dirty="0" smtClean="0"/>
              <a:t>its needs </a:t>
            </a:r>
            <a:r>
              <a:rPr lang="en-US" dirty="0"/>
              <a:t>and challenges—company success </a:t>
            </a:r>
            <a:r>
              <a:rPr lang="en-US" dirty="0" smtClean="0"/>
              <a:t>begets social progress when overcoming societal problems reduces costs for firms, increases productivity, and opens new markets.</a:t>
            </a:r>
          </a:p>
          <a:p>
            <a:r>
              <a:rPr lang="en-US" dirty="0" smtClean="0"/>
              <a:t>Triple Bottom Line (TBL)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accounting framework </a:t>
            </a:r>
            <a:r>
              <a:rPr lang="en-US" dirty="0" smtClean="0"/>
              <a:t>that combines consideration of traditional economic measures with environmental </a:t>
            </a:r>
            <a:r>
              <a:rPr lang="en-US" dirty="0"/>
              <a:t>and social </a:t>
            </a:r>
            <a:r>
              <a:rPr lang="en-US" dirty="0" smtClean="0"/>
              <a:t>dimensions to measure the firm’s performance in achieving its sustainability goals.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746515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/>
              <a:t>Triple Bottom </a:t>
            </a:r>
            <a:r>
              <a:rPr lang="en-US" dirty="0" smtClean="0"/>
              <a:t>Line Measures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459771" y="2535866"/>
            <a:ext cx="2507456" cy="3340418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Personal income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Cost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underemployment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Establishment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sizes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Job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growth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Employment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distribution by sector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Percentage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firms in each sector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Revenue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by sector contributing to gross state product.</a:t>
            </a:r>
            <a:endParaRPr lang="en-US" sz="14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18271" y="2535866"/>
            <a:ext cx="2507456" cy="3340418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lnRef>
          <a:fillRef idx="1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fillRef>
          <a:effectRef idx="0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Hazardous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chemical concentrations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Selected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priority pollutants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Electricity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consumption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Fossil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fuel consumption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Solid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waste management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Hazardous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waste management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Change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in land use/land cover</a:t>
            </a:r>
            <a:endParaRPr lang="en-US" sz="14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176771" y="2535866"/>
            <a:ext cx="2507456" cy="3340418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lnRef>
          <a:fillRef idx="1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fillRef>
          <a:effectRef idx="0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Unemployment rate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Median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household income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Relative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poverty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Percentage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of population with a post-secondary degree or certificate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Average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commute time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Violent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crimes per capita</a:t>
            </a:r>
          </a:p>
          <a:p>
            <a:pPr marL="169863" lvl="1" indent="-169863" defTabSz="71120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Health-adjusted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life expectancy</a:t>
            </a:r>
            <a:endParaRPr lang="en-US" sz="14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9771" y="1524000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spcBef>
                <a:spcPts val="0"/>
              </a:spcBef>
              <a:spcAft>
                <a:spcPts val="600"/>
              </a:spcAft>
            </a:pPr>
            <a:r>
              <a:rPr lang="en-US" sz="1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Economic Performance 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18271" y="1524000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5571488"/>
              <a:satOff val="19812"/>
              <a:lumOff val="44804"/>
              <a:alphaOff val="0"/>
            </a:schemeClr>
          </a:lnRef>
          <a:fillRef idx="1">
            <a:schemeClr val="accent4">
              <a:hueOff val="5571488"/>
              <a:satOff val="19812"/>
              <a:lumOff val="44804"/>
              <a:alphaOff val="0"/>
            </a:schemeClr>
          </a:fillRef>
          <a:effectRef idx="0">
            <a:schemeClr val="accent4">
              <a:hueOff val="5571488"/>
              <a:satOff val="19812"/>
              <a:lumOff val="44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Environmental Performance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176771" y="1524000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11142976"/>
              <a:satOff val="39624"/>
              <a:lumOff val="89608"/>
              <a:alphaOff val="0"/>
            </a:schemeClr>
          </a:lnRef>
          <a:fillRef idx="1">
            <a:schemeClr val="accent4">
              <a:hueOff val="11142976"/>
              <a:satOff val="39624"/>
              <a:lumOff val="89608"/>
              <a:alphaOff val="0"/>
            </a:schemeClr>
          </a:fillRef>
          <a:effectRef idx="0">
            <a:schemeClr val="accent4">
              <a:hueOff val="11142976"/>
              <a:satOff val="39624"/>
              <a:lumOff val="89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>
              <a:spcBef>
                <a:spcPts val="0"/>
              </a:spcBef>
              <a:spcAft>
                <a:spcPts val="600"/>
              </a:spcAft>
            </a:pPr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Social 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Performance</a:t>
            </a:r>
            <a:endParaRPr lang="en-US" sz="1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34782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8101"/>
            <a:ext cx="9136063" cy="661720"/>
          </a:xfrm>
        </p:spPr>
        <p:txBody>
          <a:bodyPr/>
          <a:lstStyle/>
          <a:p>
            <a:r>
              <a:rPr lang="en-US" sz="2800" dirty="0" smtClean="0"/>
              <a:t>Promoting </a:t>
            </a:r>
            <a:r>
              <a:rPr lang="en-US" sz="2800" dirty="0"/>
              <a:t>Sustainable </a:t>
            </a:r>
            <a:r>
              <a:rPr lang="en-US" sz="2800" dirty="0" smtClean="0"/>
              <a:t>Enterprises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 Corporation</a:t>
            </a:r>
          </a:p>
          <a:p>
            <a:pPr marL="858837" lvl="1" indent="-4572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Purpose</a:t>
            </a:r>
            <a:r>
              <a:rPr lang="en-US" dirty="0"/>
              <a:t>: </a:t>
            </a:r>
            <a:r>
              <a:rPr lang="en-US" dirty="0" smtClean="0"/>
              <a:t> to </a:t>
            </a:r>
            <a:r>
              <a:rPr lang="en-US" dirty="0"/>
              <a:t>create a material positive impact on society and the environment.</a:t>
            </a:r>
          </a:p>
          <a:p>
            <a:pPr marL="858837" lvl="1" indent="-4572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Accountability</a:t>
            </a:r>
            <a:r>
              <a:rPr lang="en-US" dirty="0"/>
              <a:t>: </a:t>
            </a:r>
            <a:r>
              <a:rPr lang="en-US" dirty="0" smtClean="0"/>
              <a:t> to </a:t>
            </a:r>
            <a:r>
              <a:rPr lang="en-US" dirty="0"/>
              <a:t>have a fiduciary duty to consider the interests of workers, the community</a:t>
            </a:r>
            <a:r>
              <a:rPr lang="en-US" dirty="0" smtClean="0"/>
              <a:t>, and </a:t>
            </a:r>
            <a:r>
              <a:rPr lang="en-US" dirty="0"/>
              <a:t>the environment.</a:t>
            </a:r>
          </a:p>
          <a:p>
            <a:pPr marL="858837" lvl="1" indent="-4572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Transparency</a:t>
            </a:r>
            <a:r>
              <a:rPr lang="en-US" dirty="0"/>
              <a:t>: </a:t>
            </a:r>
            <a:r>
              <a:rPr lang="en-US" dirty="0" smtClean="0"/>
              <a:t> to </a:t>
            </a:r>
            <a:r>
              <a:rPr lang="en-US" dirty="0"/>
              <a:t>report annually to the public on overall social and </a:t>
            </a:r>
            <a:r>
              <a:rPr lang="en-US" dirty="0" smtClean="0"/>
              <a:t>environmental performance </a:t>
            </a:r>
            <a:r>
              <a:rPr lang="en-US" dirty="0"/>
              <a:t>with a credible and transparent third-party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579269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Global Marketplace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</a:t>
            </a:r>
            <a:r>
              <a:rPr lang="en-US" dirty="0" smtClean="0"/>
              <a:t>Entrepreneurs</a:t>
            </a:r>
          </a:p>
          <a:p>
            <a:pPr lvl="1"/>
            <a:r>
              <a:rPr lang="en-US" dirty="0" smtClean="0"/>
              <a:t>Are opportunity-minded </a:t>
            </a:r>
            <a:r>
              <a:rPr lang="en-US" dirty="0"/>
              <a:t>and </a:t>
            </a:r>
            <a:r>
              <a:rPr lang="en-US" dirty="0" smtClean="0"/>
              <a:t>open-minded global thinkers </a:t>
            </a:r>
            <a:r>
              <a:rPr lang="en-US" dirty="0"/>
              <a:t>able to see different </a:t>
            </a:r>
            <a:r>
              <a:rPr lang="en-US" dirty="0" smtClean="0"/>
              <a:t>points of </a:t>
            </a:r>
            <a:r>
              <a:rPr lang="en-US" dirty="0"/>
              <a:t>view and weld them into a unified focus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Rise </a:t>
            </a:r>
            <a:r>
              <a:rPr lang="en-US" dirty="0"/>
              <a:t>above nationalistic differences to </a:t>
            </a:r>
            <a:r>
              <a:rPr lang="en-US" dirty="0" smtClean="0"/>
              <a:t>see the </a:t>
            </a:r>
            <a:r>
              <a:rPr lang="en-US" dirty="0"/>
              <a:t>big picture of global competition without abdicating their own nationalities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Have a </a:t>
            </a:r>
            <a:r>
              <a:rPr lang="en-US" dirty="0"/>
              <a:t>core language plus working knowledge of others. </a:t>
            </a:r>
            <a:endParaRPr lang="en-US" dirty="0" smtClean="0"/>
          </a:p>
          <a:p>
            <a:pPr lvl="1"/>
            <a:r>
              <a:rPr lang="en-US" dirty="0" smtClean="0"/>
              <a:t>Confront the learning difficulties of </a:t>
            </a:r>
            <a:r>
              <a:rPr lang="en-US" dirty="0"/>
              <a:t>language barriers head-on, recognizing the barriers such ignorance can </a:t>
            </a:r>
            <a:r>
              <a:rPr lang="en-US" dirty="0" smtClean="0"/>
              <a:t>generate.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68071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harlie\AppData\Local\Microsoft\Windows\Temporary Internet Files\Content.IE5\GUPX3VIZ\MC900437115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36000" contrast="-4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06318"/>
            <a:ext cx="9144000" cy="5188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Global </a:t>
            </a:r>
            <a:r>
              <a:rPr lang="en-US" dirty="0" smtClean="0"/>
              <a:t>Marketplace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Diaspora </a:t>
            </a:r>
            <a:r>
              <a:rPr lang="en-US" dirty="0" smtClean="0"/>
              <a:t>Networks</a:t>
            </a:r>
          </a:p>
          <a:p>
            <a:pPr lvl="1"/>
            <a:r>
              <a:rPr lang="en-US" dirty="0"/>
              <a:t>are </a:t>
            </a:r>
            <a:r>
              <a:rPr lang="en-US" dirty="0" smtClean="0"/>
              <a:t>global networks of relationships </a:t>
            </a:r>
            <a:r>
              <a:rPr lang="en-US" dirty="0"/>
              <a:t>among ethnic groups that share cultural and </a:t>
            </a:r>
            <a:r>
              <a:rPr lang="en-US" dirty="0" smtClean="0"/>
              <a:t>social norms.</a:t>
            </a:r>
          </a:p>
          <a:p>
            <a:r>
              <a:rPr lang="en-US" dirty="0" smtClean="0"/>
              <a:t>Advantages of Diaspora Networks</a:t>
            </a:r>
            <a:endParaRPr lang="en-US" dirty="0"/>
          </a:p>
          <a:p>
            <a:pPr lvl="1"/>
            <a:r>
              <a:rPr lang="en-US" dirty="0" smtClean="0"/>
              <a:t>They </a:t>
            </a:r>
            <a:r>
              <a:rPr lang="en-US" dirty="0"/>
              <a:t>speed the flow of information across </a:t>
            </a:r>
            <a:r>
              <a:rPr lang="en-US" dirty="0" smtClean="0"/>
              <a:t>borders</a:t>
            </a:r>
          </a:p>
          <a:p>
            <a:pPr lvl="1"/>
            <a:r>
              <a:rPr lang="en-US" dirty="0" smtClean="0"/>
              <a:t>They create </a:t>
            </a:r>
            <a:r>
              <a:rPr lang="en-US" dirty="0"/>
              <a:t>a bond of </a:t>
            </a:r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Third</a:t>
            </a:r>
            <a:r>
              <a:rPr lang="en-US" dirty="0"/>
              <a:t>, they create connections that help entrepreneurs collaborate within a country </a:t>
            </a:r>
            <a:r>
              <a:rPr lang="en-US" dirty="0" smtClean="0"/>
              <a:t>and across </a:t>
            </a:r>
            <a:r>
              <a:rPr lang="en-US" dirty="0"/>
              <a:t>ethnicities.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197746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Organizations and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World Trade Organization (WTO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umbrella </a:t>
            </a:r>
            <a:r>
              <a:rPr lang="en-US" dirty="0"/>
              <a:t>organization </a:t>
            </a:r>
            <a:r>
              <a:rPr lang="en-US" dirty="0" smtClean="0"/>
              <a:t>that overseas and administers </a:t>
            </a:r>
            <a:r>
              <a:rPr lang="en-US" dirty="0"/>
              <a:t>WTO trade </a:t>
            </a:r>
            <a:r>
              <a:rPr lang="en-US" dirty="0" smtClean="0"/>
              <a:t>agreements</a:t>
            </a:r>
            <a:endParaRPr lang="en-US" dirty="0"/>
          </a:p>
          <a:p>
            <a:pPr lvl="1"/>
            <a:r>
              <a:rPr lang="en-US" dirty="0" smtClean="0"/>
              <a:t>Handles </a:t>
            </a:r>
            <a:r>
              <a:rPr lang="en-US" dirty="0"/>
              <a:t>trade negotiations or trade </a:t>
            </a:r>
            <a:r>
              <a:rPr lang="en-US" dirty="0" smtClean="0"/>
              <a:t>disputes</a:t>
            </a:r>
          </a:p>
          <a:p>
            <a:pPr lvl="1"/>
            <a:r>
              <a:rPr lang="en-US" dirty="0" smtClean="0"/>
              <a:t>Monitors </a:t>
            </a:r>
            <a:r>
              <a:rPr lang="en-US" dirty="0"/>
              <a:t>national trade </a:t>
            </a:r>
            <a:r>
              <a:rPr lang="en-US" dirty="0" smtClean="0"/>
              <a:t>policies</a:t>
            </a:r>
            <a:endParaRPr lang="en-US" dirty="0"/>
          </a:p>
          <a:p>
            <a:pPr lvl="1"/>
            <a:r>
              <a:rPr lang="en-US" dirty="0" smtClean="0"/>
              <a:t>Provides technical </a:t>
            </a:r>
            <a:r>
              <a:rPr lang="en-US" dirty="0"/>
              <a:t>assistance and training for developing countries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906154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Organizations and </a:t>
            </a:r>
            <a:r>
              <a:rPr lang="en-US" dirty="0" smtClean="0"/>
              <a:t>Agreements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North American Free Trade Agreement (NAFTA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an international agreement </a:t>
            </a:r>
            <a:r>
              <a:rPr lang="en-US" dirty="0" smtClean="0"/>
              <a:t>among Canada</a:t>
            </a:r>
            <a:r>
              <a:rPr lang="en-US" dirty="0"/>
              <a:t>, Mexico, and the United States that eliminates trade barriers among the </a:t>
            </a:r>
            <a:r>
              <a:rPr lang="en-US" dirty="0" smtClean="0"/>
              <a:t>three nations.</a:t>
            </a:r>
          </a:p>
          <a:p>
            <a:pPr lvl="1"/>
            <a:r>
              <a:rPr lang="en-US" dirty="0" smtClean="0"/>
              <a:t>Created </a:t>
            </a:r>
            <a:r>
              <a:rPr lang="en-US" dirty="0"/>
              <a:t>the world’s largest free trade area, linking 444 million people and </a:t>
            </a:r>
            <a:r>
              <a:rPr lang="en-US" dirty="0" smtClean="0"/>
              <a:t>producing $</a:t>
            </a:r>
            <a:r>
              <a:rPr lang="en-US" dirty="0"/>
              <a:t>17 trillion in goods and services </a:t>
            </a:r>
            <a:r>
              <a:rPr lang="en-US" dirty="0" smtClean="0"/>
              <a:t>annually.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477185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D699EF64-E293-4BD2-9B45-5ED5462B4B2A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199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4167" y="53975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4.2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Top Ten Countries with which the U.S. 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Trades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41709"/>
              </p:ext>
            </p:extLst>
          </p:nvPr>
        </p:nvGraphicFramePr>
        <p:xfrm>
          <a:off x="1371600" y="1447800"/>
          <a:ext cx="6400800" cy="3751580"/>
        </p:xfrm>
        <a:graphic>
          <a:graphicData uri="http://schemas.openxmlformats.org/drawingml/2006/table">
            <a:tbl>
              <a:tblPr/>
              <a:tblGrid>
                <a:gridCol w="1849189"/>
                <a:gridCol w="1732211"/>
                <a:gridCol w="1447800"/>
                <a:gridCol w="1371600"/>
              </a:tblGrid>
              <a:tr h="152400"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  <a:p>
                      <a:pPr marL="117475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Country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Exports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Imports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6986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</a:t>
                      </a:r>
                      <a:r>
                        <a:rPr lang="en-US" sz="1600" b="1" spc="7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Trade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 marL="82550" marR="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  <a:r>
                        <a:rPr lang="en-US" sz="1600" spc="11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Canada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48323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248.8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87045" marR="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276.5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4340" marR="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525.3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8255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r>
                        <a:rPr lang="en-US" sz="1600" spc="1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China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91.9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87045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364.9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434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456.8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8255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r>
                        <a:rPr lang="en-US" sz="1600" spc="1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Mexico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48323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163.3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87045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229.7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434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393.0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8255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r>
                        <a:rPr lang="en-US" sz="1600" spc="11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Japan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60.5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87045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120.3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434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8255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r>
                        <a:rPr lang="en-US" sz="1600" spc="1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German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48.2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473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82.7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434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130.9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8255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r>
                        <a:rPr lang="en-US" sz="1600" spc="8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United</a:t>
                      </a:r>
                      <a:r>
                        <a:rPr lang="en-US" sz="1600" spc="17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Kingdom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48.5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4737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49.8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9530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98.3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8255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</a:t>
                      </a:r>
                      <a:r>
                        <a:rPr lang="en-US" sz="1600" spc="9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South</a:t>
                      </a:r>
                      <a:r>
                        <a:rPr lang="en-US" sz="1600" spc="16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Korea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38.8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4737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9530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87.7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8255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r>
                        <a:rPr lang="en-US" sz="1600" spc="11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France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27.0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4737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38.6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95300" marR="0"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65.6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marL="8255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</a:t>
                      </a:r>
                      <a:r>
                        <a:rPr lang="en-US" sz="1600" spc="1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Taiwan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26.0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4737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9530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61.9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2540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</a:t>
                      </a:r>
                      <a:r>
                        <a:rPr lang="en-US" sz="1600" spc="85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Brazil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65150" marR="481965" algn="ctr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35.4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4737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29.3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95300" marR="0"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59.3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60417" y="6169968"/>
            <a:ext cx="291618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99CC"/>
                </a:solidFill>
              </a:rPr>
              <a:t>Source</a:t>
            </a:r>
            <a:r>
              <a:rPr lang="en-US" dirty="0">
                <a:solidFill>
                  <a:srgbClr val="0099CC"/>
                </a:solidFill>
              </a:rPr>
              <a:t>: U.S. Census Bureau, Washington DC, </a:t>
            </a:r>
            <a:r>
              <a:rPr lang="en-US" dirty="0" smtClean="0">
                <a:solidFill>
                  <a:srgbClr val="0099CC"/>
                </a:solidFill>
              </a:rPr>
              <a:t>2011.</a:t>
            </a:r>
            <a:endParaRPr lang="en-U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42835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Organizations and Agreements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European Union (EU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an economic and political </a:t>
            </a:r>
            <a:r>
              <a:rPr lang="en-US" dirty="0" smtClean="0"/>
              <a:t>union of </a:t>
            </a:r>
            <a:r>
              <a:rPr lang="en-US" dirty="0"/>
              <a:t>27 member states which are located primarily in Europe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Objectives </a:t>
            </a:r>
            <a:r>
              <a:rPr lang="en-US" dirty="0"/>
              <a:t>of the EU</a:t>
            </a:r>
          </a:p>
          <a:p>
            <a:pPr marL="627063" lvl="1" indent="-393700">
              <a:buSzPct val="100000"/>
              <a:buFont typeface="+mj-lt"/>
              <a:buAutoNum type="arabicPeriod"/>
            </a:pPr>
            <a:r>
              <a:rPr lang="en-US" dirty="0" smtClean="0"/>
              <a:t>Elimination </a:t>
            </a:r>
            <a:r>
              <a:rPr lang="en-US" dirty="0"/>
              <a:t>of custom duties among </a:t>
            </a:r>
            <a:r>
              <a:rPr lang="en-US" dirty="0" smtClean="0"/>
              <a:t>member states</a:t>
            </a:r>
          </a:p>
          <a:p>
            <a:pPr marL="627063" lvl="1" indent="-393700">
              <a:buSzPct val="100000"/>
              <a:buFont typeface="+mj-lt"/>
              <a:buAutoNum type="arabicPeriod"/>
            </a:pPr>
            <a:r>
              <a:rPr lang="en-US" dirty="0" smtClean="0"/>
              <a:t>Free </a:t>
            </a:r>
            <a:r>
              <a:rPr lang="en-US" dirty="0"/>
              <a:t>flow </a:t>
            </a:r>
            <a:r>
              <a:rPr lang="en-US" dirty="0" smtClean="0"/>
              <a:t>of goods </a:t>
            </a:r>
            <a:r>
              <a:rPr lang="en-US" dirty="0"/>
              <a:t>and services among all </a:t>
            </a:r>
            <a:r>
              <a:rPr lang="en-US" dirty="0" smtClean="0"/>
              <a:t>members</a:t>
            </a:r>
          </a:p>
          <a:p>
            <a:pPr marL="627063" lvl="1" indent="-393700">
              <a:buSzPct val="100000"/>
              <a:buFont typeface="+mj-lt"/>
              <a:buAutoNum type="arabicPeriod"/>
            </a:pPr>
            <a:r>
              <a:rPr lang="en-US" dirty="0" smtClean="0"/>
              <a:t>Creation </a:t>
            </a:r>
            <a:r>
              <a:rPr lang="en-US" dirty="0"/>
              <a:t>of common trade policies </a:t>
            </a:r>
            <a:r>
              <a:rPr lang="en-US" dirty="0" smtClean="0"/>
              <a:t>toward all </a:t>
            </a:r>
            <a:r>
              <a:rPr lang="en-US" dirty="0"/>
              <a:t>countries outside the </a:t>
            </a:r>
            <a:r>
              <a:rPr lang="en-US" dirty="0" smtClean="0"/>
              <a:t>EU</a:t>
            </a:r>
          </a:p>
          <a:p>
            <a:pPr marL="627063" lvl="1" indent="-393700">
              <a:buSzPct val="100000"/>
              <a:buFont typeface="+mj-lt"/>
              <a:buAutoNum type="arabicPeriod"/>
            </a:pPr>
            <a:r>
              <a:rPr lang="en-US" dirty="0" smtClean="0"/>
              <a:t>Free </a:t>
            </a:r>
            <a:r>
              <a:rPr lang="en-US" dirty="0"/>
              <a:t>movement of capital and personnel within </a:t>
            </a:r>
            <a:r>
              <a:rPr lang="en-US" dirty="0" smtClean="0"/>
              <a:t>the EU</a:t>
            </a:r>
          </a:p>
          <a:p>
            <a:pPr marL="627063" lvl="1" indent="-393700">
              <a:buSzPct val="100000"/>
              <a:buFont typeface="+mj-lt"/>
              <a:buAutoNum type="arabicPeriod"/>
            </a:pPr>
            <a:r>
              <a:rPr lang="en-US" dirty="0" smtClean="0"/>
              <a:t>Encouragement </a:t>
            </a:r>
            <a:r>
              <a:rPr lang="en-US" dirty="0"/>
              <a:t>of economic development </a:t>
            </a:r>
            <a:r>
              <a:rPr lang="en-US" dirty="0" smtClean="0"/>
              <a:t>in the EU</a:t>
            </a:r>
          </a:p>
          <a:p>
            <a:pPr marL="627063" lvl="1" indent="-393700">
              <a:buSzPct val="100000"/>
              <a:buFont typeface="+mj-lt"/>
              <a:buAutoNum type="arabicPeriod"/>
            </a:pPr>
            <a:r>
              <a:rPr lang="en-US" dirty="0" smtClean="0"/>
              <a:t>Monetary and </a:t>
            </a:r>
            <a:r>
              <a:rPr lang="en-US" dirty="0"/>
              <a:t>fiscal coordination among all </a:t>
            </a:r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585914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1CECB527-023B-4259-9C48-52DAA82C5CF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219200"/>
            <a:ext cx="82296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introduce the social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entrepreneurship movement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examine who would be a social entrepreneur</a:t>
            </a: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delve into the concept of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shared value</a:t>
            </a:r>
            <a:endParaRPr lang="en-US" sz="2400" i="1" dirty="0">
              <a:latin typeface="Tahoma" pitchFamily="34" charset="0"/>
              <a:cs typeface="Tahoma" pitchFamily="34" charset="0"/>
            </a:endParaRP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discuss the challenges of social enterprise</a:t>
            </a: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introduce the global opportunities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and challenges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for social entrepreneurs</a:t>
            </a: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present the newest developments that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have expanded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the global marketplace</a:t>
            </a: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examine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methods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of entering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the international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arena</a:t>
            </a:r>
          </a:p>
          <a:p>
            <a:pPr marL="533400" indent="-533400">
              <a:spcBef>
                <a:spcPct val="35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set forth the key steps for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entrepreneurs seeking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global markets</a:t>
            </a:r>
          </a:p>
        </p:txBody>
      </p:sp>
    </p:spTree>
    <p:extLst>
      <p:ext uri="{BB962C8B-B14F-4D97-AF65-F5344CB8AC3E}">
        <p14:creationId xmlns:p14="http://schemas.microsoft.com/office/powerpoint/2010/main" xmlns="" val="145263434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Venturing Abroad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Gradual Internationalization</a:t>
            </a:r>
          </a:p>
          <a:p>
            <a:pPr lvl="1"/>
            <a:r>
              <a:rPr lang="en-US" dirty="0" smtClean="0"/>
              <a:t>Is a step-by-step progress toward internationalization as </a:t>
            </a:r>
            <a:r>
              <a:rPr lang="en-US" dirty="0"/>
              <a:t>risk and commitment increase and entrepreneurs acquire more </a:t>
            </a:r>
            <a:r>
              <a:rPr lang="en-US" dirty="0" smtClean="0"/>
              <a:t>knowledge through </a:t>
            </a:r>
            <a:r>
              <a:rPr lang="en-US" dirty="0"/>
              <a:t>experience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Learning Curve Concept</a:t>
            </a:r>
          </a:p>
          <a:p>
            <a:pPr lvl="1"/>
            <a:r>
              <a:rPr lang="en-US" dirty="0" smtClean="0"/>
              <a:t>Increased sales from exports will </a:t>
            </a:r>
            <a:r>
              <a:rPr lang="en-US" dirty="0"/>
              <a:t>lead to greater efficiencies along </a:t>
            </a:r>
            <a:r>
              <a:rPr lang="en-US" dirty="0" smtClean="0"/>
              <a:t> the firm’s cost </a:t>
            </a:r>
            <a:r>
              <a:rPr lang="en-US" dirty="0"/>
              <a:t>curve, which </a:t>
            </a:r>
            <a:r>
              <a:rPr lang="en-US" dirty="0" smtClean="0"/>
              <a:t>in turn </a:t>
            </a:r>
            <a:r>
              <a:rPr lang="en-US" dirty="0"/>
              <a:t>will lead to increased </a:t>
            </a:r>
            <a:r>
              <a:rPr lang="en-US" dirty="0" smtClean="0"/>
              <a:t>overall profits as the firm expands into overseas markets.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903380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Competitive Advantage </a:t>
            </a:r>
            <a:r>
              <a:rPr lang="en-US" dirty="0"/>
              <a:t>of </a:t>
            </a:r>
            <a:r>
              <a:rPr lang="en-US" dirty="0" smtClean="0"/>
              <a:t>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Resource-rich </a:t>
            </a:r>
            <a:r>
              <a:rPr lang="en-US" dirty="0" smtClean="0"/>
              <a:t>Countries</a:t>
            </a:r>
            <a:endParaRPr lang="en-US" dirty="0"/>
          </a:p>
          <a:p>
            <a:pPr lvl="1"/>
            <a:r>
              <a:rPr lang="en-US" dirty="0" smtClean="0"/>
              <a:t>Have </a:t>
            </a:r>
            <a:r>
              <a:rPr lang="en-US" dirty="0"/>
              <a:t>extractive </a:t>
            </a:r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OPEC nations and many parts of </a:t>
            </a:r>
            <a:r>
              <a:rPr lang="en-US" dirty="0" smtClean="0"/>
              <a:t>Africa</a:t>
            </a:r>
          </a:p>
          <a:p>
            <a:r>
              <a:rPr lang="en-US" dirty="0" smtClean="0"/>
              <a:t>Labor-rich Countries</a:t>
            </a:r>
            <a:endParaRPr lang="en-US" dirty="0"/>
          </a:p>
          <a:p>
            <a:pPr lvl="1"/>
            <a:r>
              <a:rPr lang="en-US" dirty="0" smtClean="0"/>
              <a:t>Have vast pools of available labor</a:t>
            </a:r>
          </a:p>
          <a:p>
            <a:pPr lvl="1"/>
            <a:r>
              <a:rPr lang="en-US" dirty="0" smtClean="0"/>
              <a:t>Brazil</a:t>
            </a:r>
            <a:r>
              <a:rPr lang="en-US" dirty="0"/>
              <a:t>, India, the Philippines, and select </a:t>
            </a:r>
            <a:r>
              <a:rPr lang="en-US" dirty="0" smtClean="0"/>
              <a:t>countries in </a:t>
            </a:r>
            <a:r>
              <a:rPr lang="en-US" dirty="0"/>
              <a:t>South and Central </a:t>
            </a:r>
            <a:r>
              <a:rPr lang="en-US" dirty="0" smtClean="0"/>
              <a:t>America</a:t>
            </a:r>
          </a:p>
          <a:p>
            <a:r>
              <a:rPr lang="en-US" dirty="0" smtClean="0"/>
              <a:t>Market-rich Countries</a:t>
            </a:r>
          </a:p>
          <a:p>
            <a:pPr lvl="1"/>
            <a:r>
              <a:rPr lang="en-US" dirty="0" smtClean="0"/>
              <a:t>Have large purchasing power</a:t>
            </a:r>
          </a:p>
          <a:p>
            <a:pPr lvl="1"/>
            <a:r>
              <a:rPr lang="en-US" dirty="0" smtClean="0"/>
              <a:t>Europe, Brazil</a:t>
            </a:r>
            <a:r>
              <a:rPr lang="en-US" dirty="0"/>
              <a:t>, Mexico, India, China, and the United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4–</a:t>
            </a:r>
            <a:fld id="{277111D8-FCEB-43A3-98EE-77B93CD5E38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313328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</a:t>
            </a:r>
            <a:r>
              <a:rPr lang="en-US" dirty="0"/>
              <a:t>at </a:t>
            </a:r>
            <a:r>
              <a:rPr lang="en-US" dirty="0" smtClean="0"/>
              <a:t>Inception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Characteristics of “Born Global” Firms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Global </a:t>
            </a:r>
            <a:r>
              <a:rPr lang="en-US" dirty="0"/>
              <a:t>vision from </a:t>
            </a:r>
            <a:r>
              <a:rPr lang="en-US" dirty="0" smtClean="0"/>
              <a:t>inception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Internationally </a:t>
            </a:r>
            <a:r>
              <a:rPr lang="en-US" dirty="0"/>
              <a:t>experienced </a:t>
            </a:r>
            <a:r>
              <a:rPr lang="en-US" dirty="0" smtClean="0"/>
              <a:t>management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Strong </a:t>
            </a:r>
            <a:r>
              <a:rPr lang="en-US" dirty="0"/>
              <a:t>international business network;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Preemptive </a:t>
            </a:r>
            <a:r>
              <a:rPr lang="en-US" dirty="0"/>
              <a:t>technology or </a:t>
            </a:r>
            <a:r>
              <a:rPr lang="en-US" dirty="0" smtClean="0"/>
              <a:t>marketing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Unique </a:t>
            </a:r>
            <a:r>
              <a:rPr lang="en-US" dirty="0"/>
              <a:t>intangible </a:t>
            </a:r>
            <a:r>
              <a:rPr lang="en-US" dirty="0" smtClean="0"/>
              <a:t>asset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Linked product or service</a:t>
            </a:r>
          </a:p>
          <a:p>
            <a:pPr marL="627063" lvl="1" indent="-393700">
              <a:spcBef>
                <a:spcPts val="1200"/>
              </a:spcBef>
              <a:buSzPct val="100000"/>
              <a:buFont typeface="+mj-lt"/>
              <a:buAutoNum type="arabicPeriod"/>
            </a:pPr>
            <a:r>
              <a:rPr lang="en-US" dirty="0" smtClean="0"/>
              <a:t>Tight </a:t>
            </a:r>
            <a:r>
              <a:rPr lang="en-US" dirty="0"/>
              <a:t>organizational coordination worldwide.</a:t>
            </a: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782080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Going International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Importing</a:t>
            </a:r>
          </a:p>
          <a:p>
            <a:pPr lvl="1"/>
            <a:r>
              <a:rPr lang="en-US" dirty="0" smtClean="0"/>
              <a:t>Buying </a:t>
            </a:r>
            <a:r>
              <a:rPr lang="en-US" dirty="0"/>
              <a:t>and shipping foreign-produced goods for domestic </a:t>
            </a:r>
            <a:r>
              <a:rPr lang="en-US" dirty="0" smtClean="0"/>
              <a:t>consumption.</a:t>
            </a:r>
          </a:p>
          <a:p>
            <a:r>
              <a:rPr lang="en-US" dirty="0" smtClean="0"/>
              <a:t>Exporting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shipping of a </a:t>
            </a:r>
            <a:r>
              <a:rPr lang="en-US" dirty="0" smtClean="0"/>
              <a:t>domestically produced </a:t>
            </a:r>
            <a:r>
              <a:rPr lang="en-US" dirty="0"/>
              <a:t>good to a foreign destination for </a:t>
            </a:r>
            <a:r>
              <a:rPr lang="en-US" dirty="0" smtClean="0"/>
              <a:t>consumption.</a:t>
            </a:r>
          </a:p>
          <a:p>
            <a:r>
              <a:rPr lang="en-US" dirty="0" smtClean="0"/>
              <a:t>International Alliances</a:t>
            </a:r>
          </a:p>
          <a:p>
            <a:pPr lvl="1"/>
            <a:r>
              <a:rPr lang="en-US" dirty="0" smtClean="0"/>
              <a:t>Agreements </a:t>
            </a:r>
            <a:r>
              <a:rPr lang="en-US" dirty="0"/>
              <a:t>between companies from two or </a:t>
            </a:r>
            <a:r>
              <a:rPr lang="en-US" dirty="0" smtClean="0"/>
              <a:t>more countries</a:t>
            </a:r>
            <a:r>
              <a:rPr lang="en-US" dirty="0"/>
              <a:t>, and they are not legally binding.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18066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D699EF64-E293-4BD2-9B45-5ED5462B4B2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199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4167" y="53975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4.3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Types of International Alliances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6031468"/>
            <a:ext cx="50682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99CC"/>
                </a:solidFill>
              </a:rPr>
              <a:t>Source</a:t>
            </a:r>
            <a:r>
              <a:rPr lang="en-US" dirty="0">
                <a:solidFill>
                  <a:srgbClr val="0099CC"/>
                </a:solidFill>
              </a:rPr>
              <a:t>: </a:t>
            </a:r>
            <a:r>
              <a:rPr lang="en-US" dirty="0" smtClean="0">
                <a:solidFill>
                  <a:srgbClr val="0099CC"/>
                </a:solidFill>
              </a:rPr>
              <a:t>Adapted </a:t>
            </a:r>
            <a:r>
              <a:rPr lang="en-US" dirty="0">
                <a:solidFill>
                  <a:srgbClr val="0099CC"/>
                </a:solidFill>
              </a:rPr>
              <a:t>from John B. Cullen and K. Praveen Parboteeah,</a:t>
            </a:r>
            <a:r>
              <a:rPr lang="en-US" i="1" dirty="0">
                <a:solidFill>
                  <a:srgbClr val="0099CC"/>
                </a:solidFill>
              </a:rPr>
              <a:t> Multinational Management: A Strategic Approach</a:t>
            </a:r>
            <a:r>
              <a:rPr lang="en-US" dirty="0">
                <a:solidFill>
                  <a:srgbClr val="0099CC"/>
                </a:solidFill>
              </a:rPr>
              <a:t>, 5th ed</a:t>
            </a:r>
            <a:r>
              <a:rPr lang="en-US" dirty="0" smtClean="0">
                <a:solidFill>
                  <a:srgbClr val="0099CC"/>
                </a:solidFill>
              </a:rPr>
              <a:t>. (</a:t>
            </a:r>
            <a:r>
              <a:rPr lang="en-US" dirty="0">
                <a:solidFill>
                  <a:srgbClr val="0099CC"/>
                </a:solidFill>
              </a:rPr>
              <a:t>Mason, OH: Cengage/South-Western, 2011), p. 352.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059341"/>
              </p:ext>
            </p:extLst>
          </p:nvPr>
        </p:nvGraphicFramePr>
        <p:xfrm>
          <a:off x="381000" y="1432560"/>
          <a:ext cx="83820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5500"/>
                <a:gridCol w="2324100"/>
                <a:gridCol w="25908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Alliance</a:t>
                      </a:r>
                      <a:b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Degree of </a:t>
                      </a:r>
                      <a:b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Involvement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Ease of </a:t>
                      </a:r>
                      <a:b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Dissolution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Legal </a:t>
                      </a:r>
                      <a:b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Entity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Informal international cooperative alliance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Limited in scope and time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Easy and convenient for either side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None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Formal international</a:t>
                      </a:r>
                    </a:p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cooperative alliance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Deeper involvement; exchange of proprietary knowledge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More difficult to dissolve due to legal obligations and commitment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None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Internal joint venture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Deep involvement; requires exchange of financial information, proprietary knowledge, and resources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Most difficult to dissolve due to the significant investment of both</a:t>
                      </a:r>
                    </a:p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companies and the existence of a legal entity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Separate company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384226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Ventures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3733800" cy="5181600"/>
          </a:xfrm>
        </p:spPr>
        <p:txBody>
          <a:bodyPr/>
          <a:lstStyle/>
          <a:p>
            <a:r>
              <a:rPr lang="en-US" dirty="0"/>
              <a:t>Advantages </a:t>
            </a:r>
            <a:endParaRPr lang="en-US" dirty="0" smtClean="0"/>
          </a:p>
          <a:p>
            <a:pPr marL="457200" lvl="1" indent="-223838"/>
            <a:r>
              <a:rPr lang="en-US" dirty="0" smtClean="0"/>
              <a:t>Immediate intimate </a:t>
            </a:r>
            <a:r>
              <a:rPr lang="en-US" dirty="0"/>
              <a:t>knowledge of the </a:t>
            </a:r>
            <a:r>
              <a:rPr lang="en-US" dirty="0" smtClean="0"/>
              <a:t>local conditions </a:t>
            </a:r>
            <a:r>
              <a:rPr lang="en-US" dirty="0"/>
              <a:t>and </a:t>
            </a:r>
            <a:r>
              <a:rPr lang="en-US" dirty="0" smtClean="0"/>
              <a:t>government</a:t>
            </a:r>
          </a:p>
          <a:p>
            <a:pPr marL="457200" lvl="1" indent="-223838"/>
            <a:r>
              <a:rPr lang="en-US" dirty="0" smtClean="0"/>
              <a:t>Use of the </a:t>
            </a:r>
            <a:r>
              <a:rPr lang="en-US" dirty="0"/>
              <a:t>resources of the other firms involved in the </a:t>
            </a:r>
            <a:r>
              <a:rPr lang="en-US" dirty="0" smtClean="0"/>
              <a:t>venture</a:t>
            </a:r>
          </a:p>
          <a:p>
            <a:pPr marL="457200" lvl="1" indent="-223838"/>
            <a:r>
              <a:rPr lang="en-US" dirty="0" smtClean="0"/>
              <a:t>Initial </a:t>
            </a:r>
            <a:r>
              <a:rPr lang="en-US" dirty="0"/>
              <a:t>capital outlay and </a:t>
            </a:r>
            <a:r>
              <a:rPr lang="en-US" dirty="0" smtClean="0"/>
              <a:t>overall </a:t>
            </a:r>
            <a:r>
              <a:rPr lang="en-US" dirty="0"/>
              <a:t>risk </a:t>
            </a:r>
            <a:r>
              <a:rPr lang="en-US" dirty="0" smtClean="0"/>
              <a:t>are lower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962400" cy="5181600"/>
          </a:xfrm>
        </p:spPr>
        <p:txBody>
          <a:bodyPr/>
          <a:lstStyle/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Fragmented management control of the venture’s operations</a:t>
            </a:r>
          </a:p>
          <a:p>
            <a:pPr lvl="1"/>
            <a:r>
              <a:rPr lang="en-US" dirty="0" smtClean="0"/>
              <a:t>Differences </a:t>
            </a:r>
            <a:r>
              <a:rPr lang="en-US" dirty="0"/>
              <a:t>of opinion </a:t>
            </a:r>
            <a:r>
              <a:rPr lang="en-US" dirty="0" smtClean="0"/>
              <a:t>that reflect </a:t>
            </a:r>
            <a:r>
              <a:rPr lang="en-US" dirty="0"/>
              <a:t>different </a:t>
            </a:r>
            <a:r>
              <a:rPr lang="en-US" dirty="0" smtClean="0"/>
              <a:t>nationalities</a:t>
            </a:r>
          </a:p>
          <a:p>
            <a:pPr lvl="1"/>
            <a:r>
              <a:rPr lang="en-US" dirty="0" smtClean="0"/>
              <a:t>Unanticipated withdrawal of a participating firm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206205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Foreign 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Foreign Investment </a:t>
            </a:r>
          </a:p>
          <a:p>
            <a:pPr lvl="1"/>
            <a:r>
              <a:rPr lang="en-US" dirty="0" smtClean="0"/>
              <a:t>Is </a:t>
            </a:r>
            <a:r>
              <a:rPr lang="en-US" dirty="0"/>
              <a:t>a domestically controlled foreign production </a:t>
            </a:r>
            <a:r>
              <a:rPr lang="en-US" dirty="0" smtClean="0"/>
              <a:t>facility that results from a foreign firm:</a:t>
            </a:r>
          </a:p>
          <a:p>
            <a:pPr lvl="2"/>
            <a:r>
              <a:rPr lang="en-US" sz="2400" dirty="0" smtClean="0"/>
              <a:t>Acquiring an interest </a:t>
            </a:r>
            <a:r>
              <a:rPr lang="en-US" sz="2400" dirty="0"/>
              <a:t>in an ongoing foreign operation</a:t>
            </a:r>
            <a:r>
              <a:rPr lang="en-US" sz="2400" dirty="0" smtClean="0"/>
              <a:t>.</a:t>
            </a:r>
          </a:p>
          <a:p>
            <a:pPr lvl="2"/>
            <a:r>
              <a:rPr lang="en-US" sz="2400" dirty="0" smtClean="0"/>
              <a:t>Obtaining </a:t>
            </a:r>
            <a:r>
              <a:rPr lang="en-US" sz="2400" dirty="0"/>
              <a:t>a majority interest in a foreign </a:t>
            </a:r>
            <a:r>
              <a:rPr lang="en-US" sz="2400" dirty="0" smtClean="0"/>
              <a:t>company.</a:t>
            </a:r>
          </a:p>
          <a:p>
            <a:pPr lvl="2"/>
            <a:r>
              <a:rPr lang="en-US" sz="2400" dirty="0" smtClean="0"/>
              <a:t>Purchasing </a:t>
            </a:r>
            <a:r>
              <a:rPr lang="en-US" sz="2400" dirty="0"/>
              <a:t>part of </a:t>
            </a:r>
            <a:r>
              <a:rPr lang="en-US" sz="2400" dirty="0" smtClean="0"/>
              <a:t>the assets </a:t>
            </a:r>
            <a:r>
              <a:rPr lang="en-US" sz="2400" dirty="0"/>
              <a:t>of a foreign concern in order to establish a direct </a:t>
            </a:r>
            <a:r>
              <a:rPr lang="en-US" sz="2400" dirty="0" smtClean="0"/>
              <a:t>investment.</a:t>
            </a:r>
          </a:p>
          <a:p>
            <a:pPr lvl="2"/>
            <a:r>
              <a:rPr lang="en-US" sz="2400" dirty="0" smtClean="0"/>
              <a:t>Building </a:t>
            </a:r>
            <a:r>
              <a:rPr lang="en-US" sz="2400" dirty="0"/>
              <a:t>a facility in a foreign </a:t>
            </a:r>
            <a:r>
              <a:rPr lang="en-US" sz="2400" dirty="0" smtClean="0"/>
              <a:t>country.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175623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Licensing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business arrangement in which </a:t>
            </a:r>
            <a:r>
              <a:rPr lang="en-US" dirty="0" smtClean="0"/>
              <a:t>a </a:t>
            </a:r>
            <a:r>
              <a:rPr lang="en-US" dirty="0"/>
              <a:t>manufacturer of a product (or a firm </a:t>
            </a:r>
            <a:r>
              <a:rPr lang="en-US" dirty="0" smtClean="0"/>
              <a:t>with proprietary </a:t>
            </a:r>
            <a:r>
              <a:rPr lang="en-US" dirty="0"/>
              <a:t>rights over certain technology or trademarks) grants permission to some </a:t>
            </a:r>
            <a:r>
              <a:rPr lang="en-US" dirty="0" smtClean="0"/>
              <a:t>other group </a:t>
            </a:r>
            <a:r>
              <a:rPr lang="en-US" dirty="0"/>
              <a:t>or individual to manufacture that product in return for specified royalties or </a:t>
            </a:r>
            <a:r>
              <a:rPr lang="en-US" dirty="0" smtClean="0"/>
              <a:t>other payments.</a:t>
            </a:r>
          </a:p>
          <a:p>
            <a:r>
              <a:rPr lang="en-US" dirty="0" smtClean="0"/>
              <a:t>Types of Licensing</a:t>
            </a:r>
          </a:p>
          <a:p>
            <a:pPr lvl="1"/>
            <a:r>
              <a:rPr lang="en-US" dirty="0" smtClean="0"/>
              <a:t>Patents</a:t>
            </a:r>
          </a:p>
          <a:p>
            <a:pPr lvl="1"/>
            <a:r>
              <a:rPr lang="en-US" dirty="0" smtClean="0"/>
              <a:t>Trademarks</a:t>
            </a:r>
          </a:p>
          <a:p>
            <a:pPr lvl="1"/>
            <a:r>
              <a:rPr lang="en-US" dirty="0" smtClean="0"/>
              <a:t>Technical Know-How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716661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the International Marketplace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8614785"/>
              </p:ext>
            </p:extLst>
          </p:nvPr>
        </p:nvGraphicFramePr>
        <p:xfrm>
          <a:off x="457200" y="1676400"/>
          <a:ext cx="82296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38602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Researching Foreign Markets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219200" y="1579334"/>
            <a:ext cx="6705600" cy="4004132"/>
            <a:chOff x="1619836" y="1579334"/>
            <a:chExt cx="5904328" cy="4004132"/>
          </a:xfrm>
        </p:grpSpPr>
        <p:sp>
          <p:nvSpPr>
            <p:cNvPr id="9" name="Freeform 8"/>
            <p:cNvSpPr/>
            <p:nvPr/>
          </p:nvSpPr>
          <p:spPr>
            <a:xfrm rot="16200000">
              <a:off x="4253034" y="2744469"/>
              <a:ext cx="637930" cy="26422"/>
            </a:xfrm>
            <a:custGeom>
              <a:avLst/>
              <a:gdLst>
                <a:gd name="connsiteX0" fmla="*/ 0 w 637930"/>
                <a:gd name="connsiteY0" fmla="*/ 13211 h 26422"/>
                <a:gd name="connsiteX1" fmla="*/ 637930 w 637930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37930" h="26422">
                  <a:moveTo>
                    <a:pt x="0" y="13211"/>
                  </a:moveTo>
                  <a:lnTo>
                    <a:pt x="637930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5717" tIns="-2737" rIns="315717" bIns="-2737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3629317" y="1579334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359" tIns="195633" rIns="24035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Government regulations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 rot="19285714">
              <a:off x="5100979" y="3098046"/>
              <a:ext cx="454243" cy="26422"/>
            </a:xfrm>
            <a:custGeom>
              <a:avLst/>
              <a:gdLst>
                <a:gd name="connsiteX0" fmla="*/ 0 w 454243"/>
                <a:gd name="connsiteY0" fmla="*/ 13211 h 26422"/>
                <a:gd name="connsiteX1" fmla="*/ 454243 w 454243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4243" h="26422">
                  <a:moveTo>
                    <a:pt x="0" y="13211"/>
                  </a:moveTo>
                  <a:lnTo>
                    <a:pt x="454243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465" tIns="1854" rIns="228466" bIns="1855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277436" y="2265134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359" tIns="195633" rIns="24035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Political </a:t>
              </a:r>
              <a:b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climate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 rot="771429">
              <a:off x="5370952" y="3918706"/>
              <a:ext cx="309620" cy="26422"/>
            </a:xfrm>
            <a:custGeom>
              <a:avLst/>
              <a:gdLst>
                <a:gd name="connsiteX0" fmla="*/ 0 w 309620"/>
                <a:gd name="connsiteY0" fmla="*/ 13211 h 26422"/>
                <a:gd name="connsiteX1" fmla="*/ 309620 w 309620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9620" h="26422">
                  <a:moveTo>
                    <a:pt x="0" y="13211"/>
                  </a:moveTo>
                  <a:lnTo>
                    <a:pt x="309620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9770" tIns="5470" rIns="159768" bIns="547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638800" y="3581400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1469" tIns="195633" rIns="23146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Infrastructure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 rot="3857143">
              <a:off x="4693591" y="4565023"/>
              <a:ext cx="588984" cy="26422"/>
            </a:xfrm>
            <a:custGeom>
              <a:avLst/>
              <a:gdLst>
                <a:gd name="connsiteX0" fmla="*/ 0 w 588984"/>
                <a:gd name="connsiteY0" fmla="*/ 13211 h 26422"/>
                <a:gd name="connsiteX1" fmla="*/ 588984 w 588984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8984" h="26422">
                  <a:moveTo>
                    <a:pt x="0" y="13211"/>
                  </a:moveTo>
                  <a:lnTo>
                    <a:pt x="588984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2468" tIns="-1514" rIns="292466" bIns="-151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820236" y="4724400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359" tIns="195633" rIns="24035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Distribution channels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 rot="17742857">
              <a:off x="3861423" y="4565022"/>
              <a:ext cx="588984" cy="26423"/>
            </a:xfrm>
            <a:custGeom>
              <a:avLst/>
              <a:gdLst>
                <a:gd name="connsiteX0" fmla="*/ 0 w 588984"/>
                <a:gd name="connsiteY0" fmla="*/ 13211 h 26422"/>
                <a:gd name="connsiteX1" fmla="*/ 588984 w 588984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8984" h="26422">
                  <a:moveTo>
                    <a:pt x="588984" y="13211"/>
                  </a:moveTo>
                  <a:lnTo>
                    <a:pt x="0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2466" tIns="-1513" rIns="292468" bIns="-151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2514600" y="4724400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359" tIns="195633" rIns="24035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Competition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20828571">
              <a:off x="3463426" y="3918705"/>
              <a:ext cx="309621" cy="26423"/>
            </a:xfrm>
            <a:custGeom>
              <a:avLst/>
              <a:gdLst>
                <a:gd name="connsiteX0" fmla="*/ 0 w 309620"/>
                <a:gd name="connsiteY0" fmla="*/ 13211 h 26422"/>
                <a:gd name="connsiteX1" fmla="*/ 309620 w 309620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9620" h="26422">
                  <a:moveTo>
                    <a:pt x="309620" y="13211"/>
                  </a:moveTo>
                  <a:lnTo>
                    <a:pt x="0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9769" tIns="5472" rIns="159770" bIns="54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1619836" y="3581400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359" tIns="195633" rIns="24035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Market size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 rot="2314286">
              <a:off x="3588777" y="3098046"/>
              <a:ext cx="454244" cy="26422"/>
            </a:xfrm>
            <a:custGeom>
              <a:avLst/>
              <a:gdLst>
                <a:gd name="connsiteX0" fmla="*/ 0 w 454243"/>
                <a:gd name="connsiteY0" fmla="*/ 13211 h 26422"/>
                <a:gd name="connsiteX1" fmla="*/ 454243 w 454243"/>
                <a:gd name="connsiteY1" fmla="*/ 13211 h 26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54243" h="26422">
                  <a:moveTo>
                    <a:pt x="454243" y="13211"/>
                  </a:moveTo>
                  <a:lnTo>
                    <a:pt x="0" y="13211"/>
                  </a:lnTo>
                </a:path>
              </a:pathLst>
            </a:cu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466" tIns="1855" rIns="228466" bIns="1855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1981200" y="2265134"/>
              <a:ext cx="1885364" cy="859066"/>
            </a:xfrm>
            <a:custGeom>
              <a:avLst/>
              <a:gdLst>
                <a:gd name="connsiteX0" fmla="*/ 0 w 1580566"/>
                <a:gd name="connsiteY0" fmla="*/ 637582 h 1275164"/>
                <a:gd name="connsiteX1" fmla="*/ 790283 w 1580566"/>
                <a:gd name="connsiteY1" fmla="*/ 0 h 1275164"/>
                <a:gd name="connsiteX2" fmla="*/ 1580566 w 1580566"/>
                <a:gd name="connsiteY2" fmla="*/ 637582 h 1275164"/>
                <a:gd name="connsiteX3" fmla="*/ 790283 w 1580566"/>
                <a:gd name="connsiteY3" fmla="*/ 1275164 h 1275164"/>
                <a:gd name="connsiteX4" fmla="*/ 0 w 1580566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566" h="1275164">
                  <a:moveTo>
                    <a:pt x="0" y="637582"/>
                  </a:moveTo>
                  <a:cubicBezTo>
                    <a:pt x="0" y="285455"/>
                    <a:pt x="353822" y="0"/>
                    <a:pt x="790283" y="0"/>
                  </a:cubicBezTo>
                  <a:cubicBezTo>
                    <a:pt x="1226744" y="0"/>
                    <a:pt x="1580566" y="285455"/>
                    <a:pt x="1580566" y="637582"/>
                  </a:cubicBezTo>
                  <a:cubicBezTo>
                    <a:pt x="1580566" y="989709"/>
                    <a:pt x="1226744" y="1275164"/>
                    <a:pt x="790283" y="1275164"/>
                  </a:cubicBezTo>
                  <a:cubicBezTo>
                    <a:pt x="353822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70C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359" tIns="195633" rIns="240359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Local customs and culture</a:t>
              </a:r>
              <a:endParaRPr 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3618237" y="3026734"/>
              <a:ext cx="1907527" cy="1275164"/>
            </a:xfrm>
            <a:custGeom>
              <a:avLst/>
              <a:gdLst>
                <a:gd name="connsiteX0" fmla="*/ 0 w 1676395"/>
                <a:gd name="connsiteY0" fmla="*/ 637582 h 1275164"/>
                <a:gd name="connsiteX1" fmla="*/ 838198 w 1676395"/>
                <a:gd name="connsiteY1" fmla="*/ 0 h 1275164"/>
                <a:gd name="connsiteX2" fmla="*/ 1676396 w 1676395"/>
                <a:gd name="connsiteY2" fmla="*/ 637582 h 1275164"/>
                <a:gd name="connsiteX3" fmla="*/ 838198 w 1676395"/>
                <a:gd name="connsiteY3" fmla="*/ 1275164 h 1275164"/>
                <a:gd name="connsiteX4" fmla="*/ 0 w 1676395"/>
                <a:gd name="connsiteY4" fmla="*/ 637582 h 1275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395" h="1275164">
                  <a:moveTo>
                    <a:pt x="0" y="637582"/>
                  </a:moveTo>
                  <a:cubicBezTo>
                    <a:pt x="0" y="285455"/>
                    <a:pt x="375274" y="0"/>
                    <a:pt x="838198" y="0"/>
                  </a:cubicBezTo>
                  <a:cubicBezTo>
                    <a:pt x="1301122" y="0"/>
                    <a:pt x="1676396" y="285455"/>
                    <a:pt x="1676396" y="637582"/>
                  </a:cubicBezTo>
                  <a:cubicBezTo>
                    <a:pt x="1676396" y="989709"/>
                    <a:pt x="1301122" y="1275164"/>
                    <a:pt x="838198" y="1275164"/>
                  </a:cubicBezTo>
                  <a:cubicBezTo>
                    <a:pt x="375274" y="1275164"/>
                    <a:pt x="0" y="989709"/>
                    <a:pt x="0" y="637582"/>
                  </a:cubicBezTo>
                  <a:close/>
                </a:path>
              </a:pathLst>
            </a:custGeom>
            <a:solidFill>
              <a:srgbClr val="00B0F0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392" tIns="195633" rIns="254392" bIns="195633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Market </a:t>
              </a:r>
              <a:br>
                <a:rPr lang="en-US" sz="1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</a:br>
              <a:r>
                <a:rPr lang="en-US" sz="1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Research Parameters</a:t>
              </a:r>
              <a:endParaRPr lang="en-US" sz="1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2022584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00800"/>
            <a:ext cx="6629400" cy="3048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1BB8A1D9-35EB-4A3C-8822-E1B01E8EC8A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9603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Social Entrepreneurship Movement</a:t>
            </a:r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 Entrepreneurship</a:t>
            </a:r>
          </a:p>
          <a:p>
            <a:pPr lvl="1"/>
            <a:r>
              <a:rPr lang="en-US" dirty="0" smtClean="0"/>
              <a:t>Entrepreneurship applied </a:t>
            </a:r>
            <a:r>
              <a:rPr lang="en-US" dirty="0"/>
              <a:t>to social problem solving </a:t>
            </a:r>
            <a:r>
              <a:rPr lang="en-US" dirty="0" smtClean="0"/>
              <a:t>whereas traditional</a:t>
            </a:r>
            <a:r>
              <a:rPr lang="en-US" dirty="0"/>
              <a:t>, private-sector </a:t>
            </a:r>
            <a:r>
              <a:rPr lang="en-US" dirty="0" smtClean="0"/>
              <a:t>entrepreneurship focuses </a:t>
            </a:r>
            <a:r>
              <a:rPr lang="en-US" dirty="0"/>
              <a:t>on innovation, risk-taking, and large scale transformation.</a:t>
            </a:r>
          </a:p>
          <a:p>
            <a:r>
              <a:rPr lang="en-US" dirty="0" smtClean="0"/>
              <a:t>The Social </a:t>
            </a:r>
            <a:r>
              <a:rPr lang="en-US" dirty="0"/>
              <a:t>Entrepreneurship Process</a:t>
            </a:r>
          </a:p>
          <a:p>
            <a:pPr lvl="1"/>
            <a:r>
              <a:rPr lang="en-US" dirty="0"/>
              <a:t>Recognition of a perceived social opportunity</a:t>
            </a:r>
          </a:p>
          <a:p>
            <a:pPr lvl="1"/>
            <a:r>
              <a:rPr lang="en-US" dirty="0"/>
              <a:t>Translation of </a:t>
            </a:r>
            <a:r>
              <a:rPr lang="en-US" dirty="0" smtClean="0"/>
              <a:t>social </a:t>
            </a:r>
            <a:r>
              <a:rPr lang="en-US" dirty="0"/>
              <a:t>opportunity into an enterprise concept</a:t>
            </a:r>
          </a:p>
          <a:p>
            <a:pPr lvl="1"/>
            <a:r>
              <a:rPr lang="en-US" dirty="0"/>
              <a:t>Identification and acquisition of resources required to execute the enterprise’s goals.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Threats and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077200" cy="5181600"/>
          </a:xfrm>
        </p:spPr>
        <p:txBody>
          <a:bodyPr/>
          <a:lstStyle/>
          <a:p>
            <a:r>
              <a:rPr lang="en-US" dirty="0" smtClean="0"/>
              <a:t>Foreign Market Dangers:</a:t>
            </a:r>
          </a:p>
          <a:p>
            <a:pPr lvl="1"/>
            <a:r>
              <a:rPr lang="en-US" dirty="0" smtClean="0"/>
              <a:t>Ignorance </a:t>
            </a:r>
            <a:r>
              <a:rPr lang="en-US" dirty="0"/>
              <a:t>and </a:t>
            </a:r>
            <a:r>
              <a:rPr lang="en-US" dirty="0" smtClean="0"/>
              <a:t>uncertainty</a:t>
            </a:r>
          </a:p>
          <a:p>
            <a:pPr lvl="1"/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experience</a:t>
            </a:r>
          </a:p>
          <a:p>
            <a:pPr lvl="1"/>
            <a:r>
              <a:rPr lang="en-US" dirty="0"/>
              <a:t>Lack of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Imposed restrictions (demands and red tape)</a:t>
            </a:r>
          </a:p>
          <a:p>
            <a:r>
              <a:rPr lang="en-US" dirty="0"/>
              <a:t>Political </a:t>
            </a:r>
            <a:r>
              <a:rPr lang="en-US" dirty="0" smtClean="0"/>
              <a:t>risks:</a:t>
            </a:r>
          </a:p>
          <a:p>
            <a:pPr lvl="1"/>
            <a:r>
              <a:rPr lang="en-US" dirty="0" smtClean="0"/>
              <a:t>Unstable governments</a:t>
            </a:r>
          </a:p>
          <a:p>
            <a:pPr lvl="1"/>
            <a:r>
              <a:rPr lang="en-US" dirty="0" smtClean="0"/>
              <a:t>Disruptions </a:t>
            </a:r>
            <a:r>
              <a:rPr lang="en-US" dirty="0"/>
              <a:t>caused by territorial </a:t>
            </a:r>
            <a:r>
              <a:rPr lang="en-US" dirty="0" smtClean="0"/>
              <a:t>conflicts, illegal occupations, and wars</a:t>
            </a:r>
          </a:p>
          <a:p>
            <a:pPr lvl="1"/>
            <a:r>
              <a:rPr lang="en-US" dirty="0" smtClean="0"/>
              <a:t>Regionalism</a:t>
            </a:r>
          </a:p>
          <a:p>
            <a:pPr lvl="1"/>
            <a:r>
              <a:rPr lang="en-US" dirty="0" smtClean="0"/>
              <a:t>Political </a:t>
            </a:r>
            <a:r>
              <a:rPr lang="en-US" dirty="0"/>
              <a:t>ideological differences.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116899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/>
              <a:t>International Threats and Risks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459771" y="1850066"/>
            <a:ext cx="2507456" cy="1883734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Unstable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governments, disruptions caused by territorial conflicts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wars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regionalism, illegal occupation, and political ideological differences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18271" y="1850066"/>
            <a:ext cx="2507456" cy="1883734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lnRef>
          <a:fillRef idx="1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fillRef>
          <a:effectRef idx="0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Changes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 tax laws, rapid rises in costs, strikes,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sudden increases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 raw materials, and cyclical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/ dramatic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shifts in GNP.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248400" y="1850066"/>
            <a:ext cx="2507456" cy="1883734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lnRef>
          <a:fillRef idx="1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fillRef>
          <a:effectRef idx="0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Antagonism among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classes, religious conflict, unequal income distribution, union militancy,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civil war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and riots.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9771" y="1371600"/>
            <a:ext cx="2507456" cy="4695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>
              <a:spcBef>
                <a:spcPts val="600"/>
              </a:spcBef>
              <a:spcAft>
                <a:spcPts val="0"/>
              </a:spcAft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Political 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Risks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18271" y="1371600"/>
            <a:ext cx="2507456" cy="4695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5571488"/>
              <a:satOff val="19812"/>
              <a:lumOff val="44804"/>
              <a:alphaOff val="0"/>
            </a:schemeClr>
          </a:lnRef>
          <a:fillRef idx="1">
            <a:schemeClr val="accent4">
              <a:hueOff val="5571488"/>
              <a:satOff val="19812"/>
              <a:lumOff val="44804"/>
              <a:alphaOff val="0"/>
            </a:schemeClr>
          </a:fillRef>
          <a:effectRef idx="0">
            <a:schemeClr val="accent4">
              <a:hueOff val="5571488"/>
              <a:satOff val="19812"/>
              <a:lumOff val="44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>
              <a:spcBef>
                <a:spcPts val="600"/>
              </a:spcBef>
              <a:spcAft>
                <a:spcPts val="0"/>
              </a:spcAft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Economic 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Risks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248400" y="1371600"/>
            <a:ext cx="2507456" cy="4695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11142976"/>
              <a:satOff val="39624"/>
              <a:lumOff val="89608"/>
              <a:alphaOff val="0"/>
            </a:schemeClr>
          </a:lnRef>
          <a:fillRef idx="1">
            <a:schemeClr val="accent4">
              <a:hueOff val="11142976"/>
              <a:satOff val="39624"/>
              <a:lumOff val="89608"/>
              <a:alphaOff val="0"/>
            </a:schemeClr>
          </a:fillRef>
          <a:effectRef idx="0">
            <a:schemeClr val="accent4">
              <a:hueOff val="11142976"/>
              <a:satOff val="39624"/>
              <a:lumOff val="89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>
              <a:spcBef>
                <a:spcPts val="60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Social Risks</a:t>
            </a:r>
            <a:endParaRPr lang="en-US" sz="1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359944" y="4593266"/>
            <a:ext cx="2507456" cy="1350334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  <a:alpha val="9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lnRef>
          <a:fillRef idx="1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fillRef>
          <a:effectRef idx="0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Fluctuating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exchange rates, repatriation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profits and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capital, and seasonal cash flows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359944" y="4114800"/>
            <a:ext cx="2507456" cy="4695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11142976"/>
              <a:satOff val="39624"/>
              <a:lumOff val="89608"/>
              <a:alphaOff val="0"/>
            </a:schemeClr>
          </a:lnRef>
          <a:fillRef idx="1">
            <a:schemeClr val="accent4">
              <a:hueOff val="11142976"/>
              <a:satOff val="39624"/>
              <a:lumOff val="89608"/>
              <a:alphaOff val="0"/>
            </a:schemeClr>
          </a:fillRef>
          <a:effectRef idx="0">
            <a:schemeClr val="accent4">
              <a:hueOff val="11142976"/>
              <a:satOff val="39624"/>
              <a:lumOff val="89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>
              <a:spcBef>
                <a:spcPts val="60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Financial </a:t>
            </a:r>
            <a:r>
              <a:rPr 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Risks</a:t>
            </a:r>
            <a:endParaRPr lang="en-US" sz="1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27763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 and Resources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066801" y="1429702"/>
            <a:ext cx="6997444" cy="1450848"/>
          </a:xfrm>
          <a:prstGeom prst="ellips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scene3d>
            <a:camera prst="orthographicFront"/>
            <a:lightRig rig="flat" dir="t"/>
          </a:scene3d>
          <a:sp3d z="-190500" extrusionH="12700" prstMaterial="matte"/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50000"/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Down Arrow 9"/>
          <p:cNvSpPr/>
          <p:nvPr/>
        </p:nvSpPr>
        <p:spPr>
          <a:xfrm>
            <a:off x="4167187" y="4982337"/>
            <a:ext cx="809625" cy="518160"/>
          </a:xfrm>
          <a:prstGeom prst="downArrow">
            <a:avLst/>
          </a:prstGeom>
          <a:scene3d>
            <a:camera prst="orthographicFront"/>
            <a:lightRig rig="flat" dir="t"/>
          </a:scene3d>
          <a:sp3d z="190500"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2628899" y="5396865"/>
            <a:ext cx="3886200" cy="971550"/>
          </a:xfrm>
          <a:custGeom>
            <a:avLst/>
            <a:gdLst>
              <a:gd name="connsiteX0" fmla="*/ 0 w 3886200"/>
              <a:gd name="connsiteY0" fmla="*/ 0 h 971550"/>
              <a:gd name="connsiteX1" fmla="*/ 3886200 w 3886200"/>
              <a:gd name="connsiteY1" fmla="*/ 0 h 971550"/>
              <a:gd name="connsiteX2" fmla="*/ 3886200 w 3886200"/>
              <a:gd name="connsiteY2" fmla="*/ 971550 h 971550"/>
              <a:gd name="connsiteX3" fmla="*/ 0 w 3886200"/>
              <a:gd name="connsiteY3" fmla="*/ 971550 h 971550"/>
              <a:gd name="connsiteX4" fmla="*/ 0 w 3886200"/>
              <a:gd name="connsiteY4" fmla="*/ 0 h 97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86200" h="971550">
                <a:moveTo>
                  <a:pt x="0" y="0"/>
                </a:moveTo>
                <a:lnTo>
                  <a:pt x="3886200" y="0"/>
                </a:lnTo>
                <a:lnTo>
                  <a:pt x="3886200" y="971550"/>
                </a:lnTo>
                <a:lnTo>
                  <a:pt x="0" y="9715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4" tIns="156464" rIns="156464" bIns="156464" numCol="1" spcCol="1270" anchor="ctr" anchorCtr="0">
            <a:noAutofit/>
          </a:bodyPr>
          <a:lstStyle/>
          <a:p>
            <a:pPr lvl="0" algn="ctr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kern="1200" dirty="0" smtClean="0"/>
              <a:t>Internationalization</a:t>
            </a:r>
            <a:br>
              <a:rPr lang="en-US" sz="2200" kern="1200" dirty="0" smtClean="0"/>
            </a:br>
            <a:r>
              <a:rPr lang="en-US" sz="2200" kern="1200" dirty="0" smtClean="0"/>
              <a:t>Strategic Decisions</a:t>
            </a:r>
            <a:endParaRPr lang="en-US" sz="22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3352800" y="3276600"/>
            <a:ext cx="2438020" cy="1457325"/>
          </a:xfrm>
          <a:custGeom>
            <a:avLst/>
            <a:gdLst>
              <a:gd name="connsiteX0" fmla="*/ 0 w 1457325"/>
              <a:gd name="connsiteY0" fmla="*/ 728663 h 1457325"/>
              <a:gd name="connsiteX1" fmla="*/ 728663 w 1457325"/>
              <a:gd name="connsiteY1" fmla="*/ 0 h 1457325"/>
              <a:gd name="connsiteX2" fmla="*/ 1457326 w 1457325"/>
              <a:gd name="connsiteY2" fmla="*/ 728663 h 1457325"/>
              <a:gd name="connsiteX3" fmla="*/ 728663 w 1457325"/>
              <a:gd name="connsiteY3" fmla="*/ 1457326 h 1457325"/>
              <a:gd name="connsiteX4" fmla="*/ 0 w 1457325"/>
              <a:gd name="connsiteY4" fmla="*/ 728663 h 145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7325" h="1457325">
                <a:moveTo>
                  <a:pt x="0" y="728663"/>
                </a:moveTo>
                <a:cubicBezTo>
                  <a:pt x="0" y="326234"/>
                  <a:pt x="326234" y="0"/>
                  <a:pt x="728663" y="0"/>
                </a:cubicBezTo>
                <a:cubicBezTo>
                  <a:pt x="1131092" y="0"/>
                  <a:pt x="1457326" y="326234"/>
                  <a:pt x="1457326" y="728663"/>
                </a:cubicBezTo>
                <a:cubicBezTo>
                  <a:pt x="1457326" y="1131092"/>
                  <a:pt x="1131092" y="1457326"/>
                  <a:pt x="728663" y="1457326"/>
                </a:cubicBezTo>
                <a:cubicBezTo>
                  <a:pt x="326234" y="1457326"/>
                  <a:pt x="0" y="1131092"/>
                  <a:pt x="0" y="728663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4850" tIns="224850" rIns="224850" bIns="22485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latin typeface="Arial" pitchFamily="34" charset="0"/>
                <a:cs typeface="Arial" pitchFamily="34" charset="0"/>
              </a:rPr>
              <a:t>What specific market strategy is needed to tap the potential of this market?</a:t>
            </a:r>
            <a:endParaRPr lang="en-US" sz="14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781176" y="1905000"/>
            <a:ext cx="3248024" cy="1457325"/>
          </a:xfrm>
          <a:custGeom>
            <a:avLst/>
            <a:gdLst>
              <a:gd name="connsiteX0" fmla="*/ 0 w 1457325"/>
              <a:gd name="connsiteY0" fmla="*/ 728663 h 1457325"/>
              <a:gd name="connsiteX1" fmla="*/ 728663 w 1457325"/>
              <a:gd name="connsiteY1" fmla="*/ 0 h 1457325"/>
              <a:gd name="connsiteX2" fmla="*/ 1457326 w 1457325"/>
              <a:gd name="connsiteY2" fmla="*/ 728663 h 1457325"/>
              <a:gd name="connsiteX3" fmla="*/ 728663 w 1457325"/>
              <a:gd name="connsiteY3" fmla="*/ 1457326 h 1457325"/>
              <a:gd name="connsiteX4" fmla="*/ 0 w 1457325"/>
              <a:gd name="connsiteY4" fmla="*/ 728663 h 145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7325" h="1457325">
                <a:moveTo>
                  <a:pt x="0" y="728663"/>
                </a:moveTo>
                <a:cubicBezTo>
                  <a:pt x="0" y="326234"/>
                  <a:pt x="326234" y="0"/>
                  <a:pt x="728663" y="0"/>
                </a:cubicBezTo>
                <a:cubicBezTo>
                  <a:pt x="1131092" y="0"/>
                  <a:pt x="1457326" y="326234"/>
                  <a:pt x="1457326" y="728663"/>
                </a:cubicBezTo>
                <a:cubicBezTo>
                  <a:pt x="1457326" y="1131092"/>
                  <a:pt x="1131092" y="1457326"/>
                  <a:pt x="728663" y="1457326"/>
                </a:cubicBezTo>
                <a:cubicBezTo>
                  <a:pt x="326234" y="1457326"/>
                  <a:pt x="0" y="1131092"/>
                  <a:pt x="0" y="728663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4850" tIns="224850" rIns="224850" bIns="22485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latin typeface="Arial" pitchFamily="34" charset="0"/>
                <a:cs typeface="Arial" pitchFamily="34" charset="0"/>
              </a:rPr>
              <a:t>What does the foreign-market assessment reveal about the nature and functioning of the markets under investigation?</a:t>
            </a:r>
            <a:endParaRPr lang="en-US" sz="14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876800" y="1600200"/>
            <a:ext cx="2382012" cy="1327861"/>
          </a:xfrm>
          <a:custGeom>
            <a:avLst/>
            <a:gdLst>
              <a:gd name="connsiteX0" fmla="*/ 0 w 1457325"/>
              <a:gd name="connsiteY0" fmla="*/ 728663 h 1457325"/>
              <a:gd name="connsiteX1" fmla="*/ 728663 w 1457325"/>
              <a:gd name="connsiteY1" fmla="*/ 0 h 1457325"/>
              <a:gd name="connsiteX2" fmla="*/ 1457326 w 1457325"/>
              <a:gd name="connsiteY2" fmla="*/ 728663 h 1457325"/>
              <a:gd name="connsiteX3" fmla="*/ 728663 w 1457325"/>
              <a:gd name="connsiteY3" fmla="*/ 1457326 h 1457325"/>
              <a:gd name="connsiteX4" fmla="*/ 0 w 1457325"/>
              <a:gd name="connsiteY4" fmla="*/ 728663 h 145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7325" h="1457325">
                <a:moveTo>
                  <a:pt x="0" y="728663"/>
                </a:moveTo>
                <a:cubicBezTo>
                  <a:pt x="0" y="326234"/>
                  <a:pt x="326234" y="0"/>
                  <a:pt x="728663" y="0"/>
                </a:cubicBezTo>
                <a:cubicBezTo>
                  <a:pt x="1131092" y="0"/>
                  <a:pt x="1457326" y="326234"/>
                  <a:pt x="1457326" y="728663"/>
                </a:cubicBezTo>
                <a:cubicBezTo>
                  <a:pt x="1457326" y="1131092"/>
                  <a:pt x="1131092" y="1457326"/>
                  <a:pt x="728663" y="1457326"/>
                </a:cubicBezTo>
                <a:cubicBezTo>
                  <a:pt x="326234" y="1457326"/>
                  <a:pt x="0" y="1131092"/>
                  <a:pt x="0" y="728663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4850" tIns="224850" rIns="224850" bIns="22485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kern="1200" dirty="0" smtClean="0">
                <a:latin typeface="Arial" pitchFamily="34" charset="0"/>
                <a:cs typeface="Arial" pitchFamily="34" charset="0"/>
              </a:rPr>
              <a:t>Why is the company interested in going international?</a:t>
            </a:r>
            <a:endParaRPr lang="en-US" sz="14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Shape 14"/>
          <p:cNvSpPr/>
          <p:nvPr/>
        </p:nvSpPr>
        <p:spPr>
          <a:xfrm>
            <a:off x="1066800" y="1251584"/>
            <a:ext cx="7010398" cy="3627120"/>
          </a:xfrm>
          <a:prstGeom prst="funnel">
            <a:avLst/>
          </a:prstGeom>
          <a:ln>
            <a:solidFill>
              <a:schemeClr val="bg2"/>
            </a:solidFill>
          </a:ln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4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4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991781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77000"/>
            <a:ext cx="6553200" cy="2286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3B5F710A-D6AE-406F-B50B-E09F001D39CE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119398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 and Concepts</a:t>
            </a:r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/>
              <a:t>Benefit corporation</a:t>
            </a:r>
          </a:p>
          <a:p>
            <a:r>
              <a:rPr lang="en-US" sz="2000" dirty="0"/>
              <a:t>B-corporation</a:t>
            </a:r>
          </a:p>
          <a:p>
            <a:r>
              <a:rPr lang="en-US" sz="2000" dirty="0"/>
              <a:t>diaspora networks</a:t>
            </a:r>
          </a:p>
          <a:p>
            <a:r>
              <a:rPr lang="en-US" sz="2000" dirty="0"/>
              <a:t>ecopreneurship</a:t>
            </a:r>
          </a:p>
          <a:p>
            <a:r>
              <a:rPr lang="en-US" sz="2000" dirty="0"/>
              <a:t>ecovision</a:t>
            </a:r>
          </a:p>
          <a:p>
            <a:r>
              <a:rPr lang="en-US" sz="2000" dirty="0"/>
              <a:t>European Union (EU)</a:t>
            </a:r>
          </a:p>
          <a:p>
            <a:r>
              <a:rPr lang="en-US" sz="2000" dirty="0"/>
              <a:t>exporting</a:t>
            </a:r>
          </a:p>
          <a:p>
            <a:r>
              <a:rPr lang="en-US" sz="2000" dirty="0"/>
              <a:t>global entrepreneurs</a:t>
            </a:r>
          </a:p>
          <a:p>
            <a:r>
              <a:rPr lang="en-US" sz="2000" dirty="0"/>
              <a:t>importing</a:t>
            </a:r>
          </a:p>
          <a:p>
            <a:r>
              <a:rPr lang="en-US" sz="2000" dirty="0"/>
              <a:t>international alliances</a:t>
            </a:r>
          </a:p>
          <a:p>
            <a:r>
              <a:rPr lang="en-US" sz="2000" dirty="0"/>
              <a:t>joint </a:t>
            </a:r>
            <a:r>
              <a:rPr lang="en-US" sz="2000" dirty="0" smtClean="0"/>
              <a:t>venture</a:t>
            </a:r>
          </a:p>
          <a:p>
            <a:r>
              <a:rPr lang="en-US" sz="2000" dirty="0"/>
              <a:t>learning curve </a:t>
            </a:r>
            <a:r>
              <a:rPr lang="en-US" sz="2000" dirty="0" smtClean="0"/>
              <a:t>concept</a:t>
            </a:r>
            <a:endParaRPr lang="en-US" sz="2000" dirty="0"/>
          </a:p>
        </p:txBody>
      </p:sp>
      <p:sp>
        <p:nvSpPr>
          <p:cNvPr id="1193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219200"/>
            <a:ext cx="4267200" cy="5181600"/>
          </a:xfrm>
        </p:spPr>
        <p:txBody>
          <a:bodyPr/>
          <a:lstStyle/>
          <a:p>
            <a:r>
              <a:rPr lang="en-US" sz="2000" dirty="0" smtClean="0"/>
              <a:t>licensing</a:t>
            </a:r>
            <a:endParaRPr lang="en-US" sz="2000" dirty="0"/>
          </a:p>
          <a:p>
            <a:r>
              <a:rPr lang="en-US" sz="2000" dirty="0"/>
              <a:t>market-rich countries</a:t>
            </a:r>
          </a:p>
          <a:p>
            <a:r>
              <a:rPr lang="en-US" sz="2000" dirty="0"/>
              <a:t>North American Free </a:t>
            </a:r>
            <a:r>
              <a:rPr lang="en-US" sz="2000" dirty="0" smtClean="0"/>
              <a:t>Trade Agreement </a:t>
            </a:r>
            <a:r>
              <a:rPr lang="en-US" sz="2000" dirty="0"/>
              <a:t>(NAFTA)</a:t>
            </a:r>
          </a:p>
          <a:p>
            <a:r>
              <a:rPr lang="en-US" sz="2000" dirty="0"/>
              <a:t>political risks</a:t>
            </a:r>
          </a:p>
          <a:p>
            <a:r>
              <a:rPr lang="en-US" sz="2000" dirty="0"/>
              <a:t>resource-rich countries</a:t>
            </a:r>
          </a:p>
          <a:p>
            <a:r>
              <a:rPr lang="en-US" sz="2000" dirty="0"/>
              <a:t>shared value</a:t>
            </a:r>
          </a:p>
          <a:p>
            <a:r>
              <a:rPr lang="en-US" sz="2000" dirty="0"/>
              <a:t>social entrepreneurship</a:t>
            </a:r>
          </a:p>
          <a:p>
            <a:r>
              <a:rPr lang="en-US" sz="2000" dirty="0"/>
              <a:t>social value</a:t>
            </a:r>
          </a:p>
          <a:p>
            <a:r>
              <a:rPr lang="en-US" sz="2000" dirty="0"/>
              <a:t>sustainable entrepreneurship</a:t>
            </a:r>
          </a:p>
          <a:p>
            <a:r>
              <a:rPr lang="en-US" sz="2000" dirty="0"/>
              <a:t>triple bottom line</a:t>
            </a:r>
          </a:p>
          <a:p>
            <a:r>
              <a:rPr lang="en-US" sz="2000" dirty="0"/>
              <a:t>World Trade </a:t>
            </a:r>
            <a:r>
              <a:rPr lang="en-US" sz="2000" dirty="0" smtClean="0"/>
              <a:t>Organization (</a:t>
            </a:r>
            <a:r>
              <a:rPr lang="en-US" sz="2000" dirty="0"/>
              <a:t>WTO)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9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9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9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9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9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9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9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9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93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93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93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93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93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93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93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193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93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93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93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93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3987" grpId="0" build="p"/>
      <p:bldP spid="119398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00800"/>
            <a:ext cx="6553200" cy="3048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07EA86EA-E2DE-4D40-A7C7-4879AC50188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19705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Social Entrepreneur</a:t>
            </a:r>
            <a:endParaRPr lang="en-US" dirty="0"/>
          </a:p>
        </p:txBody>
      </p:sp>
      <p:sp>
        <p:nvSpPr>
          <p:cNvPr id="119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 </a:t>
            </a:r>
            <a:r>
              <a:rPr lang="en-US" dirty="0" smtClean="0"/>
              <a:t>Entrepreneurs</a:t>
            </a:r>
            <a:endParaRPr lang="en-US" dirty="0"/>
          </a:p>
          <a:p>
            <a:pPr lvl="1"/>
            <a:r>
              <a:rPr lang="en-US" dirty="0" smtClean="0"/>
              <a:t>Are a </a:t>
            </a:r>
            <a:r>
              <a:rPr lang="en-US" dirty="0"/>
              <a:t>person or small group of individuals who founds and/or leads an organization or initiative engaged in social entrepreneurship.</a:t>
            </a:r>
          </a:p>
          <a:p>
            <a:pPr lvl="1"/>
            <a:r>
              <a:rPr lang="en-US" dirty="0"/>
              <a:t>Also referred to as “public entrepreneurs,” “civic entrepreneurs,” or “social innovators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Are creative thinkers </a:t>
            </a:r>
            <a:r>
              <a:rPr lang="en-US" dirty="0"/>
              <a:t>continuously striving for </a:t>
            </a:r>
            <a:r>
              <a:rPr lang="en-US" dirty="0" smtClean="0"/>
              <a:t>innovation in technologies, supply </a:t>
            </a:r>
            <a:r>
              <a:rPr lang="en-US" dirty="0"/>
              <a:t>sources, distribution outlets, or methods of production.</a:t>
            </a:r>
            <a:endParaRPr lang="en-US" dirty="0" smtClean="0"/>
          </a:p>
          <a:p>
            <a:pPr lvl="1"/>
            <a:r>
              <a:rPr lang="en-US" dirty="0" smtClean="0"/>
              <a:t>Are change agents who create </a:t>
            </a:r>
            <a:r>
              <a:rPr lang="en-US" dirty="0"/>
              <a:t>large-scale change using </a:t>
            </a:r>
            <a:r>
              <a:rPr lang="en-US" dirty="0" smtClean="0"/>
              <a:t>pattern-breaking ideas to address </a:t>
            </a:r>
            <a:r>
              <a:rPr lang="en-US" dirty="0"/>
              <a:t>the root causes of social </a:t>
            </a:r>
            <a:r>
              <a:rPr lang="en-US" dirty="0" smtClean="0"/>
              <a:t>problems.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77000"/>
            <a:ext cx="6553200" cy="2286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87D0F9F9-2547-4521-9561-CB40F72DE25E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19808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Social </a:t>
            </a:r>
            <a:r>
              <a:rPr lang="en-US" dirty="0"/>
              <a:t>Entrepreneurs (cont’d)</a:t>
            </a:r>
          </a:p>
        </p:txBody>
      </p:sp>
      <p:sp>
        <p:nvSpPr>
          <p:cNvPr id="119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Characteristics of Social Entrepreneurs </a:t>
            </a:r>
            <a:br>
              <a:rPr lang="en-US" dirty="0"/>
            </a:br>
            <a:r>
              <a:rPr lang="en-US" dirty="0"/>
              <a:t>as Change Agents</a:t>
            </a:r>
          </a:p>
          <a:p>
            <a:pPr lvl="1"/>
            <a:r>
              <a:rPr lang="en-US" dirty="0"/>
              <a:t>Adoption of a mission to create and sustain social value (beyond personal value)</a:t>
            </a:r>
          </a:p>
          <a:p>
            <a:pPr lvl="1"/>
            <a:r>
              <a:rPr lang="en-US" dirty="0"/>
              <a:t>Recognition and relentless pursuit of opportunities for social value</a:t>
            </a:r>
          </a:p>
          <a:p>
            <a:pPr lvl="1"/>
            <a:r>
              <a:rPr lang="en-US" dirty="0"/>
              <a:t>Engagement in continuous innovation and learning</a:t>
            </a:r>
          </a:p>
          <a:p>
            <a:pPr lvl="1"/>
            <a:r>
              <a:rPr lang="en-US" dirty="0"/>
              <a:t>Action beyond the limited resources at hand</a:t>
            </a:r>
          </a:p>
          <a:p>
            <a:pPr lvl="1"/>
            <a:r>
              <a:rPr lang="en-US" dirty="0"/>
              <a:t>Heightened sense of accountability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6CD25183-30BA-4A47-B915-743A90C11F3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53975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4.1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Examples of Social Enterprise Obligations</a:t>
            </a:r>
          </a:p>
        </p:txBody>
      </p:sp>
      <p:graphicFrame>
        <p:nvGraphicFramePr>
          <p:cNvPr id="272526" name="Group 1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5267617"/>
              </p:ext>
            </p:extLst>
          </p:nvPr>
        </p:nvGraphicFramePr>
        <p:xfrm>
          <a:off x="628650" y="1209675"/>
          <a:ext cx="7886700" cy="4815840"/>
        </p:xfrm>
        <a:graphic>
          <a:graphicData uri="http://schemas.openxmlformats.org/drawingml/2006/table">
            <a:tbl>
              <a:tblPr/>
              <a:tblGrid>
                <a:gridCol w="2057400"/>
                <a:gridCol w="58293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Pollution control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Restoration or protection of environment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Conservation of natural resources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Recycling efforts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Energy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Conservation of energy in production and marketing   operations 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Efforts to increase the energy efficiency of products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Other energy-saving programs (for example, company-sponsored car pools)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Fair Business Practices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Employment and advancement of women and minorities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Employment and advancement of disadvantaged individuals (disabled, Vietnam veterans, </a:t>
                      </a:r>
                      <a:b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ex-offenders, former drug addicts, mentally retarded, and hardcore unemployed)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Support for minority-owned businesses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Human Resources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Promotion of employee health and safety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Employee training and development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Remedial education programs for disadvantaged employees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Alcohol and drug counseling programs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Career counseling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Child day-care facilities for working parents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Employee physical fitness and stress management programs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Community Involvement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Donations of cash, products, services, or employee time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Sponsorship of public health projects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Support of education and the arts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Support of community recreation programs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Cooperation in community projects (recycling centers, disaster assistance, and urban renewal)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Products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Enhancement of product safety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Sponsorship of product safety education programs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Reduction of polluting potential of products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Improvement in nutritional value of products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Improvement in packaging and labeling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2520" name="Rectangle 136"/>
          <p:cNvSpPr>
            <a:spLocks noChangeArrowheads="1"/>
          </p:cNvSpPr>
          <p:nvPr/>
        </p:nvSpPr>
        <p:spPr bwMode="auto">
          <a:xfrm>
            <a:off x="361950" y="6172200"/>
            <a:ext cx="626165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</a:t>
            </a:r>
            <a:r>
              <a:rPr lang="en-US" sz="800" b="1" dirty="0">
                <a:solidFill>
                  <a:srgbClr val="0099CC"/>
                </a:solidFill>
              </a:rPr>
              <a:t>:</a:t>
            </a:r>
            <a:r>
              <a:rPr lang="en-US" sz="800" dirty="0">
                <a:solidFill>
                  <a:srgbClr val="0099CC"/>
                </a:solidFill>
              </a:rPr>
              <a:t> Richard M. Hodgetts and Donald F. Kuratko, </a:t>
            </a:r>
            <a:r>
              <a:rPr lang="en-US" sz="800" i="1" dirty="0">
                <a:solidFill>
                  <a:srgbClr val="0099CC"/>
                </a:solidFill>
              </a:rPr>
              <a:t>Management,</a:t>
            </a:r>
            <a:r>
              <a:rPr lang="en-US" sz="800" dirty="0">
                <a:solidFill>
                  <a:srgbClr val="0099CC"/>
                </a:solidFill>
              </a:rPr>
              <a:t> 3rd ed. (San Diego, CA: Harcourt Brace Jovanovich, 1991), 670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Enterprise and Sustainability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Sustainable </a:t>
            </a:r>
            <a:r>
              <a:rPr lang="en-US" dirty="0" smtClean="0"/>
              <a:t>Entrepreneurship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preservation of nature, life support, and community in the </a:t>
            </a:r>
            <a:r>
              <a:rPr lang="en-US" dirty="0" smtClean="0"/>
              <a:t>pursuit of </a:t>
            </a:r>
            <a:r>
              <a:rPr lang="en-US" dirty="0"/>
              <a:t>perceived opportunities to bring into existence future products, processes, and </a:t>
            </a:r>
            <a:r>
              <a:rPr lang="en-US" dirty="0" smtClean="0"/>
              <a:t>services for </a:t>
            </a:r>
            <a:r>
              <a:rPr lang="en-US" dirty="0"/>
              <a:t>gain, where gain is broadly construed to include economic and noneconomic gains </a:t>
            </a:r>
            <a:r>
              <a:rPr lang="en-US" dirty="0" smtClean="0"/>
              <a:t>to individuals</a:t>
            </a:r>
            <a:r>
              <a:rPr lang="en-US" dirty="0"/>
              <a:t>, the economy, and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482676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dirty="0" smtClean="0"/>
              <a:t>Forms of Sustainable Entrepreneurship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4–</a:t>
            </a:r>
            <a:fld id="{277111D8-FCEB-43A3-98EE-77B93CD5E38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459771" y="2884091"/>
            <a:ext cx="2507456" cy="2602309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 rtl="0">
              <a:spcBef>
                <a:spcPts val="600"/>
              </a:spcBef>
              <a:spcAft>
                <a:spcPts val="0"/>
              </a:spcAft>
            </a:pP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Environmental entrepreneurship with entrepreneurial actions contributing to preserving the natural environment.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318271" y="2884091"/>
            <a:ext cx="2507456" cy="2602309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lnRef>
          <a:fillRef idx="1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fillRef>
          <a:effectRef idx="0">
            <a:schemeClr val="accent4">
              <a:tint val="40000"/>
              <a:alpha val="90000"/>
              <a:hueOff val="5577458"/>
              <a:satOff val="19029"/>
              <a:lumOff val="8139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 rtl="0">
              <a:spcBef>
                <a:spcPts val="600"/>
              </a:spcBef>
              <a:spcAft>
                <a:spcPts val="0"/>
              </a:spcAft>
            </a:pP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Activities and processes undertaken to discover, define, and exploit opportunities in order to enhance social wealth by creating new ventures or managing existing organizations in an innovative manner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176771" y="2884091"/>
            <a:ext cx="2507456" cy="2602309"/>
          </a:xfrm>
          <a:custGeom>
            <a:avLst/>
            <a:gdLst>
              <a:gd name="connsiteX0" fmla="*/ 0 w 2507456"/>
              <a:gd name="connsiteY0" fmla="*/ 0 h 2854800"/>
              <a:gd name="connsiteX1" fmla="*/ 2507456 w 2507456"/>
              <a:gd name="connsiteY1" fmla="*/ 0 h 2854800"/>
              <a:gd name="connsiteX2" fmla="*/ 2507456 w 2507456"/>
              <a:gd name="connsiteY2" fmla="*/ 2854800 h 2854800"/>
              <a:gd name="connsiteX3" fmla="*/ 0 w 2507456"/>
              <a:gd name="connsiteY3" fmla="*/ 2854800 h 2854800"/>
              <a:gd name="connsiteX4" fmla="*/ 0 w 2507456"/>
              <a:gd name="connsiteY4" fmla="*/ 0 h 285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2854800">
                <a:moveTo>
                  <a:pt x="0" y="0"/>
                </a:moveTo>
                <a:lnTo>
                  <a:pt x="2507456" y="0"/>
                </a:lnTo>
                <a:lnTo>
                  <a:pt x="2507456" y="2854800"/>
                </a:lnTo>
                <a:lnTo>
                  <a:pt x="0" y="2854800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lnRef>
          <a:fillRef idx="1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fillRef>
          <a:effectRef idx="0">
            <a:schemeClr val="accent4">
              <a:tint val="40000"/>
              <a:alpha val="90000"/>
              <a:hueOff val="11154917"/>
              <a:satOff val="38059"/>
              <a:lumOff val="16277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182880" rIns="91440" bIns="128016" numCol="1" spcCol="1270" anchor="t" anchorCtr="0">
            <a:noAutofit/>
          </a:bodyPr>
          <a:lstStyle/>
          <a:p>
            <a:pPr marL="0" lvl="1" algn="ctr" defTabSz="711200" rtl="0">
              <a:spcBef>
                <a:spcPts val="600"/>
              </a:spcBef>
              <a:spcAft>
                <a:spcPts val="0"/>
              </a:spcAft>
            </a:pPr>
            <a:r>
              <a:rPr lang="en-US" sz="1600" kern="1200" dirty="0" smtClean="0">
                <a:latin typeface="Arial" pitchFamily="34" charset="0"/>
                <a:cs typeface="Arial" pitchFamily="34" charset="0"/>
              </a:rPr>
              <a:t>Actions that appear to further some social good, beyond the interests of the firm and that which is required by law and often denotes societal engagement of organizations</a:t>
            </a:r>
            <a:endParaRPr lang="en-US" sz="1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9771" y="1881108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spcBef>
                <a:spcPts val="600"/>
              </a:spcBef>
              <a:spcAft>
                <a:spcPts val="600"/>
              </a:spcAft>
            </a:pPr>
            <a:r>
              <a:rPr lang="en-US" sz="1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Ecopreneurship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318271" y="1881108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5571488"/>
              <a:satOff val="19812"/>
              <a:lumOff val="44804"/>
              <a:alphaOff val="0"/>
            </a:schemeClr>
          </a:lnRef>
          <a:fillRef idx="1">
            <a:schemeClr val="accent4">
              <a:hueOff val="5571488"/>
              <a:satOff val="19812"/>
              <a:lumOff val="44804"/>
              <a:alphaOff val="0"/>
            </a:schemeClr>
          </a:fillRef>
          <a:effectRef idx="0">
            <a:schemeClr val="accent4">
              <a:hueOff val="5571488"/>
              <a:satOff val="19812"/>
              <a:lumOff val="448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spcBef>
                <a:spcPts val="600"/>
              </a:spcBef>
              <a:spcAft>
                <a:spcPts val="600"/>
              </a:spcAft>
            </a:pPr>
            <a:r>
              <a:rPr lang="en-US" sz="1800" b="1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Social Entrepreneurship</a:t>
            </a:r>
            <a:endPara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176771" y="1881108"/>
            <a:ext cx="2507456" cy="1002982"/>
          </a:xfrm>
          <a:custGeom>
            <a:avLst/>
            <a:gdLst>
              <a:gd name="connsiteX0" fmla="*/ 0 w 2507456"/>
              <a:gd name="connsiteY0" fmla="*/ 0 h 1002982"/>
              <a:gd name="connsiteX1" fmla="*/ 2507456 w 2507456"/>
              <a:gd name="connsiteY1" fmla="*/ 0 h 1002982"/>
              <a:gd name="connsiteX2" fmla="*/ 2507456 w 2507456"/>
              <a:gd name="connsiteY2" fmla="*/ 1002982 h 1002982"/>
              <a:gd name="connsiteX3" fmla="*/ 0 w 2507456"/>
              <a:gd name="connsiteY3" fmla="*/ 1002982 h 1002982"/>
              <a:gd name="connsiteX4" fmla="*/ 0 w 2507456"/>
              <a:gd name="connsiteY4" fmla="*/ 0 h 100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7456" h="1002982">
                <a:moveTo>
                  <a:pt x="0" y="0"/>
                </a:moveTo>
                <a:lnTo>
                  <a:pt x="2507456" y="0"/>
                </a:lnTo>
                <a:lnTo>
                  <a:pt x="2507456" y="1002982"/>
                </a:lnTo>
                <a:lnTo>
                  <a:pt x="0" y="1002982"/>
                </a:lnTo>
                <a:lnTo>
                  <a:pt x="0" y="0"/>
                </a:lnTo>
                <a:close/>
              </a:path>
            </a:pathLst>
          </a:cu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hueOff val="11142976"/>
              <a:satOff val="39624"/>
              <a:lumOff val="89608"/>
              <a:alphaOff val="0"/>
            </a:schemeClr>
          </a:lnRef>
          <a:fillRef idx="1">
            <a:schemeClr val="accent4">
              <a:hueOff val="11142976"/>
              <a:satOff val="39624"/>
              <a:lumOff val="89608"/>
              <a:alphaOff val="0"/>
            </a:schemeClr>
          </a:fillRef>
          <a:effectRef idx="0">
            <a:schemeClr val="accent4">
              <a:hueOff val="11142976"/>
              <a:satOff val="39624"/>
              <a:lumOff val="89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rtl="0">
              <a:spcBef>
                <a:spcPts val="600"/>
              </a:spcBef>
              <a:spcAft>
                <a:spcPts val="600"/>
              </a:spcAft>
            </a:pPr>
            <a:r>
              <a:rPr lang="en-US" sz="1800" b="1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Corporate Social Responsibility</a:t>
            </a:r>
            <a:endParaRPr lang="en-US" sz="18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655608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77000"/>
            <a:ext cx="6553200" cy="228600"/>
          </a:xfrm>
        </p:spPr>
        <p:txBody>
          <a:bodyPr/>
          <a:lstStyle/>
          <a:p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4–</a:t>
            </a:r>
            <a:fld id="{B43A34C1-631E-497B-BE85-0966D6CCC10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20115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Awareness</a:t>
            </a:r>
          </a:p>
        </p:txBody>
      </p:sp>
      <p:sp>
        <p:nvSpPr>
          <p:cNvPr id="120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Ecovision</a:t>
            </a:r>
          </a:p>
          <a:p>
            <a:pPr lvl="1"/>
            <a:r>
              <a:rPr lang="en-US" dirty="0"/>
              <a:t>A leadership style that encourages open and flexible structures that encompass the employees, the organization, and the environment, with attention to evolving social demands.</a:t>
            </a:r>
          </a:p>
        </p:txBody>
      </p:sp>
      <p:pic>
        <p:nvPicPr>
          <p:cNvPr id="1201156" name="Picture 4" descr="j02853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4663" y="3200400"/>
            <a:ext cx="247332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8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</TotalTime>
  <Words>3701</Words>
  <Application>Microsoft Office PowerPoint</Application>
  <PresentationFormat>On-screen Show (4:3)</PresentationFormat>
  <Paragraphs>417</Paragraphs>
  <Slides>33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Entrepreneurship 9e.</vt:lpstr>
      <vt:lpstr>Social Entrepreneurship and the Global Environment for Entrepreneurship</vt:lpstr>
      <vt:lpstr>Chapter Objectives</vt:lpstr>
      <vt:lpstr>The Social Entrepreneurship Movement</vt:lpstr>
      <vt:lpstr>Defining the Social Entrepreneur</vt:lpstr>
      <vt:lpstr>Defining Social Entrepreneurs (cont’d)</vt:lpstr>
      <vt:lpstr>Table 4.1 Examples of Social Enterprise Obligations</vt:lpstr>
      <vt:lpstr>Social Enterprise and Sustainability</vt:lpstr>
      <vt:lpstr>Forms of Sustainable Entrepreneurship</vt:lpstr>
      <vt:lpstr>Environmental Awareness</vt:lpstr>
      <vt:lpstr>Environmental Awareness</vt:lpstr>
      <vt:lpstr>Shared Value and the Triple Bottom Line</vt:lpstr>
      <vt:lpstr>Triple Bottom Line Measures</vt:lpstr>
      <vt:lpstr>Promoting Sustainable Enterprises</vt:lpstr>
      <vt:lpstr>The Global Marketplace</vt:lpstr>
      <vt:lpstr>The Global Marketplace (cont’d)</vt:lpstr>
      <vt:lpstr>Global Organizations and Agreements</vt:lpstr>
      <vt:lpstr>Global Organizations and Agreements (cont’d)</vt:lpstr>
      <vt:lpstr>Table 4.2 Top Ten Countries with which the U.S. Trades</vt:lpstr>
      <vt:lpstr>Global Organizations and Agreements (cont’d)</vt:lpstr>
      <vt:lpstr>Venturing Abroad</vt:lpstr>
      <vt:lpstr>The Competitive Advantage of Nations</vt:lpstr>
      <vt:lpstr>International at Inception </vt:lpstr>
      <vt:lpstr>Methods of Going International</vt:lpstr>
      <vt:lpstr>Table 4.3 Types of International Alliances</vt:lpstr>
      <vt:lpstr>Joint Ventures</vt:lpstr>
      <vt:lpstr>Direct Foreign Investment</vt:lpstr>
      <vt:lpstr>Licensing</vt:lpstr>
      <vt:lpstr>Entering the International Marketplace</vt:lpstr>
      <vt:lpstr>Researching Foreign Markets</vt:lpstr>
      <vt:lpstr>International Threats and Risks</vt:lpstr>
      <vt:lpstr>International Threats and Risks</vt:lpstr>
      <vt:lpstr>Key Questions and Resources</vt:lpstr>
      <vt:lpstr>Key Terms and Concepts</vt:lpstr>
    </vt:vector>
  </TitlesOfParts>
  <Manager>Judy O’Neill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4</dc:subject>
  <dc:creator>Charlie Cook;ccook@uwa.edu</dc:creator>
  <cp:lastModifiedBy>hattonlg</cp:lastModifiedBy>
  <cp:revision>139</cp:revision>
  <dcterms:created xsi:type="dcterms:W3CDTF">2005-11-04T15:06:22Z</dcterms:created>
  <dcterms:modified xsi:type="dcterms:W3CDTF">2013-02-20T00:44:05Z</dcterms:modified>
</cp:coreProperties>
</file>