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sldIdLst>
    <p:sldId id="256" r:id="rId2"/>
    <p:sldId id="462" r:id="rId3"/>
    <p:sldId id="463" r:id="rId4"/>
    <p:sldId id="281" r:id="rId5"/>
    <p:sldId id="440" r:id="rId6"/>
    <p:sldId id="307" r:id="rId7"/>
    <p:sldId id="464" r:id="rId8"/>
    <p:sldId id="441" r:id="rId9"/>
    <p:sldId id="308" r:id="rId10"/>
    <p:sldId id="465" r:id="rId11"/>
    <p:sldId id="444" r:id="rId12"/>
    <p:sldId id="466" r:id="rId13"/>
    <p:sldId id="309" r:id="rId14"/>
    <p:sldId id="294" r:id="rId15"/>
    <p:sldId id="446" r:id="rId16"/>
    <p:sldId id="461" r:id="rId17"/>
    <p:sldId id="310" r:id="rId18"/>
    <p:sldId id="311" r:id="rId19"/>
    <p:sldId id="449" r:id="rId20"/>
    <p:sldId id="451" r:id="rId21"/>
    <p:sldId id="452" r:id="rId22"/>
    <p:sldId id="453" r:id="rId23"/>
    <p:sldId id="454" r:id="rId24"/>
    <p:sldId id="312" r:id="rId25"/>
    <p:sldId id="456" r:id="rId26"/>
    <p:sldId id="457" r:id="rId27"/>
    <p:sldId id="459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0099CC"/>
    <a:srgbClr val="FFFFCC"/>
    <a:srgbClr val="DDDDDD"/>
    <a:srgbClr val="CC3300"/>
    <a:srgbClr val="EAEAEA"/>
    <a:srgbClr val="CCCC00"/>
    <a:srgbClr val="003366"/>
    <a:srgbClr val="FFFFFF"/>
    <a:srgbClr val="3366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377" autoAdjust="0"/>
    <p:restoredTop sz="94624" autoAdjust="0"/>
  </p:normalViewPr>
  <p:slideViewPr>
    <p:cSldViewPr>
      <p:cViewPr varScale="1">
        <p:scale>
          <a:sx n="109" d="100"/>
          <a:sy n="109" d="100"/>
        </p:scale>
        <p:origin x="-4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C5566E-05E8-4F64-B518-8F5FC5ED0DCA}" type="doc">
      <dgm:prSet loTypeId="urn:microsoft.com/office/officeart/2005/8/layout/lProcess2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72B36EDF-3D14-483A-85C2-F6825E68F274}">
      <dgm:prSet custT="1"/>
      <dgm:spPr>
        <a:solidFill>
          <a:schemeClr val="accent1">
            <a:lumMod val="75000"/>
          </a:schemeClr>
        </a:solidFill>
        <a:ln w="38100">
          <a:solidFill>
            <a:srgbClr val="DDDDDD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n-US" sz="2400" dirty="0" smtClean="0">
              <a:latin typeface="+mj-lt"/>
            </a:rPr>
            <a:t>Societal Trends</a:t>
          </a:r>
          <a:endParaRPr lang="en-US" sz="2400" dirty="0">
            <a:latin typeface="+mj-lt"/>
          </a:endParaRPr>
        </a:p>
      </dgm:t>
    </dgm:pt>
    <dgm:pt modelId="{9428D090-7FEA-4756-AEC0-B5947C5DC47A}" type="parTrans" cxnId="{93ACF8AC-0BC2-4BBD-B64F-F2AA0CDF4090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2E3DD71B-EBAD-4FB2-8F38-F2F6E171D1CB}" type="sibTrans" cxnId="{93ACF8AC-0BC2-4BBD-B64F-F2AA0CDF4090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69F85663-64F7-475E-A6F1-8C9094F5DBD1}">
      <dgm:prSet/>
      <dgm:spPr>
        <a:solidFill>
          <a:schemeClr val="accent1">
            <a:lumMod val="50000"/>
          </a:schemeClr>
        </a:solidFill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n-US" dirty="0" smtClean="0">
              <a:latin typeface="+mj-lt"/>
            </a:rPr>
            <a:t>Aging demographics, health and fitness growth, senior living</a:t>
          </a:r>
          <a:endParaRPr lang="en-US" dirty="0">
            <a:latin typeface="+mj-lt"/>
          </a:endParaRPr>
        </a:p>
      </dgm:t>
    </dgm:pt>
    <dgm:pt modelId="{441577C1-A223-406C-ABA1-05D8E6E86CCC}" type="parTrans" cxnId="{6091ED9B-9C90-4A1C-80E3-089189A11DA9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DC6457A0-4D1C-4A75-8051-AA475ED4526A}" type="sibTrans" cxnId="{6091ED9B-9C90-4A1C-80E3-089189A11DA9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029B2F70-2751-4AE6-BAB4-A109C5D211A1}">
      <dgm:prSet custT="1"/>
      <dgm:spPr>
        <a:solidFill>
          <a:schemeClr val="accent1">
            <a:lumMod val="75000"/>
          </a:schemeClr>
        </a:solidFill>
        <a:ln w="38100">
          <a:solidFill>
            <a:srgbClr val="DDDDDD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n-US" sz="2400" dirty="0" smtClean="0">
              <a:latin typeface="+mj-lt"/>
            </a:rPr>
            <a:t>Technology Trends</a:t>
          </a:r>
          <a:endParaRPr lang="en-US" sz="2400" dirty="0">
            <a:latin typeface="+mj-lt"/>
          </a:endParaRPr>
        </a:p>
      </dgm:t>
    </dgm:pt>
    <dgm:pt modelId="{BA8FC571-E361-4688-AA2B-C47607092482}" type="parTrans" cxnId="{FEA505A8-277B-4CB9-96D1-D9168C066815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932EBDF0-49F1-469E-B1A6-73F13D92298B}" type="sibTrans" cxnId="{FEA505A8-277B-4CB9-96D1-D9168C066815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EB600484-0DB9-448B-942D-6B054CD4F5BE}">
      <dgm:prSet/>
      <dgm:spPr>
        <a:solidFill>
          <a:schemeClr val="accent1">
            <a:lumMod val="50000"/>
          </a:schemeClr>
        </a:solidFill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n-US" dirty="0" smtClean="0">
              <a:latin typeface="+mj-lt"/>
            </a:rPr>
            <a:t>Mobile (cell phone) technology, e-commerce, Internet advances</a:t>
          </a:r>
          <a:endParaRPr lang="en-US" dirty="0">
            <a:latin typeface="+mj-lt"/>
          </a:endParaRPr>
        </a:p>
      </dgm:t>
    </dgm:pt>
    <dgm:pt modelId="{90A96900-C5AF-4AE0-B510-B581E4AFC56A}" type="parTrans" cxnId="{B97349BD-77F7-46CE-9F7F-BDE7756AB33C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3D2BC6C1-1661-4FC2-8D87-EE2355EF3174}" type="sibTrans" cxnId="{B97349BD-77F7-46CE-9F7F-BDE7756AB33C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E9E5EC7E-10D0-4753-8A08-28B49FA3CEC6}">
      <dgm:prSet custT="1"/>
      <dgm:spPr>
        <a:solidFill>
          <a:schemeClr val="accent1">
            <a:lumMod val="75000"/>
          </a:schemeClr>
        </a:solidFill>
        <a:ln w="38100">
          <a:solidFill>
            <a:srgbClr val="DDDDDD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n-US" sz="2400" dirty="0" smtClean="0">
              <a:latin typeface="+mj-lt"/>
            </a:rPr>
            <a:t>Economic Trends</a:t>
          </a:r>
          <a:endParaRPr lang="en-US" sz="2400" dirty="0">
            <a:latin typeface="+mj-lt"/>
          </a:endParaRPr>
        </a:p>
      </dgm:t>
    </dgm:pt>
    <dgm:pt modelId="{BFF5C4AA-037D-405E-813D-CB296F95CFB3}" type="parTrans" cxnId="{8E886DEC-7CC2-44BF-9588-C9DAB5841878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5CC73B6A-8420-46F6-8293-C563F0D333A5}" type="sibTrans" cxnId="{8E886DEC-7CC2-44BF-9588-C9DAB5841878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F01301BF-CD32-46D1-9767-D2C7D65AD85D}">
      <dgm:prSet/>
      <dgm:spPr>
        <a:solidFill>
          <a:schemeClr val="accent1">
            <a:lumMod val="50000"/>
          </a:schemeClr>
        </a:solidFill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n-US" dirty="0" smtClean="0">
              <a:latin typeface="+mj-lt"/>
            </a:rPr>
            <a:t>Higher disposable incomes, dual wage-earner families, performance pressures</a:t>
          </a:r>
          <a:endParaRPr lang="en-US" dirty="0">
            <a:latin typeface="+mj-lt"/>
          </a:endParaRPr>
        </a:p>
      </dgm:t>
    </dgm:pt>
    <dgm:pt modelId="{0E4BCD6B-77BF-4A94-94F5-71540B18BF09}" type="parTrans" cxnId="{85900D9E-23AF-4CE3-8679-4DF859CEC7A3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CCE0FCD3-3A2F-4E26-BF39-4A7EC198CC16}" type="sibTrans" cxnId="{85900D9E-23AF-4CE3-8679-4DF859CEC7A3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788A717C-4821-4107-91AB-75FA76BF2CBF}">
      <dgm:prSet custT="1"/>
      <dgm:spPr>
        <a:solidFill>
          <a:schemeClr val="accent1">
            <a:lumMod val="75000"/>
          </a:schemeClr>
        </a:solidFill>
        <a:ln w="38100">
          <a:solidFill>
            <a:srgbClr val="DDDDDD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n-US" sz="2400" dirty="0" smtClean="0">
              <a:latin typeface="+mj-lt"/>
            </a:rPr>
            <a:t>Government Trends</a:t>
          </a:r>
          <a:endParaRPr lang="en-US" sz="2400" dirty="0">
            <a:latin typeface="+mj-lt"/>
          </a:endParaRPr>
        </a:p>
      </dgm:t>
    </dgm:pt>
    <dgm:pt modelId="{1C3F2D79-F0F3-46F1-AA27-28BFAF763069}" type="parTrans" cxnId="{BDFB301B-3372-444E-9B90-CC9EF8E01AAE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C6F6D08F-8F7E-4D33-8A39-C3494F27D83D}" type="sibTrans" cxnId="{BDFB301B-3372-444E-9B90-CC9EF8E01AAE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CA198522-29FC-4EB8-856A-908061E0F756}">
      <dgm:prSet/>
      <dgm:spPr>
        <a:solidFill>
          <a:schemeClr val="accent1">
            <a:lumMod val="50000"/>
          </a:schemeClr>
        </a:solidFill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n-US" dirty="0" smtClean="0">
              <a:latin typeface="+mj-lt"/>
            </a:rPr>
            <a:t>Increased regulations, petroleum prices, terrorism</a:t>
          </a:r>
          <a:endParaRPr lang="en-US" dirty="0">
            <a:latin typeface="+mj-lt"/>
          </a:endParaRPr>
        </a:p>
      </dgm:t>
    </dgm:pt>
    <dgm:pt modelId="{980CD9CC-2C6C-4DE2-AF4B-925B3CE56EC3}" type="parTrans" cxnId="{02408247-48CE-4E29-ACCA-A96549055A96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A3DF5B31-8928-4768-8AF0-3082AD4AEE6E}" type="sibTrans" cxnId="{02408247-48CE-4E29-ACCA-A96549055A96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AB25D2A6-D548-482C-801D-9030C5957402}" type="pres">
      <dgm:prSet presAssocID="{1EC5566E-05E8-4F64-B518-8F5FC5ED0DCA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34932F7-DB45-4FE6-9618-04C51400408B}" type="pres">
      <dgm:prSet presAssocID="{72B36EDF-3D14-483A-85C2-F6825E68F274}" presName="compNode" presStyleCnt="0"/>
      <dgm:spPr/>
    </dgm:pt>
    <dgm:pt modelId="{6A69A8C5-A0CD-4C82-8946-11D33601166F}" type="pres">
      <dgm:prSet presAssocID="{72B36EDF-3D14-483A-85C2-F6825E68F274}" presName="aNode" presStyleLbl="bgShp" presStyleIdx="0" presStyleCnt="4"/>
      <dgm:spPr/>
      <dgm:t>
        <a:bodyPr/>
        <a:lstStyle/>
        <a:p>
          <a:endParaRPr lang="en-US"/>
        </a:p>
      </dgm:t>
    </dgm:pt>
    <dgm:pt modelId="{CD70B9E2-BC49-4CF4-A995-D9E2211E9F64}" type="pres">
      <dgm:prSet presAssocID="{72B36EDF-3D14-483A-85C2-F6825E68F274}" presName="textNode" presStyleLbl="bgShp" presStyleIdx="0" presStyleCnt="4"/>
      <dgm:spPr/>
      <dgm:t>
        <a:bodyPr/>
        <a:lstStyle/>
        <a:p>
          <a:endParaRPr lang="en-US"/>
        </a:p>
      </dgm:t>
    </dgm:pt>
    <dgm:pt modelId="{72DDC0E8-02F6-46BB-8304-15EA17F84602}" type="pres">
      <dgm:prSet presAssocID="{72B36EDF-3D14-483A-85C2-F6825E68F274}" presName="compChildNode" presStyleCnt="0"/>
      <dgm:spPr/>
    </dgm:pt>
    <dgm:pt modelId="{118392D9-8FBD-4C9C-9E83-B062E15F3340}" type="pres">
      <dgm:prSet presAssocID="{72B36EDF-3D14-483A-85C2-F6825E68F274}" presName="theInnerList" presStyleCnt="0"/>
      <dgm:spPr/>
    </dgm:pt>
    <dgm:pt modelId="{BEFA08BE-31F6-47B6-BB00-7C277C96116F}" type="pres">
      <dgm:prSet presAssocID="{69F85663-64F7-475E-A6F1-8C9094F5DBD1}" presName="childNode" presStyleLbl="node1" presStyleIdx="0" presStyleCnt="4" custScaleY="77708" custLinFactNeighborY="-48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D70FF4-6D12-4A86-9B79-C9EB9EBA8ACA}" type="pres">
      <dgm:prSet presAssocID="{72B36EDF-3D14-483A-85C2-F6825E68F274}" presName="aSpace" presStyleCnt="0"/>
      <dgm:spPr/>
    </dgm:pt>
    <dgm:pt modelId="{C098971D-7A81-4CA2-BC6B-6A838411B29B}" type="pres">
      <dgm:prSet presAssocID="{029B2F70-2751-4AE6-BAB4-A109C5D211A1}" presName="compNode" presStyleCnt="0"/>
      <dgm:spPr/>
    </dgm:pt>
    <dgm:pt modelId="{DB0C7FDB-F42D-4F87-A962-8F0F4F2A7FF3}" type="pres">
      <dgm:prSet presAssocID="{029B2F70-2751-4AE6-BAB4-A109C5D211A1}" presName="aNode" presStyleLbl="bgShp" presStyleIdx="1" presStyleCnt="4"/>
      <dgm:spPr/>
      <dgm:t>
        <a:bodyPr/>
        <a:lstStyle/>
        <a:p>
          <a:endParaRPr lang="en-US"/>
        </a:p>
      </dgm:t>
    </dgm:pt>
    <dgm:pt modelId="{AA572D03-7946-4670-AA67-B847BFDBBDBA}" type="pres">
      <dgm:prSet presAssocID="{029B2F70-2751-4AE6-BAB4-A109C5D211A1}" presName="textNode" presStyleLbl="bgShp" presStyleIdx="1" presStyleCnt="4"/>
      <dgm:spPr/>
      <dgm:t>
        <a:bodyPr/>
        <a:lstStyle/>
        <a:p>
          <a:endParaRPr lang="en-US"/>
        </a:p>
      </dgm:t>
    </dgm:pt>
    <dgm:pt modelId="{DF0EA864-161E-4E0A-9F0E-4ECF7C2EEE28}" type="pres">
      <dgm:prSet presAssocID="{029B2F70-2751-4AE6-BAB4-A109C5D211A1}" presName="compChildNode" presStyleCnt="0"/>
      <dgm:spPr/>
    </dgm:pt>
    <dgm:pt modelId="{54A5AB95-D957-4D16-BB9A-57B728642772}" type="pres">
      <dgm:prSet presAssocID="{029B2F70-2751-4AE6-BAB4-A109C5D211A1}" presName="theInnerList" presStyleCnt="0"/>
      <dgm:spPr/>
    </dgm:pt>
    <dgm:pt modelId="{10DED4BF-9067-4681-9D93-5B4393CB2B43}" type="pres">
      <dgm:prSet presAssocID="{EB600484-0DB9-448B-942D-6B054CD4F5BE}" presName="childNode" presStyleLbl="node1" presStyleIdx="1" presStyleCnt="4" custScaleY="77708" custLinFactNeighborY="-48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437F98-0CD6-4AF9-91B0-8E8BCFACCE65}" type="pres">
      <dgm:prSet presAssocID="{029B2F70-2751-4AE6-BAB4-A109C5D211A1}" presName="aSpace" presStyleCnt="0"/>
      <dgm:spPr/>
    </dgm:pt>
    <dgm:pt modelId="{F1A5DF33-246B-4B9F-95B2-7E95DF724E61}" type="pres">
      <dgm:prSet presAssocID="{E9E5EC7E-10D0-4753-8A08-28B49FA3CEC6}" presName="compNode" presStyleCnt="0"/>
      <dgm:spPr/>
    </dgm:pt>
    <dgm:pt modelId="{2705DD77-E861-48BC-BA2F-EB267E66E019}" type="pres">
      <dgm:prSet presAssocID="{E9E5EC7E-10D0-4753-8A08-28B49FA3CEC6}" presName="aNode" presStyleLbl="bgShp" presStyleIdx="2" presStyleCnt="4"/>
      <dgm:spPr/>
      <dgm:t>
        <a:bodyPr/>
        <a:lstStyle/>
        <a:p>
          <a:endParaRPr lang="en-US"/>
        </a:p>
      </dgm:t>
    </dgm:pt>
    <dgm:pt modelId="{250919E6-0216-4C72-A33B-6FD83F8C3C80}" type="pres">
      <dgm:prSet presAssocID="{E9E5EC7E-10D0-4753-8A08-28B49FA3CEC6}" presName="textNode" presStyleLbl="bgShp" presStyleIdx="2" presStyleCnt="4"/>
      <dgm:spPr/>
      <dgm:t>
        <a:bodyPr/>
        <a:lstStyle/>
        <a:p>
          <a:endParaRPr lang="en-US"/>
        </a:p>
      </dgm:t>
    </dgm:pt>
    <dgm:pt modelId="{224190F7-9EF4-42A3-99C5-7980A5C1C5F5}" type="pres">
      <dgm:prSet presAssocID="{E9E5EC7E-10D0-4753-8A08-28B49FA3CEC6}" presName="compChildNode" presStyleCnt="0"/>
      <dgm:spPr/>
    </dgm:pt>
    <dgm:pt modelId="{42724A71-AA2E-4755-95A7-F12B3D3CE0EF}" type="pres">
      <dgm:prSet presAssocID="{E9E5EC7E-10D0-4753-8A08-28B49FA3CEC6}" presName="theInnerList" presStyleCnt="0"/>
      <dgm:spPr/>
    </dgm:pt>
    <dgm:pt modelId="{1A70A418-A593-473B-9DD0-2BB425A1E0BA}" type="pres">
      <dgm:prSet presAssocID="{F01301BF-CD32-46D1-9767-D2C7D65AD85D}" presName="childNode" presStyleLbl="node1" presStyleIdx="2" presStyleCnt="4" custScaleY="77708" custLinFactNeighborY="-48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D01792-4E04-4519-87BC-284EEFB21239}" type="pres">
      <dgm:prSet presAssocID="{E9E5EC7E-10D0-4753-8A08-28B49FA3CEC6}" presName="aSpace" presStyleCnt="0"/>
      <dgm:spPr/>
    </dgm:pt>
    <dgm:pt modelId="{42CFAC99-15ED-4FCB-869E-4951EAF85243}" type="pres">
      <dgm:prSet presAssocID="{788A717C-4821-4107-91AB-75FA76BF2CBF}" presName="compNode" presStyleCnt="0"/>
      <dgm:spPr/>
    </dgm:pt>
    <dgm:pt modelId="{E974A4E8-4F23-4F44-A6FE-2F3F6E6BB6D4}" type="pres">
      <dgm:prSet presAssocID="{788A717C-4821-4107-91AB-75FA76BF2CBF}" presName="aNode" presStyleLbl="bgShp" presStyleIdx="3" presStyleCnt="4"/>
      <dgm:spPr/>
      <dgm:t>
        <a:bodyPr/>
        <a:lstStyle/>
        <a:p>
          <a:endParaRPr lang="en-US"/>
        </a:p>
      </dgm:t>
    </dgm:pt>
    <dgm:pt modelId="{1206AD73-D4DF-48A2-89E9-BCA054A5AD64}" type="pres">
      <dgm:prSet presAssocID="{788A717C-4821-4107-91AB-75FA76BF2CBF}" presName="textNode" presStyleLbl="bgShp" presStyleIdx="3" presStyleCnt="4"/>
      <dgm:spPr/>
      <dgm:t>
        <a:bodyPr/>
        <a:lstStyle/>
        <a:p>
          <a:endParaRPr lang="en-US"/>
        </a:p>
      </dgm:t>
    </dgm:pt>
    <dgm:pt modelId="{D5B4172B-AFAA-4FF0-955D-B898FBF4D8FA}" type="pres">
      <dgm:prSet presAssocID="{788A717C-4821-4107-91AB-75FA76BF2CBF}" presName="compChildNode" presStyleCnt="0"/>
      <dgm:spPr/>
    </dgm:pt>
    <dgm:pt modelId="{5632E78A-9684-4817-8300-621FE552F7A2}" type="pres">
      <dgm:prSet presAssocID="{788A717C-4821-4107-91AB-75FA76BF2CBF}" presName="theInnerList" presStyleCnt="0"/>
      <dgm:spPr/>
    </dgm:pt>
    <dgm:pt modelId="{D562D162-B8AC-427A-9EF6-D21AD3109DCB}" type="pres">
      <dgm:prSet presAssocID="{CA198522-29FC-4EB8-856A-908061E0F756}" presName="childNode" presStyleLbl="node1" presStyleIdx="3" presStyleCnt="4" custScaleY="77708" custLinFactNeighborY="-48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D90C7A0-750A-4A31-914E-69440DCEA8ED}" type="presOf" srcId="{72B36EDF-3D14-483A-85C2-F6825E68F274}" destId="{CD70B9E2-BC49-4CF4-A995-D9E2211E9F64}" srcOrd="1" destOrd="0" presId="urn:microsoft.com/office/officeart/2005/8/layout/lProcess2"/>
    <dgm:cxn modelId="{9ACACB94-3652-492D-A258-624CDC669C04}" type="presOf" srcId="{E9E5EC7E-10D0-4753-8A08-28B49FA3CEC6}" destId="{2705DD77-E861-48BC-BA2F-EB267E66E019}" srcOrd="0" destOrd="0" presId="urn:microsoft.com/office/officeart/2005/8/layout/lProcess2"/>
    <dgm:cxn modelId="{8E886DEC-7CC2-44BF-9588-C9DAB5841878}" srcId="{1EC5566E-05E8-4F64-B518-8F5FC5ED0DCA}" destId="{E9E5EC7E-10D0-4753-8A08-28B49FA3CEC6}" srcOrd="2" destOrd="0" parTransId="{BFF5C4AA-037D-405E-813D-CB296F95CFB3}" sibTransId="{5CC73B6A-8420-46F6-8293-C563F0D333A5}"/>
    <dgm:cxn modelId="{85900D9E-23AF-4CE3-8679-4DF859CEC7A3}" srcId="{E9E5EC7E-10D0-4753-8A08-28B49FA3CEC6}" destId="{F01301BF-CD32-46D1-9767-D2C7D65AD85D}" srcOrd="0" destOrd="0" parTransId="{0E4BCD6B-77BF-4A94-94F5-71540B18BF09}" sibTransId="{CCE0FCD3-3A2F-4E26-BF39-4A7EC198CC16}"/>
    <dgm:cxn modelId="{93ACF8AC-0BC2-4BBD-B64F-F2AA0CDF4090}" srcId="{1EC5566E-05E8-4F64-B518-8F5FC5ED0DCA}" destId="{72B36EDF-3D14-483A-85C2-F6825E68F274}" srcOrd="0" destOrd="0" parTransId="{9428D090-7FEA-4756-AEC0-B5947C5DC47A}" sibTransId="{2E3DD71B-EBAD-4FB2-8F38-F2F6E171D1CB}"/>
    <dgm:cxn modelId="{4F152BCF-3A86-44E8-A7F5-B99D24430AA3}" type="presOf" srcId="{029B2F70-2751-4AE6-BAB4-A109C5D211A1}" destId="{AA572D03-7946-4670-AA67-B847BFDBBDBA}" srcOrd="1" destOrd="0" presId="urn:microsoft.com/office/officeart/2005/8/layout/lProcess2"/>
    <dgm:cxn modelId="{B97349BD-77F7-46CE-9F7F-BDE7756AB33C}" srcId="{029B2F70-2751-4AE6-BAB4-A109C5D211A1}" destId="{EB600484-0DB9-448B-942D-6B054CD4F5BE}" srcOrd="0" destOrd="0" parTransId="{90A96900-C5AF-4AE0-B510-B581E4AFC56A}" sibTransId="{3D2BC6C1-1661-4FC2-8D87-EE2355EF3174}"/>
    <dgm:cxn modelId="{CA9B44D6-BB84-4CEE-BF29-C396A2DF0E8E}" type="presOf" srcId="{E9E5EC7E-10D0-4753-8A08-28B49FA3CEC6}" destId="{250919E6-0216-4C72-A33B-6FD83F8C3C80}" srcOrd="1" destOrd="0" presId="urn:microsoft.com/office/officeart/2005/8/layout/lProcess2"/>
    <dgm:cxn modelId="{02408247-48CE-4E29-ACCA-A96549055A96}" srcId="{788A717C-4821-4107-91AB-75FA76BF2CBF}" destId="{CA198522-29FC-4EB8-856A-908061E0F756}" srcOrd="0" destOrd="0" parTransId="{980CD9CC-2C6C-4DE2-AF4B-925B3CE56EC3}" sibTransId="{A3DF5B31-8928-4768-8AF0-3082AD4AEE6E}"/>
    <dgm:cxn modelId="{95216BB2-4668-4C3B-B6B9-93E6C537E154}" type="presOf" srcId="{788A717C-4821-4107-91AB-75FA76BF2CBF}" destId="{E974A4E8-4F23-4F44-A6FE-2F3F6E6BB6D4}" srcOrd="0" destOrd="0" presId="urn:microsoft.com/office/officeart/2005/8/layout/lProcess2"/>
    <dgm:cxn modelId="{D47EB02D-BD8C-431C-89D0-CD5AD0A459C6}" type="presOf" srcId="{F01301BF-CD32-46D1-9767-D2C7D65AD85D}" destId="{1A70A418-A593-473B-9DD0-2BB425A1E0BA}" srcOrd="0" destOrd="0" presId="urn:microsoft.com/office/officeart/2005/8/layout/lProcess2"/>
    <dgm:cxn modelId="{B8A15714-6E10-4D15-BD53-D36FA46CE6F6}" type="presOf" srcId="{788A717C-4821-4107-91AB-75FA76BF2CBF}" destId="{1206AD73-D4DF-48A2-89E9-BCA054A5AD64}" srcOrd="1" destOrd="0" presId="urn:microsoft.com/office/officeart/2005/8/layout/lProcess2"/>
    <dgm:cxn modelId="{BDFB301B-3372-444E-9B90-CC9EF8E01AAE}" srcId="{1EC5566E-05E8-4F64-B518-8F5FC5ED0DCA}" destId="{788A717C-4821-4107-91AB-75FA76BF2CBF}" srcOrd="3" destOrd="0" parTransId="{1C3F2D79-F0F3-46F1-AA27-28BFAF763069}" sibTransId="{C6F6D08F-8F7E-4D33-8A39-C3494F27D83D}"/>
    <dgm:cxn modelId="{5A1C39B2-30F0-4CB7-B2B2-51DCE6B1B37A}" type="presOf" srcId="{72B36EDF-3D14-483A-85C2-F6825E68F274}" destId="{6A69A8C5-A0CD-4C82-8946-11D33601166F}" srcOrd="0" destOrd="0" presId="urn:microsoft.com/office/officeart/2005/8/layout/lProcess2"/>
    <dgm:cxn modelId="{EEABEED2-E377-4A0E-8426-6326B80B683F}" type="presOf" srcId="{CA198522-29FC-4EB8-856A-908061E0F756}" destId="{D562D162-B8AC-427A-9EF6-D21AD3109DCB}" srcOrd="0" destOrd="0" presId="urn:microsoft.com/office/officeart/2005/8/layout/lProcess2"/>
    <dgm:cxn modelId="{10ED3A6D-C10B-4B12-A9E9-083EC21F1F62}" type="presOf" srcId="{1EC5566E-05E8-4F64-B518-8F5FC5ED0DCA}" destId="{AB25D2A6-D548-482C-801D-9030C5957402}" srcOrd="0" destOrd="0" presId="urn:microsoft.com/office/officeart/2005/8/layout/lProcess2"/>
    <dgm:cxn modelId="{25F857ED-64BF-4723-A3DD-4AC5A98F3577}" type="presOf" srcId="{029B2F70-2751-4AE6-BAB4-A109C5D211A1}" destId="{DB0C7FDB-F42D-4F87-A962-8F0F4F2A7FF3}" srcOrd="0" destOrd="0" presId="urn:microsoft.com/office/officeart/2005/8/layout/lProcess2"/>
    <dgm:cxn modelId="{478DEACC-0317-4F9B-BBBA-A0B31FD28AF3}" type="presOf" srcId="{69F85663-64F7-475E-A6F1-8C9094F5DBD1}" destId="{BEFA08BE-31F6-47B6-BB00-7C277C96116F}" srcOrd="0" destOrd="0" presId="urn:microsoft.com/office/officeart/2005/8/layout/lProcess2"/>
    <dgm:cxn modelId="{FEA505A8-277B-4CB9-96D1-D9168C066815}" srcId="{1EC5566E-05E8-4F64-B518-8F5FC5ED0DCA}" destId="{029B2F70-2751-4AE6-BAB4-A109C5D211A1}" srcOrd="1" destOrd="0" parTransId="{BA8FC571-E361-4688-AA2B-C47607092482}" sibTransId="{932EBDF0-49F1-469E-B1A6-73F13D92298B}"/>
    <dgm:cxn modelId="{EC10A3F8-CA41-487B-996C-0F744C71D1C9}" type="presOf" srcId="{EB600484-0DB9-448B-942D-6B054CD4F5BE}" destId="{10DED4BF-9067-4681-9D93-5B4393CB2B43}" srcOrd="0" destOrd="0" presId="urn:microsoft.com/office/officeart/2005/8/layout/lProcess2"/>
    <dgm:cxn modelId="{6091ED9B-9C90-4A1C-80E3-089189A11DA9}" srcId="{72B36EDF-3D14-483A-85C2-F6825E68F274}" destId="{69F85663-64F7-475E-A6F1-8C9094F5DBD1}" srcOrd="0" destOrd="0" parTransId="{441577C1-A223-406C-ABA1-05D8E6E86CCC}" sibTransId="{DC6457A0-4D1C-4A75-8051-AA475ED4526A}"/>
    <dgm:cxn modelId="{4B590BDA-6787-401A-86DE-A6A7ED80C0E6}" type="presParOf" srcId="{AB25D2A6-D548-482C-801D-9030C5957402}" destId="{334932F7-DB45-4FE6-9618-04C51400408B}" srcOrd="0" destOrd="0" presId="urn:microsoft.com/office/officeart/2005/8/layout/lProcess2"/>
    <dgm:cxn modelId="{BD744792-18B8-472C-B16A-D15B8D5364FF}" type="presParOf" srcId="{334932F7-DB45-4FE6-9618-04C51400408B}" destId="{6A69A8C5-A0CD-4C82-8946-11D33601166F}" srcOrd="0" destOrd="0" presId="urn:microsoft.com/office/officeart/2005/8/layout/lProcess2"/>
    <dgm:cxn modelId="{FDC8BD7A-F220-4B31-A978-BB7C96304469}" type="presParOf" srcId="{334932F7-DB45-4FE6-9618-04C51400408B}" destId="{CD70B9E2-BC49-4CF4-A995-D9E2211E9F64}" srcOrd="1" destOrd="0" presId="urn:microsoft.com/office/officeart/2005/8/layout/lProcess2"/>
    <dgm:cxn modelId="{F40D1A16-DD64-4FDF-B913-A4042A791B61}" type="presParOf" srcId="{334932F7-DB45-4FE6-9618-04C51400408B}" destId="{72DDC0E8-02F6-46BB-8304-15EA17F84602}" srcOrd="2" destOrd="0" presId="urn:microsoft.com/office/officeart/2005/8/layout/lProcess2"/>
    <dgm:cxn modelId="{FB7BDE9F-C81C-4899-A25B-A50E31FB0C44}" type="presParOf" srcId="{72DDC0E8-02F6-46BB-8304-15EA17F84602}" destId="{118392D9-8FBD-4C9C-9E83-B062E15F3340}" srcOrd="0" destOrd="0" presId="urn:microsoft.com/office/officeart/2005/8/layout/lProcess2"/>
    <dgm:cxn modelId="{A47F80B1-BB5A-44D8-80C9-3A3E75536A83}" type="presParOf" srcId="{118392D9-8FBD-4C9C-9E83-B062E15F3340}" destId="{BEFA08BE-31F6-47B6-BB00-7C277C96116F}" srcOrd="0" destOrd="0" presId="urn:microsoft.com/office/officeart/2005/8/layout/lProcess2"/>
    <dgm:cxn modelId="{21D1C664-2623-4F82-BE9C-3CEE012D21CB}" type="presParOf" srcId="{AB25D2A6-D548-482C-801D-9030C5957402}" destId="{10D70FF4-6D12-4A86-9B79-C9EB9EBA8ACA}" srcOrd="1" destOrd="0" presId="urn:microsoft.com/office/officeart/2005/8/layout/lProcess2"/>
    <dgm:cxn modelId="{2311B0A9-1B72-4DEB-9D77-2CF5C13FFC6C}" type="presParOf" srcId="{AB25D2A6-D548-482C-801D-9030C5957402}" destId="{C098971D-7A81-4CA2-BC6B-6A838411B29B}" srcOrd="2" destOrd="0" presId="urn:microsoft.com/office/officeart/2005/8/layout/lProcess2"/>
    <dgm:cxn modelId="{3AE249FC-F5DF-4926-BF04-B1BED32D0E3A}" type="presParOf" srcId="{C098971D-7A81-4CA2-BC6B-6A838411B29B}" destId="{DB0C7FDB-F42D-4F87-A962-8F0F4F2A7FF3}" srcOrd="0" destOrd="0" presId="urn:microsoft.com/office/officeart/2005/8/layout/lProcess2"/>
    <dgm:cxn modelId="{544FE5AF-F9C5-46CD-81BB-83929CC3F4BC}" type="presParOf" srcId="{C098971D-7A81-4CA2-BC6B-6A838411B29B}" destId="{AA572D03-7946-4670-AA67-B847BFDBBDBA}" srcOrd="1" destOrd="0" presId="urn:microsoft.com/office/officeart/2005/8/layout/lProcess2"/>
    <dgm:cxn modelId="{63B706CA-1587-449D-9574-C29BE2C88AFB}" type="presParOf" srcId="{C098971D-7A81-4CA2-BC6B-6A838411B29B}" destId="{DF0EA864-161E-4E0A-9F0E-4ECF7C2EEE28}" srcOrd="2" destOrd="0" presId="urn:microsoft.com/office/officeart/2005/8/layout/lProcess2"/>
    <dgm:cxn modelId="{4954B0BF-A587-4806-B1C5-BCD018B517C3}" type="presParOf" srcId="{DF0EA864-161E-4E0A-9F0E-4ECF7C2EEE28}" destId="{54A5AB95-D957-4D16-BB9A-57B728642772}" srcOrd="0" destOrd="0" presId="urn:microsoft.com/office/officeart/2005/8/layout/lProcess2"/>
    <dgm:cxn modelId="{DB3A8FA0-29A5-4B8E-A92E-E4A2A2109345}" type="presParOf" srcId="{54A5AB95-D957-4D16-BB9A-57B728642772}" destId="{10DED4BF-9067-4681-9D93-5B4393CB2B43}" srcOrd="0" destOrd="0" presId="urn:microsoft.com/office/officeart/2005/8/layout/lProcess2"/>
    <dgm:cxn modelId="{598AAB43-C97E-412F-A339-4ADDA66D365A}" type="presParOf" srcId="{AB25D2A6-D548-482C-801D-9030C5957402}" destId="{98437F98-0CD6-4AF9-91B0-8E8BCFACCE65}" srcOrd="3" destOrd="0" presId="urn:microsoft.com/office/officeart/2005/8/layout/lProcess2"/>
    <dgm:cxn modelId="{41EC5F82-BACB-4B9B-B06A-7B0104E93C2A}" type="presParOf" srcId="{AB25D2A6-D548-482C-801D-9030C5957402}" destId="{F1A5DF33-246B-4B9F-95B2-7E95DF724E61}" srcOrd="4" destOrd="0" presId="urn:microsoft.com/office/officeart/2005/8/layout/lProcess2"/>
    <dgm:cxn modelId="{409CF77B-F907-40B4-8C8B-417AA87B89B3}" type="presParOf" srcId="{F1A5DF33-246B-4B9F-95B2-7E95DF724E61}" destId="{2705DD77-E861-48BC-BA2F-EB267E66E019}" srcOrd="0" destOrd="0" presId="urn:microsoft.com/office/officeart/2005/8/layout/lProcess2"/>
    <dgm:cxn modelId="{5058686A-B4A9-4738-B9E3-AED29789279A}" type="presParOf" srcId="{F1A5DF33-246B-4B9F-95B2-7E95DF724E61}" destId="{250919E6-0216-4C72-A33B-6FD83F8C3C80}" srcOrd="1" destOrd="0" presId="urn:microsoft.com/office/officeart/2005/8/layout/lProcess2"/>
    <dgm:cxn modelId="{88FDD9FF-85EF-4EF2-8EDC-1BAB7FED979C}" type="presParOf" srcId="{F1A5DF33-246B-4B9F-95B2-7E95DF724E61}" destId="{224190F7-9EF4-42A3-99C5-7980A5C1C5F5}" srcOrd="2" destOrd="0" presId="urn:microsoft.com/office/officeart/2005/8/layout/lProcess2"/>
    <dgm:cxn modelId="{4C8AD4F8-5914-43D8-9BC3-B5AA326ED81F}" type="presParOf" srcId="{224190F7-9EF4-42A3-99C5-7980A5C1C5F5}" destId="{42724A71-AA2E-4755-95A7-F12B3D3CE0EF}" srcOrd="0" destOrd="0" presId="urn:microsoft.com/office/officeart/2005/8/layout/lProcess2"/>
    <dgm:cxn modelId="{C6ECE22C-20E2-44D4-99BA-F163B70B067F}" type="presParOf" srcId="{42724A71-AA2E-4755-95A7-F12B3D3CE0EF}" destId="{1A70A418-A593-473B-9DD0-2BB425A1E0BA}" srcOrd="0" destOrd="0" presId="urn:microsoft.com/office/officeart/2005/8/layout/lProcess2"/>
    <dgm:cxn modelId="{5EF8C232-EECD-4D3E-82D5-EBAF0386A7AB}" type="presParOf" srcId="{AB25D2A6-D548-482C-801D-9030C5957402}" destId="{7AD01792-4E04-4519-87BC-284EEFB21239}" srcOrd="5" destOrd="0" presId="urn:microsoft.com/office/officeart/2005/8/layout/lProcess2"/>
    <dgm:cxn modelId="{A0161B9C-1BC3-4318-AB86-50F6B600CA65}" type="presParOf" srcId="{AB25D2A6-D548-482C-801D-9030C5957402}" destId="{42CFAC99-15ED-4FCB-869E-4951EAF85243}" srcOrd="6" destOrd="0" presId="urn:microsoft.com/office/officeart/2005/8/layout/lProcess2"/>
    <dgm:cxn modelId="{917F798A-332D-435E-B125-D3FC6A50ADF5}" type="presParOf" srcId="{42CFAC99-15ED-4FCB-869E-4951EAF85243}" destId="{E974A4E8-4F23-4F44-A6FE-2F3F6E6BB6D4}" srcOrd="0" destOrd="0" presId="urn:microsoft.com/office/officeart/2005/8/layout/lProcess2"/>
    <dgm:cxn modelId="{972833AB-9E5F-4F68-99DA-32871EAC4C46}" type="presParOf" srcId="{42CFAC99-15ED-4FCB-869E-4951EAF85243}" destId="{1206AD73-D4DF-48A2-89E9-BCA054A5AD64}" srcOrd="1" destOrd="0" presId="urn:microsoft.com/office/officeart/2005/8/layout/lProcess2"/>
    <dgm:cxn modelId="{4F915A5D-9746-4EA6-BD97-5B4AB698F118}" type="presParOf" srcId="{42CFAC99-15ED-4FCB-869E-4951EAF85243}" destId="{D5B4172B-AFAA-4FF0-955D-B898FBF4D8FA}" srcOrd="2" destOrd="0" presId="urn:microsoft.com/office/officeart/2005/8/layout/lProcess2"/>
    <dgm:cxn modelId="{28FDEF21-78FB-4C60-BE90-F497B555C523}" type="presParOf" srcId="{D5B4172B-AFAA-4FF0-955D-B898FBF4D8FA}" destId="{5632E78A-9684-4817-8300-621FE552F7A2}" srcOrd="0" destOrd="0" presId="urn:microsoft.com/office/officeart/2005/8/layout/lProcess2"/>
    <dgm:cxn modelId="{3D53834B-D1C5-47CF-9F6F-809968EAA2A6}" type="presParOf" srcId="{5632E78A-9684-4817-8300-621FE552F7A2}" destId="{D562D162-B8AC-427A-9EF6-D21AD3109DCB}" srcOrd="0" destOrd="0" presId="urn:microsoft.com/office/officeart/2005/8/layout/lProcess2"/>
  </dgm:cxnLst>
  <dgm:bg>
    <a:effectLst>
      <a:outerShdw blurRad="63500" sx="102000" sy="102000" algn="ctr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F7F04C-6227-446F-95F8-5D056BADC0CD}" type="doc">
      <dgm:prSet loTypeId="urn:microsoft.com/office/officeart/2005/8/layout/radial5" loCatId="cycle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8FFD249D-C816-488F-AADA-3C4F0A5A86E7}">
      <dgm:prSet custT="1"/>
      <dgm:spPr>
        <a:solidFill>
          <a:srgbClr val="CC6600"/>
        </a:solidFill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n-US" sz="1600" b="1" dirty="0" smtClean="0">
              <a:latin typeface="Arial" pitchFamily="34" charset="0"/>
              <a:cs typeface="Arial" pitchFamily="34" charset="0"/>
            </a:rPr>
            <a:t>Distilling Ideas into Opportunities</a:t>
          </a:r>
          <a:endParaRPr lang="en-US" sz="1600" b="1" dirty="0">
            <a:latin typeface="Arial" pitchFamily="34" charset="0"/>
            <a:cs typeface="Arial" pitchFamily="34" charset="0"/>
          </a:endParaRPr>
        </a:p>
      </dgm:t>
    </dgm:pt>
    <dgm:pt modelId="{FD97FEEE-FDE5-4C57-B3BC-7B4374D6BF0B}" type="parTrans" cxnId="{859BDF83-12FA-4036-B918-A33C9C5371DC}">
      <dgm:prSet/>
      <dgm:spPr/>
      <dgm:t>
        <a:bodyPr/>
        <a:lstStyle/>
        <a:p>
          <a:endParaRPr lang="en-US"/>
        </a:p>
      </dgm:t>
    </dgm:pt>
    <dgm:pt modelId="{F2679652-5461-4347-9AD0-BAEBAFA97448}" type="sibTrans" cxnId="{859BDF83-12FA-4036-B918-A33C9C5371DC}">
      <dgm:prSet/>
      <dgm:spPr/>
      <dgm:t>
        <a:bodyPr/>
        <a:lstStyle/>
        <a:p>
          <a:endParaRPr lang="en-US"/>
        </a:p>
      </dgm:t>
    </dgm:pt>
    <dgm:pt modelId="{24E609BA-B470-48E3-A4E2-A7BE0FE32AE5}">
      <dgm:prSet custT="1"/>
      <dgm:spPr>
        <a:solidFill>
          <a:srgbClr val="00B0F0"/>
        </a:solidFill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n-US" sz="1600" b="1" dirty="0" smtClean="0">
              <a:latin typeface="Arial" pitchFamily="34" charset="0"/>
              <a:cs typeface="Arial" pitchFamily="34" charset="0"/>
            </a:rPr>
            <a:t>Personal work experience, and education</a:t>
          </a:r>
          <a:endParaRPr lang="en-US" sz="1600" b="1" dirty="0">
            <a:latin typeface="Arial" pitchFamily="34" charset="0"/>
            <a:cs typeface="Arial" pitchFamily="34" charset="0"/>
          </a:endParaRPr>
        </a:p>
      </dgm:t>
    </dgm:pt>
    <dgm:pt modelId="{EA800DD8-8848-4CD4-AD0F-F300930D8DBE}" type="parTrans" cxnId="{E6E09AFA-ABCF-47F9-83EE-3970F368E55F}">
      <dgm:prSet/>
      <dgm:spPr>
        <a:solidFill>
          <a:srgbClr val="00B0F0"/>
        </a:solidFill>
        <a:ln w="38100"/>
      </dgm:spPr>
      <dgm:t>
        <a:bodyPr/>
        <a:lstStyle/>
        <a:p>
          <a:endParaRPr lang="en-US" dirty="0"/>
        </a:p>
      </dgm:t>
    </dgm:pt>
    <dgm:pt modelId="{32A3694E-02C4-46E8-8DA4-BBD320D68842}" type="sibTrans" cxnId="{E6E09AFA-ABCF-47F9-83EE-3970F368E55F}">
      <dgm:prSet/>
      <dgm:spPr/>
      <dgm:t>
        <a:bodyPr/>
        <a:lstStyle/>
        <a:p>
          <a:endParaRPr lang="en-US"/>
        </a:p>
      </dgm:t>
    </dgm:pt>
    <dgm:pt modelId="{D106A460-32E3-40F2-8CE8-CAB82481BC60}">
      <dgm:prSet custT="1"/>
      <dgm:spPr>
        <a:solidFill>
          <a:srgbClr val="00B0F0"/>
        </a:solidFill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n-US" sz="1600" b="1" dirty="0" smtClean="0">
              <a:latin typeface="Arial" pitchFamily="34" charset="0"/>
              <a:cs typeface="Arial" pitchFamily="34" charset="0"/>
            </a:rPr>
            <a:t>General industry knowledge</a:t>
          </a:r>
          <a:endParaRPr lang="en-US" sz="1600" b="1" dirty="0">
            <a:latin typeface="Arial" pitchFamily="34" charset="0"/>
            <a:cs typeface="Arial" pitchFamily="34" charset="0"/>
          </a:endParaRPr>
        </a:p>
      </dgm:t>
    </dgm:pt>
    <dgm:pt modelId="{9BA3BDA2-3590-4CD1-96A9-F7D3630CF96B}" type="parTrans" cxnId="{21B83F84-2BF2-4BFD-8B8D-2D700239E01A}">
      <dgm:prSet/>
      <dgm:spPr>
        <a:solidFill>
          <a:srgbClr val="00B0F0"/>
        </a:solidFill>
        <a:ln w="38100"/>
      </dgm:spPr>
      <dgm:t>
        <a:bodyPr/>
        <a:lstStyle/>
        <a:p>
          <a:endParaRPr lang="en-US" dirty="0"/>
        </a:p>
      </dgm:t>
    </dgm:pt>
    <dgm:pt modelId="{267E7443-F0BA-4CEB-B9D4-317815AAECE7}" type="sibTrans" cxnId="{21B83F84-2BF2-4BFD-8B8D-2D700239E01A}">
      <dgm:prSet/>
      <dgm:spPr/>
      <dgm:t>
        <a:bodyPr/>
        <a:lstStyle/>
        <a:p>
          <a:endParaRPr lang="en-US"/>
        </a:p>
      </dgm:t>
    </dgm:pt>
    <dgm:pt modelId="{57A89E70-AE2A-469A-AC8D-479DA0FB13CF}">
      <dgm:prSet custT="1"/>
      <dgm:spPr>
        <a:solidFill>
          <a:srgbClr val="00B0F0"/>
        </a:solidFill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n-US" sz="1600" b="1" dirty="0" smtClean="0">
              <a:latin typeface="Arial" pitchFamily="34" charset="0"/>
              <a:cs typeface="Arial" pitchFamily="34" charset="0"/>
            </a:rPr>
            <a:t>Prior market knowledge</a:t>
          </a:r>
          <a:endParaRPr lang="en-US" sz="1600" b="1" dirty="0">
            <a:latin typeface="Arial" pitchFamily="34" charset="0"/>
            <a:cs typeface="Arial" pitchFamily="34" charset="0"/>
          </a:endParaRPr>
        </a:p>
      </dgm:t>
    </dgm:pt>
    <dgm:pt modelId="{C54E562F-69B7-41F3-841A-2EF226BE7BAC}" type="parTrans" cxnId="{E7CF97B9-51CB-4A59-A9A3-63D3447CE59F}">
      <dgm:prSet/>
      <dgm:spPr>
        <a:solidFill>
          <a:srgbClr val="00B0F0"/>
        </a:solidFill>
        <a:ln w="38100"/>
      </dgm:spPr>
      <dgm:t>
        <a:bodyPr/>
        <a:lstStyle/>
        <a:p>
          <a:endParaRPr lang="en-US" dirty="0"/>
        </a:p>
      </dgm:t>
    </dgm:pt>
    <dgm:pt modelId="{0F545BBA-D62F-4F32-A81F-D554C27DAB76}" type="sibTrans" cxnId="{E7CF97B9-51CB-4A59-A9A3-63D3447CE59F}">
      <dgm:prSet/>
      <dgm:spPr/>
      <dgm:t>
        <a:bodyPr/>
        <a:lstStyle/>
        <a:p>
          <a:endParaRPr lang="en-US"/>
        </a:p>
      </dgm:t>
    </dgm:pt>
    <dgm:pt modelId="{FEF2DE91-FEF0-4E8A-82A1-CE430CB610A0}">
      <dgm:prSet custT="1"/>
      <dgm:spPr>
        <a:solidFill>
          <a:srgbClr val="00B0F0"/>
        </a:solidFill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n-US" sz="1600" b="1" dirty="0" smtClean="0">
              <a:latin typeface="Arial" pitchFamily="34" charset="0"/>
              <a:cs typeface="Arial" pitchFamily="34" charset="0"/>
            </a:rPr>
            <a:t>Prior customer understanding</a:t>
          </a:r>
          <a:endParaRPr lang="en-US" sz="1600" b="1" dirty="0">
            <a:latin typeface="Arial" pitchFamily="34" charset="0"/>
            <a:cs typeface="Arial" pitchFamily="34" charset="0"/>
          </a:endParaRPr>
        </a:p>
      </dgm:t>
    </dgm:pt>
    <dgm:pt modelId="{F1ED0DFE-50CB-4D7A-83F3-67EA190E7208}" type="parTrans" cxnId="{49FD214D-EF70-4530-A9F1-CB052F61626E}">
      <dgm:prSet/>
      <dgm:spPr>
        <a:solidFill>
          <a:srgbClr val="00B0F0"/>
        </a:solidFill>
        <a:ln w="38100"/>
      </dgm:spPr>
      <dgm:t>
        <a:bodyPr/>
        <a:lstStyle/>
        <a:p>
          <a:endParaRPr lang="en-US" dirty="0"/>
        </a:p>
      </dgm:t>
    </dgm:pt>
    <dgm:pt modelId="{E9944F65-1B4E-402C-9C43-D12A042763B7}" type="sibTrans" cxnId="{49FD214D-EF70-4530-A9F1-CB052F61626E}">
      <dgm:prSet/>
      <dgm:spPr/>
      <dgm:t>
        <a:bodyPr/>
        <a:lstStyle/>
        <a:p>
          <a:endParaRPr lang="en-US"/>
        </a:p>
      </dgm:t>
    </dgm:pt>
    <dgm:pt modelId="{1880ED31-C7E6-4193-A6EA-C89137DB1734}">
      <dgm:prSet custT="1"/>
      <dgm:spPr>
        <a:solidFill>
          <a:srgbClr val="00B0F0"/>
        </a:solidFill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n-US" sz="1600" b="1" dirty="0" smtClean="0">
              <a:latin typeface="Arial" pitchFamily="34" charset="0"/>
              <a:cs typeface="Arial" pitchFamily="34" charset="0"/>
            </a:rPr>
            <a:t>Specific interest knowledge</a:t>
          </a:r>
          <a:endParaRPr lang="en-US" sz="1600" b="1" dirty="0">
            <a:latin typeface="Arial" pitchFamily="34" charset="0"/>
            <a:cs typeface="Arial" pitchFamily="34" charset="0"/>
          </a:endParaRPr>
        </a:p>
      </dgm:t>
    </dgm:pt>
    <dgm:pt modelId="{E1F1CA63-D783-4F38-8032-0E417E5C89E3}" type="parTrans" cxnId="{6E6391A7-EDC3-42F8-9FF4-848D6CC3D94D}">
      <dgm:prSet/>
      <dgm:spPr>
        <a:solidFill>
          <a:srgbClr val="00B0F0"/>
        </a:solidFill>
        <a:ln w="38100"/>
      </dgm:spPr>
      <dgm:t>
        <a:bodyPr/>
        <a:lstStyle/>
        <a:p>
          <a:endParaRPr lang="en-US" dirty="0"/>
        </a:p>
      </dgm:t>
    </dgm:pt>
    <dgm:pt modelId="{05FF48D8-21F0-42E1-8FE7-30968D058F84}" type="sibTrans" cxnId="{6E6391A7-EDC3-42F8-9FF4-848D6CC3D94D}">
      <dgm:prSet/>
      <dgm:spPr/>
      <dgm:t>
        <a:bodyPr/>
        <a:lstStyle/>
        <a:p>
          <a:endParaRPr lang="en-US"/>
        </a:p>
      </dgm:t>
    </dgm:pt>
    <dgm:pt modelId="{0118D39A-B056-447A-AC90-55A11F66239B}" type="pres">
      <dgm:prSet presAssocID="{DBF7F04C-6227-446F-95F8-5D056BADC0C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B93E35-2801-404A-9AB6-47367FF72492}" type="pres">
      <dgm:prSet presAssocID="{8FFD249D-C816-488F-AADA-3C4F0A5A86E7}" presName="centerShape" presStyleLbl="node0" presStyleIdx="0" presStyleCnt="1" custScaleX="171793" custScaleY="87287" custLinFactNeighborY="-2195"/>
      <dgm:spPr/>
      <dgm:t>
        <a:bodyPr/>
        <a:lstStyle/>
        <a:p>
          <a:endParaRPr lang="en-US"/>
        </a:p>
      </dgm:t>
    </dgm:pt>
    <dgm:pt modelId="{37F681D0-4D09-48D4-AF6D-5B864E4515F4}" type="pres">
      <dgm:prSet presAssocID="{EA800DD8-8848-4CD4-AD0F-F300930D8DBE}" presName="parTrans" presStyleLbl="sibTrans2D1" presStyleIdx="0" presStyleCnt="5" custAng="10680000"/>
      <dgm:spPr/>
      <dgm:t>
        <a:bodyPr/>
        <a:lstStyle/>
        <a:p>
          <a:endParaRPr lang="en-US"/>
        </a:p>
      </dgm:t>
    </dgm:pt>
    <dgm:pt modelId="{F2DB81E6-09C0-4488-B25E-E4F9DFF14BE7}" type="pres">
      <dgm:prSet presAssocID="{EA800DD8-8848-4CD4-AD0F-F300930D8DBE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5881C5F6-9EF0-47BD-A999-5551E6953CBE}" type="pres">
      <dgm:prSet presAssocID="{24E609BA-B470-48E3-A4E2-A7BE0FE32AE5}" presName="node" presStyleLbl="node1" presStyleIdx="0" presStyleCnt="5" custScaleX="147482" custScaleY="75074" custRadScaleRad="995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449FDA-B7BB-47EC-86B6-6A6EDAD80BE1}" type="pres">
      <dgm:prSet presAssocID="{9BA3BDA2-3590-4CD1-96A9-F7D3630CF96B}" presName="parTrans" presStyleLbl="sibTrans2D1" presStyleIdx="1" presStyleCnt="5" custAng="10560000"/>
      <dgm:spPr/>
      <dgm:t>
        <a:bodyPr/>
        <a:lstStyle/>
        <a:p>
          <a:endParaRPr lang="en-US"/>
        </a:p>
      </dgm:t>
    </dgm:pt>
    <dgm:pt modelId="{659E2AB7-30A0-4070-A1E0-B51A9ECA0C5E}" type="pres">
      <dgm:prSet presAssocID="{9BA3BDA2-3590-4CD1-96A9-F7D3630CF96B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66E5A622-92D9-4312-A30C-B1CA1C34B87F}" type="pres">
      <dgm:prSet presAssocID="{D106A460-32E3-40F2-8CE8-CAB82481BC60}" presName="node" presStyleLbl="node1" presStyleIdx="1" presStyleCnt="5" custScaleX="147482" custScaleY="75074" custRadScaleRad="132567" custRadScaleInc="-15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6BF104-355C-4021-A9A6-1817515D8CE5}" type="pres">
      <dgm:prSet presAssocID="{C54E562F-69B7-41F3-841A-2EF226BE7BAC}" presName="parTrans" presStyleLbl="sibTrans2D1" presStyleIdx="2" presStyleCnt="5" custAng="12240000"/>
      <dgm:spPr/>
      <dgm:t>
        <a:bodyPr/>
        <a:lstStyle/>
        <a:p>
          <a:endParaRPr lang="en-US"/>
        </a:p>
      </dgm:t>
    </dgm:pt>
    <dgm:pt modelId="{A00D18A4-E8CE-44A0-82E6-D61A3E72DD1A}" type="pres">
      <dgm:prSet presAssocID="{C54E562F-69B7-41F3-841A-2EF226BE7BAC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6B115121-7224-4605-B06D-842AE4B02E30}" type="pres">
      <dgm:prSet presAssocID="{57A89E70-AE2A-469A-AC8D-479DA0FB13CF}" presName="node" presStyleLbl="node1" presStyleIdx="2" presStyleCnt="5" custScaleX="147482" custScaleY="75074" custRadScaleRad="102628" custRadScaleInc="-193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204ABD-2EDB-43D9-AB17-B69A5DFF93A4}" type="pres">
      <dgm:prSet presAssocID="{F1ED0DFE-50CB-4D7A-83F3-67EA190E7208}" presName="parTrans" presStyleLbl="sibTrans2D1" presStyleIdx="3" presStyleCnt="5" custAng="10140000"/>
      <dgm:spPr/>
      <dgm:t>
        <a:bodyPr/>
        <a:lstStyle/>
        <a:p>
          <a:endParaRPr lang="en-US"/>
        </a:p>
      </dgm:t>
    </dgm:pt>
    <dgm:pt modelId="{013DD68F-C23C-4BE9-AD62-6B89082DBC98}" type="pres">
      <dgm:prSet presAssocID="{F1ED0DFE-50CB-4D7A-83F3-67EA190E7208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131F23D5-FEE2-454A-A15F-A3C692468FA7}" type="pres">
      <dgm:prSet presAssocID="{FEF2DE91-FEF0-4E8A-82A1-CE430CB610A0}" presName="node" presStyleLbl="node1" presStyleIdx="3" presStyleCnt="5" custScaleX="147482" custScaleY="75074" custRadScaleRad="102628" custRadScaleInc="193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2F3FB0-E012-40D5-A144-15793370C8C6}" type="pres">
      <dgm:prSet presAssocID="{E1F1CA63-D783-4F38-8032-0E417E5C89E3}" presName="parTrans" presStyleLbl="sibTrans2D1" presStyleIdx="4" presStyleCnt="5" custAng="10560000"/>
      <dgm:spPr/>
      <dgm:t>
        <a:bodyPr/>
        <a:lstStyle/>
        <a:p>
          <a:endParaRPr lang="en-US"/>
        </a:p>
      </dgm:t>
    </dgm:pt>
    <dgm:pt modelId="{471DBD81-42F6-494B-ABF3-C7E091FE5208}" type="pres">
      <dgm:prSet presAssocID="{E1F1CA63-D783-4F38-8032-0E417E5C89E3}" presName="connectorText" presStyleLbl="sibTrans2D1" presStyleIdx="4" presStyleCnt="5"/>
      <dgm:spPr/>
      <dgm:t>
        <a:bodyPr/>
        <a:lstStyle/>
        <a:p>
          <a:endParaRPr lang="en-US"/>
        </a:p>
      </dgm:t>
    </dgm:pt>
    <dgm:pt modelId="{3D9B169A-7884-4EA1-BC89-263F478D748B}" type="pres">
      <dgm:prSet presAssocID="{1880ED31-C7E6-4193-A6EA-C89137DB1734}" presName="node" presStyleLbl="node1" presStyleIdx="4" presStyleCnt="5" custScaleX="147482" custScaleY="75074" custRadScaleRad="132567" custRadScaleInc="15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3F61D2-ED16-4CAF-A8E3-41B9CA4A5868}" type="presOf" srcId="{C54E562F-69B7-41F3-841A-2EF226BE7BAC}" destId="{A00D18A4-E8CE-44A0-82E6-D61A3E72DD1A}" srcOrd="1" destOrd="0" presId="urn:microsoft.com/office/officeart/2005/8/layout/radial5"/>
    <dgm:cxn modelId="{18652E03-462C-4B5B-806E-F7A9F1B481A9}" type="presOf" srcId="{E1F1CA63-D783-4F38-8032-0E417E5C89E3}" destId="{CD2F3FB0-E012-40D5-A144-15793370C8C6}" srcOrd="0" destOrd="0" presId="urn:microsoft.com/office/officeart/2005/8/layout/radial5"/>
    <dgm:cxn modelId="{0002BDF9-52E6-4BCC-B774-3A307EC385EC}" type="presOf" srcId="{EA800DD8-8848-4CD4-AD0F-F300930D8DBE}" destId="{37F681D0-4D09-48D4-AF6D-5B864E4515F4}" srcOrd="0" destOrd="0" presId="urn:microsoft.com/office/officeart/2005/8/layout/radial5"/>
    <dgm:cxn modelId="{BF24A566-AC63-411F-BD3F-0A3C97152540}" type="presOf" srcId="{F1ED0DFE-50CB-4D7A-83F3-67EA190E7208}" destId="{A0204ABD-2EDB-43D9-AB17-B69A5DFF93A4}" srcOrd="0" destOrd="0" presId="urn:microsoft.com/office/officeart/2005/8/layout/radial5"/>
    <dgm:cxn modelId="{E23CF4CE-C00A-4CEB-88D1-6D5889E42DAD}" type="presOf" srcId="{DBF7F04C-6227-446F-95F8-5D056BADC0CD}" destId="{0118D39A-B056-447A-AC90-55A11F66239B}" srcOrd="0" destOrd="0" presId="urn:microsoft.com/office/officeart/2005/8/layout/radial5"/>
    <dgm:cxn modelId="{B1452DC3-DC9C-4DE5-BD80-61805F91A4D9}" type="presOf" srcId="{1880ED31-C7E6-4193-A6EA-C89137DB1734}" destId="{3D9B169A-7884-4EA1-BC89-263F478D748B}" srcOrd="0" destOrd="0" presId="urn:microsoft.com/office/officeart/2005/8/layout/radial5"/>
    <dgm:cxn modelId="{4986DEC0-FA30-4C8A-B46A-1B6CB703C0EF}" type="presOf" srcId="{D106A460-32E3-40F2-8CE8-CAB82481BC60}" destId="{66E5A622-92D9-4312-A30C-B1CA1C34B87F}" srcOrd="0" destOrd="0" presId="urn:microsoft.com/office/officeart/2005/8/layout/radial5"/>
    <dgm:cxn modelId="{918D2D1E-1E47-4536-AE47-66289A5E116E}" type="presOf" srcId="{57A89E70-AE2A-469A-AC8D-479DA0FB13CF}" destId="{6B115121-7224-4605-B06D-842AE4B02E30}" srcOrd="0" destOrd="0" presId="urn:microsoft.com/office/officeart/2005/8/layout/radial5"/>
    <dgm:cxn modelId="{DCA5D4FF-5F0B-48B6-ABB3-259013815BDE}" type="presOf" srcId="{C54E562F-69B7-41F3-841A-2EF226BE7BAC}" destId="{2A6BF104-355C-4021-A9A6-1817515D8CE5}" srcOrd="0" destOrd="0" presId="urn:microsoft.com/office/officeart/2005/8/layout/radial5"/>
    <dgm:cxn modelId="{21B83F84-2BF2-4BFD-8B8D-2D700239E01A}" srcId="{8FFD249D-C816-488F-AADA-3C4F0A5A86E7}" destId="{D106A460-32E3-40F2-8CE8-CAB82481BC60}" srcOrd="1" destOrd="0" parTransId="{9BA3BDA2-3590-4CD1-96A9-F7D3630CF96B}" sibTransId="{267E7443-F0BA-4CEB-B9D4-317815AAECE7}"/>
    <dgm:cxn modelId="{EC1D09D6-80EE-4219-A3DA-331E84824622}" type="presOf" srcId="{9BA3BDA2-3590-4CD1-96A9-F7D3630CF96B}" destId="{0A449FDA-B7BB-47EC-86B6-6A6EDAD80BE1}" srcOrd="0" destOrd="0" presId="urn:microsoft.com/office/officeart/2005/8/layout/radial5"/>
    <dgm:cxn modelId="{8CE8A755-8D3E-40F7-9051-D063FB1FAA7A}" type="presOf" srcId="{8FFD249D-C816-488F-AADA-3C4F0A5A86E7}" destId="{6DB93E35-2801-404A-9AB6-47367FF72492}" srcOrd="0" destOrd="0" presId="urn:microsoft.com/office/officeart/2005/8/layout/radial5"/>
    <dgm:cxn modelId="{64786D2B-C84F-4F45-B22D-5897CDBB23F6}" type="presOf" srcId="{9BA3BDA2-3590-4CD1-96A9-F7D3630CF96B}" destId="{659E2AB7-30A0-4070-A1E0-B51A9ECA0C5E}" srcOrd="1" destOrd="0" presId="urn:microsoft.com/office/officeart/2005/8/layout/radial5"/>
    <dgm:cxn modelId="{E7CF97B9-51CB-4A59-A9A3-63D3447CE59F}" srcId="{8FFD249D-C816-488F-AADA-3C4F0A5A86E7}" destId="{57A89E70-AE2A-469A-AC8D-479DA0FB13CF}" srcOrd="2" destOrd="0" parTransId="{C54E562F-69B7-41F3-841A-2EF226BE7BAC}" sibTransId="{0F545BBA-D62F-4F32-A81F-D554C27DAB76}"/>
    <dgm:cxn modelId="{5B91D0E2-926F-4462-B867-A6E9F0031FC3}" type="presOf" srcId="{24E609BA-B470-48E3-A4E2-A7BE0FE32AE5}" destId="{5881C5F6-9EF0-47BD-A999-5551E6953CBE}" srcOrd="0" destOrd="0" presId="urn:microsoft.com/office/officeart/2005/8/layout/radial5"/>
    <dgm:cxn modelId="{49FD214D-EF70-4530-A9F1-CB052F61626E}" srcId="{8FFD249D-C816-488F-AADA-3C4F0A5A86E7}" destId="{FEF2DE91-FEF0-4E8A-82A1-CE430CB610A0}" srcOrd="3" destOrd="0" parTransId="{F1ED0DFE-50CB-4D7A-83F3-67EA190E7208}" sibTransId="{E9944F65-1B4E-402C-9C43-D12A042763B7}"/>
    <dgm:cxn modelId="{D839DBEC-1144-4DD2-91F2-9600FF6A4B1A}" type="presOf" srcId="{E1F1CA63-D783-4F38-8032-0E417E5C89E3}" destId="{471DBD81-42F6-494B-ABF3-C7E091FE5208}" srcOrd="1" destOrd="0" presId="urn:microsoft.com/office/officeart/2005/8/layout/radial5"/>
    <dgm:cxn modelId="{859BDF83-12FA-4036-B918-A33C9C5371DC}" srcId="{DBF7F04C-6227-446F-95F8-5D056BADC0CD}" destId="{8FFD249D-C816-488F-AADA-3C4F0A5A86E7}" srcOrd="0" destOrd="0" parTransId="{FD97FEEE-FDE5-4C57-B3BC-7B4374D6BF0B}" sibTransId="{F2679652-5461-4347-9AD0-BAEBAFA97448}"/>
    <dgm:cxn modelId="{8C954F0C-5D4D-402F-9D11-D6542FC2CCC9}" type="presOf" srcId="{EA800DD8-8848-4CD4-AD0F-F300930D8DBE}" destId="{F2DB81E6-09C0-4488-B25E-E4F9DFF14BE7}" srcOrd="1" destOrd="0" presId="urn:microsoft.com/office/officeart/2005/8/layout/radial5"/>
    <dgm:cxn modelId="{2DCB4A51-D298-4E3D-BC8A-9A4F02228459}" type="presOf" srcId="{F1ED0DFE-50CB-4D7A-83F3-67EA190E7208}" destId="{013DD68F-C23C-4BE9-AD62-6B89082DBC98}" srcOrd="1" destOrd="0" presId="urn:microsoft.com/office/officeart/2005/8/layout/radial5"/>
    <dgm:cxn modelId="{E6E09AFA-ABCF-47F9-83EE-3970F368E55F}" srcId="{8FFD249D-C816-488F-AADA-3C4F0A5A86E7}" destId="{24E609BA-B470-48E3-A4E2-A7BE0FE32AE5}" srcOrd="0" destOrd="0" parTransId="{EA800DD8-8848-4CD4-AD0F-F300930D8DBE}" sibTransId="{32A3694E-02C4-46E8-8DA4-BBD320D68842}"/>
    <dgm:cxn modelId="{6E6391A7-EDC3-42F8-9FF4-848D6CC3D94D}" srcId="{8FFD249D-C816-488F-AADA-3C4F0A5A86E7}" destId="{1880ED31-C7E6-4193-A6EA-C89137DB1734}" srcOrd="4" destOrd="0" parTransId="{E1F1CA63-D783-4F38-8032-0E417E5C89E3}" sibTransId="{05FF48D8-21F0-42E1-8FE7-30968D058F84}"/>
    <dgm:cxn modelId="{FE7BC852-423E-4C2E-86CF-A5E8C159C468}" type="presOf" srcId="{FEF2DE91-FEF0-4E8A-82A1-CE430CB610A0}" destId="{131F23D5-FEE2-454A-A15F-A3C692468FA7}" srcOrd="0" destOrd="0" presId="urn:microsoft.com/office/officeart/2005/8/layout/radial5"/>
    <dgm:cxn modelId="{1866DC04-990C-422C-8E3C-84B5F973E8D4}" type="presParOf" srcId="{0118D39A-B056-447A-AC90-55A11F66239B}" destId="{6DB93E35-2801-404A-9AB6-47367FF72492}" srcOrd="0" destOrd="0" presId="urn:microsoft.com/office/officeart/2005/8/layout/radial5"/>
    <dgm:cxn modelId="{192B267F-0A4A-4E34-972B-3529F025AEE4}" type="presParOf" srcId="{0118D39A-B056-447A-AC90-55A11F66239B}" destId="{37F681D0-4D09-48D4-AF6D-5B864E4515F4}" srcOrd="1" destOrd="0" presId="urn:microsoft.com/office/officeart/2005/8/layout/radial5"/>
    <dgm:cxn modelId="{ACCC7214-C525-41F5-A2D6-F1686CAB0C2A}" type="presParOf" srcId="{37F681D0-4D09-48D4-AF6D-5B864E4515F4}" destId="{F2DB81E6-09C0-4488-B25E-E4F9DFF14BE7}" srcOrd="0" destOrd="0" presId="urn:microsoft.com/office/officeart/2005/8/layout/radial5"/>
    <dgm:cxn modelId="{D1006D38-336C-4424-BAF9-7586395824E2}" type="presParOf" srcId="{0118D39A-B056-447A-AC90-55A11F66239B}" destId="{5881C5F6-9EF0-47BD-A999-5551E6953CBE}" srcOrd="2" destOrd="0" presId="urn:microsoft.com/office/officeart/2005/8/layout/radial5"/>
    <dgm:cxn modelId="{C2A159C7-A1D2-4384-A34A-CE1EF99AF434}" type="presParOf" srcId="{0118D39A-B056-447A-AC90-55A11F66239B}" destId="{0A449FDA-B7BB-47EC-86B6-6A6EDAD80BE1}" srcOrd="3" destOrd="0" presId="urn:microsoft.com/office/officeart/2005/8/layout/radial5"/>
    <dgm:cxn modelId="{9C54A9A6-26C3-4136-9360-D6B8EA74F903}" type="presParOf" srcId="{0A449FDA-B7BB-47EC-86B6-6A6EDAD80BE1}" destId="{659E2AB7-30A0-4070-A1E0-B51A9ECA0C5E}" srcOrd="0" destOrd="0" presId="urn:microsoft.com/office/officeart/2005/8/layout/radial5"/>
    <dgm:cxn modelId="{66E4CED9-AF71-4D47-8125-57F917396C4A}" type="presParOf" srcId="{0118D39A-B056-447A-AC90-55A11F66239B}" destId="{66E5A622-92D9-4312-A30C-B1CA1C34B87F}" srcOrd="4" destOrd="0" presId="urn:microsoft.com/office/officeart/2005/8/layout/radial5"/>
    <dgm:cxn modelId="{E4096537-1E8A-4041-8E26-38C0B6918B06}" type="presParOf" srcId="{0118D39A-B056-447A-AC90-55A11F66239B}" destId="{2A6BF104-355C-4021-A9A6-1817515D8CE5}" srcOrd="5" destOrd="0" presId="urn:microsoft.com/office/officeart/2005/8/layout/radial5"/>
    <dgm:cxn modelId="{611741CC-3656-45EC-9EDD-7B7768754A9A}" type="presParOf" srcId="{2A6BF104-355C-4021-A9A6-1817515D8CE5}" destId="{A00D18A4-E8CE-44A0-82E6-D61A3E72DD1A}" srcOrd="0" destOrd="0" presId="urn:microsoft.com/office/officeart/2005/8/layout/radial5"/>
    <dgm:cxn modelId="{D4FB208D-AADE-476A-A96A-07BCE8637092}" type="presParOf" srcId="{0118D39A-B056-447A-AC90-55A11F66239B}" destId="{6B115121-7224-4605-B06D-842AE4B02E30}" srcOrd="6" destOrd="0" presId="urn:microsoft.com/office/officeart/2005/8/layout/radial5"/>
    <dgm:cxn modelId="{3712CB76-EFA2-44D0-A4AF-A1A94A4C797C}" type="presParOf" srcId="{0118D39A-B056-447A-AC90-55A11F66239B}" destId="{A0204ABD-2EDB-43D9-AB17-B69A5DFF93A4}" srcOrd="7" destOrd="0" presId="urn:microsoft.com/office/officeart/2005/8/layout/radial5"/>
    <dgm:cxn modelId="{D592E9D0-5F46-4585-8AAD-E6D539C30C9D}" type="presParOf" srcId="{A0204ABD-2EDB-43D9-AB17-B69A5DFF93A4}" destId="{013DD68F-C23C-4BE9-AD62-6B89082DBC98}" srcOrd="0" destOrd="0" presId="urn:microsoft.com/office/officeart/2005/8/layout/radial5"/>
    <dgm:cxn modelId="{1561DC53-B016-4993-90A7-05A6A2BE57C2}" type="presParOf" srcId="{0118D39A-B056-447A-AC90-55A11F66239B}" destId="{131F23D5-FEE2-454A-A15F-A3C692468FA7}" srcOrd="8" destOrd="0" presId="urn:microsoft.com/office/officeart/2005/8/layout/radial5"/>
    <dgm:cxn modelId="{164D1783-CA59-44FB-AB8E-83931333005D}" type="presParOf" srcId="{0118D39A-B056-447A-AC90-55A11F66239B}" destId="{CD2F3FB0-E012-40D5-A144-15793370C8C6}" srcOrd="9" destOrd="0" presId="urn:microsoft.com/office/officeart/2005/8/layout/radial5"/>
    <dgm:cxn modelId="{AAD73A19-3F3B-487C-97AD-00D9447A4EA4}" type="presParOf" srcId="{CD2F3FB0-E012-40D5-A144-15793370C8C6}" destId="{471DBD81-42F6-494B-ABF3-C7E091FE5208}" srcOrd="0" destOrd="0" presId="urn:microsoft.com/office/officeart/2005/8/layout/radial5"/>
    <dgm:cxn modelId="{204DC8B9-762C-4C4B-A84B-97E8039CEA2B}" type="presParOf" srcId="{0118D39A-B056-447A-AC90-55A11F66239B}" destId="{3D9B169A-7884-4EA1-BC89-263F478D748B}" srcOrd="10" destOrd="0" presId="urn:microsoft.com/office/officeart/2005/8/layout/radial5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2DBD25-171C-4E4C-8CD2-C20898DC7F2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8C0E1D5-837A-4B8F-808C-BD445CEC27C0}">
      <dgm:prSet custT="1"/>
      <dgm:spPr>
        <a:solidFill>
          <a:srgbClr val="00B0F0"/>
        </a:solidFill>
        <a:ln w="38100">
          <a:solidFill>
            <a:schemeClr val="bg1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Phase 1 </a:t>
          </a:r>
          <a:r>
            <a:rPr lang="en-US" sz="1600" b="1" dirty="0" smtClean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Background or knowledge accumulation</a:t>
          </a:r>
          <a:endParaRPr lang="en-US" sz="1600" b="1" dirty="0">
            <a:solidFill>
              <a:srgbClr val="FFFFCC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AF88A0AF-E151-4378-A6A4-68EA4E9EEFF2}" type="parTrans" cxnId="{2DF171C5-E7EC-4B08-8912-64F07B1A70FB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9C2F544-E00A-404B-A82B-C53AFDDC9F8D}" type="sibTrans" cxnId="{2DF171C5-E7EC-4B08-8912-64F07B1A70FB}">
      <dgm:prSet/>
      <dgm:spPr>
        <a:solidFill>
          <a:srgbClr val="00B0F0"/>
        </a:solidFill>
        <a:ln w="38100">
          <a:solidFill>
            <a:schemeClr val="bg1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CBBC627-1BD5-4B2A-BA79-E9CD620A2C9B}">
      <dgm:prSet custT="1"/>
      <dgm:spPr>
        <a:solidFill>
          <a:srgbClr val="00B0F0"/>
        </a:solidFill>
        <a:ln w="38100">
          <a:solidFill>
            <a:schemeClr val="bg1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Phase 2 </a:t>
          </a:r>
          <a:b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</a:br>
          <a:r>
            <a:rPr lang="en-US" sz="1600" b="1" dirty="0" smtClean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The incubation process</a:t>
          </a:r>
          <a:endParaRPr lang="en-US" sz="1600" b="1" dirty="0">
            <a:solidFill>
              <a:srgbClr val="FFFFCC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04C8281F-39D1-4AA3-990C-C5A49B27F00E}" type="parTrans" cxnId="{56786D00-9F5E-47FE-B268-25EC7192878C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6F5D775-8034-4052-AFED-45744FAC923A}" type="sibTrans" cxnId="{56786D00-9F5E-47FE-B268-25EC7192878C}">
      <dgm:prSet/>
      <dgm:spPr>
        <a:solidFill>
          <a:srgbClr val="00B0F0"/>
        </a:solidFill>
        <a:ln w="38100">
          <a:solidFill>
            <a:schemeClr val="bg1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6296AA5-A100-414C-A654-FFB8A9E93373}">
      <dgm:prSet custT="1"/>
      <dgm:spPr>
        <a:solidFill>
          <a:srgbClr val="00B0F0"/>
        </a:solidFill>
        <a:ln w="38100">
          <a:solidFill>
            <a:schemeClr val="bg1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Phase 3 </a:t>
          </a:r>
          <a:b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</a:br>
          <a:r>
            <a:rPr lang="en-US" sz="1600" b="1" dirty="0" smtClean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The idea experience</a:t>
          </a:r>
          <a:endParaRPr lang="en-US" sz="1600" b="1" dirty="0">
            <a:solidFill>
              <a:srgbClr val="FFFFCC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E6A71635-1EEB-4A6B-B827-3F9E6AFAB465}" type="parTrans" cxnId="{7C7BEF30-9C2B-47D9-827A-74FEFF371D93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7AC3B82-B241-48ED-BA37-E713BC7F0824}" type="sibTrans" cxnId="{7C7BEF30-9C2B-47D9-827A-74FEFF371D93}">
      <dgm:prSet/>
      <dgm:spPr>
        <a:solidFill>
          <a:srgbClr val="00B0F0"/>
        </a:solidFill>
        <a:ln w="38100">
          <a:solidFill>
            <a:schemeClr val="bg1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A3A8902-2FF9-472B-B3A1-FF5DEF1A36FD}">
      <dgm:prSet custT="1"/>
      <dgm:spPr>
        <a:solidFill>
          <a:srgbClr val="00B0F0"/>
        </a:solidFill>
        <a:ln w="38100">
          <a:solidFill>
            <a:schemeClr val="bg1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Phase 4 </a:t>
          </a:r>
          <a:r>
            <a:rPr lang="en-US" sz="1600" b="1" dirty="0" smtClean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Evaluation and implementation</a:t>
          </a:r>
          <a:endParaRPr lang="en-US" sz="1600" b="1" dirty="0">
            <a:solidFill>
              <a:srgbClr val="FFFFCC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567E036A-8C0A-48BB-A60F-7208BAD4D3F2}" type="parTrans" cxnId="{842E07B0-BDEE-4E3A-A1DF-8681EBB64D65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1B3EC1C-414A-4CDF-8671-AD079C2E21B1}" type="sibTrans" cxnId="{842E07B0-BDEE-4E3A-A1DF-8681EBB64D65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E4A7B7E-C07F-4B67-9016-5C7DEA085B3D}" type="pres">
      <dgm:prSet presAssocID="{C32DBD25-171C-4E4C-8CD2-C20898DC7F2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45EC0D0-33DC-4C4B-ACE4-D87CC7EAC99E}" type="pres">
      <dgm:prSet presAssocID="{B8C0E1D5-837A-4B8F-808C-BD445CEC27C0}" presName="node" presStyleLbl="node1" presStyleIdx="0" presStyleCnt="4" custScaleX="1147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9FAD5C-9F1E-49A7-99A7-43F91342CEDB}" type="pres">
      <dgm:prSet presAssocID="{19C2F544-E00A-404B-A82B-C53AFDDC9F8D}" presName="sibTrans" presStyleLbl="sibTrans2D1" presStyleIdx="0" presStyleCnt="3"/>
      <dgm:spPr/>
      <dgm:t>
        <a:bodyPr/>
        <a:lstStyle/>
        <a:p>
          <a:endParaRPr lang="en-US"/>
        </a:p>
      </dgm:t>
    </dgm:pt>
    <dgm:pt modelId="{111B8558-F49E-431A-86D4-A72A7F0C6521}" type="pres">
      <dgm:prSet presAssocID="{19C2F544-E00A-404B-A82B-C53AFDDC9F8D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F4BFFB7A-0EB1-4349-BE79-0FA286D357CE}" type="pres">
      <dgm:prSet presAssocID="{8CBBC627-1BD5-4B2A-BA79-E9CD620A2C9B}" presName="node" presStyleLbl="node1" presStyleIdx="1" presStyleCnt="4" custScaleX="1155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F3F285-A701-49E6-B362-6CE827175F3D}" type="pres">
      <dgm:prSet presAssocID="{96F5D775-8034-4052-AFED-45744FAC923A}" presName="sibTrans" presStyleLbl="sibTrans2D1" presStyleIdx="1" presStyleCnt="3"/>
      <dgm:spPr/>
      <dgm:t>
        <a:bodyPr/>
        <a:lstStyle/>
        <a:p>
          <a:endParaRPr lang="en-US"/>
        </a:p>
      </dgm:t>
    </dgm:pt>
    <dgm:pt modelId="{78EA9BD4-4BCF-4F9C-9386-41D2BD9BB9BC}" type="pres">
      <dgm:prSet presAssocID="{96F5D775-8034-4052-AFED-45744FAC923A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8801ABD9-B8CA-4931-A13E-7EB08A630BA7}" type="pres">
      <dgm:prSet presAssocID="{F6296AA5-A100-414C-A654-FFB8A9E9337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06E1E2-EC1C-4FB1-9957-ECB541E48551}" type="pres">
      <dgm:prSet presAssocID="{C7AC3B82-B241-48ED-BA37-E713BC7F0824}" presName="sibTrans" presStyleLbl="sibTrans2D1" presStyleIdx="2" presStyleCnt="3"/>
      <dgm:spPr/>
      <dgm:t>
        <a:bodyPr/>
        <a:lstStyle/>
        <a:p>
          <a:endParaRPr lang="en-US"/>
        </a:p>
      </dgm:t>
    </dgm:pt>
    <dgm:pt modelId="{55AD350A-F7C3-4F70-AAC1-AE079F0B3D7B}" type="pres">
      <dgm:prSet presAssocID="{C7AC3B82-B241-48ED-BA37-E713BC7F0824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C07E569F-D76D-47D3-9260-DB7196BE8B76}" type="pres">
      <dgm:prSet presAssocID="{EA3A8902-2FF9-472B-B3A1-FF5DEF1A36FD}" presName="node" presStyleLbl="node1" presStyleIdx="3" presStyleCnt="4" custScaleX="121685" custLinFactNeighborX="131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786D00-9F5E-47FE-B268-25EC7192878C}" srcId="{C32DBD25-171C-4E4C-8CD2-C20898DC7F2B}" destId="{8CBBC627-1BD5-4B2A-BA79-E9CD620A2C9B}" srcOrd="1" destOrd="0" parTransId="{04C8281F-39D1-4AA3-990C-C5A49B27F00E}" sibTransId="{96F5D775-8034-4052-AFED-45744FAC923A}"/>
    <dgm:cxn modelId="{6A99FD9E-08D0-48CE-9DBB-441C0D638CBD}" type="presOf" srcId="{8CBBC627-1BD5-4B2A-BA79-E9CD620A2C9B}" destId="{F4BFFB7A-0EB1-4349-BE79-0FA286D357CE}" srcOrd="0" destOrd="0" presId="urn:microsoft.com/office/officeart/2005/8/layout/process1"/>
    <dgm:cxn modelId="{B35D5AE4-6415-4BE7-8E6E-B0401476028E}" type="presOf" srcId="{B8C0E1D5-837A-4B8F-808C-BD445CEC27C0}" destId="{645EC0D0-33DC-4C4B-ACE4-D87CC7EAC99E}" srcOrd="0" destOrd="0" presId="urn:microsoft.com/office/officeart/2005/8/layout/process1"/>
    <dgm:cxn modelId="{E5FD1698-7725-40C9-845E-927213DD0904}" type="presOf" srcId="{C32DBD25-171C-4E4C-8CD2-C20898DC7F2B}" destId="{2E4A7B7E-C07F-4B67-9016-5C7DEA085B3D}" srcOrd="0" destOrd="0" presId="urn:microsoft.com/office/officeart/2005/8/layout/process1"/>
    <dgm:cxn modelId="{503E8E82-CE51-4F30-BC43-52390A2020B1}" type="presOf" srcId="{96F5D775-8034-4052-AFED-45744FAC923A}" destId="{78EA9BD4-4BCF-4F9C-9386-41D2BD9BB9BC}" srcOrd="1" destOrd="0" presId="urn:microsoft.com/office/officeart/2005/8/layout/process1"/>
    <dgm:cxn modelId="{F840F619-4E69-444F-AD02-ABAFD97FCE0B}" type="presOf" srcId="{F6296AA5-A100-414C-A654-FFB8A9E93373}" destId="{8801ABD9-B8CA-4931-A13E-7EB08A630BA7}" srcOrd="0" destOrd="0" presId="urn:microsoft.com/office/officeart/2005/8/layout/process1"/>
    <dgm:cxn modelId="{31A8B5C4-1611-46F6-86F4-400582F218A4}" type="presOf" srcId="{C7AC3B82-B241-48ED-BA37-E713BC7F0824}" destId="{55AD350A-F7C3-4F70-AAC1-AE079F0B3D7B}" srcOrd="1" destOrd="0" presId="urn:microsoft.com/office/officeart/2005/8/layout/process1"/>
    <dgm:cxn modelId="{2DF171C5-E7EC-4B08-8912-64F07B1A70FB}" srcId="{C32DBD25-171C-4E4C-8CD2-C20898DC7F2B}" destId="{B8C0E1D5-837A-4B8F-808C-BD445CEC27C0}" srcOrd="0" destOrd="0" parTransId="{AF88A0AF-E151-4378-A6A4-68EA4E9EEFF2}" sibTransId="{19C2F544-E00A-404B-A82B-C53AFDDC9F8D}"/>
    <dgm:cxn modelId="{C947F009-ABDA-4941-9BD5-15E0F2F15B73}" type="presOf" srcId="{C7AC3B82-B241-48ED-BA37-E713BC7F0824}" destId="{D006E1E2-EC1C-4FB1-9957-ECB541E48551}" srcOrd="0" destOrd="0" presId="urn:microsoft.com/office/officeart/2005/8/layout/process1"/>
    <dgm:cxn modelId="{532C7C6B-1814-4745-A3DE-ADB8F3CC2870}" type="presOf" srcId="{19C2F544-E00A-404B-A82B-C53AFDDC9F8D}" destId="{111B8558-F49E-431A-86D4-A72A7F0C6521}" srcOrd="1" destOrd="0" presId="urn:microsoft.com/office/officeart/2005/8/layout/process1"/>
    <dgm:cxn modelId="{842E07B0-BDEE-4E3A-A1DF-8681EBB64D65}" srcId="{C32DBD25-171C-4E4C-8CD2-C20898DC7F2B}" destId="{EA3A8902-2FF9-472B-B3A1-FF5DEF1A36FD}" srcOrd="3" destOrd="0" parTransId="{567E036A-8C0A-48BB-A60F-7208BAD4D3F2}" sibTransId="{41B3EC1C-414A-4CDF-8671-AD079C2E21B1}"/>
    <dgm:cxn modelId="{9FA4D17F-713C-4E58-AB0E-B5E984018935}" type="presOf" srcId="{19C2F544-E00A-404B-A82B-C53AFDDC9F8D}" destId="{A09FAD5C-9F1E-49A7-99A7-43F91342CEDB}" srcOrd="0" destOrd="0" presId="urn:microsoft.com/office/officeart/2005/8/layout/process1"/>
    <dgm:cxn modelId="{477700CE-6E7A-4DD1-B7F4-C1FBE7F921B6}" type="presOf" srcId="{EA3A8902-2FF9-472B-B3A1-FF5DEF1A36FD}" destId="{C07E569F-D76D-47D3-9260-DB7196BE8B76}" srcOrd="0" destOrd="0" presId="urn:microsoft.com/office/officeart/2005/8/layout/process1"/>
    <dgm:cxn modelId="{7C7BEF30-9C2B-47D9-827A-74FEFF371D93}" srcId="{C32DBD25-171C-4E4C-8CD2-C20898DC7F2B}" destId="{F6296AA5-A100-414C-A654-FFB8A9E93373}" srcOrd="2" destOrd="0" parTransId="{E6A71635-1EEB-4A6B-B827-3F9E6AFAB465}" sibTransId="{C7AC3B82-B241-48ED-BA37-E713BC7F0824}"/>
    <dgm:cxn modelId="{F9B0839A-808B-449C-AA0B-8CDAD3718E4E}" type="presOf" srcId="{96F5D775-8034-4052-AFED-45744FAC923A}" destId="{41F3F285-A701-49E6-B362-6CE827175F3D}" srcOrd="0" destOrd="0" presId="urn:microsoft.com/office/officeart/2005/8/layout/process1"/>
    <dgm:cxn modelId="{69CC5439-385D-4073-A9D9-D5D6E5623313}" type="presParOf" srcId="{2E4A7B7E-C07F-4B67-9016-5C7DEA085B3D}" destId="{645EC0D0-33DC-4C4B-ACE4-D87CC7EAC99E}" srcOrd="0" destOrd="0" presId="urn:microsoft.com/office/officeart/2005/8/layout/process1"/>
    <dgm:cxn modelId="{48AA5F77-278A-4192-8BFD-A20C6CAAC500}" type="presParOf" srcId="{2E4A7B7E-C07F-4B67-9016-5C7DEA085B3D}" destId="{A09FAD5C-9F1E-49A7-99A7-43F91342CEDB}" srcOrd="1" destOrd="0" presId="urn:microsoft.com/office/officeart/2005/8/layout/process1"/>
    <dgm:cxn modelId="{1E2D0914-2946-4D25-B0E7-68D4C8702826}" type="presParOf" srcId="{A09FAD5C-9F1E-49A7-99A7-43F91342CEDB}" destId="{111B8558-F49E-431A-86D4-A72A7F0C6521}" srcOrd="0" destOrd="0" presId="urn:microsoft.com/office/officeart/2005/8/layout/process1"/>
    <dgm:cxn modelId="{DEC7F597-33AB-46A9-B3F2-36E0A0CBE871}" type="presParOf" srcId="{2E4A7B7E-C07F-4B67-9016-5C7DEA085B3D}" destId="{F4BFFB7A-0EB1-4349-BE79-0FA286D357CE}" srcOrd="2" destOrd="0" presId="urn:microsoft.com/office/officeart/2005/8/layout/process1"/>
    <dgm:cxn modelId="{7D1E136F-D440-4805-ACD0-6E2050DC814F}" type="presParOf" srcId="{2E4A7B7E-C07F-4B67-9016-5C7DEA085B3D}" destId="{41F3F285-A701-49E6-B362-6CE827175F3D}" srcOrd="3" destOrd="0" presId="urn:microsoft.com/office/officeart/2005/8/layout/process1"/>
    <dgm:cxn modelId="{30D85F91-AD0E-46A0-9500-2F730C429F0F}" type="presParOf" srcId="{41F3F285-A701-49E6-B362-6CE827175F3D}" destId="{78EA9BD4-4BCF-4F9C-9386-41D2BD9BB9BC}" srcOrd="0" destOrd="0" presId="urn:microsoft.com/office/officeart/2005/8/layout/process1"/>
    <dgm:cxn modelId="{298DCA1E-4CB4-4DBB-A88E-EA404CF48282}" type="presParOf" srcId="{2E4A7B7E-C07F-4B67-9016-5C7DEA085B3D}" destId="{8801ABD9-B8CA-4931-A13E-7EB08A630BA7}" srcOrd="4" destOrd="0" presId="urn:microsoft.com/office/officeart/2005/8/layout/process1"/>
    <dgm:cxn modelId="{1C30386E-76FE-4437-924A-8E5A7F8A571D}" type="presParOf" srcId="{2E4A7B7E-C07F-4B67-9016-5C7DEA085B3D}" destId="{D006E1E2-EC1C-4FB1-9957-ECB541E48551}" srcOrd="5" destOrd="0" presId="urn:microsoft.com/office/officeart/2005/8/layout/process1"/>
    <dgm:cxn modelId="{06511A68-7DA6-436C-99AA-730D88ECE382}" type="presParOf" srcId="{D006E1E2-EC1C-4FB1-9957-ECB541E48551}" destId="{55AD350A-F7C3-4F70-AAC1-AE079F0B3D7B}" srcOrd="0" destOrd="0" presId="urn:microsoft.com/office/officeart/2005/8/layout/process1"/>
    <dgm:cxn modelId="{BAB75B9C-3C72-43CB-B587-A2A41949B119}" type="presParOf" srcId="{2E4A7B7E-C07F-4B67-9016-5C7DEA085B3D}" destId="{C07E569F-D76D-47D3-9260-DB7196BE8B76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A69A8C5-A0CD-4C82-8946-11D33601166F}">
      <dsp:nvSpPr>
        <dsp:cNvPr id="0" name=""/>
        <dsp:cNvSpPr/>
      </dsp:nvSpPr>
      <dsp:spPr>
        <a:xfrm>
          <a:off x="1984" y="0"/>
          <a:ext cx="1946895" cy="3352800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38100">
          <a:solidFill>
            <a:srgbClr val="DDDDDD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+mj-lt"/>
            </a:rPr>
            <a:t>Societal Trends</a:t>
          </a:r>
          <a:endParaRPr lang="en-US" sz="2400" kern="1200" dirty="0">
            <a:latin typeface="+mj-lt"/>
          </a:endParaRPr>
        </a:p>
      </dsp:txBody>
      <dsp:txXfrm>
        <a:off x="1984" y="0"/>
        <a:ext cx="1946895" cy="1005840"/>
      </dsp:txXfrm>
    </dsp:sp>
    <dsp:sp modelId="{BEFA08BE-31F6-47B6-BB00-7C277C96116F}">
      <dsp:nvSpPr>
        <dsp:cNvPr id="0" name=""/>
        <dsp:cNvSpPr/>
      </dsp:nvSpPr>
      <dsp:spPr>
        <a:xfrm>
          <a:off x="196673" y="1143006"/>
          <a:ext cx="1557516" cy="1693505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+mj-lt"/>
            </a:rPr>
            <a:t>Aging demographics, health and fitness growth, senior living</a:t>
          </a:r>
          <a:endParaRPr lang="en-US" sz="1500" kern="1200" dirty="0">
            <a:latin typeface="+mj-lt"/>
          </a:endParaRPr>
        </a:p>
      </dsp:txBody>
      <dsp:txXfrm>
        <a:off x="196673" y="1143006"/>
        <a:ext cx="1557516" cy="1693505"/>
      </dsp:txXfrm>
    </dsp:sp>
    <dsp:sp modelId="{DB0C7FDB-F42D-4F87-A962-8F0F4F2A7FF3}">
      <dsp:nvSpPr>
        <dsp:cNvPr id="0" name=""/>
        <dsp:cNvSpPr/>
      </dsp:nvSpPr>
      <dsp:spPr>
        <a:xfrm>
          <a:off x="2094896" y="0"/>
          <a:ext cx="1946895" cy="3352800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38100">
          <a:solidFill>
            <a:srgbClr val="DDDDDD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+mj-lt"/>
            </a:rPr>
            <a:t>Technology Trends</a:t>
          </a:r>
          <a:endParaRPr lang="en-US" sz="2400" kern="1200" dirty="0">
            <a:latin typeface="+mj-lt"/>
          </a:endParaRPr>
        </a:p>
      </dsp:txBody>
      <dsp:txXfrm>
        <a:off x="2094896" y="0"/>
        <a:ext cx="1946895" cy="1005840"/>
      </dsp:txXfrm>
    </dsp:sp>
    <dsp:sp modelId="{10DED4BF-9067-4681-9D93-5B4393CB2B43}">
      <dsp:nvSpPr>
        <dsp:cNvPr id="0" name=""/>
        <dsp:cNvSpPr/>
      </dsp:nvSpPr>
      <dsp:spPr>
        <a:xfrm>
          <a:off x="2289585" y="1143006"/>
          <a:ext cx="1557516" cy="1693505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+mj-lt"/>
            </a:rPr>
            <a:t>Mobile (cell phone) technology, e-commerce, Internet advances</a:t>
          </a:r>
          <a:endParaRPr lang="en-US" sz="1500" kern="1200" dirty="0">
            <a:latin typeface="+mj-lt"/>
          </a:endParaRPr>
        </a:p>
      </dsp:txBody>
      <dsp:txXfrm>
        <a:off x="2289585" y="1143006"/>
        <a:ext cx="1557516" cy="1693505"/>
      </dsp:txXfrm>
    </dsp:sp>
    <dsp:sp modelId="{2705DD77-E861-48BC-BA2F-EB267E66E019}">
      <dsp:nvSpPr>
        <dsp:cNvPr id="0" name=""/>
        <dsp:cNvSpPr/>
      </dsp:nvSpPr>
      <dsp:spPr>
        <a:xfrm>
          <a:off x="4187808" y="0"/>
          <a:ext cx="1946895" cy="3352800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38100">
          <a:solidFill>
            <a:srgbClr val="DDDDDD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+mj-lt"/>
            </a:rPr>
            <a:t>Economic Trends</a:t>
          </a:r>
          <a:endParaRPr lang="en-US" sz="2400" kern="1200" dirty="0">
            <a:latin typeface="+mj-lt"/>
          </a:endParaRPr>
        </a:p>
      </dsp:txBody>
      <dsp:txXfrm>
        <a:off x="4187808" y="0"/>
        <a:ext cx="1946895" cy="1005840"/>
      </dsp:txXfrm>
    </dsp:sp>
    <dsp:sp modelId="{1A70A418-A593-473B-9DD0-2BB425A1E0BA}">
      <dsp:nvSpPr>
        <dsp:cNvPr id="0" name=""/>
        <dsp:cNvSpPr/>
      </dsp:nvSpPr>
      <dsp:spPr>
        <a:xfrm>
          <a:off x="4382498" y="1143006"/>
          <a:ext cx="1557516" cy="1693505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+mj-lt"/>
            </a:rPr>
            <a:t>Higher disposable incomes, dual wage-earner families, performance pressures</a:t>
          </a:r>
          <a:endParaRPr lang="en-US" sz="1500" kern="1200" dirty="0">
            <a:latin typeface="+mj-lt"/>
          </a:endParaRPr>
        </a:p>
      </dsp:txBody>
      <dsp:txXfrm>
        <a:off x="4382498" y="1143006"/>
        <a:ext cx="1557516" cy="1693505"/>
      </dsp:txXfrm>
    </dsp:sp>
    <dsp:sp modelId="{E974A4E8-4F23-4F44-A6FE-2F3F6E6BB6D4}">
      <dsp:nvSpPr>
        <dsp:cNvPr id="0" name=""/>
        <dsp:cNvSpPr/>
      </dsp:nvSpPr>
      <dsp:spPr>
        <a:xfrm>
          <a:off x="6280720" y="0"/>
          <a:ext cx="1946895" cy="3352800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38100">
          <a:solidFill>
            <a:srgbClr val="DDDDDD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+mj-lt"/>
            </a:rPr>
            <a:t>Government Trends</a:t>
          </a:r>
          <a:endParaRPr lang="en-US" sz="2400" kern="1200" dirty="0">
            <a:latin typeface="+mj-lt"/>
          </a:endParaRPr>
        </a:p>
      </dsp:txBody>
      <dsp:txXfrm>
        <a:off x="6280720" y="0"/>
        <a:ext cx="1946895" cy="1005840"/>
      </dsp:txXfrm>
    </dsp:sp>
    <dsp:sp modelId="{D562D162-B8AC-427A-9EF6-D21AD3109DCB}">
      <dsp:nvSpPr>
        <dsp:cNvPr id="0" name=""/>
        <dsp:cNvSpPr/>
      </dsp:nvSpPr>
      <dsp:spPr>
        <a:xfrm>
          <a:off x="6475410" y="1143006"/>
          <a:ext cx="1557516" cy="1693505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+mj-lt"/>
            </a:rPr>
            <a:t>Increased regulations, petroleum prices, terrorism</a:t>
          </a:r>
          <a:endParaRPr lang="en-US" sz="1500" kern="1200" dirty="0">
            <a:latin typeface="+mj-lt"/>
          </a:endParaRPr>
        </a:p>
      </dsp:txBody>
      <dsp:txXfrm>
        <a:off x="6475410" y="1143006"/>
        <a:ext cx="1557516" cy="169350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DB93E35-2801-404A-9AB6-47367FF72492}">
      <dsp:nvSpPr>
        <dsp:cNvPr id="0" name=""/>
        <dsp:cNvSpPr/>
      </dsp:nvSpPr>
      <dsp:spPr>
        <a:xfrm>
          <a:off x="3276597" y="2154548"/>
          <a:ext cx="2133604" cy="1084071"/>
        </a:xfrm>
        <a:prstGeom prst="ellipse">
          <a:avLst/>
        </a:prstGeom>
        <a:solidFill>
          <a:srgbClr val="CC66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Arial" pitchFamily="34" charset="0"/>
              <a:cs typeface="Arial" pitchFamily="34" charset="0"/>
            </a:rPr>
            <a:t>Distilling Ideas into Opportunities</a:t>
          </a:r>
          <a:endParaRPr lang="en-US" sz="1600" b="1" kern="1200" dirty="0">
            <a:latin typeface="Arial" pitchFamily="34" charset="0"/>
            <a:cs typeface="Arial" pitchFamily="34" charset="0"/>
          </a:endParaRPr>
        </a:p>
      </dsp:txBody>
      <dsp:txXfrm>
        <a:off x="3276597" y="2154548"/>
        <a:ext cx="2133604" cy="1084071"/>
      </dsp:txXfrm>
    </dsp:sp>
    <dsp:sp modelId="{37F681D0-4D09-48D4-AF6D-5B864E4515F4}">
      <dsp:nvSpPr>
        <dsp:cNvPr id="0" name=""/>
        <dsp:cNvSpPr/>
      </dsp:nvSpPr>
      <dsp:spPr>
        <a:xfrm rot="5280000">
          <a:off x="4115725" y="1488729"/>
          <a:ext cx="455349" cy="498260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 w="38100"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/>
        </a:p>
      </dsp:txBody>
      <dsp:txXfrm rot="5280000">
        <a:off x="4115725" y="1488729"/>
        <a:ext cx="455349" cy="498260"/>
      </dsp:txXfrm>
    </dsp:sp>
    <dsp:sp modelId="{5881C5F6-9EF0-47BD-A999-5551E6953CBE}">
      <dsp:nvSpPr>
        <dsp:cNvPr id="0" name=""/>
        <dsp:cNvSpPr/>
      </dsp:nvSpPr>
      <dsp:spPr>
        <a:xfrm>
          <a:off x="3262745" y="195208"/>
          <a:ext cx="2161309" cy="1100189"/>
        </a:xfrm>
        <a:prstGeom prst="ellipse">
          <a:avLst/>
        </a:prstGeom>
        <a:solidFill>
          <a:srgbClr val="00B0F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Arial" pitchFamily="34" charset="0"/>
              <a:cs typeface="Arial" pitchFamily="34" charset="0"/>
            </a:rPr>
            <a:t>Personal work experience, and education</a:t>
          </a:r>
          <a:endParaRPr lang="en-US" sz="1600" b="1" kern="1200" dirty="0">
            <a:latin typeface="Arial" pitchFamily="34" charset="0"/>
            <a:cs typeface="Arial" pitchFamily="34" charset="0"/>
          </a:endParaRPr>
        </a:p>
      </dsp:txBody>
      <dsp:txXfrm>
        <a:off x="3262745" y="195208"/>
        <a:ext cx="2161309" cy="1100189"/>
      </dsp:txXfrm>
    </dsp:sp>
    <dsp:sp modelId="{0A449FDA-B7BB-47EC-86B6-6A6EDAD80BE1}">
      <dsp:nvSpPr>
        <dsp:cNvPr id="0" name=""/>
        <dsp:cNvSpPr/>
      </dsp:nvSpPr>
      <dsp:spPr>
        <a:xfrm rot="9555970">
          <a:off x="5413209" y="2065208"/>
          <a:ext cx="403102" cy="498260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 w="38100"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/>
        </a:p>
      </dsp:txBody>
      <dsp:txXfrm rot="9555970">
        <a:off x="5413209" y="2065208"/>
        <a:ext cx="403102" cy="498260"/>
      </dsp:txXfrm>
    </dsp:sp>
    <dsp:sp modelId="{66E5A622-92D9-4312-A30C-B1CA1C34B87F}">
      <dsp:nvSpPr>
        <dsp:cNvPr id="0" name=""/>
        <dsp:cNvSpPr/>
      </dsp:nvSpPr>
      <dsp:spPr>
        <a:xfrm>
          <a:off x="5839687" y="1371710"/>
          <a:ext cx="2161309" cy="1100189"/>
        </a:xfrm>
        <a:prstGeom prst="ellipse">
          <a:avLst/>
        </a:prstGeom>
        <a:solidFill>
          <a:srgbClr val="00B0F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Arial" pitchFamily="34" charset="0"/>
              <a:cs typeface="Arial" pitchFamily="34" charset="0"/>
            </a:rPr>
            <a:t>General industry knowledge</a:t>
          </a:r>
          <a:endParaRPr lang="en-US" sz="1600" b="1" kern="1200" dirty="0">
            <a:latin typeface="Arial" pitchFamily="34" charset="0"/>
            <a:cs typeface="Arial" pitchFamily="34" charset="0"/>
          </a:endParaRPr>
        </a:p>
      </dsp:txBody>
      <dsp:txXfrm>
        <a:off x="5839687" y="1371710"/>
        <a:ext cx="2161309" cy="1100189"/>
      </dsp:txXfrm>
    </dsp:sp>
    <dsp:sp modelId="{2A6BF104-355C-4021-A9A6-1817515D8CE5}">
      <dsp:nvSpPr>
        <dsp:cNvPr id="0" name=""/>
        <dsp:cNvSpPr/>
      </dsp:nvSpPr>
      <dsp:spPr>
        <a:xfrm rot="15159805">
          <a:off x="4825367" y="3249413"/>
          <a:ext cx="446958" cy="498260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 w="38100"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/>
        </a:p>
      </dsp:txBody>
      <dsp:txXfrm rot="15159805">
        <a:off x="4825367" y="3249413"/>
        <a:ext cx="446958" cy="498260"/>
      </dsp:txXfrm>
    </dsp:sp>
    <dsp:sp modelId="{6B115121-7224-4605-B06D-842AE4B02E30}">
      <dsp:nvSpPr>
        <dsp:cNvPr id="0" name=""/>
        <dsp:cNvSpPr/>
      </dsp:nvSpPr>
      <dsp:spPr>
        <a:xfrm>
          <a:off x="4696683" y="3776606"/>
          <a:ext cx="2161309" cy="1100189"/>
        </a:xfrm>
        <a:prstGeom prst="ellipse">
          <a:avLst/>
        </a:prstGeom>
        <a:solidFill>
          <a:srgbClr val="00B0F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Arial" pitchFamily="34" charset="0"/>
              <a:cs typeface="Arial" pitchFamily="34" charset="0"/>
            </a:rPr>
            <a:t>Prior market knowledge</a:t>
          </a:r>
          <a:endParaRPr lang="en-US" sz="1600" b="1" kern="1200" dirty="0">
            <a:latin typeface="Arial" pitchFamily="34" charset="0"/>
            <a:cs typeface="Arial" pitchFamily="34" charset="0"/>
          </a:endParaRPr>
        </a:p>
      </dsp:txBody>
      <dsp:txXfrm>
        <a:off x="4696683" y="3776606"/>
        <a:ext cx="2161309" cy="1100189"/>
      </dsp:txXfrm>
    </dsp:sp>
    <dsp:sp modelId="{A0204ABD-2EDB-43D9-AB17-B69A5DFF93A4}">
      <dsp:nvSpPr>
        <dsp:cNvPr id="0" name=""/>
        <dsp:cNvSpPr/>
      </dsp:nvSpPr>
      <dsp:spPr>
        <a:xfrm rot="18020195">
          <a:off x="3414474" y="3249413"/>
          <a:ext cx="446958" cy="498260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 w="38100"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/>
        </a:p>
      </dsp:txBody>
      <dsp:txXfrm rot="18020195">
        <a:off x="3414474" y="3249413"/>
        <a:ext cx="446958" cy="498260"/>
      </dsp:txXfrm>
    </dsp:sp>
    <dsp:sp modelId="{131F23D5-FEE2-454A-A15F-A3C692468FA7}">
      <dsp:nvSpPr>
        <dsp:cNvPr id="0" name=""/>
        <dsp:cNvSpPr/>
      </dsp:nvSpPr>
      <dsp:spPr>
        <a:xfrm>
          <a:off x="1828807" y="3776606"/>
          <a:ext cx="2161309" cy="1100189"/>
        </a:xfrm>
        <a:prstGeom prst="ellipse">
          <a:avLst/>
        </a:prstGeom>
        <a:solidFill>
          <a:srgbClr val="00B0F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Arial" pitchFamily="34" charset="0"/>
              <a:cs typeface="Arial" pitchFamily="34" charset="0"/>
            </a:rPr>
            <a:t>Prior customer understanding</a:t>
          </a:r>
          <a:endParaRPr lang="en-US" sz="1600" b="1" kern="1200" dirty="0">
            <a:latin typeface="Arial" pitchFamily="34" charset="0"/>
            <a:cs typeface="Arial" pitchFamily="34" charset="0"/>
          </a:endParaRPr>
        </a:p>
      </dsp:txBody>
      <dsp:txXfrm>
        <a:off x="1828807" y="3776606"/>
        <a:ext cx="2161309" cy="1100189"/>
      </dsp:txXfrm>
    </dsp:sp>
    <dsp:sp modelId="{CD2F3FB0-E012-40D5-A144-15793370C8C6}">
      <dsp:nvSpPr>
        <dsp:cNvPr id="0" name=""/>
        <dsp:cNvSpPr/>
      </dsp:nvSpPr>
      <dsp:spPr>
        <a:xfrm rot="764030">
          <a:off x="2870487" y="2065208"/>
          <a:ext cx="403102" cy="498260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 w="38100"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/>
        </a:p>
      </dsp:txBody>
      <dsp:txXfrm rot="764030">
        <a:off x="2870487" y="2065208"/>
        <a:ext cx="403102" cy="498260"/>
      </dsp:txXfrm>
    </dsp:sp>
    <dsp:sp modelId="{3D9B169A-7884-4EA1-BC89-263F478D748B}">
      <dsp:nvSpPr>
        <dsp:cNvPr id="0" name=""/>
        <dsp:cNvSpPr/>
      </dsp:nvSpPr>
      <dsp:spPr>
        <a:xfrm>
          <a:off x="685802" y="1371710"/>
          <a:ext cx="2161309" cy="1100189"/>
        </a:xfrm>
        <a:prstGeom prst="ellipse">
          <a:avLst/>
        </a:prstGeom>
        <a:solidFill>
          <a:srgbClr val="00B0F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Arial" pitchFamily="34" charset="0"/>
              <a:cs typeface="Arial" pitchFamily="34" charset="0"/>
            </a:rPr>
            <a:t>Specific interest knowledge</a:t>
          </a:r>
          <a:endParaRPr lang="en-US" sz="1600" b="1" kern="1200" dirty="0">
            <a:latin typeface="Arial" pitchFamily="34" charset="0"/>
            <a:cs typeface="Arial" pitchFamily="34" charset="0"/>
          </a:endParaRPr>
        </a:p>
      </dsp:txBody>
      <dsp:txXfrm>
        <a:off x="685802" y="1371710"/>
        <a:ext cx="2161309" cy="110018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45EC0D0-33DC-4C4B-ACE4-D87CC7EAC99E}">
      <dsp:nvSpPr>
        <dsp:cNvPr id="0" name=""/>
        <dsp:cNvSpPr/>
      </dsp:nvSpPr>
      <dsp:spPr>
        <a:xfrm>
          <a:off x="4093" y="1211654"/>
          <a:ext cx="1680246" cy="1081890"/>
        </a:xfrm>
        <a:prstGeom prst="roundRect">
          <a:avLst>
            <a:gd name="adj" fmla="val 10000"/>
          </a:avLst>
        </a:prstGeom>
        <a:solidFill>
          <a:srgbClr val="00B0F0"/>
        </a:solidFill>
        <a:ln w="38100" cap="flat" cmpd="sng" algn="ctr">
          <a:solidFill>
            <a:schemeClr val="bg1"/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Phase 1 </a:t>
          </a:r>
          <a:r>
            <a:rPr lang="en-US" sz="1600" b="1" kern="1200" dirty="0" smtClean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Background or knowledge accumulation</a:t>
          </a:r>
          <a:endParaRPr lang="en-US" sz="1600" b="1" kern="1200" dirty="0">
            <a:solidFill>
              <a:srgbClr val="FFFFCC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sp:txBody>
      <dsp:txXfrm>
        <a:off x="4093" y="1211654"/>
        <a:ext cx="1680246" cy="1081890"/>
      </dsp:txXfrm>
    </dsp:sp>
    <dsp:sp modelId="{A09FAD5C-9F1E-49A7-99A7-43F91342CEDB}">
      <dsp:nvSpPr>
        <dsp:cNvPr id="0" name=""/>
        <dsp:cNvSpPr/>
      </dsp:nvSpPr>
      <dsp:spPr>
        <a:xfrm>
          <a:off x="1830717" y="1571091"/>
          <a:ext cx="310321" cy="363017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 w="38100">
          <a:solidFill>
            <a:schemeClr val="bg1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30717" y="1571091"/>
        <a:ext cx="310321" cy="363017"/>
      </dsp:txXfrm>
    </dsp:sp>
    <dsp:sp modelId="{F4BFFB7A-0EB1-4349-BE79-0FA286D357CE}">
      <dsp:nvSpPr>
        <dsp:cNvPr id="0" name=""/>
        <dsp:cNvSpPr/>
      </dsp:nvSpPr>
      <dsp:spPr>
        <a:xfrm>
          <a:off x="2269851" y="1211654"/>
          <a:ext cx="1692044" cy="1081890"/>
        </a:xfrm>
        <a:prstGeom prst="roundRect">
          <a:avLst>
            <a:gd name="adj" fmla="val 10000"/>
          </a:avLst>
        </a:prstGeom>
        <a:solidFill>
          <a:srgbClr val="00B0F0"/>
        </a:solidFill>
        <a:ln w="38100" cap="flat" cmpd="sng" algn="ctr">
          <a:solidFill>
            <a:schemeClr val="bg1"/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Phase 2 </a:t>
          </a:r>
          <a:b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</a:br>
          <a:r>
            <a:rPr lang="en-US" sz="1600" b="1" kern="1200" dirty="0" smtClean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The incubation process</a:t>
          </a:r>
          <a:endParaRPr lang="en-US" sz="1600" b="1" kern="1200" dirty="0">
            <a:solidFill>
              <a:srgbClr val="FFFFCC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sp:txBody>
      <dsp:txXfrm>
        <a:off x="2269851" y="1211654"/>
        <a:ext cx="1692044" cy="1081890"/>
      </dsp:txXfrm>
    </dsp:sp>
    <dsp:sp modelId="{41F3F285-A701-49E6-B362-6CE827175F3D}">
      <dsp:nvSpPr>
        <dsp:cNvPr id="0" name=""/>
        <dsp:cNvSpPr/>
      </dsp:nvSpPr>
      <dsp:spPr>
        <a:xfrm>
          <a:off x="4108274" y="1571091"/>
          <a:ext cx="310321" cy="363017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 w="38100">
          <a:solidFill>
            <a:schemeClr val="bg1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08274" y="1571091"/>
        <a:ext cx="310321" cy="363017"/>
      </dsp:txXfrm>
    </dsp:sp>
    <dsp:sp modelId="{8801ABD9-B8CA-4931-A13E-7EB08A630BA7}">
      <dsp:nvSpPr>
        <dsp:cNvPr id="0" name=""/>
        <dsp:cNvSpPr/>
      </dsp:nvSpPr>
      <dsp:spPr>
        <a:xfrm>
          <a:off x="4547408" y="1211654"/>
          <a:ext cx="1463782" cy="1081890"/>
        </a:xfrm>
        <a:prstGeom prst="roundRect">
          <a:avLst>
            <a:gd name="adj" fmla="val 10000"/>
          </a:avLst>
        </a:prstGeom>
        <a:solidFill>
          <a:srgbClr val="00B0F0"/>
        </a:solidFill>
        <a:ln w="38100" cap="flat" cmpd="sng" algn="ctr">
          <a:solidFill>
            <a:schemeClr val="bg1"/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Phase 3 </a:t>
          </a:r>
          <a:b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</a:br>
          <a:r>
            <a:rPr lang="en-US" sz="1600" b="1" kern="1200" dirty="0" smtClean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The idea experience</a:t>
          </a:r>
          <a:endParaRPr lang="en-US" sz="1600" b="1" kern="1200" dirty="0">
            <a:solidFill>
              <a:srgbClr val="FFFFCC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sp:txBody>
      <dsp:txXfrm>
        <a:off x="4547408" y="1211654"/>
        <a:ext cx="1463782" cy="1081890"/>
      </dsp:txXfrm>
    </dsp:sp>
    <dsp:sp modelId="{D006E1E2-EC1C-4FB1-9957-ECB541E48551}">
      <dsp:nvSpPr>
        <dsp:cNvPr id="0" name=""/>
        <dsp:cNvSpPr/>
      </dsp:nvSpPr>
      <dsp:spPr>
        <a:xfrm>
          <a:off x="6158592" y="1571091"/>
          <a:ext cx="312491" cy="363017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 w="38100">
          <a:solidFill>
            <a:schemeClr val="bg1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158592" y="1571091"/>
        <a:ext cx="312491" cy="363017"/>
      </dsp:txXfrm>
    </dsp:sp>
    <dsp:sp modelId="{C07E569F-D76D-47D3-9260-DB7196BE8B76}">
      <dsp:nvSpPr>
        <dsp:cNvPr id="0" name=""/>
        <dsp:cNvSpPr/>
      </dsp:nvSpPr>
      <dsp:spPr>
        <a:xfrm>
          <a:off x="6600796" y="1211654"/>
          <a:ext cx="1781203" cy="1081890"/>
        </a:xfrm>
        <a:prstGeom prst="roundRect">
          <a:avLst>
            <a:gd name="adj" fmla="val 10000"/>
          </a:avLst>
        </a:prstGeom>
        <a:solidFill>
          <a:srgbClr val="00B0F0"/>
        </a:solidFill>
        <a:ln w="38100" cap="flat" cmpd="sng" algn="ctr">
          <a:solidFill>
            <a:schemeClr val="bg1"/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Phase 4 </a:t>
          </a:r>
          <a:r>
            <a:rPr lang="en-US" sz="1600" b="1" kern="1200" dirty="0" smtClean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Evaluation and implementation</a:t>
          </a:r>
          <a:endParaRPr lang="en-US" sz="1600" b="1" kern="1200" dirty="0">
            <a:solidFill>
              <a:srgbClr val="FFFFCC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</dsp:txBody>
      <dsp:txXfrm>
        <a:off x="6600796" y="1211654"/>
        <a:ext cx="1781203" cy="10818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B64968F-2A36-40C7-906E-2E0F280F8CE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185885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E0368F-4AEE-41FA-8F87-6E21B74677DA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4356A4-3CA1-401C-BFC3-29E80529B1F5}" type="slidenum">
              <a:rPr lang="en-US"/>
              <a:pPr/>
              <a:t>15</a:t>
            </a:fld>
            <a:endParaRPr lang="en-US" dirty="0"/>
          </a:p>
        </p:txBody>
      </p:sp>
      <p:sp>
        <p:nvSpPr>
          <p:cNvPr id="1166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6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0A0198-C8BA-4931-9EF3-3B2A8F7CA1DC}" type="slidenum">
              <a:rPr lang="en-US"/>
              <a:pPr/>
              <a:t>16</a:t>
            </a:fld>
            <a:endParaRPr lang="en-US" dirty="0"/>
          </a:p>
        </p:txBody>
      </p:sp>
      <p:sp>
        <p:nvSpPr>
          <p:cNvPr id="1198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EF1EF1-B4FC-4ED4-8073-775D35FAB2DB}" type="slidenum">
              <a:rPr lang="en-US"/>
              <a:pPr/>
              <a:t>17</a:t>
            </a:fld>
            <a:endParaRPr lang="en-US" dirty="0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B7DE95-C0FD-4188-8251-CFEE24457985}" type="slidenum">
              <a:rPr lang="en-US"/>
              <a:pPr/>
              <a:t>18</a:t>
            </a:fld>
            <a:endParaRPr lang="en-US" dirty="0"/>
          </a:p>
        </p:txBody>
      </p:sp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E04A8E-02F8-4E1A-9EF5-3862172BFA32}" type="slidenum">
              <a:rPr lang="en-US"/>
              <a:pPr/>
              <a:t>19</a:t>
            </a:fld>
            <a:endParaRPr lang="en-US" dirty="0"/>
          </a:p>
        </p:txBody>
      </p:sp>
      <p:sp>
        <p:nvSpPr>
          <p:cNvPr id="1172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2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E0C012-22DD-4D22-9C0F-3C40494091CD}" type="slidenum">
              <a:rPr lang="en-US"/>
              <a:pPr/>
              <a:t>20</a:t>
            </a:fld>
            <a:endParaRPr lang="en-US" dirty="0"/>
          </a:p>
        </p:txBody>
      </p:sp>
      <p:sp>
        <p:nvSpPr>
          <p:cNvPr id="117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F0C0C-F482-4A8D-A7E8-603891EBE681}" type="slidenum">
              <a:rPr lang="en-US"/>
              <a:pPr/>
              <a:t>21</a:t>
            </a:fld>
            <a:endParaRPr lang="en-US" dirty="0"/>
          </a:p>
        </p:txBody>
      </p:sp>
      <p:sp>
        <p:nvSpPr>
          <p:cNvPr id="1178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2BE659-880F-4347-9E66-9ECEEE0FFBA6}" type="slidenum">
              <a:rPr lang="en-US"/>
              <a:pPr/>
              <a:t>22</a:t>
            </a:fld>
            <a:endParaRPr lang="en-US" dirty="0"/>
          </a:p>
        </p:txBody>
      </p:sp>
      <p:sp>
        <p:nvSpPr>
          <p:cNvPr id="1180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0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612C5F-1418-46BF-999A-1C16D415DEEF}" type="slidenum">
              <a:rPr lang="en-US"/>
              <a:pPr/>
              <a:t>23</a:t>
            </a:fld>
            <a:endParaRPr lang="en-US" dirty="0"/>
          </a:p>
        </p:txBody>
      </p:sp>
      <p:sp>
        <p:nvSpPr>
          <p:cNvPr id="1182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2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956E0C-F185-488F-960F-CD9CB60DCEF0}" type="slidenum">
              <a:rPr lang="en-US"/>
              <a:pPr/>
              <a:t>24</a:t>
            </a:fld>
            <a:endParaRPr lang="en-US" dirty="0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C41C45-05F2-4D37-890A-6ED9E25DC0CD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ED24A5-B7E8-4B63-A84D-D8DE372BB5C1}" type="slidenum">
              <a:rPr lang="en-US"/>
              <a:pPr/>
              <a:t>25</a:t>
            </a:fld>
            <a:endParaRPr lang="en-US" dirty="0"/>
          </a:p>
        </p:txBody>
      </p:sp>
      <p:sp>
        <p:nvSpPr>
          <p:cNvPr id="1186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6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2954DB-DA64-4CB8-8007-EBC0387343DD}" type="slidenum">
              <a:rPr lang="en-US"/>
              <a:pPr/>
              <a:t>26</a:t>
            </a:fld>
            <a:endParaRPr lang="en-US" dirty="0"/>
          </a:p>
        </p:txBody>
      </p:sp>
      <p:sp>
        <p:nvSpPr>
          <p:cNvPr id="1188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8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066EC8-D134-4B0D-B9E7-C69633F4F86A}" type="slidenum">
              <a:rPr lang="en-US"/>
              <a:pPr/>
              <a:t>27</a:t>
            </a:fld>
            <a:endParaRPr lang="en-US" dirty="0"/>
          </a:p>
        </p:txBody>
      </p:sp>
      <p:sp>
        <p:nvSpPr>
          <p:cNvPr id="1192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2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3A6BD0-BA9E-4F43-A966-35461CAA51C5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1154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4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357D57-7443-40FE-BB13-764460A5823B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31B8FC-A744-499C-8B2E-151E4151582F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1156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6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6557BB-F362-48FD-9492-FE0ACAFDB8E0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49E396-C6DC-4970-B168-0939F722EC93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1162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2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F06114-BF10-4CEB-8727-32C2FD1182BB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72C1A9-3C8A-40A2-B16D-F507C20582AE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1_Title Slide">
    <p:bg>
      <p:bgPr>
        <a:gradFill>
          <a:gsLst>
            <a:gs pos="32000">
              <a:schemeClr val="accent6">
                <a:lumMod val="50000"/>
                <a:lumOff val="50000"/>
              </a:schemeClr>
            </a:gs>
            <a:gs pos="0">
              <a:schemeClr val="accent6">
                <a:lumMod val="50000"/>
              </a:schemeClr>
            </a:gs>
            <a:gs pos="70000">
              <a:schemeClr val="accent6">
                <a:lumMod val="50000"/>
                <a:lumOff val="50000"/>
              </a:schemeClr>
            </a:gs>
            <a:gs pos="94000">
              <a:schemeClr val="accent6">
                <a:lumMod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5105400" y="3048000"/>
            <a:ext cx="3581400" cy="519113"/>
          </a:xfrm>
          <a:noFill/>
          <a:effectLst>
            <a:outerShdw dist="1796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tIns="45720" bIns="45720" anchor="t"/>
          <a:lstStyle>
            <a:lvl1pPr marL="0">
              <a:spcBef>
                <a:spcPct val="50000"/>
              </a:spcBef>
              <a:defRPr sz="2800">
                <a:solidFill>
                  <a:srgbClr val="F8F8F8"/>
                </a:solidFill>
                <a:effectLst/>
              </a:defRPr>
            </a:lvl1pPr>
          </a:lstStyle>
          <a:p>
            <a:pPr lvl="0"/>
            <a:endParaRPr lang="en-US" noProof="0" smtClean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4876801" y="6172200"/>
            <a:ext cx="4190999" cy="461665"/>
          </a:xfr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algn="l">
              <a:defRPr lang="en-US" sz="800" b="0" smtClean="0">
                <a:solidFill>
                  <a:schemeClr val="bg1"/>
                </a:solidFill>
              </a:defRPr>
            </a:lvl1pPr>
          </a:lstStyle>
          <a:p>
            <a:pPr>
              <a:spcBef>
                <a:spcPct val="50000"/>
              </a:spcBef>
            </a:pPr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3080" name="Text Box 8"/>
          <p:cNvSpPr txBox="1">
            <a:spLocks noChangeArrowheads="1"/>
          </p:cNvSpPr>
          <p:nvPr userDrawn="1"/>
        </p:nvSpPr>
        <p:spPr bwMode="auto">
          <a:xfrm>
            <a:off x="6705600" y="5943600"/>
            <a:ext cx="2362200" cy="215444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</a:rPr>
              <a:t>PowerPoint Presentation by Charlie </a:t>
            </a:r>
            <a:r>
              <a:rPr lang="en-US" sz="800" dirty="0" smtClean="0">
                <a:solidFill>
                  <a:schemeClr val="bg1"/>
                </a:solidFill>
              </a:rPr>
              <a:t>Cook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3091" name="Rectangle 19"/>
          <p:cNvSpPr>
            <a:spLocks noChangeArrowheads="1"/>
          </p:cNvSpPr>
          <p:nvPr userDrawn="1"/>
        </p:nvSpPr>
        <p:spPr bwMode="auto">
          <a:xfrm>
            <a:off x="5105400" y="990600"/>
            <a:ext cx="3200400" cy="9461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solidFill>
                  <a:srgbClr val="C0C0C0"/>
                </a:solidFill>
              </a:rPr>
              <a:t>Part </a:t>
            </a:r>
            <a:r>
              <a:rPr lang="en-US" sz="2000" dirty="0" smtClean="0">
                <a:solidFill>
                  <a:srgbClr val="C0C0C0"/>
                </a:solidFill>
              </a:rPr>
              <a:t>II</a:t>
            </a:r>
            <a:r>
              <a:rPr lang="en-US" sz="3200" baseline="-6000" dirty="0">
                <a:solidFill>
                  <a:srgbClr val="B2B2B2"/>
                </a:solidFill>
              </a:rPr>
              <a:t/>
            </a:r>
            <a:br>
              <a:rPr lang="en-US" sz="3200" baseline="-6000" dirty="0">
                <a:solidFill>
                  <a:srgbClr val="B2B2B2"/>
                </a:solidFill>
              </a:rPr>
            </a:br>
            <a:r>
              <a:rPr lang="en-US" sz="1800" dirty="0" smtClean="0">
                <a:solidFill>
                  <a:schemeClr val="bg1"/>
                </a:solidFill>
                <a:latin typeface="Tahoma" pitchFamily="34" charset="0"/>
              </a:rPr>
              <a:t>Initiating Entrepreneurial Ventures</a:t>
            </a:r>
            <a:endParaRPr lang="en-US" sz="1800" dirty="0">
              <a:solidFill>
                <a:schemeClr val="bg1"/>
              </a:solidFill>
              <a:latin typeface="Tahoma" pitchFamily="34" charset="0"/>
            </a:endParaRPr>
          </a:p>
        </p:txBody>
      </p:sp>
      <p:pic>
        <p:nvPicPr>
          <p:cNvPr id="3126" name="Picture 5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3" y="-3544"/>
            <a:ext cx="4722628" cy="6861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51"/>
          <p:cNvSpPr>
            <a:spLocks noChangeArrowheads="1"/>
          </p:cNvSpPr>
          <p:nvPr userDrawn="1"/>
        </p:nvSpPr>
        <p:spPr bwMode="auto">
          <a:xfrm>
            <a:off x="5105400" y="2362200"/>
            <a:ext cx="2209800" cy="543739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1400" b="1" dirty="0" smtClean="0">
                <a:solidFill>
                  <a:srgbClr val="C0C0C0"/>
                </a:solidFill>
                <a:latin typeface="Arial" pitchFamily="34" charset="0"/>
                <a:cs typeface="Arial" pitchFamily="34" charset="0"/>
              </a:rPr>
              <a:t>C h a p t e r</a:t>
            </a:r>
            <a:r>
              <a:rPr lang="en-US" sz="1400" dirty="0" smtClean="0">
                <a:solidFill>
                  <a:srgbClr val="C0C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aseline="-10000" dirty="0" smtClean="0">
                <a:solidFill>
                  <a:srgbClr val="C0C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aseline="-10000" dirty="0" smtClean="0">
                <a:solidFill>
                  <a:srgbClr val="C0C0C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3600" baseline="-10000" dirty="0">
              <a:solidFill>
                <a:srgbClr val="C0C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7555051"/>
      </p:ext>
    </p:extLst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5–</a:t>
            </a:r>
            <a:fld id="{B281C6E2-98BE-4B8B-9389-49A30ADA5CD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05544461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5–</a:t>
            </a:r>
            <a:fld id="{0581E63B-9789-47C1-A00D-36C20B376C9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62013217"/>
      </p:ext>
    </p:extLst>
  </p:cSld>
  <p:clrMapOvr>
    <a:masterClrMapping/>
  </p:clrMapOvr>
  <p:transition>
    <p:cut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9082"/>
            <a:ext cx="9144000" cy="7232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5–</a:t>
            </a:r>
            <a:fld id="{E4A264AD-BEF5-4FBB-98CD-80D33FF8D23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20183018"/>
      </p:ext>
    </p:extLst>
  </p:cSld>
  <p:clrMapOvr>
    <a:masterClrMapping/>
  </p:clrMapOvr>
  <p:transition>
    <p:cut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5–</a:t>
            </a:r>
            <a:fld id="{B61A86E3-2DB4-45E8-AFD5-6F2F1547586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0646694"/>
      </p:ext>
    </p:extLst>
  </p:cSld>
  <p:clrMapOvr>
    <a:masterClrMapping/>
  </p:clrMapOvr>
  <p:transition>
    <p:cut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 descr="Slideheader01"/>
          <p:cNvSpPr>
            <a:spLocks noGrp="1" noChangeArrowheads="1"/>
          </p:cNvSpPr>
          <p:nvPr>
            <p:ph type="title"/>
          </p:nvPr>
        </p:nvSpPr>
        <p:spPr bwMode="blackWhite">
          <a:xfrm>
            <a:off x="0" y="309082"/>
            <a:ext cx="9144000" cy="723275"/>
          </a:xfrm>
          <a:prstGeom prst="rect">
            <a:avLst/>
          </a:prstGeom>
          <a:solidFill>
            <a:srgbClr val="00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rgbClr val="3366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137160" rIns="91440" bIns="9144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400800"/>
            <a:ext cx="6553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>
              <a:defRPr sz="800" b="1">
                <a:solidFill>
                  <a:srgbClr val="0099CC"/>
                </a:solidFill>
              </a:defRPr>
            </a:lvl1pPr>
          </a:lstStyle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81875" y="6477000"/>
            <a:ext cx="12954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>
              <a:defRPr b="1">
                <a:cs typeface="Times New Roman" pitchFamily="18" charset="0"/>
              </a:defRPr>
            </a:lvl1pPr>
          </a:lstStyle>
          <a:p>
            <a:r>
              <a:rPr lang="en-US" dirty="0"/>
              <a:t>5–</a:t>
            </a:r>
            <a:fld id="{DEED1B05-9BB3-47F1-8C7C-1A82909683BD}" type="slidenum">
              <a:rPr lang="en-US" smtClean="0">
                <a:cs typeface="+mn-cs"/>
              </a:rPr>
              <a:pPr/>
              <a:t>‹#›</a:t>
            </a:fld>
            <a:endParaRPr lang="en-US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0" r:id="rId2"/>
    <p:sldLayoutId id="2147483652" r:id="rId3"/>
    <p:sldLayoutId id="2147483654" r:id="rId4"/>
    <p:sldLayoutId id="2147483655" r:id="rId5"/>
  </p:sldLayoutIdLst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uiExpand="1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marL="514350" algn="l" rtl="0" fontAlgn="base">
        <a:spcBef>
          <a:spcPct val="0"/>
        </a:spcBef>
        <a:spcAft>
          <a:spcPct val="0"/>
        </a:spcAft>
        <a:defRPr lang="en-US" sz="3200" smtClean="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marL="514350" algn="l" rtl="0" fontAlgn="base">
        <a:spcBef>
          <a:spcPct val="0"/>
        </a:spcBef>
        <a:spcAft>
          <a:spcPct val="0"/>
        </a:spcAft>
        <a:defRPr sz="3200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marL="514350" algn="l" rtl="0" fontAlgn="base">
        <a:spcBef>
          <a:spcPct val="0"/>
        </a:spcBef>
        <a:spcAft>
          <a:spcPct val="0"/>
        </a:spcAft>
        <a:defRPr sz="3200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marL="514350" algn="l" rtl="0" fontAlgn="base">
        <a:spcBef>
          <a:spcPct val="0"/>
        </a:spcBef>
        <a:spcAft>
          <a:spcPct val="0"/>
        </a:spcAft>
        <a:defRPr sz="3200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marL="514350" algn="l" rtl="0" fontAlgn="base">
        <a:spcBef>
          <a:spcPct val="0"/>
        </a:spcBef>
        <a:spcAft>
          <a:spcPct val="0"/>
        </a:spcAft>
        <a:defRPr sz="3200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971550" algn="l" rtl="0" fontAlgn="base">
        <a:spcBef>
          <a:spcPct val="0"/>
        </a:spcBef>
        <a:spcAft>
          <a:spcPct val="0"/>
        </a:spcAft>
        <a:defRPr sz="3200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1428750" algn="l" rtl="0" fontAlgn="base">
        <a:spcBef>
          <a:spcPct val="0"/>
        </a:spcBef>
        <a:spcAft>
          <a:spcPct val="0"/>
        </a:spcAft>
        <a:defRPr sz="3200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885950" algn="l" rtl="0" fontAlgn="base">
        <a:spcBef>
          <a:spcPct val="0"/>
        </a:spcBef>
        <a:spcAft>
          <a:spcPct val="0"/>
        </a:spcAft>
        <a:defRPr sz="3200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2343150" algn="l" rtl="0" fontAlgn="base">
        <a:spcBef>
          <a:spcPct val="0"/>
        </a:spcBef>
        <a:spcAft>
          <a:spcPct val="0"/>
        </a:spcAft>
        <a:defRPr sz="3200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231775" indent="-231775" algn="l" rtl="0" fontAlgn="base">
        <a:spcBef>
          <a:spcPct val="20000"/>
        </a:spcBef>
        <a:spcAft>
          <a:spcPct val="0"/>
        </a:spcAft>
        <a:buClr>
          <a:srgbClr val="336699"/>
        </a:buClr>
        <a:buSzPct val="85000"/>
        <a:buChar char="•"/>
        <a:defRPr sz="2800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688975" indent="-287338" algn="l" rtl="0" fontAlgn="base">
        <a:spcBef>
          <a:spcPct val="20000"/>
        </a:spcBef>
        <a:spcAft>
          <a:spcPct val="0"/>
        </a:spcAft>
        <a:buSzPct val="80000"/>
        <a:buFont typeface="Wingdings" pitchFamily="2" charset="2"/>
        <a:buChar char="Ø"/>
        <a:defRPr sz="2400">
          <a:solidFill>
            <a:srgbClr val="9966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marL="1082675" indent="-223838" algn="l" rtl="0" fontAlgn="base">
        <a:spcBef>
          <a:spcPct val="20000"/>
        </a:spcBef>
        <a:spcAft>
          <a:spcPct val="0"/>
        </a:spcAft>
        <a:buChar char="•"/>
        <a:defRPr sz="2000">
          <a:solidFill>
            <a:srgbClr val="CC66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marL="1539875" indent="-223838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6" name="Rectangle 18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Innovation: </a:t>
            </a:r>
            <a:br>
              <a:rPr lang="en-US" sz="3200" dirty="0"/>
            </a:br>
            <a:r>
              <a:rPr lang="en-US" sz="3200" dirty="0"/>
              <a:t>The Creative Pursuit of Ideas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Knowledge and Learning Process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 smtClean="0"/>
              <a:t>5–</a:t>
            </a:r>
            <a:fld id="{B281C6E2-98BE-4B8B-9389-49A30ADA5CDC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42078506"/>
              </p:ext>
            </p:extLst>
          </p:nvPr>
        </p:nvGraphicFramePr>
        <p:xfrm>
          <a:off x="228600" y="1219200"/>
          <a:ext cx="86868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451600402"/>
      </p:ext>
    </p:extLst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5–</a:t>
            </a:r>
            <a:fld id="{A63F056C-1E56-44B2-9F4D-6D91FCF625A4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1161218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Nature of the Creative Process</a:t>
            </a:r>
          </a:p>
        </p:txBody>
      </p:sp>
      <p:sp>
        <p:nvSpPr>
          <p:cNvPr id="1161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50000"/>
              </a:spcBef>
              <a:tabLst>
                <a:tab pos="1828800" algn="l"/>
              </a:tabLst>
            </a:pPr>
            <a:r>
              <a:rPr lang="en-US" dirty="0"/>
              <a:t>Creativity is a process that can be developed and improved. Some individuals have a greater aptitude for creativity than others.</a:t>
            </a:r>
          </a:p>
          <a:p>
            <a:pPr>
              <a:spcBef>
                <a:spcPct val="50000"/>
              </a:spcBef>
              <a:tabLst>
                <a:tab pos="1828800" algn="l"/>
              </a:tabLst>
            </a:pPr>
            <a:r>
              <a:rPr lang="en-US" dirty="0"/>
              <a:t>Typical Creative Process</a:t>
            </a:r>
          </a:p>
          <a:p>
            <a:pPr lvl="1">
              <a:spcBef>
                <a:spcPct val="50000"/>
              </a:spcBef>
              <a:tabLst>
                <a:tab pos="1828800" algn="l"/>
              </a:tabLst>
            </a:pPr>
            <a:r>
              <a:rPr lang="en-US" dirty="0"/>
              <a:t>Phase 1: Background or knowledge accumulation</a:t>
            </a:r>
          </a:p>
          <a:p>
            <a:pPr lvl="1">
              <a:spcBef>
                <a:spcPct val="50000"/>
              </a:spcBef>
              <a:tabLst>
                <a:tab pos="1828800" algn="l"/>
              </a:tabLst>
            </a:pPr>
            <a:r>
              <a:rPr lang="en-US" dirty="0"/>
              <a:t>Phase 2: The incubation process</a:t>
            </a:r>
          </a:p>
          <a:p>
            <a:pPr lvl="1">
              <a:spcBef>
                <a:spcPct val="50000"/>
              </a:spcBef>
              <a:tabLst>
                <a:tab pos="1828800" algn="l"/>
              </a:tabLst>
            </a:pPr>
            <a:r>
              <a:rPr lang="en-US" dirty="0"/>
              <a:t>Phase 3: The idea experience</a:t>
            </a:r>
          </a:p>
          <a:p>
            <a:pPr lvl="1">
              <a:spcBef>
                <a:spcPct val="50000"/>
              </a:spcBef>
              <a:tabLst>
                <a:tab pos="1828800" algn="l"/>
              </a:tabLst>
            </a:pPr>
            <a:r>
              <a:rPr lang="en-US" dirty="0"/>
              <a:t>Phase 4: Evaluation and implementation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9082"/>
            <a:ext cx="9144000" cy="723275"/>
          </a:xfrm>
        </p:spPr>
        <p:txBody>
          <a:bodyPr/>
          <a:lstStyle/>
          <a:p>
            <a:r>
              <a:rPr lang="en-US" dirty="0" smtClean="0"/>
              <a:t>The Typical </a:t>
            </a:r>
            <a:r>
              <a:rPr lang="en-US" dirty="0"/>
              <a:t>Creative </a:t>
            </a:r>
            <a:r>
              <a:rPr lang="en-US" dirty="0" smtClean="0"/>
              <a:t>Process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34094132"/>
              </p:ext>
            </p:extLst>
          </p:nvPr>
        </p:nvGraphicFramePr>
        <p:xfrm>
          <a:off x="457200" y="1600200"/>
          <a:ext cx="8382000" cy="350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 smtClean="0"/>
              <a:t>5–</a:t>
            </a:r>
            <a:fld id="{B281C6E2-98BE-4B8B-9389-49A30ADA5CD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48692074"/>
      </p:ext>
    </p:extLst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5–</a:t>
            </a:r>
            <a:fld id="{34654CBF-D1FF-4D28-B0A1-87D82A32CE2E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540156"/>
            <a:ext cx="8534400" cy="457200"/>
          </a:xfr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  <a:ln/>
        </p:spPr>
        <p:txBody>
          <a:bodyPr lIns="0" tIns="0" rIns="0" bIns="0">
            <a:noAutofit/>
          </a:bodyPr>
          <a:lstStyle/>
          <a:p>
            <a:pPr marL="1654175" indent="-1484313">
              <a:tabLst>
                <a:tab pos="1147763" algn="ctr"/>
              </a:tabLst>
            </a:pPr>
            <a:r>
              <a:rPr lang="en-US" sz="2000" i="1" baseline="54000" dirty="0">
                <a:solidFill>
                  <a:schemeClr val="bg1"/>
                </a:solidFill>
                <a:effectLst/>
                <a:latin typeface="Book Antiqua" pitchFamily="18" charset="0"/>
              </a:rPr>
              <a:t>Table</a:t>
            </a:r>
            <a:r>
              <a:rPr lang="en-US" sz="2400" i="1" baseline="50000" dirty="0">
                <a:solidFill>
                  <a:schemeClr val="bg1"/>
                </a:solidFill>
                <a:effectLst/>
                <a:latin typeface="Book Antiqua" pitchFamily="18" charset="0"/>
              </a:rPr>
              <a:t>	</a:t>
            </a:r>
            <a:r>
              <a:rPr lang="en-US" sz="1600" dirty="0">
                <a:solidFill>
                  <a:schemeClr val="bg1"/>
                </a:solidFill>
                <a:effectLst/>
                <a:cs typeface="Tahoma" pitchFamily="34" charset="0"/>
              </a:rPr>
              <a:t>5.3</a:t>
            </a:r>
            <a:r>
              <a:rPr lang="en-US" sz="1800" dirty="0">
                <a:solidFill>
                  <a:schemeClr val="bg1"/>
                </a:solidFill>
                <a:effectLst/>
                <a:cs typeface="Tahoma" pitchFamily="34" charset="0"/>
              </a:rPr>
              <a:t>	</a:t>
            </a:r>
            <a:r>
              <a:rPr lang="en-US" sz="1800" dirty="0">
                <a:solidFill>
                  <a:srgbClr val="0099CC"/>
                </a:solidFill>
                <a:effectLst/>
                <a:cs typeface="Tahoma" pitchFamily="34" charset="0"/>
              </a:rPr>
              <a:t>The Most Common Idea “Killers” </a:t>
            </a:r>
          </a:p>
        </p:txBody>
      </p:sp>
      <p:sp>
        <p:nvSpPr>
          <p:cNvPr id="276483" name="Rectangle 3"/>
          <p:cNvSpPr>
            <a:spLocks noChangeArrowheads="1"/>
          </p:cNvSpPr>
          <p:nvPr/>
        </p:nvSpPr>
        <p:spPr bwMode="auto">
          <a:xfrm>
            <a:off x="609600" y="1050925"/>
            <a:ext cx="7848600" cy="4849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61963" indent="-461963">
              <a:spcBef>
                <a:spcPct val="40000"/>
              </a:spcBef>
            </a:pPr>
            <a:r>
              <a:rPr lang="en-US" sz="2000" dirty="0"/>
              <a:t>1.	“Naah.”</a:t>
            </a:r>
          </a:p>
          <a:p>
            <a:pPr marL="461963" indent="-461963">
              <a:spcBef>
                <a:spcPct val="40000"/>
              </a:spcBef>
            </a:pPr>
            <a:r>
              <a:rPr lang="en-US" sz="2000" dirty="0"/>
              <a:t>2.	“Can’t” (said with a shake of the head and an air of finality).</a:t>
            </a:r>
          </a:p>
          <a:p>
            <a:pPr marL="461963" indent="-461963">
              <a:spcBef>
                <a:spcPct val="40000"/>
              </a:spcBef>
            </a:pPr>
            <a:r>
              <a:rPr lang="en-US" sz="2000" dirty="0"/>
              <a:t>3.	“That’s the dumbest thing I’ve ever heard.”</a:t>
            </a:r>
          </a:p>
          <a:p>
            <a:pPr marL="461963" indent="-461963">
              <a:spcBef>
                <a:spcPct val="40000"/>
              </a:spcBef>
            </a:pPr>
            <a:r>
              <a:rPr lang="en-US" sz="2000" dirty="0"/>
              <a:t>4.	“Yeah, but if you did that . . .” (poses an extreme or unlikely disaster case).</a:t>
            </a:r>
          </a:p>
          <a:p>
            <a:pPr marL="461963" indent="-461963">
              <a:spcBef>
                <a:spcPct val="40000"/>
              </a:spcBef>
            </a:pPr>
            <a:r>
              <a:rPr lang="en-US" sz="2000" dirty="0"/>
              <a:t>5.	“We already tried that—years ago.”</a:t>
            </a:r>
          </a:p>
          <a:p>
            <a:pPr marL="461963" indent="-461963">
              <a:spcBef>
                <a:spcPct val="40000"/>
              </a:spcBef>
            </a:pPr>
            <a:r>
              <a:rPr lang="en-US" sz="2000" dirty="0"/>
              <a:t>6.	“I don’t see anything wrong with the way we’re doing it now.”</a:t>
            </a:r>
          </a:p>
          <a:p>
            <a:pPr marL="461963" indent="-461963">
              <a:spcBef>
                <a:spcPct val="40000"/>
              </a:spcBef>
            </a:pPr>
            <a:r>
              <a:rPr lang="en-US" sz="2000" dirty="0"/>
              <a:t>7.	“We’ve never done anything like that before.”</a:t>
            </a:r>
          </a:p>
          <a:p>
            <a:pPr marL="461963" indent="-461963">
              <a:spcBef>
                <a:spcPct val="40000"/>
              </a:spcBef>
            </a:pPr>
            <a:r>
              <a:rPr lang="en-US" sz="2000" dirty="0"/>
              <a:t>8.	“We’ve got deadlines to meet—we don’t have time to consider that.”</a:t>
            </a:r>
          </a:p>
          <a:p>
            <a:pPr marL="461963" indent="-461963">
              <a:spcBef>
                <a:spcPct val="40000"/>
              </a:spcBef>
            </a:pPr>
            <a:r>
              <a:rPr lang="en-US" sz="2000" dirty="0"/>
              <a:t>9.	“It’s not in the budget.”</a:t>
            </a:r>
          </a:p>
          <a:p>
            <a:pPr marL="461963" indent="-461963">
              <a:spcBef>
                <a:spcPct val="40000"/>
              </a:spcBef>
            </a:pPr>
            <a:r>
              <a:rPr lang="en-US" sz="2000" dirty="0"/>
              <a:t>10.	“Where do you get these weird ideas?”</a:t>
            </a:r>
          </a:p>
        </p:txBody>
      </p:sp>
      <p:sp>
        <p:nvSpPr>
          <p:cNvPr id="276485" name="Rectangle 5"/>
          <p:cNvSpPr>
            <a:spLocks noChangeArrowheads="1"/>
          </p:cNvSpPr>
          <p:nvPr/>
        </p:nvSpPr>
        <p:spPr bwMode="auto">
          <a:xfrm>
            <a:off x="365125" y="6172200"/>
            <a:ext cx="713581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800" b="1" i="1" dirty="0">
                <a:solidFill>
                  <a:srgbClr val="0099CC"/>
                </a:solidFill>
              </a:rPr>
              <a:t>Source: </a:t>
            </a:r>
            <a:r>
              <a:rPr lang="en-US" sz="800" dirty="0">
                <a:solidFill>
                  <a:srgbClr val="0099CC"/>
                </a:solidFill>
              </a:rPr>
              <a:t>Adapted from </a:t>
            </a:r>
            <a:r>
              <a:rPr lang="en-US" sz="800" i="1" dirty="0">
                <a:solidFill>
                  <a:srgbClr val="0099CC"/>
                </a:solidFill>
              </a:rPr>
              <a:t>The Creative Process, </a:t>
            </a:r>
            <a:r>
              <a:rPr lang="en-US" sz="800" dirty="0">
                <a:solidFill>
                  <a:srgbClr val="0099CC"/>
                </a:solidFill>
              </a:rPr>
              <a:t>ed. Angelo M. Biondi (Hadley, MA: The Creative Education Foundation, 1986).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76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8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5–</a:t>
            </a:r>
            <a:fld id="{D00CED9C-670C-4B9D-9ADD-64B87897C1EE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193541" name="Rectangle 5"/>
          <p:cNvSpPr>
            <a:spLocks noGrp="1" noChangeArrowheads="1"/>
          </p:cNvSpPr>
          <p:nvPr>
            <p:ph type="title"/>
          </p:nvPr>
        </p:nvSpPr>
        <p:spPr>
          <a:xfrm>
            <a:off x="295275" y="540156"/>
            <a:ext cx="8534400" cy="457200"/>
          </a:xfr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  <a:ln/>
        </p:spPr>
        <p:txBody>
          <a:bodyPr lIns="0" tIns="0" rIns="0" bIns="0">
            <a:noAutofit/>
          </a:bodyPr>
          <a:lstStyle/>
          <a:p>
            <a:pPr marL="1654175" indent="-1484313">
              <a:tabLst>
                <a:tab pos="1147763" algn="ctr"/>
              </a:tabLst>
            </a:pPr>
            <a:r>
              <a:rPr lang="en-US" sz="2000" i="1" baseline="54000" dirty="0">
                <a:solidFill>
                  <a:schemeClr val="bg1"/>
                </a:solidFill>
                <a:effectLst/>
                <a:latin typeface="Book Antiqua" pitchFamily="18" charset="0"/>
              </a:rPr>
              <a:t>Figure</a:t>
            </a:r>
            <a:r>
              <a:rPr lang="en-US" sz="2400" i="1" baseline="50000" dirty="0">
                <a:solidFill>
                  <a:schemeClr val="bg1"/>
                </a:solidFill>
                <a:effectLst/>
                <a:latin typeface="Book Antiqua" pitchFamily="18" charset="0"/>
              </a:rPr>
              <a:t>	</a:t>
            </a:r>
            <a:r>
              <a:rPr lang="en-US" sz="1600" dirty="0">
                <a:solidFill>
                  <a:schemeClr val="bg1"/>
                </a:solidFill>
                <a:effectLst/>
                <a:cs typeface="Tahoma" pitchFamily="34" charset="0"/>
              </a:rPr>
              <a:t>5.1</a:t>
            </a:r>
            <a:r>
              <a:rPr lang="en-US" sz="1800" dirty="0">
                <a:solidFill>
                  <a:schemeClr val="bg1"/>
                </a:solidFill>
                <a:effectLst/>
                <a:cs typeface="Tahoma" pitchFamily="34" charset="0"/>
              </a:rPr>
              <a:t>	</a:t>
            </a:r>
            <a:r>
              <a:rPr lang="en-US" sz="1800" dirty="0">
                <a:solidFill>
                  <a:srgbClr val="008080"/>
                </a:solidFill>
                <a:effectLst/>
                <a:cs typeface="Tahoma" pitchFamily="34" charset="0"/>
              </a:rPr>
              <a:t>The Critical Thinking Process</a:t>
            </a:r>
          </a:p>
        </p:txBody>
      </p:sp>
      <p:pic>
        <p:nvPicPr>
          <p:cNvPr id="193543" name="Picture 7" descr="050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127125"/>
            <a:ext cx="7038975" cy="5121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193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5–</a:t>
            </a:r>
            <a:fld id="{6AEB378F-DEB0-4F26-8CE2-3D3070EFB047}" type="slidenum">
              <a:rPr lang="en-US"/>
              <a:pPr/>
              <a:t>15</a:t>
            </a:fld>
            <a:endParaRPr lang="en-US" dirty="0"/>
          </a:p>
        </p:txBody>
      </p:sp>
      <p:sp>
        <p:nvSpPr>
          <p:cNvPr id="1165314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Your Creativity</a:t>
            </a:r>
          </a:p>
        </p:txBody>
      </p:sp>
      <p:sp>
        <p:nvSpPr>
          <p:cNvPr id="1165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Recognizing Relationships</a:t>
            </a:r>
          </a:p>
          <a:p>
            <a:pPr lvl="1"/>
            <a:r>
              <a:rPr lang="en-US" dirty="0"/>
              <a:t>Looking for different or unorthodox relationships among the elements and people around you.</a:t>
            </a:r>
          </a:p>
          <a:p>
            <a:r>
              <a:rPr lang="en-US" dirty="0"/>
              <a:t>Developing a Functional Perspective</a:t>
            </a:r>
          </a:p>
          <a:p>
            <a:pPr lvl="1"/>
            <a:r>
              <a:rPr lang="en-US" dirty="0"/>
              <a:t>Viewing things and people in terms of how they can satisfy his or her needs and help complete a project.</a:t>
            </a:r>
          </a:p>
          <a:p>
            <a:r>
              <a:rPr lang="en-US" dirty="0"/>
              <a:t>Using Your Brains</a:t>
            </a:r>
          </a:p>
          <a:p>
            <a:pPr lvl="1"/>
            <a:r>
              <a:rPr lang="en-US" dirty="0"/>
              <a:t>The right brain helps us understand analogies, imagine things, and synthesize information.  </a:t>
            </a:r>
          </a:p>
          <a:p>
            <a:pPr lvl="1"/>
            <a:r>
              <a:rPr lang="en-US" dirty="0"/>
              <a:t>The left brain helps us analyze, verbalize, and use rational approaches to problem solving.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5–</a:t>
            </a:r>
            <a:fld id="{13988963-37CA-4538-90F2-B38A1C423FAF}" type="slidenum">
              <a:rPr lang="en-US"/>
              <a:pPr/>
              <a:t>16</a:t>
            </a:fld>
            <a:endParaRPr lang="en-US" dirty="0"/>
          </a:p>
        </p:txBody>
      </p:sp>
      <p:sp>
        <p:nvSpPr>
          <p:cNvPr id="1196034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Creative Exercise</a:t>
            </a:r>
          </a:p>
        </p:txBody>
      </p:sp>
      <p:sp>
        <p:nvSpPr>
          <p:cNvPr id="1196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9200"/>
            <a:ext cx="8305800" cy="5181600"/>
          </a:xfrm>
        </p:spPr>
        <p:txBody>
          <a:bodyPr/>
          <a:lstStyle/>
          <a:p>
            <a:r>
              <a:rPr lang="en-US" sz="2400" dirty="0"/>
              <a:t>Think of and write down all of the functions you can imagine for the following items (spend five minutes on each item):</a:t>
            </a:r>
          </a:p>
          <a:p>
            <a:r>
              <a:rPr lang="en-US" sz="2400" dirty="0"/>
              <a:t>An egotistical staff member</a:t>
            </a:r>
          </a:p>
          <a:p>
            <a:r>
              <a:rPr lang="en-US" sz="2400" dirty="0"/>
              <a:t>A large pebble</a:t>
            </a:r>
          </a:p>
          <a:p>
            <a:r>
              <a:rPr lang="en-US" sz="2400" dirty="0"/>
              <a:t>A fallen tree branch</a:t>
            </a:r>
          </a:p>
          <a:p>
            <a:r>
              <a:rPr lang="en-US" sz="2400" dirty="0"/>
              <a:t>A chair</a:t>
            </a:r>
          </a:p>
          <a:p>
            <a:r>
              <a:rPr lang="en-US" sz="2400" dirty="0"/>
              <a:t>A computer “whiz kid”</a:t>
            </a:r>
          </a:p>
          <a:p>
            <a:r>
              <a:rPr lang="en-US" sz="2400" dirty="0"/>
              <a:t>An obsessively organized </a:t>
            </a:r>
            <a:br>
              <a:rPr lang="en-US" sz="2400" dirty="0"/>
            </a:br>
            <a:r>
              <a:rPr lang="en-US" sz="2400" dirty="0"/>
              <a:t>employee</a:t>
            </a:r>
          </a:p>
          <a:p>
            <a:r>
              <a:rPr lang="en-US" sz="2400" dirty="0"/>
              <a:t>The office “gossip”</a:t>
            </a:r>
          </a:p>
          <a:p>
            <a:r>
              <a:rPr lang="en-US" sz="2400" dirty="0"/>
              <a:t>An old hubcap</a:t>
            </a:r>
          </a:p>
          <a:p>
            <a:endParaRPr lang="en-US" sz="2400" dirty="0"/>
          </a:p>
        </p:txBody>
      </p:sp>
      <p:sp>
        <p:nvSpPr>
          <p:cNvPr id="11960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2362200"/>
            <a:ext cx="3657600" cy="4083050"/>
          </a:xfrm>
        </p:spPr>
        <p:txBody>
          <a:bodyPr/>
          <a:lstStyle/>
          <a:p>
            <a:r>
              <a:rPr lang="en-US" sz="2400" dirty="0"/>
              <a:t>A new secretary</a:t>
            </a:r>
          </a:p>
          <a:p>
            <a:r>
              <a:rPr lang="en-US" sz="2400" dirty="0"/>
              <a:t>An empty roll of masking tape</a:t>
            </a:r>
          </a:p>
          <a:p>
            <a:r>
              <a:rPr lang="en-US" sz="2400" dirty="0"/>
              <a:t>A yardstick</a:t>
            </a:r>
          </a:p>
          <a:p>
            <a:r>
              <a:rPr lang="en-US" sz="2400" dirty="0"/>
              <a:t>An old coat hanger</a:t>
            </a:r>
          </a:p>
          <a:p>
            <a:r>
              <a:rPr lang="en-US" sz="2400" dirty="0"/>
              <a:t>The office “tightwad”</a:t>
            </a:r>
          </a:p>
          <a:p>
            <a:r>
              <a:rPr lang="en-US" sz="2400" dirty="0"/>
              <a:t>This exercise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47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5–</a:t>
            </a:r>
            <a:fld id="{A8FF50AC-5B1D-412F-BE53-B3B30106F486}" type="slidenum">
              <a:rPr lang="en-US"/>
              <a:pPr/>
              <a:t>17</a:t>
            </a:fld>
            <a:endParaRPr lang="en-US" dirty="0"/>
          </a:p>
        </p:txBody>
      </p:sp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540156"/>
            <a:ext cx="8534400" cy="457200"/>
          </a:xfr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  <a:ln/>
        </p:spPr>
        <p:txBody>
          <a:bodyPr lIns="0" tIns="0" rIns="0" bIns="0">
            <a:noAutofit/>
          </a:bodyPr>
          <a:lstStyle/>
          <a:p>
            <a:pPr marL="1654175" indent="-1484313">
              <a:tabLst>
                <a:tab pos="1147763" algn="ctr"/>
              </a:tabLst>
            </a:pPr>
            <a:r>
              <a:rPr lang="en-US" sz="2000" i="1" baseline="54000" dirty="0">
                <a:solidFill>
                  <a:schemeClr val="bg1"/>
                </a:solidFill>
                <a:effectLst/>
                <a:latin typeface="Book Antiqua" pitchFamily="18" charset="0"/>
              </a:rPr>
              <a:t>Table</a:t>
            </a:r>
            <a:r>
              <a:rPr lang="en-US" sz="2400" i="1" baseline="50000" dirty="0">
                <a:solidFill>
                  <a:schemeClr val="bg1"/>
                </a:solidFill>
                <a:effectLst/>
                <a:latin typeface="Book Antiqua" pitchFamily="18" charset="0"/>
              </a:rPr>
              <a:t>	</a:t>
            </a:r>
            <a:r>
              <a:rPr lang="en-US" sz="1600" dirty="0">
                <a:solidFill>
                  <a:schemeClr val="bg1"/>
                </a:solidFill>
                <a:effectLst/>
                <a:cs typeface="Tahoma" pitchFamily="34" charset="0"/>
              </a:rPr>
              <a:t>5.4</a:t>
            </a:r>
            <a:r>
              <a:rPr lang="en-US" sz="1800" dirty="0">
                <a:solidFill>
                  <a:schemeClr val="bg1"/>
                </a:solidFill>
                <a:effectLst/>
                <a:cs typeface="Tahoma" pitchFamily="34" charset="0"/>
              </a:rPr>
              <a:t>	</a:t>
            </a:r>
            <a:r>
              <a:rPr lang="en-US" sz="1800" dirty="0">
                <a:solidFill>
                  <a:srgbClr val="0099CC"/>
                </a:solidFill>
                <a:effectLst/>
                <a:cs typeface="Tahoma" pitchFamily="34" charset="0"/>
              </a:rPr>
              <a:t>Processes Associated with the Two </a:t>
            </a:r>
            <a:r>
              <a:rPr lang="en-US" sz="1800" dirty="0" smtClean="0">
                <a:solidFill>
                  <a:srgbClr val="0099CC"/>
                </a:solidFill>
                <a:effectLst/>
                <a:cs typeface="Tahoma" pitchFamily="34" charset="0"/>
              </a:rPr>
              <a:t>Hemispheres of the Brain  </a:t>
            </a:r>
            <a:endParaRPr lang="en-US" sz="1800" dirty="0">
              <a:solidFill>
                <a:srgbClr val="0099CC"/>
              </a:solidFill>
              <a:effectLst/>
              <a:cs typeface="Tahoma" pitchFamily="34" charset="0"/>
            </a:endParaRPr>
          </a:p>
        </p:txBody>
      </p:sp>
      <p:graphicFrame>
        <p:nvGraphicFramePr>
          <p:cNvPr id="278681" name="Group 1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80504010"/>
              </p:ext>
            </p:extLst>
          </p:nvPr>
        </p:nvGraphicFramePr>
        <p:xfrm>
          <a:off x="381000" y="1273175"/>
          <a:ext cx="8358188" cy="3870960"/>
        </p:xfrm>
        <a:graphic>
          <a:graphicData uri="http://schemas.openxmlformats.org/drawingml/2006/table">
            <a:tbl>
              <a:tblPr/>
              <a:tblGrid>
                <a:gridCol w="4179094"/>
                <a:gridCol w="4179094"/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Left Hemisphere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Right Hemisphere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Verbal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Nonverbal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Analytical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Synthesizing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Abstract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Seeing analogies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Rational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Nonrational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Logical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Spatial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Linear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Intuitive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66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Imaginative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478302" y="5984630"/>
            <a:ext cx="769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sz="800" b="1" i="1" dirty="0">
                <a:solidFill>
                  <a:srgbClr val="0099CC"/>
                </a:solidFill>
              </a:rPr>
              <a:t>Sources: </a:t>
            </a:r>
            <a:r>
              <a:rPr lang="en-US" sz="800" dirty="0">
                <a:solidFill>
                  <a:srgbClr val="0099CC"/>
                </a:solidFill>
              </a:rPr>
              <a:t>Tasneem Sayeed, “Left vs. Right Brain: Which Hemisphere Dominates You?” </a:t>
            </a:r>
            <a:r>
              <a:rPr lang="en-US" sz="800" i="1" dirty="0">
                <a:solidFill>
                  <a:srgbClr val="0099CC"/>
                </a:solidFill>
              </a:rPr>
              <a:t>Hub Pages</a:t>
            </a:r>
            <a:r>
              <a:rPr lang="en-US" sz="800" dirty="0">
                <a:solidFill>
                  <a:srgbClr val="0099CC"/>
                </a:solidFill>
              </a:rPr>
              <a:t>, http://tasneemsayeed.hubpages.com/hub/Left_Right_Brain (Accessed February 10, 2012); Kendra Cherry, “Left Brain vs. Right Brain: Understanding the Myth and Reality of Left Brain and Right Brain Dominance,” </a:t>
            </a:r>
            <a:r>
              <a:rPr lang="en-US" sz="800" i="1" dirty="0">
                <a:solidFill>
                  <a:srgbClr val="0099CC"/>
                </a:solidFill>
              </a:rPr>
              <a:t>About.com</a:t>
            </a:r>
            <a:r>
              <a:rPr lang="en-US" sz="800" dirty="0">
                <a:solidFill>
                  <a:srgbClr val="0099CC"/>
                </a:solidFill>
              </a:rPr>
              <a:t>, http://psychology.about.com/od/cognitivepsychology/a/left-brain-right-brain.htm (Accessed February 10, 2012).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27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5–</a:t>
            </a:r>
            <a:fld id="{38767E00-1977-42A5-B35C-17E5153176B6}" type="slidenum">
              <a:rPr lang="en-US"/>
              <a:pPr/>
              <a:t>18</a:t>
            </a:fld>
            <a:endParaRPr lang="en-US" dirty="0"/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540156"/>
            <a:ext cx="8534400" cy="457200"/>
          </a:xfr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00B0F0"/>
            </a:solidFill>
          </a:ln>
        </p:spPr>
        <p:txBody>
          <a:bodyPr lIns="0" tIns="0" rIns="0" bIns="0">
            <a:noAutofit/>
          </a:bodyPr>
          <a:lstStyle/>
          <a:p>
            <a:pPr marL="1654175" indent="-1484313">
              <a:tabLst>
                <a:tab pos="1147763" algn="ctr"/>
              </a:tabLst>
            </a:pPr>
            <a:r>
              <a:rPr lang="en-US" sz="2000" i="1" baseline="54000" dirty="0">
                <a:solidFill>
                  <a:schemeClr val="bg1"/>
                </a:solidFill>
                <a:effectLst/>
                <a:latin typeface="Book Antiqua" pitchFamily="18" charset="0"/>
              </a:rPr>
              <a:t>Table</a:t>
            </a:r>
            <a:r>
              <a:rPr lang="en-US" sz="2400" i="1" baseline="50000" dirty="0">
                <a:solidFill>
                  <a:schemeClr val="bg1"/>
                </a:solidFill>
                <a:effectLst/>
                <a:latin typeface="Book Antiqua" pitchFamily="18" charset="0"/>
              </a:rPr>
              <a:t>	</a:t>
            </a:r>
            <a:r>
              <a:rPr lang="en-US" sz="1600" dirty="0">
                <a:solidFill>
                  <a:schemeClr val="bg1"/>
                </a:solidFill>
                <a:effectLst/>
                <a:cs typeface="Tahoma" pitchFamily="34" charset="0"/>
              </a:rPr>
              <a:t>5.5</a:t>
            </a:r>
            <a:r>
              <a:rPr lang="en-US" sz="1800" dirty="0">
                <a:solidFill>
                  <a:schemeClr val="bg1"/>
                </a:solidFill>
                <a:effectLst/>
                <a:cs typeface="Tahoma" pitchFamily="34" charset="0"/>
              </a:rPr>
              <a:t>	</a:t>
            </a:r>
            <a:r>
              <a:rPr lang="en-US" sz="1800" dirty="0">
                <a:solidFill>
                  <a:srgbClr val="0099CC"/>
                </a:solidFill>
                <a:effectLst/>
                <a:cs typeface="Tahoma" pitchFamily="34" charset="0"/>
              </a:rPr>
              <a:t>Ways to Develop Left- and Right-Hemisphere Skills </a:t>
            </a:r>
          </a:p>
        </p:txBody>
      </p:sp>
      <p:graphicFrame>
        <p:nvGraphicFramePr>
          <p:cNvPr id="280624" name="Group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96753859"/>
              </p:ext>
            </p:extLst>
          </p:nvPr>
        </p:nvGraphicFramePr>
        <p:xfrm>
          <a:off x="381000" y="1219200"/>
          <a:ext cx="8382000" cy="4785360"/>
        </p:xfrm>
        <a:graphic>
          <a:graphicData uri="http://schemas.openxmlformats.org/drawingml/2006/table">
            <a:tbl>
              <a:tblPr/>
              <a:tblGrid>
                <a:gridCol w="4191000"/>
                <a:gridCol w="419100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Left-Hemisphere Skills</a:t>
                      </a: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Right-Hemisphere Skills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 </a:t>
                      </a: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2032000">
                <a:tc>
                  <a:txBody>
                    <a:bodyPr/>
                    <a:lstStyle/>
                    <a:p>
                      <a:pPr marL="346075" marR="0" lvl="0" indent="-3460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Step-by-step planning of your work and life activities</a:t>
                      </a:r>
                    </a:p>
                    <a:p>
                      <a:pPr marL="346075" marR="0" lvl="0" indent="-3460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Reading ancient, medieval, and scholastic philosophy, legal cases, and books on logic</a:t>
                      </a:r>
                    </a:p>
                    <a:p>
                      <a:pPr marL="346075" marR="0" lvl="0" indent="-3460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Establishing timetables for all of your activities</a:t>
                      </a:r>
                    </a:p>
                    <a:p>
                      <a:pPr marL="346075" marR="0" lvl="0" indent="-3460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Using and working with a computer program</a:t>
                      </a:r>
                    </a:p>
                    <a:p>
                      <a:pPr marL="346075" marR="0" lvl="0" indent="-3460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Detailed fantasizing and visualizing things and situations in the future</a:t>
                      </a:r>
                    </a:p>
                    <a:p>
                      <a:pPr marL="346075" marR="0" lvl="0" indent="-3460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Drawing faces, caricatures, and landscapes</a:t>
                      </a:r>
                    </a:p>
                  </a:txBody>
                  <a:tcPr marT="13716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6075" marR="0" lvl="0" indent="-3460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Using metaphors and analogies to describe things and people in your conversations and writing</a:t>
                      </a:r>
                    </a:p>
                    <a:p>
                      <a:pPr marL="346075" marR="0" lvl="0" indent="-3460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Taking off your watch when you are not working</a:t>
                      </a:r>
                    </a:p>
                    <a:p>
                      <a:pPr marL="346075" marR="0" lvl="0" indent="-3460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Suspending your initial judgment of ideas, new acquaintances, movies, TV programs, and so on</a:t>
                      </a:r>
                    </a:p>
                    <a:p>
                      <a:pPr marL="346075" marR="0" lvl="0" indent="-3460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Recording your hunches, feelings, and intuitions and calculating their accuracy</a:t>
                      </a:r>
                    </a:p>
                  </a:txBody>
                  <a:tcPr marT="13716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280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5–</a:t>
            </a:r>
            <a:fld id="{F63C37FA-4C39-4496-9D5F-18CFCB0AD4E9}" type="slidenum">
              <a:rPr lang="en-US"/>
              <a:pPr/>
              <a:t>19</a:t>
            </a:fld>
            <a:endParaRPr lang="en-US" dirty="0"/>
          </a:p>
        </p:txBody>
      </p:sp>
      <p:sp>
        <p:nvSpPr>
          <p:cNvPr id="1171458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Impediments to Creativity</a:t>
            </a:r>
          </a:p>
        </p:txBody>
      </p:sp>
      <p:sp>
        <p:nvSpPr>
          <p:cNvPr id="1171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6410325" cy="51816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dirty="0"/>
              <a:t>Eliminating Muddling Mind-Sets</a:t>
            </a:r>
          </a:p>
          <a:p>
            <a:pPr lvl="1">
              <a:spcBef>
                <a:spcPct val="50000"/>
              </a:spcBef>
            </a:pPr>
            <a:r>
              <a:rPr lang="en-US" dirty="0"/>
              <a:t>Either/or thinking (concern for certainty)</a:t>
            </a:r>
          </a:p>
          <a:p>
            <a:pPr lvl="1">
              <a:spcBef>
                <a:spcPct val="50000"/>
              </a:spcBef>
            </a:pPr>
            <a:r>
              <a:rPr lang="en-US" dirty="0"/>
              <a:t>Security hunting (concern for risk)</a:t>
            </a:r>
          </a:p>
          <a:p>
            <a:pPr lvl="1">
              <a:spcBef>
                <a:spcPct val="50000"/>
              </a:spcBef>
            </a:pPr>
            <a:r>
              <a:rPr lang="en-US" dirty="0"/>
              <a:t>Stereotyping (abstracting reality)</a:t>
            </a:r>
          </a:p>
          <a:p>
            <a:pPr lvl="1">
              <a:spcBef>
                <a:spcPct val="50000"/>
              </a:spcBef>
            </a:pPr>
            <a:r>
              <a:rPr lang="en-US" dirty="0"/>
              <a:t>Probability thinking (seeking predictable results)</a:t>
            </a:r>
          </a:p>
        </p:txBody>
      </p:sp>
      <p:pic>
        <p:nvPicPr>
          <p:cNvPr id="1171460" name="Picture 4" descr="PE01511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819400"/>
            <a:ext cx="2025650" cy="3468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Objectives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 smtClean="0"/>
              <a:t>5–</a:t>
            </a:r>
            <a:fld id="{B281C6E2-98BE-4B8B-9389-49A30ADA5CD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Rectangle 12"/>
          <p:cNvSpPr txBox="1">
            <a:spLocks noChangeArrowheads="1"/>
          </p:cNvSpPr>
          <p:nvPr/>
        </p:nvSpPr>
        <p:spPr>
          <a:xfrm>
            <a:off x="457200" y="1219200"/>
            <a:ext cx="7629525" cy="5181600"/>
          </a:xfrm>
          <a:prstGeom prst="rect">
            <a:avLst/>
          </a:prstGeom>
        </p:spPr>
        <p:txBody>
          <a:bodyPr/>
          <a:lstStyle>
            <a:lvl1pPr marL="231775" indent="-231775" algn="l" rtl="0" fontAlgn="base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5000"/>
              <a:buChar char="•"/>
              <a:defRPr sz="2800">
                <a:solidFill>
                  <a:srgbClr val="33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688975" indent="-287338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Ø"/>
              <a:defRPr sz="2400">
                <a:solidFill>
                  <a:srgbClr val="99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marL="1082675" indent="-22383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CC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marL="1539875" indent="-223838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marL="533400" indent="-533400">
              <a:spcBef>
                <a:spcPct val="50000"/>
              </a:spcBef>
              <a:buSzTx/>
              <a:buFontTx/>
              <a:buAutoNum type="arabicPeriod"/>
            </a:pPr>
            <a:r>
              <a:rPr lang="en-US" sz="2400" dirty="0" smtClean="0">
                <a:latin typeface="Tahoma" pitchFamily="34" charset="0"/>
                <a:cs typeface="Tahoma" pitchFamily="34" charset="0"/>
              </a:rPr>
              <a:t>To explore the opportunity identification process</a:t>
            </a:r>
          </a:p>
          <a:p>
            <a:pPr marL="533400" indent="-533400">
              <a:spcBef>
                <a:spcPct val="50000"/>
              </a:spcBef>
              <a:buSzTx/>
              <a:buFontTx/>
              <a:buAutoNum type="arabicPeriod"/>
            </a:pPr>
            <a:r>
              <a:rPr lang="en-US" sz="2400" dirty="0" smtClean="0">
                <a:latin typeface="Tahoma" pitchFamily="34" charset="0"/>
                <a:cs typeface="Tahoma" pitchFamily="34" charset="0"/>
              </a:rPr>
              <a:t>To define and illustrate the sources of innovative ideas for entrepreneurs</a:t>
            </a:r>
          </a:p>
          <a:p>
            <a:pPr marL="533400" indent="-533400">
              <a:spcBef>
                <a:spcPct val="50000"/>
              </a:spcBef>
              <a:buSzTx/>
              <a:buFontTx/>
              <a:buAutoNum type="arabicPeriod"/>
            </a:pPr>
            <a:r>
              <a:rPr lang="en-US" sz="2400" dirty="0" smtClean="0">
                <a:latin typeface="Tahoma" pitchFamily="34" charset="0"/>
                <a:cs typeface="Tahoma" pitchFamily="34" charset="0"/>
              </a:rPr>
              <a:t>To examine the role of creativity and to review the major components of the creative process: knowledge accumulation, incubation process, idea experience, evaluation, and implementation</a:t>
            </a:r>
          </a:p>
          <a:p>
            <a:pPr marL="533400" indent="-533400">
              <a:spcBef>
                <a:spcPct val="50000"/>
              </a:spcBef>
              <a:buSzTx/>
              <a:buFontTx/>
              <a:buAutoNum type="arabicPeriod"/>
            </a:pPr>
            <a:r>
              <a:rPr lang="en-US" sz="2400" dirty="0" smtClean="0">
                <a:latin typeface="Tahoma" pitchFamily="34" charset="0"/>
                <a:cs typeface="Tahoma" pitchFamily="34" charset="0"/>
              </a:rPr>
              <a:t>To present ways of developing personal creativity: recognize relationships, develop a functional perspective, use your “brains,” and eliminate muddling mind-sets</a:t>
            </a:r>
            <a:endParaRPr lang="en-US" sz="24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1915821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19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5–</a:t>
            </a:r>
            <a:fld id="{11D20A8E-8F79-4D5D-94B9-2ABF4323935C}" type="slidenum">
              <a:rPr lang="en-US"/>
              <a:pPr/>
              <a:t>20</a:t>
            </a:fld>
            <a:endParaRPr lang="en-US" dirty="0"/>
          </a:p>
        </p:txBody>
      </p:sp>
      <p:sp>
        <p:nvSpPr>
          <p:cNvPr id="1175554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Arenas in Which People are Creative</a:t>
            </a:r>
          </a:p>
        </p:txBody>
      </p:sp>
      <p:sp>
        <p:nvSpPr>
          <p:cNvPr id="1175555" name="Line 3"/>
          <p:cNvSpPr>
            <a:spLocks noChangeShapeType="1"/>
          </p:cNvSpPr>
          <p:nvPr/>
        </p:nvSpPr>
        <p:spPr bwMode="blackWhite">
          <a:xfrm>
            <a:off x="4572000" y="2438400"/>
            <a:ext cx="0" cy="762000"/>
          </a:xfrm>
          <a:prstGeom prst="line">
            <a:avLst/>
          </a:prstGeom>
          <a:noFill/>
          <a:ln w="28575">
            <a:solidFill>
              <a:srgbClr val="336699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1175556" name="Line 4"/>
          <p:cNvSpPr>
            <a:spLocks noChangeShapeType="1"/>
          </p:cNvSpPr>
          <p:nvPr/>
        </p:nvSpPr>
        <p:spPr bwMode="blackWhite">
          <a:xfrm rot="-2801678">
            <a:off x="3505994" y="2894807"/>
            <a:ext cx="1587" cy="762000"/>
          </a:xfrm>
          <a:prstGeom prst="line">
            <a:avLst/>
          </a:prstGeom>
          <a:noFill/>
          <a:ln w="28575">
            <a:solidFill>
              <a:srgbClr val="336699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1175557" name="Line 5"/>
          <p:cNvSpPr>
            <a:spLocks noChangeShapeType="1"/>
          </p:cNvSpPr>
          <p:nvPr/>
        </p:nvSpPr>
        <p:spPr bwMode="blackWhite">
          <a:xfrm rot="2191705">
            <a:off x="3886200" y="4495800"/>
            <a:ext cx="1588" cy="762000"/>
          </a:xfrm>
          <a:prstGeom prst="line">
            <a:avLst/>
          </a:prstGeom>
          <a:noFill/>
          <a:ln w="28575">
            <a:solidFill>
              <a:srgbClr val="336699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1175558" name="Line 6"/>
          <p:cNvSpPr>
            <a:spLocks noChangeShapeType="1"/>
          </p:cNvSpPr>
          <p:nvPr/>
        </p:nvSpPr>
        <p:spPr bwMode="blackWhite">
          <a:xfrm rot="-6160750">
            <a:off x="3352006" y="3734594"/>
            <a:ext cx="1588" cy="762000"/>
          </a:xfrm>
          <a:prstGeom prst="line">
            <a:avLst/>
          </a:prstGeom>
          <a:noFill/>
          <a:ln w="28575">
            <a:solidFill>
              <a:srgbClr val="336699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1175559" name="Line 7"/>
          <p:cNvSpPr>
            <a:spLocks noChangeShapeType="1"/>
          </p:cNvSpPr>
          <p:nvPr/>
        </p:nvSpPr>
        <p:spPr bwMode="blackWhite">
          <a:xfrm rot="6160750" flipH="1">
            <a:off x="5790406" y="3734594"/>
            <a:ext cx="1588" cy="762000"/>
          </a:xfrm>
          <a:prstGeom prst="line">
            <a:avLst/>
          </a:prstGeom>
          <a:noFill/>
          <a:ln w="28575">
            <a:solidFill>
              <a:srgbClr val="336699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1175560" name="Line 8"/>
          <p:cNvSpPr>
            <a:spLocks noChangeShapeType="1"/>
          </p:cNvSpPr>
          <p:nvPr/>
        </p:nvSpPr>
        <p:spPr bwMode="blackWhite">
          <a:xfrm rot="19408295" flipH="1">
            <a:off x="5257800" y="4495800"/>
            <a:ext cx="1588" cy="762000"/>
          </a:xfrm>
          <a:prstGeom prst="line">
            <a:avLst/>
          </a:prstGeom>
          <a:noFill/>
          <a:ln w="28575">
            <a:solidFill>
              <a:srgbClr val="336699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1175561" name="Line 9"/>
          <p:cNvSpPr>
            <a:spLocks noChangeShapeType="1"/>
          </p:cNvSpPr>
          <p:nvPr/>
        </p:nvSpPr>
        <p:spPr bwMode="blackWhite">
          <a:xfrm rot="2801678" flipH="1">
            <a:off x="5638006" y="2894807"/>
            <a:ext cx="1587" cy="762000"/>
          </a:xfrm>
          <a:prstGeom prst="line">
            <a:avLst/>
          </a:prstGeom>
          <a:noFill/>
          <a:ln w="28575">
            <a:solidFill>
              <a:srgbClr val="336699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1175562" name="Oval 10" descr="Blue03"/>
          <p:cNvSpPr>
            <a:spLocks noChangeArrowheads="1"/>
          </p:cNvSpPr>
          <p:nvPr/>
        </p:nvSpPr>
        <p:spPr bwMode="blackWhite">
          <a:xfrm>
            <a:off x="3530600" y="3200400"/>
            <a:ext cx="2117725" cy="1552575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bg2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 anchor="ctr" anchorCtr="1"/>
          <a:lstStyle/>
          <a:p>
            <a:pPr algn="ctr" eaLnBrk="0" hangingPunct="0"/>
            <a:r>
              <a:rPr lang="en-US" sz="2400" b="1" dirty="0">
                <a:solidFill>
                  <a:schemeClr val="bg1"/>
                </a:solidFill>
              </a:rPr>
              <a:t>Types of </a:t>
            </a:r>
            <a:br>
              <a:rPr lang="en-US" sz="2400" b="1" dirty="0">
                <a:solidFill>
                  <a:schemeClr val="bg1"/>
                </a:solidFill>
              </a:rPr>
            </a:br>
            <a:r>
              <a:rPr lang="en-US" sz="2400" b="1" dirty="0">
                <a:solidFill>
                  <a:schemeClr val="bg1"/>
                </a:solidFill>
              </a:rPr>
              <a:t>Creativity</a:t>
            </a:r>
          </a:p>
        </p:txBody>
      </p:sp>
      <p:sp>
        <p:nvSpPr>
          <p:cNvPr id="1175563" name="Oval 11" descr="Blue01"/>
          <p:cNvSpPr>
            <a:spLocks noChangeArrowheads="1"/>
          </p:cNvSpPr>
          <p:nvPr/>
        </p:nvSpPr>
        <p:spPr bwMode="blackWhite">
          <a:xfrm>
            <a:off x="5734050" y="2308225"/>
            <a:ext cx="2647950" cy="1047750"/>
          </a:xfrm>
          <a:prstGeom prst="ellipse">
            <a:avLst/>
          </a:prstGeom>
          <a:solidFill>
            <a:srgbClr val="0099CC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 anchor="ctr" anchorCtr="1"/>
          <a:lstStyle/>
          <a:p>
            <a:pPr algn="ctr" eaLnBrk="0" hangingPunct="0"/>
            <a:r>
              <a:rPr lang="en-US" sz="2000" b="1" dirty="0">
                <a:solidFill>
                  <a:srgbClr val="FFFFFF"/>
                </a:solidFill>
              </a:rPr>
              <a:t>Material</a:t>
            </a:r>
            <a:br>
              <a:rPr lang="en-US" sz="2000" b="1" dirty="0">
                <a:solidFill>
                  <a:srgbClr val="FFFFFF"/>
                </a:solidFill>
              </a:rPr>
            </a:br>
            <a:r>
              <a:rPr lang="en-US" sz="2000" b="1" dirty="0">
                <a:solidFill>
                  <a:srgbClr val="FFFFFF"/>
                </a:solidFill>
              </a:rPr>
              <a:t>Creativity</a:t>
            </a:r>
          </a:p>
        </p:txBody>
      </p:sp>
      <p:sp>
        <p:nvSpPr>
          <p:cNvPr id="1175564" name="Oval 12" descr="Blue01"/>
          <p:cNvSpPr>
            <a:spLocks noChangeArrowheads="1"/>
          </p:cNvSpPr>
          <p:nvPr/>
        </p:nvSpPr>
        <p:spPr bwMode="blackWhite">
          <a:xfrm>
            <a:off x="5886450" y="3730625"/>
            <a:ext cx="2647950" cy="1047750"/>
          </a:xfrm>
          <a:prstGeom prst="ellipse">
            <a:avLst/>
          </a:prstGeom>
          <a:solidFill>
            <a:srgbClr val="0099CC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 anchor="ctr" anchorCtr="1"/>
          <a:lstStyle/>
          <a:p>
            <a:pPr algn="ctr" eaLnBrk="0" hangingPunct="0"/>
            <a:r>
              <a:rPr lang="en-US" sz="2000" b="1" dirty="0">
                <a:solidFill>
                  <a:srgbClr val="FFFFFF"/>
                </a:solidFill>
              </a:rPr>
              <a:t>Organization Creativity</a:t>
            </a:r>
          </a:p>
        </p:txBody>
      </p:sp>
      <p:sp>
        <p:nvSpPr>
          <p:cNvPr id="1175565" name="Oval 13" descr="Blue01"/>
          <p:cNvSpPr>
            <a:spLocks noChangeArrowheads="1"/>
          </p:cNvSpPr>
          <p:nvPr/>
        </p:nvSpPr>
        <p:spPr bwMode="blackWhite">
          <a:xfrm>
            <a:off x="4972050" y="5026025"/>
            <a:ext cx="2647950" cy="1047750"/>
          </a:xfrm>
          <a:prstGeom prst="ellipse">
            <a:avLst/>
          </a:prstGeom>
          <a:solidFill>
            <a:srgbClr val="0099CC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 anchor="ctr" anchorCtr="1"/>
          <a:lstStyle/>
          <a:p>
            <a:pPr algn="ctr" eaLnBrk="0" hangingPunct="0"/>
            <a:r>
              <a:rPr lang="en-US" sz="2000" b="1" dirty="0">
                <a:solidFill>
                  <a:srgbClr val="FFFFFF"/>
                </a:solidFill>
              </a:rPr>
              <a:t>Relationship Creativity</a:t>
            </a:r>
          </a:p>
        </p:txBody>
      </p:sp>
      <p:sp>
        <p:nvSpPr>
          <p:cNvPr id="1175566" name="Oval 14" descr="Blue01"/>
          <p:cNvSpPr>
            <a:spLocks noChangeArrowheads="1"/>
          </p:cNvSpPr>
          <p:nvPr/>
        </p:nvSpPr>
        <p:spPr bwMode="blackWhite">
          <a:xfrm>
            <a:off x="1447800" y="5026025"/>
            <a:ext cx="2647950" cy="1047750"/>
          </a:xfrm>
          <a:prstGeom prst="ellipse">
            <a:avLst/>
          </a:prstGeom>
          <a:solidFill>
            <a:srgbClr val="0099CC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 anchor="ctr" anchorCtr="1"/>
          <a:lstStyle/>
          <a:p>
            <a:pPr algn="ctr" eaLnBrk="0" hangingPunct="0"/>
            <a:r>
              <a:rPr lang="en-US" sz="2000" b="1" dirty="0">
                <a:solidFill>
                  <a:srgbClr val="FFFFFF"/>
                </a:solidFill>
              </a:rPr>
              <a:t>Event Creativity</a:t>
            </a:r>
          </a:p>
        </p:txBody>
      </p:sp>
      <p:sp>
        <p:nvSpPr>
          <p:cNvPr id="1175567" name="Oval 15" descr="Blue01"/>
          <p:cNvSpPr>
            <a:spLocks noChangeArrowheads="1"/>
          </p:cNvSpPr>
          <p:nvPr/>
        </p:nvSpPr>
        <p:spPr bwMode="blackWhite">
          <a:xfrm>
            <a:off x="628650" y="3730625"/>
            <a:ext cx="2647950" cy="1047750"/>
          </a:xfrm>
          <a:prstGeom prst="ellipse">
            <a:avLst/>
          </a:prstGeom>
          <a:solidFill>
            <a:srgbClr val="0099CC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 anchor="ctr" anchorCtr="1"/>
          <a:lstStyle/>
          <a:p>
            <a:pPr algn="ctr" eaLnBrk="0" hangingPunct="0"/>
            <a:r>
              <a:rPr lang="en-US" sz="2000" b="1" dirty="0">
                <a:solidFill>
                  <a:srgbClr val="FFFFFF"/>
                </a:solidFill>
              </a:rPr>
              <a:t>Inner Creativity</a:t>
            </a:r>
          </a:p>
        </p:txBody>
      </p:sp>
      <p:sp>
        <p:nvSpPr>
          <p:cNvPr id="1175568" name="Oval 16" descr="Blue01"/>
          <p:cNvSpPr>
            <a:spLocks noChangeArrowheads="1"/>
          </p:cNvSpPr>
          <p:nvPr/>
        </p:nvSpPr>
        <p:spPr bwMode="blackWhite">
          <a:xfrm>
            <a:off x="685800" y="2308225"/>
            <a:ext cx="2647950" cy="1047750"/>
          </a:xfrm>
          <a:prstGeom prst="ellipse">
            <a:avLst/>
          </a:prstGeom>
          <a:solidFill>
            <a:srgbClr val="0099CC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 anchor="ctr" anchorCtr="1"/>
          <a:lstStyle/>
          <a:p>
            <a:pPr algn="ctr" eaLnBrk="0" hangingPunct="0"/>
            <a:r>
              <a:rPr lang="en-US" sz="2000" b="1" dirty="0">
                <a:solidFill>
                  <a:srgbClr val="FFFFFF"/>
                </a:solidFill>
              </a:rPr>
              <a:t>Spontaneous Creativity</a:t>
            </a:r>
          </a:p>
        </p:txBody>
      </p:sp>
      <p:sp>
        <p:nvSpPr>
          <p:cNvPr id="1175569" name="Oval 17" descr="Blue01"/>
          <p:cNvSpPr>
            <a:spLocks noChangeArrowheads="1"/>
          </p:cNvSpPr>
          <p:nvPr/>
        </p:nvSpPr>
        <p:spPr bwMode="blackWhite">
          <a:xfrm>
            <a:off x="3270250" y="1470025"/>
            <a:ext cx="2647950" cy="1047750"/>
          </a:xfrm>
          <a:prstGeom prst="ellipse">
            <a:avLst/>
          </a:prstGeom>
          <a:solidFill>
            <a:srgbClr val="0099CC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 anchor="ctr" anchorCtr="1"/>
          <a:lstStyle/>
          <a:p>
            <a:pPr algn="ctr" eaLnBrk="0" hangingPunct="0"/>
            <a:r>
              <a:rPr lang="en-US" sz="2000" b="1" dirty="0">
                <a:solidFill>
                  <a:srgbClr val="FFFFFF"/>
                </a:solidFill>
              </a:rPr>
              <a:t>Idea</a:t>
            </a:r>
            <a:br>
              <a:rPr lang="en-US" sz="2000" b="1" dirty="0">
                <a:solidFill>
                  <a:srgbClr val="FFFFFF"/>
                </a:solidFill>
              </a:rPr>
            </a:br>
            <a:r>
              <a:rPr lang="en-US" sz="2000" b="1" dirty="0">
                <a:solidFill>
                  <a:srgbClr val="FFFFFF"/>
                </a:solidFill>
              </a:rPr>
              <a:t>Creativity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5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75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5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175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75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5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75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5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75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75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5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75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175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5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175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175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5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175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5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175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5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1175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5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175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5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1175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5555" grpId="0" animBg="1"/>
      <p:bldP spid="1175556" grpId="0" animBg="1"/>
      <p:bldP spid="1175557" grpId="0" animBg="1"/>
      <p:bldP spid="1175558" grpId="0" animBg="1"/>
      <p:bldP spid="1175559" grpId="0" animBg="1"/>
      <p:bldP spid="1175560" grpId="0" animBg="1"/>
      <p:bldP spid="1175561" grpId="0" animBg="1"/>
      <p:bldP spid="1175562" grpId="0" animBg="1" autoUpdateAnimBg="0"/>
      <p:bldP spid="1175563" grpId="0" animBg="1" autoUpdateAnimBg="0"/>
      <p:bldP spid="1175564" grpId="0" animBg="1" autoUpdateAnimBg="0"/>
      <p:bldP spid="1175565" grpId="0" animBg="1" autoUpdateAnimBg="0"/>
      <p:bldP spid="1175566" grpId="0" animBg="1" autoUpdateAnimBg="0"/>
      <p:bldP spid="1175567" grpId="0" animBg="1" autoUpdateAnimBg="0"/>
      <p:bldP spid="1175568" grpId="0" animBg="1" autoUpdateAnimBg="0"/>
      <p:bldP spid="1175569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5–</a:t>
            </a:r>
            <a:fld id="{6B3FFC02-2474-4BE8-9BBA-C1FFF2CDD98E}" type="slidenum">
              <a:rPr lang="en-US"/>
              <a:pPr/>
              <a:t>21</a:t>
            </a:fld>
            <a:endParaRPr lang="en-US" dirty="0"/>
          </a:p>
        </p:txBody>
      </p:sp>
      <p:sp>
        <p:nvSpPr>
          <p:cNvPr id="1177602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Creative Climate</a:t>
            </a:r>
          </a:p>
        </p:txBody>
      </p:sp>
      <p:sp>
        <p:nvSpPr>
          <p:cNvPr id="1177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30000"/>
              </a:spcBef>
            </a:pPr>
            <a:r>
              <a:rPr lang="en-US" sz="2400" dirty="0"/>
              <a:t>Characteristics of a </a:t>
            </a:r>
            <a:r>
              <a:rPr lang="en-US" sz="2400" dirty="0" smtClean="0"/>
              <a:t>Creative Climate</a:t>
            </a:r>
            <a:r>
              <a:rPr lang="en-US" sz="2400" dirty="0"/>
              <a:t>:</a:t>
            </a:r>
          </a:p>
          <a:p>
            <a:pPr lvl="1">
              <a:spcBef>
                <a:spcPct val="30000"/>
              </a:spcBef>
            </a:pPr>
            <a:r>
              <a:rPr lang="en-US" sz="2000" dirty="0"/>
              <a:t>A trustful management that does not overcontrol the personnel</a:t>
            </a:r>
          </a:p>
          <a:p>
            <a:pPr lvl="1">
              <a:spcBef>
                <a:spcPct val="30000"/>
              </a:spcBef>
            </a:pPr>
            <a:r>
              <a:rPr lang="en-US" sz="2000" dirty="0"/>
              <a:t>Open channels of communication among all business members</a:t>
            </a:r>
          </a:p>
          <a:p>
            <a:pPr lvl="1">
              <a:spcBef>
                <a:spcPct val="30000"/>
              </a:spcBef>
            </a:pPr>
            <a:r>
              <a:rPr lang="en-US" sz="2000" dirty="0"/>
              <a:t>Considerable contact and communication with outsiders</a:t>
            </a:r>
          </a:p>
          <a:p>
            <a:pPr lvl="1">
              <a:spcBef>
                <a:spcPct val="30000"/>
              </a:spcBef>
            </a:pPr>
            <a:r>
              <a:rPr lang="en-US" sz="2000" dirty="0"/>
              <a:t>A large variety of personality types</a:t>
            </a:r>
          </a:p>
          <a:p>
            <a:pPr lvl="1">
              <a:spcBef>
                <a:spcPct val="30000"/>
              </a:spcBef>
            </a:pPr>
            <a:r>
              <a:rPr lang="en-US" sz="2000" dirty="0"/>
              <a:t>A willingness to accept change</a:t>
            </a:r>
          </a:p>
          <a:p>
            <a:pPr lvl="1">
              <a:spcBef>
                <a:spcPct val="30000"/>
              </a:spcBef>
            </a:pPr>
            <a:r>
              <a:rPr lang="en-US" sz="2000" dirty="0"/>
              <a:t>An enjoyment in experimenting with new ideas</a:t>
            </a:r>
          </a:p>
          <a:p>
            <a:pPr lvl="1">
              <a:spcBef>
                <a:spcPct val="30000"/>
              </a:spcBef>
            </a:pPr>
            <a:r>
              <a:rPr lang="en-US" sz="2000" dirty="0"/>
              <a:t>Little fear of negative consequences for making a mistake</a:t>
            </a:r>
          </a:p>
          <a:p>
            <a:pPr lvl="1">
              <a:spcBef>
                <a:spcPct val="30000"/>
              </a:spcBef>
            </a:pPr>
            <a:r>
              <a:rPr lang="en-US" sz="2000" dirty="0"/>
              <a:t>The selection and promotion of employees on the basis of merit</a:t>
            </a:r>
          </a:p>
          <a:p>
            <a:pPr lvl="1">
              <a:spcBef>
                <a:spcPct val="30000"/>
              </a:spcBef>
            </a:pPr>
            <a:r>
              <a:rPr lang="en-US" sz="2000" dirty="0"/>
              <a:t>The use of techniques that encourage ideas, including suggestion systems and brainstorming</a:t>
            </a:r>
          </a:p>
          <a:p>
            <a:pPr lvl="1">
              <a:spcBef>
                <a:spcPct val="30000"/>
              </a:spcBef>
            </a:pPr>
            <a:r>
              <a:rPr lang="en-US" sz="2000" dirty="0"/>
              <a:t>Sufficient financial, managerial, human, and time resources for accomplishing goals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77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177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177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177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177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177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177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177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177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177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177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0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5–</a:t>
            </a:r>
            <a:fld id="{396D7372-6A43-4FEC-B308-88185292FFB5}" type="slidenum">
              <a:rPr lang="en-US"/>
              <a:pPr/>
              <a:t>22</a:t>
            </a:fld>
            <a:endParaRPr lang="en-US" dirty="0"/>
          </a:p>
        </p:txBody>
      </p:sp>
      <p:sp>
        <p:nvSpPr>
          <p:cNvPr id="1179650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Innovation and the Entrepreneur</a:t>
            </a:r>
          </a:p>
        </p:txBody>
      </p:sp>
      <p:sp>
        <p:nvSpPr>
          <p:cNvPr id="1179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/>
              <a:t>Innovation:</a:t>
            </a:r>
          </a:p>
          <a:p>
            <a:pPr lvl="1">
              <a:spcBef>
                <a:spcPct val="50000"/>
              </a:spcBef>
            </a:pPr>
            <a:r>
              <a:rPr lang="en-US" dirty="0"/>
              <a:t>Is the process by which entrepreneurs convert opportunities </a:t>
            </a:r>
            <a:r>
              <a:rPr lang="en-US" dirty="0" smtClean="0"/>
              <a:t>(ideas) into </a:t>
            </a:r>
            <a:r>
              <a:rPr lang="en-US" dirty="0"/>
              <a:t>marketable </a:t>
            </a:r>
            <a:r>
              <a:rPr lang="en-US" dirty="0" smtClean="0"/>
              <a:t>solutions.</a:t>
            </a:r>
            <a:endParaRPr lang="en-US" dirty="0"/>
          </a:p>
          <a:p>
            <a:pPr lvl="1">
              <a:spcBef>
                <a:spcPct val="50000"/>
              </a:spcBef>
            </a:pPr>
            <a:r>
              <a:rPr lang="en-US" dirty="0"/>
              <a:t>Is a combination of the vision to create a good idea and the perseverance and dedication to remain with the concept through implementation.</a:t>
            </a:r>
          </a:p>
          <a:p>
            <a:pPr lvl="1">
              <a:spcBef>
                <a:spcPct val="50000"/>
              </a:spcBef>
            </a:pPr>
            <a:r>
              <a:rPr lang="en-US" dirty="0"/>
              <a:t>Is a key function in the entrepreneurial process.</a:t>
            </a:r>
          </a:p>
          <a:p>
            <a:pPr lvl="1">
              <a:spcBef>
                <a:spcPct val="50000"/>
              </a:spcBef>
            </a:pPr>
            <a:r>
              <a:rPr lang="en-US" dirty="0"/>
              <a:t>Is </a:t>
            </a:r>
            <a:r>
              <a:rPr lang="en-US" dirty="0" smtClean="0"/>
              <a:t>the specific </a:t>
            </a:r>
            <a:r>
              <a:rPr lang="en-US" dirty="0"/>
              <a:t>function of entrepreneurship.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5–</a:t>
            </a:r>
            <a:fld id="{776421D7-03E4-4A7E-91A1-8286DD5BCD85}" type="slidenum">
              <a:rPr lang="en-US"/>
              <a:pPr/>
              <a:t>23</a:t>
            </a:fld>
            <a:endParaRPr lang="en-US" dirty="0"/>
          </a:p>
        </p:txBody>
      </p:sp>
      <p:sp>
        <p:nvSpPr>
          <p:cNvPr id="1181698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Innovation Process</a:t>
            </a:r>
          </a:p>
        </p:txBody>
      </p:sp>
      <p:sp>
        <p:nvSpPr>
          <p:cNvPr id="11816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spcBef>
                <a:spcPct val="30000"/>
              </a:spcBef>
            </a:pPr>
            <a:r>
              <a:rPr lang="en-US" dirty="0"/>
              <a:t>Types of Innovation</a:t>
            </a:r>
          </a:p>
          <a:p>
            <a:pPr lvl="1">
              <a:spcBef>
                <a:spcPct val="30000"/>
              </a:spcBef>
            </a:pPr>
            <a:r>
              <a:rPr lang="en-US" dirty="0"/>
              <a:t>Invention</a:t>
            </a:r>
          </a:p>
          <a:p>
            <a:pPr lvl="1">
              <a:spcBef>
                <a:spcPct val="30000"/>
              </a:spcBef>
            </a:pPr>
            <a:r>
              <a:rPr lang="en-US" dirty="0"/>
              <a:t>Extension</a:t>
            </a:r>
          </a:p>
          <a:p>
            <a:pPr lvl="1">
              <a:spcBef>
                <a:spcPct val="30000"/>
              </a:spcBef>
            </a:pPr>
            <a:r>
              <a:rPr lang="en-US" dirty="0"/>
              <a:t>Duplication</a:t>
            </a:r>
          </a:p>
          <a:p>
            <a:pPr lvl="1">
              <a:spcBef>
                <a:spcPct val="30000"/>
              </a:spcBef>
            </a:pPr>
            <a:r>
              <a:rPr lang="en-US" dirty="0"/>
              <a:t>Synthesis</a:t>
            </a:r>
          </a:p>
        </p:txBody>
      </p:sp>
      <p:sp>
        <p:nvSpPr>
          <p:cNvPr id="118170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spcBef>
                <a:spcPct val="30000"/>
              </a:spcBef>
            </a:pPr>
            <a:r>
              <a:rPr lang="en-US" dirty="0"/>
              <a:t>Sources of Innovation</a:t>
            </a:r>
          </a:p>
          <a:p>
            <a:pPr lvl="1">
              <a:spcBef>
                <a:spcPct val="30000"/>
              </a:spcBef>
            </a:pPr>
            <a:r>
              <a:rPr lang="en-US" dirty="0"/>
              <a:t>Unexpected occurrences</a:t>
            </a:r>
          </a:p>
          <a:p>
            <a:pPr lvl="1">
              <a:spcBef>
                <a:spcPct val="30000"/>
              </a:spcBef>
            </a:pPr>
            <a:r>
              <a:rPr lang="en-US" dirty="0"/>
              <a:t>Incongruities</a:t>
            </a:r>
          </a:p>
          <a:p>
            <a:pPr lvl="1">
              <a:spcBef>
                <a:spcPct val="30000"/>
              </a:spcBef>
            </a:pPr>
            <a:r>
              <a:rPr lang="en-US" dirty="0"/>
              <a:t>Process needs</a:t>
            </a:r>
          </a:p>
          <a:p>
            <a:pPr lvl="1">
              <a:spcBef>
                <a:spcPct val="30000"/>
              </a:spcBef>
            </a:pPr>
            <a:r>
              <a:rPr lang="en-US" dirty="0"/>
              <a:t>Industry and market changes</a:t>
            </a:r>
          </a:p>
          <a:p>
            <a:pPr lvl="1">
              <a:spcBef>
                <a:spcPct val="30000"/>
              </a:spcBef>
            </a:pPr>
            <a:r>
              <a:rPr lang="en-US" dirty="0"/>
              <a:t>Demographic changes</a:t>
            </a:r>
          </a:p>
          <a:p>
            <a:pPr lvl="1">
              <a:spcBef>
                <a:spcPct val="30000"/>
              </a:spcBef>
            </a:pPr>
            <a:r>
              <a:rPr lang="en-US" dirty="0"/>
              <a:t>Perceptual changes</a:t>
            </a:r>
          </a:p>
          <a:p>
            <a:pPr lvl="1">
              <a:spcBef>
                <a:spcPct val="30000"/>
              </a:spcBef>
            </a:pPr>
            <a:r>
              <a:rPr lang="en-US" dirty="0"/>
              <a:t>Knowledge-based concepts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37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5–</a:t>
            </a:r>
            <a:fld id="{B0AF80BE-035A-4C91-AC73-D1C9C002230D}" type="slidenum">
              <a:rPr lang="en-US"/>
              <a:pPr/>
              <a:t>24</a:t>
            </a:fld>
            <a:endParaRPr lang="en-US" dirty="0"/>
          </a:p>
        </p:txBody>
      </p:sp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540156"/>
            <a:ext cx="8534400" cy="457200"/>
          </a:xfr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  <a:ln/>
        </p:spPr>
        <p:txBody>
          <a:bodyPr lIns="0" tIns="0" rIns="0" bIns="0">
            <a:noAutofit/>
          </a:bodyPr>
          <a:lstStyle/>
          <a:p>
            <a:pPr marL="1654175" indent="-1484313">
              <a:tabLst>
                <a:tab pos="1147763" algn="ctr"/>
              </a:tabLst>
            </a:pPr>
            <a:r>
              <a:rPr lang="en-US" sz="2000" i="1" baseline="54000" dirty="0">
                <a:solidFill>
                  <a:schemeClr val="bg1"/>
                </a:solidFill>
                <a:effectLst/>
                <a:latin typeface="Book Antiqua" pitchFamily="18" charset="0"/>
              </a:rPr>
              <a:t>Table</a:t>
            </a:r>
            <a:r>
              <a:rPr lang="en-US" sz="2400" i="1" baseline="50000" dirty="0">
                <a:solidFill>
                  <a:schemeClr val="bg1"/>
                </a:solidFill>
                <a:effectLst/>
                <a:latin typeface="Book Antiqua" pitchFamily="18" charset="0"/>
              </a:rPr>
              <a:t>	</a:t>
            </a:r>
            <a:r>
              <a:rPr lang="en-US" sz="1600" dirty="0">
                <a:solidFill>
                  <a:schemeClr val="bg1"/>
                </a:solidFill>
                <a:effectLst/>
                <a:cs typeface="Tahoma" pitchFamily="34" charset="0"/>
              </a:rPr>
              <a:t>5.6</a:t>
            </a:r>
            <a:r>
              <a:rPr lang="en-US" sz="1800" dirty="0">
                <a:solidFill>
                  <a:schemeClr val="bg1"/>
                </a:solidFill>
                <a:effectLst/>
                <a:cs typeface="Tahoma" pitchFamily="34" charset="0"/>
              </a:rPr>
              <a:t>	</a:t>
            </a:r>
            <a:r>
              <a:rPr lang="en-US" sz="1800" dirty="0">
                <a:solidFill>
                  <a:srgbClr val="0099CC"/>
                </a:solidFill>
                <a:effectLst/>
                <a:cs typeface="Tahoma" pitchFamily="34" charset="0"/>
              </a:rPr>
              <a:t>Innovation in Action </a:t>
            </a:r>
          </a:p>
        </p:txBody>
      </p:sp>
      <p:graphicFrame>
        <p:nvGraphicFramePr>
          <p:cNvPr id="282801" name="Group 1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63627839"/>
              </p:ext>
            </p:extLst>
          </p:nvPr>
        </p:nvGraphicFramePr>
        <p:xfrm>
          <a:off x="380999" y="1243013"/>
          <a:ext cx="8393114" cy="4358640"/>
        </p:xfrm>
        <a:graphic>
          <a:graphicData uri="http://schemas.openxmlformats.org/drawingml/2006/table">
            <a:tbl>
              <a:tblPr/>
              <a:tblGrid>
                <a:gridCol w="1306178"/>
                <a:gridCol w="3021521"/>
                <a:gridCol w="4065415"/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Type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Description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Examples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Invention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Totally new product, service, </a:t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 process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Wright brothers—airplane</a:t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Thomas Edison—light bulb</a:t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Alexander Graham Bell—telephone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Extension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New use or different application of an already existing product, service, </a:t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 process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Ray Kroc—McDonald’s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Mark Zuckerberg—Facebook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Barry Sternlicht—Starwood Hotels &amp; Resorts</a:t>
                      </a: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Duplication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Creative replication of an existing concept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Wal-Mart—department stores</a:t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Gateway—personal computers</a:t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Pizza Hut—pizza parlor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Synthesis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Combination of existing concepts and factors into a new formulation or use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Fred Smith—Fed Ex</a:t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Howard Schultz—Starbucks</a:t>
                      </a: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5–</a:t>
            </a:r>
            <a:fld id="{B39C0B14-305A-4FF0-A94D-199A835B72C0}" type="slidenum">
              <a:rPr lang="en-US"/>
              <a:pPr/>
              <a:t>25</a:t>
            </a:fld>
            <a:endParaRPr lang="en-US" dirty="0"/>
          </a:p>
        </p:txBody>
      </p:sp>
      <p:sp>
        <p:nvSpPr>
          <p:cNvPr id="1185794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Major Misconceptions of Innovation</a:t>
            </a:r>
          </a:p>
        </p:txBody>
      </p:sp>
      <p:sp>
        <p:nvSpPr>
          <p:cNvPr id="1185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1200"/>
              </a:spcBef>
              <a:tabLst>
                <a:tab pos="1603375" algn="l"/>
              </a:tabLst>
            </a:pPr>
            <a:r>
              <a:rPr lang="en-US" i="1" dirty="0" smtClean="0"/>
              <a:t>Innovation </a:t>
            </a:r>
            <a:r>
              <a:rPr lang="en-US" i="1" dirty="0"/>
              <a:t>is planned and predictable</a:t>
            </a:r>
          </a:p>
          <a:p>
            <a:pPr>
              <a:spcBef>
                <a:spcPts val="1200"/>
              </a:spcBef>
              <a:tabLst>
                <a:tab pos="1603375" algn="l"/>
              </a:tabLst>
            </a:pPr>
            <a:r>
              <a:rPr lang="en-US" i="1" dirty="0" smtClean="0"/>
              <a:t>Technical </a:t>
            </a:r>
            <a:r>
              <a:rPr lang="en-US" i="1" dirty="0"/>
              <a:t>specifications </a:t>
            </a:r>
            <a:r>
              <a:rPr lang="en-US" i="1" dirty="0" smtClean="0"/>
              <a:t>must be thoroughly </a:t>
            </a:r>
            <a:r>
              <a:rPr lang="en-US" i="1" dirty="0"/>
              <a:t>prepared</a:t>
            </a:r>
          </a:p>
          <a:p>
            <a:pPr>
              <a:spcBef>
                <a:spcPts val="1200"/>
              </a:spcBef>
              <a:tabLst>
                <a:tab pos="1603375" algn="l"/>
              </a:tabLst>
            </a:pPr>
            <a:r>
              <a:rPr lang="en-US" i="1" dirty="0" smtClean="0"/>
              <a:t>Innovation </a:t>
            </a:r>
            <a:r>
              <a:rPr lang="en-US" i="1" dirty="0"/>
              <a:t>relies on dreams and </a:t>
            </a:r>
            <a:r>
              <a:rPr lang="en-US" i="1" dirty="0" smtClean="0"/>
              <a:t>blue-sky </a:t>
            </a:r>
            <a:r>
              <a:rPr lang="en-US" i="1" dirty="0"/>
              <a:t>ideas</a:t>
            </a:r>
          </a:p>
          <a:p>
            <a:pPr>
              <a:spcBef>
                <a:spcPts val="1200"/>
              </a:spcBef>
              <a:tabLst>
                <a:tab pos="1603375" algn="l"/>
              </a:tabLst>
            </a:pPr>
            <a:r>
              <a:rPr lang="en-US" i="1" dirty="0" smtClean="0"/>
              <a:t>Big </a:t>
            </a:r>
            <a:r>
              <a:rPr lang="en-US" i="1" dirty="0"/>
              <a:t>projects will develop </a:t>
            </a:r>
            <a:r>
              <a:rPr lang="en-US" i="1" dirty="0" smtClean="0"/>
              <a:t>better innovations </a:t>
            </a:r>
            <a:r>
              <a:rPr lang="en-US" i="1" dirty="0"/>
              <a:t>than smaller ones</a:t>
            </a:r>
          </a:p>
          <a:p>
            <a:pPr>
              <a:spcBef>
                <a:spcPts val="1200"/>
              </a:spcBef>
              <a:tabLst>
                <a:tab pos="1603375" algn="l"/>
              </a:tabLst>
            </a:pPr>
            <a:r>
              <a:rPr lang="en-US" i="1" dirty="0" smtClean="0"/>
              <a:t>Technology </a:t>
            </a:r>
            <a:r>
              <a:rPr lang="en-US" i="1" dirty="0"/>
              <a:t>is the driving force </a:t>
            </a:r>
            <a:r>
              <a:rPr lang="en-US" i="1" dirty="0" smtClean="0"/>
              <a:t>of innovation </a:t>
            </a:r>
            <a:r>
              <a:rPr lang="en-US" i="1" dirty="0"/>
              <a:t>success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85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185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185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185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185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5795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5–</a:t>
            </a:r>
            <a:fld id="{BC24A516-83A3-4D59-ADF3-D171832849EF}" type="slidenum">
              <a:rPr lang="en-US"/>
              <a:pPr/>
              <a:t>26</a:t>
            </a:fld>
            <a:endParaRPr lang="en-US" dirty="0"/>
          </a:p>
        </p:txBody>
      </p:sp>
      <p:sp>
        <p:nvSpPr>
          <p:cNvPr id="1187842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Principles of Innovation</a:t>
            </a:r>
          </a:p>
        </p:txBody>
      </p:sp>
      <p:sp>
        <p:nvSpPr>
          <p:cNvPr id="1187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30000"/>
              </a:spcBef>
            </a:pPr>
            <a:r>
              <a:rPr lang="en-US" sz="2400" i="1" dirty="0"/>
              <a:t>Be action oriented.</a:t>
            </a:r>
          </a:p>
          <a:p>
            <a:pPr>
              <a:spcBef>
                <a:spcPct val="30000"/>
              </a:spcBef>
            </a:pPr>
            <a:r>
              <a:rPr lang="en-US" sz="2400" i="1" dirty="0"/>
              <a:t>Make the product, process, or service simple and understandable.</a:t>
            </a:r>
          </a:p>
          <a:p>
            <a:pPr>
              <a:spcBef>
                <a:spcPct val="30000"/>
              </a:spcBef>
            </a:pPr>
            <a:r>
              <a:rPr lang="en-US" sz="2400" i="1" dirty="0"/>
              <a:t>Make the product, process, or service customer-based.</a:t>
            </a:r>
          </a:p>
          <a:p>
            <a:pPr>
              <a:spcBef>
                <a:spcPct val="30000"/>
              </a:spcBef>
            </a:pPr>
            <a:r>
              <a:rPr lang="en-US" sz="2400" i="1" dirty="0"/>
              <a:t>Start small.</a:t>
            </a:r>
          </a:p>
          <a:p>
            <a:pPr>
              <a:spcBef>
                <a:spcPct val="30000"/>
              </a:spcBef>
            </a:pPr>
            <a:r>
              <a:rPr lang="en-US" sz="2400" i="1" dirty="0"/>
              <a:t>Aim high.</a:t>
            </a:r>
          </a:p>
          <a:p>
            <a:pPr>
              <a:spcBef>
                <a:spcPct val="30000"/>
              </a:spcBef>
            </a:pPr>
            <a:r>
              <a:rPr lang="en-US" sz="2400" i="1" dirty="0"/>
              <a:t>Try/test/revise.</a:t>
            </a:r>
          </a:p>
          <a:p>
            <a:pPr>
              <a:spcBef>
                <a:spcPct val="30000"/>
              </a:spcBef>
            </a:pPr>
            <a:r>
              <a:rPr lang="en-US" sz="2400" i="1" dirty="0"/>
              <a:t>Learn from failures</a:t>
            </a:r>
          </a:p>
          <a:p>
            <a:pPr>
              <a:spcBef>
                <a:spcPct val="30000"/>
              </a:spcBef>
            </a:pPr>
            <a:r>
              <a:rPr lang="en-US" sz="2400" i="1" dirty="0"/>
              <a:t>Follow a milestone schedule.</a:t>
            </a:r>
          </a:p>
          <a:p>
            <a:pPr>
              <a:spcBef>
                <a:spcPct val="30000"/>
              </a:spcBef>
            </a:pPr>
            <a:r>
              <a:rPr lang="en-US" sz="2400" i="1" dirty="0"/>
              <a:t>Reward heroic activity.</a:t>
            </a:r>
          </a:p>
          <a:p>
            <a:pPr>
              <a:spcBef>
                <a:spcPct val="30000"/>
              </a:spcBef>
            </a:pPr>
            <a:r>
              <a:rPr lang="en-US" sz="2400" i="1" dirty="0"/>
              <a:t>Work, work, work.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87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187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187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187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187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187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187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187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187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187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4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5–</a:t>
            </a:r>
            <a:fld id="{4C80619B-0410-468C-B9DA-C10520A6196A}" type="slidenum">
              <a:rPr lang="en-US"/>
              <a:pPr/>
              <a:t>27</a:t>
            </a:fld>
            <a:endParaRPr lang="en-US" dirty="0"/>
          </a:p>
        </p:txBody>
      </p:sp>
      <p:sp>
        <p:nvSpPr>
          <p:cNvPr id="1191938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Terms and Concepts</a:t>
            </a:r>
          </a:p>
        </p:txBody>
      </p:sp>
      <p:sp>
        <p:nvSpPr>
          <p:cNvPr id="11919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 dirty="0"/>
              <a:t>appositional relationship</a:t>
            </a:r>
          </a:p>
          <a:p>
            <a:r>
              <a:rPr lang="en-US" sz="2400" dirty="0"/>
              <a:t>creative process</a:t>
            </a:r>
          </a:p>
          <a:p>
            <a:r>
              <a:rPr lang="en-US" sz="2400" dirty="0"/>
              <a:t>creativity</a:t>
            </a:r>
          </a:p>
          <a:p>
            <a:r>
              <a:rPr lang="en-US" sz="2400" dirty="0"/>
              <a:t>duplication</a:t>
            </a:r>
          </a:p>
          <a:p>
            <a:r>
              <a:rPr lang="en-US" sz="2400" dirty="0"/>
              <a:t>either/or thinking</a:t>
            </a:r>
          </a:p>
          <a:p>
            <a:r>
              <a:rPr lang="en-US" sz="2400" dirty="0" smtClean="0"/>
              <a:t>extension</a:t>
            </a:r>
            <a:endParaRPr lang="en-US" sz="2400" dirty="0"/>
          </a:p>
          <a:p>
            <a:r>
              <a:rPr lang="en-US" sz="2400" dirty="0"/>
              <a:t>functional perspective</a:t>
            </a:r>
          </a:p>
          <a:p>
            <a:r>
              <a:rPr lang="en-US" sz="2400" dirty="0"/>
              <a:t>incongruities</a:t>
            </a:r>
          </a:p>
          <a:p>
            <a:r>
              <a:rPr lang="en-US" sz="2400" dirty="0"/>
              <a:t>innovation</a:t>
            </a:r>
          </a:p>
        </p:txBody>
      </p:sp>
      <p:sp>
        <p:nvSpPr>
          <p:cNvPr id="119194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/>
              <a:t>invention</a:t>
            </a:r>
          </a:p>
          <a:p>
            <a:r>
              <a:rPr lang="en-US" sz="2400" dirty="0"/>
              <a:t>left brain</a:t>
            </a:r>
          </a:p>
          <a:p>
            <a:r>
              <a:rPr lang="en-US" sz="2400" dirty="0"/>
              <a:t>muddling mind-sets</a:t>
            </a:r>
          </a:p>
          <a:p>
            <a:r>
              <a:rPr lang="en-US" sz="2400" dirty="0"/>
              <a:t>opportunity identification</a:t>
            </a:r>
          </a:p>
          <a:p>
            <a:r>
              <a:rPr lang="en-US" sz="2400" dirty="0"/>
              <a:t>probability thinking</a:t>
            </a:r>
          </a:p>
          <a:p>
            <a:r>
              <a:rPr lang="en-US" sz="2400" dirty="0"/>
              <a:t>right brain</a:t>
            </a:r>
          </a:p>
          <a:p>
            <a:r>
              <a:rPr lang="en-US" sz="2400" dirty="0"/>
              <a:t>stereotyping</a:t>
            </a:r>
          </a:p>
          <a:p>
            <a:r>
              <a:rPr lang="en-US" sz="2400" dirty="0"/>
              <a:t>synthesis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91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91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91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91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91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91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91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91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191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191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91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191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191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191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191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191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9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1919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1939" grpId="0" uiExpand="1" build="p"/>
      <p:bldP spid="1191940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</a:t>
            </a:r>
            <a:r>
              <a:rPr lang="en-US" dirty="0" smtClean="0"/>
              <a:t>Objectives (cont’d)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 smtClean="0"/>
              <a:t>5–</a:t>
            </a:r>
            <a:fld id="{B281C6E2-98BE-4B8B-9389-49A30ADA5CD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219200"/>
            <a:ext cx="7629525" cy="5181600"/>
          </a:xfrm>
          <a:prstGeom prst="rect">
            <a:avLst/>
          </a:prstGeom>
        </p:spPr>
        <p:txBody>
          <a:bodyPr/>
          <a:lstStyle>
            <a:lvl1pPr marL="231775" indent="-231775" algn="l" rtl="0" fontAlgn="base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5000"/>
              <a:buChar char="•"/>
              <a:defRPr sz="2800">
                <a:solidFill>
                  <a:srgbClr val="33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688975" indent="-287338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Ø"/>
              <a:defRPr sz="2400">
                <a:solidFill>
                  <a:srgbClr val="99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marL="1082675" indent="-22383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CC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marL="1539875" indent="-223838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marL="533400" indent="-533400">
              <a:spcBef>
                <a:spcPct val="40000"/>
              </a:spcBef>
              <a:buSzTx/>
              <a:buFontTx/>
              <a:buAutoNum type="arabicPeriod" startAt="5"/>
            </a:pPr>
            <a:r>
              <a:rPr lang="en-US" sz="2400" dirty="0" smtClean="0">
                <a:latin typeface="Tahoma" pitchFamily="34" charset="0"/>
                <a:cs typeface="Tahoma" pitchFamily="34" charset="0"/>
              </a:rPr>
              <a:t>To introduce the four major types of innovation: invention, extension, duplication, and synthesis</a:t>
            </a:r>
          </a:p>
          <a:p>
            <a:pPr marL="533400" indent="-533400">
              <a:spcBef>
                <a:spcPct val="40000"/>
              </a:spcBef>
              <a:buSzTx/>
              <a:buFontTx/>
              <a:buAutoNum type="arabicPeriod" startAt="5"/>
            </a:pPr>
            <a:r>
              <a:rPr lang="en-US" sz="2400" dirty="0" smtClean="0">
                <a:latin typeface="Tahoma" pitchFamily="34" charset="0"/>
                <a:cs typeface="Tahoma" pitchFamily="34" charset="0"/>
              </a:rPr>
              <a:t>To review some of the major myths associated with innovation and to define the ten principles of innovation</a:t>
            </a:r>
            <a:endParaRPr lang="en-US" sz="24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5818739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5–</a:t>
            </a:r>
            <a:fld id="{99C309B2-5DE7-4DD5-92F4-313AB8BB7290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165890" name="Rectangle 2" descr="Slideheader01"/>
          <p:cNvSpPr>
            <a:spLocks noGrp="1" noChangeArrowheads="1"/>
          </p:cNvSpPr>
          <p:nvPr>
            <p:ph type="title"/>
          </p:nvPr>
        </p:nvSpPr>
        <p:spPr>
          <a:xfrm>
            <a:off x="0" y="244475"/>
            <a:ext cx="9147176" cy="1203325"/>
          </a:xfrm>
        </p:spPr>
        <p:txBody>
          <a:bodyPr/>
          <a:lstStyle/>
          <a:p>
            <a:r>
              <a:rPr lang="en-US" dirty="0"/>
              <a:t>Opportunity Identification: </a:t>
            </a:r>
            <a:br>
              <a:rPr lang="en-US" dirty="0"/>
            </a:br>
            <a:r>
              <a:rPr lang="en-US" dirty="0"/>
              <a:t>The Search for New Ideas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dirty="0"/>
              <a:t>Opportunity identification is central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entrepreneurship and involves:</a:t>
            </a:r>
          </a:p>
          <a:p>
            <a:pPr lvl="1"/>
            <a:r>
              <a:rPr lang="en-US" dirty="0"/>
              <a:t>The creative pursuit of ideas</a:t>
            </a:r>
          </a:p>
          <a:p>
            <a:pPr lvl="1"/>
            <a:r>
              <a:rPr lang="en-US" dirty="0"/>
              <a:t>The innovation process</a:t>
            </a:r>
          </a:p>
          <a:p>
            <a:r>
              <a:rPr lang="en-US" dirty="0"/>
              <a:t>The first step for any entrepreneur is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identification of a “good idea.”</a:t>
            </a:r>
          </a:p>
          <a:p>
            <a:pPr lvl="1"/>
            <a:r>
              <a:rPr lang="en-US" dirty="0"/>
              <a:t>The search for good ideas is never easy.</a:t>
            </a:r>
          </a:p>
          <a:p>
            <a:pPr lvl="1"/>
            <a:r>
              <a:rPr lang="en-US" dirty="0"/>
              <a:t>Opportunity recognition can lead to both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personal </a:t>
            </a:r>
            <a:r>
              <a:rPr lang="en-US" dirty="0"/>
              <a:t>and societal wealth.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5–</a:t>
            </a:r>
            <a:fld id="{DDD7C86C-607A-4350-B3D7-65C0EFC6FDBF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1153026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Entrepreneurial Imagination and Creativity</a:t>
            </a:r>
          </a:p>
        </p:txBody>
      </p:sp>
      <p:sp>
        <p:nvSpPr>
          <p:cNvPr id="1153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/>
              <a:t>How entrepreneurs do what they do:</a:t>
            </a:r>
          </a:p>
          <a:p>
            <a:pPr lvl="1">
              <a:spcBef>
                <a:spcPct val="50000"/>
              </a:spcBef>
            </a:pPr>
            <a:r>
              <a:rPr lang="en-US" dirty="0"/>
              <a:t>Creative thinking + systematic analysis = success</a:t>
            </a:r>
          </a:p>
          <a:p>
            <a:pPr lvl="1">
              <a:spcBef>
                <a:spcPct val="50000"/>
              </a:spcBef>
            </a:pPr>
            <a:r>
              <a:rPr lang="en-US" dirty="0"/>
              <a:t>Seek out unique opportunities to fill needs and wants</a:t>
            </a:r>
          </a:p>
          <a:p>
            <a:pPr lvl="1">
              <a:spcBef>
                <a:spcPct val="50000"/>
              </a:spcBef>
            </a:pPr>
            <a:r>
              <a:rPr lang="en-US" dirty="0"/>
              <a:t>Turn problems into opportunities</a:t>
            </a:r>
          </a:p>
          <a:p>
            <a:pPr lvl="1">
              <a:spcBef>
                <a:spcPct val="50000"/>
              </a:spcBef>
            </a:pPr>
            <a:r>
              <a:rPr lang="en-US" dirty="0"/>
              <a:t>Recognize that problems are to solutions what demand is to supply</a:t>
            </a:r>
          </a:p>
        </p:txBody>
      </p:sp>
      <p:pic>
        <p:nvPicPr>
          <p:cNvPr id="1153028" name="Picture 4" descr="j01996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876800"/>
            <a:ext cx="1827213" cy="109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4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5–</a:t>
            </a:r>
            <a:fld id="{DEC25C93-60D3-4272-B018-056E844684AD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540156"/>
            <a:ext cx="8534400" cy="457200"/>
          </a:xfr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  <a:ln/>
        </p:spPr>
        <p:txBody>
          <a:bodyPr lIns="0" tIns="0" rIns="0" bIns="0">
            <a:noAutofit/>
          </a:bodyPr>
          <a:lstStyle/>
          <a:p>
            <a:pPr marL="1654175" indent="-1484313">
              <a:tabLst>
                <a:tab pos="1147763" algn="ctr"/>
              </a:tabLst>
            </a:pPr>
            <a:r>
              <a:rPr lang="en-US" sz="2000" i="1" baseline="54000" dirty="0">
                <a:solidFill>
                  <a:schemeClr val="bg1"/>
                </a:solidFill>
                <a:effectLst/>
                <a:latin typeface="Book Antiqua" pitchFamily="18" charset="0"/>
              </a:rPr>
              <a:t>Table</a:t>
            </a:r>
            <a:r>
              <a:rPr lang="en-US" sz="2400" i="1" baseline="50000" dirty="0">
                <a:solidFill>
                  <a:schemeClr val="bg1"/>
                </a:solidFill>
                <a:effectLst/>
                <a:latin typeface="Book Antiqua" pitchFamily="18" charset="0"/>
              </a:rPr>
              <a:t>	</a:t>
            </a:r>
            <a:r>
              <a:rPr lang="en-US" sz="1600" dirty="0">
                <a:solidFill>
                  <a:schemeClr val="bg1"/>
                </a:solidFill>
                <a:effectLst/>
                <a:cs typeface="Tahoma" pitchFamily="34" charset="0"/>
              </a:rPr>
              <a:t>5.1</a:t>
            </a:r>
            <a:r>
              <a:rPr lang="en-US" sz="1800" dirty="0">
                <a:solidFill>
                  <a:schemeClr val="bg1"/>
                </a:solidFill>
                <a:effectLst/>
                <a:cs typeface="Tahoma" pitchFamily="34" charset="0"/>
              </a:rPr>
              <a:t>	</a:t>
            </a:r>
            <a:r>
              <a:rPr lang="en-US" sz="1800" dirty="0">
                <a:solidFill>
                  <a:srgbClr val="0099CC"/>
                </a:solidFill>
                <a:effectLst/>
                <a:cs typeface="Tahoma" pitchFamily="34" charset="0"/>
              </a:rPr>
              <a:t>Sources of </a:t>
            </a:r>
            <a:r>
              <a:rPr lang="en-US" sz="1800" dirty="0" smtClean="0">
                <a:solidFill>
                  <a:srgbClr val="0099CC"/>
                </a:solidFill>
                <a:effectLst/>
                <a:cs typeface="Tahoma" pitchFamily="34" charset="0"/>
              </a:rPr>
              <a:t>Innovative </a:t>
            </a:r>
            <a:r>
              <a:rPr lang="en-US" sz="1800" dirty="0">
                <a:solidFill>
                  <a:srgbClr val="0099CC"/>
                </a:solidFill>
                <a:effectLst/>
                <a:cs typeface="Tahoma" pitchFamily="34" charset="0"/>
              </a:rPr>
              <a:t>Ideas </a:t>
            </a:r>
          </a:p>
        </p:txBody>
      </p:sp>
      <p:graphicFrame>
        <p:nvGraphicFramePr>
          <p:cNvPr id="272572" name="Group 1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70490557"/>
              </p:ext>
            </p:extLst>
          </p:nvPr>
        </p:nvGraphicFramePr>
        <p:xfrm>
          <a:off x="304800" y="1310640"/>
          <a:ext cx="8534400" cy="4328160"/>
        </p:xfrm>
        <a:graphic>
          <a:graphicData uri="http://schemas.openxmlformats.org/drawingml/2006/table">
            <a:tbl>
              <a:tblPr/>
              <a:tblGrid>
                <a:gridCol w="2898475"/>
                <a:gridCol w="5635925"/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Source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Examples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Unexpected occurrences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Unexpected success: Apple Computer (microcomputers)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Unexpected tragedy: 9/11 terrorist attack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Incongruities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Overnight package delivery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Process needs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Sugar-free products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Caffeine-free coffee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Microwave ovens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Industry and market changes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Health care industry: changing to home health care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Demographic changes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Rest communities for older  people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Perceptual changes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Exercise (aerobics) and the growing concern for fitness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Knowledge-based concepts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Mobile (cell phone) technology; pharmaceutical industry; robotics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72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52786250"/>
              </p:ext>
            </p:extLst>
          </p:nvPr>
        </p:nvGraphicFramePr>
        <p:xfrm>
          <a:off x="457200" y="1752600"/>
          <a:ext cx="82296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 smtClean="0"/>
              <a:t>5–</a:t>
            </a:r>
            <a:fld id="{B281C6E2-98BE-4B8B-9389-49A30ADA5CD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34783040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5–</a:t>
            </a:r>
            <a:fld id="{F797F775-A781-412C-8EAD-445F6439652B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1155074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Role of Creative Thinking</a:t>
            </a:r>
          </a:p>
        </p:txBody>
      </p:sp>
      <p:sp>
        <p:nvSpPr>
          <p:cNvPr id="1155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7543800" cy="5181600"/>
          </a:xfrm>
        </p:spPr>
        <p:txBody>
          <a:bodyPr/>
          <a:lstStyle/>
          <a:p>
            <a:r>
              <a:rPr lang="en-US" dirty="0"/>
              <a:t>Creativity</a:t>
            </a:r>
          </a:p>
          <a:p>
            <a:pPr lvl="1"/>
            <a:r>
              <a:rPr lang="en-US" dirty="0"/>
              <a:t>The generation of ideas that result in the improved efficiency or effectiveness of a system.</a:t>
            </a:r>
          </a:p>
          <a:p>
            <a:r>
              <a:rPr lang="en-US" dirty="0"/>
              <a:t>Two important aspects of creativity exist:</a:t>
            </a:r>
          </a:p>
          <a:p>
            <a:pPr lvl="1"/>
            <a:r>
              <a:rPr lang="en-US" dirty="0"/>
              <a:t>Process</a:t>
            </a:r>
          </a:p>
          <a:p>
            <a:pPr lvl="2"/>
            <a:r>
              <a:rPr lang="en-US" sz="2400" dirty="0"/>
              <a:t>The process is goal oriented; it is designed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to </a:t>
            </a:r>
            <a:r>
              <a:rPr lang="en-US" sz="2400" dirty="0"/>
              <a:t>attain </a:t>
            </a:r>
            <a:r>
              <a:rPr lang="en-US" sz="2400" dirty="0" smtClean="0"/>
              <a:t>a </a:t>
            </a:r>
            <a:r>
              <a:rPr lang="en-US" sz="2400" dirty="0"/>
              <a:t>solution to a problem.</a:t>
            </a:r>
          </a:p>
          <a:p>
            <a:pPr lvl="1"/>
            <a:r>
              <a:rPr lang="en-US" dirty="0"/>
              <a:t>People</a:t>
            </a:r>
          </a:p>
          <a:p>
            <a:pPr lvl="2"/>
            <a:r>
              <a:rPr lang="en-US" sz="2400" dirty="0"/>
              <a:t>The resources that determine the solution.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42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5–</a:t>
            </a:r>
            <a:fld id="{62635FF9-E78E-4B9F-95BB-6D7812BFDEC2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540156"/>
            <a:ext cx="8534400" cy="457200"/>
          </a:xfr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  <a:ln/>
        </p:spPr>
        <p:txBody>
          <a:bodyPr lIns="0" tIns="0" rIns="0" bIns="0">
            <a:noAutofit/>
          </a:bodyPr>
          <a:lstStyle/>
          <a:p>
            <a:pPr marL="1654175" indent="-1484313">
              <a:tabLst>
                <a:tab pos="1147763" algn="ctr"/>
              </a:tabLst>
            </a:pPr>
            <a:r>
              <a:rPr lang="en-US" sz="2000" i="1" baseline="54000" dirty="0">
                <a:solidFill>
                  <a:schemeClr val="bg1"/>
                </a:solidFill>
                <a:effectLst/>
                <a:latin typeface="Book Antiqua" pitchFamily="18" charset="0"/>
              </a:rPr>
              <a:t>Table</a:t>
            </a:r>
            <a:r>
              <a:rPr lang="en-US" sz="2400" i="1" baseline="50000" dirty="0">
                <a:solidFill>
                  <a:schemeClr val="bg1"/>
                </a:solidFill>
                <a:effectLst/>
                <a:latin typeface="Book Antiqua" pitchFamily="18" charset="0"/>
              </a:rPr>
              <a:t>	</a:t>
            </a:r>
            <a:r>
              <a:rPr lang="en-US" sz="1600" dirty="0">
                <a:solidFill>
                  <a:schemeClr val="bg1"/>
                </a:solidFill>
                <a:effectLst/>
                <a:cs typeface="Tahoma" pitchFamily="34" charset="0"/>
              </a:rPr>
              <a:t>5.2</a:t>
            </a:r>
            <a:r>
              <a:rPr lang="en-US" sz="1800" dirty="0">
                <a:solidFill>
                  <a:schemeClr val="bg1"/>
                </a:solidFill>
                <a:effectLst/>
                <a:cs typeface="Tahoma" pitchFamily="34" charset="0"/>
              </a:rPr>
              <a:t>	</a:t>
            </a:r>
            <a:r>
              <a:rPr lang="en-US" sz="1800" dirty="0">
                <a:solidFill>
                  <a:srgbClr val="0099CC"/>
                </a:solidFill>
                <a:effectLst/>
                <a:cs typeface="Tahoma" pitchFamily="34" charset="0"/>
              </a:rPr>
              <a:t>Two Approaches to Creative Problem Solving</a:t>
            </a:r>
          </a:p>
        </p:txBody>
      </p:sp>
      <p:graphicFrame>
        <p:nvGraphicFramePr>
          <p:cNvPr id="274577" name="Group 1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93054897"/>
              </p:ext>
            </p:extLst>
          </p:nvPr>
        </p:nvGraphicFramePr>
        <p:xfrm>
          <a:off x="304800" y="1219200"/>
          <a:ext cx="8458200" cy="4602480"/>
        </p:xfrm>
        <a:graphic>
          <a:graphicData uri="http://schemas.openxmlformats.org/drawingml/2006/table">
            <a:tbl>
              <a:tblPr/>
              <a:tblGrid>
                <a:gridCol w="4312930"/>
                <a:gridCol w="4145270"/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Adaptor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Innovator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Employs a disciplined, precise, methodical approach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Approaches tasks from unusual angles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Is concerned with solving, rather </a:t>
                      </a:r>
                      <a:b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than finding, problems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Discovers problems and avenues of solutions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Attempts to refine current practices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Questions basic assumptions related to current practices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Tends to be means oriented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Has little regard for means; is more interested in ends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Is capable of extended detail work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Has little tolerance for routine work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Is sensitive to group cohesion and cooperation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Has little or no need for consensus; often is insensitive to others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4528" name="Rectangle 96"/>
          <p:cNvSpPr>
            <a:spLocks noChangeArrowheads="1"/>
          </p:cNvSpPr>
          <p:nvPr/>
        </p:nvSpPr>
        <p:spPr bwMode="auto">
          <a:xfrm>
            <a:off x="381000" y="6019800"/>
            <a:ext cx="56102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 i="1" dirty="0">
                <a:solidFill>
                  <a:srgbClr val="0099CC"/>
                </a:solidFill>
              </a:rPr>
              <a:t>Source:</a:t>
            </a:r>
            <a:r>
              <a:rPr lang="en-US" dirty="0">
                <a:solidFill>
                  <a:srgbClr val="0099CC"/>
                </a:solidFill>
              </a:rPr>
              <a:t> Michael Kirton, “Adaptors and Innovators: A Description and Measure,” </a:t>
            </a:r>
            <a:r>
              <a:rPr lang="en-US" i="1" dirty="0">
                <a:solidFill>
                  <a:srgbClr val="0099CC"/>
                </a:solidFill>
              </a:rPr>
              <a:t>Journal of Applied Psychology </a:t>
            </a:r>
            <a:r>
              <a:rPr lang="en-US" dirty="0">
                <a:solidFill>
                  <a:srgbClr val="0099CC"/>
                </a:solidFill>
              </a:rPr>
              <a:t>(October 1976): 623. Copyright © 1976 by The American Psychological Association.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27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ntrepreneurship 9e.">
  <a:themeElements>
    <a:clrScheme name="Entrepreneurship 8e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ntrepreneurship 8e.">
      <a:majorFont>
        <a:latin typeface="Tahom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ntrepreneurship 8e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trepreneurship 8e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trepreneurship 8e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trepreneurship 8e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trepreneurship 8e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trepreneurship 8e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trepreneurship 8e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trepreneurship 8e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trepreneurship 8e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trepreneurship 8e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trepreneurship 8e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trepreneurship 8e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1825</TotalTime>
  <Words>2748</Words>
  <Application>Microsoft Office PowerPoint</Application>
  <PresentationFormat>On-screen Show (4:3)</PresentationFormat>
  <Paragraphs>336</Paragraphs>
  <Slides>27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Entrepreneurship 9e.</vt:lpstr>
      <vt:lpstr>Innovation:  The Creative Pursuit of Ideas</vt:lpstr>
      <vt:lpstr>Chapter Objectives</vt:lpstr>
      <vt:lpstr>Chapter Objectives (cont’d)</vt:lpstr>
      <vt:lpstr>Opportunity Identification:  The Search for New Ideas</vt:lpstr>
      <vt:lpstr> Entrepreneurial Imagination and Creativity</vt:lpstr>
      <vt:lpstr>Table 5.1 Sources of Innovative Ideas </vt:lpstr>
      <vt:lpstr>Trends</vt:lpstr>
      <vt:lpstr>The Role of Creative Thinking</vt:lpstr>
      <vt:lpstr>Table 5.2 Two Approaches to Creative Problem Solving</vt:lpstr>
      <vt:lpstr>The Knowledge and Learning Process</vt:lpstr>
      <vt:lpstr>The Nature of the Creative Process</vt:lpstr>
      <vt:lpstr>The Typical Creative Process</vt:lpstr>
      <vt:lpstr>Table 5.3 The Most Common Idea “Killers” </vt:lpstr>
      <vt:lpstr>Figure 5.1 The Critical Thinking Process</vt:lpstr>
      <vt:lpstr>Developing Your Creativity</vt:lpstr>
      <vt:lpstr>A Creative Exercise</vt:lpstr>
      <vt:lpstr>Table 5.4 Processes Associated with the Two Hemispheres of the Brain  </vt:lpstr>
      <vt:lpstr>Table 5.5 Ways to Develop Left- and Right-Hemisphere Skills </vt:lpstr>
      <vt:lpstr>Impediments to Creativity</vt:lpstr>
      <vt:lpstr>Arenas in Which People are Creative</vt:lpstr>
      <vt:lpstr>The Creative Climate</vt:lpstr>
      <vt:lpstr>Innovation and the Entrepreneur</vt:lpstr>
      <vt:lpstr>The Innovation Process</vt:lpstr>
      <vt:lpstr>Table 5.6 Innovation in Action </vt:lpstr>
      <vt:lpstr>The Major Misconceptions of Innovation</vt:lpstr>
      <vt:lpstr>Principles of Innovation</vt:lpstr>
      <vt:lpstr>Key Terms and Concepts</vt:lpstr>
    </vt:vector>
  </TitlesOfParts>
  <Manager>Judy O'Neill</Manager>
  <Company>Cengage Learning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Entrepreneurship 9e.</dc:title>
  <dc:subject>Chapter 5</dc:subject>
  <dc:creator>Charlie Cook, The University of West Alabama</dc:creator>
  <cp:lastModifiedBy>hattonlg</cp:lastModifiedBy>
  <cp:revision>118</cp:revision>
  <dcterms:created xsi:type="dcterms:W3CDTF">2005-11-04T15:06:22Z</dcterms:created>
  <dcterms:modified xsi:type="dcterms:W3CDTF">2013-02-20T00:44:25Z</dcterms:modified>
</cp:coreProperties>
</file>