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91" r:id="rId3"/>
    <p:sldId id="492" r:id="rId4"/>
    <p:sldId id="464" r:id="rId5"/>
    <p:sldId id="465" r:id="rId6"/>
    <p:sldId id="307" r:id="rId7"/>
    <p:sldId id="294" r:id="rId8"/>
    <p:sldId id="466" r:id="rId9"/>
    <p:sldId id="444" r:id="rId10"/>
    <p:sldId id="308" r:id="rId11"/>
    <p:sldId id="478" r:id="rId12"/>
    <p:sldId id="479" r:id="rId13"/>
    <p:sldId id="481" r:id="rId14"/>
    <p:sldId id="469" r:id="rId15"/>
    <p:sldId id="483" r:id="rId16"/>
    <p:sldId id="493" r:id="rId17"/>
    <p:sldId id="484" r:id="rId18"/>
    <p:sldId id="487" r:id="rId19"/>
    <p:sldId id="488" r:id="rId20"/>
    <p:sldId id="485" r:id="rId21"/>
    <p:sldId id="310" r:id="rId22"/>
    <p:sldId id="489" r:id="rId23"/>
    <p:sldId id="295" r:id="rId24"/>
    <p:sldId id="311" r:id="rId25"/>
    <p:sldId id="443" r:id="rId26"/>
    <p:sldId id="490" r:id="rId27"/>
    <p:sldId id="34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6600"/>
    <a:srgbClr val="DDDDDD"/>
    <a:srgbClr val="EAEAEA"/>
    <a:srgbClr val="CCCC00"/>
    <a:srgbClr val="003366"/>
    <a:srgbClr val="FFFFFF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77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65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5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6F9BB-17E6-4DD8-BCE4-58E6D161E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30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E0381C-403E-4F5B-8447-1F1D5C7A0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26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DB7E6-6BF4-4378-A8FD-2C5D42D1922E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46D19-C379-4B5E-8514-CFF80AEEF8BB}" type="slidenum">
              <a:rPr lang="en-US"/>
              <a:pPr/>
              <a:t>12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DBFBB-63E4-41EB-BDDB-34F815975ED8}" type="slidenum">
              <a:rPr lang="en-US"/>
              <a:pPr/>
              <a:t>13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ACDBA-DD73-4AF5-AAEC-C1D68D779C22}" type="slidenum">
              <a:rPr lang="en-US"/>
              <a:pPr/>
              <a:t>14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639E6-CF2C-4749-8291-95F49E340D42}" type="slidenum">
              <a:rPr lang="en-US"/>
              <a:pPr/>
              <a:t>15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75311-83AB-4E86-9EA5-88A31A7AF412}" type="slidenum">
              <a:rPr lang="en-US"/>
              <a:pPr/>
              <a:t>17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EF676-3D0B-4E8D-9AA3-4A8B79A212B0}" type="slidenum">
              <a:rPr lang="en-US"/>
              <a:pPr/>
              <a:t>18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C7D83-81D7-4459-9779-0E3B850AE0BB}" type="slidenum">
              <a:rPr lang="en-US"/>
              <a:pPr/>
              <a:t>19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3FF6B-66A2-4116-BC4A-751306D7C519}" type="slidenum">
              <a:rPr lang="en-US"/>
              <a:pPr/>
              <a:t>20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C2108-E1F1-43D3-BC48-229A74F9D5AE}" type="slidenum">
              <a:rPr lang="en-US"/>
              <a:pPr/>
              <a:t>21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7F391-D185-4D52-B36E-0AFB3C6C53B9}" type="slidenum">
              <a:rPr lang="en-US"/>
              <a:pPr/>
              <a:t>22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88A87-31D1-4E6C-9EFB-B50B1EBEE90D}" type="slidenum">
              <a:rPr lang="en-US"/>
              <a:pPr/>
              <a:t>4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E2F7-7D5A-497F-8B4A-CF0D9EDB7B3B}" type="slidenum">
              <a:rPr lang="en-US"/>
              <a:pPr/>
              <a:t>23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8FA12-8661-4585-8B42-DAAA4121B32C}" type="slidenum">
              <a:rPr lang="en-US"/>
              <a:pPr/>
              <a:t>24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3E9A6-86AD-49AB-BE09-F399F71BC8D0}" type="slidenum">
              <a:rPr lang="en-US"/>
              <a:pPr/>
              <a:t>25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C4C3F-B402-4D7A-B60C-B14E487517AD}" type="slidenum">
              <a:rPr lang="en-US"/>
              <a:pPr/>
              <a:t>26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7BF6D-F4C2-4EB7-96FB-36E5C6B618CB}" type="slidenum">
              <a:rPr lang="en-US"/>
              <a:pPr/>
              <a:t>27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238E0-E6BF-4559-8483-C3927C72A6DF}" type="slidenum">
              <a:rPr lang="en-US"/>
              <a:pPr/>
              <a:t>5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87424-DC27-48D7-9BD5-D110C5B46E74}" type="slidenum">
              <a:rPr lang="en-US"/>
              <a:pPr/>
              <a:t>6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1A93E-4F1C-4DE3-9863-1F416076117C}" type="slidenum">
              <a:rPr lang="en-US"/>
              <a:pPr/>
              <a:t>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22873-4509-4C6D-8A1D-6BE05CA531A6}" type="slidenum">
              <a:rPr lang="en-US"/>
              <a:pPr/>
              <a:t>8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F62B0-E714-4E0C-82AF-A954015DD73E}" type="slidenum">
              <a:rPr lang="en-US"/>
              <a:pPr/>
              <a:t>9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5CFD5-47F8-4C12-9DD8-CCBC9FEFB31C}" type="slidenum">
              <a:rPr lang="en-US"/>
              <a:pPr/>
              <a:t>10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7F0A9-1BF8-4FB3-85C4-4FE756D13BD3}" type="slidenum">
              <a:rPr lang="en-US"/>
              <a:pPr/>
              <a:t>11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1_Title Slide">
    <p:bg>
      <p:bgPr>
        <a:gradFill>
          <a:gsLst>
            <a:gs pos="32000">
              <a:schemeClr val="accent6">
                <a:lumMod val="50000"/>
                <a:lumOff val="50000"/>
              </a:schemeClr>
            </a:gs>
            <a:gs pos="0">
              <a:schemeClr val="accent6">
                <a:lumMod val="50000"/>
              </a:schemeClr>
            </a:gs>
            <a:gs pos="70000">
              <a:schemeClr val="accent6">
                <a:lumMod val="50000"/>
                <a:lumOff val="50000"/>
              </a:schemeClr>
            </a:gs>
            <a:gs pos="94000">
              <a:schemeClr val="accent6"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105400" y="3048000"/>
            <a:ext cx="3581400" cy="519113"/>
          </a:xfrm>
          <a:noFill/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bIns="45720" anchor="t"/>
          <a:lstStyle>
            <a:lvl1pPr marL="0">
              <a:spcBef>
                <a:spcPct val="50000"/>
              </a:spcBef>
              <a:defRPr sz="2800">
                <a:solidFill>
                  <a:srgbClr val="F8F8F8"/>
                </a:solidFill>
                <a:effectLst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876801" y="6172200"/>
            <a:ext cx="4190999" cy="461665"/>
          </a:xfr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algn="l">
              <a:defRPr lang="en-US" sz="800" b="0" smtClean="0">
                <a:solidFill>
                  <a:schemeClr val="bg1"/>
                </a:solidFill>
              </a:defRPr>
            </a:lvl1pPr>
          </a:lstStyle>
          <a:p>
            <a:pPr>
              <a:spcBef>
                <a:spcPct val="50000"/>
              </a:spcBef>
            </a:pPr>
            <a:r>
              <a:rPr lang="en-US" dirty="0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6705600" y="5943600"/>
            <a:ext cx="2362200" cy="2154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</a:rPr>
              <a:t>PowerPoint Presentation by Charlie </a:t>
            </a:r>
            <a:r>
              <a:rPr lang="en-US" sz="800" dirty="0" smtClean="0">
                <a:solidFill>
                  <a:schemeClr val="bg1"/>
                </a:solidFill>
              </a:rPr>
              <a:t>Cook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 userDrawn="1"/>
        </p:nvSpPr>
        <p:spPr bwMode="auto">
          <a:xfrm>
            <a:off x="5105400" y="990600"/>
            <a:ext cx="3200400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C0C0C0"/>
                </a:solidFill>
              </a:rPr>
              <a:t>Part </a:t>
            </a:r>
            <a:r>
              <a:rPr lang="en-US" sz="2000" dirty="0" smtClean="0">
                <a:solidFill>
                  <a:srgbClr val="C0C0C0"/>
                </a:solidFill>
              </a:rPr>
              <a:t>II</a:t>
            </a:r>
            <a:r>
              <a:rPr lang="en-US" sz="3200" baseline="-6000" dirty="0">
                <a:solidFill>
                  <a:srgbClr val="B2B2B2"/>
                </a:solidFill>
              </a:rPr>
              <a:t/>
            </a:r>
            <a:br>
              <a:rPr lang="en-US" sz="3200" baseline="-6000" dirty="0">
                <a:solidFill>
                  <a:srgbClr val="B2B2B2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  <a:latin typeface="Tahoma" pitchFamily="34" charset="0"/>
              </a:rPr>
              <a:t>Initiating Entrepreneurial Ventures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126" name="Picture 5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" y="-3544"/>
            <a:ext cx="4722628" cy="68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5105400" y="2362200"/>
            <a:ext cx="2209800" cy="5437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C h a p t e r</a:t>
            </a:r>
            <a:r>
              <a:rPr lang="en-US" sz="1400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aseline="-10000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aseline="-10000" dirty="0" smtClean="0">
                <a:solidFill>
                  <a:srgbClr val="C0C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aseline="-10000" dirty="0">
              <a:solidFill>
                <a:srgbClr val="C0C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95968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082"/>
            <a:ext cx="9144000" cy="723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7–</a:t>
            </a:r>
            <a:fld id="{81E092DC-864D-488B-88D4-726BF04B3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35045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082"/>
            <a:ext cx="9144000" cy="723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7–</a:t>
            </a:r>
            <a:fld id="{80279892-5E25-4FC3-B46A-8F0B7CB9C1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10100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7–</a:t>
            </a:r>
            <a:fld id="{5683FA0C-6752-480D-83E2-681093580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55787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7–</a:t>
            </a:r>
            <a:fld id="{E7A9BF59-1422-4FA4-8426-409922FD55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5470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Slideheader01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309082"/>
            <a:ext cx="9144000" cy="723275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13716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6629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1875" y="6477000"/>
            <a:ext cx="129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99CC"/>
                </a:solidFill>
                <a:cs typeface="Times New Roman" pitchFamily="18" charset="0"/>
              </a:defRPr>
            </a:lvl1pPr>
          </a:lstStyle>
          <a:p>
            <a:r>
              <a:rPr lang="en-US" dirty="0" smtClean="0"/>
              <a:t>7–</a:t>
            </a:r>
            <a:fld id="{AA720A1A-AA01-4260-AE28-E0D401F6FB18}" type="slidenum">
              <a:rPr lang="en-US" smtClean="0">
                <a:cs typeface="+mn-cs"/>
              </a:rPr>
              <a:pPr/>
              <a:t>‹#›</a:t>
            </a:fld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4" r:id="rId4"/>
    <p:sldLayoutId id="2147483655" r:id="rId5"/>
  </p:sldLayoutIdLst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marL="514350" algn="l" rtl="0" fontAlgn="base">
        <a:spcBef>
          <a:spcPct val="0"/>
        </a:spcBef>
        <a:spcAft>
          <a:spcPct val="0"/>
        </a:spcAft>
        <a:defRPr lang="en-US" sz="320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marL="5143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9715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14287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8859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234315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lr>
          <a:srgbClr val="336699"/>
        </a:buClr>
        <a:buSzPct val="85000"/>
        <a:buChar char="•"/>
        <a:defRPr sz="28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88975" indent="-287338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4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marL="1082675" indent="-2238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CC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marL="1539875" indent="-22383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/>
              <a:t>Pathways to Entrepreneurial Ventures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D12CB41E-37A8-4A2E-A118-F4F1AC98A9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8080"/>
                </a:solidFill>
                <a:effectLst/>
                <a:cs typeface="Tahoma" pitchFamily="34" charset="0"/>
              </a:rPr>
              <a:t> 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Checklist for Estimating Start-Up Expenses (cont’d)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69888" y="6214732"/>
            <a:ext cx="633571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800" b="1" i="1" dirty="0">
                <a:solidFill>
                  <a:srgbClr val="0099CC"/>
                </a:solidFill>
              </a:rPr>
              <a:t>Source</a:t>
            </a:r>
            <a:r>
              <a:rPr lang="en-US" sz="800" b="1" dirty="0">
                <a:solidFill>
                  <a:srgbClr val="0099CC"/>
                </a:solidFill>
              </a:rPr>
              <a:t>:</a:t>
            </a:r>
            <a:r>
              <a:rPr lang="en-US" sz="800" dirty="0">
                <a:solidFill>
                  <a:srgbClr val="0099CC"/>
                </a:solidFill>
              </a:rPr>
              <a:t>  U.S. Small Business Administration, “Management Aids” MA. 2.025 (Washington, DC:  U.S. Government Printing Office.) </a:t>
            </a:r>
          </a:p>
        </p:txBody>
      </p:sp>
      <p:pic>
        <p:nvPicPr>
          <p:cNvPr id="274438" name="Picture 6" descr="06T0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38" y="1052513"/>
            <a:ext cx="7204075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4439" name="Picture 7" descr="06T02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4138613"/>
            <a:ext cx="7216775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89066E15-F486-44FE-93CA-C56D04D001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38029" name="Rectangle 13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of an Established Business Venture</a:t>
            </a:r>
            <a:endParaRPr lang="en-US" dirty="0"/>
          </a:p>
        </p:txBody>
      </p:sp>
      <p:grpSp>
        <p:nvGrpSpPr>
          <p:cNvPr id="1238019" name="Group 3"/>
          <p:cNvGrpSpPr>
            <a:grpSpLocks/>
          </p:cNvGrpSpPr>
          <p:nvPr/>
        </p:nvGrpSpPr>
        <p:grpSpPr bwMode="auto">
          <a:xfrm>
            <a:off x="685800" y="1325563"/>
            <a:ext cx="7772400" cy="4935537"/>
            <a:chOff x="432" y="835"/>
            <a:chExt cx="4896" cy="3109"/>
          </a:xfrm>
        </p:grpSpPr>
        <p:sp>
          <p:nvSpPr>
            <p:cNvPr id="1238020" name="Text Box 4" descr="Bluegray02"/>
            <p:cNvSpPr txBox="1">
              <a:spLocks noChangeArrowheads="1"/>
            </p:cNvSpPr>
            <p:nvPr/>
          </p:nvSpPr>
          <p:spPr bwMode="blackWhite">
            <a:xfrm>
              <a:off x="1954" y="1921"/>
              <a:ext cx="1829" cy="96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  <a:cs typeface="Tahoma" pitchFamily="34" charset="0"/>
                </a:rPr>
                <a:t>Acquiring </a:t>
              </a:r>
              <a:r>
                <a:rPr lang="en-US" sz="2000" dirty="0" smtClean="0">
                  <a:latin typeface="Tahoma" pitchFamily="34" charset="0"/>
                  <a:cs typeface="Tahoma" pitchFamily="34" charset="0"/>
                </a:rPr>
                <a:t>an 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2000" dirty="0">
                  <a:latin typeface="Tahoma" pitchFamily="34" charset="0"/>
                  <a:cs typeface="Tahoma" pitchFamily="34" charset="0"/>
                </a:rPr>
              </a:br>
              <a:r>
                <a:rPr lang="en-US" sz="2000" dirty="0" smtClean="0">
                  <a:latin typeface="Tahoma" pitchFamily="34" charset="0"/>
                  <a:cs typeface="Tahoma" pitchFamily="34" charset="0"/>
                </a:rPr>
                <a:t>Established Entrepreneurial </a:t>
              </a:r>
              <a:br>
                <a:rPr lang="en-US" sz="2000" dirty="0" smtClean="0">
                  <a:latin typeface="Tahoma" pitchFamily="34" charset="0"/>
                  <a:cs typeface="Tahoma" pitchFamily="34" charset="0"/>
                </a:rPr>
              </a:br>
              <a:r>
                <a:rPr lang="en-US" sz="2000" dirty="0" smtClean="0">
                  <a:latin typeface="Tahoma" pitchFamily="34" charset="0"/>
                  <a:cs typeface="Tahoma" pitchFamily="34" charset="0"/>
                </a:rPr>
                <a:t>Venture</a:t>
              </a:r>
              <a:endParaRPr lang="en-US" sz="2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8021" name="Text Box 5" descr="Bluegray01"/>
            <p:cNvSpPr txBox="1">
              <a:spLocks noChangeArrowheads="1"/>
            </p:cNvSpPr>
            <p:nvPr/>
          </p:nvSpPr>
          <p:spPr bwMode="blackWhite">
            <a:xfrm>
              <a:off x="2131" y="3259"/>
              <a:ext cx="1476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Tahoma" pitchFamily="34" charset="0"/>
                  <a:cs typeface="Tahoma" pitchFamily="34" charset="0"/>
                </a:rPr>
                <a:t>Asking Key </a:t>
              </a:r>
              <a:r>
                <a:rPr lang="en-US" sz="1800" dirty="0" smtClean="0"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1800" dirty="0" smtClean="0">
                  <a:latin typeface="Tahoma" pitchFamily="34" charset="0"/>
                  <a:cs typeface="Tahoma" pitchFamily="34" charset="0"/>
                </a:rPr>
              </a:br>
              <a:r>
                <a:rPr lang="en-US" sz="1800" dirty="0" smtClean="0">
                  <a:latin typeface="Tahoma" pitchFamily="34" charset="0"/>
                  <a:cs typeface="Tahoma" pitchFamily="34" charset="0"/>
                </a:rPr>
                <a:t>Questions</a:t>
              </a:r>
              <a:endParaRPr lang="en-US" sz="1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38022" name="Text Box 6" descr="Bluegray01"/>
            <p:cNvSpPr txBox="1">
              <a:spLocks noChangeArrowheads="1"/>
            </p:cNvSpPr>
            <p:nvPr/>
          </p:nvSpPr>
          <p:spPr bwMode="blackWhite">
            <a:xfrm>
              <a:off x="432" y="2059"/>
              <a:ext cx="1211" cy="685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Tahoma" pitchFamily="34" charset="0"/>
                  <a:cs typeface="Tahoma" pitchFamily="34" charset="0"/>
                </a:rPr>
                <a:t>Examination of Opportunities</a:t>
              </a:r>
            </a:p>
          </p:txBody>
        </p:sp>
        <p:sp>
          <p:nvSpPr>
            <p:cNvPr id="1238023" name="Text Box 7" descr="Bluegray01"/>
            <p:cNvSpPr txBox="1">
              <a:spLocks noChangeArrowheads="1"/>
            </p:cNvSpPr>
            <p:nvPr/>
          </p:nvSpPr>
          <p:spPr bwMode="blackWhite">
            <a:xfrm>
              <a:off x="4117" y="2059"/>
              <a:ext cx="1211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Tahoma" pitchFamily="34" charset="0"/>
                  <a:cs typeface="Tahoma" pitchFamily="34" charset="0"/>
                </a:rPr>
                <a:t>Evaluation of </a:t>
              </a:r>
              <a:r>
                <a:rPr lang="en-US" sz="1800" dirty="0" smtClean="0"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1800" dirty="0" smtClean="0">
                  <a:latin typeface="Tahoma" pitchFamily="34" charset="0"/>
                  <a:cs typeface="Tahoma" pitchFamily="34" charset="0"/>
                </a:rPr>
              </a:br>
              <a:r>
                <a:rPr lang="en-US" sz="1800" dirty="0" smtClean="0">
                  <a:latin typeface="Tahoma" pitchFamily="34" charset="0"/>
                  <a:cs typeface="Tahoma" pitchFamily="34" charset="0"/>
                </a:rPr>
                <a:t>the </a:t>
              </a:r>
              <a:r>
                <a:rPr lang="en-US" sz="1800" dirty="0">
                  <a:latin typeface="Tahoma" pitchFamily="34" charset="0"/>
                  <a:cs typeface="Tahoma" pitchFamily="34" charset="0"/>
                </a:rPr>
                <a:t>Venture</a:t>
              </a:r>
            </a:p>
          </p:txBody>
        </p:sp>
        <p:sp>
          <p:nvSpPr>
            <p:cNvPr id="1238024" name="Text Box 8" descr="Bluegray01"/>
            <p:cNvSpPr txBox="1">
              <a:spLocks noChangeArrowheads="1"/>
            </p:cNvSpPr>
            <p:nvPr/>
          </p:nvSpPr>
          <p:spPr bwMode="blackWhite">
            <a:xfrm>
              <a:off x="2130" y="835"/>
              <a:ext cx="1476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Personal </a:t>
              </a:r>
              <a:br>
                <a:rPr lang="en-US" sz="1800">
                  <a:latin typeface="Tahoma" pitchFamily="34" charset="0"/>
                  <a:cs typeface="Tahoma" pitchFamily="34" charset="0"/>
                </a:rPr>
              </a:br>
              <a:r>
                <a:rPr lang="en-US" sz="1800">
                  <a:latin typeface="Tahoma" pitchFamily="34" charset="0"/>
                  <a:cs typeface="Tahoma" pitchFamily="34" charset="0"/>
                </a:rPr>
                <a:t>Preferences</a:t>
              </a:r>
            </a:p>
          </p:txBody>
        </p:sp>
        <p:cxnSp>
          <p:nvCxnSpPr>
            <p:cNvPr id="1238025" name="AutoShape 9"/>
            <p:cNvCxnSpPr>
              <a:cxnSpLocks noChangeShapeType="1"/>
              <a:stCxn id="1238022" idx="3"/>
              <a:endCxn id="1238020" idx="1"/>
            </p:cNvCxnSpPr>
            <p:nvPr/>
          </p:nvCxnSpPr>
          <p:spPr bwMode="auto">
            <a:xfrm>
              <a:off x="1643" y="2402"/>
              <a:ext cx="311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8026" name="AutoShape 10"/>
            <p:cNvCxnSpPr>
              <a:cxnSpLocks noChangeShapeType="1"/>
              <a:stCxn id="1238023" idx="1"/>
              <a:endCxn id="1238020" idx="3"/>
            </p:cNvCxnSpPr>
            <p:nvPr/>
          </p:nvCxnSpPr>
          <p:spPr bwMode="auto">
            <a:xfrm flipH="1">
              <a:off x="3783" y="2402"/>
              <a:ext cx="334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8027" name="AutoShape 11"/>
            <p:cNvCxnSpPr>
              <a:cxnSpLocks noChangeShapeType="1"/>
              <a:stCxn id="1238024" idx="2"/>
              <a:endCxn id="1238020" idx="0"/>
            </p:cNvCxnSpPr>
            <p:nvPr/>
          </p:nvCxnSpPr>
          <p:spPr bwMode="auto">
            <a:xfrm>
              <a:off x="2868" y="1520"/>
              <a:ext cx="1" cy="4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8028" name="AutoShape 12"/>
            <p:cNvCxnSpPr>
              <a:cxnSpLocks noChangeShapeType="1"/>
              <a:stCxn id="1238021" idx="0"/>
              <a:endCxn id="1238020" idx="2"/>
            </p:cNvCxnSpPr>
            <p:nvPr/>
          </p:nvCxnSpPr>
          <p:spPr bwMode="auto">
            <a:xfrm flipV="1">
              <a:off x="2869" y="2883"/>
              <a:ext cx="0" cy="3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3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2A94028B-80DC-4861-9A1A-AE40E17070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40066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algn="ctr"/>
            <a:r>
              <a:rPr lang="en-US" dirty="0"/>
              <a:t>Advantages of Acquiring an Ongoing Venture</a:t>
            </a:r>
          </a:p>
        </p:txBody>
      </p:sp>
      <p:grpSp>
        <p:nvGrpSpPr>
          <p:cNvPr id="1240067" name="Group 3"/>
          <p:cNvGrpSpPr>
            <a:grpSpLocks/>
          </p:cNvGrpSpPr>
          <p:nvPr/>
        </p:nvGrpSpPr>
        <p:grpSpPr bwMode="auto">
          <a:xfrm>
            <a:off x="573088" y="1752600"/>
            <a:ext cx="8045450" cy="3657104"/>
            <a:chOff x="361" y="1100"/>
            <a:chExt cx="5068" cy="2482"/>
          </a:xfrm>
        </p:grpSpPr>
        <p:sp>
          <p:nvSpPr>
            <p:cNvPr id="1240068" name="Oval 4" descr="Blue03"/>
            <p:cNvSpPr>
              <a:spLocks noChangeArrowheads="1"/>
            </p:cNvSpPr>
            <p:nvPr/>
          </p:nvSpPr>
          <p:spPr bwMode="blackWhite">
            <a:xfrm>
              <a:off x="1882" y="2621"/>
              <a:ext cx="2188" cy="961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 algn="ctr">
              <a:solidFill>
                <a:srgbClr val="C0C0C0"/>
              </a:solidFill>
              <a:round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/>
                <a:t>Buying an </a:t>
              </a:r>
              <a:r>
                <a:rPr lang="en-US" sz="2400" dirty="0" smtClean="0"/>
                <a:t>Ongoing Venture</a:t>
              </a:r>
              <a:endParaRPr lang="en-US" sz="2400" dirty="0"/>
            </a:p>
          </p:txBody>
        </p:sp>
        <p:cxnSp>
          <p:nvCxnSpPr>
            <p:cNvPr id="1240069" name="AutoShape 5"/>
            <p:cNvCxnSpPr>
              <a:cxnSpLocks noChangeShapeType="1"/>
              <a:stCxn id="1240074" idx="0"/>
              <a:endCxn id="1240068" idx="1"/>
            </p:cNvCxnSpPr>
            <p:nvPr/>
          </p:nvCxnSpPr>
          <p:spPr bwMode="auto">
            <a:xfrm>
              <a:off x="1159" y="1100"/>
              <a:ext cx="1044" cy="166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0070" name="AutoShape 6"/>
            <p:cNvCxnSpPr>
              <a:cxnSpLocks noChangeShapeType="1"/>
              <a:stCxn id="1240073" idx="0"/>
              <a:endCxn id="1240068" idx="0"/>
            </p:cNvCxnSpPr>
            <p:nvPr/>
          </p:nvCxnSpPr>
          <p:spPr bwMode="auto">
            <a:xfrm>
              <a:off x="2972" y="1100"/>
              <a:ext cx="4" cy="1521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0071" name="AutoShape 7"/>
            <p:cNvCxnSpPr>
              <a:cxnSpLocks noChangeShapeType="1"/>
              <a:stCxn id="1240072" idx="0"/>
              <a:endCxn id="1240068" idx="7"/>
            </p:cNvCxnSpPr>
            <p:nvPr/>
          </p:nvCxnSpPr>
          <p:spPr bwMode="auto">
            <a:xfrm flipH="1">
              <a:off x="3750" y="1100"/>
              <a:ext cx="959" cy="1662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40072" name="Rectangle 8" descr="Bluegray02"/>
            <p:cNvSpPr>
              <a:spLocks noChangeArrowheads="1"/>
            </p:cNvSpPr>
            <p:nvPr/>
          </p:nvSpPr>
          <p:spPr bwMode="blackWhite">
            <a:xfrm>
              <a:off x="3989" y="1100"/>
              <a:ext cx="1440" cy="82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17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/>
              <a:r>
                <a:rPr lang="en-US" sz="2000" dirty="0" smtClean="0"/>
                <a:t>Purchasing at </a:t>
              </a:r>
              <a:br>
                <a:rPr lang="en-US" sz="2000" dirty="0" smtClean="0"/>
              </a:br>
              <a:r>
                <a:rPr lang="en-US" sz="2000" dirty="0" smtClean="0"/>
                <a:t>a good price</a:t>
              </a:r>
              <a:endParaRPr lang="en-US" sz="1600" dirty="0"/>
            </a:p>
          </p:txBody>
        </p:sp>
        <p:sp>
          <p:nvSpPr>
            <p:cNvPr id="1240073" name="Rectangle 9" descr="Blue04"/>
            <p:cNvSpPr>
              <a:spLocks noChangeArrowheads="1"/>
            </p:cNvSpPr>
            <p:nvPr/>
          </p:nvSpPr>
          <p:spPr bwMode="blackWhite">
            <a:xfrm>
              <a:off x="2159" y="1100"/>
              <a:ext cx="1626" cy="82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/>
              <a:r>
                <a:rPr lang="en-US" sz="2000" dirty="0" smtClean="0"/>
                <a:t>Reduced time </a:t>
              </a:r>
              <a:br>
                <a:rPr lang="en-US" sz="2000" dirty="0" smtClean="0"/>
              </a:br>
              <a:r>
                <a:rPr lang="en-US" sz="2000" dirty="0" smtClean="0"/>
                <a:t>and effort</a:t>
              </a:r>
              <a:endParaRPr lang="en-US" sz="1600" dirty="0"/>
            </a:p>
          </p:txBody>
        </p:sp>
        <p:sp>
          <p:nvSpPr>
            <p:cNvPr id="1240074" name="Rectangle 10" descr="Blue03"/>
            <p:cNvSpPr>
              <a:spLocks noChangeArrowheads="1"/>
            </p:cNvSpPr>
            <p:nvPr/>
          </p:nvSpPr>
          <p:spPr bwMode="blackWhite">
            <a:xfrm>
              <a:off x="361" y="1100"/>
              <a:ext cx="1595" cy="82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 smtClean="0"/>
                <a:t>Less fear about successful future operation</a:t>
              </a:r>
              <a:endParaRPr lang="en-US" sz="1600" dirty="0"/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4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7604DA82-6286-4B8C-A31F-774B975F91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46210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the Selected Venture</a:t>
            </a:r>
          </a:p>
        </p:txBody>
      </p:sp>
      <p:grpSp>
        <p:nvGrpSpPr>
          <p:cNvPr id="1246219" name="Group 11"/>
          <p:cNvGrpSpPr>
            <a:grpSpLocks/>
          </p:cNvGrpSpPr>
          <p:nvPr/>
        </p:nvGrpSpPr>
        <p:grpSpPr bwMode="auto">
          <a:xfrm>
            <a:off x="457200" y="1752600"/>
            <a:ext cx="8045450" cy="3570288"/>
            <a:chOff x="288" y="1296"/>
            <a:chExt cx="5068" cy="2249"/>
          </a:xfrm>
        </p:grpSpPr>
        <p:sp>
          <p:nvSpPr>
            <p:cNvPr id="1246212" name="Oval 4" descr="Blue03"/>
            <p:cNvSpPr>
              <a:spLocks noChangeArrowheads="1"/>
            </p:cNvSpPr>
            <p:nvPr/>
          </p:nvSpPr>
          <p:spPr bwMode="blackWhite">
            <a:xfrm>
              <a:off x="1440" y="1296"/>
              <a:ext cx="2926" cy="841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 algn="ctr">
              <a:solidFill>
                <a:srgbClr val="C0C0C0"/>
              </a:solidFill>
              <a:round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/>
                <a:t>Factors Affecting Sale of the Venture</a:t>
              </a:r>
            </a:p>
          </p:txBody>
        </p:sp>
        <p:cxnSp>
          <p:nvCxnSpPr>
            <p:cNvPr id="1246213" name="AutoShape 5"/>
            <p:cNvCxnSpPr>
              <a:cxnSpLocks noChangeShapeType="1"/>
              <a:stCxn id="1246218" idx="2"/>
              <a:endCxn id="1246212" idx="3"/>
            </p:cNvCxnSpPr>
            <p:nvPr/>
          </p:nvCxnSpPr>
          <p:spPr bwMode="auto">
            <a:xfrm flipV="1">
              <a:off x="1086" y="2014"/>
              <a:ext cx="783" cy="114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6214" name="AutoShape 6"/>
            <p:cNvCxnSpPr>
              <a:cxnSpLocks noChangeShapeType="1"/>
              <a:stCxn id="1246217" idx="0"/>
              <a:endCxn id="1246212" idx="4"/>
            </p:cNvCxnSpPr>
            <p:nvPr/>
          </p:nvCxnSpPr>
          <p:spPr bwMode="auto">
            <a:xfrm flipH="1" flipV="1">
              <a:off x="2903" y="2137"/>
              <a:ext cx="8" cy="64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46215" name="AutoShape 7"/>
            <p:cNvCxnSpPr>
              <a:cxnSpLocks noChangeShapeType="1"/>
              <a:stCxn id="1246216" idx="2"/>
              <a:endCxn id="1246212" idx="5"/>
            </p:cNvCxnSpPr>
            <p:nvPr/>
          </p:nvCxnSpPr>
          <p:spPr bwMode="auto">
            <a:xfrm flipH="1" flipV="1">
              <a:off x="3937" y="2014"/>
              <a:ext cx="699" cy="114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46216" name="Rectangle 8" descr="Bluegray02"/>
            <p:cNvSpPr>
              <a:spLocks noChangeArrowheads="1"/>
            </p:cNvSpPr>
            <p:nvPr/>
          </p:nvSpPr>
          <p:spPr bwMode="blackWhite">
            <a:xfrm>
              <a:off x="3916" y="2400"/>
              <a:ext cx="1440" cy="76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17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/>
              <a:r>
                <a:rPr lang="en-US" sz="2000" dirty="0" smtClean="0"/>
                <a:t>Assets of the venture</a:t>
              </a:r>
              <a:endParaRPr lang="en-US" sz="1600" dirty="0"/>
            </a:p>
          </p:txBody>
        </p:sp>
        <p:sp>
          <p:nvSpPr>
            <p:cNvPr id="1246217" name="Rectangle 9" descr="Blue04"/>
            <p:cNvSpPr>
              <a:spLocks noChangeArrowheads="1"/>
            </p:cNvSpPr>
            <p:nvPr/>
          </p:nvSpPr>
          <p:spPr bwMode="blackWhite">
            <a:xfrm>
              <a:off x="2098" y="2784"/>
              <a:ext cx="1626" cy="76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/>
              <a:r>
                <a:rPr lang="en-US" sz="2000" dirty="0" smtClean="0"/>
                <a:t>Profits, sales, and operating ratios</a:t>
              </a:r>
              <a:endParaRPr lang="en-US" sz="1600" dirty="0"/>
            </a:p>
          </p:txBody>
        </p:sp>
        <p:sp>
          <p:nvSpPr>
            <p:cNvPr id="1246218" name="Rectangle 10" descr="Blue03"/>
            <p:cNvSpPr>
              <a:spLocks noChangeArrowheads="1"/>
            </p:cNvSpPr>
            <p:nvPr/>
          </p:nvSpPr>
          <p:spPr bwMode="blackWhite">
            <a:xfrm>
              <a:off x="288" y="2400"/>
              <a:ext cx="1595" cy="761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 smtClean="0"/>
                <a:t>The business environment</a:t>
              </a:r>
              <a:endParaRPr lang="en-US" sz="1600" dirty="0"/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E8D8EBD2-CE59-4340-BEDA-EAB5086118E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19586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 to Ask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sz="2400" dirty="0"/>
              <a:t>Why is this business being sold?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What is the </a:t>
            </a:r>
            <a:r>
              <a:rPr lang="en-US" sz="2400" dirty="0" smtClean="0"/>
              <a:t>current physical </a:t>
            </a:r>
            <a:r>
              <a:rPr lang="en-US" sz="2400" dirty="0"/>
              <a:t>condition of the business?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What is the condition of the inventory?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What is the state of the other </a:t>
            </a:r>
            <a:r>
              <a:rPr lang="en-US" sz="2400" dirty="0" smtClean="0"/>
              <a:t>assets of the business?</a:t>
            </a: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How many </a:t>
            </a:r>
            <a:r>
              <a:rPr lang="en-US" sz="2400" dirty="0" smtClean="0"/>
              <a:t>employees </a:t>
            </a:r>
            <a:r>
              <a:rPr lang="en-US" sz="2400" dirty="0"/>
              <a:t>will </a:t>
            </a:r>
            <a:r>
              <a:rPr lang="en-US" sz="2400" dirty="0" smtClean="0"/>
              <a:t>remain with the business?</a:t>
            </a: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What type of competition does the business face?</a:t>
            </a:r>
          </a:p>
          <a:p>
            <a:pPr>
              <a:spcBef>
                <a:spcPct val="40000"/>
              </a:spcBef>
            </a:pPr>
            <a:r>
              <a:rPr lang="en-US" sz="2400" dirty="0"/>
              <a:t>What does </a:t>
            </a:r>
            <a:r>
              <a:rPr lang="en-US" sz="2400" dirty="0" smtClean="0"/>
              <a:t>financial </a:t>
            </a:r>
            <a:r>
              <a:rPr lang="en-US" sz="2400" dirty="0"/>
              <a:t>picture </a:t>
            </a:r>
            <a:r>
              <a:rPr lang="en-US" sz="2400" dirty="0" smtClean="0"/>
              <a:t>of the business look </a:t>
            </a:r>
            <a:r>
              <a:rPr lang="en-US" sz="2400" dirty="0"/>
              <a:t>like?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13BE7189-1175-40FF-9FD9-6F97ABBA123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49282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Negotiating the Deal</a:t>
            </a:r>
          </a:p>
        </p:txBody>
      </p:sp>
      <p:grpSp>
        <p:nvGrpSpPr>
          <p:cNvPr id="1249283" name="Group 3"/>
          <p:cNvGrpSpPr>
            <a:grpSpLocks/>
          </p:cNvGrpSpPr>
          <p:nvPr/>
        </p:nvGrpSpPr>
        <p:grpSpPr bwMode="auto">
          <a:xfrm>
            <a:off x="822325" y="1295400"/>
            <a:ext cx="7499350" cy="4935537"/>
            <a:chOff x="518" y="816"/>
            <a:chExt cx="4724" cy="3109"/>
          </a:xfrm>
        </p:grpSpPr>
        <p:sp>
          <p:nvSpPr>
            <p:cNvPr id="1249284" name="Text Box 4" descr="Bluegray02"/>
            <p:cNvSpPr txBox="1">
              <a:spLocks noChangeArrowheads="1"/>
            </p:cNvSpPr>
            <p:nvPr/>
          </p:nvSpPr>
          <p:spPr bwMode="blackWhite">
            <a:xfrm>
              <a:off x="1954" y="1902"/>
              <a:ext cx="1829" cy="96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  <a:cs typeface="Tahoma" pitchFamily="34" charset="0"/>
                </a:rPr>
                <a:t>Factors Affecting Negotiations</a:t>
              </a:r>
            </a:p>
          </p:txBody>
        </p:sp>
        <p:sp>
          <p:nvSpPr>
            <p:cNvPr id="1249285" name="Text Box 5" descr="Bluegray01"/>
            <p:cNvSpPr txBox="1">
              <a:spLocks noChangeArrowheads="1"/>
            </p:cNvSpPr>
            <p:nvPr/>
          </p:nvSpPr>
          <p:spPr bwMode="blackWhite">
            <a:xfrm>
              <a:off x="2131" y="3240"/>
              <a:ext cx="1476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Alternatives</a:t>
              </a:r>
            </a:p>
          </p:txBody>
        </p:sp>
        <p:sp>
          <p:nvSpPr>
            <p:cNvPr id="1249286" name="Text Box 6" descr="Bluegray01"/>
            <p:cNvSpPr txBox="1">
              <a:spLocks noChangeArrowheads="1"/>
            </p:cNvSpPr>
            <p:nvPr/>
          </p:nvSpPr>
          <p:spPr bwMode="blackWhite">
            <a:xfrm>
              <a:off x="518" y="2040"/>
              <a:ext cx="1039" cy="685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Time</a:t>
              </a:r>
            </a:p>
          </p:txBody>
        </p:sp>
        <p:sp>
          <p:nvSpPr>
            <p:cNvPr id="1249287" name="Text Box 7" descr="Bluegray01"/>
            <p:cNvSpPr txBox="1">
              <a:spLocks noChangeArrowheads="1"/>
            </p:cNvSpPr>
            <p:nvPr/>
          </p:nvSpPr>
          <p:spPr bwMode="blackWhite">
            <a:xfrm>
              <a:off x="4203" y="2040"/>
              <a:ext cx="1039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Pressure</a:t>
              </a:r>
            </a:p>
          </p:txBody>
        </p:sp>
        <p:sp>
          <p:nvSpPr>
            <p:cNvPr id="1249288" name="Text Box 8" descr="Bluegray01"/>
            <p:cNvSpPr txBox="1">
              <a:spLocks noChangeArrowheads="1"/>
            </p:cNvSpPr>
            <p:nvPr/>
          </p:nvSpPr>
          <p:spPr bwMode="blackWhite">
            <a:xfrm>
              <a:off x="2130" y="816"/>
              <a:ext cx="1476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Information</a:t>
              </a:r>
            </a:p>
          </p:txBody>
        </p:sp>
        <p:cxnSp>
          <p:nvCxnSpPr>
            <p:cNvPr id="1249289" name="AutoShape 9"/>
            <p:cNvCxnSpPr>
              <a:cxnSpLocks noChangeShapeType="1"/>
              <a:stCxn id="1249286" idx="3"/>
              <a:endCxn id="1249284" idx="1"/>
            </p:cNvCxnSpPr>
            <p:nvPr/>
          </p:nvCxnSpPr>
          <p:spPr bwMode="auto">
            <a:xfrm>
              <a:off x="1557" y="2383"/>
              <a:ext cx="397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9290" name="AutoShape 10"/>
            <p:cNvCxnSpPr>
              <a:cxnSpLocks noChangeShapeType="1"/>
              <a:stCxn id="1249287" idx="1"/>
              <a:endCxn id="1249284" idx="3"/>
            </p:cNvCxnSpPr>
            <p:nvPr/>
          </p:nvCxnSpPr>
          <p:spPr bwMode="auto">
            <a:xfrm flipH="1">
              <a:off x="3783" y="2383"/>
              <a:ext cx="420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9291" name="AutoShape 11"/>
            <p:cNvCxnSpPr>
              <a:cxnSpLocks noChangeShapeType="1"/>
              <a:stCxn id="1249288" idx="2"/>
              <a:endCxn id="1249284" idx="0"/>
            </p:cNvCxnSpPr>
            <p:nvPr/>
          </p:nvCxnSpPr>
          <p:spPr bwMode="auto">
            <a:xfrm>
              <a:off x="2868" y="1501"/>
              <a:ext cx="1" cy="4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9292" name="AutoShape 12"/>
            <p:cNvCxnSpPr>
              <a:cxnSpLocks noChangeShapeType="1"/>
              <a:stCxn id="1249285" idx="0"/>
              <a:endCxn id="1249284" idx="2"/>
            </p:cNvCxnSpPr>
            <p:nvPr/>
          </p:nvCxnSpPr>
          <p:spPr bwMode="auto">
            <a:xfrm flipH="1" flipV="1">
              <a:off x="2869" y="2864"/>
              <a:ext cx="1" cy="3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4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When Buying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</a:t>
            </a:r>
            <a:r>
              <a:rPr lang="en-US" dirty="0"/>
              <a:t>that the seller retain a minority interest in the business or </a:t>
            </a:r>
            <a:r>
              <a:rPr lang="en-US" dirty="0" smtClean="0"/>
              <a:t>make the final purchase </a:t>
            </a:r>
            <a:r>
              <a:rPr lang="en-US" dirty="0"/>
              <a:t>price dependent on the performance of the business over a </a:t>
            </a:r>
            <a:r>
              <a:rPr lang="en-US" dirty="0" smtClean="0"/>
              <a:t>three-to-five-year span.</a:t>
            </a:r>
          </a:p>
          <a:p>
            <a:r>
              <a:rPr lang="en-US" dirty="0" smtClean="0"/>
              <a:t>Be </a:t>
            </a:r>
            <a:r>
              <a:rPr lang="en-US" dirty="0"/>
              <a:t>wary of any promises made without written corroboration.</a:t>
            </a:r>
          </a:p>
          <a:p>
            <a:r>
              <a:rPr lang="en-US" dirty="0" smtClean="0"/>
              <a:t>Spend </a:t>
            </a:r>
            <a:r>
              <a:rPr lang="en-US" dirty="0"/>
              <a:t>time </a:t>
            </a:r>
            <a:r>
              <a:rPr lang="en-US" dirty="0" smtClean="0"/>
              <a:t>reconstructing </a:t>
            </a:r>
            <a:r>
              <a:rPr lang="en-US" dirty="0"/>
              <a:t>financial statements to </a:t>
            </a:r>
            <a:r>
              <a:rPr lang="en-US" dirty="0" smtClean="0"/>
              <a:t>determine how </a:t>
            </a:r>
            <a:r>
              <a:rPr lang="en-US" dirty="0"/>
              <a:t>much cash is actually </a:t>
            </a:r>
            <a:r>
              <a:rPr lang="en-US" dirty="0" smtClean="0"/>
              <a:t>available.</a:t>
            </a:r>
            <a:endParaRPr lang="en-US" dirty="0"/>
          </a:p>
          <a:p>
            <a:r>
              <a:rPr lang="en-US" dirty="0" smtClean="0"/>
              <a:t>Interview the owner, vendors</a:t>
            </a:r>
            <a:r>
              <a:rPr lang="en-US" dirty="0"/>
              <a:t>, competitors, customers</a:t>
            </a:r>
            <a:r>
              <a:rPr lang="en-US" dirty="0" smtClean="0"/>
              <a:t>, and employees.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7–</a:t>
            </a:r>
            <a:fld id="{81E092DC-864D-488B-88D4-726BF04B3AC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4486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3B43579C-023B-45BF-A6F3-9F6C324097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51332" name="Rectangle 4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Franchising: The Hybrid</a:t>
            </a:r>
          </a:p>
        </p:txBody>
      </p:sp>
      <p:sp>
        <p:nvSpPr>
          <p:cNvPr id="1251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Franchising</a:t>
            </a:r>
          </a:p>
          <a:p>
            <a:pPr lvl="1"/>
            <a:r>
              <a:rPr lang="en-US" dirty="0"/>
              <a:t>Any arrangement in which the owner of a trademark, trade name, or copyright has licensed others to use it in selling goods or services.</a:t>
            </a:r>
          </a:p>
          <a:p>
            <a:r>
              <a:rPr lang="en-US" dirty="0"/>
              <a:t>Franchisee</a:t>
            </a:r>
          </a:p>
          <a:p>
            <a:pPr lvl="1"/>
            <a:r>
              <a:rPr lang="en-US" dirty="0"/>
              <a:t>A purchaser of a franchise</a:t>
            </a:r>
          </a:p>
          <a:p>
            <a:r>
              <a:rPr lang="en-US" dirty="0"/>
              <a:t>Franchisor</a:t>
            </a:r>
          </a:p>
          <a:p>
            <a:pPr lvl="1"/>
            <a:r>
              <a:rPr lang="en-US" dirty="0"/>
              <a:t>The seller of the franchise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006122DE-1414-41BF-A153-5BC986274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57474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Franchising Works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696200" cy="5181600"/>
          </a:xfrm>
        </p:spPr>
        <p:txBody>
          <a:bodyPr/>
          <a:lstStyle/>
          <a:p>
            <a:pPr marL="282575" indent="-282575">
              <a:spcBef>
                <a:spcPct val="30000"/>
              </a:spcBef>
            </a:pPr>
            <a:r>
              <a:rPr lang="en-US" dirty="0"/>
              <a:t>Franchisee Obligations:</a:t>
            </a:r>
          </a:p>
          <a:p>
            <a:pPr marL="914400" lvl="1" indent="-398463"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Make a financial investment in the operation.</a:t>
            </a:r>
          </a:p>
          <a:p>
            <a:pPr marL="914400" lvl="1" indent="-398463"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Obtain and maintain a standardized inventory and/or equipment package usually purchased from the franchisor.</a:t>
            </a:r>
          </a:p>
          <a:p>
            <a:pPr marL="914400" lvl="1" indent="-398463"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Maintain a specified quality of performance.</a:t>
            </a:r>
          </a:p>
          <a:p>
            <a:pPr marL="914400" lvl="1" indent="-398463"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Follow a </a:t>
            </a:r>
            <a:r>
              <a:rPr lang="en-US" b="1" dirty="0"/>
              <a:t>franchise fee </a:t>
            </a:r>
            <a:r>
              <a:rPr lang="en-US" dirty="0"/>
              <a:t>as well as a percentage of the gross revenues.</a:t>
            </a:r>
          </a:p>
          <a:p>
            <a:pPr marL="914400" lvl="1" indent="-398463">
              <a:spcBef>
                <a:spcPct val="300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Engage in a continuing business relationship.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939D469F-B5E9-46D6-B6D4-06BC097F072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58498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Franchising </a:t>
            </a:r>
            <a:r>
              <a:rPr lang="en-US" dirty="0"/>
              <a:t>Works (cont’d)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2575" indent="-282575">
              <a:spcBef>
                <a:spcPts val="900"/>
              </a:spcBef>
            </a:pPr>
            <a:r>
              <a:rPr lang="en-US" dirty="0"/>
              <a:t>Franchisor Provides:</a:t>
            </a:r>
          </a:p>
          <a:p>
            <a:pPr marL="1087438" lvl="1" indent="-512763">
              <a:spcBef>
                <a:spcPts val="9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The company name that provides drawing power.</a:t>
            </a:r>
          </a:p>
          <a:p>
            <a:pPr marL="1087438" lvl="1" indent="-512763">
              <a:spcBef>
                <a:spcPts val="9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Identifying symbols, logos, designs, and facilities. </a:t>
            </a:r>
          </a:p>
          <a:p>
            <a:pPr marL="1087438" lvl="1" indent="-512763">
              <a:spcBef>
                <a:spcPts val="9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Professional management training for each independent unit’s staff.</a:t>
            </a:r>
          </a:p>
          <a:p>
            <a:pPr marL="1087438" lvl="1" indent="-512763">
              <a:spcBef>
                <a:spcPts val="9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Sale of merchandise necessary for the unit’s operation, equipment to run the operation, and the food or materials needed for the final product.</a:t>
            </a:r>
          </a:p>
          <a:p>
            <a:pPr marL="1087438" lvl="1" indent="-512763">
              <a:spcBef>
                <a:spcPts val="9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Financial assistance, if needed.</a:t>
            </a:r>
          </a:p>
          <a:p>
            <a:pPr marL="1087438" lvl="1" indent="-512763">
              <a:spcBef>
                <a:spcPts val="900"/>
              </a:spcBef>
              <a:buSzTx/>
              <a:buFont typeface="Wingdings" pitchFamily="2" charset="2"/>
              <a:buAutoNum type="arabicPeriod"/>
            </a:pPr>
            <a:r>
              <a:rPr lang="en-US" dirty="0"/>
              <a:t>Continuing aid and guidance to ensure that everything is done in accordance with the contract.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Objectives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5683FA0C-6752-480D-83E2-681093580C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>
          <a:xfrm>
            <a:off x="457200" y="1219200"/>
            <a:ext cx="8077200" cy="5181600"/>
          </a:xfrm>
          <a:prstGeom prst="rect">
            <a:avLst/>
          </a:prstGeom>
        </p:spPr>
        <p:txBody>
          <a:bodyPr/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5000"/>
              <a:buChar char="•"/>
              <a:defRPr sz="28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8975" indent="-287338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marL="1082675" indent="-2238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marL="1539875" indent="-2238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533400" indent="-533400">
              <a:spcBef>
                <a:spcPct val="50000"/>
              </a:spcBef>
              <a:buSzTx/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describe the major pathways and structures for entrepreneurial ventures.</a:t>
            </a:r>
          </a:p>
          <a:p>
            <a:pPr marL="533400" indent="-533400">
              <a:spcBef>
                <a:spcPct val="50000"/>
              </a:spcBef>
              <a:buSzTx/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present the factors involved in creating a new venture</a:t>
            </a:r>
          </a:p>
          <a:p>
            <a:pPr marL="533400" indent="-533400">
              <a:spcBef>
                <a:spcPct val="50000"/>
              </a:spcBef>
              <a:buSzTx/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identify and discuss the elements involved in acquiring an established venture</a:t>
            </a:r>
          </a:p>
          <a:p>
            <a:pPr marL="533400" indent="-533400">
              <a:spcBef>
                <a:spcPct val="50000"/>
              </a:spcBef>
              <a:buSzTx/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outline ten key questions to ask when buying an ongoing venture</a:t>
            </a:r>
          </a:p>
          <a:p>
            <a:pPr marL="533400" indent="-533400">
              <a:spcBef>
                <a:spcPct val="50000"/>
              </a:spcBef>
              <a:buSzTx/>
              <a:buFontTx/>
              <a:buAutoNum type="arabicPeriod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To examine the underlying issues involved in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the acquisition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process</a:t>
            </a:r>
          </a:p>
          <a:p>
            <a:pPr marL="533400" indent="-533400">
              <a:spcBef>
                <a:spcPct val="50000"/>
              </a:spcBef>
              <a:buSzTx/>
              <a:buFontTx/>
              <a:buAutoNum type="arabicPeriod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define a franchise and outline its structure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384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57BBF994-BFBE-45AE-9C71-55BD3B5CEF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53378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Franchising</a:t>
            </a:r>
          </a:p>
        </p:txBody>
      </p:sp>
      <p:sp>
        <p:nvSpPr>
          <p:cNvPr id="1253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Advantages</a:t>
            </a:r>
          </a:p>
          <a:p>
            <a:pPr lvl="1"/>
            <a:r>
              <a:rPr lang="en-US"/>
              <a:t>Training and guidance</a:t>
            </a:r>
          </a:p>
          <a:p>
            <a:pPr lvl="1"/>
            <a:r>
              <a:rPr lang="en-US"/>
              <a:t>Brand-name appeal</a:t>
            </a:r>
          </a:p>
          <a:p>
            <a:pPr lvl="1"/>
            <a:r>
              <a:rPr lang="en-US"/>
              <a:t>A proven track record</a:t>
            </a:r>
          </a:p>
          <a:p>
            <a:pPr lvl="1"/>
            <a:r>
              <a:rPr lang="en-US"/>
              <a:t>Financial assistance</a:t>
            </a:r>
          </a:p>
        </p:txBody>
      </p:sp>
      <p:sp>
        <p:nvSpPr>
          <p:cNvPr id="1253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657600" cy="5181600"/>
          </a:xfrm>
        </p:spPr>
        <p:txBody>
          <a:bodyPr/>
          <a:lstStyle/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Franchise fees</a:t>
            </a:r>
          </a:p>
          <a:p>
            <a:pPr lvl="1"/>
            <a:r>
              <a:rPr lang="en-US" dirty="0"/>
              <a:t>Franchisor control</a:t>
            </a:r>
          </a:p>
          <a:p>
            <a:pPr lvl="1"/>
            <a:r>
              <a:rPr lang="en-US" dirty="0"/>
              <a:t>Unfulfilled promises of franchisor</a:t>
            </a:r>
          </a:p>
        </p:txBody>
      </p:sp>
      <p:pic>
        <p:nvPicPr>
          <p:cNvPr id="1253381" name="Picture 5" descr="j03437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657600"/>
            <a:ext cx="2627312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1825A585-663E-42AE-A99C-99B49FB6D4B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7.3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The Cost of Franchising 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1143000" y="1279525"/>
            <a:ext cx="68310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The basic franchising fee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Insurance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Opening product inventory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Remodeling and leasehold improvements.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Utility charges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Payroll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Debt service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Bookkeeping and accounting fees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Legal and professional fees</a:t>
            </a:r>
          </a:p>
          <a:p>
            <a:pPr marL="461963" indent="-461963">
              <a:spcBef>
                <a:spcPct val="50000"/>
              </a:spcBef>
              <a:buFontTx/>
              <a:buAutoNum type="arabicPeriod"/>
            </a:pPr>
            <a:r>
              <a:rPr lang="en-US" sz="2000" i="1" dirty="0"/>
              <a:t>State and local licenses, permits, and certificates</a:t>
            </a:r>
            <a:r>
              <a:rPr lang="en-US" sz="2000" dirty="0"/>
              <a:t> 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366713" y="6074734"/>
            <a:ext cx="4357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99CC"/>
                </a:solidFill>
              </a:rPr>
              <a:t>Source: </a:t>
            </a:r>
            <a:r>
              <a:rPr lang="en-US" dirty="0">
                <a:solidFill>
                  <a:srgbClr val="0099CC"/>
                </a:solidFill>
              </a:rPr>
              <a:t>Donald F. Kuratko, “Achieving the American Dream as a Franchise,” </a:t>
            </a:r>
            <a:r>
              <a:rPr lang="en-US" i="1" dirty="0">
                <a:solidFill>
                  <a:srgbClr val="0099CC"/>
                </a:solidFill>
              </a:rPr>
              <a:t>Small Business Network </a:t>
            </a:r>
            <a:r>
              <a:rPr lang="en-US" dirty="0">
                <a:solidFill>
                  <a:srgbClr val="0099CC"/>
                </a:solidFill>
              </a:rPr>
              <a:t>(July 1987): 2. </a:t>
            </a:r>
            <a:r>
              <a:rPr lang="en-US" dirty="0" smtClean="0">
                <a:solidFill>
                  <a:srgbClr val="0099CC"/>
                </a:solidFill>
              </a:rPr>
              <a:t>(updated </a:t>
            </a:r>
            <a:r>
              <a:rPr lang="en-US" dirty="0">
                <a:solidFill>
                  <a:srgbClr val="0099CC"/>
                </a:solidFill>
              </a:rPr>
              <a:t>by author, April, </a:t>
            </a:r>
            <a:r>
              <a:rPr lang="en-US" dirty="0" smtClean="0">
                <a:solidFill>
                  <a:srgbClr val="0099CC"/>
                </a:solidFill>
              </a:rPr>
              <a:t>2012).</a:t>
            </a:r>
            <a:endParaRPr lang="en-US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43A53D2B-4C47-4093-BDC7-5505B428B9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59522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Franchise Law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5181600"/>
          </a:xfrm>
        </p:spPr>
        <p:txBody>
          <a:bodyPr/>
          <a:lstStyle/>
          <a:p>
            <a:r>
              <a:rPr lang="en-US" dirty="0"/>
              <a:t>Franchise Disclosure </a:t>
            </a:r>
            <a:r>
              <a:rPr lang="en-US" dirty="0" smtClean="0"/>
              <a:t>Document (</a:t>
            </a:r>
            <a:r>
              <a:rPr lang="en-US" dirty="0"/>
              <a:t>FDD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divided into </a:t>
            </a:r>
            <a:r>
              <a:rPr lang="en-US" dirty="0" smtClean="0"/>
              <a:t>24 </a:t>
            </a:r>
            <a:r>
              <a:rPr lang="en-US" dirty="0"/>
              <a:t>items that provide different segments of information for prospective franchisees.</a:t>
            </a:r>
          </a:p>
          <a:p>
            <a:pPr lvl="1"/>
            <a:r>
              <a:rPr lang="en-US" dirty="0"/>
              <a:t>Was developed to provide guidance </a:t>
            </a:r>
            <a:r>
              <a:rPr lang="en-US" dirty="0" smtClean="0"/>
              <a:t>in complying </a:t>
            </a:r>
            <a:r>
              <a:rPr lang="en-US" dirty="0"/>
              <a:t>with the Franchise Disclosure Rule that requires franchisors to make full presale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disclosure </a:t>
            </a:r>
            <a:r>
              <a:rPr lang="en-US" dirty="0"/>
              <a:t>about their franchises.</a:t>
            </a:r>
          </a:p>
        </p:txBody>
      </p:sp>
      <p:pic>
        <p:nvPicPr>
          <p:cNvPr id="1259525" name="Picture 5" descr="PE0372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5512"/>
            <a:ext cx="2660922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703F694B-95C0-4CA7-AD2B-0392A5C0F7F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Figure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The Decision to Purchase a Franchise: Process Model 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81000" y="6172200"/>
            <a:ext cx="4075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i="1"/>
              <a:t>Source:</a:t>
            </a:r>
            <a:r>
              <a:rPr lang="en-US"/>
              <a:t> Patrick J. Kaufmann, “Franchising and the Choice of Self Employment,” </a:t>
            </a:r>
            <a:r>
              <a:rPr lang="en-US" i="1"/>
              <a:t>Journal of Business Venturing, </a:t>
            </a:r>
            <a:r>
              <a:rPr lang="en-US"/>
              <a:t>14(4): 1999: 348.</a:t>
            </a:r>
          </a:p>
        </p:txBody>
      </p:sp>
      <p:grpSp>
        <p:nvGrpSpPr>
          <p:cNvPr id="247815" name="Group 7"/>
          <p:cNvGrpSpPr>
            <a:grpSpLocks/>
          </p:cNvGrpSpPr>
          <p:nvPr/>
        </p:nvGrpSpPr>
        <p:grpSpPr bwMode="auto">
          <a:xfrm>
            <a:off x="381000" y="1433513"/>
            <a:ext cx="8382000" cy="4052887"/>
            <a:chOff x="207" y="903"/>
            <a:chExt cx="5280" cy="2553"/>
          </a:xfrm>
        </p:grpSpPr>
        <p:pic>
          <p:nvPicPr>
            <p:cNvPr id="247812" name="Picture 4" descr="06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903"/>
              <a:ext cx="5280" cy="2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7813" name="Text Box 5"/>
            <p:cNvSpPr txBox="1">
              <a:spLocks noChangeArrowheads="1"/>
            </p:cNvSpPr>
            <p:nvPr/>
          </p:nvSpPr>
          <p:spPr bwMode="auto">
            <a:xfrm>
              <a:off x="2371" y="1717"/>
              <a:ext cx="19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-</a:t>
              </a: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E14303A4-0B6D-4A69-8080-B19E3F30E7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7.4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World Wide Web Franchise Sites 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066800" y="1295400"/>
            <a:ext cx="37512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Sites for franchising</a:t>
            </a:r>
          </a:p>
          <a:p>
            <a:pPr>
              <a:spcBef>
                <a:spcPct val="50000"/>
              </a:spcBef>
            </a:pPr>
            <a:r>
              <a:rPr lang="en-US" sz="2000"/>
              <a:t>http://www.betheboss.com</a:t>
            </a:r>
          </a:p>
          <a:p>
            <a:pPr>
              <a:spcBef>
                <a:spcPct val="50000"/>
              </a:spcBef>
            </a:pPr>
            <a:r>
              <a:rPr lang="en-US" sz="2000"/>
              <a:t>http://franchise1.com</a:t>
            </a:r>
          </a:p>
          <a:p>
            <a:pPr>
              <a:spcBef>
                <a:spcPct val="50000"/>
              </a:spcBef>
            </a:pPr>
            <a:r>
              <a:rPr lang="en-US" sz="2000"/>
              <a:t>http://www.franchiseworks.com/</a:t>
            </a:r>
          </a:p>
          <a:p>
            <a:pPr>
              <a:spcBef>
                <a:spcPct val="50000"/>
              </a:spcBef>
            </a:pPr>
            <a:r>
              <a:rPr lang="en-US" sz="2000"/>
              <a:t>http://franchise.org/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8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72653DAE-8825-4532-98CC-01E0109984F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7.4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World Wide Web Franchise Sites (cont’d) </a:t>
            </a:r>
          </a:p>
        </p:txBody>
      </p:sp>
      <p:graphicFrame>
        <p:nvGraphicFramePr>
          <p:cNvPr id="1159481" name="Group 313"/>
          <p:cNvGraphicFramePr>
            <a:graphicFrameLocks noGrp="1"/>
          </p:cNvGraphicFramePr>
          <p:nvPr/>
        </p:nvGraphicFramePr>
        <p:xfrm>
          <a:off x="457200" y="1106488"/>
          <a:ext cx="8229600" cy="5218122"/>
        </p:xfrm>
        <a:graphic>
          <a:graphicData uri="http://schemas.openxmlformats.org/drawingml/2006/table">
            <a:tbl>
              <a:tblPr/>
              <a:tblGrid>
                <a:gridCol w="3810000"/>
                <a:gridCol w="44196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American Bar Association Forum on Franchising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www.abanet.org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U.S. Small Business Administration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www.sba.gov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Statistics – USA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www.stat-usa.gov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Entrepreneur Magazine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www.entrepreneur.com/franchises/bestofthebest/index.html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Minority Business Entrepreneur Magazine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www.mbemag.com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Times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www.franchisetimes.com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Update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www.franchise-update.com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Restaurant Business Magazine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www.restaurantbiz.com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Source Book Publications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www.worldfranchising.com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Federal Trade Commission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http://www.ftc.gov/bcp/franchise/netfran.shtm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http://www.franchise.com/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World Franchising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http://www.worldfranchising.com/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Solution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http://www.franchisesolutions.com/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Opportunities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http://www.franchiseopportunities.com/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Trade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http://www.franchisetrade.com/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The Franchise Magazine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http://www.thefranchisemagazine.net/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Info Mall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http://www.franchiseinfomall.com/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Franchise Advantage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http://www.franchiseadvantage.com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 Franchise News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http://www.usfranchisenews.com/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D812A66A-CA6C-47AF-9855-B3E967CFB32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61570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Franchising Opportunities</a:t>
            </a:r>
          </a:p>
        </p:txBody>
      </p:sp>
      <p:grpSp>
        <p:nvGrpSpPr>
          <p:cNvPr id="1261578" name="Group 10"/>
          <p:cNvGrpSpPr>
            <a:grpSpLocks/>
          </p:cNvGrpSpPr>
          <p:nvPr/>
        </p:nvGrpSpPr>
        <p:grpSpPr bwMode="auto">
          <a:xfrm>
            <a:off x="457200" y="1447800"/>
            <a:ext cx="8045450" cy="4267200"/>
            <a:chOff x="288" y="912"/>
            <a:chExt cx="5068" cy="2688"/>
          </a:xfrm>
        </p:grpSpPr>
        <p:cxnSp>
          <p:nvCxnSpPr>
            <p:cNvPr id="1261572" name="AutoShape 4"/>
            <p:cNvCxnSpPr>
              <a:cxnSpLocks noChangeShapeType="1"/>
              <a:stCxn id="1261571" idx="0"/>
              <a:endCxn id="1261577" idx="0"/>
            </p:cNvCxnSpPr>
            <p:nvPr/>
          </p:nvCxnSpPr>
          <p:spPr bwMode="auto">
            <a:xfrm flipH="1">
              <a:off x="1086" y="912"/>
              <a:ext cx="1817" cy="192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1573" name="AutoShape 5"/>
            <p:cNvCxnSpPr>
              <a:cxnSpLocks noChangeShapeType="1"/>
              <a:stCxn id="1261571" idx="4"/>
              <a:endCxn id="1261576" idx="0"/>
            </p:cNvCxnSpPr>
            <p:nvPr/>
          </p:nvCxnSpPr>
          <p:spPr bwMode="auto">
            <a:xfrm>
              <a:off x="2903" y="2041"/>
              <a:ext cx="0" cy="798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1574" name="AutoShape 6"/>
            <p:cNvCxnSpPr>
              <a:cxnSpLocks noChangeShapeType="1"/>
              <a:stCxn id="1261571" idx="0"/>
              <a:endCxn id="1261575" idx="0"/>
            </p:cNvCxnSpPr>
            <p:nvPr/>
          </p:nvCxnSpPr>
          <p:spPr bwMode="auto">
            <a:xfrm>
              <a:off x="2903" y="912"/>
              <a:ext cx="1733" cy="1927"/>
            </a:xfrm>
            <a:prstGeom prst="straightConnector1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61575" name="Rectangle 7" descr="Bluegray02"/>
            <p:cNvSpPr>
              <a:spLocks noChangeArrowheads="1"/>
            </p:cNvSpPr>
            <p:nvPr/>
          </p:nvSpPr>
          <p:spPr bwMode="blackWhite">
            <a:xfrm>
              <a:off x="3916" y="2839"/>
              <a:ext cx="1440" cy="761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175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 anchorCtr="1"/>
            <a:lstStyle/>
            <a:p>
              <a:pPr algn="ctr" eaLnBrk="0" hangingPunct="0"/>
              <a:r>
                <a:rPr lang="en-US" sz="2000" b="1"/>
                <a:t>Seeking Professional Help</a:t>
              </a:r>
              <a:endParaRPr lang="en-US" sz="1600" b="1"/>
            </a:p>
          </p:txBody>
        </p:sp>
        <p:sp>
          <p:nvSpPr>
            <p:cNvPr id="1261576" name="Rectangle 8" descr="Blue04"/>
            <p:cNvSpPr>
              <a:spLocks noChangeArrowheads="1"/>
            </p:cNvSpPr>
            <p:nvPr/>
          </p:nvSpPr>
          <p:spPr bwMode="blackWhite">
            <a:xfrm>
              <a:off x="2090" y="2839"/>
              <a:ext cx="1626" cy="76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Investigating the Franchisor</a:t>
              </a:r>
              <a:endPara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1577" name="Rectangle 9" descr="Blue03"/>
            <p:cNvSpPr>
              <a:spLocks noChangeArrowheads="1"/>
            </p:cNvSpPr>
            <p:nvPr/>
          </p:nvSpPr>
          <p:spPr bwMode="blackWhite">
            <a:xfrm>
              <a:off x="288" y="2839"/>
              <a:ext cx="1595" cy="76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17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/>
                <a:t>Finding Reliable Information</a:t>
              </a:r>
              <a:endParaRPr lang="en-US" sz="1600" b="1" dirty="0"/>
            </a:p>
          </p:txBody>
        </p:sp>
        <p:sp>
          <p:nvSpPr>
            <p:cNvPr id="1261571" name="Oval 3" descr="Blue03"/>
            <p:cNvSpPr>
              <a:spLocks noChangeArrowheads="1"/>
            </p:cNvSpPr>
            <p:nvPr/>
          </p:nvSpPr>
          <p:spPr bwMode="blackWhite">
            <a:xfrm>
              <a:off x="1440" y="912"/>
              <a:ext cx="2926" cy="1129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175" algn="ctr">
              <a:solidFill>
                <a:srgbClr val="C0C0C0"/>
              </a:solidFill>
              <a:round/>
              <a:headEnd/>
              <a:tailEnd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The Franchise Opportunity Decision</a:t>
              </a: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6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F839FC9C-12B7-452F-AF06-6215CD1B455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63906" name="Rectangle 2" descr="Slideheader01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36063" cy="655638"/>
          </a:xfrm>
        </p:spPr>
        <p:txBody>
          <a:bodyPr/>
          <a:lstStyle/>
          <a:p>
            <a:r>
              <a:rPr lang="en-US" sz="2800" dirty="0"/>
              <a:t>Key Terms and Concepts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business broker</a:t>
            </a:r>
          </a:p>
          <a:p>
            <a:r>
              <a:rPr lang="en-US" sz="2400"/>
              <a:t>franchise</a:t>
            </a:r>
          </a:p>
          <a:p>
            <a:r>
              <a:rPr lang="en-US" sz="2400"/>
              <a:t>franchisee</a:t>
            </a:r>
          </a:p>
          <a:p>
            <a:r>
              <a:rPr lang="en-US" sz="2400"/>
              <a:t>franchise fee</a:t>
            </a:r>
          </a:p>
          <a:p>
            <a:r>
              <a:rPr lang="en-US" sz="2400"/>
              <a:t>franchisor</a:t>
            </a:r>
          </a:p>
          <a:p>
            <a:r>
              <a:rPr lang="en-US" sz="2400"/>
              <a:t>franchisor control</a:t>
            </a:r>
          </a:p>
          <a:p>
            <a:r>
              <a:rPr lang="en-US" sz="2400"/>
              <a:t>goodwill</a:t>
            </a:r>
          </a:p>
          <a:p>
            <a:r>
              <a:rPr lang="en-US" sz="2400"/>
              <a:t>legal restraint of trade</a:t>
            </a:r>
          </a:p>
          <a:p>
            <a:r>
              <a:rPr lang="en-US" sz="2400"/>
              <a:t>new-new approach</a:t>
            </a: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new-old approach</a:t>
            </a:r>
          </a:p>
          <a:p>
            <a:r>
              <a:rPr lang="en-US" sz="2400"/>
              <a:t>non-compete clause</a:t>
            </a:r>
          </a:p>
          <a:p>
            <a:r>
              <a:rPr lang="en-US" sz="2400"/>
              <a:t>profit trend</a:t>
            </a:r>
          </a:p>
          <a:p>
            <a:r>
              <a:rPr lang="en-US" sz="2400"/>
              <a:t>risk vs. reward</a:t>
            </a:r>
          </a:p>
          <a:p>
            <a:r>
              <a:rPr lang="en-US" sz="2400"/>
              <a:t>Uniform Franchise Offering Circular (UFOC)</a:t>
            </a:r>
          </a:p>
          <a:p>
            <a:r>
              <a:rPr lang="en-US" sz="2400"/>
              <a:t>unscrupulous practices</a:t>
            </a:r>
          </a:p>
          <a:p>
            <a:r>
              <a:rPr lang="en-US" sz="2400"/>
              <a:t>upside gain and downside loss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6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6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6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6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6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6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6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63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6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6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6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6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63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  <p:bldP spid="76390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5683FA0C-6752-480D-83E2-681093580C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7629525" cy="5181600"/>
          </a:xfrm>
          <a:prstGeom prst="rect">
            <a:avLst/>
          </a:prstGeom>
        </p:spPr>
        <p:txBody>
          <a:bodyPr/>
          <a:lstStyle>
            <a:lvl1pPr marL="231775" indent="-231775" algn="l" rtl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5000"/>
              <a:buChar char="•"/>
              <a:defRPr sz="28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8975" indent="-287338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40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marL="1082675" indent="-2238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marL="1539875" indent="-2238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marL="533400" indent="-533400">
              <a:spcBef>
                <a:spcPct val="50000"/>
              </a:spcBef>
              <a:buSzTx/>
              <a:buFont typeface="+mj-lt"/>
              <a:buAutoNum type="arabicPeriod" startAt="7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To examine the benefits and drawbacks of franchising</a:t>
            </a:r>
          </a:p>
          <a:p>
            <a:pPr marL="533400" indent="-533400">
              <a:spcBef>
                <a:spcPct val="50000"/>
              </a:spcBef>
              <a:buSzTx/>
              <a:buFontTx/>
              <a:buAutoNum type="arabicPeriod" startAt="7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To present the franchise disclosure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document (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FDD) as a key item in franchises</a:t>
            </a:r>
          </a:p>
        </p:txBody>
      </p:sp>
    </p:spTree>
    <p:extLst>
      <p:ext uri="{BB962C8B-B14F-4D97-AF65-F5344CB8AC3E}">
        <p14:creationId xmlns:p14="http://schemas.microsoft.com/office/powerpoint/2010/main" xmlns="" val="391853450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D029EF0C-EA33-4DA8-9216-38E291FB711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06276" name="Rectangle 4" descr="Slideheader01"/>
          <p:cNvSpPr>
            <a:spLocks noGrp="1" noChangeArrowheads="1"/>
          </p:cNvSpPr>
          <p:nvPr>
            <p:ph type="title"/>
          </p:nvPr>
        </p:nvSpPr>
        <p:spPr>
          <a:xfrm>
            <a:off x="11113" y="180975"/>
            <a:ext cx="9124950" cy="1203325"/>
          </a:xfrm>
        </p:spPr>
        <p:txBody>
          <a:bodyPr/>
          <a:lstStyle/>
          <a:p>
            <a:r>
              <a:rPr lang="en-US"/>
              <a:t>The Pathways to New Ventures </a:t>
            </a:r>
            <a:br>
              <a:rPr lang="en-US"/>
            </a:br>
            <a:r>
              <a:rPr lang="en-US"/>
              <a:t>for Entrepreneurs</a:t>
            </a:r>
          </a:p>
        </p:txBody>
      </p:sp>
      <p:grpSp>
        <p:nvGrpSpPr>
          <p:cNvPr id="1206277" name="Group 5"/>
          <p:cNvGrpSpPr>
            <a:grpSpLocks/>
          </p:cNvGrpSpPr>
          <p:nvPr/>
        </p:nvGrpSpPr>
        <p:grpSpPr bwMode="auto">
          <a:xfrm>
            <a:off x="1557338" y="1757363"/>
            <a:ext cx="5991225" cy="4414837"/>
            <a:chOff x="981" y="1107"/>
            <a:chExt cx="3774" cy="2781"/>
          </a:xfrm>
          <a:effectLst/>
        </p:grpSpPr>
        <p:sp>
          <p:nvSpPr>
            <p:cNvPr id="1206278" name="Text Box 6" descr="Bluegray01"/>
            <p:cNvSpPr txBox="1">
              <a:spLocks noChangeArrowheads="1"/>
            </p:cNvSpPr>
            <p:nvPr/>
          </p:nvSpPr>
          <p:spPr bwMode="blackWhite">
            <a:xfrm>
              <a:off x="3241" y="1108"/>
              <a:ext cx="1514" cy="687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Acquiring an </a:t>
              </a:r>
              <a:br>
                <a:rPr lang="en-US" sz="1800">
                  <a:latin typeface="Tahoma" pitchFamily="34" charset="0"/>
                  <a:cs typeface="Tahoma" pitchFamily="34" charset="0"/>
                </a:rPr>
              </a:br>
              <a:r>
                <a:rPr lang="en-US" sz="1800">
                  <a:latin typeface="Tahoma" pitchFamily="34" charset="0"/>
                  <a:cs typeface="Tahoma" pitchFamily="34" charset="0"/>
                </a:rPr>
                <a:t>Existing Venture</a:t>
              </a:r>
            </a:p>
          </p:txBody>
        </p:sp>
        <p:sp>
          <p:nvSpPr>
            <p:cNvPr id="1206279" name="Text Box 7" descr="Bluegray01"/>
            <p:cNvSpPr txBox="1">
              <a:spLocks noChangeArrowheads="1"/>
            </p:cNvSpPr>
            <p:nvPr/>
          </p:nvSpPr>
          <p:spPr bwMode="blackWhite">
            <a:xfrm>
              <a:off x="981" y="1107"/>
              <a:ext cx="1514" cy="687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Tahoma" pitchFamily="34" charset="0"/>
                  <a:cs typeface="Tahoma" pitchFamily="34" charset="0"/>
                </a:rPr>
                <a:t>Creating the </a:t>
              </a:r>
              <a:br>
                <a:rPr lang="en-US" sz="1800" dirty="0">
                  <a:latin typeface="Tahoma" pitchFamily="34" charset="0"/>
                  <a:cs typeface="Tahoma" pitchFamily="34" charset="0"/>
                </a:rPr>
              </a:br>
              <a:r>
                <a:rPr lang="en-US" sz="1800" dirty="0">
                  <a:latin typeface="Tahoma" pitchFamily="34" charset="0"/>
                  <a:cs typeface="Tahoma" pitchFamily="34" charset="0"/>
                </a:rPr>
                <a:t>New Venture</a:t>
              </a:r>
            </a:p>
          </p:txBody>
        </p:sp>
        <p:sp>
          <p:nvSpPr>
            <p:cNvPr id="1206280" name="Text Box 8" descr="Bluegray01"/>
            <p:cNvSpPr txBox="1">
              <a:spLocks noChangeArrowheads="1"/>
            </p:cNvSpPr>
            <p:nvPr/>
          </p:nvSpPr>
          <p:spPr bwMode="blackWhite">
            <a:xfrm>
              <a:off x="2123" y="3201"/>
              <a:ext cx="1514" cy="687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Obtaining a </a:t>
              </a:r>
              <a:br>
                <a:rPr lang="en-US" sz="1800">
                  <a:latin typeface="Tahoma" pitchFamily="34" charset="0"/>
                  <a:cs typeface="Tahoma" pitchFamily="34" charset="0"/>
                </a:rPr>
              </a:br>
              <a:r>
                <a:rPr lang="en-US" sz="1800">
                  <a:latin typeface="Tahoma" pitchFamily="34" charset="0"/>
                  <a:cs typeface="Tahoma" pitchFamily="34" charset="0"/>
                </a:rPr>
                <a:t>Franchise</a:t>
              </a:r>
            </a:p>
          </p:txBody>
        </p:sp>
        <p:cxnSp>
          <p:nvCxnSpPr>
            <p:cNvPr id="1206281" name="AutoShape 9"/>
            <p:cNvCxnSpPr>
              <a:cxnSpLocks noChangeShapeType="1"/>
              <a:stCxn id="1206279" idx="2"/>
            </p:cNvCxnSpPr>
            <p:nvPr/>
          </p:nvCxnSpPr>
          <p:spPr bwMode="auto">
            <a:xfrm>
              <a:off x="1738" y="1794"/>
              <a:ext cx="1124" cy="10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6282" name="AutoShape 10"/>
            <p:cNvCxnSpPr>
              <a:cxnSpLocks noChangeShapeType="1"/>
              <a:stCxn id="1206278" idx="2"/>
              <a:endCxn id="1206283" idx="2"/>
            </p:cNvCxnSpPr>
            <p:nvPr/>
          </p:nvCxnSpPr>
          <p:spPr bwMode="auto">
            <a:xfrm flipH="1">
              <a:off x="2880" y="1795"/>
              <a:ext cx="1118" cy="104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6283" name="Text Box 11" descr="Bluegray02"/>
            <p:cNvSpPr txBox="1">
              <a:spLocks noChangeArrowheads="1"/>
            </p:cNvSpPr>
            <p:nvPr/>
          </p:nvSpPr>
          <p:spPr bwMode="blackWhite">
            <a:xfrm>
              <a:off x="1986" y="2156"/>
              <a:ext cx="1788" cy="68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63500" dist="508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  <a:cs typeface="Tahoma" pitchFamily="34" charset="0"/>
                </a:rPr>
                <a:t>Pathways to New Ventures</a:t>
              </a:r>
            </a:p>
          </p:txBody>
        </p:sp>
        <p:cxnSp>
          <p:nvCxnSpPr>
            <p:cNvPr id="1206284" name="AutoShape 12"/>
            <p:cNvCxnSpPr>
              <a:cxnSpLocks noChangeShapeType="1"/>
              <a:stCxn id="1206283" idx="2"/>
              <a:endCxn id="1206280" idx="0"/>
            </p:cNvCxnSpPr>
            <p:nvPr/>
          </p:nvCxnSpPr>
          <p:spPr bwMode="auto">
            <a:xfrm>
              <a:off x="2880" y="2844"/>
              <a:ext cx="0" cy="3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0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0D6110B9-A574-4443-890F-85F0889B4C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10370" name="Rectangle 2" descr="Slideheader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New Ventures</a:t>
            </a:r>
          </a:p>
        </p:txBody>
      </p:sp>
      <p:grpSp>
        <p:nvGrpSpPr>
          <p:cNvPr id="1210382" name="Group 14"/>
          <p:cNvGrpSpPr>
            <a:grpSpLocks/>
          </p:cNvGrpSpPr>
          <p:nvPr/>
        </p:nvGrpSpPr>
        <p:grpSpPr bwMode="auto">
          <a:xfrm>
            <a:off x="822325" y="2663825"/>
            <a:ext cx="7499350" cy="1527175"/>
            <a:chOff x="518" y="1678"/>
            <a:chExt cx="4724" cy="962"/>
          </a:xfrm>
        </p:grpSpPr>
        <p:sp>
          <p:nvSpPr>
            <p:cNvPr id="1210373" name="Text Box 5" descr="Bluegray02"/>
            <p:cNvSpPr txBox="1">
              <a:spLocks noChangeArrowheads="1"/>
            </p:cNvSpPr>
            <p:nvPr/>
          </p:nvSpPr>
          <p:spPr bwMode="blackWhite">
            <a:xfrm>
              <a:off x="1954" y="1678"/>
              <a:ext cx="1829" cy="96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  <a:cs typeface="Tahoma" pitchFamily="34" charset="0"/>
                </a:rPr>
                <a:t>Approaches to Creating a New Venture</a:t>
              </a:r>
            </a:p>
          </p:txBody>
        </p:sp>
        <p:sp>
          <p:nvSpPr>
            <p:cNvPr id="1210375" name="Text Box 7" descr="Bluegray01"/>
            <p:cNvSpPr txBox="1">
              <a:spLocks noChangeArrowheads="1"/>
            </p:cNvSpPr>
            <p:nvPr/>
          </p:nvSpPr>
          <p:spPr bwMode="blackWhite">
            <a:xfrm>
              <a:off x="518" y="1816"/>
              <a:ext cx="1039" cy="685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New-New Approach</a:t>
              </a:r>
            </a:p>
          </p:txBody>
        </p:sp>
        <p:sp>
          <p:nvSpPr>
            <p:cNvPr id="1210376" name="Text Box 8" descr="Bluegray01"/>
            <p:cNvSpPr txBox="1">
              <a:spLocks noChangeArrowheads="1"/>
            </p:cNvSpPr>
            <p:nvPr/>
          </p:nvSpPr>
          <p:spPr bwMode="blackWhite">
            <a:xfrm>
              <a:off x="4203" y="1816"/>
              <a:ext cx="1039" cy="68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ffectLst>
              <a:outerShdw blurRad="76200" dist="635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  <a:cs typeface="Tahoma" pitchFamily="34" charset="0"/>
                </a:rPr>
                <a:t>New-Old Approach</a:t>
              </a:r>
            </a:p>
          </p:txBody>
        </p:sp>
        <p:cxnSp>
          <p:nvCxnSpPr>
            <p:cNvPr id="1210378" name="AutoShape 10"/>
            <p:cNvCxnSpPr>
              <a:cxnSpLocks noChangeShapeType="1"/>
              <a:stCxn id="1210375" idx="3"/>
              <a:endCxn id="1210373" idx="1"/>
            </p:cNvCxnSpPr>
            <p:nvPr/>
          </p:nvCxnSpPr>
          <p:spPr bwMode="auto">
            <a:xfrm>
              <a:off x="1557" y="2159"/>
              <a:ext cx="39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0379" name="AutoShape 11"/>
            <p:cNvCxnSpPr>
              <a:cxnSpLocks noChangeShapeType="1"/>
              <a:stCxn id="1210376" idx="1"/>
              <a:endCxn id="1210373" idx="3"/>
            </p:cNvCxnSpPr>
            <p:nvPr/>
          </p:nvCxnSpPr>
          <p:spPr bwMode="auto">
            <a:xfrm flipH="1">
              <a:off x="3783" y="2159"/>
              <a:ext cx="42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0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0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62900F49-2436-4AF3-B188-8E5229358C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2725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7.1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Trends Creating Business Opportunities </a:t>
            </a:r>
          </a:p>
        </p:txBody>
      </p:sp>
      <p:graphicFrame>
        <p:nvGraphicFramePr>
          <p:cNvPr id="272956" name="Group 5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008142"/>
              </p:ext>
            </p:extLst>
          </p:nvPr>
        </p:nvGraphicFramePr>
        <p:xfrm>
          <a:off x="361948" y="1149350"/>
          <a:ext cx="8401052" cy="2590800"/>
        </p:xfrm>
        <a:graphic>
          <a:graphicData uri="http://schemas.openxmlformats.org/drawingml/2006/table">
            <a:tbl>
              <a:tblPr/>
              <a:tblGrid>
                <a:gridCol w="2100263"/>
                <a:gridCol w="2100263"/>
                <a:gridCol w="2100263"/>
                <a:gridCol w="2100263"/>
              </a:tblGrid>
              <a:tr h="2286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041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Emerging Opportunities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-Italic" charset="0"/>
                        </a:rPr>
                        <a:t>Green Products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RotisSansSerif-Ital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" charset="0"/>
                        </a:rPr>
                        <a:t>	Organic foods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" charset="0"/>
                        </a:rPr>
                        <a:t>	Organic fibers/textiles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-Italic" charset="0"/>
                        </a:rPr>
                        <a:t>Alternative Energy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Solar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Biofuel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Fuel cells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Energy conservation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Health Care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Healthy food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School and govt.-sponsored programs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Exercise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Yoga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Niche gyms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Children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Nonmedical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Pre-assisted living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Assisted living transition services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Niche Consumables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Wine	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Chocolate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Burgers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Coffee houses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Exotic salads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Home Automation and Media Storage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Lighting control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Security systems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Energy management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Comfort management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Entertainment systems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	Networked kitchen appliances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5888" algn="l"/>
                        </a:tabLst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969" name="Group 5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9722074"/>
              </p:ext>
            </p:extLst>
          </p:nvPr>
        </p:nvGraphicFramePr>
        <p:xfrm>
          <a:off x="361951" y="3810000"/>
          <a:ext cx="8401049" cy="2225040"/>
        </p:xfrm>
        <a:graphic>
          <a:graphicData uri="http://schemas.openxmlformats.org/drawingml/2006/table">
            <a:tbl>
              <a:tblPr/>
              <a:tblGrid>
                <a:gridCol w="2118441"/>
                <a:gridCol w="2404455"/>
                <a:gridCol w="387815"/>
                <a:gridCol w="3490338"/>
              </a:tblGrid>
              <a:tr h="152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Emerging Internet Opportunities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Emerging Technology Opportunities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-Italic" charset="0"/>
                        </a:rPr>
                        <a:t>Mobile Advertising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RotisSansSerif-Italic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" charset="0"/>
                        </a:rPr>
                        <a:t>	Cell phones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RotisSansSerif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PDAs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Concierge Services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Niche Social Networks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Seniors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Music fans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Groups of local users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Pet owners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Dating groups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-Italic" charset="0"/>
                        </a:rPr>
                        <a:t>Virtual Economies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-Italic" charset="0"/>
                        </a:rPr>
                        <a:t/>
                      </a:r>
                      <a:b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-Italic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RotisSansSerif" charset="0"/>
                        </a:rPr>
                        <a:t>Online auctions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Educational Tutoring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Human Resources Services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Matchmaking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Virtual HR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Online Staffing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Nanotechnology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Wireless Technology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2970" name="Rectangle 586"/>
          <p:cNvSpPr>
            <a:spLocks noChangeArrowheads="1"/>
          </p:cNvSpPr>
          <p:nvPr/>
        </p:nvSpPr>
        <p:spPr bwMode="auto">
          <a:xfrm>
            <a:off x="361950" y="6096000"/>
            <a:ext cx="4362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800" b="1" i="1" dirty="0">
                <a:solidFill>
                  <a:srgbClr val="0099CC"/>
                </a:solidFill>
              </a:rPr>
              <a:t>Source: </a:t>
            </a:r>
            <a:r>
              <a:rPr lang="en-US" sz="800" dirty="0">
                <a:solidFill>
                  <a:srgbClr val="0099CC"/>
                </a:solidFill>
              </a:rPr>
              <a:t>Steve Cooper, Amanda C. </a:t>
            </a:r>
            <a:r>
              <a:rPr lang="en-US" sz="800" dirty="0" err="1">
                <a:solidFill>
                  <a:srgbClr val="0099CC"/>
                </a:solidFill>
              </a:rPr>
              <a:t>Kooser</a:t>
            </a:r>
            <a:r>
              <a:rPr lang="en-US" sz="800" dirty="0">
                <a:solidFill>
                  <a:srgbClr val="0099CC"/>
                </a:solidFill>
              </a:rPr>
              <a:t>, Kristin </a:t>
            </a:r>
            <a:r>
              <a:rPr lang="en-US" sz="800" dirty="0" err="1">
                <a:solidFill>
                  <a:srgbClr val="0099CC"/>
                </a:solidFill>
              </a:rPr>
              <a:t>Ohlson</a:t>
            </a:r>
            <a:r>
              <a:rPr lang="en-US" sz="800" dirty="0">
                <a:solidFill>
                  <a:srgbClr val="0099CC"/>
                </a:solidFill>
              </a:rPr>
              <a:t>, Karen E. </a:t>
            </a:r>
            <a:r>
              <a:rPr lang="en-US" sz="800" dirty="0" err="1">
                <a:solidFill>
                  <a:srgbClr val="0099CC"/>
                </a:solidFill>
              </a:rPr>
              <a:t>Spaeder</a:t>
            </a:r>
            <a:r>
              <a:rPr lang="en-US" sz="800" dirty="0">
                <a:solidFill>
                  <a:srgbClr val="0099CC"/>
                </a:solidFill>
              </a:rPr>
              <a:t>, Nichole L. Torres, and Sara Wilson, “2007 Hot List,” </a:t>
            </a:r>
            <a:r>
              <a:rPr lang="en-US" sz="800" i="1" dirty="0">
                <a:solidFill>
                  <a:srgbClr val="0099CC"/>
                </a:solidFill>
              </a:rPr>
              <a:t>Entrepreneur</a:t>
            </a:r>
            <a:r>
              <a:rPr lang="en-US" sz="800" dirty="0">
                <a:solidFill>
                  <a:srgbClr val="0099CC"/>
                </a:solidFill>
              </a:rPr>
              <a:t> (December 2006): 80–93.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7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7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FF2F6B18-303F-4768-9266-770EFA0841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Figure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7.1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Sources of New Business Ideas Among Men and Women 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369888" y="6072498"/>
            <a:ext cx="4311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b="1" i="1" dirty="0">
                <a:solidFill>
                  <a:srgbClr val="0099CC"/>
                </a:solidFill>
              </a:rPr>
              <a:t>Source</a:t>
            </a:r>
            <a:r>
              <a:rPr lang="en-US" b="1" dirty="0">
                <a:solidFill>
                  <a:srgbClr val="0099CC"/>
                </a:solidFill>
              </a:rPr>
              <a:t>:</a:t>
            </a:r>
            <a:r>
              <a:rPr lang="en-US" dirty="0">
                <a:solidFill>
                  <a:srgbClr val="0099CC"/>
                </a:solidFill>
              </a:rPr>
              <a:t> William J. Dennis, </a:t>
            </a:r>
            <a:r>
              <a:rPr lang="en-US" i="1" dirty="0">
                <a:solidFill>
                  <a:srgbClr val="0099CC"/>
                </a:solidFill>
              </a:rPr>
              <a:t>A Small Business Primer</a:t>
            </a:r>
            <a:r>
              <a:rPr lang="en-US" dirty="0">
                <a:solidFill>
                  <a:srgbClr val="0099CC"/>
                </a:solidFill>
              </a:rPr>
              <a:t> (Washington, DC: National Federation of Independent Business, 1993) 27.  Reprinted with permission.</a:t>
            </a:r>
          </a:p>
        </p:txBody>
      </p:sp>
      <p:pic>
        <p:nvPicPr>
          <p:cNvPr id="193543" name="Picture 7" descr="060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1706563"/>
            <a:ext cx="843915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872417C1-B437-4901-BA5A-ADBA03E250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14466" name="Rectangle 2" descr="Slideheader01"/>
          <p:cNvSpPr>
            <a:spLocks noGrp="1" noChangeArrowheads="1"/>
          </p:cNvSpPr>
          <p:nvPr>
            <p:ph type="title"/>
          </p:nvPr>
        </p:nvSpPr>
        <p:spPr>
          <a:xfrm>
            <a:off x="0" y="232083"/>
            <a:ext cx="9144000" cy="1215717"/>
          </a:xfrm>
        </p:spPr>
        <p:txBody>
          <a:bodyPr/>
          <a:lstStyle/>
          <a:p>
            <a:r>
              <a:rPr lang="en-US" dirty="0" smtClean="0"/>
              <a:t>Examining </a:t>
            </a:r>
            <a:r>
              <a:rPr lang="en-US" dirty="0"/>
              <a:t>the Financial </a:t>
            </a:r>
            <a:r>
              <a:rPr lang="en-US" dirty="0" smtClean="0"/>
              <a:t>Picture </a:t>
            </a:r>
            <a:br>
              <a:rPr lang="en-US" dirty="0" smtClean="0"/>
            </a:br>
            <a:r>
              <a:rPr lang="en-US" dirty="0" smtClean="0"/>
              <a:t>When Creating New Ventures</a:t>
            </a:r>
            <a:endParaRPr lang="en-US" dirty="0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Upside gain and downside loss expectations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The profits the business can make and the losses it can suffer. 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How much money will the enterprise take in if all goes well? 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How much will it gross if operations run as expected?</a:t>
            </a:r>
          </a:p>
          <a:p>
            <a:pPr lvl="2">
              <a:spcBef>
                <a:spcPct val="35000"/>
              </a:spcBef>
            </a:pPr>
            <a:r>
              <a:rPr lang="en-US" dirty="0"/>
              <a:t>How much will it lose if operations do not work out well?</a:t>
            </a:r>
          </a:p>
          <a:p>
            <a:pPr>
              <a:spcBef>
                <a:spcPct val="35000"/>
              </a:spcBef>
            </a:pPr>
            <a:r>
              <a:rPr lang="en-US" dirty="0"/>
              <a:t>Risk vs. reward analysis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Points out the importance of getting an adequate return on the amount of money risked.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2014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7–</a:t>
            </a:r>
            <a:fld id="{3258068B-1384-4043-A47E-AC29A5DEB52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540156"/>
            <a:ext cx="8534400" cy="457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/>
        </p:spPr>
        <p:txBody>
          <a:bodyPr lIns="0" tIns="0" rIns="0" bIns="0">
            <a:noAutofit/>
          </a:bodyPr>
          <a:lstStyle/>
          <a:p>
            <a:pPr marL="1654175" indent="-1485900">
              <a:tabLst>
                <a:tab pos="1147763" algn="ctr"/>
              </a:tabLst>
            </a:pPr>
            <a:r>
              <a:rPr lang="en-US" sz="2000" i="1" baseline="54000" dirty="0">
                <a:solidFill>
                  <a:schemeClr val="bg1"/>
                </a:solidFill>
                <a:effectLst/>
                <a:latin typeface="Book Antiqua" pitchFamily="18" charset="0"/>
              </a:rPr>
              <a:t>Table</a:t>
            </a:r>
            <a:r>
              <a:rPr lang="en-US" sz="2400" i="1" baseline="50000" dirty="0">
                <a:solidFill>
                  <a:schemeClr val="bg1"/>
                </a:solidFill>
                <a:effectLst/>
                <a:latin typeface="Book Antiqua" pitchFamily="18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effectLst/>
                <a:cs typeface="Tahoma" pitchFamily="34" charset="0"/>
              </a:rPr>
              <a:t>7.2</a:t>
            </a:r>
            <a:r>
              <a:rPr lang="en-US" sz="1800" dirty="0">
                <a:solidFill>
                  <a:schemeClr val="bg1"/>
                </a:solidFill>
                <a:effectLst/>
                <a:cs typeface="Tahoma" pitchFamily="34" charset="0"/>
              </a:rPr>
              <a:t>	</a:t>
            </a:r>
            <a:r>
              <a:rPr lang="en-US" sz="1800" dirty="0">
                <a:solidFill>
                  <a:srgbClr val="008080"/>
                </a:solidFill>
                <a:effectLst/>
                <a:cs typeface="Tahoma" pitchFamily="34" charset="0"/>
              </a:rPr>
              <a:t> </a:t>
            </a:r>
            <a:r>
              <a:rPr lang="en-US" sz="1800" dirty="0">
                <a:solidFill>
                  <a:srgbClr val="0099CC"/>
                </a:solidFill>
                <a:effectLst/>
                <a:cs typeface="Tahoma" pitchFamily="34" charset="0"/>
              </a:rPr>
              <a:t>Checklist for Estimating Start-Up Expenses</a:t>
            </a:r>
          </a:p>
        </p:txBody>
      </p:sp>
      <p:sp>
        <p:nvSpPr>
          <p:cNvPr id="1161219" name="Rectangle 3"/>
          <p:cNvSpPr>
            <a:spLocks noChangeArrowheads="1"/>
          </p:cNvSpPr>
          <p:nvPr/>
        </p:nvSpPr>
        <p:spPr bwMode="auto">
          <a:xfrm>
            <a:off x="369888" y="6233958"/>
            <a:ext cx="6934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" b="1" i="1">
                <a:solidFill>
                  <a:srgbClr val="0099CC"/>
                </a:solidFill>
              </a:rPr>
              <a:t>Source</a:t>
            </a:r>
            <a:r>
              <a:rPr lang="en-US" sz="800" b="1">
                <a:solidFill>
                  <a:srgbClr val="0099CC"/>
                </a:solidFill>
              </a:rPr>
              <a:t>:</a:t>
            </a:r>
            <a:r>
              <a:rPr lang="en-US" sz="800">
                <a:solidFill>
                  <a:srgbClr val="0099CC"/>
                </a:solidFill>
              </a:rPr>
              <a:t>  U.S. Small Business Administration, “Management Aids” MA. 2.025 (Washington, DC:  U.S. Government Printing Office.) </a:t>
            </a:r>
          </a:p>
        </p:txBody>
      </p:sp>
      <p:pic>
        <p:nvPicPr>
          <p:cNvPr id="1161221" name="Picture 5" descr="06T0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913" y="990600"/>
            <a:ext cx="5441950" cy="52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repreneurship 9e.">
  <a:themeElements>
    <a:clrScheme name="Entrepreneurship 8e.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trepreneurship 8e.">
      <a:majorFont>
        <a:latin typeface="Tahom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trepreneurship 8e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trepreneurship 8e.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trepreneurship 8e.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2495</Words>
  <Application>Microsoft Office PowerPoint</Application>
  <PresentationFormat>On-screen Show (4:3)</PresentationFormat>
  <Paragraphs>318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Entrepreneurship 9e.</vt:lpstr>
      <vt:lpstr>Pathways to Entrepreneurial Ventures</vt:lpstr>
      <vt:lpstr>Chapter Objectives</vt:lpstr>
      <vt:lpstr>Chapter Objectives (cont’d)</vt:lpstr>
      <vt:lpstr>The Pathways to New Ventures  for Entrepreneurs</vt:lpstr>
      <vt:lpstr>Creating New Ventures</vt:lpstr>
      <vt:lpstr>Table 7.1 Trends Creating Business Opportunities </vt:lpstr>
      <vt:lpstr>Figure 7.1 Sources of New Business Ideas Among Men and Women </vt:lpstr>
      <vt:lpstr>Examining the Financial Picture  When Creating New Ventures</vt:lpstr>
      <vt:lpstr>Table 7.2  Checklist for Estimating Start-Up Expenses</vt:lpstr>
      <vt:lpstr>Table 7.2  Checklist for Estimating Start-Up Expenses (cont’d)</vt:lpstr>
      <vt:lpstr>Acquisition of an Established Business Venture</vt:lpstr>
      <vt:lpstr>Advantages of Acquiring an Ongoing Venture</vt:lpstr>
      <vt:lpstr>Evaluation of the Selected Venture</vt:lpstr>
      <vt:lpstr>Key Questions to Ask</vt:lpstr>
      <vt:lpstr>Negotiating the Deal</vt:lpstr>
      <vt:lpstr>Considerations When Buying a Business</vt:lpstr>
      <vt:lpstr>Franchising: The Hybrid</vt:lpstr>
      <vt:lpstr>How Franchising Works</vt:lpstr>
      <vt:lpstr>How Franchising Works (cont’d)</vt:lpstr>
      <vt:lpstr>Franchising</vt:lpstr>
      <vt:lpstr>Table 7.3 The Cost of Franchising </vt:lpstr>
      <vt:lpstr>Franchise Law</vt:lpstr>
      <vt:lpstr>Figure 7.2 The Decision to Purchase a Franchise: Process Model </vt:lpstr>
      <vt:lpstr>Table 7.4 World Wide Web Franchise Sites </vt:lpstr>
      <vt:lpstr>Table 7.4 World Wide Web Franchise Sites (cont’d) </vt:lpstr>
      <vt:lpstr>Evaluating Franchising Opportunities</vt:lpstr>
      <vt:lpstr>Key Terms and Concepts</vt:lpstr>
    </vt:vector>
  </TitlesOfParts>
  <Manager>Judy O'Neill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9e.</dc:title>
  <dc:subject>Chapter 7</dc:subject>
  <dc:creator>Charlie Cook;ccook@uwa.edu</dc:creator>
  <cp:lastModifiedBy>hattonlg</cp:lastModifiedBy>
  <cp:revision>120</cp:revision>
  <dcterms:created xsi:type="dcterms:W3CDTF">2005-11-04T15:06:22Z</dcterms:created>
  <dcterms:modified xsi:type="dcterms:W3CDTF">2013-02-20T00:45:02Z</dcterms:modified>
</cp:coreProperties>
</file>