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471" r:id="rId3"/>
    <p:sldId id="472" r:id="rId4"/>
    <p:sldId id="294" r:id="rId5"/>
    <p:sldId id="442" r:id="rId6"/>
    <p:sldId id="443" r:id="rId7"/>
    <p:sldId id="444" r:id="rId8"/>
    <p:sldId id="473" r:id="rId9"/>
    <p:sldId id="307" r:id="rId10"/>
    <p:sldId id="445" r:id="rId11"/>
    <p:sldId id="446" r:id="rId12"/>
    <p:sldId id="447" r:id="rId13"/>
    <p:sldId id="448" r:id="rId14"/>
    <p:sldId id="449" r:id="rId15"/>
    <p:sldId id="450" r:id="rId16"/>
    <p:sldId id="451" r:id="rId17"/>
    <p:sldId id="452" r:id="rId18"/>
    <p:sldId id="308" r:id="rId19"/>
    <p:sldId id="465" r:id="rId20"/>
    <p:sldId id="474" r:id="rId21"/>
    <p:sldId id="466" r:id="rId22"/>
    <p:sldId id="455" r:id="rId23"/>
    <p:sldId id="469" r:id="rId24"/>
    <p:sldId id="468" r:id="rId25"/>
    <p:sldId id="467" r:id="rId26"/>
    <p:sldId id="309" r:id="rId27"/>
    <p:sldId id="310" r:id="rId28"/>
    <p:sldId id="439" r:id="rId29"/>
    <p:sldId id="459" r:id="rId30"/>
    <p:sldId id="312" r:id="rId31"/>
    <p:sldId id="462" r:id="rId32"/>
    <p:sldId id="470" r:id="rId33"/>
    <p:sldId id="464" r:id="rId34"/>
    <p:sldId id="315" r:id="rId35"/>
    <p:sldId id="475" r:id="rId36"/>
    <p:sldId id="284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CC6600"/>
    <a:srgbClr val="DDDDDD"/>
    <a:srgbClr val="EAEAEA"/>
    <a:srgbClr val="CCCC00"/>
    <a:srgbClr val="003366"/>
    <a:srgbClr val="FFFFFF"/>
    <a:srgbClr val="008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377" autoAdjust="0"/>
    <p:restoredTop sz="94721" autoAdjust="0"/>
  </p:normalViewPr>
  <p:slideViewPr>
    <p:cSldViewPr>
      <p:cViewPr varScale="1">
        <p:scale>
          <a:sx n="109" d="100"/>
          <a:sy n="109" d="100"/>
        </p:scale>
        <p:origin x="-4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79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A09459C-2E38-47F1-BCAF-AA1A954C7E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9921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F9E007-53D5-499F-80E1-6ADDDC85A282}" type="slidenum">
              <a:rPr lang="en-US"/>
              <a:pPr/>
              <a:t>1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E9EC40-74C9-437B-AD4E-B3EDE1B8C35B}" type="slidenum">
              <a:rPr lang="en-US"/>
              <a:pPr/>
              <a:t>13</a:t>
            </a:fld>
            <a:endParaRPr lang="en-US"/>
          </a:p>
        </p:txBody>
      </p:sp>
      <p:sp>
        <p:nvSpPr>
          <p:cNvPr id="117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E768C0-C6ED-4D0E-87CB-BED0D006C2A6}" type="slidenum">
              <a:rPr lang="en-US"/>
              <a:pPr/>
              <a:t>14</a:t>
            </a:fld>
            <a:endParaRPr lang="en-US"/>
          </a:p>
        </p:txBody>
      </p:sp>
      <p:sp>
        <p:nvSpPr>
          <p:cNvPr id="1172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2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F82B03-9753-400F-8DFD-DBD49BF7A9CD}" type="slidenum">
              <a:rPr lang="en-US"/>
              <a:pPr/>
              <a:t>15</a:t>
            </a:fld>
            <a:endParaRPr lang="en-US"/>
          </a:p>
        </p:txBody>
      </p:sp>
      <p:sp>
        <p:nvSpPr>
          <p:cNvPr id="117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450DF0-2037-429A-9C76-1966411DA2E4}" type="slidenum">
              <a:rPr lang="en-US"/>
              <a:pPr/>
              <a:t>16</a:t>
            </a:fld>
            <a:endParaRPr lang="en-US"/>
          </a:p>
        </p:txBody>
      </p:sp>
      <p:sp>
        <p:nvSpPr>
          <p:cNvPr id="117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278DDF-5453-470E-80E4-A1EFA6344001}" type="slidenum">
              <a:rPr lang="en-US"/>
              <a:pPr/>
              <a:t>17</a:t>
            </a:fld>
            <a:endParaRPr lang="en-US"/>
          </a:p>
        </p:txBody>
      </p:sp>
      <p:sp>
        <p:nvSpPr>
          <p:cNvPr id="1178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157AAF-8EC3-434E-9624-B76652D16B11}" type="slidenum">
              <a:rPr lang="en-US"/>
              <a:pPr/>
              <a:t>18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5A2A81-02DC-4DCD-B419-51CE3C085A10}" type="slidenum">
              <a:rPr lang="en-US"/>
              <a:pPr/>
              <a:t>19</a:t>
            </a:fld>
            <a:endParaRPr lang="en-US"/>
          </a:p>
        </p:txBody>
      </p:sp>
      <p:sp>
        <p:nvSpPr>
          <p:cNvPr id="1211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1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5A2A81-02DC-4DCD-B419-51CE3C085A10}" type="slidenum">
              <a:rPr lang="en-US"/>
              <a:pPr/>
              <a:t>20</a:t>
            </a:fld>
            <a:endParaRPr lang="en-US"/>
          </a:p>
        </p:txBody>
      </p:sp>
      <p:sp>
        <p:nvSpPr>
          <p:cNvPr id="1211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1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1364E8-CFAD-4A39-B7C2-98C544F734B8}" type="slidenum">
              <a:rPr lang="en-US"/>
              <a:pPr/>
              <a:t>21</a:t>
            </a:fld>
            <a:endParaRPr lang="en-US"/>
          </a:p>
        </p:txBody>
      </p:sp>
      <p:sp>
        <p:nvSpPr>
          <p:cNvPr id="1217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7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4E5F-7743-4C1E-9831-A508940B444F}" type="slidenum">
              <a:rPr lang="en-US"/>
              <a:pPr/>
              <a:t>22</a:t>
            </a:fld>
            <a:endParaRPr lang="en-US"/>
          </a:p>
        </p:txBody>
      </p:sp>
      <p:sp>
        <p:nvSpPr>
          <p:cNvPr id="118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2E3192-3533-4F5F-9FF3-18AC517E8820}" type="slidenum">
              <a:rPr lang="en-US"/>
              <a:pPr/>
              <a:t>4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372176-1D4C-40FD-9426-19524E9C533E}" type="slidenum">
              <a:rPr lang="en-US"/>
              <a:pPr/>
              <a:t>23</a:t>
            </a:fld>
            <a:endParaRPr lang="en-US"/>
          </a:p>
        </p:txBody>
      </p:sp>
      <p:sp>
        <p:nvSpPr>
          <p:cNvPr id="1219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9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78AF6E-9A27-49EF-931D-5E03E5E76D9D}" type="slidenum">
              <a:rPr lang="en-US"/>
              <a:pPr/>
              <a:t>24</a:t>
            </a:fld>
            <a:endParaRPr lang="en-US"/>
          </a:p>
        </p:txBody>
      </p:sp>
      <p:sp>
        <p:nvSpPr>
          <p:cNvPr id="1216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6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BA0C19-2CCF-4EF9-BCF2-CBF931B0EFCD}" type="slidenum">
              <a:rPr lang="en-US"/>
              <a:pPr/>
              <a:t>25</a:t>
            </a:fld>
            <a:endParaRPr lang="en-US"/>
          </a:p>
        </p:txBody>
      </p:sp>
      <p:sp>
        <p:nvSpPr>
          <p:cNvPr id="1214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4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BF1E68-3018-4950-A566-D8D2FE5AAAD1}" type="slidenum">
              <a:rPr lang="en-US"/>
              <a:pPr/>
              <a:t>26</a:t>
            </a:fld>
            <a:endParaRPr lang="en-U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65C132-C225-46C0-AD2F-ACB6B218A2BF}" type="slidenum">
              <a:rPr lang="en-US"/>
              <a:pPr/>
              <a:t>27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A2C433-A483-4D10-B091-F1F3825BAF32}" type="slidenum">
              <a:rPr lang="en-US"/>
              <a:pPr/>
              <a:t>28</a:t>
            </a:fld>
            <a:endParaRPr lang="en-US"/>
          </a:p>
        </p:txBody>
      </p:sp>
      <p:sp>
        <p:nvSpPr>
          <p:cNvPr id="1152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4D71F0-5F3D-4F89-B071-B1A5CF0B040F}" type="slidenum">
              <a:rPr lang="en-US"/>
              <a:pPr/>
              <a:t>29</a:t>
            </a:fld>
            <a:endParaRPr lang="en-US"/>
          </a:p>
        </p:txBody>
      </p:sp>
      <p:sp>
        <p:nvSpPr>
          <p:cNvPr id="1192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2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1D75BE-F48B-46F7-9905-88585A047DCB}" type="slidenum">
              <a:rPr lang="en-US"/>
              <a:pPr/>
              <a:t>30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BB3D99-EDA1-4A17-A594-35B2103ACDF8}" type="slidenum">
              <a:rPr lang="en-US"/>
              <a:pPr/>
              <a:t>31</a:t>
            </a:fld>
            <a:endParaRPr lang="en-US"/>
          </a:p>
        </p:txBody>
      </p:sp>
      <p:sp>
        <p:nvSpPr>
          <p:cNvPr id="1199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9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C5C675-829F-42A8-ACCA-CD78135886E2}" type="slidenum">
              <a:rPr lang="en-US"/>
              <a:pPr/>
              <a:t>32</a:t>
            </a:fld>
            <a:endParaRPr lang="en-US"/>
          </a:p>
        </p:txBody>
      </p:sp>
      <p:sp>
        <p:nvSpPr>
          <p:cNvPr id="122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EC684A-BFEA-4639-B480-F39EEFED6A10}" type="slidenum">
              <a:rPr lang="en-US"/>
              <a:pPr/>
              <a:t>5</a:t>
            </a:fld>
            <a:endParaRPr lang="en-US"/>
          </a:p>
        </p:txBody>
      </p:sp>
      <p:sp>
        <p:nvSpPr>
          <p:cNvPr id="115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812C0C-7995-4063-8C5C-6B6E99F4A421}" type="slidenum">
              <a:rPr lang="en-US"/>
              <a:pPr/>
              <a:t>33</a:t>
            </a:fld>
            <a:endParaRPr lang="en-US"/>
          </a:p>
        </p:txBody>
      </p:sp>
      <p:sp>
        <p:nvSpPr>
          <p:cNvPr id="1203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3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A29441-7A0A-4366-8E17-F260E86EFC5D}" type="slidenum">
              <a:rPr lang="en-US"/>
              <a:pPr/>
              <a:t>34</a:t>
            </a:fld>
            <a:endParaRPr lang="en-US"/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A89C7A-D6DE-4716-83C4-6E5D3FB9C507}" type="slidenum">
              <a:rPr lang="en-US"/>
              <a:pPr/>
              <a:t>35</a:t>
            </a:fld>
            <a:endParaRPr lang="en-US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9125D6-E936-4E45-8D3B-DC11484766E0}" type="slidenum">
              <a:rPr lang="en-US"/>
              <a:pPr/>
              <a:t>36</a:t>
            </a:fld>
            <a:endParaRPr lang="en-US"/>
          </a:p>
        </p:txBody>
      </p:sp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0A73E5-0B52-43D0-9969-25DDB21DF11C}" type="slidenum">
              <a:rPr lang="en-US"/>
              <a:pPr/>
              <a:t>6</a:t>
            </a:fld>
            <a:endParaRPr lang="en-US"/>
          </a:p>
        </p:txBody>
      </p:sp>
      <p:sp>
        <p:nvSpPr>
          <p:cNvPr id="1160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52AE9E-86E9-4AE2-9875-47960DFEBD4D}" type="slidenum">
              <a:rPr lang="en-US"/>
              <a:pPr/>
              <a:t>7</a:t>
            </a:fld>
            <a:endParaRPr lang="en-US"/>
          </a:p>
        </p:txBody>
      </p:sp>
      <p:sp>
        <p:nvSpPr>
          <p:cNvPr id="1162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2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911B5D-B352-4581-ABCE-1B9F0697EBCC}" type="slidenum">
              <a:rPr lang="en-US"/>
              <a:pPr/>
              <a:t>9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CCD49D-A5C5-4B51-B3F0-5BCBB6CA8058}" type="slidenum">
              <a:rPr lang="en-US"/>
              <a:pPr/>
              <a:t>10</a:t>
            </a:fld>
            <a:endParaRPr lang="en-US"/>
          </a:p>
        </p:txBody>
      </p:sp>
      <p:sp>
        <p:nvSpPr>
          <p:cNvPr id="116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49A5D4-9CB3-4D26-A55A-6638DC3CF95B}" type="slidenum">
              <a:rPr lang="en-US"/>
              <a:pPr/>
              <a:t>11</a:t>
            </a:fld>
            <a:endParaRPr lang="en-US"/>
          </a:p>
        </p:txBody>
      </p:sp>
      <p:sp>
        <p:nvSpPr>
          <p:cNvPr id="1166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45EC59-5701-4571-8B35-C6F69666BC54}" type="slidenum">
              <a:rPr lang="en-US"/>
              <a:pPr/>
              <a:t>12</a:t>
            </a:fld>
            <a:endParaRPr lang="en-US"/>
          </a:p>
        </p:txBody>
      </p:sp>
      <p:sp>
        <p:nvSpPr>
          <p:cNvPr id="1168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8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1_Title Slide">
    <p:bg>
      <p:bgPr>
        <a:gradFill>
          <a:gsLst>
            <a:gs pos="32000">
              <a:schemeClr val="accent6">
                <a:lumMod val="50000"/>
                <a:lumOff val="50000"/>
              </a:schemeClr>
            </a:gs>
            <a:gs pos="0">
              <a:schemeClr val="accent6">
                <a:lumMod val="50000"/>
              </a:schemeClr>
            </a:gs>
            <a:gs pos="70000">
              <a:schemeClr val="accent6">
                <a:lumMod val="50000"/>
                <a:lumOff val="50000"/>
              </a:schemeClr>
            </a:gs>
            <a:gs pos="94000">
              <a:schemeClr val="accent6">
                <a:lumMod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5105400" y="3048000"/>
            <a:ext cx="3581400" cy="519113"/>
          </a:xfrm>
          <a:noFill/>
          <a:effectLst>
            <a:outerShdw dist="1796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tIns="45720" bIns="45720" anchor="t"/>
          <a:lstStyle>
            <a:lvl1pPr marL="0">
              <a:spcBef>
                <a:spcPct val="50000"/>
              </a:spcBef>
              <a:defRPr sz="2800">
                <a:solidFill>
                  <a:srgbClr val="F8F8F8"/>
                </a:solidFill>
                <a:effectLst/>
              </a:defRPr>
            </a:lvl1pPr>
          </a:lstStyle>
          <a:p>
            <a:pPr lvl="0"/>
            <a:endParaRPr lang="en-US" noProof="0" smtClean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4876801" y="6172200"/>
            <a:ext cx="4190999" cy="461665"/>
          </a:xfr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algn="l">
              <a:defRPr lang="en-US" sz="800" b="0" smtClean="0">
                <a:solidFill>
                  <a:schemeClr val="bg1"/>
                </a:solidFill>
              </a:defRPr>
            </a:lvl1pPr>
          </a:lstStyle>
          <a:p>
            <a:pPr>
              <a:spcBef>
                <a:spcPct val="50000"/>
              </a:spcBef>
            </a:pPr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3080" name="Text Box 8"/>
          <p:cNvSpPr txBox="1">
            <a:spLocks noChangeArrowheads="1"/>
          </p:cNvSpPr>
          <p:nvPr userDrawn="1"/>
        </p:nvSpPr>
        <p:spPr bwMode="auto">
          <a:xfrm>
            <a:off x="6705600" y="5943600"/>
            <a:ext cx="2362200" cy="215444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</a:rPr>
              <a:t>PowerPoint Presentation by Charlie </a:t>
            </a:r>
            <a:r>
              <a:rPr lang="en-US" sz="800" dirty="0" smtClean="0">
                <a:solidFill>
                  <a:schemeClr val="bg1"/>
                </a:solidFill>
              </a:rPr>
              <a:t>Cook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3091" name="Rectangle 19"/>
          <p:cNvSpPr>
            <a:spLocks noChangeArrowheads="1"/>
          </p:cNvSpPr>
          <p:nvPr userDrawn="1"/>
        </p:nvSpPr>
        <p:spPr bwMode="auto">
          <a:xfrm>
            <a:off x="5105400" y="990600"/>
            <a:ext cx="3200400" cy="9461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solidFill>
                  <a:srgbClr val="C0C0C0"/>
                </a:solidFill>
              </a:rPr>
              <a:t>Part </a:t>
            </a:r>
            <a:r>
              <a:rPr lang="en-US" sz="2000" dirty="0" smtClean="0">
                <a:solidFill>
                  <a:srgbClr val="C0C0C0"/>
                </a:solidFill>
              </a:rPr>
              <a:t>II</a:t>
            </a:r>
            <a:r>
              <a:rPr lang="en-US" sz="3200" baseline="-6000" dirty="0">
                <a:solidFill>
                  <a:srgbClr val="B2B2B2"/>
                </a:solidFill>
              </a:rPr>
              <a:t/>
            </a:r>
            <a:br>
              <a:rPr lang="en-US" sz="3200" baseline="-6000" dirty="0">
                <a:solidFill>
                  <a:srgbClr val="B2B2B2"/>
                </a:solidFill>
              </a:rPr>
            </a:br>
            <a:r>
              <a:rPr lang="en-US" sz="1800" dirty="0" smtClean="0">
                <a:solidFill>
                  <a:schemeClr val="bg1"/>
                </a:solidFill>
                <a:latin typeface="Tahoma" pitchFamily="34" charset="0"/>
              </a:rPr>
              <a:t>Initiating Entrepreneurial Ventures</a:t>
            </a:r>
            <a:endParaRPr lang="en-US" sz="1800" dirty="0">
              <a:solidFill>
                <a:schemeClr val="bg1"/>
              </a:solidFill>
              <a:latin typeface="Tahoma" pitchFamily="34" charset="0"/>
            </a:endParaRPr>
          </a:p>
        </p:txBody>
      </p:sp>
      <p:pic>
        <p:nvPicPr>
          <p:cNvPr id="3126" name="Picture 5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3" y="-3544"/>
            <a:ext cx="4722628" cy="686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51"/>
          <p:cNvSpPr>
            <a:spLocks noChangeArrowheads="1"/>
          </p:cNvSpPr>
          <p:nvPr userDrawn="1"/>
        </p:nvSpPr>
        <p:spPr bwMode="auto">
          <a:xfrm>
            <a:off x="5105400" y="2362200"/>
            <a:ext cx="2209800" cy="543739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400" b="1" dirty="0" smtClean="0">
                <a:solidFill>
                  <a:srgbClr val="C0C0C0"/>
                </a:solidFill>
                <a:latin typeface="Arial" pitchFamily="34" charset="0"/>
                <a:cs typeface="Arial" pitchFamily="34" charset="0"/>
              </a:rPr>
              <a:t>C h a p t e r</a:t>
            </a:r>
            <a:r>
              <a:rPr lang="en-US" sz="1400" dirty="0" smtClean="0">
                <a:solidFill>
                  <a:srgbClr val="C0C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aseline="-10000" dirty="0" smtClean="0">
                <a:solidFill>
                  <a:srgbClr val="C0C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aseline="-10000" dirty="0" smtClean="0">
                <a:solidFill>
                  <a:srgbClr val="C0C0C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3600" baseline="-10000" dirty="0">
              <a:solidFill>
                <a:srgbClr val="C0C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8480294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9082"/>
            <a:ext cx="9144000" cy="7232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57200" y="6477000"/>
            <a:ext cx="65532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8–</a:t>
            </a:r>
            <a:fld id="{58701637-9F22-4D98-A054-E6FA0323F0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3908463"/>
      </p:ext>
    </p:extLst>
  </p:cSld>
  <p:clrMapOvr>
    <a:masterClrMapping/>
  </p:clrMapOvr>
  <p:transition spd="slow">
    <p:cut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7200" y="6477000"/>
            <a:ext cx="64770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8–</a:t>
            </a:r>
            <a:fld id="{AC862AED-E3D8-46B2-97B4-5AF054BA92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9883880"/>
      </p:ext>
    </p:extLst>
  </p:cSld>
  <p:clrMapOvr>
    <a:masterClrMapping/>
  </p:clrMapOvr>
  <p:transition spd="slow">
    <p:cut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457200" y="6477000"/>
            <a:ext cx="65532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8–</a:t>
            </a:r>
            <a:fld id="{F42B690F-A60E-49BA-B35F-3C3E47586F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2489371"/>
      </p:ext>
    </p:extLst>
  </p:cSld>
  <p:clrMapOvr>
    <a:masterClrMapping/>
  </p:clrMapOvr>
  <p:transition spd="slow">
    <p:cut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9082"/>
            <a:ext cx="9144000" cy="7232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57200" y="6477000"/>
            <a:ext cx="65532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8–</a:t>
            </a:r>
            <a:fld id="{AE945A50-32C3-44CE-B2BF-B744636AE0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7537421"/>
      </p:ext>
    </p:extLst>
  </p:cSld>
  <p:clrMapOvr>
    <a:masterClrMapping/>
  </p:clrMapOvr>
  <p:transition spd="slow">
    <p:cut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457200" y="6477000"/>
            <a:ext cx="65532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8–</a:t>
            </a:r>
            <a:fld id="{5C8AC022-CA84-429E-B173-BEBDF931D4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077325"/>
      </p:ext>
    </p:extLst>
  </p:cSld>
  <p:clrMapOvr>
    <a:masterClrMapping/>
  </p:clrMapOvr>
  <p:transition spd="slow">
    <p:cut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 descr="Slideheader01"/>
          <p:cNvSpPr>
            <a:spLocks noGrp="1" noChangeArrowheads="1"/>
          </p:cNvSpPr>
          <p:nvPr>
            <p:ph type="title"/>
          </p:nvPr>
        </p:nvSpPr>
        <p:spPr bwMode="blackWhite">
          <a:xfrm>
            <a:off x="11113" y="309082"/>
            <a:ext cx="9124950" cy="723275"/>
          </a:xfrm>
          <a:prstGeom prst="rect">
            <a:avLst/>
          </a:prstGeom>
          <a:solidFill>
            <a:srgbClr val="00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rgbClr val="3366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137160" rIns="91440" bIns="9144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477000"/>
            <a:ext cx="6096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800" b="1">
                <a:solidFill>
                  <a:srgbClr val="0099CC"/>
                </a:solidFill>
              </a:defRPr>
            </a:lvl1pPr>
          </a:lstStyle>
          <a:p>
            <a:r>
              <a:rPr lang="en-US" b="0" smtClean="0">
                <a:latin typeface="Arial" charset="0"/>
              </a:rPr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b="0" dirty="0">
              <a:latin typeface="Arial" charset="0"/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81875" y="6477000"/>
            <a:ext cx="12954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b="1">
                <a:solidFill>
                  <a:srgbClr val="0099CC"/>
                </a:solidFill>
                <a:cs typeface="Times New Roman" pitchFamily="18" charset="0"/>
              </a:defRPr>
            </a:lvl1pPr>
          </a:lstStyle>
          <a:p>
            <a:r>
              <a:rPr lang="en-US" smtClean="0"/>
              <a:t>8–</a:t>
            </a:r>
            <a:fld id="{EDF1C28F-841B-4AD0-BA8B-96D76A7843D6}" type="slidenum">
              <a:rPr lang="en-US" smtClean="0">
                <a:cs typeface="+mn-cs"/>
              </a:rPr>
              <a:pPr/>
              <a:t>‹#›</a:t>
            </a:fld>
            <a:endParaRPr 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ransition spd="slow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marL="514350" algn="l" rtl="0" fontAlgn="base">
        <a:spcBef>
          <a:spcPct val="0"/>
        </a:spcBef>
        <a:spcAft>
          <a:spcPct val="0"/>
        </a:spcAft>
        <a:defRPr lang="en-US" sz="3200" smtClean="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marL="51435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marL="51435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marL="51435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marL="51435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97155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142875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88595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234315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231775" indent="-231775" algn="l" rtl="0" fontAlgn="base">
        <a:spcBef>
          <a:spcPct val="20000"/>
        </a:spcBef>
        <a:spcAft>
          <a:spcPct val="0"/>
        </a:spcAft>
        <a:buClr>
          <a:srgbClr val="336699"/>
        </a:buClr>
        <a:buSzPct val="85000"/>
        <a:buChar char="•"/>
        <a:defRPr sz="2800">
          <a:solidFill>
            <a:srgbClr val="336699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688975" indent="-287338" algn="l" rtl="0" fontAlgn="base">
        <a:spcBef>
          <a:spcPct val="20000"/>
        </a:spcBef>
        <a:spcAft>
          <a:spcPct val="0"/>
        </a:spcAft>
        <a:buSzPct val="80000"/>
        <a:buFont typeface="Wingdings" pitchFamily="2" charset="2"/>
        <a:buChar char="Ø"/>
        <a:defRPr sz="2400">
          <a:solidFill>
            <a:srgbClr val="996600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2pPr>
      <a:lvl3pPr marL="1082675" indent="-223838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CC6600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3pPr>
      <a:lvl4pPr marL="1539875" indent="-223838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6" name="Rectangle 18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/>
              <a:t>Sources of Capital for Entrepreneurial Ventures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EBDF69FC-175E-4504-8CE3-DC77752B86FB}" type="slidenum">
              <a:rPr lang="en-US"/>
              <a:pPr/>
              <a:t>10</a:t>
            </a:fld>
            <a:endParaRPr lang="en-US"/>
          </a:p>
        </p:txBody>
      </p:sp>
      <p:sp>
        <p:nvSpPr>
          <p:cNvPr id="1163266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Debt Financing Sources</a:t>
            </a:r>
          </a:p>
        </p:txBody>
      </p:sp>
      <p:sp>
        <p:nvSpPr>
          <p:cNvPr id="116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Trade Credit</a:t>
            </a:r>
          </a:p>
          <a:p>
            <a:pPr lvl="1"/>
            <a:r>
              <a:rPr lang="en-US" dirty="0"/>
              <a:t>Credit given by suppliers who sell goods on account.</a:t>
            </a:r>
          </a:p>
          <a:p>
            <a:r>
              <a:rPr lang="en-US" dirty="0"/>
              <a:t>Accounts Receivable Financing</a:t>
            </a:r>
          </a:p>
          <a:p>
            <a:pPr lvl="1"/>
            <a:r>
              <a:rPr lang="en-US" dirty="0"/>
              <a:t>Short-term financing that involves either the pledge of receivables as collateral for a loan or the sale of receivables at a discounted value (factoring).</a:t>
            </a:r>
          </a:p>
          <a:p>
            <a:r>
              <a:rPr lang="en-US" dirty="0" smtClean="0"/>
              <a:t>Factoring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sale of accounts </a:t>
            </a:r>
            <a:r>
              <a:rPr lang="en-US" dirty="0" smtClean="0"/>
              <a:t>receivable at discounted values</a:t>
            </a:r>
            <a:endParaRPr lang="en-US" dirty="0"/>
          </a:p>
          <a:p>
            <a:r>
              <a:rPr lang="en-US" dirty="0" smtClean="0"/>
              <a:t>Finance </a:t>
            </a:r>
            <a:r>
              <a:rPr lang="en-US" dirty="0"/>
              <a:t>Companies</a:t>
            </a:r>
          </a:p>
          <a:p>
            <a:pPr lvl="1"/>
            <a:r>
              <a:rPr lang="en-US" dirty="0"/>
              <a:t>Asset-based lenders that lend money against assets such as receivables, inventory, and equipment.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306BE6C4-C9F3-470E-85C9-12F9B59DF485}" type="slidenum">
              <a:rPr lang="en-US"/>
              <a:pPr/>
              <a:t>11</a:t>
            </a:fld>
            <a:endParaRPr lang="en-US"/>
          </a:p>
        </p:txBody>
      </p:sp>
      <p:sp>
        <p:nvSpPr>
          <p:cNvPr id="1165314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Debt Financing Sources (cont’d)</a:t>
            </a:r>
          </a:p>
        </p:txBody>
      </p:sp>
      <p:sp>
        <p:nvSpPr>
          <p:cNvPr id="1165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40000"/>
              </a:spcBef>
            </a:pPr>
            <a:r>
              <a:rPr lang="en-US" dirty="0"/>
              <a:t>Equity </a:t>
            </a:r>
            <a:r>
              <a:rPr lang="en-US" dirty="0" smtClean="0"/>
              <a:t>Financing</a:t>
            </a:r>
            <a:endParaRPr lang="en-US" dirty="0"/>
          </a:p>
          <a:p>
            <a:pPr lvl="1">
              <a:spcBef>
                <a:spcPct val="40000"/>
              </a:spcBef>
            </a:pPr>
            <a:r>
              <a:rPr lang="en-US" dirty="0" smtClean="0"/>
              <a:t>Gives </a:t>
            </a:r>
            <a:r>
              <a:rPr lang="en-US" dirty="0"/>
              <a:t>investors a share of the ownership.</a:t>
            </a:r>
          </a:p>
          <a:p>
            <a:pPr lvl="2">
              <a:spcBef>
                <a:spcPct val="40000"/>
              </a:spcBef>
            </a:pPr>
            <a:r>
              <a:rPr lang="en-US" b="1" i="1" dirty="0"/>
              <a:t>Loan with warrants</a:t>
            </a:r>
            <a:r>
              <a:rPr lang="en-US" i="1" dirty="0"/>
              <a:t> </a:t>
            </a:r>
            <a:r>
              <a:rPr lang="en-US" dirty="0"/>
              <a:t>provide the investor with the right to buy stock at a fixed price at some future date.</a:t>
            </a:r>
          </a:p>
          <a:p>
            <a:pPr lvl="2">
              <a:spcBef>
                <a:spcPct val="40000"/>
              </a:spcBef>
            </a:pPr>
            <a:r>
              <a:rPr lang="en-US" b="1" i="1" dirty="0"/>
              <a:t>Convertible debentures</a:t>
            </a:r>
            <a:r>
              <a:rPr lang="en-US" i="1" dirty="0"/>
              <a:t> </a:t>
            </a:r>
            <a:r>
              <a:rPr lang="en-US" dirty="0"/>
              <a:t>are unsecured loans that can be converted into stock.</a:t>
            </a:r>
          </a:p>
          <a:p>
            <a:pPr lvl="2">
              <a:spcBef>
                <a:spcPct val="40000"/>
              </a:spcBef>
            </a:pPr>
            <a:r>
              <a:rPr lang="en-US" b="1" i="1" dirty="0"/>
              <a:t>Preferred stock</a:t>
            </a:r>
            <a:r>
              <a:rPr lang="en-US" i="1" dirty="0"/>
              <a:t> </a:t>
            </a:r>
            <a:r>
              <a:rPr lang="en-US" dirty="0"/>
              <a:t>is equity that gives investors a preferred place among the creditors in the event the venture is dissolved.</a:t>
            </a:r>
          </a:p>
          <a:p>
            <a:pPr lvl="2">
              <a:spcBef>
                <a:spcPct val="40000"/>
              </a:spcBef>
            </a:pPr>
            <a:r>
              <a:rPr lang="en-US" b="1" i="1" dirty="0"/>
              <a:t>Common stock</a:t>
            </a:r>
            <a:r>
              <a:rPr lang="en-US" i="1" dirty="0"/>
              <a:t> </a:t>
            </a:r>
            <a:r>
              <a:rPr lang="en-US" dirty="0"/>
              <a:t>is the most basic form of ownership and is often are sold through public or private offerings.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D5CE338D-F6AA-49D0-88A5-2BF14341F72C}" type="slidenum">
              <a:rPr lang="en-US"/>
              <a:pPr/>
              <a:t>12</a:t>
            </a:fld>
            <a:endParaRPr lang="en-US"/>
          </a:p>
        </p:txBody>
      </p:sp>
      <p:sp>
        <p:nvSpPr>
          <p:cNvPr id="1167362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Equity Financing</a:t>
            </a:r>
          </a:p>
        </p:txBody>
      </p:sp>
      <p:sp>
        <p:nvSpPr>
          <p:cNvPr id="1167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Equity Financing</a:t>
            </a:r>
          </a:p>
          <a:p>
            <a:pPr lvl="1"/>
            <a:r>
              <a:rPr lang="en-US" dirty="0"/>
              <a:t>Money invested in the venture with no legal obligation for entrepreneurs to repay the principal amount or pay interest on it.</a:t>
            </a:r>
          </a:p>
          <a:p>
            <a:pPr lvl="1"/>
            <a:r>
              <a:rPr lang="en-US" dirty="0"/>
              <a:t>Funding sources: public offering and private placement</a:t>
            </a:r>
          </a:p>
          <a:p>
            <a:r>
              <a:rPr lang="en-US" dirty="0"/>
              <a:t>Public Offering</a:t>
            </a:r>
          </a:p>
          <a:p>
            <a:pPr lvl="1"/>
            <a:r>
              <a:rPr lang="en-US" dirty="0"/>
              <a:t>“Going public” refers to a corporation’s raising capital through the sale of </a:t>
            </a:r>
            <a:r>
              <a:rPr lang="en-US" dirty="0" smtClean="0"/>
              <a:t>its securities </a:t>
            </a:r>
            <a:r>
              <a:rPr lang="en-US" dirty="0"/>
              <a:t>on the stock markets.</a:t>
            </a:r>
          </a:p>
          <a:p>
            <a:pPr lvl="1"/>
            <a:r>
              <a:rPr lang="en-US" dirty="0"/>
              <a:t>Initial Public Offerings (IPOs): new issues of common stock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8399566B-B6E8-48B0-A65D-705B16A57D46}" type="slidenum">
              <a:rPr lang="en-US"/>
              <a:pPr/>
              <a:t>13</a:t>
            </a:fld>
            <a:endParaRPr lang="en-US"/>
          </a:p>
        </p:txBody>
      </p:sp>
      <p:sp>
        <p:nvSpPr>
          <p:cNvPr id="1169410" name="Rectangle 2" descr="Slideheader01"/>
          <p:cNvSpPr>
            <a:spLocks noGrp="1" noChangeArrowheads="1"/>
          </p:cNvSpPr>
          <p:nvPr>
            <p:ph type="title"/>
          </p:nvPr>
        </p:nvSpPr>
        <p:spPr>
          <a:xfrm>
            <a:off x="0" y="309082"/>
            <a:ext cx="9144000" cy="723275"/>
          </a:xfrm>
        </p:spPr>
        <p:txBody>
          <a:bodyPr/>
          <a:lstStyle/>
          <a:p>
            <a:r>
              <a:rPr lang="en-US"/>
              <a:t>Public Offerings</a:t>
            </a:r>
          </a:p>
        </p:txBody>
      </p:sp>
      <p:sp>
        <p:nvSpPr>
          <p:cNvPr id="11694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Advantages </a:t>
            </a:r>
          </a:p>
          <a:p>
            <a:pPr lvl="1"/>
            <a:r>
              <a:rPr lang="en-US"/>
              <a:t>Size of capital amount</a:t>
            </a:r>
          </a:p>
          <a:p>
            <a:pPr lvl="1"/>
            <a:r>
              <a:rPr lang="en-US"/>
              <a:t>Liquidity</a:t>
            </a:r>
          </a:p>
          <a:p>
            <a:pPr lvl="1"/>
            <a:r>
              <a:rPr lang="en-US"/>
              <a:t>Value</a:t>
            </a:r>
          </a:p>
          <a:p>
            <a:pPr lvl="1"/>
            <a:r>
              <a:rPr lang="en-US"/>
              <a:t>Image</a:t>
            </a:r>
          </a:p>
          <a:p>
            <a:r>
              <a:rPr lang="en-US"/>
              <a:t>Disadvantages</a:t>
            </a:r>
          </a:p>
          <a:p>
            <a:pPr lvl="1"/>
            <a:r>
              <a:rPr lang="en-US"/>
              <a:t>Costs</a:t>
            </a:r>
          </a:p>
          <a:p>
            <a:pPr lvl="1"/>
            <a:r>
              <a:rPr lang="en-US"/>
              <a:t>Disclosure</a:t>
            </a:r>
          </a:p>
          <a:p>
            <a:pPr lvl="1"/>
            <a:r>
              <a:rPr lang="en-US"/>
              <a:t>Requirements</a:t>
            </a:r>
          </a:p>
          <a:p>
            <a:pPr lvl="1"/>
            <a:r>
              <a:rPr lang="en-US"/>
              <a:t>Shareholder pressure</a:t>
            </a:r>
          </a:p>
        </p:txBody>
      </p:sp>
      <p:sp>
        <p:nvSpPr>
          <p:cNvPr id="116941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pic>
        <p:nvPicPr>
          <p:cNvPr id="1169413" name="Picture 5" descr="j024075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133600"/>
            <a:ext cx="3124200" cy="278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3BCA8ACD-75DB-46B9-AABE-9ECFAEBAA100}" type="slidenum">
              <a:rPr lang="en-US"/>
              <a:pPr/>
              <a:t>14</a:t>
            </a:fld>
            <a:endParaRPr lang="en-US"/>
          </a:p>
        </p:txBody>
      </p:sp>
      <p:sp>
        <p:nvSpPr>
          <p:cNvPr id="1171458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Private Placements</a:t>
            </a:r>
          </a:p>
        </p:txBody>
      </p:sp>
      <p:sp>
        <p:nvSpPr>
          <p:cNvPr id="117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/>
              <a:t>Regulation D</a:t>
            </a:r>
          </a:p>
          <a:p>
            <a:pPr lvl="1">
              <a:spcBef>
                <a:spcPct val="30000"/>
              </a:spcBef>
            </a:pPr>
            <a:r>
              <a:rPr lang="en-US"/>
              <a:t>Securities and Exchange Commission (SEC) regulations for reports and statements required when selling stock to private parties</a:t>
            </a:r>
            <a:r>
              <a:rPr lang="en-US">
                <a:cs typeface="Arial" pitchFamily="34" charset="0"/>
              </a:rPr>
              <a:t>—</a:t>
            </a:r>
            <a:r>
              <a:rPr lang="en-US"/>
              <a:t>friends, employees, customers, relatives, and professionals.</a:t>
            </a:r>
          </a:p>
          <a:p>
            <a:pPr lvl="1">
              <a:spcBef>
                <a:spcPct val="30000"/>
              </a:spcBef>
            </a:pPr>
            <a:r>
              <a:rPr lang="en-US"/>
              <a:t>Defines four separate exemptions, which are based on the amount of money being raised:</a:t>
            </a:r>
          </a:p>
          <a:p>
            <a:pPr lvl="2">
              <a:spcBef>
                <a:spcPct val="30000"/>
              </a:spcBef>
            </a:pPr>
            <a:r>
              <a:rPr lang="en-US"/>
              <a:t>Rule 504a: placements of less than $500,000</a:t>
            </a:r>
          </a:p>
          <a:p>
            <a:pPr lvl="2">
              <a:spcBef>
                <a:spcPct val="30000"/>
              </a:spcBef>
            </a:pPr>
            <a:r>
              <a:rPr lang="en-US"/>
              <a:t>Rule 504: placements up to $1,000,000</a:t>
            </a:r>
          </a:p>
          <a:p>
            <a:pPr lvl="2">
              <a:spcBef>
                <a:spcPct val="30000"/>
              </a:spcBef>
            </a:pPr>
            <a:r>
              <a:rPr lang="en-US"/>
              <a:t>Rule 505: placements of up to $5 million</a:t>
            </a:r>
          </a:p>
          <a:p>
            <a:pPr lvl="2">
              <a:spcBef>
                <a:spcPct val="30000"/>
              </a:spcBef>
            </a:pPr>
            <a:r>
              <a:rPr lang="en-US"/>
              <a:t>Rule 506: placements in excess of $5 million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60BF5096-DC5F-4F5B-9954-8577C8113104}" type="slidenum">
              <a:rPr lang="en-US"/>
              <a:pPr/>
              <a:t>15</a:t>
            </a:fld>
            <a:endParaRPr lang="en-US"/>
          </a:p>
        </p:txBody>
      </p:sp>
      <p:sp>
        <p:nvSpPr>
          <p:cNvPr id="1173506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Private Placements (cont’d)</a:t>
            </a:r>
          </a:p>
        </p:txBody>
      </p:sp>
      <p:sp>
        <p:nvSpPr>
          <p:cNvPr id="1173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/>
              <a:t>Accredited Purchaser</a:t>
            </a:r>
          </a:p>
          <a:p>
            <a:pPr lvl="1">
              <a:spcBef>
                <a:spcPct val="50000"/>
              </a:spcBef>
            </a:pPr>
            <a:r>
              <a:rPr lang="en-US"/>
              <a:t>Regulation D uses the term “accredited purchaser.”  Included in this category are the following:</a:t>
            </a:r>
          </a:p>
          <a:p>
            <a:pPr lvl="2">
              <a:spcBef>
                <a:spcPct val="50000"/>
              </a:spcBef>
            </a:pPr>
            <a:r>
              <a:rPr lang="en-US"/>
              <a:t>Institutional investors such as banks, insurance companies, venture capital firms.</a:t>
            </a:r>
          </a:p>
          <a:p>
            <a:pPr lvl="2">
              <a:spcBef>
                <a:spcPct val="50000"/>
              </a:spcBef>
            </a:pPr>
            <a:r>
              <a:rPr lang="en-US"/>
              <a:t>Any person who buys at least $150,000 of the offered security and whose net worth, including that of his or her spouse, is at least 5 times the purchase price.</a:t>
            </a:r>
          </a:p>
          <a:p>
            <a:pPr lvl="2">
              <a:spcBef>
                <a:spcPct val="50000"/>
              </a:spcBef>
            </a:pPr>
            <a:r>
              <a:rPr lang="en-US"/>
              <a:t>Any person who, together with his or her spouse, has a net worth in excess of $1 million at the time of purchase.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B14BC1B2-FC50-4AFC-A1F3-2A96CD37E741}" type="slidenum">
              <a:rPr lang="en-US"/>
              <a:pPr/>
              <a:t>16</a:t>
            </a:fld>
            <a:endParaRPr lang="en-US"/>
          </a:p>
        </p:txBody>
      </p:sp>
      <p:sp>
        <p:nvSpPr>
          <p:cNvPr id="1175554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Investors</a:t>
            </a:r>
          </a:p>
        </p:txBody>
      </p:sp>
      <p:sp>
        <p:nvSpPr>
          <p:cNvPr id="117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“Sophisticated” Investors</a:t>
            </a:r>
          </a:p>
          <a:p>
            <a:pPr lvl="1"/>
            <a:r>
              <a:rPr lang="en-US"/>
              <a:t>Wealthy individuals who invest regularly in new and early- and late-stage ventures and are knowledgeable about the technical and commercial opportunities and risks of the business in which they invest.</a:t>
            </a:r>
          </a:p>
        </p:txBody>
      </p:sp>
      <p:pic>
        <p:nvPicPr>
          <p:cNvPr id="1175556" name="Picture 4" descr="PE02433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700463"/>
            <a:ext cx="2528888" cy="2395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4D0DEEBD-D8C5-47A2-9423-672B21C5DC75}" type="slidenum">
              <a:rPr lang="en-US"/>
              <a:pPr/>
              <a:t>17</a:t>
            </a:fld>
            <a:endParaRPr lang="en-US"/>
          </a:p>
        </p:txBody>
      </p:sp>
      <p:sp>
        <p:nvSpPr>
          <p:cNvPr id="1177602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Venture Capital Market</a:t>
            </a:r>
          </a:p>
        </p:txBody>
      </p:sp>
      <p:sp>
        <p:nvSpPr>
          <p:cNvPr id="1177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077200" cy="5181600"/>
          </a:xfrm>
        </p:spPr>
        <p:txBody>
          <a:bodyPr/>
          <a:lstStyle/>
          <a:p>
            <a:r>
              <a:rPr lang="en-US" dirty="0"/>
              <a:t>Venture Capitalists</a:t>
            </a:r>
          </a:p>
          <a:p>
            <a:pPr lvl="1"/>
            <a:r>
              <a:rPr lang="en-US" dirty="0"/>
              <a:t>Are valuable and powerful </a:t>
            </a:r>
            <a:r>
              <a:rPr lang="en-US" dirty="0" smtClean="0"/>
              <a:t>sources </a:t>
            </a:r>
            <a:r>
              <a:rPr lang="en-US" dirty="0"/>
              <a:t>of equity funding for new ventures </a:t>
            </a:r>
            <a:r>
              <a:rPr lang="en-US" dirty="0" smtClean="0"/>
              <a:t>who </a:t>
            </a:r>
            <a:r>
              <a:rPr lang="en-US" dirty="0"/>
              <a:t>provide:</a:t>
            </a:r>
          </a:p>
          <a:p>
            <a:pPr lvl="2"/>
            <a:r>
              <a:rPr lang="en-US" dirty="0"/>
              <a:t>Capital for start-ups and expansion</a:t>
            </a:r>
          </a:p>
          <a:p>
            <a:pPr lvl="2"/>
            <a:r>
              <a:rPr lang="en-US" dirty="0"/>
              <a:t>Market research and strategy</a:t>
            </a:r>
          </a:p>
          <a:p>
            <a:pPr lvl="2"/>
            <a:r>
              <a:rPr lang="en-US" dirty="0"/>
              <a:t>Management-consulting, audits and evaluation</a:t>
            </a:r>
          </a:p>
          <a:p>
            <a:pPr lvl="2"/>
            <a:r>
              <a:rPr lang="en-US" dirty="0"/>
              <a:t>Contacts</a:t>
            </a:r>
            <a:r>
              <a:rPr lang="en-US" dirty="0">
                <a:cs typeface="Arial" pitchFamily="34" charset="0"/>
              </a:rPr>
              <a:t>—</a:t>
            </a:r>
            <a:r>
              <a:rPr lang="en-US" dirty="0"/>
              <a:t>customers, suppliers, and businesspeople</a:t>
            </a:r>
          </a:p>
          <a:p>
            <a:pPr lvl="2"/>
            <a:r>
              <a:rPr lang="en-US" dirty="0"/>
              <a:t>Assistance in negotiating technical agreements</a:t>
            </a:r>
          </a:p>
          <a:p>
            <a:pPr lvl="2"/>
            <a:r>
              <a:rPr lang="en-US" dirty="0"/>
              <a:t>Help in establishing management and accounting controls</a:t>
            </a:r>
          </a:p>
          <a:p>
            <a:pPr lvl="2"/>
            <a:r>
              <a:rPr lang="en-US" dirty="0"/>
              <a:t>Help in employee recruitment and employee agreements</a:t>
            </a:r>
          </a:p>
          <a:p>
            <a:pPr lvl="2"/>
            <a:r>
              <a:rPr lang="en-US" dirty="0"/>
              <a:t>Help in risk management and with insurance programs</a:t>
            </a:r>
          </a:p>
          <a:p>
            <a:pPr lvl="2"/>
            <a:r>
              <a:rPr lang="en-US" dirty="0"/>
              <a:t>Counseling and guidance in complying with government regulations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3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FE3FF2D6-6A07-4B67-8729-8A11804D2084}" type="slidenum">
              <a:rPr lang="en-US"/>
              <a:pPr/>
              <a:t>18</a:t>
            </a:fld>
            <a:endParaRPr lang="en-US"/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Table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effectLst/>
                <a:cs typeface="Tahoma" pitchFamily="34" charset="0"/>
              </a:rPr>
              <a:t>8.2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800" dirty="0">
                <a:solidFill>
                  <a:srgbClr val="0099CC"/>
                </a:solidFill>
                <a:effectLst/>
                <a:cs typeface="Tahoma" pitchFamily="34" charset="0"/>
              </a:rPr>
              <a:t>Venture Capital Investments Comparison by Stages </a:t>
            </a:r>
          </a:p>
        </p:txBody>
      </p:sp>
      <p:graphicFrame>
        <p:nvGraphicFramePr>
          <p:cNvPr id="274728" name="Group 2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82671882"/>
              </p:ext>
            </p:extLst>
          </p:nvPr>
        </p:nvGraphicFramePr>
        <p:xfrm>
          <a:off x="1981200" y="1603375"/>
          <a:ext cx="5105400" cy="2070100"/>
        </p:xfrm>
        <a:graphic>
          <a:graphicData uri="http://schemas.openxmlformats.org/drawingml/2006/table">
            <a:tbl>
              <a:tblPr/>
              <a:tblGrid>
                <a:gridCol w="1782763"/>
                <a:gridCol w="1947862"/>
                <a:gridCol w="1374775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Stage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Amount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Deals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Later Stage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$1.8 billion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R="27432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178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R="457200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Early Stage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$2.3 billion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R="27432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364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R="457200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Start up/Seed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$134 million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R="27432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80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R="457200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81000" y="6169968"/>
            <a:ext cx="61722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99CC"/>
                </a:solidFill>
              </a:rPr>
              <a:t>Source</a:t>
            </a:r>
            <a:r>
              <a:rPr lang="en-US" b="1" dirty="0">
                <a:solidFill>
                  <a:srgbClr val="0099CC"/>
                </a:solidFill>
              </a:rPr>
              <a:t>: </a:t>
            </a:r>
            <a:r>
              <a:rPr lang="en-US" dirty="0">
                <a:solidFill>
                  <a:srgbClr val="0099CC"/>
                </a:solidFill>
              </a:rPr>
              <a:t>Adapted from: PricewaterhouseCoopers/National </a:t>
            </a:r>
            <a:r>
              <a:rPr lang="en-US" dirty="0" smtClean="0">
                <a:solidFill>
                  <a:srgbClr val="0099CC"/>
                </a:solidFill>
              </a:rPr>
              <a:t>Venture Capital </a:t>
            </a:r>
            <a:r>
              <a:rPr lang="en-US" dirty="0">
                <a:solidFill>
                  <a:srgbClr val="0099CC"/>
                </a:solidFill>
              </a:rPr>
              <a:t>Association, </a:t>
            </a:r>
            <a:r>
              <a:rPr lang="en-US" dirty="0" err="1">
                <a:solidFill>
                  <a:srgbClr val="0099CC"/>
                </a:solidFill>
              </a:rPr>
              <a:t>MoneyTree</a:t>
            </a:r>
            <a:r>
              <a:rPr lang="en-US" dirty="0">
                <a:solidFill>
                  <a:srgbClr val="0099CC"/>
                </a:solidFill>
              </a:rPr>
              <a:t>™ Report, 2011.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BD6059DC-3279-49D8-BF56-5810A119BB02}" type="slidenum">
              <a:rPr lang="en-US"/>
              <a:pPr/>
              <a:t>19</a:t>
            </a:fld>
            <a:endParaRPr lang="en-US"/>
          </a:p>
        </p:txBody>
      </p:sp>
      <p:sp>
        <p:nvSpPr>
          <p:cNvPr id="1210370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Recent Developments in Venture Capital</a:t>
            </a:r>
          </a:p>
        </p:txBody>
      </p:sp>
      <p:grpSp>
        <p:nvGrpSpPr>
          <p:cNvPr id="1210371" name="Group 3"/>
          <p:cNvGrpSpPr>
            <a:grpSpLocks/>
          </p:cNvGrpSpPr>
          <p:nvPr/>
        </p:nvGrpSpPr>
        <p:grpSpPr bwMode="auto">
          <a:xfrm>
            <a:off x="600075" y="1381125"/>
            <a:ext cx="7931150" cy="4165600"/>
            <a:chOff x="378" y="870"/>
            <a:chExt cx="4996" cy="2624"/>
          </a:xfrm>
        </p:grpSpPr>
        <p:sp>
          <p:nvSpPr>
            <p:cNvPr id="1210372" name="Oval 4"/>
            <p:cNvSpPr>
              <a:spLocks noChangeArrowheads="1"/>
            </p:cNvSpPr>
            <p:nvPr/>
          </p:nvSpPr>
          <p:spPr bwMode="auto">
            <a:xfrm>
              <a:off x="899" y="1123"/>
              <a:ext cx="3864" cy="2145"/>
            </a:xfrm>
            <a:prstGeom prst="ellipse">
              <a:avLst/>
            </a:prstGeom>
            <a:noFill/>
            <a:ln w="28575">
              <a:solidFill>
                <a:srgbClr val="33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0373" name="Text Box 5" descr="Bluegray01"/>
            <p:cNvSpPr txBox="1">
              <a:spLocks noChangeArrowheads="1"/>
            </p:cNvSpPr>
            <p:nvPr/>
          </p:nvSpPr>
          <p:spPr bwMode="blackWhite">
            <a:xfrm>
              <a:off x="2171" y="870"/>
              <a:ext cx="1401" cy="640"/>
            </a:xfrm>
            <a:prstGeom prst="rect">
              <a:avLst/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3175">
              <a:solidFill>
                <a:schemeClr val="bg2"/>
              </a:solidFill>
              <a:miter lim="800000"/>
              <a:headEnd/>
              <a:tailEnd/>
            </a:ln>
            <a:effectLst>
              <a:outerShdw blurRad="635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 anchorCtr="1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968375" indent="-45720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539875" indent="-4572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2111375" indent="-4572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682875" indent="-4572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3140075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3597275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4054475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4511675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/>
                <a:t>More-Experienced Venture Investors</a:t>
              </a:r>
            </a:p>
          </p:txBody>
        </p:sp>
        <p:sp>
          <p:nvSpPr>
            <p:cNvPr id="1210374" name="Text Box 6" descr="Bluegray01"/>
            <p:cNvSpPr txBox="1">
              <a:spLocks noChangeArrowheads="1"/>
            </p:cNvSpPr>
            <p:nvPr/>
          </p:nvSpPr>
          <p:spPr bwMode="blackWhite">
            <a:xfrm>
              <a:off x="3973" y="1775"/>
              <a:ext cx="1401" cy="641"/>
            </a:xfrm>
            <a:prstGeom prst="rect">
              <a:avLst/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3175">
              <a:solidFill>
                <a:schemeClr val="bg2"/>
              </a:solidFill>
              <a:miter lim="800000"/>
              <a:headEnd/>
              <a:tailEnd/>
            </a:ln>
            <a:effectLst>
              <a:outerShdw blurRad="635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/>
                <a:t>Emergence of Feeder Funds</a:t>
              </a:r>
            </a:p>
          </p:txBody>
        </p:sp>
        <p:sp>
          <p:nvSpPr>
            <p:cNvPr id="1210375" name="Text Box 7" descr="Bluegray01"/>
            <p:cNvSpPr txBox="1">
              <a:spLocks noChangeArrowheads="1"/>
            </p:cNvSpPr>
            <p:nvPr/>
          </p:nvSpPr>
          <p:spPr bwMode="blackWhite">
            <a:xfrm>
              <a:off x="909" y="2853"/>
              <a:ext cx="1401" cy="641"/>
            </a:xfrm>
            <a:prstGeom prst="rect">
              <a:avLst/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3175">
              <a:solidFill>
                <a:schemeClr val="bg2"/>
              </a:solidFill>
              <a:miter lim="800000"/>
              <a:headEnd/>
              <a:tailEnd/>
            </a:ln>
            <a:effectLst>
              <a:outerShdw blurRad="635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/>
                <a:t>Decrease in Small Start-up Investments</a:t>
              </a:r>
            </a:p>
          </p:txBody>
        </p:sp>
        <p:sp>
          <p:nvSpPr>
            <p:cNvPr id="1210376" name="Text Box 8" descr="Bluegray01"/>
            <p:cNvSpPr txBox="1">
              <a:spLocks noChangeArrowheads="1"/>
            </p:cNvSpPr>
            <p:nvPr/>
          </p:nvSpPr>
          <p:spPr bwMode="blackWhite">
            <a:xfrm>
              <a:off x="3427" y="2847"/>
              <a:ext cx="1401" cy="641"/>
            </a:xfrm>
            <a:prstGeom prst="rect">
              <a:avLst/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3175">
              <a:solidFill>
                <a:schemeClr val="bg2"/>
              </a:solidFill>
              <a:miter lim="800000"/>
              <a:headEnd/>
              <a:tailEnd/>
            </a:ln>
            <a:effectLst>
              <a:outerShdw blurRad="635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/>
                <a:t>More Sophisticated Legal Environment</a:t>
              </a:r>
            </a:p>
          </p:txBody>
        </p:sp>
        <p:sp>
          <p:nvSpPr>
            <p:cNvPr id="1210377" name="Text Box 9" descr="Bluegray01"/>
            <p:cNvSpPr txBox="1">
              <a:spLocks noChangeArrowheads="1"/>
            </p:cNvSpPr>
            <p:nvPr/>
          </p:nvSpPr>
          <p:spPr bwMode="blackWhite">
            <a:xfrm>
              <a:off x="378" y="1775"/>
              <a:ext cx="1402" cy="641"/>
            </a:xfrm>
            <a:prstGeom prst="rect">
              <a:avLst/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3175">
              <a:solidFill>
                <a:schemeClr val="bg2"/>
              </a:solidFill>
              <a:miter lim="800000"/>
              <a:headEnd/>
              <a:tailEnd/>
            </a:ln>
            <a:effectLst>
              <a:outerShdw blurRad="635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 dirty="0"/>
                <a:t>More-Specialized Venture Funds</a:t>
              </a:r>
            </a:p>
          </p:txBody>
        </p:sp>
      </p:grpSp>
    </p:spTree>
  </p:cSld>
  <p:clrMapOvr>
    <a:masterClrMapping/>
  </p:clrMapOvr>
  <p:transition spd="slow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10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Objectives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8–</a:t>
            </a:r>
            <a:fld id="{AE945A50-32C3-44CE-B2BF-B744636AE0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ectangle 12"/>
          <p:cNvSpPr txBox="1">
            <a:spLocks noChangeArrowheads="1"/>
          </p:cNvSpPr>
          <p:nvPr/>
        </p:nvSpPr>
        <p:spPr>
          <a:xfrm>
            <a:off x="457200" y="1143000"/>
            <a:ext cx="7848600" cy="5181600"/>
          </a:xfrm>
          <a:prstGeom prst="rect">
            <a:avLst/>
          </a:prstGeom>
        </p:spPr>
        <p:txBody>
          <a:bodyPr/>
          <a:lstStyle>
            <a:lvl1pPr marL="231775" indent="-231775" algn="l" rtl="0" fontAlgn="base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5000"/>
              <a:buChar char="•"/>
              <a:defRPr sz="2800">
                <a:solidFill>
                  <a:srgbClr val="33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688975" indent="-287338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Ø"/>
              <a:defRPr sz="2400">
                <a:solidFill>
                  <a:srgbClr val="99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2pPr>
            <a:lvl3pPr marL="1082675" indent="-2238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CC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3pPr>
            <a:lvl4pPr marL="1539875" indent="-2238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9pPr>
          </a:lstStyle>
          <a:p>
            <a:pPr marL="533400" indent="-533400">
              <a:spcBef>
                <a:spcPts val="1200"/>
              </a:spcBef>
              <a:buSzTx/>
              <a:buFontTx/>
              <a:buAutoNum type="arabicPeriod"/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To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differentiate between debt and equity 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as methods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of financing</a:t>
            </a:r>
          </a:p>
          <a:p>
            <a:pPr marL="533400" indent="-533400">
              <a:spcBef>
                <a:spcPts val="1200"/>
              </a:spcBef>
              <a:buSzTx/>
              <a:buFontTx/>
              <a:buAutoNum type="arabicPeriod"/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To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examine commercial loans and social 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lending as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sources of capital</a:t>
            </a:r>
          </a:p>
          <a:p>
            <a:pPr marL="533400" indent="-533400">
              <a:spcBef>
                <a:spcPts val="1200"/>
              </a:spcBef>
              <a:buSzTx/>
              <a:buFontTx/>
              <a:buAutoNum type="arabicPeriod"/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To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review initial public offerings (IPOs) as 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a source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of capital</a:t>
            </a:r>
          </a:p>
          <a:p>
            <a:pPr marL="533400" indent="-533400">
              <a:spcBef>
                <a:spcPts val="1200"/>
              </a:spcBef>
              <a:buSzTx/>
              <a:buFontTx/>
              <a:buAutoNum type="arabicPeriod"/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To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discuss private placements as an 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opportunity for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equity capital</a:t>
            </a:r>
          </a:p>
          <a:p>
            <a:pPr marL="533400" indent="-533400">
              <a:spcBef>
                <a:spcPts val="1200"/>
              </a:spcBef>
              <a:buSzTx/>
              <a:buFontTx/>
              <a:buAutoNum type="arabicPeriod"/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To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study the market for venture capital and 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to review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venture capitalists’ evaluation criteria 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for new ventures</a:t>
            </a:r>
            <a:endParaRPr lang="en-US" sz="24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0938578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BD6059DC-3279-49D8-BF56-5810A119BB02}" type="slidenum">
              <a:rPr lang="en-US"/>
              <a:pPr/>
              <a:t>20</a:t>
            </a:fld>
            <a:endParaRPr lang="en-US"/>
          </a:p>
        </p:txBody>
      </p:sp>
      <p:sp>
        <p:nvSpPr>
          <p:cNvPr id="1210370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Recent Developments in Venture Capital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219200" y="1295400"/>
            <a:ext cx="6705600" cy="4648200"/>
            <a:chOff x="1619836" y="1579334"/>
            <a:chExt cx="5904328" cy="4004132"/>
          </a:xfrm>
        </p:grpSpPr>
        <p:sp>
          <p:nvSpPr>
            <p:cNvPr id="13" name="Freeform 12"/>
            <p:cNvSpPr/>
            <p:nvPr/>
          </p:nvSpPr>
          <p:spPr>
            <a:xfrm rot="16200000">
              <a:off x="4253034" y="2744469"/>
              <a:ext cx="637930" cy="26422"/>
            </a:xfrm>
            <a:custGeom>
              <a:avLst/>
              <a:gdLst>
                <a:gd name="connsiteX0" fmla="*/ 0 w 637930"/>
                <a:gd name="connsiteY0" fmla="*/ 13211 h 26422"/>
                <a:gd name="connsiteX1" fmla="*/ 637930 w 637930"/>
                <a:gd name="connsiteY1" fmla="*/ 13211 h 26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37930" h="26422">
                  <a:moveTo>
                    <a:pt x="0" y="13211"/>
                  </a:moveTo>
                  <a:lnTo>
                    <a:pt x="637930" y="13211"/>
                  </a:lnTo>
                </a:path>
              </a:pathLst>
            </a:cu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15717" tIns="-2737" rIns="315717" bIns="-2737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3629317" y="1579334"/>
              <a:ext cx="1885364" cy="859066"/>
            </a:xfrm>
            <a:custGeom>
              <a:avLst/>
              <a:gdLst>
                <a:gd name="connsiteX0" fmla="*/ 0 w 1580566"/>
                <a:gd name="connsiteY0" fmla="*/ 637582 h 1275164"/>
                <a:gd name="connsiteX1" fmla="*/ 790283 w 1580566"/>
                <a:gd name="connsiteY1" fmla="*/ 0 h 1275164"/>
                <a:gd name="connsiteX2" fmla="*/ 1580566 w 1580566"/>
                <a:gd name="connsiteY2" fmla="*/ 637582 h 1275164"/>
                <a:gd name="connsiteX3" fmla="*/ 790283 w 1580566"/>
                <a:gd name="connsiteY3" fmla="*/ 1275164 h 1275164"/>
                <a:gd name="connsiteX4" fmla="*/ 0 w 1580566"/>
                <a:gd name="connsiteY4" fmla="*/ 637582 h 1275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80566" h="1275164">
                  <a:moveTo>
                    <a:pt x="0" y="637582"/>
                  </a:moveTo>
                  <a:cubicBezTo>
                    <a:pt x="0" y="285455"/>
                    <a:pt x="353822" y="0"/>
                    <a:pt x="790283" y="0"/>
                  </a:cubicBezTo>
                  <a:cubicBezTo>
                    <a:pt x="1226744" y="0"/>
                    <a:pt x="1580566" y="285455"/>
                    <a:pt x="1580566" y="637582"/>
                  </a:cubicBezTo>
                  <a:cubicBezTo>
                    <a:pt x="1580566" y="989709"/>
                    <a:pt x="1226744" y="1275164"/>
                    <a:pt x="790283" y="1275164"/>
                  </a:cubicBezTo>
                  <a:cubicBezTo>
                    <a:pt x="353822" y="1275164"/>
                    <a:pt x="0" y="989709"/>
                    <a:pt x="0" y="637582"/>
                  </a:cubicBezTo>
                  <a:close/>
                </a:path>
              </a:pathLst>
            </a:custGeom>
            <a:solidFill>
              <a:srgbClr val="0070C0"/>
            </a:solidFill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40359" tIns="195633" rIns="240359" bIns="195633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More experienced investors</a:t>
              </a:r>
              <a:endParaRPr lang="en-US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 rot="19285714">
              <a:off x="5100979" y="3098046"/>
              <a:ext cx="454243" cy="26422"/>
            </a:xfrm>
            <a:custGeom>
              <a:avLst/>
              <a:gdLst>
                <a:gd name="connsiteX0" fmla="*/ 0 w 454243"/>
                <a:gd name="connsiteY0" fmla="*/ 13211 h 26422"/>
                <a:gd name="connsiteX1" fmla="*/ 454243 w 454243"/>
                <a:gd name="connsiteY1" fmla="*/ 13211 h 26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54243" h="26422">
                  <a:moveTo>
                    <a:pt x="0" y="13211"/>
                  </a:moveTo>
                  <a:lnTo>
                    <a:pt x="454243" y="13211"/>
                  </a:lnTo>
                </a:path>
              </a:pathLst>
            </a:cu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465" tIns="1854" rIns="228466" bIns="185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5277436" y="2265134"/>
              <a:ext cx="1885364" cy="859066"/>
            </a:xfrm>
            <a:custGeom>
              <a:avLst/>
              <a:gdLst>
                <a:gd name="connsiteX0" fmla="*/ 0 w 1580566"/>
                <a:gd name="connsiteY0" fmla="*/ 637582 h 1275164"/>
                <a:gd name="connsiteX1" fmla="*/ 790283 w 1580566"/>
                <a:gd name="connsiteY1" fmla="*/ 0 h 1275164"/>
                <a:gd name="connsiteX2" fmla="*/ 1580566 w 1580566"/>
                <a:gd name="connsiteY2" fmla="*/ 637582 h 1275164"/>
                <a:gd name="connsiteX3" fmla="*/ 790283 w 1580566"/>
                <a:gd name="connsiteY3" fmla="*/ 1275164 h 1275164"/>
                <a:gd name="connsiteX4" fmla="*/ 0 w 1580566"/>
                <a:gd name="connsiteY4" fmla="*/ 637582 h 1275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80566" h="1275164">
                  <a:moveTo>
                    <a:pt x="0" y="637582"/>
                  </a:moveTo>
                  <a:cubicBezTo>
                    <a:pt x="0" y="285455"/>
                    <a:pt x="353822" y="0"/>
                    <a:pt x="790283" y="0"/>
                  </a:cubicBezTo>
                  <a:cubicBezTo>
                    <a:pt x="1226744" y="0"/>
                    <a:pt x="1580566" y="285455"/>
                    <a:pt x="1580566" y="637582"/>
                  </a:cubicBezTo>
                  <a:cubicBezTo>
                    <a:pt x="1580566" y="989709"/>
                    <a:pt x="1226744" y="1275164"/>
                    <a:pt x="790283" y="1275164"/>
                  </a:cubicBezTo>
                  <a:cubicBezTo>
                    <a:pt x="353822" y="1275164"/>
                    <a:pt x="0" y="989709"/>
                    <a:pt x="0" y="637582"/>
                  </a:cubicBezTo>
                  <a:close/>
                </a:path>
              </a:pathLst>
            </a:custGeom>
            <a:solidFill>
              <a:srgbClr val="0070C0"/>
            </a:solidFill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40359" tIns="195633" rIns="240359" bIns="195633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Globalization </a:t>
              </a:r>
              <a:br>
                <a:rPr lang="en-US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</a:br>
              <a:r>
                <a:rPr lang="en-US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of VCs</a:t>
              </a:r>
              <a:endParaRPr lang="en-US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771429">
              <a:off x="5370952" y="3918706"/>
              <a:ext cx="309620" cy="26422"/>
            </a:xfrm>
            <a:custGeom>
              <a:avLst/>
              <a:gdLst>
                <a:gd name="connsiteX0" fmla="*/ 0 w 309620"/>
                <a:gd name="connsiteY0" fmla="*/ 13211 h 26422"/>
                <a:gd name="connsiteX1" fmla="*/ 309620 w 309620"/>
                <a:gd name="connsiteY1" fmla="*/ 13211 h 26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9620" h="26422">
                  <a:moveTo>
                    <a:pt x="0" y="13211"/>
                  </a:moveTo>
                  <a:lnTo>
                    <a:pt x="309620" y="13211"/>
                  </a:lnTo>
                </a:path>
              </a:pathLst>
            </a:cu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9770" tIns="5470" rIns="159768" bIns="547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>
              <a:off x="5638800" y="3581400"/>
              <a:ext cx="1885364" cy="859066"/>
            </a:xfrm>
            <a:custGeom>
              <a:avLst/>
              <a:gdLst>
                <a:gd name="connsiteX0" fmla="*/ 0 w 1580566"/>
                <a:gd name="connsiteY0" fmla="*/ 637582 h 1275164"/>
                <a:gd name="connsiteX1" fmla="*/ 790283 w 1580566"/>
                <a:gd name="connsiteY1" fmla="*/ 0 h 1275164"/>
                <a:gd name="connsiteX2" fmla="*/ 1580566 w 1580566"/>
                <a:gd name="connsiteY2" fmla="*/ 637582 h 1275164"/>
                <a:gd name="connsiteX3" fmla="*/ 790283 w 1580566"/>
                <a:gd name="connsiteY3" fmla="*/ 1275164 h 1275164"/>
                <a:gd name="connsiteX4" fmla="*/ 0 w 1580566"/>
                <a:gd name="connsiteY4" fmla="*/ 637582 h 1275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80566" h="1275164">
                  <a:moveTo>
                    <a:pt x="0" y="637582"/>
                  </a:moveTo>
                  <a:cubicBezTo>
                    <a:pt x="0" y="285455"/>
                    <a:pt x="353822" y="0"/>
                    <a:pt x="790283" y="0"/>
                  </a:cubicBezTo>
                  <a:cubicBezTo>
                    <a:pt x="1226744" y="0"/>
                    <a:pt x="1580566" y="285455"/>
                    <a:pt x="1580566" y="637582"/>
                  </a:cubicBezTo>
                  <a:cubicBezTo>
                    <a:pt x="1580566" y="989709"/>
                    <a:pt x="1226744" y="1275164"/>
                    <a:pt x="790283" y="1275164"/>
                  </a:cubicBezTo>
                  <a:cubicBezTo>
                    <a:pt x="353822" y="1275164"/>
                    <a:pt x="0" y="989709"/>
                    <a:pt x="0" y="637582"/>
                  </a:cubicBezTo>
                  <a:close/>
                </a:path>
              </a:pathLst>
            </a:custGeom>
            <a:solidFill>
              <a:srgbClr val="0070C0"/>
            </a:solidFill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1469" tIns="195633" rIns="231469" bIns="195633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More VC specialization</a:t>
              </a:r>
              <a:endParaRPr lang="en-US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 rot="3857143">
              <a:off x="4693591" y="4565023"/>
              <a:ext cx="588984" cy="26422"/>
            </a:xfrm>
            <a:custGeom>
              <a:avLst/>
              <a:gdLst>
                <a:gd name="connsiteX0" fmla="*/ 0 w 588984"/>
                <a:gd name="connsiteY0" fmla="*/ 13211 h 26422"/>
                <a:gd name="connsiteX1" fmla="*/ 588984 w 588984"/>
                <a:gd name="connsiteY1" fmla="*/ 13211 h 26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88984" h="26422">
                  <a:moveTo>
                    <a:pt x="0" y="13211"/>
                  </a:moveTo>
                  <a:lnTo>
                    <a:pt x="588984" y="13211"/>
                  </a:lnTo>
                </a:path>
              </a:pathLst>
            </a:cu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92468" tIns="-1514" rIns="292466" bIns="-1514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4820236" y="4724400"/>
              <a:ext cx="1885364" cy="859066"/>
            </a:xfrm>
            <a:custGeom>
              <a:avLst/>
              <a:gdLst>
                <a:gd name="connsiteX0" fmla="*/ 0 w 1580566"/>
                <a:gd name="connsiteY0" fmla="*/ 637582 h 1275164"/>
                <a:gd name="connsiteX1" fmla="*/ 790283 w 1580566"/>
                <a:gd name="connsiteY1" fmla="*/ 0 h 1275164"/>
                <a:gd name="connsiteX2" fmla="*/ 1580566 w 1580566"/>
                <a:gd name="connsiteY2" fmla="*/ 637582 h 1275164"/>
                <a:gd name="connsiteX3" fmla="*/ 790283 w 1580566"/>
                <a:gd name="connsiteY3" fmla="*/ 1275164 h 1275164"/>
                <a:gd name="connsiteX4" fmla="*/ 0 w 1580566"/>
                <a:gd name="connsiteY4" fmla="*/ 637582 h 1275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80566" h="1275164">
                  <a:moveTo>
                    <a:pt x="0" y="637582"/>
                  </a:moveTo>
                  <a:cubicBezTo>
                    <a:pt x="0" y="285455"/>
                    <a:pt x="353822" y="0"/>
                    <a:pt x="790283" y="0"/>
                  </a:cubicBezTo>
                  <a:cubicBezTo>
                    <a:pt x="1226744" y="0"/>
                    <a:pt x="1580566" y="285455"/>
                    <a:pt x="1580566" y="637582"/>
                  </a:cubicBezTo>
                  <a:cubicBezTo>
                    <a:pt x="1580566" y="989709"/>
                    <a:pt x="1226744" y="1275164"/>
                    <a:pt x="790283" y="1275164"/>
                  </a:cubicBezTo>
                  <a:cubicBezTo>
                    <a:pt x="353822" y="1275164"/>
                    <a:pt x="0" y="989709"/>
                    <a:pt x="0" y="637582"/>
                  </a:cubicBezTo>
                  <a:close/>
                </a:path>
              </a:pathLst>
            </a:custGeom>
            <a:solidFill>
              <a:srgbClr val="0070C0"/>
            </a:solidFill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40359" tIns="195633" rIns="240359" bIns="195633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Syndication of VC deals</a:t>
              </a:r>
              <a:endParaRPr lang="en-US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Freeform 20"/>
            <p:cNvSpPr/>
            <p:nvPr/>
          </p:nvSpPr>
          <p:spPr>
            <a:xfrm rot="17742857">
              <a:off x="3861423" y="4565022"/>
              <a:ext cx="588984" cy="26423"/>
            </a:xfrm>
            <a:custGeom>
              <a:avLst/>
              <a:gdLst>
                <a:gd name="connsiteX0" fmla="*/ 0 w 588984"/>
                <a:gd name="connsiteY0" fmla="*/ 13211 h 26422"/>
                <a:gd name="connsiteX1" fmla="*/ 588984 w 588984"/>
                <a:gd name="connsiteY1" fmla="*/ 13211 h 26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88984" h="26422">
                  <a:moveTo>
                    <a:pt x="588984" y="13211"/>
                  </a:moveTo>
                  <a:lnTo>
                    <a:pt x="0" y="13211"/>
                  </a:lnTo>
                </a:path>
              </a:pathLst>
            </a:cu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92466" tIns="-1513" rIns="292468" bIns="-1514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Freeform 21"/>
            <p:cNvSpPr/>
            <p:nvPr/>
          </p:nvSpPr>
          <p:spPr>
            <a:xfrm>
              <a:off x="2514600" y="4724400"/>
              <a:ext cx="1885364" cy="859066"/>
            </a:xfrm>
            <a:custGeom>
              <a:avLst/>
              <a:gdLst>
                <a:gd name="connsiteX0" fmla="*/ 0 w 1580566"/>
                <a:gd name="connsiteY0" fmla="*/ 637582 h 1275164"/>
                <a:gd name="connsiteX1" fmla="*/ 790283 w 1580566"/>
                <a:gd name="connsiteY1" fmla="*/ 0 h 1275164"/>
                <a:gd name="connsiteX2" fmla="*/ 1580566 w 1580566"/>
                <a:gd name="connsiteY2" fmla="*/ 637582 h 1275164"/>
                <a:gd name="connsiteX3" fmla="*/ 790283 w 1580566"/>
                <a:gd name="connsiteY3" fmla="*/ 1275164 h 1275164"/>
                <a:gd name="connsiteX4" fmla="*/ 0 w 1580566"/>
                <a:gd name="connsiteY4" fmla="*/ 637582 h 1275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80566" h="1275164">
                  <a:moveTo>
                    <a:pt x="0" y="637582"/>
                  </a:moveTo>
                  <a:cubicBezTo>
                    <a:pt x="0" y="285455"/>
                    <a:pt x="353822" y="0"/>
                    <a:pt x="790283" y="0"/>
                  </a:cubicBezTo>
                  <a:cubicBezTo>
                    <a:pt x="1226744" y="0"/>
                    <a:pt x="1580566" y="285455"/>
                    <a:pt x="1580566" y="637582"/>
                  </a:cubicBezTo>
                  <a:cubicBezTo>
                    <a:pt x="1580566" y="989709"/>
                    <a:pt x="1226744" y="1275164"/>
                    <a:pt x="790283" y="1275164"/>
                  </a:cubicBezTo>
                  <a:cubicBezTo>
                    <a:pt x="353822" y="1275164"/>
                    <a:pt x="0" y="989709"/>
                    <a:pt x="0" y="637582"/>
                  </a:cubicBezTo>
                  <a:close/>
                </a:path>
              </a:pathLst>
            </a:custGeom>
            <a:solidFill>
              <a:srgbClr val="0070C0"/>
            </a:solidFill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40359" tIns="195633" rIns="240359" bIns="195633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Reduced seed and start-up financing</a:t>
              </a:r>
              <a:endParaRPr lang="en-US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 rot="20828571">
              <a:off x="3463426" y="3918705"/>
              <a:ext cx="309621" cy="26423"/>
            </a:xfrm>
            <a:custGeom>
              <a:avLst/>
              <a:gdLst>
                <a:gd name="connsiteX0" fmla="*/ 0 w 309620"/>
                <a:gd name="connsiteY0" fmla="*/ 13211 h 26422"/>
                <a:gd name="connsiteX1" fmla="*/ 309620 w 309620"/>
                <a:gd name="connsiteY1" fmla="*/ 13211 h 26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9620" h="26422">
                  <a:moveTo>
                    <a:pt x="309620" y="13211"/>
                  </a:moveTo>
                  <a:lnTo>
                    <a:pt x="0" y="13211"/>
                  </a:lnTo>
                </a:path>
              </a:pathLst>
            </a:cu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9769" tIns="5472" rIns="159770" bIns="5469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Freeform 23"/>
            <p:cNvSpPr/>
            <p:nvPr/>
          </p:nvSpPr>
          <p:spPr>
            <a:xfrm>
              <a:off x="1619836" y="3581400"/>
              <a:ext cx="1885364" cy="859066"/>
            </a:xfrm>
            <a:custGeom>
              <a:avLst/>
              <a:gdLst>
                <a:gd name="connsiteX0" fmla="*/ 0 w 1580566"/>
                <a:gd name="connsiteY0" fmla="*/ 637582 h 1275164"/>
                <a:gd name="connsiteX1" fmla="*/ 790283 w 1580566"/>
                <a:gd name="connsiteY1" fmla="*/ 0 h 1275164"/>
                <a:gd name="connsiteX2" fmla="*/ 1580566 w 1580566"/>
                <a:gd name="connsiteY2" fmla="*/ 637582 h 1275164"/>
                <a:gd name="connsiteX3" fmla="*/ 790283 w 1580566"/>
                <a:gd name="connsiteY3" fmla="*/ 1275164 h 1275164"/>
                <a:gd name="connsiteX4" fmla="*/ 0 w 1580566"/>
                <a:gd name="connsiteY4" fmla="*/ 637582 h 1275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80566" h="1275164">
                  <a:moveTo>
                    <a:pt x="0" y="637582"/>
                  </a:moveTo>
                  <a:cubicBezTo>
                    <a:pt x="0" y="285455"/>
                    <a:pt x="353822" y="0"/>
                    <a:pt x="790283" y="0"/>
                  </a:cubicBezTo>
                  <a:cubicBezTo>
                    <a:pt x="1226744" y="0"/>
                    <a:pt x="1580566" y="285455"/>
                    <a:pt x="1580566" y="637582"/>
                  </a:cubicBezTo>
                  <a:cubicBezTo>
                    <a:pt x="1580566" y="989709"/>
                    <a:pt x="1226744" y="1275164"/>
                    <a:pt x="790283" y="1275164"/>
                  </a:cubicBezTo>
                  <a:cubicBezTo>
                    <a:pt x="353822" y="1275164"/>
                    <a:pt x="0" y="989709"/>
                    <a:pt x="0" y="637582"/>
                  </a:cubicBezTo>
                  <a:close/>
                </a:path>
              </a:pathLst>
            </a:custGeom>
            <a:solidFill>
              <a:srgbClr val="0070C0"/>
            </a:solidFill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40359" tIns="195633" rIns="240359" bIns="195633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More direct involvement of VCs</a:t>
              </a:r>
              <a:endParaRPr lang="en-US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 rot="2314286">
              <a:off x="3588777" y="3098046"/>
              <a:ext cx="454244" cy="26422"/>
            </a:xfrm>
            <a:custGeom>
              <a:avLst/>
              <a:gdLst>
                <a:gd name="connsiteX0" fmla="*/ 0 w 454243"/>
                <a:gd name="connsiteY0" fmla="*/ 13211 h 26422"/>
                <a:gd name="connsiteX1" fmla="*/ 454243 w 454243"/>
                <a:gd name="connsiteY1" fmla="*/ 13211 h 26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54243" h="26422">
                  <a:moveTo>
                    <a:pt x="454243" y="13211"/>
                  </a:moveTo>
                  <a:lnTo>
                    <a:pt x="0" y="13211"/>
                  </a:lnTo>
                </a:path>
              </a:pathLst>
            </a:cu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466" tIns="1855" rIns="228466" bIns="185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>
              <a:off x="1981200" y="2265134"/>
              <a:ext cx="1885364" cy="859066"/>
            </a:xfrm>
            <a:custGeom>
              <a:avLst/>
              <a:gdLst>
                <a:gd name="connsiteX0" fmla="*/ 0 w 1580566"/>
                <a:gd name="connsiteY0" fmla="*/ 637582 h 1275164"/>
                <a:gd name="connsiteX1" fmla="*/ 790283 w 1580566"/>
                <a:gd name="connsiteY1" fmla="*/ 0 h 1275164"/>
                <a:gd name="connsiteX2" fmla="*/ 1580566 w 1580566"/>
                <a:gd name="connsiteY2" fmla="*/ 637582 h 1275164"/>
                <a:gd name="connsiteX3" fmla="*/ 790283 w 1580566"/>
                <a:gd name="connsiteY3" fmla="*/ 1275164 h 1275164"/>
                <a:gd name="connsiteX4" fmla="*/ 0 w 1580566"/>
                <a:gd name="connsiteY4" fmla="*/ 637582 h 1275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80566" h="1275164">
                  <a:moveTo>
                    <a:pt x="0" y="637582"/>
                  </a:moveTo>
                  <a:cubicBezTo>
                    <a:pt x="0" y="285455"/>
                    <a:pt x="353822" y="0"/>
                    <a:pt x="790283" y="0"/>
                  </a:cubicBezTo>
                  <a:cubicBezTo>
                    <a:pt x="1226744" y="0"/>
                    <a:pt x="1580566" y="285455"/>
                    <a:pt x="1580566" y="637582"/>
                  </a:cubicBezTo>
                  <a:cubicBezTo>
                    <a:pt x="1580566" y="989709"/>
                    <a:pt x="1226744" y="1275164"/>
                    <a:pt x="790283" y="1275164"/>
                  </a:cubicBezTo>
                  <a:cubicBezTo>
                    <a:pt x="353822" y="1275164"/>
                    <a:pt x="0" y="989709"/>
                    <a:pt x="0" y="637582"/>
                  </a:cubicBezTo>
                  <a:close/>
                </a:path>
              </a:pathLst>
            </a:custGeom>
            <a:solidFill>
              <a:srgbClr val="0070C0"/>
            </a:solidFill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40359" tIns="195633" rIns="240359" bIns="195633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Stronger </a:t>
              </a:r>
              <a:r>
                <a:rPr lang="en-US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legal 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governance environment</a:t>
              </a:r>
              <a:endParaRPr lang="en-US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>
              <a:off x="3618237" y="3026734"/>
              <a:ext cx="1907527" cy="1275164"/>
            </a:xfrm>
            <a:custGeom>
              <a:avLst/>
              <a:gdLst>
                <a:gd name="connsiteX0" fmla="*/ 0 w 1676395"/>
                <a:gd name="connsiteY0" fmla="*/ 637582 h 1275164"/>
                <a:gd name="connsiteX1" fmla="*/ 838198 w 1676395"/>
                <a:gd name="connsiteY1" fmla="*/ 0 h 1275164"/>
                <a:gd name="connsiteX2" fmla="*/ 1676396 w 1676395"/>
                <a:gd name="connsiteY2" fmla="*/ 637582 h 1275164"/>
                <a:gd name="connsiteX3" fmla="*/ 838198 w 1676395"/>
                <a:gd name="connsiteY3" fmla="*/ 1275164 h 1275164"/>
                <a:gd name="connsiteX4" fmla="*/ 0 w 1676395"/>
                <a:gd name="connsiteY4" fmla="*/ 637582 h 1275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6395" h="1275164">
                  <a:moveTo>
                    <a:pt x="0" y="637582"/>
                  </a:moveTo>
                  <a:cubicBezTo>
                    <a:pt x="0" y="285455"/>
                    <a:pt x="375274" y="0"/>
                    <a:pt x="838198" y="0"/>
                  </a:cubicBezTo>
                  <a:cubicBezTo>
                    <a:pt x="1301122" y="0"/>
                    <a:pt x="1676396" y="285455"/>
                    <a:pt x="1676396" y="637582"/>
                  </a:cubicBezTo>
                  <a:cubicBezTo>
                    <a:pt x="1676396" y="989709"/>
                    <a:pt x="1301122" y="1275164"/>
                    <a:pt x="838198" y="1275164"/>
                  </a:cubicBezTo>
                  <a:cubicBezTo>
                    <a:pt x="375274" y="1275164"/>
                    <a:pt x="0" y="989709"/>
                    <a:pt x="0" y="637582"/>
                  </a:cubicBezTo>
                  <a:close/>
                </a:path>
              </a:pathLst>
            </a:custGeom>
            <a:solidFill>
              <a:srgbClr val="00B0F0"/>
            </a:solidFill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4392" tIns="195633" rIns="254392" bIns="195633" numCol="1" spcCol="1270" anchor="ctr" anchorCtr="0">
              <a:noAutofit/>
            </a:bodyPr>
            <a:lstStyle/>
            <a:p>
              <a:pPr lvl="0" algn="ctr" defTabSz="622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Venture Capital Trends</a:t>
              </a:r>
              <a:endParaRPr lang="en-US" sz="18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593620034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E110E479-2765-4930-AC25-5B4405FB714B}" type="slidenum">
              <a:rPr lang="en-US"/>
              <a:pPr/>
              <a:t>21</a:t>
            </a:fld>
            <a:endParaRPr lang="en-US"/>
          </a:p>
        </p:txBody>
      </p:sp>
      <p:sp>
        <p:nvSpPr>
          <p:cNvPr id="1212418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Investment Agreement Provisions</a:t>
            </a:r>
          </a:p>
        </p:txBody>
      </p:sp>
      <p:sp>
        <p:nvSpPr>
          <p:cNvPr id="1212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Choice of securities</a:t>
            </a:r>
          </a:p>
          <a:p>
            <a:pPr lvl="1"/>
            <a:r>
              <a:rPr lang="en-US"/>
              <a:t>Preferred stock, common stock, convertible debt, and so forth</a:t>
            </a:r>
          </a:p>
          <a:p>
            <a:r>
              <a:rPr lang="en-US"/>
              <a:t>Control issues</a:t>
            </a:r>
          </a:p>
          <a:p>
            <a:pPr lvl="1"/>
            <a:r>
              <a:rPr lang="en-US"/>
              <a:t>Who maintains voting power</a:t>
            </a:r>
          </a:p>
          <a:p>
            <a:r>
              <a:rPr lang="en-US"/>
              <a:t>Evaluation issues and financial covenants</a:t>
            </a:r>
          </a:p>
          <a:p>
            <a:pPr lvl="1"/>
            <a:r>
              <a:rPr lang="en-US"/>
              <a:t>Ability to proceed with mergers and acquisitions</a:t>
            </a:r>
          </a:p>
          <a:p>
            <a:r>
              <a:rPr lang="en-US"/>
              <a:t>Remedies for breach of contract</a:t>
            </a:r>
          </a:p>
          <a:p>
            <a:pPr lvl="1"/>
            <a:r>
              <a:rPr lang="en-US"/>
              <a:t>Rescission of the contract or monetary damages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C8C05E98-BBC3-4EA5-BCC9-78A33DB09AC7}" type="slidenum">
              <a:rPr lang="en-US"/>
              <a:pPr/>
              <a:t>22</a:t>
            </a:fld>
            <a:endParaRPr lang="en-US"/>
          </a:p>
        </p:txBody>
      </p:sp>
      <p:sp>
        <p:nvSpPr>
          <p:cNvPr id="1183746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Dispelling Venture Capital Myths</a:t>
            </a:r>
          </a:p>
        </p:txBody>
      </p:sp>
      <p:sp>
        <p:nvSpPr>
          <p:cNvPr id="118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82000" cy="5181600"/>
          </a:xfrm>
        </p:spPr>
        <p:txBody>
          <a:bodyPr/>
          <a:lstStyle/>
          <a:p>
            <a:pPr>
              <a:spcBef>
                <a:spcPct val="45000"/>
              </a:spcBef>
              <a:tabLst>
                <a:tab pos="1371600" algn="l"/>
              </a:tabLst>
            </a:pPr>
            <a:r>
              <a:rPr lang="en-US" sz="2400" dirty="0"/>
              <a:t>Myth 1:	Venture capital firms want to own control of your</a:t>
            </a:r>
            <a:br>
              <a:rPr lang="en-US" sz="2400" dirty="0"/>
            </a:br>
            <a:r>
              <a:rPr lang="en-US" sz="2400" dirty="0"/>
              <a:t>	company and tell you how to run the business.</a:t>
            </a:r>
          </a:p>
          <a:p>
            <a:pPr>
              <a:spcBef>
                <a:spcPct val="45000"/>
              </a:spcBef>
              <a:tabLst>
                <a:tab pos="1371600" algn="l"/>
              </a:tabLst>
            </a:pPr>
            <a:r>
              <a:rPr lang="en-US" sz="2400" dirty="0"/>
              <a:t>Myth 2:	Venture capitalists are satisfied with a </a:t>
            </a:r>
            <a:br>
              <a:rPr lang="en-US" sz="2400" dirty="0"/>
            </a:br>
            <a:r>
              <a:rPr lang="en-US" sz="2400" dirty="0"/>
              <a:t>	reasonable return on investment.</a:t>
            </a:r>
          </a:p>
          <a:p>
            <a:pPr>
              <a:spcBef>
                <a:spcPct val="45000"/>
              </a:spcBef>
              <a:tabLst>
                <a:tab pos="1371600" algn="l"/>
              </a:tabLst>
            </a:pPr>
            <a:r>
              <a:rPr lang="en-US" sz="2400" dirty="0"/>
              <a:t>Myth 3:	Venture capitalists are quick to invest.</a:t>
            </a:r>
          </a:p>
          <a:p>
            <a:pPr>
              <a:spcBef>
                <a:spcPct val="45000"/>
              </a:spcBef>
              <a:tabLst>
                <a:tab pos="1371600" algn="l"/>
              </a:tabLst>
            </a:pPr>
            <a:r>
              <a:rPr lang="en-US" sz="2400" dirty="0"/>
              <a:t>Myth 4:	Venture capitalists are interested in backing new</a:t>
            </a:r>
            <a:br>
              <a:rPr lang="en-US" sz="2400" dirty="0"/>
            </a:br>
            <a:r>
              <a:rPr lang="en-US" sz="2400" dirty="0"/>
              <a:t>	ideas or high-technology inventions</a:t>
            </a:r>
            <a:r>
              <a:rPr lang="en-US" sz="2400" dirty="0">
                <a:cs typeface="Arial" pitchFamily="34" charset="0"/>
              </a:rPr>
              <a:t>—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	management is a secondary consideration.</a:t>
            </a:r>
          </a:p>
          <a:p>
            <a:pPr>
              <a:spcBef>
                <a:spcPct val="45000"/>
              </a:spcBef>
              <a:tabLst>
                <a:tab pos="1371600" algn="l"/>
              </a:tabLst>
            </a:pPr>
            <a:r>
              <a:rPr lang="en-US" sz="2400" dirty="0"/>
              <a:t>Myth 5:	Venture capitalists need only basic summary</a:t>
            </a:r>
            <a:br>
              <a:rPr lang="en-US" sz="2400" dirty="0"/>
            </a:br>
            <a:r>
              <a:rPr lang="en-US" sz="2400" dirty="0"/>
              <a:t>	information before they make an investment.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B214552E-DD60-4627-9590-A57AA28FB3ED}" type="slidenum">
              <a:rPr lang="en-US"/>
              <a:pPr/>
              <a:t>23</a:t>
            </a:fld>
            <a:endParaRPr lang="en-US"/>
          </a:p>
        </p:txBody>
      </p:sp>
      <p:sp>
        <p:nvSpPr>
          <p:cNvPr id="1218573" name="Rectangle 13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Factors in Successful Funding of Ventures</a:t>
            </a:r>
          </a:p>
        </p:txBody>
      </p:sp>
      <p:grpSp>
        <p:nvGrpSpPr>
          <p:cNvPr id="1218563" name="Group 3"/>
          <p:cNvGrpSpPr>
            <a:grpSpLocks/>
          </p:cNvGrpSpPr>
          <p:nvPr/>
        </p:nvGrpSpPr>
        <p:grpSpPr bwMode="auto">
          <a:xfrm>
            <a:off x="822325" y="1325563"/>
            <a:ext cx="7499350" cy="4935537"/>
            <a:chOff x="518" y="835"/>
            <a:chExt cx="4724" cy="3109"/>
          </a:xfrm>
        </p:grpSpPr>
        <p:sp>
          <p:nvSpPr>
            <p:cNvPr id="1218564" name="Text Box 4" descr="Bluegray02"/>
            <p:cNvSpPr txBox="1">
              <a:spLocks noChangeArrowheads="1"/>
            </p:cNvSpPr>
            <p:nvPr/>
          </p:nvSpPr>
          <p:spPr bwMode="blackWhite">
            <a:xfrm>
              <a:off x="1954" y="1921"/>
              <a:ext cx="1829" cy="962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>
              <a:noFill/>
            </a:ln>
            <a:effectLst>
              <a:outerShdw blurRad="76200" dist="635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xmlns="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latin typeface="Tahoma" pitchFamily="34" charset="0"/>
                  <a:cs typeface="Tahoma" pitchFamily="34" charset="0"/>
                </a:rPr>
                <a:t>Success in Seeking Funding</a:t>
              </a:r>
              <a:br>
                <a:rPr lang="en-US" sz="2000">
                  <a:latin typeface="Tahoma" pitchFamily="34" charset="0"/>
                  <a:cs typeface="Tahoma" pitchFamily="34" charset="0"/>
                </a:rPr>
              </a:br>
              <a:r>
                <a:rPr lang="en-US" sz="2000">
                  <a:latin typeface="Tahoma" pitchFamily="34" charset="0"/>
                  <a:cs typeface="Tahoma" pitchFamily="34" charset="0"/>
                </a:rPr>
                <a:t>(Demand Side)</a:t>
              </a:r>
            </a:p>
          </p:txBody>
        </p:sp>
        <p:sp>
          <p:nvSpPr>
            <p:cNvPr id="1218565" name="Text Box 5" descr="Bluegray01"/>
            <p:cNvSpPr txBox="1">
              <a:spLocks noChangeArrowheads="1"/>
            </p:cNvSpPr>
            <p:nvPr/>
          </p:nvSpPr>
          <p:spPr bwMode="blackWhite">
            <a:xfrm>
              <a:off x="2131" y="3259"/>
              <a:ext cx="1476" cy="685"/>
            </a:xfrm>
            <a:prstGeom prst="rect">
              <a:avLst/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>
              <a:noFill/>
            </a:ln>
            <a:effectLst>
              <a:outerShdw blurRad="76200" dist="635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xmlns="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>
                  <a:latin typeface="Tahoma" pitchFamily="34" charset="0"/>
                  <a:cs typeface="Tahoma" pitchFamily="34" charset="0"/>
                </a:rPr>
                <a:t>Characteristics of </a:t>
              </a:r>
              <a:br>
                <a:rPr lang="en-US" sz="1800">
                  <a:latin typeface="Tahoma" pitchFamily="34" charset="0"/>
                  <a:cs typeface="Tahoma" pitchFamily="34" charset="0"/>
                </a:rPr>
              </a:br>
              <a:r>
                <a:rPr lang="en-US" sz="1800">
                  <a:latin typeface="Tahoma" pitchFamily="34" charset="0"/>
                  <a:cs typeface="Tahoma" pitchFamily="34" charset="0"/>
                </a:rPr>
                <a:t>the Enterprise</a:t>
              </a:r>
            </a:p>
          </p:txBody>
        </p:sp>
        <p:sp>
          <p:nvSpPr>
            <p:cNvPr id="1218566" name="Text Box 6" descr="Bluegray01"/>
            <p:cNvSpPr txBox="1">
              <a:spLocks noChangeArrowheads="1"/>
            </p:cNvSpPr>
            <p:nvPr/>
          </p:nvSpPr>
          <p:spPr bwMode="blackWhite">
            <a:xfrm>
              <a:off x="518" y="2059"/>
              <a:ext cx="1039" cy="685"/>
            </a:xfrm>
            <a:prstGeom prst="rect">
              <a:avLst/>
            </a:prstGeom>
            <a:blipFill dpi="0" rotWithShape="0">
              <a:blip r:embed="rId3" cstate="print"/>
              <a:srcRect/>
              <a:stretch>
                <a:fillRect/>
              </a:stretch>
            </a:blipFill>
            <a:ln>
              <a:noFill/>
            </a:ln>
            <a:effectLst>
              <a:outerShdw blurRad="76200" dist="635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xmlns="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>
                  <a:latin typeface="Tahoma" pitchFamily="34" charset="0"/>
                  <a:cs typeface="Tahoma" pitchFamily="34" charset="0"/>
                </a:rPr>
                <a:t>Characteristics of the Request</a:t>
              </a:r>
            </a:p>
          </p:txBody>
        </p:sp>
        <p:sp>
          <p:nvSpPr>
            <p:cNvPr id="1218567" name="Text Box 7" descr="Bluegray01"/>
            <p:cNvSpPr txBox="1">
              <a:spLocks noChangeArrowheads="1"/>
            </p:cNvSpPr>
            <p:nvPr/>
          </p:nvSpPr>
          <p:spPr bwMode="blackWhite">
            <a:xfrm>
              <a:off x="4203" y="2059"/>
              <a:ext cx="1039" cy="685"/>
            </a:xfrm>
            <a:prstGeom prst="rect">
              <a:avLst/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>
              <a:noFill/>
            </a:ln>
            <a:effectLst>
              <a:outerShdw blurRad="76200" dist="635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xmlns="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>
                  <a:latin typeface="Tahoma" pitchFamily="34" charset="0"/>
                  <a:cs typeface="Tahoma" pitchFamily="34" charset="0"/>
                </a:rPr>
                <a:t>Sources of Advice</a:t>
              </a:r>
            </a:p>
          </p:txBody>
        </p:sp>
        <p:sp>
          <p:nvSpPr>
            <p:cNvPr id="1218568" name="Text Box 8" descr="Bluegray01"/>
            <p:cNvSpPr txBox="1">
              <a:spLocks noChangeArrowheads="1"/>
            </p:cNvSpPr>
            <p:nvPr/>
          </p:nvSpPr>
          <p:spPr bwMode="blackWhite">
            <a:xfrm>
              <a:off x="2130" y="835"/>
              <a:ext cx="1476" cy="685"/>
            </a:xfrm>
            <a:prstGeom prst="rect">
              <a:avLst/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>
              <a:noFill/>
            </a:ln>
            <a:effectLst>
              <a:outerShdw blurRad="76200" dist="635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xmlns="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>
                  <a:latin typeface="Tahoma" pitchFamily="34" charset="0"/>
                  <a:cs typeface="Tahoma" pitchFamily="34" charset="0"/>
                </a:rPr>
                <a:t>Characteristics of </a:t>
              </a:r>
              <a:br>
                <a:rPr lang="en-US" sz="1800">
                  <a:latin typeface="Tahoma" pitchFamily="34" charset="0"/>
                  <a:cs typeface="Tahoma" pitchFamily="34" charset="0"/>
                </a:rPr>
              </a:br>
              <a:r>
                <a:rPr lang="en-US" sz="1800">
                  <a:latin typeface="Tahoma" pitchFamily="34" charset="0"/>
                  <a:cs typeface="Tahoma" pitchFamily="34" charset="0"/>
                </a:rPr>
                <a:t>the Entrepreneurs</a:t>
              </a:r>
            </a:p>
          </p:txBody>
        </p:sp>
        <p:cxnSp>
          <p:nvCxnSpPr>
            <p:cNvPr id="1218569" name="AutoShape 9"/>
            <p:cNvCxnSpPr>
              <a:cxnSpLocks noChangeShapeType="1"/>
              <a:stCxn id="1218566" idx="3"/>
              <a:endCxn id="1218564" idx="1"/>
            </p:cNvCxnSpPr>
            <p:nvPr/>
          </p:nvCxnSpPr>
          <p:spPr bwMode="auto">
            <a:xfrm>
              <a:off x="1557" y="2402"/>
              <a:ext cx="397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218570" name="AutoShape 10"/>
            <p:cNvCxnSpPr>
              <a:cxnSpLocks noChangeShapeType="1"/>
              <a:stCxn id="1218567" idx="1"/>
              <a:endCxn id="1218564" idx="3"/>
            </p:cNvCxnSpPr>
            <p:nvPr/>
          </p:nvCxnSpPr>
          <p:spPr bwMode="auto">
            <a:xfrm flipH="1">
              <a:off x="3783" y="2402"/>
              <a:ext cx="42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218571" name="AutoShape 11"/>
            <p:cNvCxnSpPr>
              <a:cxnSpLocks noChangeShapeType="1"/>
              <a:stCxn id="1218568" idx="2"/>
              <a:endCxn id="1218564" idx="0"/>
            </p:cNvCxnSpPr>
            <p:nvPr/>
          </p:nvCxnSpPr>
          <p:spPr bwMode="auto">
            <a:xfrm>
              <a:off x="2868" y="1520"/>
              <a:ext cx="1" cy="401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218572" name="AutoShape 12"/>
            <p:cNvCxnSpPr>
              <a:cxnSpLocks noChangeShapeType="1"/>
              <a:stCxn id="1218565" idx="0"/>
              <a:endCxn id="1218564" idx="2"/>
            </p:cNvCxnSpPr>
            <p:nvPr/>
          </p:nvCxnSpPr>
          <p:spPr bwMode="auto">
            <a:xfrm flipV="1">
              <a:off x="2869" y="2883"/>
              <a:ext cx="0" cy="37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</p:spTree>
  </p:cSld>
  <p:clrMapOvr>
    <a:masterClrMapping/>
  </p:clrMapOvr>
  <p:transition spd="slow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218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70825753-86A4-4179-8CBE-8394AF41694C}" type="slidenum">
              <a:rPr lang="en-US"/>
              <a:pPr/>
              <a:t>24</a:t>
            </a:fld>
            <a:endParaRPr lang="en-US"/>
          </a:p>
        </p:txBody>
      </p:sp>
      <p:sp>
        <p:nvSpPr>
          <p:cNvPr id="1215490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Venture Capitalists and Business Plans</a:t>
            </a:r>
          </a:p>
        </p:txBody>
      </p:sp>
      <p:grpSp>
        <p:nvGrpSpPr>
          <p:cNvPr id="1215491" name="Group 3"/>
          <p:cNvGrpSpPr>
            <a:grpSpLocks/>
          </p:cNvGrpSpPr>
          <p:nvPr/>
        </p:nvGrpSpPr>
        <p:grpSpPr bwMode="auto">
          <a:xfrm>
            <a:off x="600075" y="1381125"/>
            <a:ext cx="7931150" cy="4165600"/>
            <a:chOff x="378" y="870"/>
            <a:chExt cx="4996" cy="2624"/>
          </a:xfrm>
        </p:grpSpPr>
        <p:sp>
          <p:nvSpPr>
            <p:cNvPr id="1215492" name="Oval 4"/>
            <p:cNvSpPr>
              <a:spLocks noChangeArrowheads="1"/>
            </p:cNvSpPr>
            <p:nvPr/>
          </p:nvSpPr>
          <p:spPr bwMode="auto">
            <a:xfrm>
              <a:off x="899" y="1123"/>
              <a:ext cx="3864" cy="2145"/>
            </a:xfrm>
            <a:prstGeom prst="ellipse">
              <a:avLst/>
            </a:prstGeom>
            <a:noFill/>
            <a:ln w="28575">
              <a:solidFill>
                <a:srgbClr val="33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5493" name="Text Box 5" descr="Bluegray01"/>
            <p:cNvSpPr txBox="1">
              <a:spLocks noChangeArrowheads="1"/>
            </p:cNvSpPr>
            <p:nvPr/>
          </p:nvSpPr>
          <p:spPr bwMode="blackWhite">
            <a:xfrm>
              <a:off x="2171" y="870"/>
              <a:ext cx="1401" cy="640"/>
            </a:xfrm>
            <a:prstGeom prst="rect">
              <a:avLst/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317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C0C0C0">
                  <a:alpha val="50000"/>
                </a:srgbClr>
              </a:outerShdw>
            </a:effectLst>
          </p:spPr>
          <p:txBody>
            <a:bodyPr anchor="ctr" anchorCtr="1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968375" indent="-45720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539875" indent="-4572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2111375" indent="-4572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682875" indent="-4572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3140075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3597275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4054475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4511675" indent="-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/>
                <a:t>Proposal </a:t>
              </a:r>
              <a:br>
                <a:rPr lang="en-US" sz="1800"/>
              </a:br>
              <a:r>
                <a:rPr lang="en-US" sz="1800"/>
                <a:t>Size</a:t>
              </a:r>
            </a:p>
          </p:txBody>
        </p:sp>
        <p:sp>
          <p:nvSpPr>
            <p:cNvPr id="1215494" name="Text Box 6" descr="Bluegray01"/>
            <p:cNvSpPr txBox="1">
              <a:spLocks noChangeArrowheads="1"/>
            </p:cNvSpPr>
            <p:nvPr/>
          </p:nvSpPr>
          <p:spPr bwMode="blackWhite">
            <a:xfrm>
              <a:off x="3973" y="1775"/>
              <a:ext cx="1401" cy="641"/>
            </a:xfrm>
            <a:prstGeom prst="rect">
              <a:avLst/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317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C0C0C0">
                  <a:alpha val="50000"/>
                </a:srgbClr>
              </a:outerShdw>
            </a:effec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/>
                <a:t>Investment Recovery</a:t>
              </a:r>
            </a:p>
          </p:txBody>
        </p:sp>
        <p:sp>
          <p:nvSpPr>
            <p:cNvPr id="1215495" name="Text Box 7" descr="Bluegray01"/>
            <p:cNvSpPr txBox="1">
              <a:spLocks noChangeArrowheads="1"/>
            </p:cNvSpPr>
            <p:nvPr/>
          </p:nvSpPr>
          <p:spPr bwMode="blackWhite">
            <a:xfrm>
              <a:off x="909" y="2853"/>
              <a:ext cx="1401" cy="641"/>
            </a:xfrm>
            <a:prstGeom prst="rect">
              <a:avLst/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317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C0C0C0">
                  <a:alpha val="50000"/>
                </a:srgbClr>
              </a:outerShdw>
            </a:effec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/>
                <a:t>Competitive Advantage</a:t>
              </a:r>
            </a:p>
          </p:txBody>
        </p:sp>
        <p:sp>
          <p:nvSpPr>
            <p:cNvPr id="1215496" name="Text Box 8" descr="Bluegray01"/>
            <p:cNvSpPr txBox="1">
              <a:spLocks noChangeArrowheads="1"/>
            </p:cNvSpPr>
            <p:nvPr/>
          </p:nvSpPr>
          <p:spPr bwMode="blackWhite">
            <a:xfrm>
              <a:off x="3427" y="2847"/>
              <a:ext cx="1401" cy="641"/>
            </a:xfrm>
            <a:prstGeom prst="rect">
              <a:avLst/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317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C0C0C0">
                  <a:alpha val="50000"/>
                </a:srgbClr>
              </a:outerShdw>
            </a:effec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/>
                <a:t>Company Management</a:t>
              </a:r>
            </a:p>
          </p:txBody>
        </p:sp>
        <p:sp>
          <p:nvSpPr>
            <p:cNvPr id="1215497" name="Text Box 9" descr="Bluegray01"/>
            <p:cNvSpPr txBox="1">
              <a:spLocks noChangeArrowheads="1"/>
            </p:cNvSpPr>
            <p:nvPr/>
          </p:nvSpPr>
          <p:spPr bwMode="blackWhite">
            <a:xfrm>
              <a:off x="378" y="1775"/>
              <a:ext cx="1402" cy="641"/>
            </a:xfrm>
            <a:prstGeom prst="rect">
              <a:avLst/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317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C0C0C0">
                  <a:alpha val="50000"/>
                </a:srgbClr>
              </a:outerShdw>
            </a:effectLst>
          </p:spPr>
          <p:txBody>
            <a:bodyPr anchor="ctr" anchorCtr="1"/>
            <a:lstStyle/>
            <a:p>
              <a:pPr algn="ctr">
                <a:spcBef>
                  <a:spcPct val="50000"/>
                </a:spcBef>
              </a:pPr>
              <a:r>
                <a:rPr lang="en-US" sz="1800"/>
                <a:t>Financial Projections</a:t>
              </a:r>
            </a:p>
          </p:txBody>
        </p:sp>
      </p:grpSp>
    </p:spTree>
  </p:cSld>
  <p:clrMapOvr>
    <a:masterClrMapping/>
  </p:clrMapOvr>
  <p:transition spd="slow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15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5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54E7E97D-82B6-478C-823E-B10D1F5C095B}" type="slidenum">
              <a:rPr lang="en-US"/>
              <a:pPr/>
              <a:t>25</a:t>
            </a:fld>
            <a:endParaRPr lang="en-US"/>
          </a:p>
        </p:txBody>
      </p:sp>
      <p:sp>
        <p:nvSpPr>
          <p:cNvPr id="1213442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5782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Figure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effectLst/>
                <a:cs typeface="Tahoma" pitchFamily="34" charset="0"/>
              </a:rPr>
              <a:t>8.2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600" dirty="0">
                <a:solidFill>
                  <a:srgbClr val="0099CC"/>
                </a:solidFill>
                <a:effectLst/>
                <a:cs typeface="Tahoma" pitchFamily="34" charset="0"/>
              </a:rPr>
              <a:t>Venture Capitalist System of Evaluating Product/Service and Management</a:t>
            </a:r>
            <a:r>
              <a:rPr lang="en-US" sz="1800" dirty="0">
                <a:solidFill>
                  <a:srgbClr val="0099CC"/>
                </a:solidFill>
                <a:effectLst/>
                <a:cs typeface="Tahoma" pitchFamily="34" charset="0"/>
              </a:rPr>
              <a:t> </a:t>
            </a:r>
          </a:p>
        </p:txBody>
      </p:sp>
      <p:sp>
        <p:nvSpPr>
          <p:cNvPr id="1213444" name="Rectangle 4"/>
          <p:cNvSpPr>
            <a:spLocks noChangeArrowheads="1"/>
          </p:cNvSpPr>
          <p:nvPr/>
        </p:nvSpPr>
        <p:spPr bwMode="auto">
          <a:xfrm>
            <a:off x="347663" y="6096000"/>
            <a:ext cx="5595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b="1" i="1" dirty="0">
                <a:solidFill>
                  <a:srgbClr val="0099CC"/>
                </a:solidFill>
              </a:rPr>
              <a:t>Source: </a:t>
            </a:r>
            <a:r>
              <a:rPr lang="en-US" sz="800" dirty="0">
                <a:solidFill>
                  <a:srgbClr val="0099CC"/>
                </a:solidFill>
              </a:rPr>
              <a:t>Stanley Rich and David </a:t>
            </a:r>
            <a:r>
              <a:rPr lang="en-US" sz="800" dirty="0" err="1">
                <a:solidFill>
                  <a:srgbClr val="0099CC"/>
                </a:solidFill>
              </a:rPr>
              <a:t>Gumpert</a:t>
            </a:r>
            <a:r>
              <a:rPr lang="en-US" sz="800" dirty="0">
                <a:solidFill>
                  <a:srgbClr val="0099CC"/>
                </a:solidFill>
              </a:rPr>
              <a:t>, </a:t>
            </a:r>
            <a:r>
              <a:rPr lang="en-US" sz="800" i="1" dirty="0">
                <a:solidFill>
                  <a:srgbClr val="0099CC"/>
                </a:solidFill>
              </a:rPr>
              <a:t>Business Plans That Win $$$ </a:t>
            </a:r>
            <a:r>
              <a:rPr lang="en-US" sz="800" dirty="0">
                <a:solidFill>
                  <a:srgbClr val="0099CC"/>
                </a:solidFill>
              </a:rPr>
              <a:t>(New York: Harper &amp; Row, 1985), 169. Reprinted by permission of Sterling Lord </a:t>
            </a:r>
            <a:r>
              <a:rPr lang="en-US" sz="800" dirty="0" err="1">
                <a:solidFill>
                  <a:srgbClr val="0099CC"/>
                </a:solidFill>
              </a:rPr>
              <a:t>Literistic</a:t>
            </a:r>
            <a:r>
              <a:rPr lang="en-US" sz="800" dirty="0">
                <a:solidFill>
                  <a:srgbClr val="0099CC"/>
                </a:solidFill>
              </a:rPr>
              <a:t>, Inc. Copyright © 1985 by Stanley Rich and David </a:t>
            </a:r>
            <a:r>
              <a:rPr lang="en-US" sz="800" dirty="0" err="1">
                <a:solidFill>
                  <a:srgbClr val="0099CC"/>
                </a:solidFill>
              </a:rPr>
              <a:t>Gumpert</a:t>
            </a:r>
            <a:r>
              <a:rPr lang="en-US" sz="800" dirty="0">
                <a:solidFill>
                  <a:srgbClr val="0099CC"/>
                </a:solidFill>
              </a:rPr>
              <a:t>.</a:t>
            </a:r>
          </a:p>
        </p:txBody>
      </p:sp>
      <p:graphicFrame>
        <p:nvGraphicFramePr>
          <p:cNvPr id="1213743" name="Group 303"/>
          <p:cNvGraphicFramePr>
            <a:graphicFrameLocks noGrp="1"/>
          </p:cNvGraphicFramePr>
          <p:nvPr/>
        </p:nvGraphicFramePr>
        <p:xfrm>
          <a:off x="1352550" y="1193800"/>
          <a:ext cx="7391400" cy="4358640"/>
        </p:xfrm>
        <a:graphic>
          <a:graphicData uri="http://schemas.openxmlformats.org/drawingml/2006/table">
            <a:tbl>
              <a:tblPr/>
              <a:tblGrid>
                <a:gridCol w="2133600"/>
                <a:gridCol w="1314450"/>
                <a:gridCol w="1314450"/>
                <a:gridCol w="1314450"/>
                <a:gridCol w="131445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Level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Fully developed product/service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Established market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Satisfied users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4/1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4/2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4/3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4/4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Level 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Fully developed product/service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Few users as of yet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Market assumed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3/1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3/2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3/3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3/4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Level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Operable pilot or prototype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Not yet developed for production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Market assumed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2/1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2/2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2/3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2/4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Level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Product/service idea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Not yet operable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Market assumed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1/1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1/2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1/3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1/4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Level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Individual founder/</a:t>
                      </a:r>
                      <a:b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</a:b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entrepreneur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Level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Two founders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Other personnel not yet identified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Level 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Partial management team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—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members identified to join company when funding received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Level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Fully staffed, experienced management team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213671" name="Group 231"/>
          <p:cNvGrpSpPr>
            <a:grpSpLocks/>
          </p:cNvGrpSpPr>
          <p:nvPr/>
        </p:nvGrpSpPr>
        <p:grpSpPr bwMode="auto">
          <a:xfrm>
            <a:off x="609600" y="1295400"/>
            <a:ext cx="762000" cy="3962400"/>
            <a:chOff x="336" y="816"/>
            <a:chExt cx="480" cy="2496"/>
          </a:xfrm>
        </p:grpSpPr>
        <p:sp>
          <p:nvSpPr>
            <p:cNvPr id="1213661" name="Line 221"/>
            <p:cNvSpPr>
              <a:spLocks noChangeShapeType="1"/>
            </p:cNvSpPr>
            <p:nvPr/>
          </p:nvSpPr>
          <p:spPr bwMode="auto">
            <a:xfrm>
              <a:off x="576" y="816"/>
              <a:ext cx="0" cy="24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3660" name="Text Box 220"/>
            <p:cNvSpPr txBox="1">
              <a:spLocks noChangeArrowheads="1"/>
            </p:cNvSpPr>
            <p:nvPr/>
          </p:nvSpPr>
          <p:spPr bwMode="auto">
            <a:xfrm>
              <a:off x="336" y="1910"/>
              <a:ext cx="480" cy="1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000" b="1"/>
                <a:t>Riskiest</a:t>
              </a:r>
            </a:p>
          </p:txBody>
        </p:sp>
      </p:grpSp>
      <p:grpSp>
        <p:nvGrpSpPr>
          <p:cNvPr id="1213670" name="Group 230"/>
          <p:cNvGrpSpPr>
            <a:grpSpLocks/>
          </p:cNvGrpSpPr>
          <p:nvPr/>
        </p:nvGrpSpPr>
        <p:grpSpPr bwMode="auto">
          <a:xfrm>
            <a:off x="1752600" y="5622925"/>
            <a:ext cx="6629400" cy="244475"/>
            <a:chOff x="1104" y="3504"/>
            <a:chExt cx="4176" cy="154"/>
          </a:xfrm>
        </p:grpSpPr>
        <p:sp>
          <p:nvSpPr>
            <p:cNvPr id="1213662" name="Line 222"/>
            <p:cNvSpPr>
              <a:spLocks noChangeShapeType="1"/>
            </p:cNvSpPr>
            <p:nvPr/>
          </p:nvSpPr>
          <p:spPr bwMode="auto">
            <a:xfrm rot="5400000">
              <a:off x="3192" y="1494"/>
              <a:ext cx="0" cy="41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3663" name="Text Box 223"/>
            <p:cNvSpPr txBox="1">
              <a:spLocks noChangeArrowheads="1"/>
            </p:cNvSpPr>
            <p:nvPr/>
          </p:nvSpPr>
          <p:spPr bwMode="auto">
            <a:xfrm>
              <a:off x="3024" y="3504"/>
              <a:ext cx="480" cy="1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000" b="1"/>
                <a:t>Riskiest</a:t>
              </a:r>
            </a:p>
          </p:txBody>
        </p:sp>
      </p:grpSp>
      <p:sp>
        <p:nvSpPr>
          <p:cNvPr id="1213664" name="Text Box 224"/>
          <p:cNvSpPr txBox="1">
            <a:spLocks noChangeArrowheads="1"/>
          </p:cNvSpPr>
          <p:nvPr/>
        </p:nvSpPr>
        <p:spPr bwMode="auto">
          <a:xfrm>
            <a:off x="4038600" y="5791200"/>
            <a:ext cx="2286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/>
              <a:t>Status of Management</a:t>
            </a:r>
          </a:p>
        </p:txBody>
      </p:sp>
      <p:sp>
        <p:nvSpPr>
          <p:cNvPr id="1213656" name="Text Box 216"/>
          <p:cNvSpPr txBox="1">
            <a:spLocks noChangeArrowheads="1"/>
          </p:cNvSpPr>
          <p:nvPr/>
        </p:nvSpPr>
        <p:spPr bwMode="auto">
          <a:xfrm rot="-5400000">
            <a:off x="-872331" y="3005931"/>
            <a:ext cx="2895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/>
              <a:t>Status of Product/Service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4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D0709034-E0D8-4B62-9DB8-031A469AF09C}" type="slidenum">
              <a:rPr lang="en-US"/>
              <a:pPr/>
              <a:t>26</a:t>
            </a:fld>
            <a:endParaRPr lang="en-US"/>
          </a:p>
        </p:txBody>
      </p:sp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Table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effectLst/>
                <a:cs typeface="Tahoma" pitchFamily="34" charset="0"/>
              </a:rPr>
              <a:t>8.3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800" dirty="0">
                <a:solidFill>
                  <a:srgbClr val="0099CC"/>
                </a:solidFill>
                <a:effectLst/>
                <a:cs typeface="Tahoma" pitchFamily="34" charset="0"/>
              </a:rPr>
              <a:t>Returns on Investment Typically Sought by Venture Capitalists </a:t>
            </a:r>
          </a:p>
        </p:txBody>
      </p:sp>
      <p:graphicFrame>
        <p:nvGraphicFramePr>
          <p:cNvPr id="276655" name="Group 1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80122543"/>
              </p:ext>
            </p:extLst>
          </p:nvPr>
        </p:nvGraphicFramePr>
        <p:xfrm>
          <a:off x="533400" y="1320800"/>
          <a:ext cx="8077200" cy="3779520"/>
        </p:xfrm>
        <a:graphic>
          <a:graphicData uri="http://schemas.openxmlformats.org/drawingml/2006/table">
            <a:tbl>
              <a:tblPr/>
              <a:tblGrid>
                <a:gridCol w="2692400"/>
                <a:gridCol w="2692400"/>
                <a:gridCol w="2692400"/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Stage Of </a:t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</a:b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Business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Expected Annual Return on Investment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Expected Increase </a:t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</a:b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on Initial Investment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Start-up business</a:t>
                      </a:r>
                      <a:b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</a:b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(idea stage)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60% +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10–15 × investment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First-stage financing</a:t>
                      </a:r>
                      <a:b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</a:b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(new business)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40%–60%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6–12 × investment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Second-stage financing (development stage)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30%–50%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4–8   × investment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Third-stage financing (expansion stage)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25%–40%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3–6   × investment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Turnaround situation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50% +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8–15 × investment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598" name="Rectangle 118"/>
          <p:cNvSpPr>
            <a:spLocks noChangeArrowheads="1"/>
          </p:cNvSpPr>
          <p:nvPr/>
        </p:nvSpPr>
        <p:spPr bwMode="auto">
          <a:xfrm>
            <a:off x="358774" y="6101347"/>
            <a:ext cx="60420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tabLst>
                <a:tab pos="1712913" algn="l"/>
              </a:tabLst>
            </a:pPr>
            <a:r>
              <a:rPr lang="en-US" sz="800" b="1" i="1" dirty="0">
                <a:solidFill>
                  <a:srgbClr val="0099CC"/>
                </a:solidFill>
              </a:rPr>
              <a:t>Source:</a:t>
            </a:r>
            <a:r>
              <a:rPr lang="en-US" sz="800" dirty="0">
                <a:solidFill>
                  <a:srgbClr val="0099CC"/>
                </a:solidFill>
              </a:rPr>
              <a:t> W. Keith </a:t>
            </a:r>
            <a:r>
              <a:rPr lang="en-US" sz="800" dirty="0" err="1">
                <a:solidFill>
                  <a:srgbClr val="0099CC"/>
                </a:solidFill>
              </a:rPr>
              <a:t>Schilit</a:t>
            </a:r>
            <a:r>
              <a:rPr lang="en-US" sz="800" dirty="0">
                <a:solidFill>
                  <a:srgbClr val="0099CC"/>
                </a:solidFill>
              </a:rPr>
              <a:t>, “How to Obtain Venture Capital,” </a:t>
            </a:r>
            <a:r>
              <a:rPr lang="en-US" sz="800" i="1" dirty="0">
                <a:solidFill>
                  <a:srgbClr val="0099CC"/>
                </a:solidFill>
              </a:rPr>
              <a:t>Business Horizons </a:t>
            </a:r>
            <a:r>
              <a:rPr lang="en-US" sz="800" dirty="0">
                <a:solidFill>
                  <a:srgbClr val="0099CC"/>
                </a:solidFill>
              </a:rPr>
              <a:t>(May/June 1987): 78</a:t>
            </a:r>
            <a:r>
              <a:rPr lang="en-US" sz="800" dirty="0" smtClean="0">
                <a:solidFill>
                  <a:srgbClr val="0099CC"/>
                </a:solidFill>
              </a:rPr>
              <a:t>.</a:t>
            </a:r>
            <a:br>
              <a:rPr lang="en-US" sz="800" dirty="0" smtClean="0">
                <a:solidFill>
                  <a:srgbClr val="0099CC"/>
                </a:solidFill>
              </a:rPr>
            </a:br>
            <a:r>
              <a:rPr lang="en-US" sz="800" dirty="0" smtClean="0">
                <a:solidFill>
                  <a:srgbClr val="0099CC"/>
                </a:solidFill>
              </a:rPr>
              <a:t> </a:t>
            </a:r>
            <a:r>
              <a:rPr lang="en-US" sz="800" dirty="0">
                <a:solidFill>
                  <a:srgbClr val="0099CC"/>
                </a:solidFill>
              </a:rPr>
              <a:t>Copyright © 1987 by the Foundation for the School of Business at Indiana University. Reprinted by permission. 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5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452D27E9-269D-4CAC-8479-45DC9F0212F3}" type="slidenum">
              <a:rPr lang="en-US"/>
              <a:pPr/>
              <a:t>27</a:t>
            </a:fld>
            <a:endParaRPr lang="en-US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Table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effectLst/>
                <a:cs typeface="Tahoma" pitchFamily="34" charset="0"/>
              </a:rPr>
              <a:t>8.4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800" dirty="0">
                <a:solidFill>
                  <a:srgbClr val="008080"/>
                </a:solidFill>
                <a:effectLst/>
                <a:cs typeface="Tahoma" pitchFamily="34" charset="0"/>
              </a:rPr>
              <a:t>Factors in Venture Capitalists’ Evaluation Process </a:t>
            </a:r>
          </a:p>
        </p:txBody>
      </p:sp>
      <p:graphicFrame>
        <p:nvGraphicFramePr>
          <p:cNvPr id="279090" name="Group 5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90312498"/>
              </p:ext>
            </p:extLst>
          </p:nvPr>
        </p:nvGraphicFramePr>
        <p:xfrm>
          <a:off x="382588" y="1273175"/>
          <a:ext cx="8382000" cy="4312920"/>
        </p:xfrm>
        <a:graphic>
          <a:graphicData uri="http://schemas.openxmlformats.org/drawingml/2006/table">
            <a:tbl>
              <a:tblPr/>
              <a:tblGrid>
                <a:gridCol w="1706562"/>
                <a:gridCol w="889000"/>
                <a:gridCol w="5786438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Attribute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Level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Definition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Timing of entry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Pioneer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Enters a new industry first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0" marB="9144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Late follower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0" marB="9144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Enters an industry late in the industry’s stage of development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0" marB="914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Key success factor stability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High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Requirements necessary for success will not change radically during industry development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0" marB="9144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Low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0" marB="9144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Requirements necessary for success will change radically during industry development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0" marB="914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Educational capability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High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Considerable resources and skills available to overcome market ignorance through education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0" marB="9144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Low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0" marB="9144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Few resources or skills available to overcome market ignorance through education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0" marB="914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Lead time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Long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 extended period of monopoly for the first entrant prior to competitors entering the industry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0" marB="9144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Short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0" marB="9144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 minimal period of monopoly for the first entrant prior to competitors entering this industry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0" marB="914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9080" name="Rectangle 552"/>
          <p:cNvSpPr>
            <a:spLocks noChangeArrowheads="1"/>
          </p:cNvSpPr>
          <p:nvPr/>
        </p:nvSpPr>
        <p:spPr bwMode="auto">
          <a:xfrm>
            <a:off x="304800" y="5864310"/>
            <a:ext cx="868680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b="1" i="1">
                <a:solidFill>
                  <a:srgbClr val="0099CC"/>
                </a:solidFill>
              </a:rPr>
              <a:t>Source:</a:t>
            </a:r>
            <a:r>
              <a:rPr lang="en-US">
                <a:solidFill>
                  <a:srgbClr val="0099CC"/>
                </a:solidFill>
              </a:rPr>
              <a:t> Dean A. Shepherd, “Venture Capitalists’ Introspection: A Comparison of ‘In Use’ and ‘Espoused’ Decision Policies,” </a:t>
            </a:r>
            <a:r>
              <a:rPr lang="en-US" i="1">
                <a:solidFill>
                  <a:srgbClr val="0099CC"/>
                </a:solidFill>
              </a:rPr>
              <a:t>Journal of Small Business  Management</a:t>
            </a:r>
            <a:r>
              <a:rPr lang="en-US">
                <a:solidFill>
                  <a:srgbClr val="0099CC"/>
                </a:solidFill>
              </a:rPr>
              <a:t> (April 1999): 76–87; and “Venture Capitalists’ Assessment of New Venture Survival,” </a:t>
            </a:r>
            <a:r>
              <a:rPr lang="en-US" i="1">
                <a:solidFill>
                  <a:srgbClr val="0099CC"/>
                </a:solidFill>
              </a:rPr>
              <a:t>Management Science</a:t>
            </a:r>
            <a:r>
              <a:rPr lang="en-US">
                <a:solidFill>
                  <a:srgbClr val="0099CC"/>
                </a:solidFill>
              </a:rPr>
              <a:t> (May 1999): 621–632. Reprinted by permission. Copyright 1999, the Institute for Operation Research and the Management Sciences (INFORMS), 7240 Parkway Drive, Suite 310, Hanover MD 21076 USA.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5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C3F2B021-F9EB-42F7-8765-1B7953701F8E}" type="slidenum">
              <a:rPr lang="en-US"/>
              <a:pPr/>
              <a:t>28</a:t>
            </a:fld>
            <a:endParaRPr lang="en-US"/>
          </a:p>
        </p:txBody>
      </p:sp>
      <p:sp>
        <p:nvSpPr>
          <p:cNvPr id="1150978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Table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effectLst/>
                <a:cs typeface="Tahoma" pitchFamily="34" charset="0"/>
              </a:rPr>
              <a:t>8.4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800" dirty="0">
                <a:solidFill>
                  <a:srgbClr val="008080"/>
                </a:solidFill>
                <a:effectLst/>
                <a:cs typeface="Tahoma" pitchFamily="34" charset="0"/>
              </a:rPr>
              <a:t>Factors in Venture Capitalists’ Evaluation Process (cont’d) </a:t>
            </a:r>
          </a:p>
        </p:txBody>
      </p:sp>
      <p:graphicFrame>
        <p:nvGraphicFramePr>
          <p:cNvPr id="1151145" name="Group 1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37182291"/>
              </p:ext>
            </p:extLst>
          </p:nvPr>
        </p:nvGraphicFramePr>
        <p:xfrm>
          <a:off x="381000" y="1268413"/>
          <a:ext cx="8382000" cy="4480560"/>
        </p:xfrm>
        <a:graphic>
          <a:graphicData uri="http://schemas.openxmlformats.org/drawingml/2006/table">
            <a:tbl>
              <a:tblPr/>
              <a:tblGrid>
                <a:gridCol w="1878013"/>
                <a:gridCol w="977900"/>
                <a:gridCol w="5526087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Attribute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Level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Definition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Competitive rivalry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High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Intense competition among industry members during industry development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Low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Little competition among industry members during industry development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Entry wedge mimicry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High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Considerable imitation of the mechanisms used by other firms to enter this, or any other, industry—for example, a franchisee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Low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Minimal imitation of the mechanisms used by other firms to enter this, or any other, industry—for example, introducing a new product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Scope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Broad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 firm that spreads its resources across a wide spectrum of the market—for example, many segments of the market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Narrow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 firm that concentrates on intensively exploiting a small segment of the market—for example, targeting a niche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Industry-related competence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High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Venturer has considerable experience and knowledge with the industry being entered or a related industry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6699"/>
                        </a:buClr>
                        <a:buSzPct val="85000"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3366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Low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Venturer has minimal experience and knowledge with the industry being entered or related industry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51131" name="Rectangle 155"/>
          <p:cNvSpPr>
            <a:spLocks noChangeArrowheads="1"/>
          </p:cNvSpPr>
          <p:nvPr/>
        </p:nvSpPr>
        <p:spPr bwMode="auto">
          <a:xfrm>
            <a:off x="304800" y="5943600"/>
            <a:ext cx="7696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sz="800" b="1" i="1" dirty="0">
                <a:solidFill>
                  <a:srgbClr val="0099CC"/>
                </a:solidFill>
              </a:rPr>
              <a:t>Source:</a:t>
            </a:r>
            <a:r>
              <a:rPr lang="en-US" sz="800" dirty="0">
                <a:solidFill>
                  <a:srgbClr val="0099CC"/>
                </a:solidFill>
              </a:rPr>
              <a:t> Dean A. Shepherd, “Venture Capitalists’ Introspection: A Comparison of ‘In Use’ and ‘Espoused’ Decision Policies,” </a:t>
            </a:r>
            <a:r>
              <a:rPr lang="en-US" sz="800" i="1" dirty="0">
                <a:solidFill>
                  <a:srgbClr val="0099CC"/>
                </a:solidFill>
              </a:rPr>
              <a:t>Journal of Small Business  Management</a:t>
            </a:r>
            <a:r>
              <a:rPr lang="en-US" sz="800" dirty="0">
                <a:solidFill>
                  <a:srgbClr val="0099CC"/>
                </a:solidFill>
              </a:rPr>
              <a:t> (April 1999): 76–87; and “Venture Capitalists’ Assessment of New Venture Survival,” </a:t>
            </a:r>
            <a:r>
              <a:rPr lang="en-US" sz="800" i="1" dirty="0">
                <a:solidFill>
                  <a:srgbClr val="0099CC"/>
                </a:solidFill>
              </a:rPr>
              <a:t>Management Science</a:t>
            </a:r>
            <a:r>
              <a:rPr lang="en-US" sz="800" dirty="0">
                <a:solidFill>
                  <a:srgbClr val="0099CC"/>
                </a:solidFill>
              </a:rPr>
              <a:t> (May 1999): 621–632. Reprinted by permission. Copyright 1999, the Institute for Operation Research and the Management Sciences (INFORMS), 7240 Parkway Drive, Suite 310, Hanover MD 21076 USA.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7E8FA954-6789-4C3A-8B9C-66A5296732B4}" type="slidenum">
              <a:rPr lang="en-US"/>
              <a:pPr/>
              <a:t>29</a:t>
            </a:fld>
            <a:endParaRPr lang="en-US"/>
          </a:p>
        </p:txBody>
      </p:sp>
      <p:sp>
        <p:nvSpPr>
          <p:cNvPr id="1191938" name="Rectangle 2" descr="Slideheader01"/>
          <p:cNvSpPr>
            <a:spLocks noGrp="1" noChangeArrowheads="1"/>
          </p:cNvSpPr>
          <p:nvPr>
            <p:ph type="title"/>
          </p:nvPr>
        </p:nvSpPr>
        <p:spPr>
          <a:xfrm>
            <a:off x="0" y="312738"/>
            <a:ext cx="9124950" cy="1135062"/>
          </a:xfrm>
        </p:spPr>
        <p:txBody>
          <a:bodyPr/>
          <a:lstStyle/>
          <a:p>
            <a:r>
              <a:rPr lang="en-US" dirty="0"/>
              <a:t>Criteria for Evaluating </a:t>
            </a:r>
            <a:br>
              <a:rPr lang="en-US" dirty="0"/>
            </a:br>
            <a:r>
              <a:rPr lang="en-US" dirty="0"/>
              <a:t>New-Venture Proposals</a:t>
            </a:r>
          </a:p>
        </p:txBody>
      </p:sp>
      <p:sp>
        <p:nvSpPr>
          <p:cNvPr id="119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648200"/>
          </a:xfrm>
        </p:spPr>
        <p:txBody>
          <a:bodyPr/>
          <a:lstStyle/>
          <a:p>
            <a:pPr>
              <a:spcBef>
                <a:spcPct val="40000"/>
              </a:spcBef>
            </a:pPr>
            <a:r>
              <a:rPr lang="en-US"/>
              <a:t>Major Categories of Venture Capitalist Screening Criteria:</a:t>
            </a:r>
          </a:p>
          <a:p>
            <a:pPr lvl="1">
              <a:spcBef>
                <a:spcPct val="40000"/>
              </a:spcBef>
            </a:pPr>
            <a:r>
              <a:rPr lang="en-US"/>
              <a:t>Entrepreneur’s personality</a:t>
            </a:r>
          </a:p>
          <a:p>
            <a:pPr lvl="1">
              <a:spcBef>
                <a:spcPct val="40000"/>
              </a:spcBef>
            </a:pPr>
            <a:r>
              <a:rPr lang="en-US"/>
              <a:t>Entrepreneur’s experience</a:t>
            </a:r>
          </a:p>
          <a:p>
            <a:pPr lvl="1">
              <a:spcBef>
                <a:spcPct val="40000"/>
              </a:spcBef>
            </a:pPr>
            <a:r>
              <a:rPr lang="en-US"/>
              <a:t>Product or service characteristics</a:t>
            </a:r>
          </a:p>
          <a:p>
            <a:pPr lvl="1">
              <a:spcBef>
                <a:spcPct val="40000"/>
              </a:spcBef>
            </a:pPr>
            <a:r>
              <a:rPr lang="en-US"/>
              <a:t>Market characteristics</a:t>
            </a:r>
          </a:p>
          <a:p>
            <a:pPr lvl="1">
              <a:spcBef>
                <a:spcPct val="40000"/>
              </a:spcBef>
            </a:pPr>
            <a:r>
              <a:rPr lang="en-US"/>
              <a:t>Financial considerations</a:t>
            </a:r>
          </a:p>
          <a:p>
            <a:pPr lvl="1">
              <a:spcBef>
                <a:spcPct val="40000"/>
              </a:spcBef>
            </a:pPr>
            <a:r>
              <a:rPr lang="en-US"/>
              <a:t>Nature of the venture team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</a:t>
            </a:r>
            <a:r>
              <a:rPr lang="en-US" dirty="0" smtClean="0"/>
              <a:t>Objectives (cont’d)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8–</a:t>
            </a:r>
            <a:fld id="{AE945A50-32C3-44CE-B2BF-B744636AE0E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ectangle 12"/>
          <p:cNvSpPr txBox="1">
            <a:spLocks noChangeArrowheads="1"/>
          </p:cNvSpPr>
          <p:nvPr/>
        </p:nvSpPr>
        <p:spPr>
          <a:xfrm>
            <a:off x="457200" y="1143000"/>
            <a:ext cx="7848600" cy="5181600"/>
          </a:xfrm>
          <a:prstGeom prst="rect">
            <a:avLst/>
          </a:prstGeom>
        </p:spPr>
        <p:txBody>
          <a:bodyPr/>
          <a:lstStyle>
            <a:lvl1pPr marL="231775" indent="-231775" algn="l" rtl="0" fontAlgn="base">
              <a:spcBef>
                <a:spcPct val="20000"/>
              </a:spcBef>
              <a:spcAft>
                <a:spcPct val="0"/>
              </a:spcAft>
              <a:buClr>
                <a:srgbClr val="336699"/>
              </a:buClr>
              <a:buSzPct val="85000"/>
              <a:buChar char="•"/>
              <a:defRPr sz="2800">
                <a:solidFill>
                  <a:srgbClr val="33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688975" indent="-287338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Ø"/>
              <a:defRPr sz="2400">
                <a:solidFill>
                  <a:srgbClr val="99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2pPr>
            <a:lvl3pPr marL="1082675" indent="-2238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CC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3pPr>
            <a:lvl4pPr marL="1539875" indent="-2238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defRPr>
            </a:lvl9pPr>
          </a:lstStyle>
          <a:p>
            <a:pPr marL="533400" indent="-533400">
              <a:spcBef>
                <a:spcPts val="1200"/>
              </a:spcBef>
              <a:buSzTx/>
              <a:buFont typeface="+mj-lt"/>
              <a:buAutoNum type="arabicPeriod" startAt="6"/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To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discuss the importance of evaluating 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venture capitalists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for a proper selection</a:t>
            </a:r>
          </a:p>
          <a:p>
            <a:pPr marL="533400" indent="-533400">
              <a:spcBef>
                <a:spcPts val="1200"/>
              </a:spcBef>
              <a:buSzTx/>
              <a:buFontTx/>
              <a:buAutoNum type="arabicPeriod" startAt="6"/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To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examine the existing informal 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risk-capital market </a:t>
            </a:r>
            <a:r>
              <a:rPr lang="en-US" sz="2400" dirty="0">
                <a:latin typeface="Tahoma" pitchFamily="34" charset="0"/>
                <a:cs typeface="Tahoma" pitchFamily="34" charset="0"/>
              </a:rPr>
              <a:t>(“angel capital”)</a:t>
            </a:r>
          </a:p>
        </p:txBody>
      </p:sp>
    </p:spTree>
    <p:extLst>
      <p:ext uri="{BB962C8B-B14F-4D97-AF65-F5344CB8AC3E}">
        <p14:creationId xmlns:p14="http://schemas.microsoft.com/office/powerpoint/2010/main" xmlns="" val="3074458981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EB9E4FC5-F50E-4058-9ECB-386232782844}" type="slidenum">
              <a:rPr lang="en-US"/>
              <a:pPr/>
              <a:t>30</a:t>
            </a:fld>
            <a:endParaRPr lang="en-US"/>
          </a:p>
        </p:txBody>
      </p:sp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Table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 smtClean="0">
                <a:solidFill>
                  <a:schemeClr val="bg1"/>
                </a:solidFill>
                <a:effectLst/>
                <a:cs typeface="Tahoma" pitchFamily="34" charset="0"/>
              </a:rPr>
              <a:t>8.5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800" dirty="0">
                <a:solidFill>
                  <a:srgbClr val="0099CC"/>
                </a:solidFill>
                <a:effectLst/>
                <a:cs typeface="Tahoma" pitchFamily="34" charset="0"/>
              </a:rPr>
              <a:t>Venture Capitalists’ Screening Criteria </a:t>
            </a:r>
          </a:p>
        </p:txBody>
      </p:sp>
      <p:sp>
        <p:nvSpPr>
          <p:cNvPr id="282627" name="Rectangle 3"/>
          <p:cNvSpPr>
            <a:spLocks noChangeArrowheads="1"/>
          </p:cNvSpPr>
          <p:nvPr/>
        </p:nvSpPr>
        <p:spPr bwMode="auto">
          <a:xfrm>
            <a:off x="457200" y="1171575"/>
            <a:ext cx="3810000" cy="459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15888" indent="-115888">
              <a:spcBef>
                <a:spcPct val="30000"/>
              </a:spcBef>
            </a:pPr>
            <a:r>
              <a:rPr lang="en-US" sz="1200" b="1">
                <a:solidFill>
                  <a:srgbClr val="000000"/>
                </a:solidFill>
              </a:rPr>
              <a:t>Venture Capital Firm Requirements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Must fit within lending guidelines of venture firm for stage and size of investment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Proposed business must be within geographic area of interest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Prefer proposals recommended by someone known to venture capitalist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Proposed industry must be kind of industry invested in by venture firm</a:t>
            </a:r>
          </a:p>
          <a:p>
            <a:pPr marL="115888" indent="-115888">
              <a:spcBef>
                <a:spcPct val="30000"/>
              </a:spcBef>
            </a:pPr>
            <a:r>
              <a:rPr lang="en-US" sz="1200" b="1">
                <a:solidFill>
                  <a:srgbClr val="000000"/>
                </a:solidFill>
              </a:rPr>
              <a:t>Nature of the Proposed Business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Projected growth should be relatively large within five years of investment</a:t>
            </a:r>
          </a:p>
          <a:p>
            <a:pPr marL="115888" indent="-115888">
              <a:spcBef>
                <a:spcPct val="30000"/>
              </a:spcBef>
            </a:pPr>
            <a:r>
              <a:rPr lang="en-US" sz="1200" b="1">
                <a:solidFill>
                  <a:srgbClr val="000000"/>
                </a:solidFill>
              </a:rPr>
              <a:t>Economic Environment of Proposed Industry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Industry must be capable of long-term growth and profitability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Economic environment should be favorable to a new entrant</a:t>
            </a:r>
          </a:p>
          <a:p>
            <a:pPr marL="115888" indent="-115888">
              <a:spcBef>
                <a:spcPct val="30000"/>
              </a:spcBef>
            </a:pPr>
            <a:r>
              <a:rPr lang="en-US" sz="1200" b="1">
                <a:solidFill>
                  <a:srgbClr val="000000"/>
                </a:solidFill>
              </a:rPr>
              <a:t>Proposed Business Strategy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Selection of distribution channel(s) must be feasible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Product must demonstrate defendable competitive position</a:t>
            </a:r>
          </a:p>
        </p:txBody>
      </p:sp>
      <p:sp>
        <p:nvSpPr>
          <p:cNvPr id="282628" name="Rectangle 4"/>
          <p:cNvSpPr>
            <a:spLocks noChangeArrowheads="1"/>
          </p:cNvSpPr>
          <p:nvPr/>
        </p:nvSpPr>
        <p:spPr bwMode="auto">
          <a:xfrm>
            <a:off x="4648200" y="1171575"/>
            <a:ext cx="3810000" cy="380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15888" indent="-115888">
              <a:spcBef>
                <a:spcPct val="30000"/>
              </a:spcBef>
            </a:pPr>
            <a:r>
              <a:rPr lang="en-US" sz="1200" b="1">
                <a:solidFill>
                  <a:srgbClr val="000000"/>
                </a:solidFill>
              </a:rPr>
              <a:t>Financial Information on the Proposed Business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Financial projections should be realistic</a:t>
            </a:r>
            <a:endParaRPr lang="en-US" sz="1200" b="1">
              <a:solidFill>
                <a:srgbClr val="000000"/>
              </a:solidFill>
            </a:endParaRPr>
          </a:p>
          <a:p>
            <a:pPr marL="115888" indent="-115888">
              <a:spcBef>
                <a:spcPct val="30000"/>
              </a:spcBef>
            </a:pPr>
            <a:r>
              <a:rPr lang="en-US" sz="1200" b="1">
                <a:solidFill>
                  <a:srgbClr val="000000"/>
                </a:solidFill>
              </a:rPr>
              <a:t>Proposal Characteristics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Must have full information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Should be a reasonable length, be easy to scan, have an executive summary, and be professionally presented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Proposal must contain a balanced presentation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Use graphics and large print to emphasize key points</a:t>
            </a:r>
          </a:p>
          <a:p>
            <a:pPr marL="115888" indent="-115888">
              <a:spcBef>
                <a:spcPct val="30000"/>
              </a:spcBef>
            </a:pPr>
            <a:r>
              <a:rPr lang="en-US" sz="1200" b="1">
                <a:solidFill>
                  <a:srgbClr val="000000"/>
                </a:solidFill>
              </a:rPr>
              <a:t>Entrepreneur/Team Characteristics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Must have relevant experience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Should have a balanced management team in place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Management must be willing to work with venture partners</a:t>
            </a:r>
          </a:p>
          <a:p>
            <a:pPr marL="115888" indent="-115888">
              <a:spcBef>
                <a:spcPct val="30000"/>
              </a:spcBef>
              <a:buFontTx/>
              <a:buChar char="•"/>
            </a:pPr>
            <a:r>
              <a:rPr lang="en-US" sz="1200">
                <a:solidFill>
                  <a:srgbClr val="000000"/>
                </a:solidFill>
              </a:rPr>
              <a:t>Entrepreneur who has successfully started previous business given special consideration</a:t>
            </a:r>
          </a:p>
        </p:txBody>
      </p:sp>
      <p:sp>
        <p:nvSpPr>
          <p:cNvPr id="282629" name="Rectangle 5"/>
          <p:cNvSpPr>
            <a:spLocks noChangeArrowheads="1"/>
          </p:cNvSpPr>
          <p:nvPr/>
        </p:nvSpPr>
        <p:spPr bwMode="auto">
          <a:xfrm>
            <a:off x="358775" y="6109285"/>
            <a:ext cx="39084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sz="800" b="1" i="1" dirty="0">
                <a:solidFill>
                  <a:srgbClr val="0099CC"/>
                </a:solidFill>
              </a:rPr>
              <a:t>Source:</a:t>
            </a:r>
            <a:r>
              <a:rPr lang="en-US" sz="800" dirty="0">
                <a:solidFill>
                  <a:srgbClr val="0099CC"/>
                </a:solidFill>
              </a:rPr>
              <a:t> John Hall and Charles W. Hofer, “Venture Capitalists’ Decision Criteria in New Venture Evaluation,” </a:t>
            </a:r>
            <a:r>
              <a:rPr lang="en-US" sz="800" i="1" dirty="0">
                <a:solidFill>
                  <a:srgbClr val="0099CC"/>
                </a:solidFill>
              </a:rPr>
              <a:t>Journal of Business Venturing</a:t>
            </a:r>
            <a:r>
              <a:rPr lang="en-US" sz="800" dirty="0">
                <a:solidFill>
                  <a:srgbClr val="0099CC"/>
                </a:solidFill>
              </a:rPr>
              <a:t> (January 1993): 37.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4252875E-0074-415A-A489-311F5ACFF101}" type="slidenum">
              <a:rPr lang="en-US"/>
              <a:pPr/>
              <a:t>31</a:t>
            </a:fld>
            <a:endParaRPr lang="en-US"/>
          </a:p>
        </p:txBody>
      </p:sp>
      <p:sp>
        <p:nvSpPr>
          <p:cNvPr id="1198082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Venture Capitalist Evaluation Process</a:t>
            </a:r>
          </a:p>
        </p:txBody>
      </p:sp>
      <p:sp>
        <p:nvSpPr>
          <p:cNvPr id="1198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 sz="2400"/>
              <a:t>Stage 1: Initial Screening</a:t>
            </a:r>
          </a:p>
          <a:p>
            <a:pPr lvl="1">
              <a:spcBef>
                <a:spcPct val="30000"/>
              </a:spcBef>
            </a:pPr>
            <a:r>
              <a:rPr lang="en-US" sz="2000"/>
              <a:t>This is a quick review of the basic venture to see if it meets the venture capitalist’s particular interests.</a:t>
            </a:r>
          </a:p>
          <a:p>
            <a:pPr>
              <a:spcBef>
                <a:spcPct val="30000"/>
              </a:spcBef>
            </a:pPr>
            <a:r>
              <a:rPr lang="en-US" sz="2400"/>
              <a:t>Stage 2: Evaluation of the Business Plan</a:t>
            </a:r>
          </a:p>
          <a:p>
            <a:pPr lvl="1">
              <a:spcBef>
                <a:spcPct val="30000"/>
              </a:spcBef>
            </a:pPr>
            <a:r>
              <a:rPr lang="en-US" sz="2000"/>
              <a:t>This is where a detailed reading of the plan is done in order to evaluate the factors mentioned earlier.</a:t>
            </a:r>
          </a:p>
          <a:p>
            <a:pPr>
              <a:spcBef>
                <a:spcPct val="30000"/>
              </a:spcBef>
            </a:pPr>
            <a:r>
              <a:rPr lang="en-US" sz="2400"/>
              <a:t>Stage 3: Oral Presentation</a:t>
            </a:r>
          </a:p>
          <a:p>
            <a:pPr lvl="1">
              <a:spcBef>
                <a:spcPct val="30000"/>
              </a:spcBef>
            </a:pPr>
            <a:r>
              <a:rPr lang="en-US" sz="2000"/>
              <a:t>The entrepreneur verbally presents the plan to the venture capitalist.</a:t>
            </a:r>
          </a:p>
          <a:p>
            <a:pPr>
              <a:spcBef>
                <a:spcPct val="30000"/>
              </a:spcBef>
            </a:pPr>
            <a:r>
              <a:rPr lang="en-US" sz="2400"/>
              <a:t>Stage 4: Final Evaluation</a:t>
            </a:r>
          </a:p>
          <a:p>
            <a:pPr lvl="1">
              <a:spcBef>
                <a:spcPct val="30000"/>
              </a:spcBef>
            </a:pPr>
            <a:r>
              <a:rPr lang="en-US" sz="2000"/>
              <a:t>After analyzing the plan and visiting with suppliers, customers, consultants, and others, the venture capitalist makes a final decision.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1A859166-D9DA-46D0-A91B-541C3403C9BE}" type="slidenum">
              <a:rPr lang="en-US"/>
              <a:pPr/>
              <a:t>32</a:t>
            </a:fld>
            <a:endParaRPr lang="en-US"/>
          </a:p>
        </p:txBody>
      </p:sp>
      <p:sp>
        <p:nvSpPr>
          <p:cNvPr id="1220610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Table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 smtClean="0">
                <a:solidFill>
                  <a:schemeClr val="bg1"/>
                </a:solidFill>
                <a:effectLst/>
                <a:cs typeface="Tahoma" pitchFamily="34" charset="0"/>
              </a:rPr>
              <a:t>8.6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600" dirty="0">
                <a:solidFill>
                  <a:srgbClr val="0099CC"/>
                </a:solidFill>
                <a:effectLst/>
                <a:cs typeface="Tahoma" pitchFamily="34" charset="0"/>
              </a:rPr>
              <a:t>Essential Elements for a Successful Presentation to a Venture Capitalist</a:t>
            </a:r>
          </a:p>
        </p:txBody>
      </p:sp>
      <p:sp>
        <p:nvSpPr>
          <p:cNvPr id="1220614" name="Rectangle 6"/>
          <p:cNvSpPr>
            <a:spLocks noChangeArrowheads="1"/>
          </p:cNvSpPr>
          <p:nvPr/>
        </p:nvSpPr>
        <p:spPr bwMode="auto">
          <a:xfrm>
            <a:off x="304800" y="1219200"/>
            <a:ext cx="4191000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74625" indent="-174625"/>
            <a:r>
              <a:rPr lang="en-US" sz="1200" b="1"/>
              <a:t>TEAM MUST:</a:t>
            </a:r>
          </a:p>
          <a:p>
            <a:pPr marL="174625" indent="-174625">
              <a:buFontTx/>
              <a:buChar char="•"/>
            </a:pPr>
            <a:r>
              <a:rPr lang="en-US" sz="1200"/>
              <a:t>Be able to adapt</a:t>
            </a:r>
          </a:p>
          <a:p>
            <a:pPr marL="174625" indent="-174625">
              <a:buFontTx/>
              <a:buChar char="•"/>
            </a:pPr>
            <a:r>
              <a:rPr lang="en-US" sz="1200"/>
              <a:t>Know the competition</a:t>
            </a:r>
          </a:p>
          <a:p>
            <a:pPr marL="174625" indent="-174625">
              <a:buFontTx/>
              <a:buChar char="•"/>
            </a:pPr>
            <a:r>
              <a:rPr lang="en-US" sz="1200"/>
              <a:t>Be able to manage rapid growth</a:t>
            </a:r>
          </a:p>
          <a:p>
            <a:pPr marL="174625" indent="-174625">
              <a:buFontTx/>
              <a:buChar char="•"/>
            </a:pPr>
            <a:r>
              <a:rPr lang="en-US" sz="1200"/>
              <a:t>Be able to manage an industry leader</a:t>
            </a:r>
          </a:p>
          <a:p>
            <a:pPr marL="174625" indent="-174625">
              <a:buFontTx/>
              <a:buChar char="•"/>
            </a:pPr>
            <a:r>
              <a:rPr lang="en-US" sz="1200"/>
              <a:t>Have relevant background and industry experience</a:t>
            </a:r>
          </a:p>
          <a:p>
            <a:pPr marL="174625" indent="-174625">
              <a:buFontTx/>
              <a:buChar char="•"/>
            </a:pPr>
            <a:r>
              <a:rPr lang="en-US" sz="1200"/>
              <a:t>Show financial commitment to firm, not just sweat equity</a:t>
            </a:r>
          </a:p>
          <a:p>
            <a:pPr marL="174625" indent="-174625">
              <a:buFontTx/>
              <a:buChar char="•"/>
            </a:pPr>
            <a:r>
              <a:rPr lang="en-US" sz="1200"/>
              <a:t>Be strong with a proven track record in the industry unless the company is a start-up or seed investment</a:t>
            </a:r>
          </a:p>
        </p:txBody>
      </p:sp>
      <p:sp>
        <p:nvSpPr>
          <p:cNvPr id="1220615" name="Rectangle 7"/>
          <p:cNvSpPr>
            <a:spLocks noChangeArrowheads="1"/>
          </p:cNvSpPr>
          <p:nvPr/>
        </p:nvSpPr>
        <p:spPr bwMode="auto">
          <a:xfrm>
            <a:off x="304800" y="3219450"/>
            <a:ext cx="42672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74625" indent="-174625"/>
            <a:r>
              <a:rPr lang="en-US" sz="1200" b="1"/>
              <a:t>PRODUCT MUST:</a:t>
            </a:r>
          </a:p>
          <a:p>
            <a:pPr marL="174625" indent="-174625">
              <a:buFontTx/>
              <a:buChar char="•"/>
            </a:pPr>
            <a:r>
              <a:rPr lang="en-US" sz="1200"/>
              <a:t>Be real and work</a:t>
            </a:r>
          </a:p>
          <a:p>
            <a:pPr marL="174625" indent="-174625">
              <a:buFontTx/>
              <a:buChar char="•"/>
            </a:pPr>
            <a:r>
              <a:rPr lang="en-US" sz="1200"/>
              <a:t>Be unique</a:t>
            </a:r>
          </a:p>
          <a:p>
            <a:pPr marL="174625" indent="-174625">
              <a:buFontTx/>
              <a:buChar char="•"/>
            </a:pPr>
            <a:r>
              <a:rPr lang="en-US" sz="1200"/>
              <a:t>Be proprietary</a:t>
            </a:r>
          </a:p>
          <a:p>
            <a:pPr marL="174625" indent="-174625">
              <a:buFontTx/>
              <a:buChar char="•"/>
            </a:pPr>
            <a:r>
              <a:rPr lang="en-US" sz="1200"/>
              <a:t>Meet a well-defined need in the marketplace</a:t>
            </a:r>
          </a:p>
          <a:p>
            <a:pPr marL="174625" indent="-174625">
              <a:buFontTx/>
              <a:buChar char="•"/>
            </a:pPr>
            <a:r>
              <a:rPr lang="en-US" sz="1200"/>
              <a:t>Demonstrate potential for product expansion, to avoid being a one-product company</a:t>
            </a:r>
          </a:p>
          <a:p>
            <a:pPr marL="174625" indent="-174625">
              <a:buFontTx/>
              <a:buChar char="•"/>
            </a:pPr>
            <a:r>
              <a:rPr lang="en-US" sz="1200"/>
              <a:t>Emphasize usability</a:t>
            </a:r>
          </a:p>
          <a:p>
            <a:pPr marL="174625" indent="-174625">
              <a:buFontTx/>
              <a:buChar char="•"/>
            </a:pPr>
            <a:r>
              <a:rPr lang="en-US" sz="1200"/>
              <a:t>Solve a problem or improve a process significantly</a:t>
            </a:r>
          </a:p>
          <a:p>
            <a:pPr marL="174625" indent="-174625">
              <a:buFontTx/>
              <a:buChar char="•"/>
            </a:pPr>
            <a:r>
              <a:rPr lang="en-US" sz="1200"/>
              <a:t>Be for mass production with potential for cost reduction</a:t>
            </a:r>
          </a:p>
        </p:txBody>
      </p:sp>
      <p:sp>
        <p:nvSpPr>
          <p:cNvPr id="1220616" name="Rectangle 8"/>
          <p:cNvSpPr>
            <a:spLocks noChangeArrowheads="1"/>
          </p:cNvSpPr>
          <p:nvPr/>
        </p:nvSpPr>
        <p:spPr bwMode="auto">
          <a:xfrm>
            <a:off x="4572000" y="1219200"/>
            <a:ext cx="4191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74625" indent="-174625"/>
            <a:r>
              <a:rPr lang="en-US" sz="1200" b="1"/>
              <a:t>MARKET MUST:</a:t>
            </a:r>
          </a:p>
          <a:p>
            <a:pPr marL="174625" indent="-174625">
              <a:buFontTx/>
              <a:buChar char="•"/>
            </a:pPr>
            <a:r>
              <a:rPr lang="en-US" sz="1200"/>
              <a:t>Have current customers and the potential for many more</a:t>
            </a:r>
          </a:p>
          <a:p>
            <a:pPr marL="174625" indent="-174625">
              <a:buFontTx/>
              <a:buChar char="•"/>
            </a:pPr>
            <a:r>
              <a:rPr lang="en-US" sz="1200"/>
              <a:t>Grow rapidly (25% to 45% per year)</a:t>
            </a:r>
          </a:p>
          <a:p>
            <a:pPr marL="174625" indent="-174625">
              <a:buFontTx/>
              <a:buChar char="•"/>
            </a:pPr>
            <a:r>
              <a:rPr lang="en-US" sz="1200"/>
              <a:t>Have a potential market size in excess of $250 million</a:t>
            </a:r>
          </a:p>
          <a:p>
            <a:pPr marL="174625" indent="-174625">
              <a:buFontTx/>
              <a:buChar char="•"/>
            </a:pPr>
            <a:r>
              <a:rPr lang="en-US" sz="1200"/>
              <a:t>Show where and how you are competing in the marketplace</a:t>
            </a:r>
          </a:p>
          <a:p>
            <a:pPr marL="174625" indent="-174625">
              <a:buFontTx/>
              <a:buChar char="•"/>
            </a:pPr>
            <a:r>
              <a:rPr lang="en-US" sz="1200"/>
              <a:t>Have potential to become a market leader</a:t>
            </a:r>
          </a:p>
          <a:p>
            <a:pPr marL="174625" indent="-174625">
              <a:buFontTx/>
              <a:buChar char="•"/>
            </a:pPr>
            <a:r>
              <a:rPr lang="en-US" sz="1200"/>
              <a:t>Outline any barriers to entry</a:t>
            </a:r>
          </a:p>
        </p:txBody>
      </p:sp>
      <p:sp>
        <p:nvSpPr>
          <p:cNvPr id="1220617" name="Rectangle 9"/>
          <p:cNvSpPr>
            <a:spLocks noChangeArrowheads="1"/>
          </p:cNvSpPr>
          <p:nvPr/>
        </p:nvSpPr>
        <p:spPr bwMode="auto">
          <a:xfrm>
            <a:off x="4668838" y="3219450"/>
            <a:ext cx="4170362" cy="283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74625" indent="-174625"/>
            <a:r>
              <a:rPr lang="en-US" sz="1200" b="1"/>
              <a:t>BUSINESS PLAN MUST:</a:t>
            </a:r>
          </a:p>
          <a:p>
            <a:pPr marL="174625" indent="-174625">
              <a:buFontTx/>
              <a:buChar char="•"/>
            </a:pPr>
            <a:r>
              <a:rPr lang="en-US" sz="1200"/>
              <a:t>Tell the full story, not just one chapter</a:t>
            </a:r>
          </a:p>
          <a:p>
            <a:pPr marL="174625" indent="-174625">
              <a:buFontTx/>
              <a:buChar char="•"/>
            </a:pPr>
            <a:r>
              <a:rPr lang="en-US" sz="1200"/>
              <a:t>Promote a company, not just a product</a:t>
            </a:r>
          </a:p>
          <a:p>
            <a:pPr marL="174625" indent="-174625">
              <a:buFontTx/>
              <a:buChar char="•"/>
            </a:pPr>
            <a:r>
              <a:rPr lang="en-US" sz="1200"/>
              <a:t>Be compelling</a:t>
            </a:r>
          </a:p>
          <a:p>
            <a:pPr marL="174625" indent="-174625">
              <a:buFontTx/>
              <a:buChar char="•"/>
            </a:pPr>
            <a:r>
              <a:rPr lang="en-US" sz="1200"/>
              <a:t>Show the potential for rapid growth and knowledge of your industry, especially competition and market vision</a:t>
            </a:r>
          </a:p>
          <a:p>
            <a:pPr marL="174625" indent="-174625">
              <a:buFontTx/>
              <a:buChar char="•"/>
            </a:pPr>
            <a:r>
              <a:rPr lang="en-US" sz="1200"/>
              <a:t>Include milestones for measuring performance</a:t>
            </a:r>
          </a:p>
          <a:p>
            <a:pPr marL="174625" indent="-174625">
              <a:buFontTx/>
              <a:buChar char="•"/>
            </a:pPr>
            <a:r>
              <a:rPr lang="en-US" sz="1200"/>
              <a:t>Show how you plan to beat or exceed those milestones</a:t>
            </a:r>
          </a:p>
          <a:p>
            <a:pPr marL="174625" indent="-174625">
              <a:buFontTx/>
              <a:buChar char="•"/>
            </a:pPr>
            <a:r>
              <a:rPr lang="en-US" sz="1200"/>
              <a:t>Address all of the key areas</a:t>
            </a:r>
          </a:p>
          <a:p>
            <a:pPr marL="174625" indent="-174625">
              <a:buFontTx/>
              <a:buChar char="•"/>
            </a:pPr>
            <a:r>
              <a:rPr lang="en-US" sz="1200"/>
              <a:t>Detail projections and assumptions; be realistic</a:t>
            </a:r>
          </a:p>
          <a:p>
            <a:pPr marL="174625" indent="-174625">
              <a:buFontTx/>
              <a:buChar char="•"/>
            </a:pPr>
            <a:r>
              <a:rPr lang="en-US" sz="1200"/>
              <a:t>Serve as a sales document</a:t>
            </a:r>
          </a:p>
          <a:p>
            <a:pPr marL="174625" indent="-174625">
              <a:buFontTx/>
              <a:buChar char="•"/>
            </a:pPr>
            <a:r>
              <a:rPr lang="en-US" sz="1200"/>
              <a:t>Include a strong and well-written executive summary</a:t>
            </a:r>
          </a:p>
          <a:p>
            <a:pPr marL="174625" indent="-174625">
              <a:buFontTx/>
              <a:buChar char="•"/>
            </a:pPr>
            <a:r>
              <a:rPr lang="en-US" sz="1200"/>
              <a:t>Show excitement and color</a:t>
            </a:r>
          </a:p>
          <a:p>
            <a:pPr marL="174625" indent="-174625">
              <a:buFontTx/>
              <a:buChar char="•"/>
            </a:pPr>
            <a:r>
              <a:rPr lang="en-US" sz="1200"/>
              <a:t>Show superior rate of return (a minimum of 30% to 40% per year) with a clear exit strategy</a:t>
            </a:r>
          </a:p>
        </p:txBody>
      </p:sp>
      <p:sp>
        <p:nvSpPr>
          <p:cNvPr id="1220618" name="Rectangle 10"/>
          <p:cNvSpPr>
            <a:spLocks noChangeArrowheads="1"/>
          </p:cNvSpPr>
          <p:nvPr/>
        </p:nvSpPr>
        <p:spPr bwMode="auto">
          <a:xfrm>
            <a:off x="352425" y="6204099"/>
            <a:ext cx="45148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99CC"/>
                </a:solidFill>
              </a:rPr>
              <a:t>Source: </a:t>
            </a:r>
            <a:r>
              <a:rPr lang="en-US" dirty="0">
                <a:solidFill>
                  <a:srgbClr val="0099CC"/>
                </a:solidFill>
              </a:rPr>
              <a:t>Andrew J. Sherman, Raising Capital, 2nd ed. AMACOM Books, 2005; p.175.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47228772-C1B6-46A4-AB9A-FAAF22D32F93}" type="slidenum">
              <a:rPr lang="en-US"/>
              <a:pPr/>
              <a:t>33</a:t>
            </a:fld>
            <a:endParaRPr lang="en-US"/>
          </a:p>
        </p:txBody>
      </p:sp>
      <p:sp>
        <p:nvSpPr>
          <p:cNvPr id="1202178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Informal Risk Capital</a:t>
            </a:r>
          </a:p>
        </p:txBody>
      </p:sp>
      <p:sp>
        <p:nvSpPr>
          <p:cNvPr id="1202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Business Angel Financing</a:t>
            </a:r>
          </a:p>
          <a:p>
            <a:pPr lvl="1"/>
            <a:r>
              <a:rPr lang="en-US" dirty="0"/>
              <a:t>Wealthy individuals </a:t>
            </a:r>
            <a:r>
              <a:rPr lang="en-US" dirty="0" smtClean="0"/>
              <a:t>who are </a:t>
            </a:r>
            <a:r>
              <a:rPr lang="en-US" dirty="0"/>
              <a:t>looking for investment opportunities.</a:t>
            </a:r>
          </a:p>
          <a:p>
            <a:pPr lvl="2"/>
            <a:r>
              <a:rPr lang="en-US" dirty="0"/>
              <a:t>They are referred to as “business angels” or informal </a:t>
            </a:r>
            <a:br>
              <a:rPr lang="en-US" dirty="0"/>
            </a:br>
            <a:r>
              <a:rPr lang="en-US" dirty="0"/>
              <a:t>risk capitalists.</a:t>
            </a:r>
          </a:p>
          <a:p>
            <a:r>
              <a:rPr lang="en-US" dirty="0"/>
              <a:t>Types of Angel Investors</a:t>
            </a:r>
          </a:p>
          <a:p>
            <a:pPr lvl="1"/>
            <a:r>
              <a:rPr lang="en-US" dirty="0"/>
              <a:t>Corporate angels</a:t>
            </a:r>
          </a:p>
          <a:p>
            <a:pPr lvl="1"/>
            <a:r>
              <a:rPr lang="en-US" dirty="0"/>
              <a:t>Entrepreneurial angels</a:t>
            </a:r>
          </a:p>
          <a:p>
            <a:pPr lvl="1"/>
            <a:r>
              <a:rPr lang="en-US" dirty="0"/>
              <a:t>Enthusiast angles</a:t>
            </a:r>
          </a:p>
          <a:p>
            <a:pPr lvl="1"/>
            <a:r>
              <a:rPr lang="en-US" dirty="0"/>
              <a:t>Micromanagement angels</a:t>
            </a:r>
          </a:p>
          <a:p>
            <a:pPr lvl="1"/>
            <a:r>
              <a:rPr lang="en-US" dirty="0"/>
              <a:t>Professional angels</a:t>
            </a:r>
          </a:p>
        </p:txBody>
      </p:sp>
      <p:pic>
        <p:nvPicPr>
          <p:cNvPr id="1202180" name="Picture 4" descr="BD19936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429000"/>
            <a:ext cx="2819400" cy="232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 dirty="0"/>
          </a:p>
        </p:txBody>
      </p:sp>
      <p:sp>
        <p:nvSpPr>
          <p:cNvPr id="30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4A7E9637-E788-46C4-BC6A-62527C2C4B11}" type="slidenum">
              <a:rPr lang="en-US"/>
              <a:pPr/>
              <a:t>34</a:t>
            </a:fld>
            <a:endParaRPr lang="en-US"/>
          </a:p>
        </p:txBody>
      </p:sp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Table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 smtClean="0">
                <a:solidFill>
                  <a:schemeClr val="bg1"/>
                </a:solidFill>
                <a:effectLst/>
                <a:cs typeface="Tahoma" pitchFamily="34" charset="0"/>
              </a:rPr>
              <a:t>8.7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800" dirty="0">
                <a:solidFill>
                  <a:srgbClr val="0099CC"/>
                </a:solidFill>
                <a:effectLst/>
                <a:cs typeface="Tahoma" pitchFamily="34" charset="0"/>
              </a:rPr>
              <a:t>“Angel Stats” </a:t>
            </a:r>
          </a:p>
        </p:txBody>
      </p:sp>
      <p:graphicFrame>
        <p:nvGraphicFramePr>
          <p:cNvPr id="288860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51053223"/>
              </p:ext>
            </p:extLst>
          </p:nvPr>
        </p:nvGraphicFramePr>
        <p:xfrm>
          <a:off x="749599" y="1524000"/>
          <a:ext cx="7619999" cy="2743200"/>
        </p:xfrm>
        <a:graphic>
          <a:graphicData uri="http://schemas.openxmlformats.org/drawingml/2006/table">
            <a:tbl>
              <a:tblPr/>
              <a:tblGrid>
                <a:gridCol w="4522314"/>
                <a:gridCol w="3097685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Typical deal size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$500,000–$850,000</a:t>
                      </a: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Typical recipient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Start-up firms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Cash-out time frame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 to 7 years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Expected return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35% to 50% a year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Ownership stake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Less than 50%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marB="914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81000" y="6169968"/>
            <a:ext cx="6705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99CC"/>
                </a:solidFill>
              </a:rPr>
              <a:t>Source</a:t>
            </a:r>
            <a:r>
              <a:rPr lang="en-US" dirty="0">
                <a:solidFill>
                  <a:srgbClr val="0099CC"/>
                </a:solidFill>
              </a:rPr>
              <a:t>: Jeffrey </a:t>
            </a:r>
            <a:r>
              <a:rPr lang="en-US" dirty="0" err="1">
                <a:solidFill>
                  <a:srgbClr val="0099CC"/>
                </a:solidFill>
              </a:rPr>
              <a:t>Sohl</a:t>
            </a:r>
            <a:r>
              <a:rPr lang="en-US" dirty="0">
                <a:solidFill>
                  <a:srgbClr val="0099CC"/>
                </a:solidFill>
              </a:rPr>
              <a:t>, University of New Hampshire’s Center for Venture Research, 2011; and </a:t>
            </a:r>
            <a:r>
              <a:rPr lang="en-US" dirty="0" smtClean="0">
                <a:solidFill>
                  <a:srgbClr val="0099CC"/>
                </a:solidFill>
              </a:rPr>
              <a:t>the Halo </a:t>
            </a:r>
            <a:r>
              <a:rPr lang="en-US" dirty="0">
                <a:solidFill>
                  <a:srgbClr val="0099CC"/>
                </a:solidFill>
              </a:rPr>
              <a:t>Report, 2011.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452C5045-D27B-4215-ACC2-B7DCD13B7571}" type="slidenum">
              <a:rPr lang="en-US"/>
              <a:pPr/>
              <a:t>35</a:t>
            </a:fld>
            <a:endParaRPr lang="en-US"/>
          </a:p>
        </p:txBody>
      </p:sp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Figure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 smtClean="0">
                <a:solidFill>
                  <a:schemeClr val="bg1"/>
                </a:solidFill>
                <a:effectLst/>
                <a:cs typeface="Tahoma" pitchFamily="34" charset="0"/>
              </a:rPr>
              <a:t>8.8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800" dirty="0" smtClean="0">
                <a:solidFill>
                  <a:srgbClr val="0099CC"/>
                </a:solidFill>
                <a:effectLst/>
                <a:cs typeface="Tahoma" pitchFamily="34" charset="0"/>
              </a:rPr>
              <a:t>Pros </a:t>
            </a:r>
            <a:r>
              <a:rPr lang="en-US" sz="1800" dirty="0">
                <a:solidFill>
                  <a:srgbClr val="0099CC"/>
                </a:solidFill>
                <a:effectLst/>
                <a:cs typeface="Tahoma" pitchFamily="34" charset="0"/>
              </a:rPr>
              <a:t>and Cons of </a:t>
            </a:r>
            <a:r>
              <a:rPr lang="en-US" sz="1800" dirty="0" smtClean="0">
                <a:solidFill>
                  <a:srgbClr val="0099CC"/>
                </a:solidFill>
                <a:effectLst/>
                <a:cs typeface="Tahoma" pitchFamily="34" charset="0"/>
              </a:rPr>
              <a:t>Dealing with Angel Investors </a:t>
            </a:r>
            <a:endParaRPr lang="en-US" sz="1800" dirty="0">
              <a:solidFill>
                <a:srgbClr val="0099CC"/>
              </a:solidFill>
              <a:effectLst/>
              <a:cs typeface="Tahoma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45200867"/>
              </p:ext>
            </p:extLst>
          </p:nvPr>
        </p:nvGraphicFramePr>
        <p:xfrm>
          <a:off x="365125" y="1295400"/>
          <a:ext cx="8413750" cy="4511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06875"/>
                <a:gridCol w="42068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Pros</a:t>
                      </a:r>
                      <a:endParaRPr lang="en-US" sz="2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Cons</a:t>
                      </a:r>
                      <a:endParaRPr lang="en-US" sz="2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1200"/>
                        </a:spcBef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Angels engage in smaller financial deals.</a:t>
                      </a:r>
                    </a:p>
                    <a:p>
                      <a:pPr marL="342900" indent="-342900">
                        <a:spcBef>
                          <a:spcPts val="1200"/>
                        </a:spcBef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Angels prefer seed stage or start-up stage.</a:t>
                      </a:r>
                    </a:p>
                    <a:p>
                      <a:pPr marL="342900" indent="-342900">
                        <a:spcBef>
                          <a:spcPts val="1200"/>
                        </a:spcBef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Angels invest in various industry sectors.</a:t>
                      </a:r>
                    </a:p>
                    <a:p>
                      <a:pPr marL="342900" indent="-342900">
                        <a:spcBef>
                          <a:spcPts val="1200"/>
                        </a:spcBef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Angels are located in local geographic areas.</a:t>
                      </a:r>
                    </a:p>
                    <a:p>
                      <a:pPr marL="342900" indent="-342900">
                        <a:spcBef>
                          <a:spcPts val="1200"/>
                        </a:spcBef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Angels are genuinely interested in the entrepreneur.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spcBef>
                          <a:spcPts val="1200"/>
                        </a:spcBef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Angels offer no additional investment money.</a:t>
                      </a:r>
                    </a:p>
                    <a:p>
                      <a:pPr marL="342900" indent="-342900">
                        <a:spcBef>
                          <a:spcPts val="1200"/>
                        </a:spcBef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Angels cannot offer any national image.</a:t>
                      </a:r>
                    </a:p>
                    <a:p>
                      <a:pPr marL="342900" indent="-342900">
                        <a:spcBef>
                          <a:spcPts val="1200"/>
                        </a:spcBef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Angels lack important contacts for future leverage.</a:t>
                      </a:r>
                    </a:p>
                    <a:p>
                      <a:pPr marL="342900" indent="-342900">
                        <a:spcBef>
                          <a:spcPts val="1200"/>
                        </a:spcBef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Angels may want some decision making with the entrepreneur.</a:t>
                      </a:r>
                    </a:p>
                    <a:p>
                      <a:pPr marL="342900" indent="-342900">
                        <a:spcBef>
                          <a:spcPts val="1200"/>
                        </a:spcBef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Angels are getting more sophisticated in their investment decisions.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83481345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30022318-C6C6-40F5-ACF7-08BB64969AE6}" type="slidenum">
              <a:rPr lang="en-US"/>
              <a:pPr/>
              <a:t>36</a:t>
            </a:fld>
            <a:endParaRPr lang="en-US"/>
          </a:p>
        </p:txBody>
      </p:sp>
      <p:sp>
        <p:nvSpPr>
          <p:cNvPr id="172038" name="Rectangle 6" descr="Slideheader01"/>
          <p:cNvSpPr>
            <a:spLocks noGrp="1" noChangeArrowheads="1"/>
          </p:cNvSpPr>
          <p:nvPr>
            <p:ph type="title"/>
          </p:nvPr>
        </p:nvSpPr>
        <p:spPr>
          <a:xfrm>
            <a:off x="11113" y="342900"/>
            <a:ext cx="9124950" cy="655638"/>
          </a:xfrm>
        </p:spPr>
        <p:txBody>
          <a:bodyPr/>
          <a:lstStyle/>
          <a:p>
            <a:r>
              <a:rPr lang="en-US" sz="2800"/>
              <a:t>Key Terms and Concepts</a:t>
            </a:r>
          </a:p>
        </p:txBody>
      </p:sp>
      <p:sp>
        <p:nvSpPr>
          <p:cNvPr id="172039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19200"/>
            <a:ext cx="4267200" cy="5181600"/>
          </a:xfrm>
        </p:spPr>
        <p:txBody>
          <a:bodyPr/>
          <a:lstStyle/>
          <a:p>
            <a:r>
              <a:rPr lang="en-US" sz="2400" dirty="0"/>
              <a:t>accounts receivable financing</a:t>
            </a:r>
          </a:p>
          <a:p>
            <a:r>
              <a:rPr lang="en-US" sz="2400" dirty="0"/>
              <a:t>accredited purchaser</a:t>
            </a:r>
          </a:p>
          <a:p>
            <a:r>
              <a:rPr lang="en-US" sz="2400" dirty="0"/>
              <a:t>angel capital</a:t>
            </a:r>
          </a:p>
          <a:p>
            <a:r>
              <a:rPr lang="en-US" sz="2400" dirty="0"/>
              <a:t>bootstrapping</a:t>
            </a:r>
          </a:p>
          <a:p>
            <a:r>
              <a:rPr lang="en-US" sz="2400" dirty="0" smtClean="0"/>
              <a:t>business </a:t>
            </a:r>
            <a:r>
              <a:rPr lang="en-US" sz="2400" dirty="0"/>
              <a:t>angel</a:t>
            </a:r>
          </a:p>
          <a:p>
            <a:r>
              <a:rPr lang="en-US" sz="2400" dirty="0" err="1"/>
              <a:t>crowdfunding</a:t>
            </a:r>
            <a:endParaRPr lang="en-US" sz="2400" dirty="0"/>
          </a:p>
          <a:p>
            <a:r>
              <a:rPr lang="en-US" sz="2400" dirty="0" smtClean="0"/>
              <a:t>debt </a:t>
            </a:r>
            <a:r>
              <a:rPr lang="en-US" sz="2400" dirty="0"/>
              <a:t>financing</a:t>
            </a:r>
          </a:p>
          <a:p>
            <a:r>
              <a:rPr lang="en-US" sz="2400" dirty="0"/>
              <a:t>direct public offering (DPO)</a:t>
            </a:r>
          </a:p>
          <a:p>
            <a:r>
              <a:rPr lang="en-US" sz="2400" dirty="0" smtClean="0"/>
              <a:t>equity financing</a:t>
            </a:r>
            <a:endParaRPr lang="en-US" sz="2400" dirty="0"/>
          </a:p>
        </p:txBody>
      </p:sp>
      <p:sp>
        <p:nvSpPr>
          <p:cNvPr id="172040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19200"/>
            <a:ext cx="4267200" cy="5181600"/>
          </a:xfrm>
        </p:spPr>
        <p:txBody>
          <a:bodyPr/>
          <a:lstStyle/>
          <a:p>
            <a:r>
              <a:rPr lang="en-US" sz="2400" dirty="0"/>
              <a:t>factoring</a:t>
            </a:r>
          </a:p>
          <a:p>
            <a:r>
              <a:rPr lang="en-US" sz="2400" dirty="0" smtClean="0"/>
              <a:t>finance </a:t>
            </a:r>
            <a:r>
              <a:rPr lang="en-US" sz="2400" dirty="0"/>
              <a:t>companies</a:t>
            </a:r>
          </a:p>
          <a:p>
            <a:r>
              <a:rPr lang="en-US" sz="2400" dirty="0" smtClean="0"/>
              <a:t>informal </a:t>
            </a:r>
            <a:r>
              <a:rPr lang="en-US" sz="2400" dirty="0"/>
              <a:t>risk capitalist</a:t>
            </a:r>
          </a:p>
          <a:p>
            <a:r>
              <a:rPr lang="en-US" sz="2400" dirty="0"/>
              <a:t>initial public offering (IPO)</a:t>
            </a:r>
          </a:p>
          <a:p>
            <a:r>
              <a:rPr lang="en-US" sz="2400" dirty="0"/>
              <a:t>private placement</a:t>
            </a:r>
          </a:p>
          <a:p>
            <a:r>
              <a:rPr lang="en-US" sz="2400" dirty="0"/>
              <a:t>Regulation D</a:t>
            </a:r>
          </a:p>
          <a:p>
            <a:r>
              <a:rPr lang="en-US" sz="2400" dirty="0" smtClean="0"/>
              <a:t>social </a:t>
            </a:r>
            <a:r>
              <a:rPr lang="en-US" sz="2400" dirty="0"/>
              <a:t>lending</a:t>
            </a:r>
          </a:p>
          <a:p>
            <a:r>
              <a:rPr lang="en-US" sz="2400" dirty="0" smtClean="0"/>
              <a:t>sophisticated </a:t>
            </a:r>
            <a:r>
              <a:rPr lang="en-US" sz="2400" dirty="0"/>
              <a:t>investor</a:t>
            </a:r>
          </a:p>
          <a:p>
            <a:r>
              <a:rPr lang="en-US" sz="2400" dirty="0"/>
              <a:t>trade credit</a:t>
            </a:r>
          </a:p>
          <a:p>
            <a:r>
              <a:rPr lang="en-US" sz="2400" dirty="0"/>
              <a:t>venture capitalist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2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720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72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720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72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720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720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720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720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72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172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72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172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720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1720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1720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1720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1720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1720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9" grpId="0" build="p"/>
      <p:bldP spid="17204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8B41EF9F-AF5D-4B05-B1F1-48DB9F06FE12}" type="slidenum">
              <a:rPr lang="en-US"/>
              <a:pPr/>
              <a:t>4</a:t>
            </a:fld>
            <a:endParaRPr lang="en-US"/>
          </a:p>
        </p:txBody>
      </p:sp>
      <p:sp>
        <p:nvSpPr>
          <p:cNvPr id="193541" name="Rectangle 5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Figure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effectLst/>
                <a:cs typeface="Tahoma" pitchFamily="34" charset="0"/>
              </a:rPr>
              <a:t>8.1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800" dirty="0">
                <a:solidFill>
                  <a:srgbClr val="0099CC"/>
                </a:solidFill>
                <a:effectLst/>
                <a:cs typeface="Tahoma" pitchFamily="34" charset="0"/>
              </a:rPr>
              <a:t>Who Is Funding Entrepreneurial Start-Up Companies? </a:t>
            </a:r>
          </a:p>
        </p:txBody>
      </p:sp>
      <p:sp>
        <p:nvSpPr>
          <p:cNvPr id="193542" name="Rectangle 6"/>
          <p:cNvSpPr>
            <a:spLocks noChangeArrowheads="1"/>
          </p:cNvSpPr>
          <p:nvPr/>
        </p:nvSpPr>
        <p:spPr bwMode="auto">
          <a:xfrm>
            <a:off x="379413" y="6178778"/>
            <a:ext cx="365677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800" b="1" i="1" dirty="0">
                <a:solidFill>
                  <a:srgbClr val="0099CC"/>
                </a:solidFill>
              </a:rPr>
              <a:t>Source:</a:t>
            </a:r>
            <a:r>
              <a:rPr lang="en-US" sz="800" dirty="0">
                <a:solidFill>
                  <a:srgbClr val="0099CC"/>
                </a:solidFill>
              </a:rPr>
              <a:t> “Successful Angel Investing,” Indiana Venture Center, March 2008.</a:t>
            </a:r>
          </a:p>
        </p:txBody>
      </p:sp>
      <p:pic>
        <p:nvPicPr>
          <p:cNvPr id="193543" name="Picture 7" descr="080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46188" y="1066800"/>
            <a:ext cx="6651625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93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D722217B-1CD0-4DFD-881E-264D5BA13647}" type="slidenum">
              <a:rPr lang="en-US"/>
              <a:pPr/>
              <a:t>5</a:t>
            </a:fld>
            <a:endParaRPr lang="en-US"/>
          </a:p>
        </p:txBody>
      </p:sp>
      <p:sp>
        <p:nvSpPr>
          <p:cNvPr id="1157122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Versus Equity</a:t>
            </a:r>
          </a:p>
        </p:txBody>
      </p:sp>
      <p:sp>
        <p:nvSpPr>
          <p:cNvPr id="1157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Debt Financing</a:t>
            </a:r>
          </a:p>
          <a:p>
            <a:pPr lvl="1"/>
            <a:r>
              <a:rPr lang="en-US"/>
              <a:t>Secured financing of a new venture that involves a payback of the funds plus a fee (interest for the use of the money).</a:t>
            </a:r>
          </a:p>
          <a:p>
            <a:r>
              <a:rPr lang="en-US"/>
              <a:t>Equity Financing</a:t>
            </a:r>
          </a:p>
          <a:p>
            <a:pPr lvl="1"/>
            <a:r>
              <a:rPr lang="en-US"/>
              <a:t>Involves the sale (exchange) of some of the ownership interest in the venture in return for an unsecured investment in the firm.</a:t>
            </a:r>
          </a:p>
        </p:txBody>
      </p:sp>
      <p:pic>
        <p:nvPicPr>
          <p:cNvPr id="1157124" name="Picture 4" descr="j02155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268788"/>
            <a:ext cx="1973263" cy="196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6BB1FB0F-8808-4746-AF74-47191575AB7B}" type="slidenum">
              <a:rPr lang="en-US"/>
              <a:pPr/>
              <a:t>6</a:t>
            </a:fld>
            <a:endParaRPr lang="en-US"/>
          </a:p>
        </p:txBody>
      </p:sp>
      <p:sp>
        <p:nvSpPr>
          <p:cNvPr id="1159170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Financing</a:t>
            </a:r>
          </a:p>
        </p:txBody>
      </p:sp>
      <p:sp>
        <p:nvSpPr>
          <p:cNvPr id="115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/>
              <a:t>Commercial Banks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Make 1-5 year intermediate-term loans secured by collateral (receivables, inventories, or other assets).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Questions in securing a loan:</a:t>
            </a:r>
          </a:p>
          <a:p>
            <a:pPr marL="1316037" lvl="2" indent="-457200">
              <a:spcBef>
                <a:spcPct val="50000"/>
              </a:spcBef>
              <a:buFont typeface="+mj-lt"/>
              <a:buAutoNum type="arabicPeriod"/>
            </a:pPr>
            <a:r>
              <a:rPr lang="en-US" sz="2400" dirty="0"/>
              <a:t>What do you plan to do with the money?</a:t>
            </a:r>
          </a:p>
          <a:p>
            <a:pPr marL="1316037" lvl="2" indent="-457200">
              <a:spcBef>
                <a:spcPct val="50000"/>
              </a:spcBef>
              <a:buFont typeface="+mj-lt"/>
              <a:buAutoNum type="arabicPeriod"/>
            </a:pPr>
            <a:r>
              <a:rPr lang="en-US" sz="2400" dirty="0"/>
              <a:t>How much do you need?</a:t>
            </a:r>
          </a:p>
          <a:p>
            <a:pPr marL="1316037" lvl="2" indent="-457200">
              <a:spcBef>
                <a:spcPct val="50000"/>
              </a:spcBef>
              <a:buFont typeface="+mj-lt"/>
              <a:buAutoNum type="arabicPeriod"/>
            </a:pPr>
            <a:r>
              <a:rPr lang="en-US" sz="2400" dirty="0"/>
              <a:t>When do you need it?</a:t>
            </a:r>
          </a:p>
          <a:p>
            <a:pPr marL="1316037" lvl="2" indent="-457200">
              <a:spcBef>
                <a:spcPct val="50000"/>
              </a:spcBef>
              <a:buFont typeface="+mj-lt"/>
              <a:buAutoNum type="arabicPeriod"/>
            </a:pPr>
            <a:r>
              <a:rPr lang="en-US" sz="2400" dirty="0"/>
              <a:t>How long will you need it?</a:t>
            </a:r>
          </a:p>
          <a:p>
            <a:pPr marL="1316037" lvl="2" indent="-457200">
              <a:spcBef>
                <a:spcPct val="50000"/>
              </a:spcBef>
              <a:buFont typeface="+mj-lt"/>
              <a:buAutoNum type="arabicPeriod"/>
            </a:pPr>
            <a:r>
              <a:rPr lang="en-US" sz="2400" dirty="0"/>
              <a:t>How will you repay the loan?</a:t>
            </a:r>
          </a:p>
        </p:txBody>
      </p:sp>
      <p:pic>
        <p:nvPicPr>
          <p:cNvPr id="1159172" name="Picture 4" descr="j023452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038600"/>
            <a:ext cx="1881188" cy="178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019C0838-C72F-4736-B0DD-1224A78EB01D}" type="slidenum">
              <a:rPr lang="en-US"/>
              <a:pPr/>
              <a:t>7</a:t>
            </a:fld>
            <a:endParaRPr lang="en-US"/>
          </a:p>
        </p:txBody>
      </p:sp>
      <p:sp>
        <p:nvSpPr>
          <p:cNvPr id="1161218" name="Rectangle 2" descr="Slide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Financing (cont’d)</a:t>
            </a:r>
          </a:p>
        </p:txBody>
      </p:sp>
      <p:sp>
        <p:nvSpPr>
          <p:cNvPr id="1161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 dirty="0"/>
              <a:t>Advantages</a:t>
            </a:r>
          </a:p>
          <a:p>
            <a:pPr lvl="1">
              <a:spcBef>
                <a:spcPct val="30000"/>
              </a:spcBef>
            </a:pPr>
            <a:r>
              <a:rPr lang="en-US" dirty="0"/>
              <a:t>No relinquishment of ownership is required.</a:t>
            </a:r>
          </a:p>
          <a:p>
            <a:pPr lvl="1">
              <a:spcBef>
                <a:spcPct val="30000"/>
              </a:spcBef>
            </a:pPr>
            <a:r>
              <a:rPr lang="en-US" dirty="0"/>
              <a:t>More </a:t>
            </a:r>
            <a:r>
              <a:rPr lang="en-US" dirty="0" smtClean="0"/>
              <a:t>borrowing allows </a:t>
            </a:r>
            <a:r>
              <a:rPr lang="en-US" dirty="0"/>
              <a:t>for potentially greater return on equity.</a:t>
            </a:r>
          </a:p>
          <a:p>
            <a:pPr lvl="1">
              <a:spcBef>
                <a:spcPct val="30000"/>
              </a:spcBef>
            </a:pPr>
            <a:r>
              <a:rPr lang="en-US" dirty="0" smtClean="0"/>
              <a:t>low </a:t>
            </a:r>
            <a:r>
              <a:rPr lang="en-US" dirty="0"/>
              <a:t>interest </a:t>
            </a:r>
            <a:r>
              <a:rPr lang="en-US" dirty="0" smtClean="0"/>
              <a:t>rates reduce the </a:t>
            </a:r>
            <a:r>
              <a:rPr lang="en-US" dirty="0"/>
              <a:t>opportunity cost </a:t>
            </a:r>
            <a:r>
              <a:rPr lang="en-US" dirty="0" smtClean="0"/>
              <a:t>of borrowing</a:t>
            </a:r>
            <a:endParaRPr lang="en-US" dirty="0"/>
          </a:p>
        </p:txBody>
      </p:sp>
      <p:sp>
        <p:nvSpPr>
          <p:cNvPr id="116122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/>
              <a:t>Disadvantages</a:t>
            </a:r>
          </a:p>
          <a:p>
            <a:pPr lvl="1">
              <a:spcBef>
                <a:spcPct val="30000"/>
              </a:spcBef>
            </a:pPr>
            <a:r>
              <a:rPr lang="en-US"/>
              <a:t>Regular (monthly) interest payments are required.</a:t>
            </a:r>
          </a:p>
          <a:p>
            <a:pPr lvl="1">
              <a:spcBef>
                <a:spcPct val="30000"/>
              </a:spcBef>
            </a:pPr>
            <a:r>
              <a:rPr lang="en-US"/>
              <a:t>Continual cash-flow problems can be intensified because of payback responsibility.</a:t>
            </a:r>
          </a:p>
          <a:p>
            <a:pPr lvl="1">
              <a:spcBef>
                <a:spcPct val="30000"/>
              </a:spcBef>
            </a:pPr>
            <a:r>
              <a:rPr lang="en-US"/>
              <a:t>Heavy use of debt can inhibit growth and development.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Lending, or </a:t>
            </a:r>
            <a:r>
              <a:rPr lang="en-US" dirty="0" err="1" smtClean="0"/>
              <a:t>Crowdfunding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Sources of Social Lending</a:t>
            </a:r>
          </a:p>
          <a:p>
            <a:pPr lvl="1"/>
            <a:r>
              <a:rPr lang="en-US" dirty="0" smtClean="0"/>
              <a:t>Are often Internet-based </a:t>
            </a:r>
            <a:r>
              <a:rPr lang="en-US" dirty="0"/>
              <a:t>sites that pool money from investors willing </a:t>
            </a:r>
            <a:r>
              <a:rPr lang="en-US" dirty="0" smtClean="0"/>
              <a:t>to lend </a:t>
            </a:r>
            <a:r>
              <a:rPr lang="en-US" dirty="0"/>
              <a:t>capital at agreed-upon rates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Match </a:t>
            </a:r>
            <a:r>
              <a:rPr lang="en-US" dirty="0"/>
              <a:t>borrowers and lenders </a:t>
            </a:r>
            <a:r>
              <a:rPr lang="en-US" dirty="0" smtClean="0"/>
              <a:t>based on </a:t>
            </a:r>
            <a:r>
              <a:rPr lang="en-US" dirty="0"/>
              <a:t>loan size, risk tolerance, and social familiarity (e.g., co-workers, fellow alumni, </a:t>
            </a:r>
            <a:r>
              <a:rPr lang="en-US" dirty="0" smtClean="0"/>
              <a:t>hometown residents</a:t>
            </a:r>
            <a:r>
              <a:rPr lang="en-US" dirty="0"/>
              <a:t>, etc</a:t>
            </a:r>
            <a:r>
              <a:rPr lang="en-US" dirty="0" smtClean="0"/>
              <a:t>.).</a:t>
            </a:r>
          </a:p>
          <a:p>
            <a:r>
              <a:rPr lang="en-US" dirty="0" smtClean="0"/>
              <a:t>Possible Dangers</a:t>
            </a:r>
          </a:p>
          <a:p>
            <a:pPr lvl="1"/>
            <a:r>
              <a:rPr lang="en-US" dirty="0"/>
              <a:t>Low funding success </a:t>
            </a:r>
            <a:r>
              <a:rPr lang="en-US" dirty="0" smtClean="0"/>
              <a:t>rate</a:t>
            </a:r>
            <a:endParaRPr lang="en-US" dirty="0"/>
          </a:p>
          <a:p>
            <a:pPr lvl="1"/>
            <a:r>
              <a:rPr lang="en-US" dirty="0"/>
              <a:t>Business plan </a:t>
            </a:r>
            <a:r>
              <a:rPr lang="en-US" dirty="0" smtClean="0"/>
              <a:t>disclosure</a:t>
            </a:r>
          </a:p>
          <a:p>
            <a:pPr lvl="1"/>
            <a:r>
              <a:rPr lang="en-US" dirty="0"/>
              <a:t>No ongoing counseling </a:t>
            </a:r>
            <a:r>
              <a:rPr lang="en-US" dirty="0" smtClean="0"/>
              <a:t>relationship</a:t>
            </a:r>
          </a:p>
          <a:p>
            <a:pPr lvl="1"/>
            <a:r>
              <a:rPr lang="en-US" dirty="0"/>
              <a:t>Potential tax </a:t>
            </a:r>
            <a:r>
              <a:rPr lang="en-US" dirty="0" smtClean="0"/>
              <a:t>liability</a:t>
            </a:r>
          </a:p>
          <a:p>
            <a:pPr lvl="1"/>
            <a:r>
              <a:rPr lang="en-US" dirty="0"/>
              <a:t>Uncertain regulatory environment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8–</a:t>
            </a:r>
            <a:fld id="{58701637-9F22-4D98-A054-E6FA0323F08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6120559"/>
      </p:ext>
    </p:extLst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© 2014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  <a:endParaRPr lang="en-US"/>
          </a:p>
        </p:txBody>
      </p:sp>
      <p:sp>
        <p:nvSpPr>
          <p:cNvPr id="8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8–</a:t>
            </a:r>
            <a:fld id="{C759C495-F2F4-45C3-A907-C607E64EEDB3}" type="slidenum">
              <a:rPr lang="en-US"/>
              <a:pPr/>
              <a:t>9</a:t>
            </a:fld>
            <a:endParaRPr lang="en-US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540156"/>
            <a:ext cx="8534400" cy="457200"/>
          </a:xfr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  <a:ln/>
        </p:spPr>
        <p:txBody>
          <a:bodyPr lIns="0" tIns="0" rIns="0" bIns="0">
            <a:noAutofit/>
          </a:bodyPr>
          <a:lstStyle/>
          <a:p>
            <a:pPr marL="1654175" indent="-1484313">
              <a:tabLst>
                <a:tab pos="1147763" algn="ctr"/>
              </a:tabLst>
            </a:pPr>
            <a:r>
              <a:rPr lang="en-US" sz="2000" i="1" baseline="54000" dirty="0">
                <a:solidFill>
                  <a:schemeClr val="bg1"/>
                </a:solidFill>
                <a:effectLst/>
                <a:latin typeface="Book Antiqua" pitchFamily="18" charset="0"/>
              </a:rPr>
              <a:t>Table</a:t>
            </a:r>
            <a:r>
              <a:rPr lang="en-US" sz="2400" i="1" baseline="50000" dirty="0">
                <a:solidFill>
                  <a:schemeClr val="bg1"/>
                </a:solidFill>
                <a:effectLst/>
                <a:latin typeface="Book Antiqua" pitchFamily="18" charset="0"/>
              </a:rPr>
              <a:t>	</a:t>
            </a:r>
            <a:r>
              <a:rPr lang="en-US" sz="1600" dirty="0">
                <a:solidFill>
                  <a:schemeClr val="bg1"/>
                </a:solidFill>
                <a:effectLst/>
                <a:cs typeface="Tahoma" pitchFamily="34" charset="0"/>
              </a:rPr>
              <a:t>8.1</a:t>
            </a:r>
            <a:r>
              <a:rPr lang="en-US" sz="1800" dirty="0">
                <a:solidFill>
                  <a:schemeClr val="bg1"/>
                </a:solidFill>
                <a:effectLst/>
                <a:cs typeface="Tahoma" pitchFamily="34" charset="0"/>
              </a:rPr>
              <a:t>	</a:t>
            </a:r>
            <a:r>
              <a:rPr lang="en-US" sz="1800" dirty="0">
                <a:solidFill>
                  <a:srgbClr val="0099CC"/>
                </a:solidFill>
                <a:effectLst/>
                <a:cs typeface="Tahoma" pitchFamily="34" charset="0"/>
              </a:rPr>
              <a:t>Common Debt Sources </a:t>
            </a:r>
          </a:p>
        </p:txBody>
      </p:sp>
      <p:graphicFrame>
        <p:nvGraphicFramePr>
          <p:cNvPr id="272917" name="Group 5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27275112"/>
              </p:ext>
            </p:extLst>
          </p:nvPr>
        </p:nvGraphicFramePr>
        <p:xfrm>
          <a:off x="381000" y="1295400"/>
          <a:ext cx="8380413" cy="4435158"/>
        </p:xfrm>
        <a:graphic>
          <a:graphicData uri="http://schemas.openxmlformats.org/drawingml/2006/table">
            <a:tbl>
              <a:tblPr/>
              <a:tblGrid>
                <a:gridCol w="1522413"/>
                <a:gridCol w="1371600"/>
                <a:gridCol w="1371600"/>
                <a:gridCol w="1371600"/>
                <a:gridCol w="1371600"/>
                <a:gridCol w="1371600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Business Type Financed</a:t>
                      </a:r>
                    </a:p>
                  </a:txBody>
                  <a:tcPr marT="91440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Financing Term</a:t>
                      </a:r>
                    </a:p>
                  </a:txBody>
                  <a:tcPr marT="91440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Debt 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Source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B="91440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Start-Up 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Firm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B="9144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Existing 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Firm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B="9144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Short 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Term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B="9144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Intermediate Term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B="9144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Long</a:t>
                      </a:r>
                      <a:b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</a:b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Term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B="91440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Trade credit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Yes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Yes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Yes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No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9144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Commercial banks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Sometimes, but only if strong capital or collateral exists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Yes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Frequently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Sometimes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Seldom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Finance companies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Seldom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Yes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Most frequent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Yes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Seldom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Factors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Seldom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Yes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Most frequent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Seldom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Leasing companies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Seldom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Yes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Most frequent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Occasionally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Mutual savings banks and savings-and-loan associations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Seldom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Real estate ventures only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Real estate ventures only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Insurance companies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Rarely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Yes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No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Yes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2915" name="Rectangle 531"/>
          <p:cNvSpPr>
            <a:spLocks noChangeArrowheads="1"/>
          </p:cNvSpPr>
          <p:nvPr/>
        </p:nvSpPr>
        <p:spPr bwMode="auto">
          <a:xfrm>
            <a:off x="381000" y="6178778"/>
            <a:ext cx="4823756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800" b="1" i="1" dirty="0">
                <a:solidFill>
                  <a:srgbClr val="0099CC"/>
                </a:solidFill>
              </a:rPr>
              <a:t>Source:</a:t>
            </a:r>
            <a:r>
              <a:rPr lang="en-US" sz="800" dirty="0">
                <a:solidFill>
                  <a:srgbClr val="0099CC"/>
                </a:solidFill>
              </a:rPr>
              <a:t> PricewaterhouseCoopers/National Venture Capital Association, </a:t>
            </a:r>
            <a:r>
              <a:rPr lang="en-US" sz="800" dirty="0" err="1">
                <a:solidFill>
                  <a:srgbClr val="0099CC"/>
                </a:solidFill>
              </a:rPr>
              <a:t>MoneyTree</a:t>
            </a:r>
            <a:r>
              <a:rPr lang="en-US" sz="800" dirty="0">
                <a:solidFill>
                  <a:srgbClr val="0099CC"/>
                </a:solidFill>
              </a:rPr>
              <a:t>™ Report, 2007. </a:t>
            </a: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trepreneurship 9e.">
  <a:themeElements>
    <a:clrScheme name="Entrepreneurship 8e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ntrepreneurship 8e.">
      <a:majorFont>
        <a:latin typeface="Tahom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ntrepreneurship 8e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repreneurship 8e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repreneurship 8e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repreneurship 8e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repreneurship 8e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trepreneurship 8e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repreneurship 8e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repreneurship 8e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repreneurship 8e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repreneurship 8e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repreneurship 8e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trepreneurship 8e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1920</TotalTime>
  <Words>4571</Words>
  <Application>Microsoft Office PowerPoint</Application>
  <PresentationFormat>On-screen Show (4:3)</PresentationFormat>
  <Paragraphs>575</Paragraphs>
  <Slides>36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Entrepreneurship 9e.</vt:lpstr>
      <vt:lpstr>Sources of Capital for Entrepreneurial Ventures</vt:lpstr>
      <vt:lpstr>Chapter Objectives</vt:lpstr>
      <vt:lpstr>Chapter Objectives (cont’d)</vt:lpstr>
      <vt:lpstr>Figure 8.1 Who Is Funding Entrepreneurial Start-Up Companies? </vt:lpstr>
      <vt:lpstr>Debt Versus Equity</vt:lpstr>
      <vt:lpstr>Debt Financing</vt:lpstr>
      <vt:lpstr>Debt Financing (cont’d)</vt:lpstr>
      <vt:lpstr>Social Lending, or Crowdfunding</vt:lpstr>
      <vt:lpstr>Table 8.1 Common Debt Sources </vt:lpstr>
      <vt:lpstr>Other Debt Financing Sources</vt:lpstr>
      <vt:lpstr>Other Debt Financing Sources (cont’d)</vt:lpstr>
      <vt:lpstr>Equity Financing</vt:lpstr>
      <vt:lpstr>Public Offerings</vt:lpstr>
      <vt:lpstr>Private Placements</vt:lpstr>
      <vt:lpstr>Private Placements (cont’d)</vt:lpstr>
      <vt:lpstr>Investors</vt:lpstr>
      <vt:lpstr>The Venture Capital Market</vt:lpstr>
      <vt:lpstr>Table 8.2 Venture Capital Investments Comparison by Stages </vt:lpstr>
      <vt:lpstr>Recent Developments in Venture Capital</vt:lpstr>
      <vt:lpstr>Recent Developments in Venture Capital</vt:lpstr>
      <vt:lpstr>Investment Agreement Provisions</vt:lpstr>
      <vt:lpstr>Dispelling Venture Capital Myths</vt:lpstr>
      <vt:lpstr>Factors in Successful Funding of Ventures</vt:lpstr>
      <vt:lpstr>Venture Capitalists and Business Plans</vt:lpstr>
      <vt:lpstr>Figure 8.2 Venture Capitalist System of Evaluating Product/Service and Management </vt:lpstr>
      <vt:lpstr>Table 8.3 Returns on Investment Typically Sought by Venture Capitalists </vt:lpstr>
      <vt:lpstr>Table 8.4 Factors in Venture Capitalists’ Evaluation Process </vt:lpstr>
      <vt:lpstr>Table 8.4 Factors in Venture Capitalists’ Evaluation Process (cont’d) </vt:lpstr>
      <vt:lpstr>Criteria for Evaluating  New-Venture Proposals</vt:lpstr>
      <vt:lpstr>Table 8.5 Venture Capitalists’ Screening Criteria </vt:lpstr>
      <vt:lpstr>Venture Capitalist Evaluation Process</vt:lpstr>
      <vt:lpstr>Table 8.6 Essential Elements for a Successful Presentation to a Venture Capitalist</vt:lpstr>
      <vt:lpstr>Informal Risk Capital</vt:lpstr>
      <vt:lpstr>Table 8.7 “Angel Stats” </vt:lpstr>
      <vt:lpstr>Figure 8.8 Pros and Cons of Dealing with Angel Investors </vt:lpstr>
      <vt:lpstr>Key Terms and Concepts</vt:lpstr>
    </vt:vector>
  </TitlesOfParts>
  <Manager>Judy O'Neill</Manager>
  <Company>Cengage Learning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Entrepreneurship 9e.</dc:title>
  <dc:subject>Chapter 8</dc:subject>
  <dc:creator>Charlie Cook;ccook@uwa.edu</dc:creator>
  <cp:lastModifiedBy>hattonlg</cp:lastModifiedBy>
  <cp:revision>115</cp:revision>
  <dcterms:created xsi:type="dcterms:W3CDTF">2005-11-04T15:06:22Z</dcterms:created>
  <dcterms:modified xsi:type="dcterms:W3CDTF">2013-02-20T00:45:24Z</dcterms:modified>
</cp:coreProperties>
</file>