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diagrams/drawing1.xml" ContentType="application/vnd.ms-office.drawingml.diagramDrawing+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diagrams/quickStyle1.xml" ContentType="application/vnd.openxmlformats-officedocument.drawingml.diagramStyl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Default Extension="wmf" ContentType="image/x-wmf"/>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256" r:id="rId2"/>
    <p:sldId id="486" r:id="rId3"/>
    <p:sldId id="487" r:id="rId4"/>
    <p:sldId id="481" r:id="rId5"/>
    <p:sldId id="441" r:id="rId6"/>
    <p:sldId id="442" r:id="rId7"/>
    <p:sldId id="443" r:id="rId8"/>
    <p:sldId id="444" r:id="rId9"/>
    <p:sldId id="445" r:id="rId10"/>
    <p:sldId id="477" r:id="rId11"/>
    <p:sldId id="294" r:id="rId12"/>
    <p:sldId id="478" r:id="rId13"/>
    <p:sldId id="479" r:id="rId14"/>
    <p:sldId id="447" r:id="rId15"/>
    <p:sldId id="482" r:id="rId16"/>
    <p:sldId id="448" r:id="rId17"/>
    <p:sldId id="449" r:id="rId18"/>
    <p:sldId id="483" r:id="rId19"/>
    <p:sldId id="450" r:id="rId20"/>
    <p:sldId id="452" r:id="rId21"/>
    <p:sldId id="480" r:id="rId22"/>
    <p:sldId id="451" r:id="rId23"/>
    <p:sldId id="488" r:id="rId24"/>
    <p:sldId id="489" r:id="rId25"/>
    <p:sldId id="461" r:id="rId26"/>
    <p:sldId id="490" r:id="rId27"/>
    <p:sldId id="462" r:id="rId28"/>
    <p:sldId id="463" r:id="rId29"/>
    <p:sldId id="464" r:id="rId30"/>
    <p:sldId id="465" r:id="rId31"/>
    <p:sldId id="466" r:id="rId32"/>
    <p:sldId id="469" r:id="rId33"/>
    <p:sldId id="470" r:id="rId34"/>
    <p:sldId id="484" r:id="rId35"/>
    <p:sldId id="485" r:id="rId36"/>
    <p:sldId id="471" r:id="rId37"/>
    <p:sldId id="472" r:id="rId38"/>
    <p:sldId id="473" r:id="rId39"/>
    <p:sldId id="474" r:id="rId40"/>
    <p:sldId id="309" r:id="rId41"/>
    <p:sldId id="491" r:id="rId42"/>
    <p:sldId id="492" r:id="rId43"/>
    <p:sldId id="453" r:id="rId44"/>
    <p:sldId id="457" r:id="rId45"/>
    <p:sldId id="458" r:id="rId46"/>
    <p:sldId id="311" r:id="rId47"/>
    <p:sldId id="460" r:id="rId48"/>
    <p:sldId id="284" r:id="rId49"/>
  </p:sldIdLst>
  <p:sldSz cx="9144000" cy="6858000" type="screen4x3"/>
  <p:notesSz cx="6858000" cy="9144000"/>
  <p:defaultTextStyle>
    <a:defPPr>
      <a:defRPr lang="en-US"/>
    </a:defPPr>
    <a:lvl1pPr algn="l" rtl="0" fontAlgn="base">
      <a:spcBef>
        <a:spcPct val="0"/>
      </a:spcBef>
      <a:spcAft>
        <a:spcPct val="0"/>
      </a:spcAft>
      <a:defRPr sz="900" kern="1200">
        <a:solidFill>
          <a:schemeClr val="tx1"/>
        </a:solidFill>
        <a:latin typeface="Arial" pitchFamily="34" charset="0"/>
        <a:ea typeface="+mn-ea"/>
        <a:cs typeface="+mn-cs"/>
      </a:defRPr>
    </a:lvl1pPr>
    <a:lvl2pPr marL="457200" algn="l" rtl="0" fontAlgn="base">
      <a:spcBef>
        <a:spcPct val="0"/>
      </a:spcBef>
      <a:spcAft>
        <a:spcPct val="0"/>
      </a:spcAft>
      <a:defRPr sz="900" kern="1200">
        <a:solidFill>
          <a:schemeClr val="tx1"/>
        </a:solidFill>
        <a:latin typeface="Arial" pitchFamily="34" charset="0"/>
        <a:ea typeface="+mn-ea"/>
        <a:cs typeface="+mn-cs"/>
      </a:defRPr>
    </a:lvl2pPr>
    <a:lvl3pPr marL="914400" algn="l" rtl="0" fontAlgn="base">
      <a:spcBef>
        <a:spcPct val="0"/>
      </a:spcBef>
      <a:spcAft>
        <a:spcPct val="0"/>
      </a:spcAft>
      <a:defRPr sz="900" kern="1200">
        <a:solidFill>
          <a:schemeClr val="tx1"/>
        </a:solidFill>
        <a:latin typeface="Arial" pitchFamily="34" charset="0"/>
        <a:ea typeface="+mn-ea"/>
        <a:cs typeface="+mn-cs"/>
      </a:defRPr>
    </a:lvl3pPr>
    <a:lvl4pPr marL="1371600" algn="l" rtl="0" fontAlgn="base">
      <a:spcBef>
        <a:spcPct val="0"/>
      </a:spcBef>
      <a:spcAft>
        <a:spcPct val="0"/>
      </a:spcAft>
      <a:defRPr sz="900" kern="1200">
        <a:solidFill>
          <a:schemeClr val="tx1"/>
        </a:solidFill>
        <a:latin typeface="Arial" pitchFamily="34" charset="0"/>
        <a:ea typeface="+mn-ea"/>
        <a:cs typeface="+mn-cs"/>
      </a:defRPr>
    </a:lvl4pPr>
    <a:lvl5pPr marL="1828800" algn="l" rtl="0" fontAlgn="base">
      <a:spcBef>
        <a:spcPct val="0"/>
      </a:spcBef>
      <a:spcAft>
        <a:spcPct val="0"/>
      </a:spcAft>
      <a:defRPr sz="900" kern="1200">
        <a:solidFill>
          <a:schemeClr val="tx1"/>
        </a:solidFill>
        <a:latin typeface="Arial" pitchFamily="34" charset="0"/>
        <a:ea typeface="+mn-ea"/>
        <a:cs typeface="+mn-cs"/>
      </a:defRPr>
    </a:lvl5pPr>
    <a:lvl6pPr marL="2286000" algn="l" defTabSz="914400" rtl="0" eaLnBrk="1" latinLnBrk="0" hangingPunct="1">
      <a:defRPr sz="900" kern="1200">
        <a:solidFill>
          <a:schemeClr val="tx1"/>
        </a:solidFill>
        <a:latin typeface="Arial" pitchFamily="34" charset="0"/>
        <a:ea typeface="+mn-ea"/>
        <a:cs typeface="+mn-cs"/>
      </a:defRPr>
    </a:lvl6pPr>
    <a:lvl7pPr marL="2743200" algn="l" defTabSz="914400" rtl="0" eaLnBrk="1" latinLnBrk="0" hangingPunct="1">
      <a:defRPr sz="900" kern="1200">
        <a:solidFill>
          <a:schemeClr val="tx1"/>
        </a:solidFill>
        <a:latin typeface="Arial" pitchFamily="34" charset="0"/>
        <a:ea typeface="+mn-ea"/>
        <a:cs typeface="+mn-cs"/>
      </a:defRPr>
    </a:lvl7pPr>
    <a:lvl8pPr marL="3200400" algn="l" defTabSz="914400" rtl="0" eaLnBrk="1" latinLnBrk="0" hangingPunct="1">
      <a:defRPr sz="900" kern="1200">
        <a:solidFill>
          <a:schemeClr val="tx1"/>
        </a:solidFill>
        <a:latin typeface="Arial" pitchFamily="34" charset="0"/>
        <a:ea typeface="+mn-ea"/>
        <a:cs typeface="+mn-cs"/>
      </a:defRPr>
    </a:lvl8pPr>
    <a:lvl9pPr marL="3657600" algn="l" defTabSz="914400" rtl="0" eaLnBrk="1" latinLnBrk="0" hangingPunct="1">
      <a:defRPr sz="9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CC"/>
    <a:srgbClr val="CC6600"/>
    <a:srgbClr val="DDDDDD"/>
    <a:srgbClr val="EAEAEA"/>
    <a:srgbClr val="CCCC00"/>
    <a:srgbClr val="003366"/>
    <a:srgbClr val="FFFFFF"/>
    <a:srgbClr val="00808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7377" autoAdjust="0"/>
    <p:restoredTop sz="94624" autoAdjust="0"/>
  </p:normalViewPr>
  <p:slideViewPr>
    <p:cSldViewPr>
      <p:cViewPr varScale="1">
        <p:scale>
          <a:sx n="109" d="100"/>
          <a:sy n="109" d="100"/>
        </p:scale>
        <p:origin x="-438"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0E0BB8-88F9-4C1B-A189-CA872C7C765C}" type="doc">
      <dgm:prSet loTypeId="urn:microsoft.com/office/officeart/2005/8/layout/arrow2" loCatId="process" qsTypeId="urn:microsoft.com/office/officeart/2005/8/quickstyle/simple1" qsCatId="simple" csTypeId="urn:microsoft.com/office/officeart/2005/8/colors/accent2_3" csCatId="accent2" phldr="1"/>
      <dgm:spPr/>
      <dgm:t>
        <a:bodyPr/>
        <a:lstStyle/>
        <a:p>
          <a:endParaRPr lang="en-US"/>
        </a:p>
      </dgm:t>
    </dgm:pt>
    <dgm:pt modelId="{D50291A7-23E1-4330-9813-AF7458939990}">
      <dgm:prSet/>
      <dgm:spPr/>
      <dgm:t>
        <a:bodyPr/>
        <a:lstStyle/>
        <a:p>
          <a:pPr rtl="0"/>
          <a:r>
            <a:rPr lang="en-US" dirty="0" smtClean="0"/>
            <a:t>Sole proprietorship</a:t>
          </a:r>
          <a:endParaRPr lang="en-US" dirty="0"/>
        </a:p>
      </dgm:t>
    </dgm:pt>
    <dgm:pt modelId="{FEA7BC6D-6745-4A77-9313-F45AD60FD4DC}" type="parTrans" cxnId="{B916847D-D1C0-4826-8795-D17776472F30}">
      <dgm:prSet/>
      <dgm:spPr/>
      <dgm:t>
        <a:bodyPr/>
        <a:lstStyle/>
        <a:p>
          <a:endParaRPr lang="en-US"/>
        </a:p>
      </dgm:t>
    </dgm:pt>
    <dgm:pt modelId="{A916E1CF-56EC-4875-BE02-F3338783B9FE}" type="sibTrans" cxnId="{B916847D-D1C0-4826-8795-D17776472F30}">
      <dgm:prSet/>
      <dgm:spPr/>
      <dgm:t>
        <a:bodyPr/>
        <a:lstStyle/>
        <a:p>
          <a:endParaRPr lang="en-US"/>
        </a:p>
      </dgm:t>
    </dgm:pt>
    <dgm:pt modelId="{88F1E627-C437-4FEB-A1B3-8C1827386133}">
      <dgm:prSet/>
      <dgm:spPr/>
      <dgm:t>
        <a:bodyPr/>
        <a:lstStyle/>
        <a:p>
          <a:pPr rtl="0"/>
          <a:r>
            <a:rPr lang="en-US" dirty="0" smtClean="0"/>
            <a:t>Partnership</a:t>
          </a:r>
          <a:endParaRPr lang="en-US" dirty="0"/>
        </a:p>
      </dgm:t>
    </dgm:pt>
    <dgm:pt modelId="{4ACF04D2-1B12-4EA1-A412-9E8F032CF530}" type="parTrans" cxnId="{5998DEE1-EC07-488D-9B9F-A4E32B59FA87}">
      <dgm:prSet/>
      <dgm:spPr/>
      <dgm:t>
        <a:bodyPr/>
        <a:lstStyle/>
        <a:p>
          <a:endParaRPr lang="en-US"/>
        </a:p>
      </dgm:t>
    </dgm:pt>
    <dgm:pt modelId="{1A30ACA7-C46C-415D-BCC0-245E48B47CB9}" type="sibTrans" cxnId="{5998DEE1-EC07-488D-9B9F-A4E32B59FA87}">
      <dgm:prSet/>
      <dgm:spPr/>
      <dgm:t>
        <a:bodyPr/>
        <a:lstStyle/>
        <a:p>
          <a:endParaRPr lang="en-US"/>
        </a:p>
      </dgm:t>
    </dgm:pt>
    <dgm:pt modelId="{CA73CD75-61DF-4A4F-91DA-8E1BE00EEEB4}">
      <dgm:prSet/>
      <dgm:spPr/>
      <dgm:t>
        <a:bodyPr/>
        <a:lstStyle/>
        <a:p>
          <a:pPr rtl="0"/>
          <a:r>
            <a:rPr lang="en-US" dirty="0" smtClean="0"/>
            <a:t>Corporation</a:t>
          </a:r>
          <a:endParaRPr lang="en-US" dirty="0"/>
        </a:p>
      </dgm:t>
    </dgm:pt>
    <dgm:pt modelId="{44C5A370-02AE-412D-B726-9DFB8076A3CA}" type="parTrans" cxnId="{21383087-3926-45EF-A350-2010B63BB08F}">
      <dgm:prSet/>
      <dgm:spPr/>
      <dgm:t>
        <a:bodyPr/>
        <a:lstStyle/>
        <a:p>
          <a:endParaRPr lang="en-US"/>
        </a:p>
      </dgm:t>
    </dgm:pt>
    <dgm:pt modelId="{1188E04F-E92E-4E54-9557-95FAE3560AC1}" type="sibTrans" cxnId="{21383087-3926-45EF-A350-2010B63BB08F}">
      <dgm:prSet/>
      <dgm:spPr/>
      <dgm:t>
        <a:bodyPr/>
        <a:lstStyle/>
        <a:p>
          <a:endParaRPr lang="en-US"/>
        </a:p>
      </dgm:t>
    </dgm:pt>
    <dgm:pt modelId="{F342DDEF-2D29-4D18-AFF2-BA6CC22712AE}" type="pres">
      <dgm:prSet presAssocID="{230E0BB8-88F9-4C1B-A189-CA872C7C765C}" presName="arrowDiagram" presStyleCnt="0">
        <dgm:presLayoutVars>
          <dgm:chMax val="5"/>
          <dgm:dir/>
          <dgm:resizeHandles val="exact"/>
        </dgm:presLayoutVars>
      </dgm:prSet>
      <dgm:spPr/>
      <dgm:t>
        <a:bodyPr/>
        <a:lstStyle/>
        <a:p>
          <a:endParaRPr lang="en-US"/>
        </a:p>
      </dgm:t>
    </dgm:pt>
    <dgm:pt modelId="{27A8CBAB-32CE-4984-8D48-3E2BBAC7D9E1}" type="pres">
      <dgm:prSet presAssocID="{230E0BB8-88F9-4C1B-A189-CA872C7C765C}" presName="arrow" presStyleLbl="bgShp" presStyleIdx="0" presStyleCnt="1"/>
      <dgm:spPr>
        <a:solidFill>
          <a:srgbClr val="00B0F0"/>
        </a:solidFill>
      </dgm:spPr>
    </dgm:pt>
    <dgm:pt modelId="{54586EE3-3242-4444-BC43-73DF67CD0035}" type="pres">
      <dgm:prSet presAssocID="{230E0BB8-88F9-4C1B-A189-CA872C7C765C}" presName="arrowDiagram3" presStyleCnt="0"/>
      <dgm:spPr/>
    </dgm:pt>
    <dgm:pt modelId="{5259176D-A83B-4B0A-9DD9-7CB30C3BC038}" type="pres">
      <dgm:prSet presAssocID="{D50291A7-23E1-4330-9813-AF7458939990}" presName="bullet3a" presStyleLbl="node1" presStyleIdx="0" presStyleCnt="3"/>
      <dgm:spPr/>
    </dgm:pt>
    <dgm:pt modelId="{7DB08BAB-F4B9-44E5-BD26-15D0911BE58F}" type="pres">
      <dgm:prSet presAssocID="{D50291A7-23E1-4330-9813-AF7458939990}" presName="textBox3a" presStyleLbl="revTx" presStyleIdx="0" presStyleCnt="3" custScaleX="145430" custScaleY="43534" custLinFactNeighborX="14290" custLinFactNeighborY="-1243">
        <dgm:presLayoutVars>
          <dgm:bulletEnabled val="1"/>
        </dgm:presLayoutVars>
      </dgm:prSet>
      <dgm:spPr/>
      <dgm:t>
        <a:bodyPr/>
        <a:lstStyle/>
        <a:p>
          <a:endParaRPr lang="en-US"/>
        </a:p>
      </dgm:t>
    </dgm:pt>
    <dgm:pt modelId="{C685C366-E6C9-46C4-BF9F-7513C69E2732}" type="pres">
      <dgm:prSet presAssocID="{88F1E627-C437-4FEB-A1B3-8C1827386133}" presName="bullet3b" presStyleLbl="node1" presStyleIdx="1" presStyleCnt="3" custLinFactNeighborX="28014"/>
      <dgm:spPr/>
    </dgm:pt>
    <dgm:pt modelId="{E22D0890-6A26-45D5-8DBF-7E028E6EC7AD}" type="pres">
      <dgm:prSet presAssocID="{88F1E627-C437-4FEB-A1B3-8C1827386133}" presName="textBox3b" presStyleLbl="revTx" presStyleIdx="1" presStyleCnt="3" custScaleY="14216" custLinFactNeighborX="-7562" custLinFactNeighborY="-24510">
        <dgm:presLayoutVars>
          <dgm:bulletEnabled val="1"/>
        </dgm:presLayoutVars>
      </dgm:prSet>
      <dgm:spPr/>
      <dgm:t>
        <a:bodyPr/>
        <a:lstStyle/>
        <a:p>
          <a:endParaRPr lang="en-US"/>
        </a:p>
      </dgm:t>
    </dgm:pt>
    <dgm:pt modelId="{769B3A91-BFA4-4C16-BF94-C21208649A5B}" type="pres">
      <dgm:prSet presAssocID="{CA73CD75-61DF-4A4F-91DA-8E1BE00EEEB4}" presName="bullet3c" presStyleLbl="node1" presStyleIdx="2" presStyleCnt="3"/>
      <dgm:spPr/>
    </dgm:pt>
    <dgm:pt modelId="{E9950BD3-2EFA-4BC3-AB90-1439C3F652AE}" type="pres">
      <dgm:prSet presAssocID="{CA73CD75-61DF-4A4F-91DA-8E1BE00EEEB4}" presName="textBox3c" presStyleLbl="revTx" presStyleIdx="2" presStyleCnt="3" custScaleY="15801" custLinFactNeighborX="-18596" custLinFactNeighborY="-25580">
        <dgm:presLayoutVars>
          <dgm:bulletEnabled val="1"/>
        </dgm:presLayoutVars>
      </dgm:prSet>
      <dgm:spPr/>
      <dgm:t>
        <a:bodyPr/>
        <a:lstStyle/>
        <a:p>
          <a:endParaRPr lang="en-US"/>
        </a:p>
      </dgm:t>
    </dgm:pt>
  </dgm:ptLst>
  <dgm:cxnLst>
    <dgm:cxn modelId="{B916847D-D1C0-4826-8795-D17776472F30}" srcId="{230E0BB8-88F9-4C1B-A189-CA872C7C765C}" destId="{D50291A7-23E1-4330-9813-AF7458939990}" srcOrd="0" destOrd="0" parTransId="{FEA7BC6D-6745-4A77-9313-F45AD60FD4DC}" sibTransId="{A916E1CF-56EC-4875-BE02-F3338783B9FE}"/>
    <dgm:cxn modelId="{55A824EE-E448-43AB-A694-00D0230BDFFE}" type="presOf" srcId="{230E0BB8-88F9-4C1B-A189-CA872C7C765C}" destId="{F342DDEF-2D29-4D18-AFF2-BA6CC22712AE}" srcOrd="0" destOrd="0" presId="urn:microsoft.com/office/officeart/2005/8/layout/arrow2"/>
    <dgm:cxn modelId="{3EC1914D-4252-4303-A7F9-84CF57AA21F6}" type="presOf" srcId="{D50291A7-23E1-4330-9813-AF7458939990}" destId="{7DB08BAB-F4B9-44E5-BD26-15D0911BE58F}" srcOrd="0" destOrd="0" presId="urn:microsoft.com/office/officeart/2005/8/layout/arrow2"/>
    <dgm:cxn modelId="{F372CE71-CC29-436A-A7A6-B5E2B2CCD65E}" type="presOf" srcId="{CA73CD75-61DF-4A4F-91DA-8E1BE00EEEB4}" destId="{E9950BD3-2EFA-4BC3-AB90-1439C3F652AE}" srcOrd="0" destOrd="0" presId="urn:microsoft.com/office/officeart/2005/8/layout/arrow2"/>
    <dgm:cxn modelId="{5998DEE1-EC07-488D-9B9F-A4E32B59FA87}" srcId="{230E0BB8-88F9-4C1B-A189-CA872C7C765C}" destId="{88F1E627-C437-4FEB-A1B3-8C1827386133}" srcOrd="1" destOrd="0" parTransId="{4ACF04D2-1B12-4EA1-A412-9E8F032CF530}" sibTransId="{1A30ACA7-C46C-415D-BCC0-245E48B47CB9}"/>
    <dgm:cxn modelId="{21383087-3926-45EF-A350-2010B63BB08F}" srcId="{230E0BB8-88F9-4C1B-A189-CA872C7C765C}" destId="{CA73CD75-61DF-4A4F-91DA-8E1BE00EEEB4}" srcOrd="2" destOrd="0" parTransId="{44C5A370-02AE-412D-B726-9DFB8076A3CA}" sibTransId="{1188E04F-E92E-4E54-9557-95FAE3560AC1}"/>
    <dgm:cxn modelId="{00D907A0-2DFA-406F-B422-D4B6D5150438}" type="presOf" srcId="{88F1E627-C437-4FEB-A1B3-8C1827386133}" destId="{E22D0890-6A26-45D5-8DBF-7E028E6EC7AD}" srcOrd="0" destOrd="0" presId="urn:microsoft.com/office/officeart/2005/8/layout/arrow2"/>
    <dgm:cxn modelId="{3B7E8EF6-331A-4E37-B0AC-D1C1EB5B6BC5}" type="presParOf" srcId="{F342DDEF-2D29-4D18-AFF2-BA6CC22712AE}" destId="{27A8CBAB-32CE-4984-8D48-3E2BBAC7D9E1}" srcOrd="0" destOrd="0" presId="urn:microsoft.com/office/officeart/2005/8/layout/arrow2"/>
    <dgm:cxn modelId="{8F4495BE-EC5D-4ABF-86EE-1FA61B759BB9}" type="presParOf" srcId="{F342DDEF-2D29-4D18-AFF2-BA6CC22712AE}" destId="{54586EE3-3242-4444-BC43-73DF67CD0035}" srcOrd="1" destOrd="0" presId="urn:microsoft.com/office/officeart/2005/8/layout/arrow2"/>
    <dgm:cxn modelId="{73A77D5C-DB92-41B1-8CB6-78639BB92D26}" type="presParOf" srcId="{54586EE3-3242-4444-BC43-73DF67CD0035}" destId="{5259176D-A83B-4B0A-9DD9-7CB30C3BC038}" srcOrd="0" destOrd="0" presId="urn:microsoft.com/office/officeart/2005/8/layout/arrow2"/>
    <dgm:cxn modelId="{DCA0C13B-EBCA-4E62-A8FB-8DA81FB51EB0}" type="presParOf" srcId="{54586EE3-3242-4444-BC43-73DF67CD0035}" destId="{7DB08BAB-F4B9-44E5-BD26-15D0911BE58F}" srcOrd="1" destOrd="0" presId="urn:microsoft.com/office/officeart/2005/8/layout/arrow2"/>
    <dgm:cxn modelId="{E19B3119-9172-4968-AECD-CC1F2241C031}" type="presParOf" srcId="{54586EE3-3242-4444-BC43-73DF67CD0035}" destId="{C685C366-E6C9-46C4-BF9F-7513C69E2732}" srcOrd="2" destOrd="0" presId="urn:microsoft.com/office/officeart/2005/8/layout/arrow2"/>
    <dgm:cxn modelId="{07ABEE46-D43A-4B79-A930-206ABF2D0ADA}" type="presParOf" srcId="{54586EE3-3242-4444-BC43-73DF67CD0035}" destId="{E22D0890-6A26-45D5-8DBF-7E028E6EC7AD}" srcOrd="3" destOrd="0" presId="urn:microsoft.com/office/officeart/2005/8/layout/arrow2"/>
    <dgm:cxn modelId="{BBA91616-7B04-4088-8D0A-80D8578A787F}" type="presParOf" srcId="{54586EE3-3242-4444-BC43-73DF67CD0035}" destId="{769B3A91-BFA4-4C16-BF94-C21208649A5B}" srcOrd="4" destOrd="0" presId="urn:microsoft.com/office/officeart/2005/8/layout/arrow2"/>
    <dgm:cxn modelId="{69302980-9075-4259-A690-D03DD50BF5EC}" type="presParOf" srcId="{54586EE3-3242-4444-BC43-73DF67CD0035}" destId="{E9950BD3-2EFA-4BC3-AB90-1439C3F652AE}" srcOrd="5" destOrd="0" presId="urn:microsoft.com/office/officeart/2005/8/layout/arrow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7A8CBAB-32CE-4984-8D48-3E2BBAC7D9E1}">
      <dsp:nvSpPr>
        <dsp:cNvPr id="0" name=""/>
        <dsp:cNvSpPr/>
      </dsp:nvSpPr>
      <dsp:spPr>
        <a:xfrm>
          <a:off x="0" y="19050"/>
          <a:ext cx="8229600" cy="5143500"/>
        </a:xfrm>
        <a:prstGeom prst="swooshArrow">
          <a:avLst>
            <a:gd name="adj1" fmla="val 25000"/>
            <a:gd name="adj2" fmla="val 25000"/>
          </a:avLst>
        </a:prstGeom>
        <a:solidFill>
          <a:srgbClr val="00B0F0"/>
        </a:solidFill>
        <a:ln>
          <a:noFill/>
        </a:ln>
        <a:effectLst/>
      </dsp:spPr>
      <dsp:style>
        <a:lnRef idx="0">
          <a:scrgbClr r="0" g="0" b="0"/>
        </a:lnRef>
        <a:fillRef idx="1">
          <a:scrgbClr r="0" g="0" b="0"/>
        </a:fillRef>
        <a:effectRef idx="0">
          <a:scrgbClr r="0" g="0" b="0"/>
        </a:effectRef>
        <a:fontRef idx="minor"/>
      </dsp:style>
    </dsp:sp>
    <dsp:sp modelId="{5259176D-A83B-4B0A-9DD9-7CB30C3BC038}">
      <dsp:nvSpPr>
        <dsp:cNvPr id="0" name=""/>
        <dsp:cNvSpPr/>
      </dsp:nvSpPr>
      <dsp:spPr>
        <a:xfrm>
          <a:off x="1045159" y="3569093"/>
          <a:ext cx="213969" cy="213969"/>
        </a:xfrm>
        <a:prstGeom prst="ellipse">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B08BAB-F4B9-44E5-BD26-15D0911BE58F}">
      <dsp:nvSpPr>
        <dsp:cNvPr id="0" name=""/>
        <dsp:cNvSpPr/>
      </dsp:nvSpPr>
      <dsp:spPr>
        <a:xfrm>
          <a:off x="990594" y="4077277"/>
          <a:ext cx="2788615" cy="647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378" tIns="0" rIns="0" bIns="0" numCol="1" spcCol="1270" anchor="t" anchorCtr="0">
          <a:noAutofit/>
        </a:bodyPr>
        <a:lstStyle/>
        <a:p>
          <a:pPr lvl="0" algn="l" defTabSz="1066800" rtl="0">
            <a:lnSpc>
              <a:spcPct val="90000"/>
            </a:lnSpc>
            <a:spcBef>
              <a:spcPct val="0"/>
            </a:spcBef>
            <a:spcAft>
              <a:spcPct val="35000"/>
            </a:spcAft>
          </a:pPr>
          <a:r>
            <a:rPr lang="en-US" sz="2400" kern="1200" dirty="0" smtClean="0"/>
            <a:t>Sole proprietorship</a:t>
          </a:r>
          <a:endParaRPr lang="en-US" sz="2400" kern="1200" dirty="0"/>
        </a:p>
      </dsp:txBody>
      <dsp:txXfrm>
        <a:off x="990594" y="4077277"/>
        <a:ext cx="2788615" cy="647120"/>
      </dsp:txXfrm>
    </dsp:sp>
    <dsp:sp modelId="{C685C366-E6C9-46C4-BF9F-7513C69E2732}">
      <dsp:nvSpPr>
        <dsp:cNvPr id="0" name=""/>
        <dsp:cNvSpPr/>
      </dsp:nvSpPr>
      <dsp:spPr>
        <a:xfrm>
          <a:off x="3042208" y="2171090"/>
          <a:ext cx="386791" cy="386791"/>
        </a:xfrm>
        <a:prstGeom prst="ellipse">
          <a:avLst/>
        </a:prstGeom>
        <a:solidFill>
          <a:schemeClr val="accent2">
            <a:shade val="80000"/>
            <a:hueOff val="0"/>
            <a:satOff val="-14010"/>
            <a:lumOff val="158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2D0890-6A26-45D5-8DBF-7E028E6EC7AD}">
      <dsp:nvSpPr>
        <dsp:cNvPr id="0" name=""/>
        <dsp:cNvSpPr/>
      </dsp:nvSpPr>
      <dsp:spPr>
        <a:xfrm>
          <a:off x="2977890" y="2878826"/>
          <a:ext cx="1975104" cy="3977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4953" tIns="0" rIns="0" bIns="0" numCol="1" spcCol="1270" anchor="t" anchorCtr="0">
          <a:noAutofit/>
        </a:bodyPr>
        <a:lstStyle/>
        <a:p>
          <a:pPr lvl="0" algn="l" defTabSz="1066800" rtl="0">
            <a:lnSpc>
              <a:spcPct val="90000"/>
            </a:lnSpc>
            <a:spcBef>
              <a:spcPct val="0"/>
            </a:spcBef>
            <a:spcAft>
              <a:spcPct val="35000"/>
            </a:spcAft>
          </a:pPr>
          <a:r>
            <a:rPr lang="en-US" sz="2400" kern="1200" dirty="0" smtClean="0"/>
            <a:t>Partnership</a:t>
          </a:r>
          <a:endParaRPr lang="en-US" sz="2400" kern="1200" dirty="0"/>
        </a:p>
      </dsp:txBody>
      <dsp:txXfrm>
        <a:off x="2977890" y="2878826"/>
        <a:ext cx="1975104" cy="397772"/>
      </dsp:txXfrm>
    </dsp:sp>
    <dsp:sp modelId="{769B3A91-BFA4-4C16-BF94-C21208649A5B}">
      <dsp:nvSpPr>
        <dsp:cNvPr id="0" name=""/>
        <dsp:cNvSpPr/>
      </dsp:nvSpPr>
      <dsp:spPr>
        <a:xfrm>
          <a:off x="5205222" y="1320355"/>
          <a:ext cx="534924" cy="534924"/>
        </a:xfrm>
        <a:prstGeom prst="ellipse">
          <a:avLst/>
        </a:prstGeom>
        <a:solidFill>
          <a:schemeClr val="accent2">
            <a:shade val="80000"/>
            <a:hueOff val="0"/>
            <a:satOff val="-28019"/>
            <a:lumOff val="31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950BD3-2EFA-4BC3-AB90-1439C3F652AE}">
      <dsp:nvSpPr>
        <dsp:cNvPr id="0" name=""/>
        <dsp:cNvSpPr/>
      </dsp:nvSpPr>
      <dsp:spPr>
        <a:xfrm>
          <a:off x="5105393" y="2178345"/>
          <a:ext cx="1975104" cy="564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3445" tIns="0" rIns="0" bIns="0" numCol="1" spcCol="1270" anchor="t" anchorCtr="0">
          <a:noAutofit/>
        </a:bodyPr>
        <a:lstStyle/>
        <a:p>
          <a:pPr lvl="0" algn="l" defTabSz="1066800" rtl="0">
            <a:lnSpc>
              <a:spcPct val="90000"/>
            </a:lnSpc>
            <a:spcBef>
              <a:spcPct val="0"/>
            </a:spcBef>
            <a:spcAft>
              <a:spcPct val="35000"/>
            </a:spcAft>
          </a:pPr>
          <a:r>
            <a:rPr lang="en-US" sz="2400" kern="1200" dirty="0" smtClean="0"/>
            <a:t>Corporation</a:t>
          </a:r>
          <a:endParaRPr lang="en-US" sz="2400" kern="1200" dirty="0"/>
        </a:p>
      </dsp:txBody>
      <dsp:txXfrm>
        <a:off x="5105393" y="2178345"/>
        <a:ext cx="1975104" cy="564843"/>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37A18D1E-E989-4AA7-8185-9F4D3AFD776B}" type="slidenum">
              <a:rPr lang="en-US"/>
              <a:pPr/>
              <a:t>‹#›</a:t>
            </a:fld>
            <a:endParaRPr lang="en-US" dirty="0"/>
          </a:p>
        </p:txBody>
      </p:sp>
    </p:spTree>
    <p:extLst>
      <p:ext uri="{BB962C8B-B14F-4D97-AF65-F5344CB8AC3E}">
        <p14:creationId xmlns:p14="http://schemas.microsoft.com/office/powerpoint/2010/main" xmlns="" val="393477722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E6C587-D03A-4641-916C-FB0926138E9E}" type="slidenum">
              <a:rPr lang="en-US"/>
              <a:pPr/>
              <a:t>1</a:t>
            </a:fld>
            <a:endParaRPr lang="en-US" dirty="0"/>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0ECED7-A97B-466F-BFFF-DB78D3042CED}" type="slidenum">
              <a:rPr lang="en-US"/>
              <a:pPr/>
              <a:t>12</a:t>
            </a:fld>
            <a:endParaRPr lang="en-US" dirty="0"/>
          </a:p>
        </p:txBody>
      </p:sp>
      <p:sp>
        <p:nvSpPr>
          <p:cNvPr id="1231874" name="Rectangle 2"/>
          <p:cNvSpPr>
            <a:spLocks noGrp="1" noRot="1" noChangeAspect="1" noChangeArrowheads="1" noTextEdit="1"/>
          </p:cNvSpPr>
          <p:nvPr>
            <p:ph type="sldImg"/>
          </p:nvPr>
        </p:nvSpPr>
        <p:spPr>
          <a:ln/>
        </p:spPr>
      </p:sp>
      <p:sp>
        <p:nvSpPr>
          <p:cNvPr id="123187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C95BCC-8A39-40F3-8CE9-34803D859FAE}" type="slidenum">
              <a:rPr lang="en-US"/>
              <a:pPr/>
              <a:t>13</a:t>
            </a:fld>
            <a:endParaRPr lang="en-US" dirty="0"/>
          </a:p>
        </p:txBody>
      </p:sp>
      <p:sp>
        <p:nvSpPr>
          <p:cNvPr id="1233922" name="Rectangle 2"/>
          <p:cNvSpPr>
            <a:spLocks noGrp="1" noRot="1" noChangeAspect="1" noChangeArrowheads="1" noTextEdit="1"/>
          </p:cNvSpPr>
          <p:nvPr>
            <p:ph type="sldImg"/>
          </p:nvPr>
        </p:nvSpPr>
        <p:spPr>
          <a:ln/>
        </p:spPr>
      </p:sp>
      <p:sp>
        <p:nvSpPr>
          <p:cNvPr id="123392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E47868-4101-4C0F-872C-C86719217744}" type="slidenum">
              <a:rPr lang="en-US"/>
              <a:pPr/>
              <a:t>14</a:t>
            </a:fld>
            <a:endParaRPr lang="en-US" dirty="0"/>
          </a:p>
        </p:txBody>
      </p:sp>
      <p:sp>
        <p:nvSpPr>
          <p:cNvPr id="1168386" name="Rectangle 2"/>
          <p:cNvSpPr>
            <a:spLocks noGrp="1" noRot="1" noChangeAspect="1" noChangeArrowheads="1" noTextEdit="1"/>
          </p:cNvSpPr>
          <p:nvPr>
            <p:ph type="sldImg"/>
          </p:nvPr>
        </p:nvSpPr>
        <p:spPr>
          <a:ln/>
        </p:spPr>
      </p:sp>
      <p:sp>
        <p:nvSpPr>
          <p:cNvPr id="116838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B7C77-6F85-47B7-8963-63217A821C0C}" type="slidenum">
              <a:rPr lang="en-US"/>
              <a:pPr/>
              <a:t>15</a:t>
            </a:fld>
            <a:endParaRPr lang="en-US" dirty="0"/>
          </a:p>
        </p:txBody>
      </p:sp>
      <p:sp>
        <p:nvSpPr>
          <p:cNvPr id="1240066" name="Rectangle 2"/>
          <p:cNvSpPr>
            <a:spLocks noGrp="1" noRot="1" noChangeAspect="1" noChangeArrowheads="1" noTextEdit="1"/>
          </p:cNvSpPr>
          <p:nvPr>
            <p:ph type="sldImg"/>
          </p:nvPr>
        </p:nvSpPr>
        <p:spPr>
          <a:ln/>
        </p:spPr>
      </p:sp>
      <p:sp>
        <p:nvSpPr>
          <p:cNvPr id="124006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4C3995-0057-4066-8C47-18772310B2AC}" type="slidenum">
              <a:rPr lang="en-US"/>
              <a:pPr/>
              <a:t>16</a:t>
            </a:fld>
            <a:endParaRPr lang="en-US" dirty="0"/>
          </a:p>
        </p:txBody>
      </p:sp>
      <p:sp>
        <p:nvSpPr>
          <p:cNvPr id="1170434" name="Rectangle 2"/>
          <p:cNvSpPr>
            <a:spLocks noGrp="1" noRot="1" noChangeAspect="1" noChangeArrowheads="1" noTextEdit="1"/>
          </p:cNvSpPr>
          <p:nvPr>
            <p:ph type="sldImg"/>
          </p:nvPr>
        </p:nvSpPr>
        <p:spPr>
          <a:ln/>
        </p:spPr>
      </p:sp>
      <p:sp>
        <p:nvSpPr>
          <p:cNvPr id="117043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E99410-CB7F-4E5F-AB06-35BE356DD9B1}" type="slidenum">
              <a:rPr lang="en-US"/>
              <a:pPr/>
              <a:t>17</a:t>
            </a:fld>
            <a:endParaRPr lang="en-US" dirty="0"/>
          </a:p>
        </p:txBody>
      </p:sp>
      <p:sp>
        <p:nvSpPr>
          <p:cNvPr id="1172482" name="Rectangle 2"/>
          <p:cNvSpPr>
            <a:spLocks noGrp="1" noRot="1" noChangeAspect="1" noChangeArrowheads="1" noTextEdit="1"/>
          </p:cNvSpPr>
          <p:nvPr>
            <p:ph type="sldImg"/>
          </p:nvPr>
        </p:nvSpPr>
        <p:spPr>
          <a:ln/>
        </p:spPr>
      </p:sp>
      <p:sp>
        <p:nvSpPr>
          <p:cNvPr id="117248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3E61AF-E989-4B8B-84C1-447158251689}" type="slidenum">
              <a:rPr lang="en-US"/>
              <a:pPr/>
              <a:t>18</a:t>
            </a:fld>
            <a:endParaRPr lang="en-US" dirty="0"/>
          </a:p>
        </p:txBody>
      </p:sp>
      <p:sp>
        <p:nvSpPr>
          <p:cNvPr id="1242114" name="Rectangle 2"/>
          <p:cNvSpPr>
            <a:spLocks noGrp="1" noRot="1" noChangeAspect="1" noChangeArrowheads="1" noTextEdit="1"/>
          </p:cNvSpPr>
          <p:nvPr>
            <p:ph type="sldImg"/>
          </p:nvPr>
        </p:nvSpPr>
        <p:spPr>
          <a:ln/>
        </p:spPr>
      </p:sp>
      <p:sp>
        <p:nvSpPr>
          <p:cNvPr id="12421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CBBD40-693B-434C-A762-BE7F32234E51}" type="slidenum">
              <a:rPr lang="en-US"/>
              <a:pPr/>
              <a:t>19</a:t>
            </a:fld>
            <a:endParaRPr lang="en-US" dirty="0"/>
          </a:p>
        </p:txBody>
      </p:sp>
      <p:sp>
        <p:nvSpPr>
          <p:cNvPr id="1174530" name="Rectangle 2"/>
          <p:cNvSpPr>
            <a:spLocks noGrp="1" noRot="1" noChangeAspect="1" noChangeArrowheads="1" noTextEdit="1"/>
          </p:cNvSpPr>
          <p:nvPr>
            <p:ph type="sldImg"/>
          </p:nvPr>
        </p:nvSpPr>
        <p:spPr>
          <a:ln/>
        </p:spPr>
      </p:sp>
      <p:sp>
        <p:nvSpPr>
          <p:cNvPr id="117453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748F74-79DC-4B9A-B676-400A04267355}" type="slidenum">
              <a:rPr lang="en-US"/>
              <a:pPr/>
              <a:t>20</a:t>
            </a:fld>
            <a:endParaRPr lang="en-US" dirty="0"/>
          </a:p>
        </p:txBody>
      </p:sp>
      <p:sp>
        <p:nvSpPr>
          <p:cNvPr id="1178626" name="Rectangle 2"/>
          <p:cNvSpPr>
            <a:spLocks noGrp="1" noRot="1" noChangeAspect="1" noChangeArrowheads="1" noTextEdit="1"/>
          </p:cNvSpPr>
          <p:nvPr>
            <p:ph type="sldImg"/>
          </p:nvPr>
        </p:nvSpPr>
        <p:spPr>
          <a:ln/>
        </p:spPr>
      </p:sp>
      <p:sp>
        <p:nvSpPr>
          <p:cNvPr id="117862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8F7384-36C6-4E5D-B358-1D965FFA2BDF}" type="slidenum">
              <a:rPr lang="en-US"/>
              <a:pPr/>
              <a:t>21</a:t>
            </a:fld>
            <a:endParaRPr lang="en-US" dirty="0"/>
          </a:p>
        </p:txBody>
      </p:sp>
      <p:sp>
        <p:nvSpPr>
          <p:cNvPr id="1235970" name="Rectangle 2"/>
          <p:cNvSpPr>
            <a:spLocks noGrp="1" noRot="1" noChangeAspect="1" noChangeArrowheads="1" noTextEdit="1"/>
          </p:cNvSpPr>
          <p:nvPr>
            <p:ph type="sldImg"/>
          </p:nvPr>
        </p:nvSpPr>
        <p:spPr>
          <a:ln/>
        </p:spPr>
      </p:sp>
      <p:sp>
        <p:nvSpPr>
          <p:cNvPr id="123597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238ADD-7EE3-4A61-9B41-BA8A3CBAC68F}" type="slidenum">
              <a:rPr lang="en-US"/>
              <a:pPr/>
              <a:t>4</a:t>
            </a:fld>
            <a:endParaRPr lang="en-US" dirty="0"/>
          </a:p>
        </p:txBody>
      </p:sp>
      <p:sp>
        <p:nvSpPr>
          <p:cNvPr id="1238018" name="Rectangle 2"/>
          <p:cNvSpPr>
            <a:spLocks noGrp="1" noRot="1" noChangeAspect="1" noChangeArrowheads="1" noTextEdit="1"/>
          </p:cNvSpPr>
          <p:nvPr>
            <p:ph type="sldImg"/>
          </p:nvPr>
        </p:nvSpPr>
        <p:spPr>
          <a:ln/>
        </p:spPr>
      </p:sp>
      <p:sp>
        <p:nvSpPr>
          <p:cNvPr id="1238019" name="Rectangle 3"/>
          <p:cNvSpPr>
            <a:spLocks noGrp="1" noChangeArrowheads="1"/>
          </p:cNvSpPr>
          <p:nvPr>
            <p:ph type="body" idx="1"/>
          </p:nvPr>
        </p:nvSpPr>
        <p:spPr>
          <a:xfrm>
            <a:off x="914400" y="4343400"/>
            <a:ext cx="5029200" cy="4114800"/>
          </a:xfrm>
        </p:spPr>
        <p:txBody>
          <a:bodyPr/>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BDF611-BB20-47EE-A337-189BD6FBFB91}" type="slidenum">
              <a:rPr lang="en-US"/>
              <a:pPr/>
              <a:t>22</a:t>
            </a:fld>
            <a:endParaRPr lang="en-US" dirty="0"/>
          </a:p>
        </p:txBody>
      </p:sp>
      <p:sp>
        <p:nvSpPr>
          <p:cNvPr id="1176578" name="Rectangle 2"/>
          <p:cNvSpPr>
            <a:spLocks noGrp="1" noRot="1" noChangeAspect="1" noChangeArrowheads="1" noTextEdit="1"/>
          </p:cNvSpPr>
          <p:nvPr>
            <p:ph type="sldImg"/>
          </p:nvPr>
        </p:nvSpPr>
        <p:spPr>
          <a:ln/>
        </p:spPr>
      </p:sp>
      <p:sp>
        <p:nvSpPr>
          <p:cNvPr id="117657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7F8547-F57E-4BC0-B883-B09DF91DA36E}" type="slidenum">
              <a:rPr lang="en-US"/>
              <a:pPr/>
              <a:t>25</a:t>
            </a:fld>
            <a:endParaRPr lang="en-US" dirty="0"/>
          </a:p>
        </p:txBody>
      </p:sp>
      <p:sp>
        <p:nvSpPr>
          <p:cNvPr id="1197058" name="Rectangle 2"/>
          <p:cNvSpPr>
            <a:spLocks noGrp="1" noRot="1" noChangeAspect="1" noChangeArrowheads="1" noTextEdit="1"/>
          </p:cNvSpPr>
          <p:nvPr>
            <p:ph type="sldImg"/>
          </p:nvPr>
        </p:nvSpPr>
        <p:spPr>
          <a:ln/>
        </p:spPr>
      </p:sp>
      <p:sp>
        <p:nvSpPr>
          <p:cNvPr id="119705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7F8547-F57E-4BC0-B883-B09DF91DA36E}" type="slidenum">
              <a:rPr lang="en-US"/>
              <a:pPr/>
              <a:t>26</a:t>
            </a:fld>
            <a:endParaRPr lang="en-US" dirty="0"/>
          </a:p>
        </p:txBody>
      </p:sp>
      <p:sp>
        <p:nvSpPr>
          <p:cNvPr id="1197058" name="Rectangle 2"/>
          <p:cNvSpPr>
            <a:spLocks noGrp="1" noRot="1" noChangeAspect="1" noChangeArrowheads="1" noTextEdit="1"/>
          </p:cNvSpPr>
          <p:nvPr>
            <p:ph type="sldImg"/>
          </p:nvPr>
        </p:nvSpPr>
        <p:spPr>
          <a:ln/>
        </p:spPr>
      </p:sp>
      <p:sp>
        <p:nvSpPr>
          <p:cNvPr id="119705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E409A2-73FC-45F8-8C84-3D1DAB9B85D9}" type="slidenum">
              <a:rPr lang="en-US"/>
              <a:pPr/>
              <a:t>27</a:t>
            </a:fld>
            <a:endParaRPr lang="en-US" dirty="0"/>
          </a:p>
        </p:txBody>
      </p:sp>
      <p:sp>
        <p:nvSpPr>
          <p:cNvPr id="1199106" name="Rectangle 2"/>
          <p:cNvSpPr>
            <a:spLocks noGrp="1" noRot="1" noChangeAspect="1" noChangeArrowheads="1" noTextEdit="1"/>
          </p:cNvSpPr>
          <p:nvPr>
            <p:ph type="sldImg"/>
          </p:nvPr>
        </p:nvSpPr>
        <p:spPr>
          <a:ln/>
        </p:spPr>
      </p:sp>
      <p:sp>
        <p:nvSpPr>
          <p:cNvPr id="119910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8A5E75-C43D-4208-B20A-C929867EA684}" type="slidenum">
              <a:rPr lang="en-US"/>
              <a:pPr/>
              <a:t>28</a:t>
            </a:fld>
            <a:endParaRPr lang="en-US" dirty="0"/>
          </a:p>
        </p:txBody>
      </p:sp>
      <p:sp>
        <p:nvSpPr>
          <p:cNvPr id="1201154" name="Rectangle 2"/>
          <p:cNvSpPr>
            <a:spLocks noGrp="1" noRot="1" noChangeAspect="1" noChangeArrowheads="1" noTextEdit="1"/>
          </p:cNvSpPr>
          <p:nvPr>
            <p:ph type="sldImg"/>
          </p:nvPr>
        </p:nvSpPr>
        <p:spPr>
          <a:ln/>
        </p:spPr>
      </p:sp>
      <p:sp>
        <p:nvSpPr>
          <p:cNvPr id="120115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54D983-3300-4A4D-A25F-1C7EEFB7C8CF}" type="slidenum">
              <a:rPr lang="en-US"/>
              <a:pPr/>
              <a:t>29</a:t>
            </a:fld>
            <a:endParaRPr lang="en-US" dirty="0"/>
          </a:p>
        </p:txBody>
      </p:sp>
      <p:sp>
        <p:nvSpPr>
          <p:cNvPr id="1203202" name="Rectangle 2"/>
          <p:cNvSpPr>
            <a:spLocks noGrp="1" noRot="1" noChangeAspect="1" noChangeArrowheads="1" noTextEdit="1"/>
          </p:cNvSpPr>
          <p:nvPr>
            <p:ph type="sldImg"/>
          </p:nvPr>
        </p:nvSpPr>
        <p:spPr>
          <a:ln/>
        </p:spPr>
      </p:sp>
      <p:sp>
        <p:nvSpPr>
          <p:cNvPr id="120320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4ECE42-C264-40B5-AFD4-29F468EC40A6}" type="slidenum">
              <a:rPr lang="en-US"/>
              <a:pPr/>
              <a:t>30</a:t>
            </a:fld>
            <a:endParaRPr lang="en-US" dirty="0"/>
          </a:p>
        </p:txBody>
      </p:sp>
      <p:sp>
        <p:nvSpPr>
          <p:cNvPr id="1205250" name="Rectangle 2"/>
          <p:cNvSpPr>
            <a:spLocks noGrp="1" noRot="1" noChangeAspect="1" noChangeArrowheads="1" noTextEdit="1"/>
          </p:cNvSpPr>
          <p:nvPr>
            <p:ph type="sldImg"/>
          </p:nvPr>
        </p:nvSpPr>
        <p:spPr>
          <a:ln/>
        </p:spPr>
      </p:sp>
      <p:sp>
        <p:nvSpPr>
          <p:cNvPr id="120525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376EF9-6DCF-40C6-9EE0-33871E2A1B47}" type="slidenum">
              <a:rPr lang="en-US"/>
              <a:pPr/>
              <a:t>31</a:t>
            </a:fld>
            <a:endParaRPr lang="en-US" dirty="0"/>
          </a:p>
        </p:txBody>
      </p:sp>
      <p:sp>
        <p:nvSpPr>
          <p:cNvPr id="1207298" name="Rectangle 2"/>
          <p:cNvSpPr>
            <a:spLocks noGrp="1" noRot="1" noChangeAspect="1" noChangeArrowheads="1" noTextEdit="1"/>
          </p:cNvSpPr>
          <p:nvPr>
            <p:ph type="sldImg"/>
          </p:nvPr>
        </p:nvSpPr>
        <p:spPr>
          <a:ln/>
        </p:spPr>
      </p:sp>
      <p:sp>
        <p:nvSpPr>
          <p:cNvPr id="120729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67FCCD-7E4C-4D2B-896E-55F7E692A299}" type="slidenum">
              <a:rPr lang="en-US"/>
              <a:pPr/>
              <a:t>32</a:t>
            </a:fld>
            <a:endParaRPr lang="en-US" dirty="0"/>
          </a:p>
        </p:txBody>
      </p:sp>
      <p:sp>
        <p:nvSpPr>
          <p:cNvPr id="1213442" name="Rectangle 2"/>
          <p:cNvSpPr>
            <a:spLocks noGrp="1" noRot="1" noChangeAspect="1" noChangeArrowheads="1" noTextEdit="1"/>
          </p:cNvSpPr>
          <p:nvPr>
            <p:ph type="sldImg"/>
          </p:nvPr>
        </p:nvSpPr>
        <p:spPr>
          <a:ln/>
        </p:spPr>
      </p:sp>
      <p:sp>
        <p:nvSpPr>
          <p:cNvPr id="121344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97E197-4446-4A2A-8623-C860FF7C0DBB}" type="slidenum">
              <a:rPr lang="en-US"/>
              <a:pPr/>
              <a:t>33</a:t>
            </a:fld>
            <a:endParaRPr lang="en-US" dirty="0"/>
          </a:p>
        </p:txBody>
      </p:sp>
      <p:sp>
        <p:nvSpPr>
          <p:cNvPr id="1215490" name="Rectangle 2"/>
          <p:cNvSpPr>
            <a:spLocks noGrp="1" noRot="1" noChangeAspect="1" noChangeArrowheads="1" noTextEdit="1"/>
          </p:cNvSpPr>
          <p:nvPr>
            <p:ph type="sldImg"/>
          </p:nvPr>
        </p:nvSpPr>
        <p:spPr>
          <a:ln/>
        </p:spPr>
      </p:sp>
      <p:sp>
        <p:nvSpPr>
          <p:cNvPr id="121549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F70683-CA71-40BE-A4BD-0D50E54177A3}" type="slidenum">
              <a:rPr lang="en-US"/>
              <a:pPr/>
              <a:t>5</a:t>
            </a:fld>
            <a:endParaRPr lang="en-US" dirty="0"/>
          </a:p>
        </p:txBody>
      </p:sp>
      <p:sp>
        <p:nvSpPr>
          <p:cNvPr id="1156098" name="Rectangle 2"/>
          <p:cNvSpPr>
            <a:spLocks noGrp="1" noRot="1" noChangeAspect="1" noChangeArrowheads="1" noTextEdit="1"/>
          </p:cNvSpPr>
          <p:nvPr>
            <p:ph type="sldImg"/>
          </p:nvPr>
        </p:nvSpPr>
        <p:spPr>
          <a:ln/>
        </p:spPr>
      </p:sp>
      <p:sp>
        <p:nvSpPr>
          <p:cNvPr id="115609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4A37BB-EE86-46E8-BF8B-ABA84ACB2708}" type="slidenum">
              <a:rPr lang="en-US"/>
              <a:pPr/>
              <a:t>34</a:t>
            </a:fld>
            <a:endParaRPr lang="en-US" dirty="0"/>
          </a:p>
        </p:txBody>
      </p:sp>
      <p:sp>
        <p:nvSpPr>
          <p:cNvPr id="1244162" name="Rectangle 2"/>
          <p:cNvSpPr>
            <a:spLocks noGrp="1" noRot="1" noChangeAspect="1" noChangeArrowheads="1" noTextEdit="1"/>
          </p:cNvSpPr>
          <p:nvPr>
            <p:ph type="sldImg"/>
          </p:nvPr>
        </p:nvSpPr>
        <p:spPr>
          <a:ln/>
        </p:spPr>
      </p:sp>
      <p:sp>
        <p:nvSpPr>
          <p:cNvPr id="124416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CCE288-5A84-4D87-B9D6-848635D03CCB}" type="slidenum">
              <a:rPr lang="en-US"/>
              <a:pPr/>
              <a:t>35</a:t>
            </a:fld>
            <a:endParaRPr lang="en-US" dirty="0"/>
          </a:p>
        </p:txBody>
      </p:sp>
      <p:sp>
        <p:nvSpPr>
          <p:cNvPr id="1246210" name="Rectangle 2"/>
          <p:cNvSpPr>
            <a:spLocks noGrp="1" noRot="1" noChangeAspect="1" noChangeArrowheads="1" noTextEdit="1"/>
          </p:cNvSpPr>
          <p:nvPr>
            <p:ph type="sldImg"/>
          </p:nvPr>
        </p:nvSpPr>
        <p:spPr>
          <a:ln/>
        </p:spPr>
      </p:sp>
      <p:sp>
        <p:nvSpPr>
          <p:cNvPr id="124621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7EE51F-E2E1-4308-B92F-4134F27A71D5}" type="slidenum">
              <a:rPr lang="en-US"/>
              <a:pPr/>
              <a:t>36</a:t>
            </a:fld>
            <a:endParaRPr lang="en-US" dirty="0"/>
          </a:p>
        </p:txBody>
      </p:sp>
      <p:sp>
        <p:nvSpPr>
          <p:cNvPr id="1217538" name="Rectangle 2"/>
          <p:cNvSpPr>
            <a:spLocks noGrp="1" noRot="1" noChangeAspect="1" noChangeArrowheads="1" noTextEdit="1"/>
          </p:cNvSpPr>
          <p:nvPr>
            <p:ph type="sldImg"/>
          </p:nvPr>
        </p:nvSpPr>
        <p:spPr>
          <a:ln/>
        </p:spPr>
      </p:sp>
      <p:sp>
        <p:nvSpPr>
          <p:cNvPr id="12175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0950B9-C680-48BD-99DF-FFB252D0D404}" type="slidenum">
              <a:rPr lang="en-US"/>
              <a:pPr/>
              <a:t>37</a:t>
            </a:fld>
            <a:endParaRPr lang="en-US" dirty="0"/>
          </a:p>
        </p:txBody>
      </p:sp>
      <p:sp>
        <p:nvSpPr>
          <p:cNvPr id="1219586" name="Rectangle 2"/>
          <p:cNvSpPr>
            <a:spLocks noGrp="1" noRot="1" noChangeAspect="1" noChangeArrowheads="1" noTextEdit="1"/>
          </p:cNvSpPr>
          <p:nvPr>
            <p:ph type="sldImg"/>
          </p:nvPr>
        </p:nvSpPr>
        <p:spPr>
          <a:ln/>
        </p:spPr>
      </p:sp>
      <p:sp>
        <p:nvSpPr>
          <p:cNvPr id="121958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696D4A-A4D2-4B35-85B4-D8551D87FA94}" type="slidenum">
              <a:rPr lang="en-US"/>
              <a:pPr/>
              <a:t>38</a:t>
            </a:fld>
            <a:endParaRPr lang="en-US" dirty="0"/>
          </a:p>
        </p:txBody>
      </p:sp>
      <p:sp>
        <p:nvSpPr>
          <p:cNvPr id="1221634" name="Rectangle 2"/>
          <p:cNvSpPr>
            <a:spLocks noGrp="1" noRot="1" noChangeAspect="1" noChangeArrowheads="1" noTextEdit="1"/>
          </p:cNvSpPr>
          <p:nvPr>
            <p:ph type="sldImg"/>
          </p:nvPr>
        </p:nvSpPr>
        <p:spPr>
          <a:ln/>
        </p:spPr>
      </p:sp>
      <p:sp>
        <p:nvSpPr>
          <p:cNvPr id="122163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B65D0F-77A1-4513-B3A5-A2648845D46C}" type="slidenum">
              <a:rPr lang="en-US"/>
              <a:pPr/>
              <a:t>39</a:t>
            </a:fld>
            <a:endParaRPr lang="en-US" dirty="0"/>
          </a:p>
        </p:txBody>
      </p:sp>
      <p:sp>
        <p:nvSpPr>
          <p:cNvPr id="1223682" name="Rectangle 2"/>
          <p:cNvSpPr>
            <a:spLocks noGrp="1" noRot="1" noChangeAspect="1" noChangeArrowheads="1" noTextEdit="1"/>
          </p:cNvSpPr>
          <p:nvPr>
            <p:ph type="sldImg"/>
          </p:nvPr>
        </p:nvSpPr>
        <p:spPr>
          <a:ln/>
        </p:spPr>
      </p:sp>
      <p:sp>
        <p:nvSpPr>
          <p:cNvPr id="122368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7440E5-9F75-48DC-8118-87F5DC10DD3F}" type="slidenum">
              <a:rPr lang="en-US"/>
              <a:pPr/>
              <a:t>40</a:t>
            </a:fld>
            <a:endParaRPr lang="en-US" dirty="0"/>
          </a:p>
        </p:txBody>
      </p:sp>
      <p:sp>
        <p:nvSpPr>
          <p:cNvPr id="277506" name="Rectangle 2"/>
          <p:cNvSpPr>
            <a:spLocks noGrp="1" noRot="1" noChangeAspect="1" noChangeArrowheads="1" noTextEdit="1"/>
          </p:cNvSpPr>
          <p:nvPr>
            <p:ph type="sldImg"/>
          </p:nvPr>
        </p:nvSpPr>
        <p:spPr>
          <a:ln/>
        </p:spPr>
      </p:sp>
      <p:sp>
        <p:nvSpPr>
          <p:cNvPr id="27750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31CE0B-7AF7-46AC-AFC3-B1BAE32012CC}" type="slidenum">
              <a:rPr lang="en-US"/>
              <a:pPr/>
              <a:t>43</a:t>
            </a:fld>
            <a:endParaRPr lang="en-US" dirty="0"/>
          </a:p>
        </p:txBody>
      </p:sp>
      <p:sp>
        <p:nvSpPr>
          <p:cNvPr id="1180674" name="Rectangle 2"/>
          <p:cNvSpPr>
            <a:spLocks noGrp="1" noRot="1" noChangeAspect="1" noChangeArrowheads="1" noTextEdit="1"/>
          </p:cNvSpPr>
          <p:nvPr>
            <p:ph type="sldImg"/>
          </p:nvPr>
        </p:nvSpPr>
        <p:spPr>
          <a:ln/>
        </p:spPr>
      </p:sp>
      <p:sp>
        <p:nvSpPr>
          <p:cNvPr id="118067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579EDA-28EB-45C0-A386-3254B3B9F5E4}" type="slidenum">
              <a:rPr lang="en-US"/>
              <a:pPr/>
              <a:t>44</a:t>
            </a:fld>
            <a:endParaRPr lang="en-US" dirty="0"/>
          </a:p>
        </p:txBody>
      </p:sp>
      <p:sp>
        <p:nvSpPr>
          <p:cNvPr id="1188866" name="Rectangle 2"/>
          <p:cNvSpPr>
            <a:spLocks noGrp="1" noRot="1" noChangeAspect="1" noChangeArrowheads="1" noTextEdit="1"/>
          </p:cNvSpPr>
          <p:nvPr>
            <p:ph type="sldImg"/>
          </p:nvPr>
        </p:nvSpPr>
        <p:spPr>
          <a:ln/>
        </p:spPr>
      </p:sp>
      <p:sp>
        <p:nvSpPr>
          <p:cNvPr id="118886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DCEE86-242B-48F7-975F-3D66607BB786}" type="slidenum">
              <a:rPr lang="en-US"/>
              <a:pPr/>
              <a:t>45</a:t>
            </a:fld>
            <a:endParaRPr lang="en-US" dirty="0"/>
          </a:p>
        </p:txBody>
      </p:sp>
      <p:sp>
        <p:nvSpPr>
          <p:cNvPr id="1190914" name="Rectangle 2"/>
          <p:cNvSpPr>
            <a:spLocks noGrp="1" noRot="1" noChangeAspect="1" noChangeArrowheads="1" noTextEdit="1"/>
          </p:cNvSpPr>
          <p:nvPr>
            <p:ph type="sldImg"/>
          </p:nvPr>
        </p:nvSpPr>
        <p:spPr>
          <a:ln/>
        </p:spPr>
      </p:sp>
      <p:sp>
        <p:nvSpPr>
          <p:cNvPr id="11909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4681C1-6412-4339-870B-384C20F865AA}" type="slidenum">
              <a:rPr lang="en-US"/>
              <a:pPr/>
              <a:t>6</a:t>
            </a:fld>
            <a:endParaRPr lang="en-US" dirty="0"/>
          </a:p>
        </p:txBody>
      </p:sp>
      <p:sp>
        <p:nvSpPr>
          <p:cNvPr id="1158146" name="Rectangle 2"/>
          <p:cNvSpPr>
            <a:spLocks noGrp="1" noRot="1" noChangeAspect="1" noChangeArrowheads="1" noTextEdit="1"/>
          </p:cNvSpPr>
          <p:nvPr>
            <p:ph type="sldImg"/>
          </p:nvPr>
        </p:nvSpPr>
        <p:spPr>
          <a:ln/>
        </p:spPr>
      </p:sp>
      <p:sp>
        <p:nvSpPr>
          <p:cNvPr id="115814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EEB8B3-6999-4125-92D7-655D091AC9DE}" type="slidenum">
              <a:rPr lang="en-US"/>
              <a:pPr/>
              <a:t>46</a:t>
            </a:fld>
            <a:endParaRPr lang="en-US" dirty="0"/>
          </a:p>
        </p:txBody>
      </p:sp>
      <p:sp>
        <p:nvSpPr>
          <p:cNvPr id="281602" name="Rectangle 2"/>
          <p:cNvSpPr>
            <a:spLocks noGrp="1" noRot="1" noChangeAspect="1" noChangeArrowheads="1" noTextEdit="1"/>
          </p:cNvSpPr>
          <p:nvPr>
            <p:ph type="sldImg"/>
          </p:nvPr>
        </p:nvSpPr>
        <p:spPr>
          <a:ln/>
        </p:spPr>
      </p:sp>
      <p:sp>
        <p:nvSpPr>
          <p:cNvPr id="28160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6AE6EA-8469-4BFB-8078-C17711B58B6D}" type="slidenum">
              <a:rPr lang="en-US"/>
              <a:pPr/>
              <a:t>47</a:t>
            </a:fld>
            <a:endParaRPr lang="en-US" dirty="0"/>
          </a:p>
        </p:txBody>
      </p:sp>
      <p:sp>
        <p:nvSpPr>
          <p:cNvPr id="1195010" name="Rectangle 2"/>
          <p:cNvSpPr>
            <a:spLocks noGrp="1" noRot="1" noChangeAspect="1" noChangeArrowheads="1" noTextEdit="1"/>
          </p:cNvSpPr>
          <p:nvPr>
            <p:ph type="sldImg"/>
          </p:nvPr>
        </p:nvSpPr>
        <p:spPr>
          <a:ln/>
        </p:spPr>
      </p:sp>
      <p:sp>
        <p:nvSpPr>
          <p:cNvPr id="119501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0D2623-1E32-4F6C-9702-D867204B2202}" type="slidenum">
              <a:rPr lang="en-US"/>
              <a:pPr/>
              <a:t>48</a:t>
            </a:fld>
            <a:endParaRPr lang="en-US" dirty="0"/>
          </a:p>
        </p:txBody>
      </p:sp>
      <p:sp>
        <p:nvSpPr>
          <p:cNvPr id="190466" name="Rectangle 2"/>
          <p:cNvSpPr>
            <a:spLocks noGrp="1" noRot="1" noChangeAspect="1" noChangeArrowheads="1" noTextEdit="1"/>
          </p:cNvSpPr>
          <p:nvPr>
            <p:ph type="sldImg"/>
          </p:nvPr>
        </p:nvSpPr>
        <p:spPr>
          <a:ln/>
        </p:spPr>
      </p:sp>
      <p:sp>
        <p:nvSpPr>
          <p:cNvPr id="19046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E2BFA8-E4DF-4D37-8BC1-C8EBF06E8B46}" type="slidenum">
              <a:rPr lang="en-US"/>
              <a:pPr/>
              <a:t>7</a:t>
            </a:fld>
            <a:endParaRPr lang="en-US" dirty="0"/>
          </a:p>
        </p:txBody>
      </p:sp>
      <p:sp>
        <p:nvSpPr>
          <p:cNvPr id="1160194" name="Rectangle 2"/>
          <p:cNvSpPr>
            <a:spLocks noGrp="1" noRot="1" noChangeAspect="1" noChangeArrowheads="1" noTextEdit="1"/>
          </p:cNvSpPr>
          <p:nvPr>
            <p:ph type="sldImg"/>
          </p:nvPr>
        </p:nvSpPr>
        <p:spPr>
          <a:ln/>
        </p:spPr>
      </p:sp>
      <p:sp>
        <p:nvSpPr>
          <p:cNvPr id="116019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45206A-B9C3-43F5-AD40-25823F3A331D}" type="slidenum">
              <a:rPr lang="en-US"/>
              <a:pPr/>
              <a:t>8</a:t>
            </a:fld>
            <a:endParaRPr lang="en-US" dirty="0"/>
          </a:p>
        </p:txBody>
      </p:sp>
      <p:sp>
        <p:nvSpPr>
          <p:cNvPr id="1162242" name="Rectangle 2"/>
          <p:cNvSpPr>
            <a:spLocks noGrp="1" noRot="1" noChangeAspect="1" noChangeArrowheads="1" noTextEdit="1"/>
          </p:cNvSpPr>
          <p:nvPr>
            <p:ph type="sldImg"/>
          </p:nvPr>
        </p:nvSpPr>
        <p:spPr>
          <a:ln/>
        </p:spPr>
      </p:sp>
      <p:sp>
        <p:nvSpPr>
          <p:cNvPr id="116224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268315-AA99-4749-B983-E40D5B24416B}" type="slidenum">
              <a:rPr lang="en-US"/>
              <a:pPr/>
              <a:t>9</a:t>
            </a:fld>
            <a:endParaRPr lang="en-US" dirty="0"/>
          </a:p>
        </p:txBody>
      </p:sp>
      <p:sp>
        <p:nvSpPr>
          <p:cNvPr id="1164290" name="Rectangle 2"/>
          <p:cNvSpPr>
            <a:spLocks noGrp="1" noRot="1" noChangeAspect="1" noChangeArrowheads="1" noTextEdit="1"/>
          </p:cNvSpPr>
          <p:nvPr>
            <p:ph type="sldImg"/>
          </p:nvPr>
        </p:nvSpPr>
        <p:spPr>
          <a:ln/>
        </p:spPr>
      </p:sp>
      <p:sp>
        <p:nvSpPr>
          <p:cNvPr id="116429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0E8069-34D4-459C-A771-5A5E12249FC7}" type="slidenum">
              <a:rPr lang="en-US"/>
              <a:pPr/>
              <a:t>10</a:t>
            </a:fld>
            <a:endParaRPr lang="en-US" dirty="0"/>
          </a:p>
        </p:txBody>
      </p:sp>
      <p:sp>
        <p:nvSpPr>
          <p:cNvPr id="1229826" name="Rectangle 2"/>
          <p:cNvSpPr>
            <a:spLocks noGrp="1" noRot="1" noChangeAspect="1" noChangeArrowheads="1" noTextEdit="1"/>
          </p:cNvSpPr>
          <p:nvPr>
            <p:ph type="sldImg"/>
          </p:nvPr>
        </p:nvSpPr>
        <p:spPr>
          <a:ln/>
        </p:spPr>
      </p:sp>
      <p:sp>
        <p:nvSpPr>
          <p:cNvPr id="122982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0020A2-AF98-422F-85E6-63DA59231735}" type="slidenum">
              <a:rPr lang="en-US"/>
              <a:pPr/>
              <a:t>11</a:t>
            </a:fld>
            <a:endParaRPr lang="en-US" dirty="0"/>
          </a:p>
        </p:txBody>
      </p:sp>
      <p:sp>
        <p:nvSpPr>
          <p:cNvPr id="195586" name="Rectangle 2"/>
          <p:cNvSpPr>
            <a:spLocks noGrp="1" noRot="1" noChangeAspect="1" noChangeArrowheads="1" noTextEdit="1"/>
          </p:cNvSpPr>
          <p:nvPr>
            <p:ph type="sldImg"/>
          </p:nvPr>
        </p:nvSpPr>
        <p:spPr>
          <a:ln/>
        </p:spPr>
      </p:sp>
      <p:sp>
        <p:nvSpPr>
          <p:cNvPr id="195587"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1_Title Slide">
    <p:bg>
      <p:bgPr>
        <a:gradFill>
          <a:gsLst>
            <a:gs pos="32000">
              <a:schemeClr val="accent6">
                <a:lumMod val="50000"/>
                <a:lumOff val="50000"/>
              </a:schemeClr>
            </a:gs>
            <a:gs pos="0">
              <a:schemeClr val="accent6">
                <a:lumMod val="50000"/>
              </a:schemeClr>
            </a:gs>
            <a:gs pos="70000">
              <a:schemeClr val="accent6">
                <a:lumMod val="50000"/>
                <a:lumOff val="50000"/>
              </a:schemeClr>
            </a:gs>
            <a:gs pos="94000">
              <a:schemeClr val="accent6">
                <a:lumMod val="100000"/>
              </a:schemeClr>
            </a:gs>
          </a:gsLst>
          <a:lin ang="5400000" scaled="0"/>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bwMode="auto">
          <a:xfrm>
            <a:off x="5105400" y="3048000"/>
            <a:ext cx="3581400" cy="519113"/>
          </a:xfrm>
          <a:noFill/>
          <a:effectLst>
            <a:outerShdw dist="17961" dir="2700000" algn="ctr" rotWithShape="0">
              <a:schemeClr val="tx2"/>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Lst>
        </p:spPr>
        <p:txBody>
          <a:bodyPr tIns="45720" bIns="45720" anchor="t"/>
          <a:lstStyle>
            <a:lvl1pPr marL="0">
              <a:spcBef>
                <a:spcPct val="50000"/>
              </a:spcBef>
              <a:defRPr sz="2800">
                <a:solidFill>
                  <a:srgbClr val="F8F8F8"/>
                </a:solidFill>
                <a:effectLst/>
              </a:defRPr>
            </a:lvl1pPr>
          </a:lstStyle>
          <a:p>
            <a:pPr lvl="0"/>
            <a:endParaRPr lang="en-US" noProof="0" smtClean="0"/>
          </a:p>
        </p:txBody>
      </p:sp>
      <p:sp>
        <p:nvSpPr>
          <p:cNvPr id="3079" name="Rectangle 7"/>
          <p:cNvSpPr>
            <a:spLocks noGrp="1" noChangeArrowheads="1"/>
          </p:cNvSpPr>
          <p:nvPr>
            <p:ph type="ftr" sz="quarter" idx="3"/>
          </p:nvPr>
        </p:nvSpPr>
        <p:spPr>
          <a:xfrm>
            <a:off x="4876801" y="6172200"/>
            <a:ext cx="4190999" cy="461665"/>
          </a:xfrm>
          <a:noFill/>
          <a:ln>
            <a:noFill/>
          </a:ln>
          <a:effectLst>
            <a:outerShdw dist="17961" dir="2700000" algn="ctr" rotWithShape="0">
              <a:schemeClr val="tx1"/>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square" anchor="t">
            <a:spAutoFit/>
          </a:bodyPr>
          <a:lstStyle>
            <a:lvl1pPr algn="l">
              <a:defRPr lang="en-US" sz="800" b="0" smtClean="0">
                <a:solidFill>
                  <a:schemeClr val="bg1"/>
                </a:solidFill>
              </a:defRPr>
            </a:lvl1pPr>
          </a:lstStyle>
          <a:p>
            <a:pPr>
              <a:spcBef>
                <a:spcPct val="50000"/>
              </a:spcBef>
            </a:pPr>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3080" name="Text Box 8"/>
          <p:cNvSpPr txBox="1">
            <a:spLocks noChangeArrowheads="1"/>
          </p:cNvSpPr>
          <p:nvPr userDrawn="1"/>
        </p:nvSpPr>
        <p:spPr bwMode="auto">
          <a:xfrm>
            <a:off x="6705600" y="5943600"/>
            <a:ext cx="2362200" cy="215444"/>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p>
            <a:pPr algn="r">
              <a:spcBef>
                <a:spcPct val="50000"/>
              </a:spcBef>
            </a:pPr>
            <a:r>
              <a:rPr lang="en-US" sz="800" dirty="0">
                <a:solidFill>
                  <a:schemeClr val="bg1"/>
                </a:solidFill>
              </a:rPr>
              <a:t>PowerPoint Presentation by Charlie </a:t>
            </a:r>
            <a:r>
              <a:rPr lang="en-US" sz="800" dirty="0" smtClean="0">
                <a:solidFill>
                  <a:schemeClr val="bg1"/>
                </a:solidFill>
              </a:rPr>
              <a:t>Cook</a:t>
            </a:r>
            <a:endParaRPr lang="en-US" sz="800" dirty="0">
              <a:solidFill>
                <a:schemeClr val="bg1"/>
              </a:solidFill>
            </a:endParaRPr>
          </a:p>
        </p:txBody>
      </p:sp>
      <p:sp>
        <p:nvSpPr>
          <p:cNvPr id="3091" name="Rectangle 19"/>
          <p:cNvSpPr>
            <a:spLocks noChangeArrowheads="1"/>
          </p:cNvSpPr>
          <p:nvPr userDrawn="1"/>
        </p:nvSpPr>
        <p:spPr bwMode="auto">
          <a:xfrm>
            <a:off x="5105400" y="990600"/>
            <a:ext cx="3200400" cy="954107"/>
          </a:xfrm>
          <a:prstGeom prst="rect">
            <a:avLst/>
          </a:prstGeom>
          <a:noFill/>
          <a:ln>
            <a:noFill/>
          </a:ln>
          <a:effectLst>
            <a:outerShdw dist="17961" dir="2700000" algn="ctr" rotWithShape="0">
              <a:schemeClr val="tx2"/>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square">
            <a:spAutoFit/>
          </a:bodyPr>
          <a:lstStyle/>
          <a:p>
            <a:pPr>
              <a:spcBef>
                <a:spcPct val="20000"/>
              </a:spcBef>
            </a:pPr>
            <a:r>
              <a:rPr lang="en-US" sz="2000" dirty="0">
                <a:solidFill>
                  <a:srgbClr val="C0C0C0"/>
                </a:solidFill>
              </a:rPr>
              <a:t>Part </a:t>
            </a:r>
            <a:r>
              <a:rPr lang="en-US" sz="2000" dirty="0" smtClean="0">
                <a:solidFill>
                  <a:srgbClr val="C0C0C0"/>
                </a:solidFill>
              </a:rPr>
              <a:t>III</a:t>
            </a:r>
            <a:r>
              <a:rPr lang="en-US" sz="3200" baseline="-6000" dirty="0">
                <a:solidFill>
                  <a:srgbClr val="B2B2B2"/>
                </a:solidFill>
              </a:rPr>
              <a:t/>
            </a:r>
            <a:br>
              <a:rPr lang="en-US" sz="3200" baseline="-6000" dirty="0">
                <a:solidFill>
                  <a:srgbClr val="B2B2B2"/>
                </a:solidFill>
              </a:rPr>
            </a:br>
            <a:r>
              <a:rPr lang="en-US" sz="1800" dirty="0" smtClean="0">
                <a:solidFill>
                  <a:schemeClr val="bg1"/>
                </a:solidFill>
                <a:latin typeface="Tahoma" pitchFamily="34" charset="0"/>
              </a:rPr>
              <a:t>Developing the Entrepreneurial Plan</a:t>
            </a:r>
            <a:endParaRPr lang="en-US" sz="1800" dirty="0">
              <a:solidFill>
                <a:schemeClr val="bg1"/>
              </a:solidFill>
              <a:latin typeface="Tahoma" pitchFamily="34" charset="0"/>
            </a:endParaRPr>
          </a:p>
        </p:txBody>
      </p:sp>
      <p:pic>
        <p:nvPicPr>
          <p:cNvPr id="3126" name="Picture 54"/>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1773" y="-3544"/>
            <a:ext cx="4722628" cy="68615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8" name="Rectangle 51"/>
          <p:cNvSpPr>
            <a:spLocks noChangeArrowheads="1"/>
          </p:cNvSpPr>
          <p:nvPr userDrawn="1"/>
        </p:nvSpPr>
        <p:spPr bwMode="auto">
          <a:xfrm>
            <a:off x="5105400" y="2362200"/>
            <a:ext cx="2209800" cy="543739"/>
          </a:xfrm>
          <a:prstGeom prst="rect">
            <a:avLst/>
          </a:prstGeom>
          <a:noFill/>
          <a:ln>
            <a:noFill/>
          </a:ln>
          <a:effectLst>
            <a:outerShdw dist="17961" dir="2700000" algn="ctr" rotWithShape="0">
              <a:schemeClr val="tx2"/>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p>
            <a:pPr>
              <a:spcBef>
                <a:spcPct val="20000"/>
              </a:spcBef>
            </a:pPr>
            <a:r>
              <a:rPr lang="en-US" sz="1400" b="1" dirty="0" smtClean="0">
                <a:solidFill>
                  <a:srgbClr val="C0C0C0"/>
                </a:solidFill>
                <a:latin typeface="Arial" pitchFamily="34" charset="0"/>
                <a:cs typeface="Arial" pitchFamily="34" charset="0"/>
              </a:rPr>
              <a:t>C h a p t e r</a:t>
            </a:r>
            <a:r>
              <a:rPr lang="en-US" sz="1400" dirty="0" smtClean="0">
                <a:solidFill>
                  <a:srgbClr val="C0C0C0"/>
                </a:solidFill>
                <a:latin typeface="Arial" pitchFamily="34" charset="0"/>
                <a:cs typeface="Arial" pitchFamily="34" charset="0"/>
              </a:rPr>
              <a:t> </a:t>
            </a:r>
            <a:r>
              <a:rPr lang="en-US" sz="3200" baseline="-10000" dirty="0" smtClean="0">
                <a:solidFill>
                  <a:srgbClr val="C0C0C0"/>
                </a:solidFill>
                <a:latin typeface="Arial" pitchFamily="34" charset="0"/>
                <a:cs typeface="Arial" pitchFamily="34" charset="0"/>
              </a:rPr>
              <a:t> </a:t>
            </a:r>
            <a:r>
              <a:rPr lang="en-US" sz="4400" baseline="-10000" dirty="0" smtClean="0">
                <a:solidFill>
                  <a:srgbClr val="C0C0C0"/>
                </a:solidFill>
                <a:latin typeface="Arial" pitchFamily="34" charset="0"/>
                <a:cs typeface="Arial" pitchFamily="34" charset="0"/>
              </a:rPr>
              <a:t>9</a:t>
            </a:r>
            <a:endParaRPr lang="en-US" sz="3600" baseline="-10000" dirty="0">
              <a:solidFill>
                <a:srgbClr val="C0C0C0"/>
              </a:solidFill>
              <a:latin typeface="Arial" pitchFamily="34" charset="0"/>
              <a:cs typeface="Arial" pitchFamily="34" charset="0"/>
            </a:endParaRPr>
          </a:p>
        </p:txBody>
      </p:sp>
    </p:spTree>
    <p:extLst>
      <p:ext uri="{BB962C8B-B14F-4D97-AF65-F5344CB8AC3E}">
        <p14:creationId xmlns:p14="http://schemas.microsoft.com/office/powerpoint/2010/main" xmlns="" val="1555997309"/>
      </p:ext>
    </p:extLst>
  </p:cSld>
  <p:clrMapOvr>
    <a:masterClrMapping/>
  </p:clrMapOvr>
  <p:transition spd="slow">
    <p:cut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nodePh="1">
                                  <p:stCondLst>
                                    <p:cond delay="0"/>
                                  </p:stCondLst>
                                  <p:endCondLst>
                                    <p:cond evt="begin" delay="0">
                                      <p:tn val="5"/>
                                    </p:cond>
                                  </p:endCondLst>
                                  <p:childTnLst>
                                    <p:set>
                                      <p:cBhvr>
                                        <p:cTn id="6" dur="1" fill="hold">
                                          <p:stCondLst>
                                            <p:cond delay="0"/>
                                          </p:stCondLst>
                                        </p:cTn>
                                        <p:tgtEl>
                                          <p:spTgt spid="3074"/>
                                        </p:tgtEl>
                                        <p:attrNameLst>
                                          <p:attrName>style.visibility</p:attrName>
                                        </p:attrNameLst>
                                      </p:cBhvr>
                                      <p:to>
                                        <p:strVal val="visible"/>
                                      </p:to>
                                    </p:set>
                                    <p:animEffect transition="in" filter="dissolv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lvl1pPr>
              <a:defRPr/>
            </a:lvl1pPr>
          </a:lstStyle>
          <a:p>
            <a:r>
              <a:rPr lang="en-US" dirty="0" smtClean="0"/>
              <a:t>9–</a:t>
            </a:r>
            <a:fld id="{A24B2513-8546-40E3-A851-24D645BC92B9}" type="slidenum">
              <a:rPr lang="en-US" smtClean="0"/>
              <a:pPr/>
              <a:t>‹#›</a:t>
            </a:fld>
            <a:endParaRPr lang="en-US" dirty="0"/>
          </a:p>
        </p:txBody>
      </p:sp>
    </p:spTree>
    <p:extLst>
      <p:ext uri="{BB962C8B-B14F-4D97-AF65-F5344CB8AC3E}">
        <p14:creationId xmlns:p14="http://schemas.microsoft.com/office/powerpoint/2010/main" xmlns="" val="1203912683"/>
      </p:ext>
    </p:extLst>
  </p:cSld>
  <p:clrMapOvr>
    <a:masterClrMapping/>
  </p:clrMapOvr>
  <p:transition spd="slow">
    <p:cut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386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0386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6" name="Slide Number Placeholder 5"/>
          <p:cNvSpPr>
            <a:spLocks noGrp="1"/>
          </p:cNvSpPr>
          <p:nvPr>
            <p:ph type="sldNum" sz="quarter" idx="11"/>
          </p:nvPr>
        </p:nvSpPr>
        <p:spPr/>
        <p:txBody>
          <a:bodyPr/>
          <a:lstStyle>
            <a:lvl1pPr>
              <a:defRPr/>
            </a:lvl1pPr>
          </a:lstStyle>
          <a:p>
            <a:r>
              <a:rPr lang="en-US" dirty="0" smtClean="0"/>
              <a:t>9–</a:t>
            </a:r>
            <a:fld id="{ACE45D2D-C22B-4880-A96D-3228CFB85CDF}" type="slidenum">
              <a:rPr lang="en-US" smtClean="0"/>
              <a:pPr/>
              <a:t>‹#›</a:t>
            </a:fld>
            <a:endParaRPr lang="en-US" dirty="0"/>
          </a:p>
        </p:txBody>
      </p:sp>
    </p:spTree>
    <p:extLst>
      <p:ext uri="{BB962C8B-B14F-4D97-AF65-F5344CB8AC3E}">
        <p14:creationId xmlns:p14="http://schemas.microsoft.com/office/powerpoint/2010/main" xmlns="" val="1926070094"/>
      </p:ext>
    </p:extLst>
  </p:cSld>
  <p:clrMapOvr>
    <a:masterClrMapping/>
  </p:clrMapOvr>
  <p:transition spd="slow">
    <p:cut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8" name="Slide Number Placeholder 7"/>
          <p:cNvSpPr>
            <a:spLocks noGrp="1"/>
          </p:cNvSpPr>
          <p:nvPr>
            <p:ph type="sldNum" sz="quarter" idx="11"/>
          </p:nvPr>
        </p:nvSpPr>
        <p:spPr/>
        <p:txBody>
          <a:bodyPr/>
          <a:lstStyle>
            <a:lvl1pPr>
              <a:defRPr/>
            </a:lvl1pPr>
          </a:lstStyle>
          <a:p>
            <a:r>
              <a:rPr lang="en-US" dirty="0" smtClean="0"/>
              <a:t>9–</a:t>
            </a:r>
            <a:fld id="{E43D6089-F9B7-4DDC-9693-9D40CE5D8B44}" type="slidenum">
              <a:rPr lang="en-US" smtClean="0"/>
              <a:pPr/>
              <a:t>‹#›</a:t>
            </a:fld>
            <a:endParaRPr lang="en-US" dirty="0"/>
          </a:p>
        </p:txBody>
      </p:sp>
    </p:spTree>
    <p:extLst>
      <p:ext uri="{BB962C8B-B14F-4D97-AF65-F5344CB8AC3E}">
        <p14:creationId xmlns:p14="http://schemas.microsoft.com/office/powerpoint/2010/main" xmlns="" val="1975952192"/>
      </p:ext>
    </p:extLst>
  </p:cSld>
  <p:clrMapOvr>
    <a:masterClrMapping/>
  </p:clrMapOvr>
  <p:transition spd="slow">
    <p:cut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309082"/>
            <a:ext cx="9144000" cy="723275"/>
          </a:xfrm>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4" name="Slide Number Placeholder 3"/>
          <p:cNvSpPr>
            <a:spLocks noGrp="1"/>
          </p:cNvSpPr>
          <p:nvPr>
            <p:ph type="sldNum" sz="quarter" idx="11"/>
          </p:nvPr>
        </p:nvSpPr>
        <p:spPr/>
        <p:txBody>
          <a:bodyPr/>
          <a:lstStyle>
            <a:lvl1pPr>
              <a:defRPr/>
            </a:lvl1pPr>
          </a:lstStyle>
          <a:p>
            <a:r>
              <a:rPr lang="en-US" dirty="0" smtClean="0"/>
              <a:t>9–</a:t>
            </a:r>
            <a:fld id="{A8ACB346-CC26-4855-A724-997DEB6F8BFC}" type="slidenum">
              <a:rPr lang="en-US" smtClean="0"/>
              <a:pPr/>
              <a:t>‹#›</a:t>
            </a:fld>
            <a:endParaRPr lang="en-US" dirty="0"/>
          </a:p>
        </p:txBody>
      </p:sp>
    </p:spTree>
    <p:extLst>
      <p:ext uri="{BB962C8B-B14F-4D97-AF65-F5344CB8AC3E}">
        <p14:creationId xmlns:p14="http://schemas.microsoft.com/office/powerpoint/2010/main" xmlns="" val="1427506481"/>
      </p:ext>
    </p:extLst>
  </p:cSld>
  <p:clrMapOvr>
    <a:masterClrMapping/>
  </p:clrMapOvr>
  <p:transition spd="slow">
    <p:cut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3" name="Slide Number Placeholder 2"/>
          <p:cNvSpPr>
            <a:spLocks noGrp="1"/>
          </p:cNvSpPr>
          <p:nvPr>
            <p:ph type="sldNum" sz="quarter" idx="11"/>
          </p:nvPr>
        </p:nvSpPr>
        <p:spPr/>
        <p:txBody>
          <a:bodyPr/>
          <a:lstStyle>
            <a:lvl1pPr>
              <a:defRPr/>
            </a:lvl1pPr>
          </a:lstStyle>
          <a:p>
            <a:r>
              <a:rPr lang="en-US" dirty="0" smtClean="0"/>
              <a:t>9–</a:t>
            </a:r>
            <a:fld id="{42C27FD2-62FF-4E65-AB81-0F5A420B4284}" type="slidenum">
              <a:rPr lang="en-US" smtClean="0"/>
              <a:pPr/>
              <a:t>‹#›</a:t>
            </a:fld>
            <a:endParaRPr lang="en-US" dirty="0"/>
          </a:p>
        </p:txBody>
      </p:sp>
    </p:spTree>
    <p:extLst>
      <p:ext uri="{BB962C8B-B14F-4D97-AF65-F5344CB8AC3E}">
        <p14:creationId xmlns:p14="http://schemas.microsoft.com/office/powerpoint/2010/main" xmlns="" val="3716879265"/>
      </p:ext>
    </p:extLst>
  </p:cSld>
  <p:clrMapOvr>
    <a:masterClrMapping/>
  </p:clrMapOvr>
  <p:transition spd="slow">
    <p:cut thruBlk="1"/>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descr="Slideheader01"/>
          <p:cNvSpPr>
            <a:spLocks noGrp="1" noChangeArrowheads="1"/>
          </p:cNvSpPr>
          <p:nvPr>
            <p:ph type="title"/>
          </p:nvPr>
        </p:nvSpPr>
        <p:spPr bwMode="blackWhite">
          <a:xfrm>
            <a:off x="3175" y="309082"/>
            <a:ext cx="9124950" cy="723275"/>
          </a:xfrm>
          <a:prstGeom prst="rect">
            <a:avLst/>
          </a:prstGeom>
          <a:solidFill>
            <a:srgbClr val="0099FF"/>
          </a:solidFill>
          <a:ln>
            <a:noFill/>
          </a:ln>
          <a:effectLst/>
          <a:extLst>
            <a:ext uri="{91240B29-F687-4F45-9708-019B960494DF}">
              <a14:hiddenLine xmlns:a14="http://schemas.microsoft.com/office/drawing/2010/main" xmlns="" w="9525" algn="ctr">
                <a:solidFill>
                  <a:srgbClr val="3366CC"/>
                </a:solidFill>
                <a:miter lim="800000"/>
                <a:headEnd/>
                <a:tailEnd/>
              </a14:hiddenLine>
            </a:ext>
            <a:ext uri="{AF507438-7753-43E0-B8FC-AC1667EBCBE1}">
              <a14:hiddenEffects xmlns:a14="http://schemas.microsoft.com/office/drawing/2010/main" xmlns="">
                <a:effectLst>
                  <a:outerShdw dist="107763" dir="2700000" algn="ctr" rotWithShape="0">
                    <a:schemeClr val="bg2">
                      <a:alpha val="50000"/>
                    </a:schemeClr>
                  </a:outerShdw>
                </a:effectLst>
              </a14:hiddenEffects>
            </a:ext>
          </a:extLst>
        </p:spPr>
        <p:txBody>
          <a:bodyPr vert="horz" wrap="square" lIns="91440" tIns="137160" rIns="91440" bIns="91440" numCol="1" anchor="ctr" anchorCtr="0" compatLnSpc="1">
            <a:prstTxWarp prst="textNoShape">
              <a:avLst/>
            </a:prstTxWarp>
            <a:spAutoFit/>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229600" cy="5181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Rectangle 7"/>
          <p:cNvSpPr>
            <a:spLocks noGrp="1" noChangeArrowheads="1"/>
          </p:cNvSpPr>
          <p:nvPr>
            <p:ph type="ftr" sz="quarter" idx="3"/>
          </p:nvPr>
        </p:nvSpPr>
        <p:spPr bwMode="auto">
          <a:xfrm>
            <a:off x="457200" y="6477000"/>
            <a:ext cx="6477000" cy="228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lvl1pPr>
              <a:defRPr sz="800" b="1">
                <a:solidFill>
                  <a:srgbClr val="0099CC"/>
                </a:solidFill>
              </a:defRPr>
            </a:lvl1p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1032" name="Rectangle 8"/>
          <p:cNvSpPr>
            <a:spLocks noGrp="1" noChangeArrowheads="1"/>
          </p:cNvSpPr>
          <p:nvPr>
            <p:ph type="sldNum" sz="quarter" idx="4"/>
          </p:nvPr>
        </p:nvSpPr>
        <p:spPr bwMode="auto">
          <a:xfrm>
            <a:off x="7381875" y="6477000"/>
            <a:ext cx="12954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lvl1pPr algn="r">
              <a:defRPr b="1">
                <a:solidFill>
                  <a:srgbClr val="0099CC"/>
                </a:solidFill>
                <a:cs typeface="Times New Roman" pitchFamily="18" charset="0"/>
              </a:defRPr>
            </a:lvl1pPr>
          </a:lstStyle>
          <a:p>
            <a:r>
              <a:rPr lang="en-US" dirty="0" smtClean="0"/>
              <a:t>9–</a:t>
            </a:r>
            <a:fld id="{C28F01AC-77A7-4FC7-86AA-9DBB2F58C261}" type="slidenum">
              <a:rPr lang="en-US" smtClean="0">
                <a:cs typeface="+mn-cs"/>
              </a:rPr>
              <a:pPr/>
              <a:t>‹#›</a:t>
            </a:fld>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60" r:id="rId1"/>
    <p:sldLayoutId id="2147483650" r:id="rId2"/>
    <p:sldLayoutId id="2147483652" r:id="rId3"/>
    <p:sldLayoutId id="2147483653" r:id="rId4"/>
    <p:sldLayoutId id="2147483654" r:id="rId5"/>
    <p:sldLayoutId id="2147483655" r:id="rId6"/>
  </p:sldLayoutIdLst>
  <p:transition spd="slow">
    <p:cut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Effect transition="in" filter="wipe(left)">
                                      <p:cBhvr>
                                        <p:cTn id="7" dur="1000"/>
                                        <p:tgtEl>
                                          <p:spTgt spid="1027">
                                            <p:txEl>
                                              <p:pRg st="0" end="0"/>
                                            </p:txEl>
                                          </p:spTgt>
                                        </p:tgtEl>
                                      </p:cBhvr>
                                    </p:animEffect>
                                  </p:childTnLst>
                                </p:cTn>
                              </p:par>
                            </p:childTnLst>
                          </p:cTn>
                        </p:par>
                        <p:par>
                          <p:cTn id="8" fill="hold" nodeType="withGroup">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027">
                                            <p:txEl>
                                              <p:pRg st="1" end="1"/>
                                            </p:txEl>
                                          </p:spTgt>
                                        </p:tgtEl>
                                        <p:attrNameLst>
                                          <p:attrName>style.visibility</p:attrName>
                                        </p:attrNameLst>
                                      </p:cBhvr>
                                      <p:to>
                                        <p:strVal val="visible"/>
                                      </p:to>
                                    </p:set>
                                    <p:animEffect transition="in" filter="wipe(left)">
                                      <p:cBhvr>
                                        <p:cTn id="11" dur="1000"/>
                                        <p:tgtEl>
                                          <p:spTgt spid="1027">
                                            <p:txEl>
                                              <p:pRg st="1" end="1"/>
                                            </p:txEl>
                                          </p:spTgt>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1027">
                                            <p:txEl>
                                              <p:pRg st="2" end="2"/>
                                            </p:txEl>
                                          </p:spTgt>
                                        </p:tgtEl>
                                        <p:attrNameLst>
                                          <p:attrName>style.visibility</p:attrName>
                                        </p:attrNameLst>
                                      </p:cBhvr>
                                      <p:to>
                                        <p:strVal val="visible"/>
                                      </p:to>
                                    </p:set>
                                    <p:animEffect transition="in" filter="wipe(left)">
                                      <p:cBhvr>
                                        <p:cTn id="15" dur="1000"/>
                                        <p:tgtEl>
                                          <p:spTgt spid="1027">
                                            <p:txEl>
                                              <p:pRg st="2" end="2"/>
                                            </p:txEl>
                                          </p:spTgt>
                                        </p:tgtEl>
                                      </p:cBhvr>
                                    </p:animEffect>
                                  </p:childTnLst>
                                </p:cTn>
                              </p:par>
                            </p:childTnLst>
                          </p:cTn>
                        </p:par>
                        <p:par>
                          <p:cTn id="16" fill="hold">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1027">
                                            <p:txEl>
                                              <p:pRg st="3" end="3"/>
                                            </p:txEl>
                                          </p:spTgt>
                                        </p:tgtEl>
                                        <p:attrNameLst>
                                          <p:attrName>style.visibility</p:attrName>
                                        </p:attrNameLst>
                                      </p:cBhvr>
                                      <p:to>
                                        <p:strVal val="visible"/>
                                      </p:to>
                                    </p:set>
                                    <p:animEffect transition="in" filter="wipe(left)">
                                      <p:cBhvr>
                                        <p:cTn id="19" dur="1000"/>
                                        <p:tgtEl>
                                          <p:spTgt spid="1027">
                                            <p:txEl>
                                              <p:pRg st="3" end="3"/>
                                            </p:txEl>
                                          </p:spTgt>
                                        </p:tgtEl>
                                      </p:cBhvr>
                                    </p:animEffect>
                                  </p:childTnLst>
                                </p:cTn>
                              </p:par>
                            </p:childTnLst>
                          </p:cTn>
                        </p:par>
                        <p:par>
                          <p:cTn id="20" fill="hold">
                            <p:stCondLst>
                              <p:cond delay="4000"/>
                            </p:stCondLst>
                            <p:childTnLst>
                              <p:par>
                                <p:cTn id="21" presetID="22" presetClass="entr" presetSubtype="8" fill="hold" grpId="0" nodeType="afterEffect">
                                  <p:stCondLst>
                                    <p:cond delay="0"/>
                                  </p:stCondLst>
                                  <p:childTnLst>
                                    <p:set>
                                      <p:cBhvr>
                                        <p:cTn id="22" dur="1" fill="hold">
                                          <p:stCondLst>
                                            <p:cond delay="0"/>
                                          </p:stCondLst>
                                        </p:cTn>
                                        <p:tgtEl>
                                          <p:spTgt spid="1027">
                                            <p:txEl>
                                              <p:pRg st="4" end="4"/>
                                            </p:txEl>
                                          </p:spTgt>
                                        </p:tgtEl>
                                        <p:attrNameLst>
                                          <p:attrName>style.visibility</p:attrName>
                                        </p:attrNameLst>
                                      </p:cBhvr>
                                      <p:to>
                                        <p:strVal val="visible"/>
                                      </p:to>
                                    </p:set>
                                    <p:animEffect transition="in" filter="wipe(left)">
                                      <p:cBhvr>
                                        <p:cTn id="23" dur="10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uiExpand="1" build="p">
        <p:tmplLst>
          <p:tmpl lvl="1">
            <p:tnLst>
              <p:par>
                <p:cTn presetID="22" presetClass="entr" presetSubtype="8"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1000"/>
                        <p:tgtEl>
                          <p:spTgt spid="1027"/>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1000"/>
                        <p:tgtEl>
                          <p:spTgt spid="1027"/>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1000"/>
                        <p:tgtEl>
                          <p:spTgt spid="1027"/>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1000"/>
                        <p:tgtEl>
                          <p:spTgt spid="1027"/>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1000"/>
                        <p:tgtEl>
                          <p:spTgt spid="1027"/>
                        </p:tgtEl>
                      </p:cBhvr>
                    </p:animEffect>
                  </p:childTnLst>
                </p:cTn>
              </p:par>
            </p:tnLst>
          </p:tmpl>
        </p:tmplLst>
      </p:bldP>
    </p:bldLst>
  </p:timing>
  <p:hf hdr="0" dt="0"/>
  <p:txStyles>
    <p:titleStyle>
      <a:lvl1pPr marL="514350" algn="l" rtl="0" fontAlgn="base">
        <a:spcBef>
          <a:spcPct val="0"/>
        </a:spcBef>
        <a:spcAft>
          <a:spcPct val="0"/>
        </a:spcAft>
        <a:defRPr lang="en-US" sz="3200" smtClean="0">
          <a:solidFill>
            <a:schemeClr val="bg1"/>
          </a:solidFill>
          <a:effectLst>
            <a:outerShdw blurRad="38100" dist="38100" dir="2700000" algn="tl">
              <a:srgbClr val="000000">
                <a:alpha val="43137"/>
              </a:srgbClr>
            </a:outerShdw>
          </a:effectLst>
          <a:latin typeface="+mj-lt"/>
          <a:ea typeface="+mj-ea"/>
          <a:cs typeface="+mj-cs"/>
        </a:defRPr>
      </a:lvl1pPr>
      <a:lvl2pPr marL="514350" algn="l" rtl="0" fontAlgn="base">
        <a:spcBef>
          <a:spcPct val="0"/>
        </a:spcBef>
        <a:spcAft>
          <a:spcPct val="0"/>
        </a:spcAft>
        <a:defRPr sz="3200">
          <a:solidFill>
            <a:srgbClr val="336699"/>
          </a:solidFill>
          <a:effectLst>
            <a:outerShdw blurRad="38100" dist="38100" dir="2700000" algn="tl">
              <a:srgbClr val="C0C0C0"/>
            </a:outerShdw>
          </a:effectLst>
          <a:latin typeface="Tahoma" pitchFamily="34" charset="0"/>
        </a:defRPr>
      </a:lvl2pPr>
      <a:lvl3pPr marL="514350" algn="l" rtl="0" fontAlgn="base">
        <a:spcBef>
          <a:spcPct val="0"/>
        </a:spcBef>
        <a:spcAft>
          <a:spcPct val="0"/>
        </a:spcAft>
        <a:defRPr sz="3200">
          <a:solidFill>
            <a:srgbClr val="336699"/>
          </a:solidFill>
          <a:effectLst>
            <a:outerShdw blurRad="38100" dist="38100" dir="2700000" algn="tl">
              <a:srgbClr val="C0C0C0"/>
            </a:outerShdw>
          </a:effectLst>
          <a:latin typeface="Tahoma" pitchFamily="34" charset="0"/>
        </a:defRPr>
      </a:lvl3pPr>
      <a:lvl4pPr marL="514350" algn="l" rtl="0" fontAlgn="base">
        <a:spcBef>
          <a:spcPct val="0"/>
        </a:spcBef>
        <a:spcAft>
          <a:spcPct val="0"/>
        </a:spcAft>
        <a:defRPr sz="3200">
          <a:solidFill>
            <a:srgbClr val="336699"/>
          </a:solidFill>
          <a:effectLst>
            <a:outerShdw blurRad="38100" dist="38100" dir="2700000" algn="tl">
              <a:srgbClr val="C0C0C0"/>
            </a:outerShdw>
          </a:effectLst>
          <a:latin typeface="Tahoma" pitchFamily="34" charset="0"/>
        </a:defRPr>
      </a:lvl4pPr>
      <a:lvl5pPr marL="514350" algn="l" rtl="0" fontAlgn="base">
        <a:spcBef>
          <a:spcPct val="0"/>
        </a:spcBef>
        <a:spcAft>
          <a:spcPct val="0"/>
        </a:spcAft>
        <a:defRPr sz="3200">
          <a:solidFill>
            <a:srgbClr val="336699"/>
          </a:solidFill>
          <a:effectLst>
            <a:outerShdw blurRad="38100" dist="38100" dir="2700000" algn="tl">
              <a:srgbClr val="C0C0C0"/>
            </a:outerShdw>
          </a:effectLst>
          <a:latin typeface="Tahoma" pitchFamily="34" charset="0"/>
        </a:defRPr>
      </a:lvl5pPr>
      <a:lvl6pPr marL="971550" algn="l" rtl="0" fontAlgn="base">
        <a:spcBef>
          <a:spcPct val="0"/>
        </a:spcBef>
        <a:spcAft>
          <a:spcPct val="0"/>
        </a:spcAft>
        <a:defRPr sz="3200">
          <a:solidFill>
            <a:srgbClr val="336699"/>
          </a:solidFill>
          <a:effectLst>
            <a:outerShdw blurRad="38100" dist="38100" dir="2700000" algn="tl">
              <a:srgbClr val="C0C0C0"/>
            </a:outerShdw>
          </a:effectLst>
          <a:latin typeface="Tahoma" pitchFamily="34" charset="0"/>
        </a:defRPr>
      </a:lvl6pPr>
      <a:lvl7pPr marL="1428750" algn="l" rtl="0" fontAlgn="base">
        <a:spcBef>
          <a:spcPct val="0"/>
        </a:spcBef>
        <a:spcAft>
          <a:spcPct val="0"/>
        </a:spcAft>
        <a:defRPr sz="3200">
          <a:solidFill>
            <a:srgbClr val="336699"/>
          </a:solidFill>
          <a:effectLst>
            <a:outerShdw blurRad="38100" dist="38100" dir="2700000" algn="tl">
              <a:srgbClr val="C0C0C0"/>
            </a:outerShdw>
          </a:effectLst>
          <a:latin typeface="Tahoma" pitchFamily="34" charset="0"/>
        </a:defRPr>
      </a:lvl7pPr>
      <a:lvl8pPr marL="1885950" algn="l" rtl="0" fontAlgn="base">
        <a:spcBef>
          <a:spcPct val="0"/>
        </a:spcBef>
        <a:spcAft>
          <a:spcPct val="0"/>
        </a:spcAft>
        <a:defRPr sz="3200">
          <a:solidFill>
            <a:srgbClr val="336699"/>
          </a:solidFill>
          <a:effectLst>
            <a:outerShdw blurRad="38100" dist="38100" dir="2700000" algn="tl">
              <a:srgbClr val="C0C0C0"/>
            </a:outerShdw>
          </a:effectLst>
          <a:latin typeface="Tahoma" pitchFamily="34" charset="0"/>
        </a:defRPr>
      </a:lvl8pPr>
      <a:lvl9pPr marL="2343150" algn="l" rtl="0" fontAlgn="base">
        <a:spcBef>
          <a:spcPct val="0"/>
        </a:spcBef>
        <a:spcAft>
          <a:spcPct val="0"/>
        </a:spcAft>
        <a:defRPr sz="3200">
          <a:solidFill>
            <a:srgbClr val="336699"/>
          </a:solidFill>
          <a:effectLst>
            <a:outerShdw blurRad="38100" dist="38100" dir="2700000" algn="tl">
              <a:srgbClr val="C0C0C0"/>
            </a:outerShdw>
          </a:effectLst>
          <a:latin typeface="Tahoma" pitchFamily="34" charset="0"/>
        </a:defRPr>
      </a:lvl9pPr>
    </p:titleStyle>
    <p:bodyStyle>
      <a:lvl1pPr marL="231775" indent="-231775" algn="l" rtl="0" fontAlgn="base">
        <a:spcBef>
          <a:spcPct val="20000"/>
        </a:spcBef>
        <a:spcAft>
          <a:spcPct val="0"/>
        </a:spcAft>
        <a:buClr>
          <a:srgbClr val="336699"/>
        </a:buClr>
        <a:buSzPct val="85000"/>
        <a:buChar char="•"/>
        <a:defRPr sz="2800">
          <a:solidFill>
            <a:srgbClr val="336699"/>
          </a:solidFill>
          <a:effectLst>
            <a:outerShdw blurRad="38100" dist="38100" dir="2700000" algn="tl">
              <a:srgbClr val="C0C0C0"/>
            </a:outerShdw>
          </a:effectLst>
          <a:latin typeface="+mn-lt"/>
          <a:ea typeface="+mn-ea"/>
          <a:cs typeface="+mn-cs"/>
        </a:defRPr>
      </a:lvl1pPr>
      <a:lvl2pPr marL="688975" indent="-287338" algn="l" rtl="0" fontAlgn="base">
        <a:spcBef>
          <a:spcPct val="20000"/>
        </a:spcBef>
        <a:spcAft>
          <a:spcPct val="0"/>
        </a:spcAft>
        <a:buSzPct val="80000"/>
        <a:buFont typeface="Wingdings" pitchFamily="2" charset="2"/>
        <a:buChar char="Ø"/>
        <a:defRPr sz="2400">
          <a:solidFill>
            <a:srgbClr val="996600"/>
          </a:solidFill>
          <a:effectLst>
            <a:outerShdw blurRad="38100" dist="38100" dir="2700000" algn="tl">
              <a:srgbClr val="C0C0C0"/>
            </a:outerShdw>
          </a:effectLst>
          <a:latin typeface="Arial" pitchFamily="34" charset="0"/>
        </a:defRPr>
      </a:lvl2pPr>
      <a:lvl3pPr marL="1082675" indent="-223838" algn="l" rtl="0" fontAlgn="base">
        <a:spcBef>
          <a:spcPct val="20000"/>
        </a:spcBef>
        <a:spcAft>
          <a:spcPct val="0"/>
        </a:spcAft>
        <a:buChar char="•"/>
        <a:defRPr sz="2000">
          <a:solidFill>
            <a:srgbClr val="CC6600"/>
          </a:solidFill>
          <a:effectLst>
            <a:outerShdw blurRad="38100" dist="38100" dir="2700000" algn="tl">
              <a:srgbClr val="C0C0C0"/>
            </a:outerShdw>
          </a:effectLst>
          <a:latin typeface="Arial" pitchFamily="34" charset="0"/>
        </a:defRPr>
      </a:lvl3pPr>
      <a:lvl4pPr marL="1539875" indent="-223838" algn="l" rtl="0" fontAlgn="base">
        <a:spcBef>
          <a:spcPct val="20000"/>
        </a:spcBef>
        <a:spcAft>
          <a:spcPct val="0"/>
        </a:spcAft>
        <a:buChar char="–"/>
        <a:defRPr sz="2000">
          <a:solidFill>
            <a:schemeClr val="tx1"/>
          </a:solidFill>
          <a:effectLst>
            <a:outerShdw blurRad="38100" dist="38100" dir="2700000" algn="tl">
              <a:srgbClr val="C0C0C0"/>
            </a:outerShdw>
          </a:effectLst>
          <a:latin typeface="Arial" pitchFamily="34" charset="0"/>
        </a:defRPr>
      </a:lvl4pPr>
      <a:lvl5pPr marL="20574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Arial" pitchFamily="34" charset="0"/>
        </a:defRPr>
      </a:lvl5pPr>
      <a:lvl6pPr marL="25146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Arial" pitchFamily="34" charset="0"/>
        </a:defRPr>
      </a:lvl6pPr>
      <a:lvl7pPr marL="29718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Arial" pitchFamily="34" charset="0"/>
        </a:defRPr>
      </a:lvl7pPr>
      <a:lvl8pPr marL="34290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Arial" pitchFamily="34" charset="0"/>
        </a:defRPr>
      </a:lvl8pPr>
      <a:lvl9pPr marL="38862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3.jpeg"/></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6" name="Rectangle 18"/>
          <p:cNvSpPr>
            <a:spLocks noGrp="1" noChangeArrowheads="1"/>
          </p:cNvSpPr>
          <p:nvPr>
            <p:ph type="ctrTitle"/>
          </p:nvPr>
        </p:nvSpPr>
        <p:spPr/>
        <p:txBody>
          <a:bodyPr/>
          <a:lstStyle/>
          <a:p>
            <a:r>
              <a:rPr lang="en-US" sz="3200" dirty="0"/>
              <a:t>Legal Challenges for Entrepreneurial Ventures</a:t>
            </a:r>
          </a:p>
        </p:txBody>
      </p:sp>
      <p:sp>
        <p:nvSpPr>
          <p:cNvPr id="3" name="Rectangle 7"/>
          <p:cNvSpPr>
            <a:spLocks noGrp="1" noChangeArrowheads="1"/>
          </p:cNvSpPr>
          <p:nvPr>
            <p:ph type="ftr" sz="quarter" idx="3"/>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Tree>
  </p:cSld>
  <p:clrMapOvr>
    <a:masterClrMapping/>
  </p:clrMapOvr>
  <p:transition spd="slow">
    <p:cut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1F1D186F-895F-4A36-83DE-19C45F9461B6}" type="slidenum">
              <a:rPr lang="en-US" smtClean="0"/>
              <a:pPr/>
              <a:t>10</a:t>
            </a:fld>
            <a:endParaRPr lang="en-US" dirty="0"/>
          </a:p>
        </p:txBody>
      </p:sp>
      <p:sp>
        <p:nvSpPr>
          <p:cNvPr id="1228802" name="Rectangle 2" descr="Slideheader01"/>
          <p:cNvSpPr>
            <a:spLocks noGrp="1" noChangeArrowheads="1"/>
          </p:cNvSpPr>
          <p:nvPr>
            <p:ph type="title"/>
          </p:nvPr>
        </p:nvSpPr>
        <p:spPr/>
        <p:txBody>
          <a:bodyPr/>
          <a:lstStyle/>
          <a:p>
            <a:r>
              <a:rPr lang="en-US" dirty="0"/>
              <a:t>Securing a Patent: The Application</a:t>
            </a:r>
          </a:p>
        </p:txBody>
      </p:sp>
      <p:sp>
        <p:nvSpPr>
          <p:cNvPr id="1228803" name="Rectangle 3"/>
          <p:cNvSpPr>
            <a:spLocks noGrp="1" noChangeArrowheads="1"/>
          </p:cNvSpPr>
          <p:nvPr>
            <p:ph type="body" idx="1"/>
          </p:nvPr>
        </p:nvSpPr>
        <p:spPr/>
        <p:txBody>
          <a:bodyPr/>
          <a:lstStyle/>
          <a:p>
            <a:pPr marL="533400" indent="-533400"/>
            <a:r>
              <a:rPr lang="en-US" dirty="0"/>
              <a:t>Patent Application</a:t>
            </a:r>
          </a:p>
          <a:p>
            <a:pPr marL="858838" lvl="1" indent="-457200">
              <a:buSzTx/>
              <a:buFont typeface="Wingdings" pitchFamily="2" charset="2"/>
              <a:buAutoNum type="arabicPeriod"/>
            </a:pPr>
            <a:r>
              <a:rPr lang="en-US" dirty="0"/>
              <a:t>Specification: the text of a patent and may include any accompanying illustrations.</a:t>
            </a:r>
          </a:p>
          <a:p>
            <a:pPr marL="1239838" lvl="2" indent="-381000">
              <a:buFontTx/>
              <a:buAutoNum type="alphaLcPeriod"/>
            </a:pPr>
            <a:r>
              <a:rPr lang="en-US" dirty="0"/>
              <a:t>An introduction explaining why the invention will be useful.</a:t>
            </a:r>
          </a:p>
          <a:p>
            <a:pPr marL="1239838" lvl="2" indent="-381000">
              <a:buFontTx/>
              <a:buAutoNum type="alphaLcPeriod"/>
            </a:pPr>
            <a:r>
              <a:rPr lang="en-US" dirty="0"/>
              <a:t>A description of prior art considered similar to the invention.</a:t>
            </a:r>
          </a:p>
          <a:p>
            <a:pPr marL="1239838" lvl="2" indent="-381000">
              <a:buFontTx/>
              <a:buAutoNum type="alphaLcPeriod"/>
            </a:pPr>
            <a:r>
              <a:rPr lang="en-US" dirty="0"/>
              <a:t>A summary of the essence of the technology/invention, its differences from prior art and requisite features.</a:t>
            </a:r>
          </a:p>
          <a:p>
            <a:pPr marL="1239838" lvl="2" indent="-381000">
              <a:buFontTx/>
              <a:buAutoNum type="alphaLcPeriod"/>
            </a:pPr>
            <a:r>
              <a:rPr lang="en-US" dirty="0"/>
              <a:t>A description of the invention, including anything remotely relevant, reference to variations, and number bounds.</a:t>
            </a:r>
          </a:p>
          <a:p>
            <a:pPr marL="1239838" lvl="2" indent="-381000">
              <a:buFontTx/>
              <a:buAutoNum type="alphaLcPeriod"/>
            </a:pPr>
            <a:r>
              <a:rPr lang="en-US" dirty="0"/>
              <a:t>Examples and/or experimental results, in full detail.</a:t>
            </a:r>
          </a:p>
          <a:p>
            <a:pPr marL="858838" lvl="1" indent="-457200">
              <a:buSzTx/>
              <a:buFont typeface="Wingdings" pitchFamily="2" charset="2"/>
              <a:buAutoNum type="arabicPeriod"/>
            </a:pPr>
            <a:r>
              <a:rPr lang="en-US" dirty="0"/>
              <a:t>Claims: a series of short paragraphs, each of which identifies a particular feature or combination of features that is protected by the patent.</a:t>
            </a:r>
          </a:p>
        </p:txBody>
      </p:sp>
    </p:spTree>
  </p:cSld>
  <p:clrMapOvr>
    <a:masterClrMapping/>
  </p:clrMapOvr>
  <p:transition spd="slow">
    <p:cut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7" name="Slide Number Placeholder 3"/>
          <p:cNvSpPr>
            <a:spLocks noGrp="1"/>
          </p:cNvSpPr>
          <p:nvPr>
            <p:ph type="sldNum" sz="quarter" idx="11"/>
          </p:nvPr>
        </p:nvSpPr>
        <p:spPr/>
        <p:txBody>
          <a:bodyPr/>
          <a:lstStyle/>
          <a:p>
            <a:r>
              <a:rPr lang="en-US" dirty="0" smtClean="0"/>
              <a:t>9–</a:t>
            </a:r>
            <a:fld id="{043354CE-CC11-4A1F-A075-6BBAA9C75857}" type="slidenum">
              <a:rPr lang="en-US" smtClean="0"/>
              <a:pPr/>
              <a:t>11</a:t>
            </a:fld>
            <a:endParaRPr lang="en-US" dirty="0"/>
          </a:p>
        </p:txBody>
      </p:sp>
      <p:sp>
        <p:nvSpPr>
          <p:cNvPr id="193541" name="Rectangle 5"/>
          <p:cNvSpPr>
            <a:spLocks noGrp="1" noChangeArrowheads="1"/>
          </p:cNvSpPr>
          <p:nvPr>
            <p:ph type="title"/>
          </p:nvPr>
        </p:nvSpPr>
        <p:spPr>
          <a:xfrm>
            <a:off x="287338" y="540156"/>
            <a:ext cx="8534400" cy="457200"/>
          </a:xfrm>
          <a:blipFill dpi="0" rotWithShape="1">
            <a:blip r:embed="rId3" cstate="print">
              <a:extLst>
                <a:ext uri="{28A0092B-C50C-407E-A947-70E740481C1C}">
                  <a14:useLocalDpi xmlns:a14="http://schemas.microsoft.com/office/drawing/2010/main" xmlns="" val="0"/>
                </a:ext>
              </a:extLst>
            </a:blip>
            <a:srcRect/>
            <a:stretch>
              <a:fillRect/>
            </a:stretch>
          </a:blipFill>
          <a:ln/>
        </p:spPr>
        <p:txBody>
          <a:bodyPr lIns="0" tIns="0" rIns="0" bIns="0">
            <a:noAutofit/>
          </a:bodyPr>
          <a:lstStyle/>
          <a:p>
            <a:pPr marL="1654175" indent="-1484313">
              <a:tabLst>
                <a:tab pos="1147763" algn="ctr"/>
              </a:tabLst>
            </a:pPr>
            <a:r>
              <a:rPr lang="en-US" sz="2000" i="1" baseline="54000" dirty="0">
                <a:solidFill>
                  <a:schemeClr val="bg1"/>
                </a:solidFill>
                <a:effectLst/>
                <a:latin typeface="Book Antiqua" pitchFamily="18" charset="0"/>
              </a:rPr>
              <a:t>Figure</a:t>
            </a:r>
            <a:r>
              <a:rPr lang="en-US" sz="2400" i="1" baseline="50000" dirty="0">
                <a:solidFill>
                  <a:schemeClr val="bg1"/>
                </a:solidFill>
                <a:effectLst/>
                <a:latin typeface="Book Antiqua" pitchFamily="18" charset="0"/>
              </a:rPr>
              <a:t>	</a:t>
            </a:r>
            <a:r>
              <a:rPr lang="en-US" sz="1600" dirty="0" smtClean="0">
                <a:solidFill>
                  <a:schemeClr val="bg1"/>
                </a:solidFill>
                <a:effectLst/>
                <a:cs typeface="Tahoma" pitchFamily="34" charset="0"/>
              </a:rPr>
              <a:t>9.1</a:t>
            </a:r>
            <a:r>
              <a:rPr lang="en-US" sz="1800" dirty="0">
                <a:solidFill>
                  <a:schemeClr val="bg1"/>
                </a:solidFill>
                <a:effectLst/>
                <a:cs typeface="Tahoma" pitchFamily="34" charset="0"/>
              </a:rPr>
              <a:t>	</a:t>
            </a:r>
            <a:r>
              <a:rPr lang="en-US" sz="1800" dirty="0">
                <a:solidFill>
                  <a:srgbClr val="0099CC"/>
                </a:solidFill>
                <a:effectLst/>
                <a:cs typeface="Tahoma" pitchFamily="34" charset="0"/>
              </a:rPr>
              <a:t>The Patent Process: From Application to Allowance and Issue</a:t>
            </a:r>
          </a:p>
        </p:txBody>
      </p:sp>
      <p:sp>
        <p:nvSpPr>
          <p:cNvPr id="193542" name="Rectangle 6"/>
          <p:cNvSpPr>
            <a:spLocks noChangeArrowheads="1"/>
          </p:cNvSpPr>
          <p:nvPr/>
        </p:nvSpPr>
        <p:spPr bwMode="auto">
          <a:xfrm>
            <a:off x="352425" y="6178778"/>
            <a:ext cx="2161169"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r>
              <a:rPr lang="en-US" sz="800" b="1" i="1" dirty="0">
                <a:solidFill>
                  <a:srgbClr val="0099CC"/>
                </a:solidFill>
              </a:rPr>
              <a:t>Source: </a:t>
            </a:r>
            <a:r>
              <a:rPr lang="en-US" sz="800" dirty="0">
                <a:solidFill>
                  <a:srgbClr val="0099CC"/>
                </a:solidFill>
              </a:rPr>
              <a:t>United States Patent Office, </a:t>
            </a:r>
            <a:r>
              <a:rPr lang="en-US" sz="800" dirty="0" smtClean="0">
                <a:solidFill>
                  <a:srgbClr val="0099CC"/>
                </a:solidFill>
              </a:rPr>
              <a:t>2012.</a:t>
            </a:r>
            <a:endParaRPr lang="en-US" sz="800" dirty="0">
              <a:solidFill>
                <a:srgbClr val="0099CC"/>
              </a:solidFill>
            </a:endParaRPr>
          </a:p>
        </p:txBody>
      </p:sp>
      <p:pic>
        <p:nvPicPr>
          <p:cNvPr id="193543" name="Picture 7" descr="0701a"/>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04800" y="1377950"/>
            <a:ext cx="8458200" cy="3879850"/>
          </a:xfrm>
          <a:prstGeom prst="rect">
            <a:avLst/>
          </a:prstGeom>
          <a:noFill/>
          <a:extLst>
            <a:ext uri="{909E8E84-426E-40DD-AFC4-6F175D3DCCD1}">
              <a14:hiddenFill xmlns:a14="http://schemas.microsoft.com/office/drawing/2010/main" xmlns="">
                <a:solidFill>
                  <a:srgbClr val="FFFFFF"/>
                </a:solidFill>
              </a14:hiddenFill>
            </a:ext>
          </a:extLst>
        </p:spPr>
      </p:pic>
      <p:sp>
        <p:nvSpPr>
          <p:cNvPr id="193544" name="Text Box 8"/>
          <p:cNvSpPr txBox="1">
            <a:spLocks noChangeArrowheads="1"/>
          </p:cNvSpPr>
          <p:nvPr/>
        </p:nvSpPr>
        <p:spPr bwMode="auto">
          <a:xfrm>
            <a:off x="6172200" y="5029200"/>
            <a:ext cx="1981200" cy="228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b="1" dirty="0"/>
              <a:t>Continued on following slide</a:t>
            </a:r>
          </a:p>
        </p:txBody>
      </p:sp>
    </p:spTree>
  </p:cSld>
  <p:clrMapOvr>
    <a:masterClrMapping/>
  </p:clrMapOvr>
  <p:transition spd="slow">
    <p:cut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7" name="Slide Number Placeholder 3"/>
          <p:cNvSpPr>
            <a:spLocks noGrp="1"/>
          </p:cNvSpPr>
          <p:nvPr>
            <p:ph type="sldNum" sz="quarter" idx="11"/>
          </p:nvPr>
        </p:nvSpPr>
        <p:spPr/>
        <p:txBody>
          <a:bodyPr/>
          <a:lstStyle/>
          <a:p>
            <a:r>
              <a:rPr lang="en-US" dirty="0" smtClean="0"/>
              <a:t>9–</a:t>
            </a:r>
            <a:fld id="{88B112B8-93A2-4747-BA4E-93BF6986B43A}" type="slidenum">
              <a:rPr lang="en-US" smtClean="0"/>
              <a:pPr/>
              <a:t>12</a:t>
            </a:fld>
            <a:endParaRPr lang="en-US" dirty="0"/>
          </a:p>
        </p:txBody>
      </p:sp>
      <p:pic>
        <p:nvPicPr>
          <p:cNvPr id="1230854" name="Picture 6" descr="0701b"/>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1000" y="1335088"/>
            <a:ext cx="8464550" cy="4608512"/>
          </a:xfrm>
          <a:prstGeom prst="rect">
            <a:avLst/>
          </a:prstGeom>
          <a:noFill/>
          <a:extLst>
            <a:ext uri="{909E8E84-426E-40DD-AFC4-6F175D3DCCD1}">
              <a14:hiddenFill xmlns:a14="http://schemas.microsoft.com/office/drawing/2010/main" xmlns="">
                <a:solidFill>
                  <a:srgbClr val="FFFFFF"/>
                </a:solidFill>
              </a14:hiddenFill>
            </a:ext>
          </a:extLst>
        </p:spPr>
      </p:pic>
      <p:sp>
        <p:nvSpPr>
          <p:cNvPr id="1230850" name="Rectangle 2"/>
          <p:cNvSpPr>
            <a:spLocks noGrp="1" noChangeArrowheads="1"/>
          </p:cNvSpPr>
          <p:nvPr>
            <p:ph type="title"/>
          </p:nvPr>
        </p:nvSpPr>
        <p:spPr>
          <a:xfrm>
            <a:off x="295275" y="467833"/>
            <a:ext cx="8534400" cy="822960"/>
          </a:xfrm>
          <a:blipFill dpi="0" rotWithShape="1">
            <a:blip r:embed="rId4" cstate="print">
              <a:extLst>
                <a:ext uri="{28A0092B-C50C-407E-A947-70E740481C1C}">
                  <a14:useLocalDpi xmlns:a14="http://schemas.microsoft.com/office/drawing/2010/main" xmlns="" val="0"/>
                </a:ext>
              </a:extLst>
            </a:blip>
            <a:srcRect/>
            <a:stretch>
              <a:fillRect/>
            </a:stretch>
          </a:blipFill>
          <a:ln/>
        </p:spPr>
        <p:txBody>
          <a:bodyPr lIns="0" tIns="0" rIns="0" bIns="0">
            <a:noAutofit/>
          </a:bodyPr>
          <a:lstStyle/>
          <a:p>
            <a:pPr marL="1654175" indent="-1484313">
              <a:tabLst>
                <a:tab pos="1147763" algn="ctr"/>
              </a:tabLst>
            </a:pPr>
            <a:r>
              <a:rPr lang="en-US" sz="2000" i="1" baseline="54000" dirty="0">
                <a:solidFill>
                  <a:schemeClr val="bg1"/>
                </a:solidFill>
                <a:effectLst/>
                <a:latin typeface="Book Antiqua" pitchFamily="18" charset="0"/>
              </a:rPr>
              <a:t>Figure</a:t>
            </a:r>
            <a:r>
              <a:rPr lang="en-US" sz="2400" i="1" baseline="50000" dirty="0">
                <a:solidFill>
                  <a:schemeClr val="bg1"/>
                </a:solidFill>
                <a:effectLst/>
                <a:latin typeface="Book Antiqua" pitchFamily="18" charset="0"/>
              </a:rPr>
              <a:t>	</a:t>
            </a:r>
            <a:r>
              <a:rPr lang="en-US" sz="1600" dirty="0" smtClean="0">
                <a:solidFill>
                  <a:schemeClr val="bg1"/>
                </a:solidFill>
                <a:effectLst/>
                <a:cs typeface="Tahoma" pitchFamily="34" charset="0"/>
              </a:rPr>
              <a:t>9.1</a:t>
            </a:r>
            <a:r>
              <a:rPr lang="en-US" sz="1800" dirty="0">
                <a:solidFill>
                  <a:schemeClr val="bg1"/>
                </a:solidFill>
                <a:effectLst/>
                <a:cs typeface="Tahoma" pitchFamily="34" charset="0"/>
              </a:rPr>
              <a:t>	</a:t>
            </a:r>
            <a:r>
              <a:rPr lang="en-US" sz="1800" dirty="0">
                <a:solidFill>
                  <a:srgbClr val="008080"/>
                </a:solidFill>
                <a:effectLst/>
                <a:cs typeface="Tahoma" pitchFamily="34" charset="0"/>
              </a:rPr>
              <a:t>The Patent Process: From Application to Allowance and Issue (cont’d)</a:t>
            </a:r>
          </a:p>
        </p:txBody>
      </p:sp>
      <p:sp>
        <p:nvSpPr>
          <p:cNvPr id="1230851" name="Rectangle 3"/>
          <p:cNvSpPr>
            <a:spLocks noChangeArrowheads="1"/>
          </p:cNvSpPr>
          <p:nvPr/>
        </p:nvSpPr>
        <p:spPr bwMode="auto">
          <a:xfrm>
            <a:off x="352425" y="6178778"/>
            <a:ext cx="2161169"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r>
              <a:rPr lang="en-US" sz="800" b="1" i="1" dirty="0">
                <a:solidFill>
                  <a:srgbClr val="0099CC"/>
                </a:solidFill>
              </a:rPr>
              <a:t>Source: </a:t>
            </a:r>
            <a:r>
              <a:rPr lang="en-US" sz="800" dirty="0">
                <a:solidFill>
                  <a:srgbClr val="0099CC"/>
                </a:solidFill>
              </a:rPr>
              <a:t>United States Patent Office, </a:t>
            </a:r>
            <a:r>
              <a:rPr lang="en-US" sz="800" dirty="0" smtClean="0">
                <a:solidFill>
                  <a:srgbClr val="0099CC"/>
                </a:solidFill>
              </a:rPr>
              <a:t>2012.</a:t>
            </a:r>
            <a:endParaRPr lang="en-US" sz="800" dirty="0">
              <a:solidFill>
                <a:srgbClr val="0099CC"/>
              </a:solidFill>
            </a:endParaRPr>
          </a:p>
        </p:txBody>
      </p:sp>
      <p:sp>
        <p:nvSpPr>
          <p:cNvPr id="1230853" name="Text Box 5"/>
          <p:cNvSpPr txBox="1">
            <a:spLocks noChangeArrowheads="1"/>
          </p:cNvSpPr>
          <p:nvPr/>
        </p:nvSpPr>
        <p:spPr bwMode="auto">
          <a:xfrm>
            <a:off x="5334000" y="5867400"/>
            <a:ext cx="1981200" cy="228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b="1" dirty="0"/>
              <a:t>Continued on following slide</a:t>
            </a:r>
          </a:p>
        </p:txBody>
      </p:sp>
    </p:spTree>
  </p:cSld>
  <p:clrMapOvr>
    <a:masterClrMapping/>
  </p:clrMapOvr>
  <p:transition spd="slow">
    <p:cut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6" name="Slide Number Placeholder 3"/>
          <p:cNvSpPr>
            <a:spLocks noGrp="1"/>
          </p:cNvSpPr>
          <p:nvPr>
            <p:ph type="sldNum" sz="quarter" idx="11"/>
          </p:nvPr>
        </p:nvSpPr>
        <p:spPr/>
        <p:txBody>
          <a:bodyPr/>
          <a:lstStyle/>
          <a:p>
            <a:r>
              <a:rPr lang="en-US" dirty="0" smtClean="0"/>
              <a:t>9–</a:t>
            </a:r>
            <a:fld id="{6E5811E9-C24E-47F9-9AE5-2E7446A28084}" type="slidenum">
              <a:rPr lang="en-US" smtClean="0"/>
              <a:pPr/>
              <a:t>13</a:t>
            </a:fld>
            <a:endParaRPr lang="en-US" dirty="0"/>
          </a:p>
        </p:txBody>
      </p:sp>
      <p:sp>
        <p:nvSpPr>
          <p:cNvPr id="1232899" name="Rectangle 3"/>
          <p:cNvSpPr>
            <a:spLocks noGrp="1" noChangeArrowheads="1"/>
          </p:cNvSpPr>
          <p:nvPr>
            <p:ph type="title"/>
          </p:nvPr>
        </p:nvSpPr>
        <p:spPr>
          <a:xfrm>
            <a:off x="295275" y="531981"/>
            <a:ext cx="8534400" cy="731520"/>
          </a:xfrm>
          <a:blipFill dpi="0" rotWithShape="1">
            <a:blip r:embed="rId3" cstate="print">
              <a:extLst>
                <a:ext uri="{28A0092B-C50C-407E-A947-70E740481C1C}">
                  <a14:useLocalDpi xmlns:a14="http://schemas.microsoft.com/office/drawing/2010/main" xmlns="" val="0"/>
                </a:ext>
              </a:extLst>
            </a:blip>
            <a:srcRect/>
            <a:stretch>
              <a:fillRect/>
            </a:stretch>
          </a:blipFill>
          <a:ln/>
        </p:spPr>
        <p:txBody>
          <a:bodyPr lIns="0" tIns="0" rIns="0" bIns="0">
            <a:noAutofit/>
          </a:bodyPr>
          <a:lstStyle/>
          <a:p>
            <a:pPr marL="1654175" indent="-1484313">
              <a:tabLst>
                <a:tab pos="1147763" algn="ctr"/>
              </a:tabLst>
            </a:pPr>
            <a:r>
              <a:rPr lang="en-US" sz="2000" i="1" baseline="54000" dirty="0">
                <a:solidFill>
                  <a:schemeClr val="bg1"/>
                </a:solidFill>
                <a:effectLst/>
                <a:latin typeface="Book Antiqua" pitchFamily="18" charset="0"/>
              </a:rPr>
              <a:t>Figure</a:t>
            </a:r>
            <a:r>
              <a:rPr lang="en-US" sz="2400" i="1" baseline="50000" dirty="0">
                <a:solidFill>
                  <a:schemeClr val="bg1"/>
                </a:solidFill>
                <a:effectLst/>
                <a:latin typeface="Book Antiqua" pitchFamily="18" charset="0"/>
              </a:rPr>
              <a:t>	</a:t>
            </a:r>
            <a:r>
              <a:rPr lang="en-US" sz="1600" dirty="0" smtClean="0">
                <a:solidFill>
                  <a:schemeClr val="bg1"/>
                </a:solidFill>
                <a:effectLst/>
                <a:cs typeface="Tahoma" pitchFamily="34" charset="0"/>
              </a:rPr>
              <a:t>9.1</a:t>
            </a:r>
            <a:r>
              <a:rPr lang="en-US" sz="1800" dirty="0">
                <a:solidFill>
                  <a:schemeClr val="bg1"/>
                </a:solidFill>
                <a:effectLst/>
                <a:cs typeface="Tahoma" pitchFamily="34" charset="0"/>
              </a:rPr>
              <a:t>	</a:t>
            </a:r>
            <a:r>
              <a:rPr lang="en-US" sz="1800" dirty="0">
                <a:solidFill>
                  <a:srgbClr val="0099CC"/>
                </a:solidFill>
                <a:effectLst/>
                <a:cs typeface="Tahoma" pitchFamily="34" charset="0"/>
              </a:rPr>
              <a:t>The Patent Process: From Application to Allowance and Issue (cont’d)</a:t>
            </a:r>
          </a:p>
        </p:txBody>
      </p:sp>
      <p:sp>
        <p:nvSpPr>
          <p:cNvPr id="1232900" name="Rectangle 4"/>
          <p:cNvSpPr>
            <a:spLocks noChangeArrowheads="1"/>
          </p:cNvSpPr>
          <p:nvPr/>
        </p:nvSpPr>
        <p:spPr bwMode="auto">
          <a:xfrm>
            <a:off x="352425" y="6178778"/>
            <a:ext cx="2161169"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r>
              <a:rPr lang="en-US" sz="800" b="1" i="1" dirty="0">
                <a:solidFill>
                  <a:srgbClr val="0099CC"/>
                </a:solidFill>
              </a:rPr>
              <a:t>Source: </a:t>
            </a:r>
            <a:r>
              <a:rPr lang="en-US" sz="800" dirty="0">
                <a:solidFill>
                  <a:srgbClr val="0099CC"/>
                </a:solidFill>
              </a:rPr>
              <a:t>United States Patent Office, </a:t>
            </a:r>
            <a:r>
              <a:rPr lang="en-US" sz="800" dirty="0" smtClean="0">
                <a:solidFill>
                  <a:srgbClr val="0099CC"/>
                </a:solidFill>
              </a:rPr>
              <a:t>2012.</a:t>
            </a:r>
            <a:endParaRPr lang="en-US" sz="800" dirty="0">
              <a:solidFill>
                <a:srgbClr val="0099CC"/>
              </a:solidFill>
            </a:endParaRPr>
          </a:p>
        </p:txBody>
      </p:sp>
      <p:pic>
        <p:nvPicPr>
          <p:cNvPr id="1232902" name="Picture 6" descr="0701c"/>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28600" y="1495425"/>
            <a:ext cx="8464550" cy="4143375"/>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spd="slow">
    <p:cut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07F0A5A9-3CDB-424E-898D-D1D4FA8DE854}" type="slidenum">
              <a:rPr lang="en-US" smtClean="0"/>
              <a:pPr/>
              <a:t>14</a:t>
            </a:fld>
            <a:endParaRPr lang="en-US" dirty="0"/>
          </a:p>
        </p:txBody>
      </p:sp>
      <p:sp>
        <p:nvSpPr>
          <p:cNvPr id="1167362" name="Rectangle 2" descr="Slideheader01"/>
          <p:cNvSpPr>
            <a:spLocks noGrp="1" noChangeArrowheads="1"/>
          </p:cNvSpPr>
          <p:nvPr>
            <p:ph type="title"/>
          </p:nvPr>
        </p:nvSpPr>
        <p:spPr/>
        <p:txBody>
          <a:bodyPr/>
          <a:lstStyle/>
          <a:p>
            <a:r>
              <a:rPr lang="en-US" dirty="0"/>
              <a:t>Intellectual Property Protection: Copyrights</a:t>
            </a:r>
          </a:p>
        </p:txBody>
      </p:sp>
      <p:sp>
        <p:nvSpPr>
          <p:cNvPr id="1167363" name="Rectangle 3"/>
          <p:cNvSpPr>
            <a:spLocks noGrp="1" noChangeArrowheads="1"/>
          </p:cNvSpPr>
          <p:nvPr>
            <p:ph type="body" idx="1"/>
          </p:nvPr>
        </p:nvSpPr>
        <p:spPr>
          <a:xfrm>
            <a:off x="457200" y="1219200"/>
            <a:ext cx="8077200" cy="5181600"/>
          </a:xfrm>
        </p:spPr>
        <p:txBody>
          <a:bodyPr/>
          <a:lstStyle/>
          <a:p>
            <a:r>
              <a:rPr lang="en-US" dirty="0"/>
              <a:t>Copyright</a:t>
            </a:r>
          </a:p>
          <a:p>
            <a:pPr lvl="1"/>
            <a:r>
              <a:rPr lang="en-US" dirty="0"/>
              <a:t>Provides exclusive rights to creative individuals </a:t>
            </a:r>
            <a:r>
              <a:rPr lang="en-US" dirty="0" smtClean="0"/>
              <a:t>for </a:t>
            </a:r>
            <a:r>
              <a:rPr lang="en-US" dirty="0"/>
              <a:t>the protection of their literary or artistic productions.</a:t>
            </a:r>
          </a:p>
          <a:p>
            <a:pPr lvl="1"/>
            <a:r>
              <a:rPr lang="en-US" dirty="0"/>
              <a:t>Duration: life of the author plus 70 years.</a:t>
            </a:r>
          </a:p>
          <a:p>
            <a:r>
              <a:rPr lang="en-US" dirty="0"/>
              <a:t>The copyright owner has the rights to:</a:t>
            </a:r>
          </a:p>
          <a:p>
            <a:pPr lvl="1"/>
            <a:r>
              <a:rPr lang="en-US" dirty="0"/>
              <a:t>Reproduce the work</a:t>
            </a:r>
          </a:p>
          <a:p>
            <a:pPr lvl="1"/>
            <a:r>
              <a:rPr lang="en-US" dirty="0"/>
              <a:t>Prepare derivative works based on it</a:t>
            </a:r>
          </a:p>
          <a:p>
            <a:pPr lvl="1"/>
            <a:r>
              <a:rPr lang="en-US" dirty="0"/>
              <a:t>Distribute copies of the work by sale or otherwise</a:t>
            </a:r>
          </a:p>
          <a:p>
            <a:pPr lvl="1"/>
            <a:r>
              <a:rPr lang="en-US" dirty="0"/>
              <a:t>Perform the work publicly</a:t>
            </a:r>
          </a:p>
          <a:p>
            <a:pPr lvl="1"/>
            <a:r>
              <a:rPr lang="en-US" dirty="0"/>
              <a:t>Display the work publicly</a:t>
            </a:r>
          </a:p>
          <a:p>
            <a:pPr lvl="1"/>
            <a:r>
              <a:rPr lang="en-US" dirty="0"/>
              <a:t>Sell or transfer individual rights</a:t>
            </a:r>
          </a:p>
        </p:txBody>
      </p:sp>
    </p:spTree>
  </p:cSld>
  <p:clrMapOvr>
    <a:masterClrMapping/>
  </p:clrMapOvr>
  <p:transition spd="slow">
    <p:cut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16538012-F9E7-4387-8A66-F407DAE48078}" type="slidenum">
              <a:rPr lang="en-US" smtClean="0"/>
              <a:pPr/>
              <a:t>15</a:t>
            </a:fld>
            <a:endParaRPr lang="en-US" dirty="0"/>
          </a:p>
        </p:txBody>
      </p:sp>
      <p:sp>
        <p:nvSpPr>
          <p:cNvPr id="1239042" name="Rectangle 2" descr="Slideheader01"/>
          <p:cNvSpPr>
            <a:spLocks noGrp="1" noChangeArrowheads="1"/>
          </p:cNvSpPr>
          <p:nvPr>
            <p:ph type="title"/>
          </p:nvPr>
        </p:nvSpPr>
        <p:spPr/>
        <p:txBody>
          <a:bodyPr/>
          <a:lstStyle/>
          <a:p>
            <a:r>
              <a:rPr lang="en-US" dirty="0"/>
              <a:t>Intellectual Property Protection: Copyrights</a:t>
            </a:r>
          </a:p>
        </p:txBody>
      </p:sp>
      <p:sp>
        <p:nvSpPr>
          <p:cNvPr id="1239043" name="Rectangle 3"/>
          <p:cNvSpPr>
            <a:spLocks noGrp="1" noChangeArrowheads="1"/>
          </p:cNvSpPr>
          <p:nvPr>
            <p:ph type="body" idx="1"/>
          </p:nvPr>
        </p:nvSpPr>
        <p:spPr/>
        <p:txBody>
          <a:bodyPr/>
          <a:lstStyle/>
          <a:p>
            <a:pPr>
              <a:spcBef>
                <a:spcPct val="50000"/>
              </a:spcBef>
            </a:pPr>
            <a:r>
              <a:rPr lang="en-US" dirty="0"/>
              <a:t>Copyright Protection</a:t>
            </a:r>
          </a:p>
          <a:p>
            <a:pPr lvl="1">
              <a:spcBef>
                <a:spcPct val="50000"/>
              </a:spcBef>
            </a:pPr>
            <a:r>
              <a:rPr lang="en-US" dirty="0"/>
              <a:t>The material must be in a tangible form so it can be communicated or reproduced.</a:t>
            </a:r>
          </a:p>
          <a:p>
            <a:pPr lvl="1">
              <a:spcBef>
                <a:spcPct val="50000"/>
              </a:spcBef>
            </a:pPr>
            <a:r>
              <a:rPr lang="en-US" dirty="0"/>
              <a:t>It also must be the author’s own work and thus the product of his or her skill or judgment.</a:t>
            </a:r>
          </a:p>
          <a:p>
            <a:pPr lvl="1">
              <a:spcBef>
                <a:spcPct val="50000"/>
              </a:spcBef>
            </a:pPr>
            <a:r>
              <a:rPr lang="en-US" dirty="0"/>
              <a:t>Formal registration of a copyright is with the Copyright Office of the Library of Congress.</a:t>
            </a:r>
          </a:p>
          <a:p>
            <a:pPr lvl="1">
              <a:spcBef>
                <a:spcPct val="50000"/>
              </a:spcBef>
            </a:pPr>
            <a:endParaRPr lang="en-US" dirty="0"/>
          </a:p>
        </p:txBody>
      </p:sp>
    </p:spTree>
  </p:cSld>
  <p:clrMapOvr>
    <a:masterClrMapping/>
  </p:clrMapOvr>
  <p:transition spd="slow">
    <p:cut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6EBA33EC-F699-4092-BD1F-0440F89865F5}" type="slidenum">
              <a:rPr lang="en-US" smtClean="0"/>
              <a:pPr/>
              <a:t>16</a:t>
            </a:fld>
            <a:endParaRPr lang="en-US" dirty="0"/>
          </a:p>
        </p:txBody>
      </p:sp>
      <p:sp>
        <p:nvSpPr>
          <p:cNvPr id="1169410" name="Rectangle 2" descr="Slideheader01"/>
          <p:cNvSpPr>
            <a:spLocks noGrp="1" noChangeArrowheads="1"/>
          </p:cNvSpPr>
          <p:nvPr>
            <p:ph type="title"/>
          </p:nvPr>
        </p:nvSpPr>
        <p:spPr/>
        <p:txBody>
          <a:bodyPr/>
          <a:lstStyle/>
          <a:p>
            <a:r>
              <a:rPr lang="en-US" dirty="0"/>
              <a:t>Copyrights (cont’d)</a:t>
            </a:r>
          </a:p>
        </p:txBody>
      </p:sp>
      <p:sp>
        <p:nvSpPr>
          <p:cNvPr id="1169411" name="Rectangle 3"/>
          <p:cNvSpPr>
            <a:spLocks noGrp="1" noChangeArrowheads="1"/>
          </p:cNvSpPr>
          <p:nvPr>
            <p:ph type="body" idx="1"/>
          </p:nvPr>
        </p:nvSpPr>
        <p:spPr/>
        <p:txBody>
          <a:bodyPr/>
          <a:lstStyle/>
          <a:p>
            <a:r>
              <a:rPr lang="en-US" dirty="0"/>
              <a:t>Fair Use Doctrine</a:t>
            </a:r>
          </a:p>
          <a:p>
            <a:pPr lvl="1"/>
            <a:r>
              <a:rPr lang="en-US" dirty="0"/>
              <a:t>Reproduction of a copyright work for purposes such as criticism, comment, news reporting, teaching (including multiple copies for classroom use), scholarship, or research is not an infringement of copyright.</a:t>
            </a:r>
          </a:p>
          <a:p>
            <a:r>
              <a:rPr lang="en-US" dirty="0"/>
              <a:t>Protected Ideas?</a:t>
            </a:r>
          </a:p>
          <a:p>
            <a:pPr lvl="1"/>
            <a:r>
              <a:rPr lang="en-US" dirty="0"/>
              <a:t>The Copyright Act specifically excludes copyright protection for any “idea, procedure, process, system, method of operation, concept, principle, or discovery, regardless of the form in which it is described, explained, illustrated, or embodied.”</a:t>
            </a:r>
          </a:p>
        </p:txBody>
      </p:sp>
    </p:spTree>
  </p:cSld>
  <p:clrMapOvr>
    <a:masterClrMapping/>
  </p:clrMapOvr>
  <p:transition spd="slow">
    <p:cut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1B9AB988-8E6B-47A5-AAF1-DD55768D22E2}" type="slidenum">
              <a:rPr lang="en-US" smtClean="0"/>
              <a:pPr/>
              <a:t>17</a:t>
            </a:fld>
            <a:endParaRPr lang="en-US" dirty="0"/>
          </a:p>
        </p:txBody>
      </p:sp>
      <p:sp>
        <p:nvSpPr>
          <p:cNvPr id="1171458" name="Rectangle 2" descr="Slideheader01"/>
          <p:cNvSpPr>
            <a:spLocks noGrp="1" noChangeArrowheads="1"/>
          </p:cNvSpPr>
          <p:nvPr>
            <p:ph type="title"/>
          </p:nvPr>
        </p:nvSpPr>
        <p:spPr/>
        <p:txBody>
          <a:bodyPr/>
          <a:lstStyle/>
          <a:p>
            <a:r>
              <a:rPr lang="en-US" dirty="0"/>
              <a:t>Intellectual Property Protection: Trademarks</a:t>
            </a:r>
          </a:p>
        </p:txBody>
      </p:sp>
      <p:sp>
        <p:nvSpPr>
          <p:cNvPr id="1171459" name="Rectangle 3"/>
          <p:cNvSpPr>
            <a:spLocks noGrp="1" noChangeArrowheads="1"/>
          </p:cNvSpPr>
          <p:nvPr>
            <p:ph type="body" idx="1"/>
          </p:nvPr>
        </p:nvSpPr>
        <p:spPr>
          <a:xfrm>
            <a:off x="457200" y="1219200"/>
            <a:ext cx="7772400" cy="5181600"/>
          </a:xfrm>
        </p:spPr>
        <p:txBody>
          <a:bodyPr/>
          <a:lstStyle/>
          <a:p>
            <a:r>
              <a:rPr lang="en-US" dirty="0"/>
              <a:t>Trademark</a:t>
            </a:r>
          </a:p>
          <a:p>
            <a:pPr lvl="1"/>
            <a:r>
              <a:rPr lang="en-US" dirty="0"/>
              <a:t>A distinctive name, mark, symbol, or motto identified with a company’s product(s) and registered at the Patent and Trademark Office</a:t>
            </a:r>
          </a:p>
          <a:p>
            <a:r>
              <a:rPr lang="en-US" dirty="0"/>
              <a:t>Advantages of Trademark Registration</a:t>
            </a:r>
          </a:p>
          <a:p>
            <a:pPr lvl="1"/>
            <a:r>
              <a:rPr lang="en-US" dirty="0"/>
              <a:t>Nationwide constructive notice of the owner’s right to use the mark </a:t>
            </a:r>
          </a:p>
          <a:p>
            <a:pPr lvl="1"/>
            <a:r>
              <a:rPr lang="en-US" dirty="0"/>
              <a:t>Bureau of Customs protection against importers using the mark</a:t>
            </a:r>
          </a:p>
          <a:p>
            <a:pPr lvl="1"/>
            <a:r>
              <a:rPr lang="en-US" dirty="0"/>
              <a:t>Incontestability of the mark after five years</a:t>
            </a:r>
          </a:p>
        </p:txBody>
      </p:sp>
    </p:spTree>
  </p:cSld>
  <p:clrMapOvr>
    <a:masterClrMapping/>
  </p:clrMapOvr>
  <p:transition spd="slow">
    <p:cut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34C7760D-EB5B-49A0-8B00-0F2FA205B453}" type="slidenum">
              <a:rPr lang="en-US" smtClean="0"/>
              <a:pPr/>
              <a:t>18</a:t>
            </a:fld>
            <a:endParaRPr lang="en-US" dirty="0"/>
          </a:p>
        </p:txBody>
      </p:sp>
      <p:sp>
        <p:nvSpPr>
          <p:cNvPr id="1241090" name="Rectangle 2" descr="Slideheader01"/>
          <p:cNvSpPr>
            <a:spLocks noGrp="1" noChangeArrowheads="1"/>
          </p:cNvSpPr>
          <p:nvPr>
            <p:ph type="title"/>
          </p:nvPr>
        </p:nvSpPr>
        <p:spPr/>
        <p:txBody>
          <a:bodyPr/>
          <a:lstStyle/>
          <a:p>
            <a:r>
              <a:rPr lang="en-US" dirty="0"/>
              <a:t>Intellectual Property Protection: Trademarks</a:t>
            </a:r>
          </a:p>
        </p:txBody>
      </p:sp>
      <p:sp>
        <p:nvSpPr>
          <p:cNvPr id="1241091" name="Rectangle 3"/>
          <p:cNvSpPr>
            <a:spLocks noGrp="1" noChangeArrowheads="1"/>
          </p:cNvSpPr>
          <p:nvPr>
            <p:ph type="body" idx="1"/>
          </p:nvPr>
        </p:nvSpPr>
        <p:spPr/>
        <p:txBody>
          <a:bodyPr/>
          <a:lstStyle/>
          <a:p>
            <a:pPr>
              <a:spcBef>
                <a:spcPct val="35000"/>
              </a:spcBef>
            </a:pPr>
            <a:r>
              <a:rPr lang="en-US" dirty="0"/>
              <a:t>Trademark Duration</a:t>
            </a:r>
          </a:p>
          <a:p>
            <a:pPr lvl="1">
              <a:spcBef>
                <a:spcPct val="35000"/>
              </a:spcBef>
            </a:pPr>
            <a:r>
              <a:rPr lang="en-US" dirty="0"/>
              <a:t>Current registrations are good for 10 years with the possibility for continuous renewal every 10 years.</a:t>
            </a:r>
          </a:p>
          <a:p>
            <a:pPr lvl="1">
              <a:spcBef>
                <a:spcPct val="35000"/>
              </a:spcBef>
            </a:pPr>
            <a:r>
              <a:rPr lang="en-US" dirty="0"/>
              <a:t>A trademark may be invalidated in four specific ways:</a:t>
            </a:r>
          </a:p>
          <a:p>
            <a:pPr lvl="2">
              <a:spcBef>
                <a:spcPct val="35000"/>
              </a:spcBef>
            </a:pPr>
            <a:r>
              <a:rPr lang="en-US" sz="2400" dirty="0"/>
              <a:t>Cancellation proceedings</a:t>
            </a:r>
          </a:p>
          <a:p>
            <a:pPr lvl="2">
              <a:spcBef>
                <a:spcPct val="35000"/>
              </a:spcBef>
            </a:pPr>
            <a:r>
              <a:rPr lang="en-US" sz="2400" dirty="0"/>
              <a:t>Cleaning-out procedure</a:t>
            </a:r>
          </a:p>
          <a:p>
            <a:pPr lvl="2">
              <a:spcBef>
                <a:spcPct val="35000"/>
              </a:spcBef>
            </a:pPr>
            <a:r>
              <a:rPr lang="en-US" sz="2400" dirty="0"/>
              <a:t>Abandonment</a:t>
            </a:r>
          </a:p>
          <a:p>
            <a:pPr lvl="2">
              <a:spcBef>
                <a:spcPct val="35000"/>
              </a:spcBef>
            </a:pPr>
            <a:r>
              <a:rPr lang="en-US" sz="2400" dirty="0"/>
              <a:t>Generic meaning</a:t>
            </a:r>
          </a:p>
        </p:txBody>
      </p:sp>
    </p:spTree>
  </p:cSld>
  <p:clrMapOvr>
    <a:masterClrMapping/>
  </p:clrMapOvr>
  <p:transition spd="slow">
    <p:cut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7ED89A85-3F84-4BB0-B351-EA792824322D}" type="slidenum">
              <a:rPr lang="en-US" smtClean="0"/>
              <a:pPr/>
              <a:t>19</a:t>
            </a:fld>
            <a:endParaRPr lang="en-US" dirty="0"/>
          </a:p>
        </p:txBody>
      </p:sp>
      <p:sp>
        <p:nvSpPr>
          <p:cNvPr id="1173506" name="Rectangle 2" descr="Slideheader01"/>
          <p:cNvSpPr>
            <a:spLocks noGrp="1" noChangeArrowheads="1"/>
          </p:cNvSpPr>
          <p:nvPr>
            <p:ph type="title"/>
          </p:nvPr>
        </p:nvSpPr>
        <p:spPr/>
        <p:txBody>
          <a:bodyPr/>
          <a:lstStyle/>
          <a:p>
            <a:r>
              <a:rPr lang="en-US" dirty="0"/>
              <a:t>Trademarks (cont’d)</a:t>
            </a:r>
          </a:p>
        </p:txBody>
      </p:sp>
      <p:sp>
        <p:nvSpPr>
          <p:cNvPr id="1173507" name="Rectangle 3"/>
          <p:cNvSpPr>
            <a:spLocks noGrp="1" noChangeArrowheads="1"/>
          </p:cNvSpPr>
          <p:nvPr>
            <p:ph type="body" idx="1"/>
          </p:nvPr>
        </p:nvSpPr>
        <p:spPr/>
        <p:txBody>
          <a:bodyPr/>
          <a:lstStyle/>
          <a:p>
            <a:pPr>
              <a:spcBef>
                <a:spcPct val="30000"/>
              </a:spcBef>
              <a:tabLst>
                <a:tab pos="1482725" algn="l"/>
              </a:tabLst>
            </a:pPr>
            <a:r>
              <a:rPr lang="en-US" sz="2400" dirty="0"/>
              <a:t>Avoiding the Trademark Pitfalls</a:t>
            </a:r>
          </a:p>
          <a:p>
            <a:pPr marL="568325" lvl="1" indent="-222250">
              <a:spcBef>
                <a:spcPct val="30000"/>
              </a:spcBef>
              <a:tabLst>
                <a:tab pos="1482725" algn="l"/>
              </a:tabLst>
            </a:pPr>
            <a:r>
              <a:rPr lang="en-US" sz="2000" dirty="0"/>
              <a:t>Rule 1:	Never select a corporate name or a mark without first 	doing a trademark search.</a:t>
            </a:r>
          </a:p>
          <a:p>
            <a:pPr marL="568325" lvl="1" indent="-222250">
              <a:spcBef>
                <a:spcPct val="30000"/>
              </a:spcBef>
              <a:tabLst>
                <a:tab pos="1482725" algn="l"/>
              </a:tabLst>
            </a:pPr>
            <a:r>
              <a:rPr lang="en-US" sz="2000" dirty="0"/>
              <a:t>Rule 2:	If your attorney says you have a potential problem with a 	mark, trust his or her judgment.</a:t>
            </a:r>
          </a:p>
          <a:p>
            <a:pPr marL="568325" lvl="1" indent="-222250">
              <a:spcBef>
                <a:spcPct val="30000"/>
              </a:spcBef>
              <a:tabLst>
                <a:tab pos="1482725" algn="l"/>
              </a:tabLst>
            </a:pPr>
            <a:r>
              <a:rPr lang="en-US" sz="2000" dirty="0"/>
              <a:t>Rule 3:	Seek a coined or a fanciful name or mark before you 	settle for a descriptive or a highly suggestive one.</a:t>
            </a:r>
          </a:p>
          <a:p>
            <a:pPr marL="568325" lvl="1" indent="-222250">
              <a:spcBef>
                <a:spcPct val="30000"/>
              </a:spcBef>
              <a:tabLst>
                <a:tab pos="1482725" algn="l"/>
              </a:tabLst>
            </a:pPr>
            <a:r>
              <a:rPr lang="en-US" sz="2000" dirty="0"/>
              <a:t>Rule 4:	Whenever marketing or other considerations dictate the 	use of a name or a mark that is highly suggestive of the 	product, select a distinctive logotype for the descriptive or 	suggestive words.</a:t>
            </a:r>
          </a:p>
          <a:p>
            <a:pPr marL="568325" lvl="1" indent="-222250">
              <a:spcBef>
                <a:spcPct val="30000"/>
              </a:spcBef>
              <a:tabLst>
                <a:tab pos="1482725" algn="l"/>
              </a:tabLst>
            </a:pPr>
            <a:r>
              <a:rPr lang="en-US" sz="2000" dirty="0"/>
              <a:t>Rule 5:	Avoid abbreviations and acronyms wherever possible, 	and when no alternative is acceptable, select a distinctive 	logotype in which the abbreviation or acronym appears.</a:t>
            </a:r>
          </a:p>
        </p:txBody>
      </p:sp>
    </p:spTree>
  </p:cSld>
  <p:clrMapOvr>
    <a:masterClrMapping/>
  </p:clrMapOvr>
  <p:transition spd="slow">
    <p:cut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Chapter Objectives</a:t>
            </a:r>
          </a:p>
        </p:txBody>
      </p:sp>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A24B2513-8546-40E3-A851-24D645BC92B9}" type="slidenum">
              <a:rPr lang="en-US" smtClean="0"/>
              <a:pPr/>
              <a:t>2</a:t>
            </a:fld>
            <a:endParaRPr lang="en-US" dirty="0"/>
          </a:p>
        </p:txBody>
      </p:sp>
      <p:sp>
        <p:nvSpPr>
          <p:cNvPr id="7" name="Rectangle 12"/>
          <p:cNvSpPr txBox="1">
            <a:spLocks noChangeArrowheads="1"/>
          </p:cNvSpPr>
          <p:nvPr/>
        </p:nvSpPr>
        <p:spPr>
          <a:xfrm>
            <a:off x="457200" y="1219200"/>
            <a:ext cx="8153400" cy="5181600"/>
          </a:xfrm>
          <a:prstGeom prst="rect">
            <a:avLst/>
          </a:prstGeom>
        </p:spPr>
        <p:txBody>
          <a:bodyPr/>
          <a:lstStyle>
            <a:lvl1pPr marL="231775" indent="-231775" algn="l" rtl="0" fontAlgn="base">
              <a:spcBef>
                <a:spcPct val="20000"/>
              </a:spcBef>
              <a:spcAft>
                <a:spcPct val="0"/>
              </a:spcAft>
              <a:buClr>
                <a:srgbClr val="336699"/>
              </a:buClr>
              <a:buSzPct val="85000"/>
              <a:buChar char="•"/>
              <a:defRPr sz="2800">
                <a:solidFill>
                  <a:srgbClr val="336699"/>
                </a:solidFill>
                <a:effectLst>
                  <a:outerShdw blurRad="38100" dist="38100" dir="2700000" algn="tl">
                    <a:srgbClr val="C0C0C0"/>
                  </a:outerShdw>
                </a:effectLst>
                <a:latin typeface="+mn-lt"/>
                <a:ea typeface="+mn-ea"/>
                <a:cs typeface="+mn-cs"/>
              </a:defRPr>
            </a:lvl1pPr>
            <a:lvl2pPr marL="688975" indent="-287338" algn="l" rtl="0" fontAlgn="base">
              <a:spcBef>
                <a:spcPct val="20000"/>
              </a:spcBef>
              <a:spcAft>
                <a:spcPct val="0"/>
              </a:spcAft>
              <a:buSzPct val="80000"/>
              <a:buFont typeface="Wingdings" pitchFamily="2" charset="2"/>
              <a:buChar char="Ø"/>
              <a:defRPr sz="2400">
                <a:solidFill>
                  <a:srgbClr val="996600"/>
                </a:solidFill>
                <a:effectLst>
                  <a:outerShdw blurRad="38100" dist="38100" dir="2700000" algn="tl">
                    <a:srgbClr val="C0C0C0"/>
                  </a:outerShdw>
                </a:effectLst>
                <a:latin typeface="Arial" pitchFamily="34" charset="0"/>
              </a:defRPr>
            </a:lvl2pPr>
            <a:lvl3pPr marL="1082675" indent="-223838" algn="l" rtl="0" fontAlgn="base">
              <a:spcBef>
                <a:spcPct val="20000"/>
              </a:spcBef>
              <a:spcAft>
                <a:spcPct val="0"/>
              </a:spcAft>
              <a:buChar char="•"/>
              <a:defRPr sz="2000">
                <a:solidFill>
                  <a:srgbClr val="CC6600"/>
                </a:solidFill>
                <a:effectLst>
                  <a:outerShdw blurRad="38100" dist="38100" dir="2700000" algn="tl">
                    <a:srgbClr val="C0C0C0"/>
                  </a:outerShdw>
                </a:effectLst>
                <a:latin typeface="Arial" pitchFamily="34" charset="0"/>
              </a:defRPr>
            </a:lvl3pPr>
            <a:lvl4pPr marL="1539875" indent="-223838" algn="l" rtl="0" fontAlgn="base">
              <a:spcBef>
                <a:spcPct val="20000"/>
              </a:spcBef>
              <a:spcAft>
                <a:spcPct val="0"/>
              </a:spcAft>
              <a:buChar char="–"/>
              <a:defRPr sz="2000">
                <a:solidFill>
                  <a:schemeClr val="tx1"/>
                </a:solidFill>
                <a:effectLst>
                  <a:outerShdw blurRad="38100" dist="38100" dir="2700000" algn="tl">
                    <a:srgbClr val="C0C0C0"/>
                  </a:outerShdw>
                </a:effectLst>
                <a:latin typeface="Arial" pitchFamily="34" charset="0"/>
              </a:defRPr>
            </a:lvl4pPr>
            <a:lvl5pPr marL="20574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Arial" pitchFamily="34" charset="0"/>
              </a:defRPr>
            </a:lvl5pPr>
            <a:lvl6pPr marL="25146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Arial" pitchFamily="34" charset="0"/>
              </a:defRPr>
            </a:lvl6pPr>
            <a:lvl7pPr marL="29718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Arial" pitchFamily="34" charset="0"/>
              </a:defRPr>
            </a:lvl7pPr>
            <a:lvl8pPr marL="34290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Arial" pitchFamily="34" charset="0"/>
              </a:defRPr>
            </a:lvl8pPr>
            <a:lvl9pPr marL="38862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Arial" pitchFamily="34" charset="0"/>
              </a:defRPr>
            </a:lvl9pPr>
          </a:lstStyle>
          <a:p>
            <a:pPr marL="533400" indent="-533400">
              <a:spcBef>
                <a:spcPct val="35000"/>
              </a:spcBef>
              <a:buSzTx/>
              <a:buFontTx/>
              <a:buAutoNum type="arabicPeriod"/>
            </a:pPr>
            <a:r>
              <a:rPr lang="en-US" sz="2400" dirty="0" smtClean="0">
                <a:latin typeface="Tahoma" pitchFamily="34" charset="0"/>
                <a:cs typeface="Tahoma" pitchFamily="34" charset="0"/>
              </a:rPr>
              <a:t>To introduce the importance of legal issues to entrepreneurs</a:t>
            </a:r>
          </a:p>
          <a:p>
            <a:pPr marL="533400" indent="-533400">
              <a:spcBef>
                <a:spcPct val="35000"/>
              </a:spcBef>
              <a:buSzTx/>
              <a:buFontTx/>
              <a:buAutoNum type="arabicPeriod"/>
            </a:pPr>
            <a:r>
              <a:rPr lang="en-US" sz="2400" dirty="0" smtClean="0">
                <a:latin typeface="Tahoma" pitchFamily="34" charset="0"/>
                <a:cs typeface="Tahoma" pitchFamily="34" charset="0"/>
              </a:rPr>
              <a:t>To examine patent protection, including definitions </a:t>
            </a:r>
            <a:br>
              <a:rPr lang="en-US" sz="2400" dirty="0" smtClean="0">
                <a:latin typeface="Tahoma" pitchFamily="34" charset="0"/>
                <a:cs typeface="Tahoma" pitchFamily="34" charset="0"/>
              </a:rPr>
            </a:br>
            <a:r>
              <a:rPr lang="en-US" sz="2400" dirty="0" smtClean="0">
                <a:latin typeface="Tahoma" pitchFamily="34" charset="0"/>
                <a:cs typeface="Tahoma" pitchFamily="34" charset="0"/>
              </a:rPr>
              <a:t>and preparation</a:t>
            </a:r>
          </a:p>
          <a:p>
            <a:pPr marL="533400" indent="-533400">
              <a:spcBef>
                <a:spcPct val="35000"/>
              </a:spcBef>
              <a:buSzTx/>
              <a:buFontTx/>
              <a:buAutoNum type="arabicPeriod"/>
            </a:pPr>
            <a:r>
              <a:rPr lang="en-US" sz="2400" dirty="0" smtClean="0">
                <a:latin typeface="Tahoma" pitchFamily="34" charset="0"/>
                <a:cs typeface="Tahoma" pitchFamily="34" charset="0"/>
              </a:rPr>
              <a:t>To review copyrights and their relevance to entrepreneurs</a:t>
            </a:r>
          </a:p>
          <a:p>
            <a:pPr marL="533400" indent="-533400">
              <a:spcBef>
                <a:spcPct val="35000"/>
              </a:spcBef>
              <a:buSzTx/>
              <a:buFontTx/>
              <a:buAutoNum type="arabicPeriod"/>
            </a:pPr>
            <a:r>
              <a:rPr lang="en-US" sz="2400" dirty="0" smtClean="0">
                <a:latin typeface="Tahoma" pitchFamily="34" charset="0"/>
                <a:cs typeface="Tahoma" pitchFamily="34" charset="0"/>
              </a:rPr>
              <a:t>To study trademarks and their impact on new ventures</a:t>
            </a:r>
          </a:p>
          <a:p>
            <a:pPr marL="533400" indent="-533400">
              <a:spcBef>
                <a:spcPct val="35000"/>
              </a:spcBef>
              <a:buSzTx/>
              <a:buFontTx/>
              <a:buAutoNum type="arabicPeriod"/>
            </a:pPr>
            <a:r>
              <a:rPr lang="en-US" sz="2400" dirty="0" smtClean="0">
                <a:latin typeface="Tahoma" pitchFamily="34" charset="0"/>
                <a:cs typeface="Tahoma" pitchFamily="34" charset="0"/>
              </a:rPr>
              <a:t>To examine the legal forms of organization—sole proprietorship, partnership, and  corporation</a:t>
            </a:r>
          </a:p>
          <a:p>
            <a:pPr marL="533400" indent="-533400">
              <a:spcBef>
                <a:spcPct val="35000"/>
              </a:spcBef>
              <a:buSzTx/>
              <a:buFontTx/>
              <a:buAutoNum type="arabicPeriod"/>
            </a:pPr>
            <a:r>
              <a:rPr lang="en-US" sz="2400" dirty="0" smtClean="0">
                <a:latin typeface="Tahoma" pitchFamily="34" charset="0"/>
                <a:cs typeface="Tahoma" pitchFamily="34" charset="0"/>
              </a:rPr>
              <a:t>To illustrate the advantages and disadvantages of each of these three legal forms</a:t>
            </a:r>
            <a:endParaRPr lang="en-US" sz="2400" dirty="0">
              <a:latin typeface="Tahoma" pitchFamily="34" charset="0"/>
              <a:cs typeface="Tahoma" pitchFamily="34" charset="0"/>
            </a:endParaRPr>
          </a:p>
        </p:txBody>
      </p:sp>
    </p:spTree>
    <p:extLst>
      <p:ext uri="{BB962C8B-B14F-4D97-AF65-F5344CB8AC3E}">
        <p14:creationId xmlns:p14="http://schemas.microsoft.com/office/powerpoint/2010/main" xmlns="" val="1568450340"/>
      </p:ext>
    </p:extLst>
  </p:cSld>
  <p:clrMapOvr>
    <a:masterClrMapping/>
  </p:clrMapOvr>
  <p:transition spd="slow">
    <p:cut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01FD14D0-F8A0-4609-96C0-56847F69C46E}" type="slidenum">
              <a:rPr lang="en-US" smtClean="0"/>
              <a:pPr/>
              <a:t>20</a:t>
            </a:fld>
            <a:endParaRPr lang="en-US" dirty="0"/>
          </a:p>
        </p:txBody>
      </p:sp>
      <p:sp>
        <p:nvSpPr>
          <p:cNvPr id="1177602" name="Rectangle 2" descr="Slideheader01"/>
          <p:cNvSpPr>
            <a:spLocks noGrp="1" noChangeArrowheads="1"/>
          </p:cNvSpPr>
          <p:nvPr>
            <p:ph type="title"/>
          </p:nvPr>
        </p:nvSpPr>
        <p:spPr/>
        <p:txBody>
          <a:bodyPr/>
          <a:lstStyle/>
          <a:p>
            <a:r>
              <a:rPr lang="en-US" dirty="0"/>
              <a:t>Trade Secrets</a:t>
            </a:r>
          </a:p>
        </p:txBody>
      </p:sp>
      <p:sp>
        <p:nvSpPr>
          <p:cNvPr id="1177603" name="Rectangle 3"/>
          <p:cNvSpPr>
            <a:spLocks noGrp="1" noChangeArrowheads="1"/>
          </p:cNvSpPr>
          <p:nvPr>
            <p:ph type="body" idx="1"/>
          </p:nvPr>
        </p:nvSpPr>
        <p:spPr>
          <a:xfrm>
            <a:off x="457200" y="1219200"/>
            <a:ext cx="7772400" cy="5181600"/>
          </a:xfrm>
        </p:spPr>
        <p:txBody>
          <a:bodyPr/>
          <a:lstStyle/>
          <a:p>
            <a:r>
              <a:rPr lang="en-US" dirty="0"/>
              <a:t>Trade Secret</a:t>
            </a:r>
          </a:p>
          <a:p>
            <a:pPr lvl="1"/>
            <a:r>
              <a:rPr lang="en-US" dirty="0"/>
              <a:t>Business processes and information that cannot be patented, copyrighted, or trademarked but makes an individual company unique and has value to a competitor could be a trade secret.</a:t>
            </a:r>
          </a:p>
          <a:p>
            <a:r>
              <a:rPr lang="en-US" dirty="0"/>
              <a:t>Information Is Considered a Trade Secret:</a:t>
            </a:r>
          </a:p>
          <a:p>
            <a:pPr lvl="1"/>
            <a:r>
              <a:rPr lang="en-US" dirty="0"/>
              <a:t>If it is not known by the competition.</a:t>
            </a:r>
          </a:p>
          <a:p>
            <a:pPr lvl="1"/>
            <a:r>
              <a:rPr lang="en-US" dirty="0"/>
              <a:t>If the business would lose its advantage if the competition were to obtain it.</a:t>
            </a:r>
          </a:p>
          <a:p>
            <a:pPr lvl="1"/>
            <a:r>
              <a:rPr lang="en-US" dirty="0"/>
              <a:t>If the owner has taken reasonable steps to protect the secret from disclosure.</a:t>
            </a:r>
          </a:p>
        </p:txBody>
      </p:sp>
    </p:spTree>
  </p:cSld>
  <p:clrMapOvr>
    <a:masterClrMapping/>
  </p:clrMapOvr>
  <p:transition spd="slow">
    <p:cut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6" name="Slide Number Placeholder 4"/>
          <p:cNvSpPr>
            <a:spLocks noGrp="1"/>
          </p:cNvSpPr>
          <p:nvPr>
            <p:ph type="sldNum" sz="quarter" idx="11"/>
          </p:nvPr>
        </p:nvSpPr>
        <p:spPr/>
        <p:txBody>
          <a:bodyPr/>
          <a:lstStyle/>
          <a:p>
            <a:r>
              <a:rPr lang="en-US" dirty="0" smtClean="0"/>
              <a:t>9–</a:t>
            </a:r>
            <a:fld id="{900BA473-16A3-4C0A-968A-58B1A3F65670}" type="slidenum">
              <a:rPr lang="en-US" smtClean="0"/>
              <a:pPr/>
              <a:t>21</a:t>
            </a:fld>
            <a:endParaRPr lang="en-US" dirty="0"/>
          </a:p>
        </p:txBody>
      </p:sp>
      <p:sp>
        <p:nvSpPr>
          <p:cNvPr id="1234946" name="Rectangle 2" descr="Slideheader01"/>
          <p:cNvSpPr>
            <a:spLocks noGrp="1" noChangeArrowheads="1"/>
          </p:cNvSpPr>
          <p:nvPr>
            <p:ph type="title"/>
          </p:nvPr>
        </p:nvSpPr>
        <p:spPr/>
        <p:txBody>
          <a:bodyPr/>
          <a:lstStyle/>
          <a:p>
            <a:r>
              <a:rPr lang="en-US" dirty="0"/>
              <a:t>Trade Secrets</a:t>
            </a:r>
          </a:p>
        </p:txBody>
      </p:sp>
      <p:sp>
        <p:nvSpPr>
          <p:cNvPr id="1234947" name="Rectangle 3"/>
          <p:cNvSpPr>
            <a:spLocks noGrp="1" noChangeArrowheads="1"/>
          </p:cNvSpPr>
          <p:nvPr>
            <p:ph type="body" idx="1"/>
          </p:nvPr>
        </p:nvSpPr>
        <p:spPr/>
        <p:txBody>
          <a:bodyPr/>
          <a:lstStyle/>
          <a:p>
            <a:r>
              <a:rPr lang="en-US" dirty="0"/>
              <a:t>Examples of Trade Secrets:</a:t>
            </a:r>
          </a:p>
          <a:p>
            <a:pPr lvl="1"/>
            <a:r>
              <a:rPr lang="en-US" dirty="0"/>
              <a:t>Customer lists</a:t>
            </a:r>
          </a:p>
          <a:p>
            <a:pPr lvl="1"/>
            <a:r>
              <a:rPr lang="en-US" dirty="0"/>
              <a:t>Strategic plans</a:t>
            </a:r>
          </a:p>
          <a:p>
            <a:pPr lvl="1"/>
            <a:r>
              <a:rPr lang="en-US" dirty="0"/>
              <a:t>Research and development</a:t>
            </a:r>
          </a:p>
          <a:p>
            <a:pPr lvl="1"/>
            <a:r>
              <a:rPr lang="en-US" dirty="0"/>
              <a:t>Pricing information</a:t>
            </a:r>
          </a:p>
          <a:p>
            <a:pPr lvl="1"/>
            <a:r>
              <a:rPr lang="en-US" dirty="0"/>
              <a:t>Marketing techniques</a:t>
            </a:r>
          </a:p>
          <a:p>
            <a:pPr lvl="1"/>
            <a:r>
              <a:rPr lang="en-US" dirty="0"/>
              <a:t>Production techniques</a:t>
            </a:r>
          </a:p>
        </p:txBody>
      </p:sp>
      <p:pic>
        <p:nvPicPr>
          <p:cNvPr id="1234956" name="Picture 12" descr="j032352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572125" y="2590800"/>
            <a:ext cx="2733675" cy="368935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spd="slow">
    <p:cut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8" name="Slide Number Placeholder 4"/>
          <p:cNvSpPr>
            <a:spLocks noGrp="1"/>
          </p:cNvSpPr>
          <p:nvPr>
            <p:ph type="sldNum" sz="quarter" idx="11"/>
          </p:nvPr>
        </p:nvSpPr>
        <p:spPr/>
        <p:txBody>
          <a:bodyPr/>
          <a:lstStyle/>
          <a:p>
            <a:r>
              <a:rPr lang="en-US" dirty="0" smtClean="0"/>
              <a:t>9–</a:t>
            </a:r>
            <a:fld id="{BBFDE0AB-C7B0-4333-B7CC-D04CB0A7ED93}" type="slidenum">
              <a:rPr lang="en-US" smtClean="0"/>
              <a:pPr/>
              <a:t>22</a:t>
            </a:fld>
            <a:endParaRPr lang="en-US" dirty="0"/>
          </a:p>
        </p:txBody>
      </p:sp>
      <p:sp>
        <p:nvSpPr>
          <p:cNvPr id="1175554" name="Rectangle 2" descr="Slideheader01"/>
          <p:cNvSpPr>
            <a:spLocks noGrp="1" noChangeArrowheads="1"/>
          </p:cNvSpPr>
          <p:nvPr>
            <p:ph type="title"/>
          </p:nvPr>
        </p:nvSpPr>
        <p:spPr/>
        <p:txBody>
          <a:bodyPr/>
          <a:lstStyle/>
          <a:p>
            <a:r>
              <a:rPr lang="en-US" dirty="0"/>
              <a:t>Trademark Protection on the Internet</a:t>
            </a:r>
          </a:p>
        </p:txBody>
      </p:sp>
      <p:sp>
        <p:nvSpPr>
          <p:cNvPr id="1175555" name="Rectangle 3"/>
          <p:cNvSpPr>
            <a:spLocks noGrp="1" noChangeArrowheads="1"/>
          </p:cNvSpPr>
          <p:nvPr>
            <p:ph type="body" idx="1"/>
          </p:nvPr>
        </p:nvSpPr>
        <p:spPr>
          <a:xfrm>
            <a:off x="447675" y="1143000"/>
            <a:ext cx="8239125" cy="2209800"/>
          </a:xfrm>
        </p:spPr>
        <p:txBody>
          <a:bodyPr/>
          <a:lstStyle/>
          <a:p>
            <a:r>
              <a:rPr lang="en-US" dirty="0"/>
              <a:t>Cyberlaw</a:t>
            </a:r>
          </a:p>
          <a:p>
            <a:pPr lvl="1"/>
            <a:r>
              <a:rPr lang="en-US" dirty="0"/>
              <a:t>The emerging body of law governing cyberspace.</a:t>
            </a:r>
          </a:p>
          <a:p>
            <a:r>
              <a:rPr lang="en-US" dirty="0"/>
              <a:t>Domain Names (Internet Addresses)</a:t>
            </a:r>
          </a:p>
          <a:p>
            <a:pPr lvl="1"/>
            <a:r>
              <a:rPr lang="en-US" dirty="0"/>
              <a:t>The principles of trademark law apply to domain names (Cybersquatters).</a:t>
            </a:r>
          </a:p>
          <a:p>
            <a:pPr lvl="1"/>
            <a:r>
              <a:rPr lang="en-US" dirty="0"/>
              <a:t>Unauthorized use of another’s mark in a domain name may constitute trademark infringement.</a:t>
            </a:r>
          </a:p>
        </p:txBody>
      </p:sp>
      <p:grpSp>
        <p:nvGrpSpPr>
          <p:cNvPr id="1175556" name="Group 4"/>
          <p:cNvGrpSpPr>
            <a:grpSpLocks/>
          </p:cNvGrpSpPr>
          <p:nvPr/>
        </p:nvGrpSpPr>
        <p:grpSpPr bwMode="auto">
          <a:xfrm>
            <a:off x="6553200" y="4267200"/>
            <a:ext cx="2154238" cy="2189163"/>
            <a:chOff x="2016" y="2362"/>
            <a:chExt cx="1693" cy="1657"/>
          </a:xfrm>
        </p:grpSpPr>
        <p:pic>
          <p:nvPicPr>
            <p:cNvPr id="1175557" name="Picture 5" descr="BS01578_"/>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16" y="2362"/>
              <a:ext cx="1693" cy="1657"/>
            </a:xfrm>
            <a:prstGeom prst="rect">
              <a:avLst/>
            </a:prstGeom>
            <a:noFill/>
            <a:extLst>
              <a:ext uri="{909E8E84-426E-40DD-AFC4-6F175D3DCCD1}">
                <a14:hiddenFill xmlns:a14="http://schemas.microsoft.com/office/drawing/2010/main" xmlns="">
                  <a:solidFill>
                    <a:srgbClr val="FFFFFF"/>
                  </a:solidFill>
                </a14:hiddenFill>
              </a:ext>
            </a:extLst>
          </p:spPr>
        </p:pic>
        <p:pic>
          <p:nvPicPr>
            <p:cNvPr id="1175558" name="Picture 6" descr="j029081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104" y="2428"/>
              <a:ext cx="1152" cy="907"/>
            </a:xfrm>
            <a:prstGeom prst="rect">
              <a:avLst/>
            </a:prstGeom>
            <a:noFill/>
            <a:extLst>
              <a:ext uri="{909E8E84-426E-40DD-AFC4-6F175D3DCCD1}">
                <a14:hiddenFill xmlns:a14="http://schemas.microsoft.com/office/drawing/2010/main" xmlns="">
                  <a:solidFill>
                    <a:srgbClr val="FFFFFF"/>
                  </a:solidFill>
                </a14:hiddenFill>
              </a:ext>
            </a:extLst>
          </p:spPr>
        </p:pic>
      </p:grpSp>
    </p:spTree>
  </p:cSld>
  <p:clrMapOvr>
    <a:masterClrMapping/>
  </p:clrMapOvr>
  <p:transition spd="slow">
    <p:cut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4" name="Slide Number Placeholder 3"/>
          <p:cNvSpPr>
            <a:spLocks noGrp="1"/>
          </p:cNvSpPr>
          <p:nvPr>
            <p:ph type="sldNum" sz="quarter" idx="11"/>
          </p:nvPr>
        </p:nvSpPr>
        <p:spPr/>
        <p:txBody>
          <a:bodyPr/>
          <a:lstStyle/>
          <a:p>
            <a:r>
              <a:rPr lang="en-US" dirty="0" smtClean="0"/>
              <a:t>9–</a:t>
            </a:r>
            <a:fld id="{A8ACB346-CC26-4855-A724-997DEB6F8BFC}" type="slidenum">
              <a:rPr lang="en-US" smtClean="0"/>
              <a:pPr/>
              <a:t>23</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2062321583"/>
              </p:ext>
            </p:extLst>
          </p:nvPr>
        </p:nvGraphicFramePr>
        <p:xfrm>
          <a:off x="381000" y="1295400"/>
          <a:ext cx="8364537" cy="4211320"/>
        </p:xfrm>
        <a:graphic>
          <a:graphicData uri="http://schemas.openxmlformats.org/drawingml/2006/table">
            <a:tbl>
              <a:tblPr firstRow="1" bandRow="1">
                <a:tableStyleId>{2D5ABB26-0587-4C30-8999-92F81FD0307C}</a:tableStyleId>
              </a:tblPr>
              <a:tblGrid>
                <a:gridCol w="1703887"/>
                <a:gridCol w="2633280"/>
                <a:gridCol w="4027370"/>
              </a:tblGrid>
              <a:tr h="370840">
                <a:tc>
                  <a:txBody>
                    <a:bodyPr/>
                    <a:lstStyle/>
                    <a:p>
                      <a:endParaRPr lang="en-US" sz="1200" dirty="0">
                        <a:solidFill>
                          <a:srgbClr val="0070C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b="1" dirty="0" smtClean="0">
                          <a:solidFill>
                            <a:srgbClr val="0070C0"/>
                          </a:solidFill>
                          <a:latin typeface="Arial" pitchFamily="34" charset="0"/>
                          <a:cs typeface="Arial" pitchFamily="34" charset="0"/>
                        </a:rPr>
                        <a:t>Patent</a:t>
                      </a:r>
                      <a:endParaRPr lang="en-US" sz="1400" b="1" dirty="0">
                        <a:solidFill>
                          <a:srgbClr val="0070C0"/>
                        </a:solidFill>
                        <a:latin typeface="Arial" pitchFamily="34" charset="0"/>
                        <a:cs typeface="Arial" pitchFamily="34" charset="0"/>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b="1" dirty="0" smtClean="0">
                          <a:solidFill>
                            <a:srgbClr val="0070C0"/>
                          </a:solidFill>
                          <a:latin typeface="Arial" pitchFamily="34" charset="0"/>
                          <a:cs typeface="Arial" pitchFamily="34" charset="0"/>
                        </a:rPr>
                        <a:t>Copyright</a:t>
                      </a:r>
                      <a:endParaRPr lang="en-US" sz="1400" b="1" dirty="0">
                        <a:solidFill>
                          <a:srgbClr val="0070C0"/>
                        </a:solidFill>
                        <a:latin typeface="Arial" pitchFamily="34" charset="0"/>
                        <a:cs typeface="Arial" pitchFamily="34" charset="0"/>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sz="1200" b="1" dirty="0" smtClean="0">
                          <a:solidFill>
                            <a:srgbClr val="0070C0"/>
                          </a:solidFill>
                          <a:latin typeface="Arial" pitchFamily="34" charset="0"/>
                          <a:cs typeface="Arial" pitchFamily="34" charset="0"/>
                        </a:rPr>
                        <a:t>DEFINITION</a:t>
                      </a:r>
                      <a:endParaRPr lang="en-US" sz="1200" b="1" dirty="0">
                        <a:solidFill>
                          <a:srgbClr val="0070C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smtClean="0">
                          <a:solidFill>
                            <a:srgbClr val="0070C0"/>
                          </a:solidFill>
                          <a:latin typeface="Arial" pitchFamily="34" charset="0"/>
                          <a:cs typeface="Arial" pitchFamily="34" charset="0"/>
                        </a:rPr>
                        <a:t>A grant from the government that gives an inventor exclusive rights to an invention.</a:t>
                      </a:r>
                      <a:endParaRPr lang="en-US" sz="1200" dirty="0">
                        <a:solidFill>
                          <a:srgbClr val="0070C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smtClean="0">
                          <a:solidFill>
                            <a:srgbClr val="0070C0"/>
                          </a:solidFill>
                          <a:latin typeface="Arial" pitchFamily="34" charset="0"/>
                          <a:cs typeface="Arial" pitchFamily="34" charset="0"/>
                        </a:rPr>
                        <a:t>An intangible property right granted to authors and originators of a literary work or artistic production that falls within specified categories.</a:t>
                      </a:r>
                      <a:endParaRPr lang="en-US" sz="1200" dirty="0">
                        <a:solidFill>
                          <a:srgbClr val="0070C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sz="1200" b="1" dirty="0" smtClean="0">
                          <a:solidFill>
                            <a:srgbClr val="0070C0"/>
                          </a:solidFill>
                          <a:latin typeface="Arial" pitchFamily="34" charset="0"/>
                          <a:cs typeface="Arial" pitchFamily="34" charset="0"/>
                        </a:rPr>
                        <a:t>REQUIREMENTS</a:t>
                      </a:r>
                      <a:endParaRPr lang="en-US" sz="1200" b="1" dirty="0">
                        <a:solidFill>
                          <a:srgbClr val="0070C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smtClean="0">
                          <a:solidFill>
                            <a:srgbClr val="0070C0"/>
                          </a:solidFill>
                          <a:latin typeface="Arial" pitchFamily="34" charset="0"/>
                          <a:cs typeface="Arial" pitchFamily="34" charset="0"/>
                        </a:rPr>
                        <a:t>An invention must be:</a:t>
                      </a:r>
                    </a:p>
                    <a:p>
                      <a:r>
                        <a:rPr lang="en-US" sz="1200" dirty="0" smtClean="0">
                          <a:solidFill>
                            <a:srgbClr val="0070C0"/>
                          </a:solidFill>
                          <a:latin typeface="Arial" pitchFamily="34" charset="0"/>
                          <a:cs typeface="Arial" pitchFamily="34" charset="0"/>
                        </a:rPr>
                        <a:t>1. Novel.</a:t>
                      </a:r>
                    </a:p>
                    <a:p>
                      <a:r>
                        <a:rPr lang="en-US" sz="1200" dirty="0" smtClean="0">
                          <a:solidFill>
                            <a:srgbClr val="0070C0"/>
                          </a:solidFill>
                          <a:latin typeface="Arial" pitchFamily="34" charset="0"/>
                          <a:cs typeface="Arial" pitchFamily="34" charset="0"/>
                        </a:rPr>
                        <a:t>2. Not obvious.</a:t>
                      </a:r>
                    </a:p>
                    <a:p>
                      <a:r>
                        <a:rPr lang="en-US" sz="1200" dirty="0" smtClean="0">
                          <a:solidFill>
                            <a:srgbClr val="0070C0"/>
                          </a:solidFill>
                          <a:latin typeface="Arial" pitchFamily="34" charset="0"/>
                          <a:cs typeface="Arial" pitchFamily="34" charset="0"/>
                        </a:rPr>
                        <a:t>3. Useful.</a:t>
                      </a:r>
                      <a:endParaRPr lang="en-US" sz="1200" dirty="0">
                        <a:solidFill>
                          <a:srgbClr val="0070C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smtClean="0">
                          <a:solidFill>
                            <a:srgbClr val="0070C0"/>
                          </a:solidFill>
                          <a:latin typeface="Arial" pitchFamily="34" charset="0"/>
                          <a:cs typeface="Arial" pitchFamily="34" charset="0"/>
                        </a:rPr>
                        <a:t>Literary or artistic works must be:</a:t>
                      </a:r>
                    </a:p>
                    <a:p>
                      <a:pPr marL="228600" indent="-228600">
                        <a:buFont typeface="+mj-lt"/>
                        <a:buAutoNum type="arabicPeriod"/>
                      </a:pPr>
                      <a:r>
                        <a:rPr lang="en-US" sz="1200" dirty="0" smtClean="0">
                          <a:solidFill>
                            <a:srgbClr val="0070C0"/>
                          </a:solidFill>
                          <a:latin typeface="Arial" pitchFamily="34" charset="0"/>
                          <a:cs typeface="Arial" pitchFamily="34" charset="0"/>
                        </a:rPr>
                        <a:t>Original.</a:t>
                      </a:r>
                    </a:p>
                    <a:p>
                      <a:pPr marL="228600" indent="-228600">
                        <a:buFont typeface="+mj-lt"/>
                        <a:buAutoNum type="arabicPeriod"/>
                      </a:pPr>
                      <a:r>
                        <a:rPr lang="en-US" sz="1200" dirty="0" smtClean="0">
                          <a:solidFill>
                            <a:srgbClr val="0070C0"/>
                          </a:solidFill>
                          <a:latin typeface="Arial" pitchFamily="34" charset="0"/>
                          <a:cs typeface="Arial" pitchFamily="34" charset="0"/>
                        </a:rPr>
                        <a:t>Fixed in a durable medium that can be perceived, reproduced, or communicated.</a:t>
                      </a:r>
                    </a:p>
                    <a:p>
                      <a:pPr marL="228600" indent="-228600">
                        <a:buFont typeface="+mj-lt"/>
                        <a:buAutoNum type="arabicPeriod"/>
                      </a:pPr>
                      <a:r>
                        <a:rPr lang="en-US" sz="1200" dirty="0" smtClean="0">
                          <a:solidFill>
                            <a:srgbClr val="0070C0"/>
                          </a:solidFill>
                          <a:latin typeface="Arial" pitchFamily="34" charset="0"/>
                          <a:cs typeface="Arial" pitchFamily="34" charset="0"/>
                        </a:rPr>
                        <a:t>Within a copyrightable category.</a:t>
                      </a:r>
                      <a:endParaRPr lang="en-US" sz="1200" dirty="0">
                        <a:solidFill>
                          <a:srgbClr val="0070C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sz="1200" b="1" dirty="0" smtClean="0">
                          <a:solidFill>
                            <a:srgbClr val="0070C0"/>
                          </a:solidFill>
                          <a:latin typeface="Arial" pitchFamily="34" charset="0"/>
                          <a:cs typeface="Arial" pitchFamily="34" charset="0"/>
                        </a:rPr>
                        <a:t>TYPES OR</a:t>
                      </a:r>
                    </a:p>
                    <a:p>
                      <a:r>
                        <a:rPr lang="en-US" sz="1200" b="1" dirty="0" smtClean="0">
                          <a:solidFill>
                            <a:srgbClr val="0070C0"/>
                          </a:solidFill>
                          <a:latin typeface="Arial" pitchFamily="34" charset="0"/>
                          <a:cs typeface="Arial" pitchFamily="34" charset="0"/>
                        </a:rPr>
                        <a:t>CATEGORIES</a:t>
                      </a:r>
                      <a:endParaRPr lang="en-US" sz="1200" b="1" dirty="0">
                        <a:solidFill>
                          <a:srgbClr val="0070C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33363" indent="-233363">
                        <a:buFont typeface="+mj-lt"/>
                        <a:buAutoNum type="arabicPeriod"/>
                      </a:pPr>
                      <a:r>
                        <a:rPr lang="en-US" sz="1200" dirty="0" smtClean="0">
                          <a:solidFill>
                            <a:srgbClr val="0070C0"/>
                          </a:solidFill>
                          <a:latin typeface="Arial" pitchFamily="34" charset="0"/>
                          <a:cs typeface="Arial" pitchFamily="34" charset="0"/>
                        </a:rPr>
                        <a:t>Utility (general).</a:t>
                      </a:r>
                    </a:p>
                    <a:p>
                      <a:pPr marL="233363" indent="-233363">
                        <a:buFont typeface="+mj-lt"/>
                        <a:buAutoNum type="arabicPeriod"/>
                      </a:pPr>
                      <a:r>
                        <a:rPr lang="en-US" sz="1200" dirty="0" smtClean="0">
                          <a:solidFill>
                            <a:srgbClr val="0070C0"/>
                          </a:solidFill>
                          <a:latin typeface="Arial" pitchFamily="34" charset="0"/>
                          <a:cs typeface="Arial" pitchFamily="34" charset="0"/>
                        </a:rPr>
                        <a:t>Design.</a:t>
                      </a:r>
                    </a:p>
                    <a:p>
                      <a:pPr marL="233363" indent="-233363">
                        <a:buFont typeface="+mj-lt"/>
                        <a:buAutoNum type="arabicPeriod"/>
                      </a:pPr>
                      <a:r>
                        <a:rPr lang="en-US" sz="1200" dirty="0" smtClean="0">
                          <a:solidFill>
                            <a:srgbClr val="0070C0"/>
                          </a:solidFill>
                          <a:latin typeface="Arial" pitchFamily="34" charset="0"/>
                          <a:cs typeface="Arial" pitchFamily="34" charset="0"/>
                        </a:rPr>
                        <a:t>Plant (flowers, vegetables, and so on).</a:t>
                      </a:r>
                      <a:endParaRPr lang="en-US" sz="1200" dirty="0">
                        <a:solidFill>
                          <a:srgbClr val="0070C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28600" indent="-228600">
                        <a:buFont typeface="+mj-lt"/>
                        <a:buAutoNum type="arabicPeriod"/>
                      </a:pPr>
                      <a:r>
                        <a:rPr lang="en-US" sz="1200" dirty="0" smtClean="0">
                          <a:solidFill>
                            <a:srgbClr val="0070C0"/>
                          </a:solidFill>
                          <a:latin typeface="Arial" pitchFamily="34" charset="0"/>
                          <a:cs typeface="Arial" pitchFamily="34" charset="0"/>
                        </a:rPr>
                        <a:t>Literary works (including computer programs).</a:t>
                      </a:r>
                    </a:p>
                    <a:p>
                      <a:pPr marL="228600" indent="-228600">
                        <a:buFont typeface="+mj-lt"/>
                        <a:buAutoNum type="arabicPeriod"/>
                      </a:pPr>
                      <a:r>
                        <a:rPr lang="en-US" sz="1200" dirty="0" smtClean="0">
                          <a:solidFill>
                            <a:srgbClr val="0070C0"/>
                          </a:solidFill>
                          <a:latin typeface="Arial" pitchFamily="34" charset="0"/>
                          <a:cs typeface="Arial" pitchFamily="34" charset="0"/>
                        </a:rPr>
                        <a:t>Musical works.</a:t>
                      </a:r>
                    </a:p>
                    <a:p>
                      <a:pPr marL="228600" indent="-228600">
                        <a:buFont typeface="+mj-lt"/>
                        <a:buAutoNum type="arabicPeriod"/>
                      </a:pPr>
                      <a:r>
                        <a:rPr lang="en-US" sz="1200" dirty="0" smtClean="0">
                          <a:solidFill>
                            <a:srgbClr val="0070C0"/>
                          </a:solidFill>
                          <a:latin typeface="Arial" pitchFamily="34" charset="0"/>
                          <a:cs typeface="Arial" pitchFamily="34" charset="0"/>
                        </a:rPr>
                        <a:t>Dramatic works.</a:t>
                      </a:r>
                    </a:p>
                    <a:p>
                      <a:pPr marL="228600" indent="-228600">
                        <a:buFont typeface="+mj-lt"/>
                        <a:buAutoNum type="arabicPeriod"/>
                      </a:pPr>
                      <a:r>
                        <a:rPr lang="en-US" sz="1200" dirty="0" smtClean="0">
                          <a:solidFill>
                            <a:srgbClr val="0070C0"/>
                          </a:solidFill>
                          <a:latin typeface="Arial" pitchFamily="34" charset="0"/>
                          <a:cs typeface="Arial" pitchFamily="34" charset="0"/>
                        </a:rPr>
                        <a:t>Pantomime and choreographic works.</a:t>
                      </a:r>
                    </a:p>
                    <a:p>
                      <a:pPr marL="228600" indent="-228600">
                        <a:buFont typeface="+mj-lt"/>
                        <a:buAutoNum type="arabicPeriod"/>
                      </a:pPr>
                      <a:r>
                        <a:rPr lang="en-US" sz="1200" dirty="0" smtClean="0">
                          <a:solidFill>
                            <a:srgbClr val="0070C0"/>
                          </a:solidFill>
                          <a:latin typeface="Arial" pitchFamily="34" charset="0"/>
                          <a:cs typeface="Arial" pitchFamily="34" charset="0"/>
                        </a:rPr>
                        <a:t>Pictorial, graphic, and sculptural works.</a:t>
                      </a:r>
                    </a:p>
                    <a:p>
                      <a:pPr marL="228600" indent="-228600">
                        <a:buFont typeface="+mj-lt"/>
                        <a:buAutoNum type="arabicPeriod"/>
                      </a:pPr>
                      <a:r>
                        <a:rPr lang="en-US" sz="1200" dirty="0" smtClean="0">
                          <a:solidFill>
                            <a:srgbClr val="0070C0"/>
                          </a:solidFill>
                          <a:latin typeface="Arial" pitchFamily="34" charset="0"/>
                          <a:cs typeface="Arial" pitchFamily="34" charset="0"/>
                        </a:rPr>
                        <a:t>Films and audiovisual works.</a:t>
                      </a:r>
                    </a:p>
                    <a:p>
                      <a:pPr marL="228600" indent="-228600">
                        <a:buFont typeface="+mj-lt"/>
                        <a:buAutoNum type="arabicPeriod"/>
                      </a:pPr>
                      <a:r>
                        <a:rPr lang="en-US" sz="1200" dirty="0" smtClean="0">
                          <a:solidFill>
                            <a:srgbClr val="0070C0"/>
                          </a:solidFill>
                          <a:latin typeface="Arial" pitchFamily="34" charset="0"/>
                          <a:cs typeface="Arial" pitchFamily="34" charset="0"/>
                        </a:rPr>
                        <a:t>Sound recordings.</a:t>
                      </a:r>
                      <a:endParaRPr lang="en-US" sz="1200" dirty="0">
                        <a:solidFill>
                          <a:srgbClr val="0070C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sz="1200" b="1" dirty="0" smtClean="0">
                          <a:solidFill>
                            <a:srgbClr val="0070C0"/>
                          </a:solidFill>
                          <a:latin typeface="Arial" pitchFamily="34" charset="0"/>
                          <a:cs typeface="Arial" pitchFamily="34" charset="0"/>
                        </a:rPr>
                        <a:t>HOW ACQUIRED</a:t>
                      </a:r>
                      <a:endParaRPr lang="en-US" sz="1200" b="1" dirty="0">
                        <a:solidFill>
                          <a:srgbClr val="0070C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smtClean="0">
                          <a:solidFill>
                            <a:srgbClr val="0070C0"/>
                          </a:solidFill>
                          <a:latin typeface="Arial" pitchFamily="34" charset="0"/>
                          <a:cs typeface="Arial" pitchFamily="34" charset="0"/>
                        </a:rPr>
                        <a:t>By filing a patent application with the U.S. Patent and Trademark Office and receiving that office’s approval.</a:t>
                      </a:r>
                      <a:endParaRPr lang="en-US" sz="1200" dirty="0">
                        <a:solidFill>
                          <a:srgbClr val="0070C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smtClean="0">
                          <a:solidFill>
                            <a:srgbClr val="0070C0"/>
                          </a:solidFill>
                          <a:latin typeface="Arial" pitchFamily="34" charset="0"/>
                          <a:cs typeface="Arial" pitchFamily="34" charset="0"/>
                        </a:rPr>
                        <a:t>Automatic (once in tangible form); to recover for infringement, the copyright must be registered with the U.S. Copyright Office.</a:t>
                      </a:r>
                      <a:endParaRPr lang="en-US" sz="1200" dirty="0">
                        <a:solidFill>
                          <a:srgbClr val="0070C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6" name="Rectangle 2"/>
          <p:cNvSpPr txBox="1">
            <a:spLocks noChangeArrowheads="1"/>
          </p:cNvSpPr>
          <p:nvPr/>
        </p:nvSpPr>
        <p:spPr>
          <a:xfrm>
            <a:off x="287338" y="540156"/>
            <a:ext cx="8534400" cy="457200"/>
          </a:xfrm>
          <a:prstGeom prst="rect">
            <a:avLst/>
          </a:prstGeom>
          <a:blipFill dpi="0" rotWithShape="1">
            <a:blip r:embed="rId2" cstate="print">
              <a:extLst>
                <a:ext uri="{28A0092B-C50C-407E-A947-70E740481C1C}">
                  <a14:useLocalDpi xmlns:a14="http://schemas.microsoft.com/office/drawing/2010/main" xmlns="" val="0"/>
                </a:ext>
              </a:extLst>
            </a:blip>
            <a:srcRect/>
            <a:stretch>
              <a:fillRect/>
            </a:stretch>
          </a:blipFill>
          <a:ln/>
        </p:spPr>
        <p:txBody>
          <a:bodyPr lIns="0" tIns="0" rIns="0" bIns="0" anchor="ctr" anchorCtr="0">
            <a:noAutofit/>
          </a:bodyPr>
          <a:lstStyle>
            <a:lvl1pPr marL="514350" algn="l" rtl="0" fontAlgn="base">
              <a:spcBef>
                <a:spcPct val="0"/>
              </a:spcBef>
              <a:spcAft>
                <a:spcPct val="0"/>
              </a:spcAft>
              <a:defRPr lang="en-US" sz="3200" smtClean="0">
                <a:solidFill>
                  <a:schemeClr val="bg1"/>
                </a:solidFill>
                <a:effectLst>
                  <a:outerShdw blurRad="38100" dist="38100" dir="2700000" algn="tl">
                    <a:srgbClr val="000000">
                      <a:alpha val="43137"/>
                    </a:srgbClr>
                  </a:outerShdw>
                </a:effectLst>
                <a:latin typeface="+mj-lt"/>
                <a:ea typeface="+mj-ea"/>
                <a:cs typeface="+mj-cs"/>
              </a:defRPr>
            </a:lvl1pPr>
            <a:lvl2pPr marL="514350" algn="l" rtl="0" fontAlgn="base">
              <a:spcBef>
                <a:spcPct val="0"/>
              </a:spcBef>
              <a:spcAft>
                <a:spcPct val="0"/>
              </a:spcAft>
              <a:defRPr sz="3200">
                <a:solidFill>
                  <a:srgbClr val="336699"/>
                </a:solidFill>
                <a:effectLst>
                  <a:outerShdw blurRad="38100" dist="38100" dir="2700000" algn="tl">
                    <a:srgbClr val="C0C0C0"/>
                  </a:outerShdw>
                </a:effectLst>
                <a:latin typeface="Tahoma" pitchFamily="34" charset="0"/>
              </a:defRPr>
            </a:lvl2pPr>
            <a:lvl3pPr marL="514350" algn="l" rtl="0" fontAlgn="base">
              <a:spcBef>
                <a:spcPct val="0"/>
              </a:spcBef>
              <a:spcAft>
                <a:spcPct val="0"/>
              </a:spcAft>
              <a:defRPr sz="3200">
                <a:solidFill>
                  <a:srgbClr val="336699"/>
                </a:solidFill>
                <a:effectLst>
                  <a:outerShdw blurRad="38100" dist="38100" dir="2700000" algn="tl">
                    <a:srgbClr val="C0C0C0"/>
                  </a:outerShdw>
                </a:effectLst>
                <a:latin typeface="Tahoma" pitchFamily="34" charset="0"/>
              </a:defRPr>
            </a:lvl3pPr>
            <a:lvl4pPr marL="514350" algn="l" rtl="0" fontAlgn="base">
              <a:spcBef>
                <a:spcPct val="0"/>
              </a:spcBef>
              <a:spcAft>
                <a:spcPct val="0"/>
              </a:spcAft>
              <a:defRPr sz="3200">
                <a:solidFill>
                  <a:srgbClr val="336699"/>
                </a:solidFill>
                <a:effectLst>
                  <a:outerShdw blurRad="38100" dist="38100" dir="2700000" algn="tl">
                    <a:srgbClr val="C0C0C0"/>
                  </a:outerShdw>
                </a:effectLst>
                <a:latin typeface="Tahoma" pitchFamily="34" charset="0"/>
              </a:defRPr>
            </a:lvl4pPr>
            <a:lvl5pPr marL="514350" algn="l" rtl="0" fontAlgn="base">
              <a:spcBef>
                <a:spcPct val="0"/>
              </a:spcBef>
              <a:spcAft>
                <a:spcPct val="0"/>
              </a:spcAft>
              <a:defRPr sz="3200">
                <a:solidFill>
                  <a:srgbClr val="336699"/>
                </a:solidFill>
                <a:effectLst>
                  <a:outerShdw blurRad="38100" dist="38100" dir="2700000" algn="tl">
                    <a:srgbClr val="C0C0C0"/>
                  </a:outerShdw>
                </a:effectLst>
                <a:latin typeface="Tahoma" pitchFamily="34" charset="0"/>
              </a:defRPr>
            </a:lvl5pPr>
            <a:lvl6pPr marL="971550" algn="l" rtl="0" fontAlgn="base">
              <a:spcBef>
                <a:spcPct val="0"/>
              </a:spcBef>
              <a:spcAft>
                <a:spcPct val="0"/>
              </a:spcAft>
              <a:defRPr sz="3200">
                <a:solidFill>
                  <a:srgbClr val="336699"/>
                </a:solidFill>
                <a:effectLst>
                  <a:outerShdw blurRad="38100" dist="38100" dir="2700000" algn="tl">
                    <a:srgbClr val="C0C0C0"/>
                  </a:outerShdw>
                </a:effectLst>
                <a:latin typeface="Tahoma" pitchFamily="34" charset="0"/>
              </a:defRPr>
            </a:lvl6pPr>
            <a:lvl7pPr marL="1428750" algn="l" rtl="0" fontAlgn="base">
              <a:spcBef>
                <a:spcPct val="0"/>
              </a:spcBef>
              <a:spcAft>
                <a:spcPct val="0"/>
              </a:spcAft>
              <a:defRPr sz="3200">
                <a:solidFill>
                  <a:srgbClr val="336699"/>
                </a:solidFill>
                <a:effectLst>
                  <a:outerShdw blurRad="38100" dist="38100" dir="2700000" algn="tl">
                    <a:srgbClr val="C0C0C0"/>
                  </a:outerShdw>
                </a:effectLst>
                <a:latin typeface="Tahoma" pitchFamily="34" charset="0"/>
              </a:defRPr>
            </a:lvl7pPr>
            <a:lvl8pPr marL="1885950" algn="l" rtl="0" fontAlgn="base">
              <a:spcBef>
                <a:spcPct val="0"/>
              </a:spcBef>
              <a:spcAft>
                <a:spcPct val="0"/>
              </a:spcAft>
              <a:defRPr sz="3200">
                <a:solidFill>
                  <a:srgbClr val="336699"/>
                </a:solidFill>
                <a:effectLst>
                  <a:outerShdw blurRad="38100" dist="38100" dir="2700000" algn="tl">
                    <a:srgbClr val="C0C0C0"/>
                  </a:outerShdw>
                </a:effectLst>
                <a:latin typeface="Tahoma" pitchFamily="34" charset="0"/>
              </a:defRPr>
            </a:lvl8pPr>
            <a:lvl9pPr marL="2343150" algn="l" rtl="0" fontAlgn="base">
              <a:spcBef>
                <a:spcPct val="0"/>
              </a:spcBef>
              <a:spcAft>
                <a:spcPct val="0"/>
              </a:spcAft>
              <a:defRPr sz="3200">
                <a:solidFill>
                  <a:srgbClr val="336699"/>
                </a:solidFill>
                <a:effectLst>
                  <a:outerShdw blurRad="38100" dist="38100" dir="2700000" algn="tl">
                    <a:srgbClr val="C0C0C0"/>
                  </a:outerShdw>
                </a:effectLst>
                <a:latin typeface="Tahoma" pitchFamily="34" charset="0"/>
              </a:defRPr>
            </a:lvl9pPr>
          </a:lstStyle>
          <a:p>
            <a:pPr marL="1654175" indent="-1484313">
              <a:tabLst>
                <a:tab pos="1147763" algn="ctr"/>
              </a:tabLst>
            </a:pPr>
            <a:r>
              <a:rPr lang="en-US" sz="2000" i="1" baseline="54000" dirty="0" smtClean="0">
                <a:effectLst/>
                <a:latin typeface="Book Antiqua" pitchFamily="18" charset="0"/>
              </a:rPr>
              <a:t>Table</a:t>
            </a:r>
            <a:r>
              <a:rPr lang="en-US" sz="2400" i="1" baseline="50000" dirty="0" smtClean="0">
                <a:effectLst/>
                <a:latin typeface="Book Antiqua" pitchFamily="18" charset="0"/>
              </a:rPr>
              <a:t>	</a:t>
            </a:r>
            <a:r>
              <a:rPr lang="en-US" sz="1600" dirty="0" smtClean="0">
                <a:effectLst/>
                <a:cs typeface="Tahoma" pitchFamily="34" charset="0"/>
              </a:rPr>
              <a:t>9.2</a:t>
            </a:r>
            <a:r>
              <a:rPr lang="en-US" sz="1800" dirty="0" smtClean="0">
                <a:effectLst/>
                <a:cs typeface="Tahoma" pitchFamily="34" charset="0"/>
              </a:rPr>
              <a:t>	</a:t>
            </a:r>
            <a:r>
              <a:rPr lang="en-US" sz="1800" dirty="0" smtClean="0">
                <a:solidFill>
                  <a:srgbClr val="0099CC"/>
                </a:solidFill>
                <a:effectLst/>
                <a:cs typeface="Tahoma" pitchFamily="34" charset="0"/>
              </a:rPr>
              <a:t>Forms </a:t>
            </a:r>
            <a:r>
              <a:rPr lang="en-US" sz="1800" dirty="0">
                <a:solidFill>
                  <a:srgbClr val="0099CC"/>
                </a:solidFill>
                <a:effectLst/>
                <a:cs typeface="Tahoma" pitchFamily="34" charset="0"/>
              </a:rPr>
              <a:t>of Intellectual Property</a:t>
            </a:r>
          </a:p>
        </p:txBody>
      </p:sp>
      <p:sp>
        <p:nvSpPr>
          <p:cNvPr id="8" name="Rectangle 7"/>
          <p:cNvSpPr/>
          <p:nvPr/>
        </p:nvSpPr>
        <p:spPr>
          <a:xfrm>
            <a:off x="359734" y="5939135"/>
            <a:ext cx="7772400" cy="461665"/>
          </a:xfrm>
          <a:prstGeom prst="rect">
            <a:avLst/>
          </a:prstGeom>
        </p:spPr>
        <p:txBody>
          <a:bodyPr wrap="square">
            <a:spAutoFit/>
          </a:bodyPr>
          <a:lstStyle/>
          <a:p>
            <a:r>
              <a:rPr lang="en-US" sz="800" b="1" i="1" dirty="0">
                <a:solidFill>
                  <a:srgbClr val="0099CC"/>
                </a:solidFill>
              </a:rPr>
              <a:t>Source: </a:t>
            </a:r>
            <a:r>
              <a:rPr lang="en-US" sz="800" dirty="0">
                <a:solidFill>
                  <a:srgbClr val="0099CC"/>
                </a:solidFill>
              </a:rPr>
              <a:t>Kenneth  W.  Clarkson, Roger LeRoy  Miller, Gaylord  A.  Jentz, and Frank  B.  Cross, </a:t>
            </a:r>
            <a:r>
              <a:rPr lang="en-US" sz="800" dirty="0" smtClean="0">
                <a:solidFill>
                  <a:srgbClr val="0099CC"/>
                </a:solidFill>
              </a:rPr>
              <a:t> </a:t>
            </a:r>
            <a:r>
              <a:rPr lang="en-US" sz="800" i="1" dirty="0" smtClean="0">
                <a:solidFill>
                  <a:srgbClr val="0099CC"/>
                </a:solidFill>
              </a:rPr>
              <a:t>West’s </a:t>
            </a:r>
            <a:r>
              <a:rPr lang="en-US" sz="800" i="1" dirty="0">
                <a:solidFill>
                  <a:srgbClr val="0099CC"/>
                </a:solidFill>
              </a:rPr>
              <a:t>Business Law: Legal, Ethical, International, and E-Commerce Environment</a:t>
            </a:r>
            <a:r>
              <a:rPr lang="en-US" sz="800" dirty="0">
                <a:solidFill>
                  <a:srgbClr val="0099CC"/>
                </a:solidFill>
              </a:rPr>
              <a:t>, 8th ed. (Mason</a:t>
            </a:r>
            <a:r>
              <a:rPr lang="en-US" sz="800" dirty="0" smtClean="0">
                <a:solidFill>
                  <a:srgbClr val="0099CC"/>
                </a:solidFill>
              </a:rPr>
              <a:t>, OH</a:t>
            </a:r>
            <a:r>
              <a:rPr lang="en-US" sz="800" dirty="0">
                <a:solidFill>
                  <a:srgbClr val="0099CC"/>
                </a:solidFill>
              </a:rPr>
              <a:t>:  Thomson/South-Western, http://www.thomsonrights.com, 2001),  125–26;  and also updated  </a:t>
            </a:r>
            <a:r>
              <a:rPr lang="en-US" sz="800" dirty="0" smtClean="0">
                <a:solidFill>
                  <a:srgbClr val="0099CC"/>
                </a:solidFill>
              </a:rPr>
              <a:t>in Kenneth </a:t>
            </a:r>
            <a:r>
              <a:rPr lang="en-US" sz="800" dirty="0">
                <a:solidFill>
                  <a:srgbClr val="0099CC"/>
                </a:solidFill>
              </a:rPr>
              <a:t>W.  Clarkson, Roger LeRoy  Miller, and Frank  B.  Cross, </a:t>
            </a:r>
            <a:r>
              <a:rPr lang="en-US" sz="800" i="1" dirty="0">
                <a:solidFill>
                  <a:srgbClr val="0099CC"/>
                </a:solidFill>
              </a:rPr>
              <a:t>West’s Business </a:t>
            </a:r>
            <a:r>
              <a:rPr lang="en-US" sz="800" i="1" dirty="0" smtClean="0">
                <a:solidFill>
                  <a:srgbClr val="0099CC"/>
                </a:solidFill>
              </a:rPr>
              <a:t>Law</a:t>
            </a:r>
            <a:r>
              <a:rPr lang="en-US" sz="800" dirty="0" smtClean="0">
                <a:solidFill>
                  <a:srgbClr val="0099CC"/>
                </a:solidFill>
              </a:rPr>
              <a:t>, 12th  </a:t>
            </a:r>
            <a:r>
              <a:rPr lang="en-US" sz="800" dirty="0">
                <a:solidFill>
                  <a:srgbClr val="0099CC"/>
                </a:solidFill>
              </a:rPr>
              <a:t>ed. (Mason,  OH:  South-Western/Cengage, 2012),  169.  Reprinted  with permission.</a:t>
            </a:r>
          </a:p>
        </p:txBody>
      </p:sp>
    </p:spTree>
    <p:extLst>
      <p:ext uri="{BB962C8B-B14F-4D97-AF65-F5344CB8AC3E}">
        <p14:creationId xmlns:p14="http://schemas.microsoft.com/office/powerpoint/2010/main" xmlns="" val="2732887643"/>
      </p:ext>
    </p:extLst>
  </p:cSld>
  <p:clrMapOvr>
    <a:masterClrMapping/>
  </p:clrMapOvr>
  <p:transition spd="slow">
    <p:cut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12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4" name="Slide Number Placeholder 3"/>
          <p:cNvSpPr>
            <a:spLocks noGrp="1"/>
          </p:cNvSpPr>
          <p:nvPr>
            <p:ph type="sldNum" sz="quarter" idx="11"/>
          </p:nvPr>
        </p:nvSpPr>
        <p:spPr/>
        <p:txBody>
          <a:bodyPr/>
          <a:lstStyle/>
          <a:p>
            <a:r>
              <a:rPr lang="en-US" dirty="0" smtClean="0"/>
              <a:t>9–</a:t>
            </a:r>
            <a:fld id="{A8ACB346-CC26-4855-A724-997DEB6F8BFC}" type="slidenum">
              <a:rPr lang="en-US" smtClean="0"/>
              <a:pPr/>
              <a:t>24</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3516576508"/>
              </p:ext>
            </p:extLst>
          </p:nvPr>
        </p:nvGraphicFramePr>
        <p:xfrm>
          <a:off x="381000" y="1143000"/>
          <a:ext cx="8364537" cy="4739640"/>
        </p:xfrm>
        <a:graphic>
          <a:graphicData uri="http://schemas.openxmlformats.org/drawingml/2006/table">
            <a:tbl>
              <a:tblPr firstRow="1" bandRow="1">
                <a:tableStyleId>{2D5ABB26-0587-4C30-8999-92F81FD0307C}</a:tableStyleId>
              </a:tblPr>
              <a:tblGrid>
                <a:gridCol w="1447800"/>
                <a:gridCol w="3505200"/>
                <a:gridCol w="3411537"/>
              </a:tblGrid>
              <a:tr h="370840">
                <a:tc>
                  <a:txBody>
                    <a:bodyPr/>
                    <a:lstStyle/>
                    <a:p>
                      <a:endParaRPr lang="en-US" sz="1200" dirty="0">
                        <a:solidFill>
                          <a:srgbClr val="0070C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b="1" dirty="0" smtClean="0">
                          <a:solidFill>
                            <a:srgbClr val="0070C0"/>
                          </a:solidFill>
                          <a:latin typeface="Arial" pitchFamily="34" charset="0"/>
                          <a:cs typeface="Arial" pitchFamily="34" charset="0"/>
                        </a:rPr>
                        <a:t>Trademarks </a:t>
                      </a:r>
                      <a:br>
                        <a:rPr lang="en-US" sz="1400" b="1" dirty="0" smtClean="0">
                          <a:solidFill>
                            <a:srgbClr val="0070C0"/>
                          </a:solidFill>
                          <a:latin typeface="Arial" pitchFamily="34" charset="0"/>
                          <a:cs typeface="Arial" pitchFamily="34" charset="0"/>
                        </a:rPr>
                      </a:br>
                      <a:r>
                        <a:rPr lang="en-US" sz="1400" b="1" dirty="0" smtClean="0">
                          <a:solidFill>
                            <a:srgbClr val="0070C0"/>
                          </a:solidFill>
                          <a:latin typeface="Arial" pitchFamily="34" charset="0"/>
                          <a:cs typeface="Arial" pitchFamily="34" charset="0"/>
                        </a:rPr>
                        <a:t>(Service Marks and Trade Dress)</a:t>
                      </a:r>
                      <a:endParaRPr lang="en-US" sz="1400" b="1" dirty="0">
                        <a:solidFill>
                          <a:srgbClr val="0070C0"/>
                        </a:solidFill>
                        <a:latin typeface="Arial" pitchFamily="34" charset="0"/>
                        <a:cs typeface="Arial" pitchFamily="34" charset="0"/>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b="1" dirty="0" smtClean="0">
                          <a:solidFill>
                            <a:srgbClr val="0070C0"/>
                          </a:solidFill>
                          <a:latin typeface="Arial" pitchFamily="34" charset="0"/>
                          <a:cs typeface="Arial" pitchFamily="34" charset="0"/>
                        </a:rPr>
                        <a:t>Trade Secrets</a:t>
                      </a:r>
                      <a:endParaRPr lang="en-US" sz="1400" b="1" dirty="0">
                        <a:solidFill>
                          <a:srgbClr val="0070C0"/>
                        </a:solidFill>
                        <a:latin typeface="Arial" pitchFamily="34" charset="0"/>
                        <a:cs typeface="Arial" pitchFamily="34" charset="0"/>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sz="1200" b="1" dirty="0" smtClean="0">
                          <a:solidFill>
                            <a:srgbClr val="0070C0"/>
                          </a:solidFill>
                          <a:latin typeface="Arial" pitchFamily="34" charset="0"/>
                          <a:cs typeface="Arial" pitchFamily="34" charset="0"/>
                        </a:rPr>
                        <a:t>DEFINITION</a:t>
                      </a:r>
                      <a:endParaRPr lang="en-US" sz="1200" b="1" dirty="0">
                        <a:solidFill>
                          <a:srgbClr val="0070C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100" dirty="0" smtClean="0">
                          <a:solidFill>
                            <a:srgbClr val="0070C0"/>
                          </a:solidFill>
                          <a:latin typeface="Arial" pitchFamily="34" charset="0"/>
                          <a:cs typeface="Arial" pitchFamily="34" charset="0"/>
                        </a:rPr>
                        <a:t>Any distinctive word, name, symbol, or device (image or appearance), or combination thereof, that an entity uses to identify and distinguish its goods or services from those of others.</a:t>
                      </a:r>
                      <a:endParaRPr lang="en-US" sz="1100" dirty="0">
                        <a:solidFill>
                          <a:srgbClr val="0070C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100" dirty="0" smtClean="0">
                          <a:solidFill>
                            <a:srgbClr val="0070C0"/>
                          </a:solidFill>
                          <a:latin typeface="Arial" pitchFamily="34" charset="0"/>
                          <a:cs typeface="Arial" pitchFamily="34" charset="0"/>
                        </a:rPr>
                        <a:t>Any information (including formulas, patterns, programs, devices, techniques, and processes) that a business possesses and that gives the business an advantage over competitors who do not know the information or process.</a:t>
                      </a:r>
                      <a:endParaRPr lang="en-US" sz="1100" dirty="0">
                        <a:solidFill>
                          <a:srgbClr val="0070C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sz="1200" b="1" dirty="0" smtClean="0">
                          <a:solidFill>
                            <a:srgbClr val="0070C0"/>
                          </a:solidFill>
                          <a:latin typeface="Arial" pitchFamily="34" charset="0"/>
                          <a:cs typeface="Arial" pitchFamily="34" charset="0"/>
                        </a:rPr>
                        <a:t>REQUIREMENTS</a:t>
                      </a:r>
                      <a:endParaRPr lang="en-US" sz="1200" b="1" dirty="0">
                        <a:solidFill>
                          <a:srgbClr val="0070C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100" dirty="0" smtClean="0">
                          <a:solidFill>
                            <a:srgbClr val="0070C0"/>
                          </a:solidFill>
                          <a:latin typeface="Arial" pitchFamily="34" charset="0"/>
                          <a:cs typeface="Arial" pitchFamily="34" charset="0"/>
                        </a:rPr>
                        <a:t>Trademarks, service marks, and trade dresses must be sufficiently distinctive (or must have acquired a secondary meaning) to enable consumers and others to distinguish manufacturer’s, seller’s, or business user’s products or services from those of competitors.</a:t>
                      </a:r>
                      <a:endParaRPr lang="en-US" sz="1100" dirty="0">
                        <a:solidFill>
                          <a:srgbClr val="0070C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100" dirty="0" smtClean="0">
                          <a:solidFill>
                            <a:srgbClr val="0070C0"/>
                          </a:solidFill>
                          <a:latin typeface="Arial" pitchFamily="34" charset="0"/>
                          <a:cs typeface="Arial" pitchFamily="34" charset="0"/>
                        </a:rPr>
                        <a:t>Information and processes that have commercial value, that are not known or easily ascertainable by the general public or others, and that are reasonably protected from disclosure.</a:t>
                      </a:r>
                      <a:endParaRPr lang="en-US" sz="1100" dirty="0">
                        <a:solidFill>
                          <a:srgbClr val="0070C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sz="1200" b="1" dirty="0" smtClean="0">
                          <a:solidFill>
                            <a:srgbClr val="0070C0"/>
                          </a:solidFill>
                          <a:latin typeface="Arial" pitchFamily="34" charset="0"/>
                          <a:cs typeface="Arial" pitchFamily="34" charset="0"/>
                        </a:rPr>
                        <a:t>TYPES OR</a:t>
                      </a:r>
                    </a:p>
                    <a:p>
                      <a:r>
                        <a:rPr lang="en-US" sz="1200" b="1" dirty="0" smtClean="0">
                          <a:solidFill>
                            <a:srgbClr val="0070C0"/>
                          </a:solidFill>
                          <a:latin typeface="Arial" pitchFamily="34" charset="0"/>
                          <a:cs typeface="Arial" pitchFamily="34" charset="0"/>
                        </a:rPr>
                        <a:t>CATEGORIES</a:t>
                      </a:r>
                      <a:endParaRPr lang="en-US" sz="1200" b="1" dirty="0">
                        <a:solidFill>
                          <a:srgbClr val="0070C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33363" indent="-233363">
                        <a:buFont typeface="+mj-lt"/>
                        <a:buAutoNum type="arabicPeriod"/>
                      </a:pPr>
                      <a:r>
                        <a:rPr lang="en-US" sz="1100" dirty="0" smtClean="0">
                          <a:solidFill>
                            <a:srgbClr val="0070C0"/>
                          </a:solidFill>
                          <a:latin typeface="Arial" pitchFamily="34" charset="0"/>
                          <a:cs typeface="Arial" pitchFamily="34" charset="0"/>
                        </a:rPr>
                        <a:t>Strong, distinctive marks (such as fanciful, arbitrary, or suggestive marks).</a:t>
                      </a:r>
                    </a:p>
                    <a:p>
                      <a:pPr marL="233363" indent="-233363">
                        <a:buFont typeface="+mj-lt"/>
                        <a:buAutoNum type="arabicPeriod"/>
                      </a:pPr>
                      <a:r>
                        <a:rPr lang="en-US" sz="1100" dirty="0" smtClean="0">
                          <a:solidFill>
                            <a:srgbClr val="0070C0"/>
                          </a:solidFill>
                          <a:latin typeface="Arial" pitchFamily="34" charset="0"/>
                          <a:cs typeface="Arial" pitchFamily="34" charset="0"/>
                        </a:rPr>
                        <a:t>Marks that have acquired a secondary meaning by use.</a:t>
                      </a:r>
                    </a:p>
                    <a:p>
                      <a:pPr marL="233363" indent="-233363">
                        <a:buFont typeface="+mj-lt"/>
                        <a:buAutoNum type="arabicPeriod"/>
                      </a:pPr>
                      <a:r>
                        <a:rPr lang="en-US" sz="1100" dirty="0" smtClean="0">
                          <a:solidFill>
                            <a:srgbClr val="0070C0"/>
                          </a:solidFill>
                          <a:latin typeface="Arial" pitchFamily="34" charset="0"/>
                          <a:cs typeface="Arial" pitchFamily="34" charset="0"/>
                        </a:rPr>
                        <a:t>Other types of marks, including certification marks and collective marks.</a:t>
                      </a:r>
                    </a:p>
                    <a:p>
                      <a:pPr marL="233363" indent="-233363">
                        <a:buFont typeface="+mj-lt"/>
                        <a:buAutoNum type="arabicPeriod"/>
                      </a:pPr>
                      <a:r>
                        <a:rPr lang="en-US" sz="1100" dirty="0" smtClean="0">
                          <a:solidFill>
                            <a:srgbClr val="0070C0"/>
                          </a:solidFill>
                          <a:latin typeface="Arial" pitchFamily="34" charset="0"/>
                          <a:cs typeface="Arial" pitchFamily="34" charset="0"/>
                        </a:rPr>
                        <a:t>Trade dress (such as a distinctive decor, menu, style, or type of service).</a:t>
                      </a:r>
                      <a:endParaRPr lang="en-US" sz="1100" dirty="0">
                        <a:solidFill>
                          <a:srgbClr val="0070C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28600" indent="-228600">
                        <a:buFont typeface="+mj-lt"/>
                        <a:buAutoNum type="arabicPeriod"/>
                      </a:pPr>
                      <a:r>
                        <a:rPr lang="en-US" sz="1100" dirty="0" smtClean="0">
                          <a:solidFill>
                            <a:srgbClr val="0070C0"/>
                          </a:solidFill>
                          <a:latin typeface="Arial" pitchFamily="34" charset="0"/>
                          <a:cs typeface="Arial" pitchFamily="34" charset="0"/>
                        </a:rPr>
                        <a:t>Literary works (including computer programs).</a:t>
                      </a:r>
                    </a:p>
                    <a:p>
                      <a:pPr marL="228600" indent="-228600">
                        <a:buFont typeface="+mj-lt"/>
                        <a:buAutoNum type="arabicPeriod"/>
                      </a:pPr>
                      <a:r>
                        <a:rPr lang="en-US" sz="1100" dirty="0" smtClean="0">
                          <a:solidFill>
                            <a:srgbClr val="0070C0"/>
                          </a:solidFill>
                          <a:latin typeface="Arial" pitchFamily="34" charset="0"/>
                          <a:cs typeface="Arial" pitchFamily="34" charset="0"/>
                        </a:rPr>
                        <a:t>Musical works.</a:t>
                      </a:r>
                    </a:p>
                    <a:p>
                      <a:pPr marL="228600" indent="-228600">
                        <a:buFont typeface="+mj-lt"/>
                        <a:buAutoNum type="arabicPeriod"/>
                      </a:pPr>
                      <a:r>
                        <a:rPr lang="en-US" sz="1100" dirty="0" smtClean="0">
                          <a:solidFill>
                            <a:srgbClr val="0070C0"/>
                          </a:solidFill>
                          <a:latin typeface="Arial" pitchFamily="34" charset="0"/>
                          <a:cs typeface="Arial" pitchFamily="34" charset="0"/>
                        </a:rPr>
                        <a:t>Dramatic works.</a:t>
                      </a:r>
                    </a:p>
                    <a:p>
                      <a:pPr marL="228600" indent="-228600">
                        <a:buFont typeface="+mj-lt"/>
                        <a:buAutoNum type="arabicPeriod"/>
                      </a:pPr>
                      <a:r>
                        <a:rPr lang="en-US" sz="1100" dirty="0" smtClean="0">
                          <a:solidFill>
                            <a:srgbClr val="0070C0"/>
                          </a:solidFill>
                          <a:latin typeface="Arial" pitchFamily="34" charset="0"/>
                          <a:cs typeface="Arial" pitchFamily="34" charset="0"/>
                        </a:rPr>
                        <a:t>Pantomime and choreographic works.</a:t>
                      </a:r>
                    </a:p>
                    <a:p>
                      <a:pPr marL="228600" indent="-228600">
                        <a:buFont typeface="+mj-lt"/>
                        <a:buAutoNum type="arabicPeriod"/>
                      </a:pPr>
                      <a:r>
                        <a:rPr lang="en-US" sz="1100" dirty="0" smtClean="0">
                          <a:solidFill>
                            <a:srgbClr val="0070C0"/>
                          </a:solidFill>
                          <a:latin typeface="Arial" pitchFamily="34" charset="0"/>
                          <a:cs typeface="Arial" pitchFamily="34" charset="0"/>
                        </a:rPr>
                        <a:t>Pictorial, graphic, and sculptural works.</a:t>
                      </a:r>
                    </a:p>
                    <a:p>
                      <a:pPr marL="228600" indent="-228600">
                        <a:buFont typeface="+mj-lt"/>
                        <a:buAutoNum type="arabicPeriod"/>
                      </a:pPr>
                      <a:r>
                        <a:rPr lang="en-US" sz="1100" dirty="0" smtClean="0">
                          <a:solidFill>
                            <a:srgbClr val="0070C0"/>
                          </a:solidFill>
                          <a:latin typeface="Arial" pitchFamily="34" charset="0"/>
                          <a:cs typeface="Arial" pitchFamily="34" charset="0"/>
                        </a:rPr>
                        <a:t>Films and audiovisual works.</a:t>
                      </a:r>
                    </a:p>
                    <a:p>
                      <a:pPr marL="228600" indent="-228600">
                        <a:buFont typeface="+mj-lt"/>
                        <a:buAutoNum type="arabicPeriod"/>
                      </a:pPr>
                      <a:r>
                        <a:rPr lang="en-US" sz="1100" dirty="0" smtClean="0">
                          <a:solidFill>
                            <a:srgbClr val="0070C0"/>
                          </a:solidFill>
                          <a:latin typeface="Arial" pitchFamily="34" charset="0"/>
                          <a:cs typeface="Arial" pitchFamily="34" charset="0"/>
                        </a:rPr>
                        <a:t>Sound recordings.</a:t>
                      </a:r>
                      <a:endParaRPr lang="en-US" sz="1100" dirty="0">
                        <a:solidFill>
                          <a:srgbClr val="0070C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sz="1200" b="1" dirty="0" smtClean="0">
                          <a:solidFill>
                            <a:srgbClr val="0070C0"/>
                          </a:solidFill>
                          <a:latin typeface="Arial" pitchFamily="34" charset="0"/>
                          <a:cs typeface="Arial" pitchFamily="34" charset="0"/>
                        </a:rPr>
                        <a:t>HOW ACQUIRED</a:t>
                      </a:r>
                      <a:endParaRPr lang="en-US" sz="1200" b="1" dirty="0">
                        <a:solidFill>
                          <a:srgbClr val="0070C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33363" indent="-233363">
                        <a:buFont typeface="+mj-lt"/>
                        <a:buAutoNum type="arabicPeriod"/>
                      </a:pPr>
                      <a:r>
                        <a:rPr lang="en-US" sz="1100" dirty="0" smtClean="0">
                          <a:solidFill>
                            <a:srgbClr val="0070C0"/>
                          </a:solidFill>
                          <a:latin typeface="Arial" pitchFamily="34" charset="0"/>
                          <a:cs typeface="Arial" pitchFamily="34" charset="0"/>
                        </a:rPr>
                        <a:t>At common law, ownership is created by use of mark.</a:t>
                      </a:r>
                    </a:p>
                    <a:p>
                      <a:pPr marL="233363" indent="-233363">
                        <a:buFont typeface="+mj-lt"/>
                        <a:buAutoNum type="arabicPeriod"/>
                      </a:pPr>
                      <a:r>
                        <a:rPr lang="en-US" sz="1100" dirty="0" smtClean="0">
                          <a:solidFill>
                            <a:srgbClr val="0070C0"/>
                          </a:solidFill>
                          <a:latin typeface="Arial" pitchFamily="34" charset="0"/>
                          <a:cs typeface="Arial" pitchFamily="34" charset="0"/>
                        </a:rPr>
                        <a:t>Registration (either with the U.S. Patent and Trademark Office or with the appropriate state office) gives constructive notice of date of use.</a:t>
                      </a:r>
                      <a:endParaRPr lang="en-US" sz="1100" dirty="0">
                        <a:solidFill>
                          <a:srgbClr val="0070C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100" dirty="0" smtClean="0">
                          <a:solidFill>
                            <a:srgbClr val="0070C0"/>
                          </a:solidFill>
                          <a:latin typeface="Arial" pitchFamily="34" charset="0"/>
                          <a:cs typeface="Arial" pitchFamily="34" charset="0"/>
                        </a:rPr>
                        <a:t>Through the originality and development of information and processes that are unique to a business, that are unknown by others, and that would be valuable to competitors if they knew of the information and processes..</a:t>
                      </a:r>
                      <a:endParaRPr lang="en-US" sz="1100" dirty="0">
                        <a:solidFill>
                          <a:srgbClr val="0070C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6" name="Rectangle 2"/>
          <p:cNvSpPr txBox="1">
            <a:spLocks noChangeArrowheads="1"/>
          </p:cNvSpPr>
          <p:nvPr/>
        </p:nvSpPr>
        <p:spPr>
          <a:xfrm>
            <a:off x="287338" y="540156"/>
            <a:ext cx="8534400" cy="457200"/>
          </a:xfrm>
          <a:prstGeom prst="rect">
            <a:avLst/>
          </a:prstGeom>
          <a:blipFill dpi="0" rotWithShape="1">
            <a:blip r:embed="rId2" cstate="print">
              <a:extLst>
                <a:ext uri="{28A0092B-C50C-407E-A947-70E740481C1C}">
                  <a14:useLocalDpi xmlns:a14="http://schemas.microsoft.com/office/drawing/2010/main" xmlns="" val="0"/>
                </a:ext>
              </a:extLst>
            </a:blip>
            <a:srcRect/>
            <a:stretch>
              <a:fillRect/>
            </a:stretch>
          </a:blipFill>
          <a:ln/>
        </p:spPr>
        <p:txBody>
          <a:bodyPr lIns="0" tIns="0" rIns="0" bIns="0" anchor="ctr" anchorCtr="0">
            <a:noAutofit/>
          </a:bodyPr>
          <a:lstStyle>
            <a:lvl1pPr marL="514350" algn="l" rtl="0" fontAlgn="base">
              <a:spcBef>
                <a:spcPct val="0"/>
              </a:spcBef>
              <a:spcAft>
                <a:spcPct val="0"/>
              </a:spcAft>
              <a:defRPr lang="en-US" sz="3200" smtClean="0">
                <a:solidFill>
                  <a:schemeClr val="bg1"/>
                </a:solidFill>
                <a:effectLst>
                  <a:outerShdw blurRad="38100" dist="38100" dir="2700000" algn="tl">
                    <a:srgbClr val="000000">
                      <a:alpha val="43137"/>
                    </a:srgbClr>
                  </a:outerShdw>
                </a:effectLst>
                <a:latin typeface="+mj-lt"/>
                <a:ea typeface="+mj-ea"/>
                <a:cs typeface="+mj-cs"/>
              </a:defRPr>
            </a:lvl1pPr>
            <a:lvl2pPr marL="514350" algn="l" rtl="0" fontAlgn="base">
              <a:spcBef>
                <a:spcPct val="0"/>
              </a:spcBef>
              <a:spcAft>
                <a:spcPct val="0"/>
              </a:spcAft>
              <a:defRPr sz="3200">
                <a:solidFill>
                  <a:srgbClr val="336699"/>
                </a:solidFill>
                <a:effectLst>
                  <a:outerShdw blurRad="38100" dist="38100" dir="2700000" algn="tl">
                    <a:srgbClr val="C0C0C0"/>
                  </a:outerShdw>
                </a:effectLst>
                <a:latin typeface="Tahoma" pitchFamily="34" charset="0"/>
              </a:defRPr>
            </a:lvl2pPr>
            <a:lvl3pPr marL="514350" algn="l" rtl="0" fontAlgn="base">
              <a:spcBef>
                <a:spcPct val="0"/>
              </a:spcBef>
              <a:spcAft>
                <a:spcPct val="0"/>
              </a:spcAft>
              <a:defRPr sz="3200">
                <a:solidFill>
                  <a:srgbClr val="336699"/>
                </a:solidFill>
                <a:effectLst>
                  <a:outerShdw blurRad="38100" dist="38100" dir="2700000" algn="tl">
                    <a:srgbClr val="C0C0C0"/>
                  </a:outerShdw>
                </a:effectLst>
                <a:latin typeface="Tahoma" pitchFamily="34" charset="0"/>
              </a:defRPr>
            </a:lvl3pPr>
            <a:lvl4pPr marL="514350" algn="l" rtl="0" fontAlgn="base">
              <a:spcBef>
                <a:spcPct val="0"/>
              </a:spcBef>
              <a:spcAft>
                <a:spcPct val="0"/>
              </a:spcAft>
              <a:defRPr sz="3200">
                <a:solidFill>
                  <a:srgbClr val="336699"/>
                </a:solidFill>
                <a:effectLst>
                  <a:outerShdw blurRad="38100" dist="38100" dir="2700000" algn="tl">
                    <a:srgbClr val="C0C0C0"/>
                  </a:outerShdw>
                </a:effectLst>
                <a:latin typeface="Tahoma" pitchFamily="34" charset="0"/>
              </a:defRPr>
            </a:lvl4pPr>
            <a:lvl5pPr marL="514350" algn="l" rtl="0" fontAlgn="base">
              <a:spcBef>
                <a:spcPct val="0"/>
              </a:spcBef>
              <a:spcAft>
                <a:spcPct val="0"/>
              </a:spcAft>
              <a:defRPr sz="3200">
                <a:solidFill>
                  <a:srgbClr val="336699"/>
                </a:solidFill>
                <a:effectLst>
                  <a:outerShdw blurRad="38100" dist="38100" dir="2700000" algn="tl">
                    <a:srgbClr val="C0C0C0"/>
                  </a:outerShdw>
                </a:effectLst>
                <a:latin typeface="Tahoma" pitchFamily="34" charset="0"/>
              </a:defRPr>
            </a:lvl5pPr>
            <a:lvl6pPr marL="971550" algn="l" rtl="0" fontAlgn="base">
              <a:spcBef>
                <a:spcPct val="0"/>
              </a:spcBef>
              <a:spcAft>
                <a:spcPct val="0"/>
              </a:spcAft>
              <a:defRPr sz="3200">
                <a:solidFill>
                  <a:srgbClr val="336699"/>
                </a:solidFill>
                <a:effectLst>
                  <a:outerShdw blurRad="38100" dist="38100" dir="2700000" algn="tl">
                    <a:srgbClr val="C0C0C0"/>
                  </a:outerShdw>
                </a:effectLst>
                <a:latin typeface="Tahoma" pitchFamily="34" charset="0"/>
              </a:defRPr>
            </a:lvl6pPr>
            <a:lvl7pPr marL="1428750" algn="l" rtl="0" fontAlgn="base">
              <a:spcBef>
                <a:spcPct val="0"/>
              </a:spcBef>
              <a:spcAft>
                <a:spcPct val="0"/>
              </a:spcAft>
              <a:defRPr sz="3200">
                <a:solidFill>
                  <a:srgbClr val="336699"/>
                </a:solidFill>
                <a:effectLst>
                  <a:outerShdw blurRad="38100" dist="38100" dir="2700000" algn="tl">
                    <a:srgbClr val="C0C0C0"/>
                  </a:outerShdw>
                </a:effectLst>
                <a:latin typeface="Tahoma" pitchFamily="34" charset="0"/>
              </a:defRPr>
            </a:lvl7pPr>
            <a:lvl8pPr marL="1885950" algn="l" rtl="0" fontAlgn="base">
              <a:spcBef>
                <a:spcPct val="0"/>
              </a:spcBef>
              <a:spcAft>
                <a:spcPct val="0"/>
              </a:spcAft>
              <a:defRPr sz="3200">
                <a:solidFill>
                  <a:srgbClr val="336699"/>
                </a:solidFill>
                <a:effectLst>
                  <a:outerShdw blurRad="38100" dist="38100" dir="2700000" algn="tl">
                    <a:srgbClr val="C0C0C0"/>
                  </a:outerShdw>
                </a:effectLst>
                <a:latin typeface="Tahoma" pitchFamily="34" charset="0"/>
              </a:defRPr>
            </a:lvl8pPr>
            <a:lvl9pPr marL="2343150" algn="l" rtl="0" fontAlgn="base">
              <a:spcBef>
                <a:spcPct val="0"/>
              </a:spcBef>
              <a:spcAft>
                <a:spcPct val="0"/>
              </a:spcAft>
              <a:defRPr sz="3200">
                <a:solidFill>
                  <a:srgbClr val="336699"/>
                </a:solidFill>
                <a:effectLst>
                  <a:outerShdw blurRad="38100" dist="38100" dir="2700000" algn="tl">
                    <a:srgbClr val="C0C0C0"/>
                  </a:outerShdw>
                </a:effectLst>
                <a:latin typeface="Tahoma" pitchFamily="34" charset="0"/>
              </a:defRPr>
            </a:lvl9pPr>
          </a:lstStyle>
          <a:p>
            <a:pPr marL="1654175" indent="-1484313">
              <a:tabLst>
                <a:tab pos="1147763" algn="ctr"/>
              </a:tabLst>
            </a:pPr>
            <a:r>
              <a:rPr lang="en-US" sz="2000" i="1" baseline="54000" dirty="0" smtClean="0">
                <a:effectLst/>
                <a:latin typeface="Book Antiqua" pitchFamily="18" charset="0"/>
              </a:rPr>
              <a:t>Table</a:t>
            </a:r>
            <a:r>
              <a:rPr lang="en-US" sz="2400" i="1" baseline="50000" dirty="0" smtClean="0">
                <a:effectLst/>
                <a:latin typeface="Book Antiqua" pitchFamily="18" charset="0"/>
              </a:rPr>
              <a:t>	</a:t>
            </a:r>
            <a:r>
              <a:rPr lang="en-US" sz="1600" dirty="0" smtClean="0">
                <a:effectLst/>
                <a:cs typeface="Tahoma" pitchFamily="34" charset="0"/>
              </a:rPr>
              <a:t>9.2</a:t>
            </a:r>
            <a:r>
              <a:rPr lang="en-US" sz="1800" dirty="0" smtClean="0">
                <a:effectLst/>
                <a:cs typeface="Tahoma" pitchFamily="34" charset="0"/>
              </a:rPr>
              <a:t>	</a:t>
            </a:r>
            <a:r>
              <a:rPr lang="en-US" sz="1800" dirty="0" smtClean="0">
                <a:solidFill>
                  <a:srgbClr val="0099CC"/>
                </a:solidFill>
                <a:effectLst/>
                <a:cs typeface="Tahoma" pitchFamily="34" charset="0"/>
              </a:rPr>
              <a:t>Forms </a:t>
            </a:r>
            <a:r>
              <a:rPr lang="en-US" sz="1800" dirty="0">
                <a:solidFill>
                  <a:srgbClr val="0099CC"/>
                </a:solidFill>
                <a:effectLst/>
                <a:cs typeface="Tahoma" pitchFamily="34" charset="0"/>
              </a:rPr>
              <a:t>of Intellectual </a:t>
            </a:r>
            <a:r>
              <a:rPr lang="en-US" sz="1800" dirty="0" smtClean="0">
                <a:solidFill>
                  <a:srgbClr val="0099CC"/>
                </a:solidFill>
                <a:effectLst/>
                <a:cs typeface="Tahoma" pitchFamily="34" charset="0"/>
              </a:rPr>
              <a:t>Property (cont’d)</a:t>
            </a:r>
            <a:endParaRPr lang="en-US" sz="1800" dirty="0">
              <a:solidFill>
                <a:srgbClr val="0099CC"/>
              </a:solidFill>
              <a:effectLst/>
              <a:cs typeface="Tahoma" pitchFamily="34" charset="0"/>
            </a:endParaRPr>
          </a:p>
        </p:txBody>
      </p:sp>
      <p:sp>
        <p:nvSpPr>
          <p:cNvPr id="2" name="Rectangle 1"/>
          <p:cNvSpPr/>
          <p:nvPr/>
        </p:nvSpPr>
        <p:spPr>
          <a:xfrm>
            <a:off x="359734" y="5939135"/>
            <a:ext cx="7772400" cy="461665"/>
          </a:xfrm>
          <a:prstGeom prst="rect">
            <a:avLst/>
          </a:prstGeom>
        </p:spPr>
        <p:txBody>
          <a:bodyPr wrap="square">
            <a:spAutoFit/>
          </a:bodyPr>
          <a:lstStyle/>
          <a:p>
            <a:r>
              <a:rPr lang="en-US" sz="800" b="1" i="1" dirty="0">
                <a:solidFill>
                  <a:srgbClr val="0099CC"/>
                </a:solidFill>
              </a:rPr>
              <a:t>Source: </a:t>
            </a:r>
            <a:r>
              <a:rPr lang="en-US" sz="800" dirty="0">
                <a:solidFill>
                  <a:srgbClr val="0099CC"/>
                </a:solidFill>
              </a:rPr>
              <a:t>Kenneth  W.  Clarkson, Roger LeRoy  Miller, Gaylord  A.  Jentz, and Frank  B.  Cross, </a:t>
            </a:r>
            <a:r>
              <a:rPr lang="en-US" sz="800" dirty="0" smtClean="0">
                <a:solidFill>
                  <a:srgbClr val="0099CC"/>
                </a:solidFill>
              </a:rPr>
              <a:t> </a:t>
            </a:r>
            <a:r>
              <a:rPr lang="en-US" sz="800" i="1" dirty="0" smtClean="0">
                <a:solidFill>
                  <a:srgbClr val="0099CC"/>
                </a:solidFill>
              </a:rPr>
              <a:t>West’s </a:t>
            </a:r>
            <a:r>
              <a:rPr lang="en-US" sz="800" i="1" dirty="0">
                <a:solidFill>
                  <a:srgbClr val="0099CC"/>
                </a:solidFill>
              </a:rPr>
              <a:t>Business Law: Legal, Ethical, International, and E-Commerce Environment</a:t>
            </a:r>
            <a:r>
              <a:rPr lang="en-US" sz="800" dirty="0">
                <a:solidFill>
                  <a:srgbClr val="0099CC"/>
                </a:solidFill>
              </a:rPr>
              <a:t>, 8th ed. (Mason</a:t>
            </a:r>
            <a:r>
              <a:rPr lang="en-US" sz="800" dirty="0" smtClean="0">
                <a:solidFill>
                  <a:srgbClr val="0099CC"/>
                </a:solidFill>
              </a:rPr>
              <a:t>, OH</a:t>
            </a:r>
            <a:r>
              <a:rPr lang="en-US" sz="800" dirty="0">
                <a:solidFill>
                  <a:srgbClr val="0099CC"/>
                </a:solidFill>
              </a:rPr>
              <a:t>:  Thomson/South-Western, http://www.thomsonrights.com, 2001),  125–26;  and also updated  </a:t>
            </a:r>
            <a:r>
              <a:rPr lang="en-US" sz="800" dirty="0" smtClean="0">
                <a:solidFill>
                  <a:srgbClr val="0099CC"/>
                </a:solidFill>
              </a:rPr>
              <a:t>in Kenneth </a:t>
            </a:r>
            <a:r>
              <a:rPr lang="en-US" sz="800" dirty="0">
                <a:solidFill>
                  <a:srgbClr val="0099CC"/>
                </a:solidFill>
              </a:rPr>
              <a:t>W.  Clarkson, Roger LeRoy  Miller, and Frank  B.  Cross, </a:t>
            </a:r>
            <a:r>
              <a:rPr lang="en-US" sz="800" i="1" dirty="0">
                <a:solidFill>
                  <a:srgbClr val="0099CC"/>
                </a:solidFill>
              </a:rPr>
              <a:t>West’s Business </a:t>
            </a:r>
            <a:r>
              <a:rPr lang="en-US" sz="800" i="1" dirty="0" smtClean="0">
                <a:solidFill>
                  <a:srgbClr val="0099CC"/>
                </a:solidFill>
              </a:rPr>
              <a:t>Law</a:t>
            </a:r>
            <a:r>
              <a:rPr lang="en-US" sz="800" dirty="0" smtClean="0">
                <a:solidFill>
                  <a:srgbClr val="0099CC"/>
                </a:solidFill>
              </a:rPr>
              <a:t>, 12th  </a:t>
            </a:r>
            <a:r>
              <a:rPr lang="en-US" sz="800" dirty="0">
                <a:solidFill>
                  <a:srgbClr val="0099CC"/>
                </a:solidFill>
              </a:rPr>
              <a:t>ed. (Mason,  OH:  South-Western/Cengage, 2012),  169.  Reprinted  with permission.</a:t>
            </a:r>
          </a:p>
        </p:txBody>
      </p:sp>
    </p:spTree>
    <p:extLst>
      <p:ext uri="{BB962C8B-B14F-4D97-AF65-F5344CB8AC3E}">
        <p14:creationId xmlns:p14="http://schemas.microsoft.com/office/powerpoint/2010/main" xmlns="" val="703088386"/>
      </p:ext>
    </p:extLst>
  </p:cSld>
  <p:clrMapOvr>
    <a:masterClrMapping/>
  </p:clrMapOvr>
  <p:transition spd="slow">
    <p:cut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12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0F35828C-71D5-4B14-BBE1-74A791D9A6B2}" type="slidenum">
              <a:rPr lang="en-US" smtClean="0"/>
              <a:pPr/>
              <a:t>25</a:t>
            </a:fld>
            <a:endParaRPr lang="en-US" dirty="0"/>
          </a:p>
        </p:txBody>
      </p:sp>
      <p:sp>
        <p:nvSpPr>
          <p:cNvPr id="1196034" name="Rectangle 2" descr="Slideheader01"/>
          <p:cNvSpPr>
            <a:spLocks noGrp="1" noChangeArrowheads="1"/>
          </p:cNvSpPr>
          <p:nvPr>
            <p:ph type="title"/>
          </p:nvPr>
        </p:nvSpPr>
        <p:spPr/>
        <p:txBody>
          <a:bodyPr/>
          <a:lstStyle/>
          <a:p>
            <a:r>
              <a:rPr lang="en-US" dirty="0" smtClean="0"/>
              <a:t>Legal Structures for Entrepreneurial Ventures</a:t>
            </a:r>
            <a:endParaRPr lang="en-US" dirty="0"/>
          </a:p>
        </p:txBody>
      </p:sp>
      <p:sp>
        <p:nvSpPr>
          <p:cNvPr id="1196035" name="Rectangle 3"/>
          <p:cNvSpPr>
            <a:spLocks noGrp="1" noChangeArrowheads="1"/>
          </p:cNvSpPr>
          <p:nvPr>
            <p:ph type="body" idx="1"/>
          </p:nvPr>
        </p:nvSpPr>
        <p:spPr/>
        <p:txBody>
          <a:bodyPr/>
          <a:lstStyle/>
          <a:p>
            <a:pPr>
              <a:spcBef>
                <a:spcPts val="1200"/>
              </a:spcBef>
            </a:pPr>
            <a:r>
              <a:rPr lang="en-US" dirty="0"/>
              <a:t>A legal structure that will best suits the demands of the venture addresses:</a:t>
            </a:r>
          </a:p>
          <a:p>
            <a:pPr lvl="1">
              <a:spcBef>
                <a:spcPts val="1200"/>
              </a:spcBef>
            </a:pPr>
            <a:r>
              <a:rPr lang="en-US" dirty="0"/>
              <a:t>How easily the form of business organization </a:t>
            </a:r>
            <a:r>
              <a:rPr lang="en-US" dirty="0" smtClean="0"/>
              <a:t/>
            </a:r>
            <a:br>
              <a:rPr lang="en-US" dirty="0" smtClean="0"/>
            </a:br>
            <a:r>
              <a:rPr lang="en-US" dirty="0" smtClean="0"/>
              <a:t>can </a:t>
            </a:r>
            <a:r>
              <a:rPr lang="en-US" dirty="0"/>
              <a:t>be implemented</a:t>
            </a:r>
          </a:p>
          <a:p>
            <a:pPr lvl="1">
              <a:spcBef>
                <a:spcPts val="1200"/>
              </a:spcBef>
            </a:pPr>
            <a:r>
              <a:rPr lang="en-US" dirty="0" smtClean="0"/>
              <a:t>The </a:t>
            </a:r>
            <a:r>
              <a:rPr lang="en-US" dirty="0"/>
              <a:t>amount of capital required to implement </a:t>
            </a:r>
            <a:r>
              <a:rPr lang="en-US" dirty="0" smtClean="0"/>
              <a:t/>
            </a:r>
            <a:br>
              <a:rPr lang="en-US" dirty="0" smtClean="0"/>
            </a:br>
            <a:r>
              <a:rPr lang="en-US" dirty="0" smtClean="0"/>
              <a:t>the </a:t>
            </a:r>
            <a:r>
              <a:rPr lang="en-US" dirty="0"/>
              <a:t>form of business organization</a:t>
            </a:r>
          </a:p>
          <a:p>
            <a:pPr lvl="1">
              <a:spcBef>
                <a:spcPts val="1200"/>
              </a:spcBef>
            </a:pPr>
            <a:r>
              <a:rPr lang="en-US" dirty="0" smtClean="0"/>
              <a:t>Legal </a:t>
            </a:r>
            <a:r>
              <a:rPr lang="en-US" dirty="0"/>
              <a:t>considerations that might limit the options available to the entrepreneur</a:t>
            </a:r>
          </a:p>
          <a:p>
            <a:pPr lvl="1">
              <a:spcBef>
                <a:spcPts val="1200"/>
              </a:spcBef>
            </a:pPr>
            <a:r>
              <a:rPr lang="en-US" dirty="0" smtClean="0"/>
              <a:t>The </a:t>
            </a:r>
            <a:r>
              <a:rPr lang="en-US" dirty="0"/>
              <a:t>tax effects of the form of organization selected</a:t>
            </a:r>
          </a:p>
          <a:p>
            <a:pPr lvl="1">
              <a:spcBef>
                <a:spcPts val="1200"/>
              </a:spcBef>
            </a:pPr>
            <a:r>
              <a:rPr lang="en-US" dirty="0" smtClean="0"/>
              <a:t>The </a:t>
            </a:r>
            <a:r>
              <a:rPr lang="en-US" dirty="0"/>
              <a:t>potential liability to the owner of the form of organization </a:t>
            </a:r>
            <a:r>
              <a:rPr lang="en-US" dirty="0" smtClean="0"/>
              <a:t>selected</a:t>
            </a:r>
            <a:endParaRPr lang="en-US" dirty="0"/>
          </a:p>
        </p:txBody>
      </p:sp>
    </p:spTree>
  </p:cSld>
  <p:clrMapOvr>
    <a:masterClrMapping/>
  </p:clrMapOvr>
  <p:transition spd="slow">
    <p:cut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6034" name="Rectangle 2" descr="Slideheader01"/>
          <p:cNvSpPr>
            <a:spLocks noGrp="1" noChangeArrowheads="1"/>
          </p:cNvSpPr>
          <p:nvPr>
            <p:ph type="title"/>
          </p:nvPr>
        </p:nvSpPr>
        <p:spPr/>
        <p:txBody>
          <a:bodyPr/>
          <a:lstStyle/>
          <a:p>
            <a:r>
              <a:rPr lang="en-US" dirty="0"/>
              <a:t>Primary Legal Forms of Organization</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xmlns="" val="1562410517"/>
              </p:ext>
            </p:extLst>
          </p:nvPr>
        </p:nvGraphicFramePr>
        <p:xfrm>
          <a:off x="457200" y="1219200"/>
          <a:ext cx="82296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0F35828C-71D5-4B14-BBE1-74A791D9A6B2}" type="slidenum">
              <a:rPr lang="en-US" smtClean="0"/>
              <a:pPr/>
              <a:t>26</a:t>
            </a:fld>
            <a:endParaRPr lang="en-US" dirty="0"/>
          </a:p>
        </p:txBody>
      </p:sp>
    </p:spTree>
    <p:extLst>
      <p:ext uri="{BB962C8B-B14F-4D97-AF65-F5344CB8AC3E}">
        <p14:creationId xmlns:p14="http://schemas.microsoft.com/office/powerpoint/2010/main" xmlns="" val="2356141857"/>
      </p:ext>
    </p:extLst>
  </p:cSld>
  <p:clrMapOvr>
    <a:masterClrMapping/>
  </p:clrMapOvr>
  <p:transition spd="slow">
    <p:cut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6" name="Slide Number Placeholder 4"/>
          <p:cNvSpPr>
            <a:spLocks noGrp="1"/>
          </p:cNvSpPr>
          <p:nvPr>
            <p:ph type="sldNum" sz="quarter" idx="11"/>
          </p:nvPr>
        </p:nvSpPr>
        <p:spPr/>
        <p:txBody>
          <a:bodyPr/>
          <a:lstStyle/>
          <a:p>
            <a:r>
              <a:rPr lang="en-US" dirty="0" smtClean="0"/>
              <a:t>9–</a:t>
            </a:r>
            <a:fld id="{A474E95E-47E5-4586-A0A1-3F319FAE6CA0}" type="slidenum">
              <a:rPr lang="en-US" smtClean="0"/>
              <a:pPr/>
              <a:t>27</a:t>
            </a:fld>
            <a:endParaRPr lang="en-US" dirty="0"/>
          </a:p>
        </p:txBody>
      </p:sp>
      <p:sp>
        <p:nvSpPr>
          <p:cNvPr id="1198082" name="Rectangle 2" descr="Slideheader01"/>
          <p:cNvSpPr>
            <a:spLocks noGrp="1" noChangeArrowheads="1"/>
          </p:cNvSpPr>
          <p:nvPr>
            <p:ph type="title"/>
          </p:nvPr>
        </p:nvSpPr>
        <p:spPr/>
        <p:txBody>
          <a:bodyPr/>
          <a:lstStyle/>
          <a:p>
            <a:r>
              <a:rPr lang="en-US" dirty="0"/>
              <a:t>Sole Proprietorships</a:t>
            </a:r>
          </a:p>
        </p:txBody>
      </p:sp>
      <p:sp>
        <p:nvSpPr>
          <p:cNvPr id="1198083" name="Rectangle 3"/>
          <p:cNvSpPr>
            <a:spLocks noGrp="1" noChangeArrowheads="1"/>
          </p:cNvSpPr>
          <p:nvPr>
            <p:ph type="body" idx="1"/>
          </p:nvPr>
        </p:nvSpPr>
        <p:spPr/>
        <p:txBody>
          <a:bodyPr/>
          <a:lstStyle/>
          <a:p>
            <a:r>
              <a:rPr lang="en-US" dirty="0"/>
              <a:t>Sole Proprietorship</a:t>
            </a:r>
          </a:p>
          <a:p>
            <a:pPr lvl="1"/>
            <a:r>
              <a:rPr lang="en-US" dirty="0"/>
              <a:t>A business that is owned and operated by one person. The enterprise has no existence apart </a:t>
            </a:r>
            <a:r>
              <a:rPr lang="en-US" dirty="0" smtClean="0"/>
              <a:t/>
            </a:r>
            <a:br>
              <a:rPr lang="en-US" dirty="0" smtClean="0"/>
            </a:br>
            <a:r>
              <a:rPr lang="en-US" dirty="0" smtClean="0"/>
              <a:t>from </a:t>
            </a:r>
            <a:r>
              <a:rPr lang="en-US" dirty="0"/>
              <a:t>its owner.</a:t>
            </a:r>
          </a:p>
          <a:p>
            <a:pPr lvl="1"/>
            <a:r>
              <a:rPr lang="en-US" dirty="0"/>
              <a:t>To establish a sole proprietorship, a person merely needs to obtain whatever local and state licenses are necessary to begin operations.</a:t>
            </a:r>
          </a:p>
        </p:txBody>
      </p:sp>
      <p:pic>
        <p:nvPicPr>
          <p:cNvPr id="1198084" name="Picture 4" descr="BL00511_"/>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939935" y="3886200"/>
            <a:ext cx="3529378" cy="249555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spd="slow">
    <p:cut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6" name="Slide Number Placeholder 5"/>
          <p:cNvSpPr>
            <a:spLocks noGrp="1"/>
          </p:cNvSpPr>
          <p:nvPr>
            <p:ph type="sldNum" sz="quarter" idx="11"/>
          </p:nvPr>
        </p:nvSpPr>
        <p:spPr/>
        <p:txBody>
          <a:bodyPr/>
          <a:lstStyle/>
          <a:p>
            <a:r>
              <a:rPr lang="en-US" dirty="0" smtClean="0"/>
              <a:t>9–</a:t>
            </a:r>
            <a:fld id="{304142B7-62F0-4D95-827B-22CBDE18C9F7}" type="slidenum">
              <a:rPr lang="en-US" smtClean="0"/>
              <a:pPr/>
              <a:t>28</a:t>
            </a:fld>
            <a:endParaRPr lang="en-US" dirty="0"/>
          </a:p>
        </p:txBody>
      </p:sp>
      <p:sp>
        <p:nvSpPr>
          <p:cNvPr id="1200130" name="Rectangle 2" descr="Slideheader01"/>
          <p:cNvSpPr>
            <a:spLocks noGrp="1" noChangeArrowheads="1"/>
          </p:cNvSpPr>
          <p:nvPr>
            <p:ph type="title"/>
          </p:nvPr>
        </p:nvSpPr>
        <p:spPr/>
        <p:txBody>
          <a:bodyPr/>
          <a:lstStyle/>
          <a:p>
            <a:r>
              <a:rPr lang="en-US" dirty="0"/>
              <a:t>Sole Proprietorships (cont’d)</a:t>
            </a:r>
          </a:p>
        </p:txBody>
      </p:sp>
      <p:sp>
        <p:nvSpPr>
          <p:cNvPr id="1200131" name="Rectangle 3"/>
          <p:cNvSpPr>
            <a:spLocks noGrp="1" noChangeArrowheads="1"/>
          </p:cNvSpPr>
          <p:nvPr>
            <p:ph type="body" sz="half" idx="1"/>
          </p:nvPr>
        </p:nvSpPr>
        <p:spPr/>
        <p:txBody>
          <a:bodyPr/>
          <a:lstStyle/>
          <a:p>
            <a:pPr marL="168275" indent="-168275">
              <a:spcBef>
                <a:spcPct val="35000"/>
              </a:spcBef>
            </a:pPr>
            <a:r>
              <a:rPr lang="en-US" dirty="0"/>
              <a:t>Advantages</a:t>
            </a:r>
          </a:p>
          <a:p>
            <a:pPr marL="457200" lvl="1" indent="-168275">
              <a:spcBef>
                <a:spcPct val="35000"/>
              </a:spcBef>
            </a:pPr>
            <a:r>
              <a:rPr lang="en-US" dirty="0"/>
              <a:t>Ease of formation</a:t>
            </a:r>
          </a:p>
          <a:p>
            <a:pPr marL="457200" lvl="1" indent="-168275">
              <a:spcBef>
                <a:spcPct val="35000"/>
              </a:spcBef>
            </a:pPr>
            <a:r>
              <a:rPr lang="en-US" dirty="0"/>
              <a:t>Sole ownership of profits</a:t>
            </a:r>
          </a:p>
          <a:p>
            <a:pPr marL="457200" lvl="1" indent="-168275">
              <a:spcBef>
                <a:spcPct val="35000"/>
              </a:spcBef>
            </a:pPr>
            <a:r>
              <a:rPr lang="en-US" dirty="0"/>
              <a:t>Decision making and control vested in one owner</a:t>
            </a:r>
          </a:p>
          <a:p>
            <a:pPr marL="457200" lvl="1" indent="-168275">
              <a:spcBef>
                <a:spcPct val="35000"/>
              </a:spcBef>
            </a:pPr>
            <a:r>
              <a:rPr lang="en-US" dirty="0"/>
              <a:t>Flexibility</a:t>
            </a:r>
          </a:p>
          <a:p>
            <a:pPr marL="457200" lvl="1" indent="-168275">
              <a:spcBef>
                <a:spcPct val="35000"/>
              </a:spcBef>
            </a:pPr>
            <a:r>
              <a:rPr lang="en-US" dirty="0"/>
              <a:t>Relative freedom from governmental control</a:t>
            </a:r>
          </a:p>
          <a:p>
            <a:pPr marL="457200" lvl="1" indent="-168275">
              <a:spcBef>
                <a:spcPct val="35000"/>
              </a:spcBef>
            </a:pPr>
            <a:r>
              <a:rPr lang="en-US" dirty="0"/>
              <a:t>Freedom from corporate business taxes</a:t>
            </a:r>
          </a:p>
        </p:txBody>
      </p:sp>
      <p:sp>
        <p:nvSpPr>
          <p:cNvPr id="1200132" name="Rectangle 4"/>
          <p:cNvSpPr>
            <a:spLocks noGrp="1" noChangeArrowheads="1"/>
          </p:cNvSpPr>
          <p:nvPr>
            <p:ph type="body" sz="half" idx="2"/>
          </p:nvPr>
        </p:nvSpPr>
        <p:spPr>
          <a:noFill/>
          <a:ln/>
          <a:extLst>
            <a:ext uri="{91240B29-F687-4F45-9708-019B960494DF}">
              <a14:hiddenLine xmlns:a14="http://schemas.microsoft.com/office/drawing/2010/main" xmlns="" w="9525" cap="flat" cmpd="sng" algn="ctr">
                <a:solidFill>
                  <a:schemeClr val="tx1"/>
                </a:solidFill>
                <a:prstDash val="solid"/>
                <a:miter lim="800000"/>
                <a:headEnd/>
                <a:tailEnd/>
              </a14:hiddenLine>
            </a:ext>
          </a:extLst>
        </p:spPr>
        <p:txBody>
          <a:bodyPr/>
          <a:lstStyle/>
          <a:p>
            <a:pPr marL="168275" indent="-168275">
              <a:spcBef>
                <a:spcPct val="35000"/>
              </a:spcBef>
            </a:pPr>
            <a:r>
              <a:rPr lang="en-US" dirty="0"/>
              <a:t>Disadvantages</a:t>
            </a:r>
          </a:p>
          <a:p>
            <a:pPr marL="457200" lvl="1" indent="-168275">
              <a:spcBef>
                <a:spcPct val="35000"/>
              </a:spcBef>
            </a:pPr>
            <a:r>
              <a:rPr lang="en-US" dirty="0"/>
              <a:t>Unlimited liability</a:t>
            </a:r>
          </a:p>
          <a:p>
            <a:pPr marL="457200" lvl="1" indent="-168275">
              <a:spcBef>
                <a:spcPct val="35000"/>
              </a:spcBef>
            </a:pPr>
            <a:r>
              <a:rPr lang="en-US" dirty="0"/>
              <a:t>Lack of continuity</a:t>
            </a:r>
          </a:p>
          <a:p>
            <a:pPr marL="457200" lvl="1" indent="-168275">
              <a:spcBef>
                <a:spcPct val="35000"/>
              </a:spcBef>
            </a:pPr>
            <a:r>
              <a:rPr lang="en-US" dirty="0"/>
              <a:t>Less available capital</a:t>
            </a:r>
          </a:p>
          <a:p>
            <a:pPr marL="457200" lvl="1" indent="-168275">
              <a:spcBef>
                <a:spcPct val="35000"/>
              </a:spcBef>
            </a:pPr>
            <a:r>
              <a:rPr lang="en-US" dirty="0"/>
              <a:t>Relative difficulty obtaining long-term financing</a:t>
            </a:r>
          </a:p>
          <a:p>
            <a:pPr marL="457200" lvl="1" indent="-168275">
              <a:spcBef>
                <a:spcPct val="35000"/>
              </a:spcBef>
            </a:pPr>
            <a:r>
              <a:rPr lang="en-US" dirty="0"/>
              <a:t>Relatively limited viewpoint and experience</a:t>
            </a:r>
          </a:p>
        </p:txBody>
      </p:sp>
    </p:spTree>
  </p:cSld>
  <p:clrMapOvr>
    <a:masterClrMapping/>
  </p:clrMapOvr>
  <p:transition spd="slow">
    <p:cut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7FF86C29-5007-444A-ABB1-EB9E2D8AE45D}" type="slidenum">
              <a:rPr lang="en-US" smtClean="0"/>
              <a:pPr/>
              <a:t>29</a:t>
            </a:fld>
            <a:endParaRPr lang="en-US" dirty="0"/>
          </a:p>
        </p:txBody>
      </p:sp>
      <p:sp>
        <p:nvSpPr>
          <p:cNvPr id="1202178" name="Rectangle 2" descr="Slideheader01"/>
          <p:cNvSpPr>
            <a:spLocks noGrp="1" noChangeArrowheads="1"/>
          </p:cNvSpPr>
          <p:nvPr>
            <p:ph type="title"/>
          </p:nvPr>
        </p:nvSpPr>
        <p:spPr/>
        <p:txBody>
          <a:bodyPr/>
          <a:lstStyle/>
          <a:p>
            <a:r>
              <a:rPr lang="en-US" dirty="0"/>
              <a:t>Partnerships</a:t>
            </a:r>
          </a:p>
        </p:txBody>
      </p:sp>
      <p:sp>
        <p:nvSpPr>
          <p:cNvPr id="1202179" name="Rectangle 3"/>
          <p:cNvSpPr>
            <a:spLocks noGrp="1" noChangeArrowheads="1"/>
          </p:cNvSpPr>
          <p:nvPr>
            <p:ph type="body" idx="1"/>
          </p:nvPr>
        </p:nvSpPr>
        <p:spPr/>
        <p:txBody>
          <a:bodyPr/>
          <a:lstStyle/>
          <a:p>
            <a:r>
              <a:rPr lang="en-US" dirty="0"/>
              <a:t>Partnership</a:t>
            </a:r>
          </a:p>
          <a:p>
            <a:pPr lvl="1"/>
            <a:r>
              <a:rPr lang="en-US" dirty="0"/>
              <a:t>An association of two or more persons acting </a:t>
            </a:r>
            <a:r>
              <a:rPr lang="en-US" dirty="0" smtClean="0"/>
              <a:t/>
            </a:r>
            <a:br>
              <a:rPr lang="en-US" dirty="0" smtClean="0"/>
            </a:br>
            <a:r>
              <a:rPr lang="en-US" dirty="0" smtClean="0"/>
              <a:t>as </a:t>
            </a:r>
            <a:r>
              <a:rPr lang="en-US" dirty="0"/>
              <a:t>co-owners of a business for profit.</a:t>
            </a:r>
          </a:p>
          <a:p>
            <a:pPr lvl="1"/>
            <a:r>
              <a:rPr lang="en-US" dirty="0"/>
              <a:t>The </a:t>
            </a:r>
            <a:r>
              <a:rPr lang="en-US" dirty="0">
                <a:solidFill>
                  <a:srgbClr val="CC6600"/>
                </a:solidFill>
              </a:rPr>
              <a:t>Revised Uniform Partnership Act</a:t>
            </a:r>
            <a:r>
              <a:rPr lang="en-US" dirty="0"/>
              <a:t> </a:t>
            </a:r>
            <a:r>
              <a:rPr lang="en-US" dirty="0">
                <a:solidFill>
                  <a:srgbClr val="CC6600"/>
                </a:solidFill>
              </a:rPr>
              <a:t>(RUPA)</a:t>
            </a:r>
            <a:r>
              <a:rPr lang="en-US" dirty="0"/>
              <a:t> acts the guide for legal requirements in forming partnerships.</a:t>
            </a:r>
          </a:p>
          <a:p>
            <a:r>
              <a:rPr lang="en-US" dirty="0"/>
              <a:t>Articles of Partnership</a:t>
            </a:r>
          </a:p>
          <a:p>
            <a:pPr lvl="1"/>
            <a:r>
              <a:rPr lang="en-US" dirty="0"/>
              <a:t>Clearly outline the financial and managerial contributions of the partners and carefully delineate the roles in the partnership relationship.</a:t>
            </a:r>
          </a:p>
        </p:txBody>
      </p:sp>
    </p:spTree>
  </p:cSld>
  <p:clrMapOvr>
    <a:masterClrMapping/>
  </p:clrMapOvr>
  <p:transition spd="slow">
    <p:cut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Chapter </a:t>
            </a:r>
            <a:r>
              <a:rPr lang="en-US" dirty="0" smtClean="0"/>
              <a:t>Objectives (cont’d)</a:t>
            </a:r>
            <a:endParaRPr lang="en-US" dirty="0"/>
          </a:p>
        </p:txBody>
      </p:sp>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A24B2513-8546-40E3-A851-24D645BC92B9}" type="slidenum">
              <a:rPr lang="en-US" smtClean="0"/>
              <a:pPr/>
              <a:t>3</a:t>
            </a:fld>
            <a:endParaRPr lang="en-US" dirty="0"/>
          </a:p>
        </p:txBody>
      </p:sp>
      <p:sp>
        <p:nvSpPr>
          <p:cNvPr id="7" name="Rectangle 3"/>
          <p:cNvSpPr txBox="1">
            <a:spLocks noChangeArrowheads="1"/>
          </p:cNvSpPr>
          <p:nvPr/>
        </p:nvSpPr>
        <p:spPr>
          <a:xfrm>
            <a:off x="457200" y="1219200"/>
            <a:ext cx="8153400" cy="5181600"/>
          </a:xfrm>
          <a:prstGeom prst="rect">
            <a:avLst/>
          </a:prstGeom>
        </p:spPr>
        <p:txBody>
          <a:bodyPr/>
          <a:lstStyle>
            <a:lvl1pPr marL="231775" indent="-231775" algn="l" rtl="0" fontAlgn="base">
              <a:spcBef>
                <a:spcPct val="20000"/>
              </a:spcBef>
              <a:spcAft>
                <a:spcPct val="0"/>
              </a:spcAft>
              <a:buClr>
                <a:srgbClr val="336699"/>
              </a:buClr>
              <a:buSzPct val="85000"/>
              <a:buChar char="•"/>
              <a:defRPr sz="2800">
                <a:solidFill>
                  <a:srgbClr val="336699"/>
                </a:solidFill>
                <a:effectLst>
                  <a:outerShdw blurRad="38100" dist="38100" dir="2700000" algn="tl">
                    <a:srgbClr val="C0C0C0"/>
                  </a:outerShdw>
                </a:effectLst>
                <a:latin typeface="+mn-lt"/>
                <a:ea typeface="+mn-ea"/>
                <a:cs typeface="+mn-cs"/>
              </a:defRPr>
            </a:lvl1pPr>
            <a:lvl2pPr marL="688975" indent="-287338" algn="l" rtl="0" fontAlgn="base">
              <a:spcBef>
                <a:spcPct val="20000"/>
              </a:spcBef>
              <a:spcAft>
                <a:spcPct val="0"/>
              </a:spcAft>
              <a:buSzPct val="80000"/>
              <a:buFont typeface="Wingdings" pitchFamily="2" charset="2"/>
              <a:buChar char="Ø"/>
              <a:defRPr sz="2400">
                <a:solidFill>
                  <a:srgbClr val="996600"/>
                </a:solidFill>
                <a:effectLst>
                  <a:outerShdw blurRad="38100" dist="38100" dir="2700000" algn="tl">
                    <a:srgbClr val="C0C0C0"/>
                  </a:outerShdw>
                </a:effectLst>
                <a:latin typeface="Arial" pitchFamily="34" charset="0"/>
              </a:defRPr>
            </a:lvl2pPr>
            <a:lvl3pPr marL="1082675" indent="-223838" algn="l" rtl="0" fontAlgn="base">
              <a:spcBef>
                <a:spcPct val="20000"/>
              </a:spcBef>
              <a:spcAft>
                <a:spcPct val="0"/>
              </a:spcAft>
              <a:buChar char="•"/>
              <a:defRPr sz="2000">
                <a:solidFill>
                  <a:srgbClr val="CC6600"/>
                </a:solidFill>
                <a:effectLst>
                  <a:outerShdw blurRad="38100" dist="38100" dir="2700000" algn="tl">
                    <a:srgbClr val="C0C0C0"/>
                  </a:outerShdw>
                </a:effectLst>
                <a:latin typeface="Arial" pitchFamily="34" charset="0"/>
              </a:defRPr>
            </a:lvl3pPr>
            <a:lvl4pPr marL="1539875" indent="-223838" algn="l" rtl="0" fontAlgn="base">
              <a:spcBef>
                <a:spcPct val="20000"/>
              </a:spcBef>
              <a:spcAft>
                <a:spcPct val="0"/>
              </a:spcAft>
              <a:buChar char="–"/>
              <a:defRPr sz="2000">
                <a:solidFill>
                  <a:schemeClr val="tx1"/>
                </a:solidFill>
                <a:effectLst>
                  <a:outerShdw blurRad="38100" dist="38100" dir="2700000" algn="tl">
                    <a:srgbClr val="C0C0C0"/>
                  </a:outerShdw>
                </a:effectLst>
                <a:latin typeface="Arial" pitchFamily="34" charset="0"/>
              </a:defRPr>
            </a:lvl4pPr>
            <a:lvl5pPr marL="20574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Arial" pitchFamily="34" charset="0"/>
              </a:defRPr>
            </a:lvl5pPr>
            <a:lvl6pPr marL="25146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Arial" pitchFamily="34" charset="0"/>
              </a:defRPr>
            </a:lvl6pPr>
            <a:lvl7pPr marL="29718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Arial" pitchFamily="34" charset="0"/>
              </a:defRPr>
            </a:lvl7pPr>
            <a:lvl8pPr marL="34290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Arial" pitchFamily="34" charset="0"/>
              </a:defRPr>
            </a:lvl8pPr>
            <a:lvl9pPr marL="38862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Arial" pitchFamily="34" charset="0"/>
              </a:defRPr>
            </a:lvl9pPr>
          </a:lstStyle>
          <a:p>
            <a:pPr marL="533400" indent="-533400">
              <a:spcBef>
                <a:spcPct val="35000"/>
              </a:spcBef>
              <a:buSzTx/>
              <a:buFontTx/>
              <a:buAutoNum type="arabicPeriod" startAt="7"/>
            </a:pPr>
            <a:r>
              <a:rPr lang="en-US" sz="2400" dirty="0" smtClean="0">
                <a:latin typeface="Tahoma" pitchFamily="34" charset="0"/>
                <a:cs typeface="Tahoma" pitchFamily="34" charset="0"/>
              </a:rPr>
              <a:t>To explain the nature of the limited partnership and limited liability partnerships (LLPs)</a:t>
            </a:r>
          </a:p>
          <a:p>
            <a:pPr marL="533400" indent="-533400">
              <a:spcBef>
                <a:spcPct val="35000"/>
              </a:spcBef>
              <a:buSzTx/>
              <a:buFontTx/>
              <a:buAutoNum type="arabicPeriod" startAt="7"/>
            </a:pPr>
            <a:r>
              <a:rPr lang="en-US" sz="2400" dirty="0" smtClean="0">
                <a:latin typeface="Tahoma" pitchFamily="34" charset="0"/>
                <a:cs typeface="Tahoma" pitchFamily="34" charset="0"/>
              </a:rPr>
              <a:t>To examine how an S corporation works</a:t>
            </a:r>
          </a:p>
          <a:p>
            <a:pPr marL="533400" indent="-533400">
              <a:spcBef>
                <a:spcPct val="35000"/>
              </a:spcBef>
              <a:buSzTx/>
              <a:buFontTx/>
              <a:buAutoNum type="arabicPeriod" startAt="7"/>
            </a:pPr>
            <a:r>
              <a:rPr lang="en-US" sz="2400" dirty="0">
                <a:latin typeface="Tahoma" pitchFamily="34" charset="0"/>
                <a:cs typeface="Tahoma" pitchFamily="34" charset="0"/>
              </a:rPr>
              <a:t>To define the additional classifications </a:t>
            </a:r>
            <a:r>
              <a:rPr lang="en-US" sz="2400" dirty="0" smtClean="0">
                <a:latin typeface="Tahoma" pitchFamily="34" charset="0"/>
                <a:cs typeface="Tahoma" pitchFamily="34" charset="0"/>
              </a:rPr>
              <a:t>of corporations</a:t>
            </a:r>
            <a:r>
              <a:rPr lang="en-US" sz="2400" dirty="0">
                <a:latin typeface="Tahoma" pitchFamily="34" charset="0"/>
                <a:cs typeface="Tahoma" pitchFamily="34" charset="0"/>
              </a:rPr>
              <a:t>, including limited liability </a:t>
            </a:r>
            <a:r>
              <a:rPr lang="en-US" sz="2400" dirty="0" smtClean="0">
                <a:latin typeface="Tahoma" pitchFamily="34" charset="0"/>
                <a:cs typeface="Tahoma" pitchFamily="34" charset="0"/>
              </a:rPr>
              <a:t>companies (</a:t>
            </a:r>
            <a:r>
              <a:rPr lang="en-US" sz="2400" dirty="0">
                <a:latin typeface="Tahoma" pitchFamily="34" charset="0"/>
                <a:cs typeface="Tahoma" pitchFamily="34" charset="0"/>
              </a:rPr>
              <a:t>LLCs), B corporations, and low-profit, </a:t>
            </a:r>
            <a:r>
              <a:rPr lang="en-US" sz="2400" dirty="0" smtClean="0">
                <a:latin typeface="Tahoma" pitchFamily="34" charset="0"/>
                <a:cs typeface="Tahoma" pitchFamily="34" charset="0"/>
              </a:rPr>
              <a:t>limited liability </a:t>
            </a:r>
            <a:r>
              <a:rPr lang="en-US" sz="2400" dirty="0">
                <a:latin typeface="Tahoma" pitchFamily="34" charset="0"/>
                <a:cs typeface="Tahoma" pitchFamily="34" charset="0"/>
              </a:rPr>
              <a:t>companies (L3Cs</a:t>
            </a:r>
            <a:r>
              <a:rPr lang="en-US" sz="2400" dirty="0" smtClean="0">
                <a:latin typeface="Tahoma" pitchFamily="34" charset="0"/>
                <a:cs typeface="Tahoma" pitchFamily="34" charset="0"/>
              </a:rPr>
              <a:t>)</a:t>
            </a:r>
          </a:p>
          <a:p>
            <a:pPr marL="533400" indent="-533400">
              <a:spcBef>
                <a:spcPct val="35000"/>
              </a:spcBef>
              <a:buSzTx/>
              <a:buFontTx/>
              <a:buAutoNum type="arabicPeriod" startAt="7"/>
            </a:pPr>
            <a:r>
              <a:rPr lang="en-US" sz="2400" dirty="0" smtClean="0">
                <a:latin typeface="Tahoma" pitchFamily="34" charset="0"/>
                <a:cs typeface="Tahoma" pitchFamily="34" charset="0"/>
              </a:rPr>
              <a:t>To present the major segments of the bankruptcy law that apply to entrepreneurs</a:t>
            </a:r>
            <a:endParaRPr lang="en-US" sz="2400" dirty="0">
              <a:latin typeface="Tahoma" pitchFamily="34" charset="0"/>
              <a:cs typeface="Tahoma" pitchFamily="34" charset="0"/>
            </a:endParaRPr>
          </a:p>
        </p:txBody>
      </p:sp>
    </p:spTree>
    <p:extLst>
      <p:ext uri="{BB962C8B-B14F-4D97-AF65-F5344CB8AC3E}">
        <p14:creationId xmlns:p14="http://schemas.microsoft.com/office/powerpoint/2010/main" xmlns="" val="4232599288"/>
      </p:ext>
    </p:extLst>
  </p:cSld>
  <p:clrMapOvr>
    <a:masterClrMapping/>
  </p:clrMapOvr>
  <p:transition spd="slow">
    <p:cut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6" name="Slide Number Placeholder 5"/>
          <p:cNvSpPr>
            <a:spLocks noGrp="1"/>
          </p:cNvSpPr>
          <p:nvPr>
            <p:ph type="sldNum" sz="quarter" idx="11"/>
          </p:nvPr>
        </p:nvSpPr>
        <p:spPr/>
        <p:txBody>
          <a:bodyPr/>
          <a:lstStyle/>
          <a:p>
            <a:r>
              <a:rPr lang="en-US" dirty="0" smtClean="0"/>
              <a:t>9–</a:t>
            </a:r>
            <a:fld id="{CA03E8D1-1DA8-4C85-9E5D-F9BFB71FEA83}" type="slidenum">
              <a:rPr lang="en-US" smtClean="0"/>
              <a:pPr/>
              <a:t>30</a:t>
            </a:fld>
            <a:endParaRPr lang="en-US" dirty="0"/>
          </a:p>
        </p:txBody>
      </p:sp>
      <p:sp>
        <p:nvSpPr>
          <p:cNvPr id="1204226" name="Rectangle 2" descr="Slideheader01"/>
          <p:cNvSpPr>
            <a:spLocks noGrp="1" noChangeArrowheads="1"/>
          </p:cNvSpPr>
          <p:nvPr>
            <p:ph type="title"/>
          </p:nvPr>
        </p:nvSpPr>
        <p:spPr/>
        <p:txBody>
          <a:bodyPr/>
          <a:lstStyle/>
          <a:p>
            <a:r>
              <a:rPr lang="en-US" dirty="0"/>
              <a:t>Articles of Partnership Items</a:t>
            </a:r>
          </a:p>
        </p:txBody>
      </p:sp>
      <p:sp>
        <p:nvSpPr>
          <p:cNvPr id="1204227" name="Rectangle 3"/>
          <p:cNvSpPr>
            <a:spLocks noGrp="1" noChangeArrowheads="1"/>
          </p:cNvSpPr>
          <p:nvPr>
            <p:ph type="body" sz="half" idx="1"/>
          </p:nvPr>
        </p:nvSpPr>
        <p:spPr>
          <a:xfrm>
            <a:off x="457200" y="1219200"/>
            <a:ext cx="3971925" cy="5181600"/>
          </a:xfrm>
        </p:spPr>
        <p:txBody>
          <a:bodyPr/>
          <a:lstStyle/>
          <a:p>
            <a:pPr>
              <a:spcBef>
                <a:spcPct val="30000"/>
              </a:spcBef>
            </a:pPr>
            <a:r>
              <a:rPr lang="en-US" sz="1800" dirty="0"/>
              <a:t>Name, purpose, domicile</a:t>
            </a:r>
          </a:p>
          <a:p>
            <a:pPr>
              <a:spcBef>
                <a:spcPct val="30000"/>
              </a:spcBef>
            </a:pPr>
            <a:r>
              <a:rPr lang="en-US" sz="1800" dirty="0"/>
              <a:t>Duration of agreement</a:t>
            </a:r>
          </a:p>
          <a:p>
            <a:pPr>
              <a:spcBef>
                <a:spcPct val="30000"/>
              </a:spcBef>
            </a:pPr>
            <a:r>
              <a:rPr lang="en-US" sz="1800" dirty="0"/>
              <a:t>Character of partners (general or limited, active or silent)</a:t>
            </a:r>
          </a:p>
          <a:p>
            <a:pPr>
              <a:spcBef>
                <a:spcPct val="30000"/>
              </a:spcBef>
            </a:pPr>
            <a:r>
              <a:rPr lang="en-US" sz="1800" dirty="0"/>
              <a:t>Contributions by partners (at inception, at later date)</a:t>
            </a:r>
          </a:p>
          <a:p>
            <a:pPr>
              <a:spcBef>
                <a:spcPct val="30000"/>
              </a:spcBef>
            </a:pPr>
            <a:r>
              <a:rPr lang="en-US" sz="1800" dirty="0"/>
              <a:t>Division of profits and losses</a:t>
            </a:r>
          </a:p>
          <a:p>
            <a:pPr>
              <a:spcBef>
                <a:spcPct val="30000"/>
              </a:spcBef>
            </a:pPr>
            <a:r>
              <a:rPr lang="en-US" sz="1800" dirty="0"/>
              <a:t>Draws or salaries</a:t>
            </a:r>
          </a:p>
          <a:p>
            <a:pPr>
              <a:spcBef>
                <a:spcPct val="30000"/>
              </a:spcBef>
            </a:pPr>
            <a:r>
              <a:rPr lang="en-US" sz="1800" dirty="0"/>
              <a:t>Rights of continuing partner(s)</a:t>
            </a:r>
          </a:p>
          <a:p>
            <a:pPr>
              <a:spcBef>
                <a:spcPct val="30000"/>
              </a:spcBef>
            </a:pPr>
            <a:r>
              <a:rPr lang="en-US" sz="1800" dirty="0"/>
              <a:t>Death of a partner (dissolution and windup)</a:t>
            </a:r>
          </a:p>
          <a:p>
            <a:pPr>
              <a:spcBef>
                <a:spcPct val="30000"/>
              </a:spcBef>
            </a:pPr>
            <a:r>
              <a:rPr lang="en-US" sz="1800" dirty="0"/>
              <a:t>Release of debts</a:t>
            </a:r>
          </a:p>
          <a:p>
            <a:pPr>
              <a:spcBef>
                <a:spcPct val="30000"/>
              </a:spcBef>
            </a:pPr>
            <a:r>
              <a:rPr lang="en-US" sz="1800" dirty="0"/>
              <a:t>Business expenses (method of handling)</a:t>
            </a:r>
          </a:p>
        </p:txBody>
      </p:sp>
      <p:sp>
        <p:nvSpPr>
          <p:cNvPr id="1204228" name="Rectangle 4"/>
          <p:cNvSpPr>
            <a:spLocks noGrp="1" noChangeArrowheads="1"/>
          </p:cNvSpPr>
          <p:nvPr>
            <p:ph type="body" sz="half" idx="2"/>
          </p:nvPr>
        </p:nvSpPr>
        <p:spPr>
          <a:xfrm>
            <a:off x="4733925" y="1219200"/>
            <a:ext cx="3952875" cy="5181600"/>
          </a:xfrm>
        </p:spPr>
        <p:txBody>
          <a:bodyPr/>
          <a:lstStyle/>
          <a:p>
            <a:pPr>
              <a:spcBef>
                <a:spcPct val="30000"/>
              </a:spcBef>
            </a:pPr>
            <a:r>
              <a:rPr lang="en-US" sz="1800" dirty="0"/>
              <a:t>Separate debts</a:t>
            </a:r>
          </a:p>
          <a:p>
            <a:pPr>
              <a:spcBef>
                <a:spcPct val="30000"/>
              </a:spcBef>
            </a:pPr>
            <a:r>
              <a:rPr lang="en-US" sz="1800" dirty="0"/>
              <a:t>Authority (individual partner’s authority on business conduct)</a:t>
            </a:r>
          </a:p>
          <a:p>
            <a:pPr>
              <a:spcBef>
                <a:spcPct val="30000"/>
              </a:spcBef>
            </a:pPr>
            <a:r>
              <a:rPr lang="en-US" sz="1800" dirty="0"/>
              <a:t>Books, records, and method of accounting</a:t>
            </a:r>
            <a:endParaRPr lang="en-US" dirty="0"/>
          </a:p>
          <a:p>
            <a:pPr>
              <a:spcBef>
                <a:spcPct val="30000"/>
              </a:spcBef>
            </a:pPr>
            <a:r>
              <a:rPr lang="en-US" sz="1800" dirty="0"/>
              <a:t>Sale of partnership interest</a:t>
            </a:r>
          </a:p>
          <a:p>
            <a:pPr>
              <a:spcBef>
                <a:spcPct val="30000"/>
              </a:spcBef>
            </a:pPr>
            <a:r>
              <a:rPr lang="en-US" sz="1800" dirty="0"/>
              <a:t>Arbitration</a:t>
            </a:r>
          </a:p>
          <a:p>
            <a:pPr>
              <a:spcBef>
                <a:spcPct val="30000"/>
              </a:spcBef>
            </a:pPr>
            <a:r>
              <a:rPr lang="en-US" sz="1800" dirty="0"/>
              <a:t>Settlement of disputes</a:t>
            </a:r>
          </a:p>
          <a:p>
            <a:pPr>
              <a:spcBef>
                <a:spcPct val="30000"/>
              </a:spcBef>
            </a:pPr>
            <a:r>
              <a:rPr lang="en-US" sz="1800" dirty="0"/>
              <a:t>Additions, alterations, or modifications of partnership</a:t>
            </a:r>
          </a:p>
          <a:p>
            <a:pPr>
              <a:spcBef>
                <a:spcPct val="30000"/>
              </a:spcBef>
            </a:pPr>
            <a:r>
              <a:rPr lang="en-US" sz="1800" dirty="0"/>
              <a:t>Required and prohibited acts</a:t>
            </a:r>
          </a:p>
          <a:p>
            <a:pPr>
              <a:spcBef>
                <a:spcPct val="30000"/>
              </a:spcBef>
            </a:pPr>
            <a:r>
              <a:rPr lang="en-US" sz="1800" dirty="0"/>
              <a:t>Absence and disability</a:t>
            </a:r>
          </a:p>
          <a:p>
            <a:pPr>
              <a:spcBef>
                <a:spcPct val="30000"/>
              </a:spcBef>
            </a:pPr>
            <a:r>
              <a:rPr lang="en-US" sz="1800" dirty="0"/>
              <a:t>Employee management</a:t>
            </a:r>
          </a:p>
        </p:txBody>
      </p:sp>
    </p:spTree>
  </p:cSld>
  <p:clrMapOvr>
    <a:masterClrMapping/>
  </p:clrMapOvr>
  <p:transition spd="slow">
    <p:cut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04227">
                                            <p:txEl>
                                              <p:pRg st="0" end="0"/>
                                            </p:txEl>
                                          </p:spTgt>
                                        </p:tgtEl>
                                        <p:attrNameLst>
                                          <p:attrName>style.visibility</p:attrName>
                                        </p:attrNameLst>
                                      </p:cBhvr>
                                      <p:to>
                                        <p:strVal val="visible"/>
                                      </p:to>
                                    </p:set>
                                    <p:animEffect transition="in" filter="wipe(left)">
                                      <p:cBhvr>
                                        <p:cTn id="7" dur="1000"/>
                                        <p:tgtEl>
                                          <p:spTgt spid="1204227">
                                            <p:txEl>
                                              <p:pRg st="0" end="0"/>
                                            </p:txEl>
                                          </p:spTgt>
                                        </p:tgtEl>
                                      </p:cBhvr>
                                    </p:animEffect>
                                  </p:childTnLst>
                                </p:cTn>
                              </p:par>
                            </p:childTnLst>
                          </p:cTn>
                        </p:par>
                        <p:par>
                          <p:cTn id="8" fill="hold" nodeType="afterGroup">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204227">
                                            <p:txEl>
                                              <p:pRg st="1" end="1"/>
                                            </p:txEl>
                                          </p:spTgt>
                                        </p:tgtEl>
                                        <p:attrNameLst>
                                          <p:attrName>style.visibility</p:attrName>
                                        </p:attrNameLst>
                                      </p:cBhvr>
                                      <p:to>
                                        <p:strVal val="visible"/>
                                      </p:to>
                                    </p:set>
                                    <p:animEffect transition="in" filter="wipe(left)">
                                      <p:cBhvr>
                                        <p:cTn id="11" dur="1000"/>
                                        <p:tgtEl>
                                          <p:spTgt spid="1204227">
                                            <p:txEl>
                                              <p:pRg st="1" end="1"/>
                                            </p:txEl>
                                          </p:spTgt>
                                        </p:tgtEl>
                                      </p:cBhvr>
                                    </p:animEffect>
                                  </p:childTnLst>
                                </p:cTn>
                              </p:par>
                            </p:childTnLst>
                          </p:cTn>
                        </p:par>
                        <p:par>
                          <p:cTn id="12" fill="hold" nodeType="afterGroup">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1204227">
                                            <p:txEl>
                                              <p:pRg st="2" end="2"/>
                                            </p:txEl>
                                          </p:spTgt>
                                        </p:tgtEl>
                                        <p:attrNameLst>
                                          <p:attrName>style.visibility</p:attrName>
                                        </p:attrNameLst>
                                      </p:cBhvr>
                                      <p:to>
                                        <p:strVal val="visible"/>
                                      </p:to>
                                    </p:set>
                                    <p:animEffect transition="in" filter="wipe(left)">
                                      <p:cBhvr>
                                        <p:cTn id="15" dur="1000"/>
                                        <p:tgtEl>
                                          <p:spTgt spid="1204227">
                                            <p:txEl>
                                              <p:pRg st="2" end="2"/>
                                            </p:txEl>
                                          </p:spTgt>
                                        </p:tgtEl>
                                      </p:cBhvr>
                                    </p:animEffect>
                                  </p:childTnLst>
                                </p:cTn>
                              </p:par>
                            </p:childTnLst>
                          </p:cTn>
                        </p:par>
                        <p:par>
                          <p:cTn id="16" fill="hold" nodeType="afterGroup">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1204227">
                                            <p:txEl>
                                              <p:pRg st="3" end="3"/>
                                            </p:txEl>
                                          </p:spTgt>
                                        </p:tgtEl>
                                        <p:attrNameLst>
                                          <p:attrName>style.visibility</p:attrName>
                                        </p:attrNameLst>
                                      </p:cBhvr>
                                      <p:to>
                                        <p:strVal val="visible"/>
                                      </p:to>
                                    </p:set>
                                    <p:animEffect transition="in" filter="wipe(left)">
                                      <p:cBhvr>
                                        <p:cTn id="19" dur="1000"/>
                                        <p:tgtEl>
                                          <p:spTgt spid="1204227">
                                            <p:txEl>
                                              <p:pRg st="3" end="3"/>
                                            </p:txEl>
                                          </p:spTgt>
                                        </p:tgtEl>
                                      </p:cBhvr>
                                    </p:animEffect>
                                  </p:childTnLst>
                                </p:cTn>
                              </p:par>
                            </p:childTnLst>
                          </p:cTn>
                        </p:par>
                        <p:par>
                          <p:cTn id="20" fill="hold" nodeType="afterGroup">
                            <p:stCondLst>
                              <p:cond delay="4000"/>
                            </p:stCondLst>
                            <p:childTnLst>
                              <p:par>
                                <p:cTn id="21" presetID="22" presetClass="entr" presetSubtype="8" fill="hold" grpId="0" nodeType="afterEffect">
                                  <p:stCondLst>
                                    <p:cond delay="0"/>
                                  </p:stCondLst>
                                  <p:childTnLst>
                                    <p:set>
                                      <p:cBhvr>
                                        <p:cTn id="22" dur="1" fill="hold">
                                          <p:stCondLst>
                                            <p:cond delay="0"/>
                                          </p:stCondLst>
                                        </p:cTn>
                                        <p:tgtEl>
                                          <p:spTgt spid="1204227">
                                            <p:txEl>
                                              <p:pRg st="4" end="4"/>
                                            </p:txEl>
                                          </p:spTgt>
                                        </p:tgtEl>
                                        <p:attrNameLst>
                                          <p:attrName>style.visibility</p:attrName>
                                        </p:attrNameLst>
                                      </p:cBhvr>
                                      <p:to>
                                        <p:strVal val="visible"/>
                                      </p:to>
                                    </p:set>
                                    <p:animEffect transition="in" filter="wipe(left)">
                                      <p:cBhvr>
                                        <p:cTn id="23" dur="1000"/>
                                        <p:tgtEl>
                                          <p:spTgt spid="1204227">
                                            <p:txEl>
                                              <p:pRg st="4" end="4"/>
                                            </p:txEl>
                                          </p:spTgt>
                                        </p:tgtEl>
                                      </p:cBhvr>
                                    </p:animEffect>
                                  </p:childTnLst>
                                </p:cTn>
                              </p:par>
                            </p:childTnLst>
                          </p:cTn>
                        </p:par>
                        <p:par>
                          <p:cTn id="24" fill="hold" nodeType="afterGroup">
                            <p:stCondLst>
                              <p:cond delay="5000"/>
                            </p:stCondLst>
                            <p:childTnLst>
                              <p:par>
                                <p:cTn id="25" presetID="22" presetClass="entr" presetSubtype="8" fill="hold" grpId="0" nodeType="afterEffect">
                                  <p:stCondLst>
                                    <p:cond delay="0"/>
                                  </p:stCondLst>
                                  <p:childTnLst>
                                    <p:set>
                                      <p:cBhvr>
                                        <p:cTn id="26" dur="1" fill="hold">
                                          <p:stCondLst>
                                            <p:cond delay="0"/>
                                          </p:stCondLst>
                                        </p:cTn>
                                        <p:tgtEl>
                                          <p:spTgt spid="1204227">
                                            <p:txEl>
                                              <p:pRg st="5" end="5"/>
                                            </p:txEl>
                                          </p:spTgt>
                                        </p:tgtEl>
                                        <p:attrNameLst>
                                          <p:attrName>style.visibility</p:attrName>
                                        </p:attrNameLst>
                                      </p:cBhvr>
                                      <p:to>
                                        <p:strVal val="visible"/>
                                      </p:to>
                                    </p:set>
                                    <p:animEffect transition="in" filter="wipe(left)">
                                      <p:cBhvr>
                                        <p:cTn id="27" dur="1000"/>
                                        <p:tgtEl>
                                          <p:spTgt spid="1204227">
                                            <p:txEl>
                                              <p:pRg st="5" end="5"/>
                                            </p:txEl>
                                          </p:spTgt>
                                        </p:tgtEl>
                                      </p:cBhvr>
                                    </p:animEffect>
                                  </p:childTnLst>
                                </p:cTn>
                              </p:par>
                            </p:childTnLst>
                          </p:cTn>
                        </p:par>
                        <p:par>
                          <p:cTn id="28" fill="hold" nodeType="afterGroup">
                            <p:stCondLst>
                              <p:cond delay="6000"/>
                            </p:stCondLst>
                            <p:childTnLst>
                              <p:par>
                                <p:cTn id="29" presetID="22" presetClass="entr" presetSubtype="8" fill="hold" grpId="0" nodeType="afterEffect">
                                  <p:stCondLst>
                                    <p:cond delay="0"/>
                                  </p:stCondLst>
                                  <p:childTnLst>
                                    <p:set>
                                      <p:cBhvr>
                                        <p:cTn id="30" dur="1" fill="hold">
                                          <p:stCondLst>
                                            <p:cond delay="0"/>
                                          </p:stCondLst>
                                        </p:cTn>
                                        <p:tgtEl>
                                          <p:spTgt spid="1204227">
                                            <p:txEl>
                                              <p:pRg st="6" end="6"/>
                                            </p:txEl>
                                          </p:spTgt>
                                        </p:tgtEl>
                                        <p:attrNameLst>
                                          <p:attrName>style.visibility</p:attrName>
                                        </p:attrNameLst>
                                      </p:cBhvr>
                                      <p:to>
                                        <p:strVal val="visible"/>
                                      </p:to>
                                    </p:set>
                                    <p:animEffect transition="in" filter="wipe(left)">
                                      <p:cBhvr>
                                        <p:cTn id="31" dur="1000"/>
                                        <p:tgtEl>
                                          <p:spTgt spid="1204227">
                                            <p:txEl>
                                              <p:pRg st="6" end="6"/>
                                            </p:txEl>
                                          </p:spTgt>
                                        </p:tgtEl>
                                      </p:cBhvr>
                                    </p:animEffect>
                                  </p:childTnLst>
                                </p:cTn>
                              </p:par>
                            </p:childTnLst>
                          </p:cTn>
                        </p:par>
                        <p:par>
                          <p:cTn id="32" fill="hold" nodeType="afterGroup">
                            <p:stCondLst>
                              <p:cond delay="7000"/>
                            </p:stCondLst>
                            <p:childTnLst>
                              <p:par>
                                <p:cTn id="33" presetID="22" presetClass="entr" presetSubtype="8" fill="hold" grpId="0" nodeType="afterEffect">
                                  <p:stCondLst>
                                    <p:cond delay="0"/>
                                  </p:stCondLst>
                                  <p:childTnLst>
                                    <p:set>
                                      <p:cBhvr>
                                        <p:cTn id="34" dur="1" fill="hold">
                                          <p:stCondLst>
                                            <p:cond delay="0"/>
                                          </p:stCondLst>
                                        </p:cTn>
                                        <p:tgtEl>
                                          <p:spTgt spid="1204227">
                                            <p:txEl>
                                              <p:pRg st="7" end="7"/>
                                            </p:txEl>
                                          </p:spTgt>
                                        </p:tgtEl>
                                        <p:attrNameLst>
                                          <p:attrName>style.visibility</p:attrName>
                                        </p:attrNameLst>
                                      </p:cBhvr>
                                      <p:to>
                                        <p:strVal val="visible"/>
                                      </p:to>
                                    </p:set>
                                    <p:animEffect transition="in" filter="wipe(left)">
                                      <p:cBhvr>
                                        <p:cTn id="35" dur="1000"/>
                                        <p:tgtEl>
                                          <p:spTgt spid="1204227">
                                            <p:txEl>
                                              <p:pRg st="7" end="7"/>
                                            </p:txEl>
                                          </p:spTgt>
                                        </p:tgtEl>
                                      </p:cBhvr>
                                    </p:animEffect>
                                  </p:childTnLst>
                                </p:cTn>
                              </p:par>
                            </p:childTnLst>
                          </p:cTn>
                        </p:par>
                        <p:par>
                          <p:cTn id="36" fill="hold" nodeType="afterGroup">
                            <p:stCondLst>
                              <p:cond delay="8000"/>
                            </p:stCondLst>
                            <p:childTnLst>
                              <p:par>
                                <p:cTn id="37" presetID="22" presetClass="entr" presetSubtype="8" fill="hold" grpId="0" nodeType="afterEffect">
                                  <p:stCondLst>
                                    <p:cond delay="0"/>
                                  </p:stCondLst>
                                  <p:childTnLst>
                                    <p:set>
                                      <p:cBhvr>
                                        <p:cTn id="38" dur="1" fill="hold">
                                          <p:stCondLst>
                                            <p:cond delay="0"/>
                                          </p:stCondLst>
                                        </p:cTn>
                                        <p:tgtEl>
                                          <p:spTgt spid="1204227">
                                            <p:txEl>
                                              <p:pRg st="8" end="8"/>
                                            </p:txEl>
                                          </p:spTgt>
                                        </p:tgtEl>
                                        <p:attrNameLst>
                                          <p:attrName>style.visibility</p:attrName>
                                        </p:attrNameLst>
                                      </p:cBhvr>
                                      <p:to>
                                        <p:strVal val="visible"/>
                                      </p:to>
                                    </p:set>
                                    <p:animEffect transition="in" filter="wipe(left)">
                                      <p:cBhvr>
                                        <p:cTn id="39" dur="1000"/>
                                        <p:tgtEl>
                                          <p:spTgt spid="1204227">
                                            <p:txEl>
                                              <p:pRg st="8" end="8"/>
                                            </p:txEl>
                                          </p:spTgt>
                                        </p:tgtEl>
                                      </p:cBhvr>
                                    </p:animEffect>
                                  </p:childTnLst>
                                </p:cTn>
                              </p:par>
                            </p:childTnLst>
                          </p:cTn>
                        </p:par>
                        <p:par>
                          <p:cTn id="40" fill="hold" nodeType="afterGroup">
                            <p:stCondLst>
                              <p:cond delay="9000"/>
                            </p:stCondLst>
                            <p:childTnLst>
                              <p:par>
                                <p:cTn id="41" presetID="22" presetClass="entr" presetSubtype="8" fill="hold" grpId="0" nodeType="afterEffect">
                                  <p:stCondLst>
                                    <p:cond delay="0"/>
                                  </p:stCondLst>
                                  <p:childTnLst>
                                    <p:set>
                                      <p:cBhvr>
                                        <p:cTn id="42" dur="1" fill="hold">
                                          <p:stCondLst>
                                            <p:cond delay="0"/>
                                          </p:stCondLst>
                                        </p:cTn>
                                        <p:tgtEl>
                                          <p:spTgt spid="1204227">
                                            <p:txEl>
                                              <p:pRg st="9" end="9"/>
                                            </p:txEl>
                                          </p:spTgt>
                                        </p:tgtEl>
                                        <p:attrNameLst>
                                          <p:attrName>style.visibility</p:attrName>
                                        </p:attrNameLst>
                                      </p:cBhvr>
                                      <p:to>
                                        <p:strVal val="visible"/>
                                      </p:to>
                                    </p:set>
                                    <p:animEffect transition="in" filter="wipe(left)">
                                      <p:cBhvr>
                                        <p:cTn id="43" dur="1000"/>
                                        <p:tgtEl>
                                          <p:spTgt spid="1204227">
                                            <p:txEl>
                                              <p:pRg st="9" end="9"/>
                                            </p:txEl>
                                          </p:spTgt>
                                        </p:tgtEl>
                                      </p:cBhvr>
                                    </p:animEffect>
                                  </p:childTnLst>
                                </p:cTn>
                              </p:par>
                            </p:childTnLst>
                          </p:cTn>
                        </p:par>
                        <p:par>
                          <p:cTn id="44" fill="hold" nodeType="afterGroup">
                            <p:stCondLst>
                              <p:cond delay="10000"/>
                            </p:stCondLst>
                            <p:childTnLst>
                              <p:par>
                                <p:cTn id="45" presetID="22" presetClass="entr" presetSubtype="8" fill="hold" grpId="0" nodeType="afterEffect">
                                  <p:stCondLst>
                                    <p:cond delay="0"/>
                                  </p:stCondLst>
                                  <p:childTnLst>
                                    <p:set>
                                      <p:cBhvr>
                                        <p:cTn id="46" dur="1" fill="hold">
                                          <p:stCondLst>
                                            <p:cond delay="0"/>
                                          </p:stCondLst>
                                        </p:cTn>
                                        <p:tgtEl>
                                          <p:spTgt spid="1204228">
                                            <p:txEl>
                                              <p:pRg st="0" end="0"/>
                                            </p:txEl>
                                          </p:spTgt>
                                        </p:tgtEl>
                                        <p:attrNameLst>
                                          <p:attrName>style.visibility</p:attrName>
                                        </p:attrNameLst>
                                      </p:cBhvr>
                                      <p:to>
                                        <p:strVal val="visible"/>
                                      </p:to>
                                    </p:set>
                                    <p:animEffect transition="in" filter="wipe(left)">
                                      <p:cBhvr>
                                        <p:cTn id="47" dur="1000"/>
                                        <p:tgtEl>
                                          <p:spTgt spid="1204228">
                                            <p:txEl>
                                              <p:pRg st="0" end="0"/>
                                            </p:txEl>
                                          </p:spTgt>
                                        </p:tgtEl>
                                      </p:cBhvr>
                                    </p:animEffect>
                                  </p:childTnLst>
                                </p:cTn>
                              </p:par>
                            </p:childTnLst>
                          </p:cTn>
                        </p:par>
                        <p:par>
                          <p:cTn id="48" fill="hold" nodeType="afterGroup">
                            <p:stCondLst>
                              <p:cond delay="11000"/>
                            </p:stCondLst>
                            <p:childTnLst>
                              <p:par>
                                <p:cTn id="49" presetID="22" presetClass="entr" presetSubtype="8" fill="hold" grpId="0" nodeType="afterEffect">
                                  <p:stCondLst>
                                    <p:cond delay="0"/>
                                  </p:stCondLst>
                                  <p:childTnLst>
                                    <p:set>
                                      <p:cBhvr>
                                        <p:cTn id="50" dur="1" fill="hold">
                                          <p:stCondLst>
                                            <p:cond delay="0"/>
                                          </p:stCondLst>
                                        </p:cTn>
                                        <p:tgtEl>
                                          <p:spTgt spid="1204228">
                                            <p:txEl>
                                              <p:pRg st="1" end="1"/>
                                            </p:txEl>
                                          </p:spTgt>
                                        </p:tgtEl>
                                        <p:attrNameLst>
                                          <p:attrName>style.visibility</p:attrName>
                                        </p:attrNameLst>
                                      </p:cBhvr>
                                      <p:to>
                                        <p:strVal val="visible"/>
                                      </p:to>
                                    </p:set>
                                    <p:animEffect transition="in" filter="wipe(left)">
                                      <p:cBhvr>
                                        <p:cTn id="51" dur="1000"/>
                                        <p:tgtEl>
                                          <p:spTgt spid="1204228">
                                            <p:txEl>
                                              <p:pRg st="1" end="1"/>
                                            </p:txEl>
                                          </p:spTgt>
                                        </p:tgtEl>
                                      </p:cBhvr>
                                    </p:animEffect>
                                  </p:childTnLst>
                                </p:cTn>
                              </p:par>
                            </p:childTnLst>
                          </p:cTn>
                        </p:par>
                        <p:par>
                          <p:cTn id="52" fill="hold" nodeType="afterGroup">
                            <p:stCondLst>
                              <p:cond delay="12000"/>
                            </p:stCondLst>
                            <p:childTnLst>
                              <p:par>
                                <p:cTn id="53" presetID="22" presetClass="entr" presetSubtype="8" fill="hold" grpId="0" nodeType="afterEffect">
                                  <p:stCondLst>
                                    <p:cond delay="0"/>
                                  </p:stCondLst>
                                  <p:childTnLst>
                                    <p:set>
                                      <p:cBhvr>
                                        <p:cTn id="54" dur="1" fill="hold">
                                          <p:stCondLst>
                                            <p:cond delay="0"/>
                                          </p:stCondLst>
                                        </p:cTn>
                                        <p:tgtEl>
                                          <p:spTgt spid="1204228">
                                            <p:txEl>
                                              <p:pRg st="2" end="2"/>
                                            </p:txEl>
                                          </p:spTgt>
                                        </p:tgtEl>
                                        <p:attrNameLst>
                                          <p:attrName>style.visibility</p:attrName>
                                        </p:attrNameLst>
                                      </p:cBhvr>
                                      <p:to>
                                        <p:strVal val="visible"/>
                                      </p:to>
                                    </p:set>
                                    <p:animEffect transition="in" filter="wipe(left)">
                                      <p:cBhvr>
                                        <p:cTn id="55" dur="1000"/>
                                        <p:tgtEl>
                                          <p:spTgt spid="1204228">
                                            <p:txEl>
                                              <p:pRg st="2" end="2"/>
                                            </p:txEl>
                                          </p:spTgt>
                                        </p:tgtEl>
                                      </p:cBhvr>
                                    </p:animEffect>
                                  </p:childTnLst>
                                </p:cTn>
                              </p:par>
                            </p:childTnLst>
                          </p:cTn>
                        </p:par>
                        <p:par>
                          <p:cTn id="56" fill="hold" nodeType="afterGroup">
                            <p:stCondLst>
                              <p:cond delay="13000"/>
                            </p:stCondLst>
                            <p:childTnLst>
                              <p:par>
                                <p:cTn id="57" presetID="22" presetClass="entr" presetSubtype="8" fill="hold" grpId="0" nodeType="afterEffect">
                                  <p:stCondLst>
                                    <p:cond delay="0"/>
                                  </p:stCondLst>
                                  <p:childTnLst>
                                    <p:set>
                                      <p:cBhvr>
                                        <p:cTn id="58" dur="1" fill="hold">
                                          <p:stCondLst>
                                            <p:cond delay="0"/>
                                          </p:stCondLst>
                                        </p:cTn>
                                        <p:tgtEl>
                                          <p:spTgt spid="1204228">
                                            <p:txEl>
                                              <p:pRg st="3" end="3"/>
                                            </p:txEl>
                                          </p:spTgt>
                                        </p:tgtEl>
                                        <p:attrNameLst>
                                          <p:attrName>style.visibility</p:attrName>
                                        </p:attrNameLst>
                                      </p:cBhvr>
                                      <p:to>
                                        <p:strVal val="visible"/>
                                      </p:to>
                                    </p:set>
                                    <p:animEffect transition="in" filter="wipe(left)">
                                      <p:cBhvr>
                                        <p:cTn id="59" dur="1000"/>
                                        <p:tgtEl>
                                          <p:spTgt spid="1204228">
                                            <p:txEl>
                                              <p:pRg st="3" end="3"/>
                                            </p:txEl>
                                          </p:spTgt>
                                        </p:tgtEl>
                                      </p:cBhvr>
                                    </p:animEffect>
                                  </p:childTnLst>
                                </p:cTn>
                              </p:par>
                            </p:childTnLst>
                          </p:cTn>
                        </p:par>
                        <p:par>
                          <p:cTn id="60" fill="hold" nodeType="afterGroup">
                            <p:stCondLst>
                              <p:cond delay="14000"/>
                            </p:stCondLst>
                            <p:childTnLst>
                              <p:par>
                                <p:cTn id="61" presetID="22" presetClass="entr" presetSubtype="8" fill="hold" grpId="0" nodeType="afterEffect">
                                  <p:stCondLst>
                                    <p:cond delay="0"/>
                                  </p:stCondLst>
                                  <p:childTnLst>
                                    <p:set>
                                      <p:cBhvr>
                                        <p:cTn id="62" dur="1" fill="hold">
                                          <p:stCondLst>
                                            <p:cond delay="0"/>
                                          </p:stCondLst>
                                        </p:cTn>
                                        <p:tgtEl>
                                          <p:spTgt spid="1204228">
                                            <p:txEl>
                                              <p:pRg st="4" end="4"/>
                                            </p:txEl>
                                          </p:spTgt>
                                        </p:tgtEl>
                                        <p:attrNameLst>
                                          <p:attrName>style.visibility</p:attrName>
                                        </p:attrNameLst>
                                      </p:cBhvr>
                                      <p:to>
                                        <p:strVal val="visible"/>
                                      </p:to>
                                    </p:set>
                                    <p:animEffect transition="in" filter="wipe(left)">
                                      <p:cBhvr>
                                        <p:cTn id="63" dur="1000"/>
                                        <p:tgtEl>
                                          <p:spTgt spid="1204228">
                                            <p:txEl>
                                              <p:pRg st="4" end="4"/>
                                            </p:txEl>
                                          </p:spTgt>
                                        </p:tgtEl>
                                      </p:cBhvr>
                                    </p:animEffect>
                                  </p:childTnLst>
                                </p:cTn>
                              </p:par>
                            </p:childTnLst>
                          </p:cTn>
                        </p:par>
                        <p:par>
                          <p:cTn id="64" fill="hold" nodeType="afterGroup">
                            <p:stCondLst>
                              <p:cond delay="15000"/>
                            </p:stCondLst>
                            <p:childTnLst>
                              <p:par>
                                <p:cTn id="65" presetID="22" presetClass="entr" presetSubtype="8" fill="hold" grpId="0" nodeType="afterEffect">
                                  <p:stCondLst>
                                    <p:cond delay="0"/>
                                  </p:stCondLst>
                                  <p:childTnLst>
                                    <p:set>
                                      <p:cBhvr>
                                        <p:cTn id="66" dur="1" fill="hold">
                                          <p:stCondLst>
                                            <p:cond delay="0"/>
                                          </p:stCondLst>
                                        </p:cTn>
                                        <p:tgtEl>
                                          <p:spTgt spid="1204228">
                                            <p:txEl>
                                              <p:pRg st="5" end="5"/>
                                            </p:txEl>
                                          </p:spTgt>
                                        </p:tgtEl>
                                        <p:attrNameLst>
                                          <p:attrName>style.visibility</p:attrName>
                                        </p:attrNameLst>
                                      </p:cBhvr>
                                      <p:to>
                                        <p:strVal val="visible"/>
                                      </p:to>
                                    </p:set>
                                    <p:animEffect transition="in" filter="wipe(left)">
                                      <p:cBhvr>
                                        <p:cTn id="67" dur="1000"/>
                                        <p:tgtEl>
                                          <p:spTgt spid="1204228">
                                            <p:txEl>
                                              <p:pRg st="5" end="5"/>
                                            </p:txEl>
                                          </p:spTgt>
                                        </p:tgtEl>
                                      </p:cBhvr>
                                    </p:animEffect>
                                  </p:childTnLst>
                                </p:cTn>
                              </p:par>
                            </p:childTnLst>
                          </p:cTn>
                        </p:par>
                        <p:par>
                          <p:cTn id="68" fill="hold" nodeType="afterGroup">
                            <p:stCondLst>
                              <p:cond delay="16000"/>
                            </p:stCondLst>
                            <p:childTnLst>
                              <p:par>
                                <p:cTn id="69" presetID="22" presetClass="entr" presetSubtype="8" fill="hold" grpId="0" nodeType="afterEffect">
                                  <p:stCondLst>
                                    <p:cond delay="0"/>
                                  </p:stCondLst>
                                  <p:childTnLst>
                                    <p:set>
                                      <p:cBhvr>
                                        <p:cTn id="70" dur="1" fill="hold">
                                          <p:stCondLst>
                                            <p:cond delay="0"/>
                                          </p:stCondLst>
                                        </p:cTn>
                                        <p:tgtEl>
                                          <p:spTgt spid="1204228">
                                            <p:txEl>
                                              <p:pRg st="6" end="6"/>
                                            </p:txEl>
                                          </p:spTgt>
                                        </p:tgtEl>
                                        <p:attrNameLst>
                                          <p:attrName>style.visibility</p:attrName>
                                        </p:attrNameLst>
                                      </p:cBhvr>
                                      <p:to>
                                        <p:strVal val="visible"/>
                                      </p:to>
                                    </p:set>
                                    <p:animEffect transition="in" filter="wipe(left)">
                                      <p:cBhvr>
                                        <p:cTn id="71" dur="1000"/>
                                        <p:tgtEl>
                                          <p:spTgt spid="1204228">
                                            <p:txEl>
                                              <p:pRg st="6" end="6"/>
                                            </p:txEl>
                                          </p:spTgt>
                                        </p:tgtEl>
                                      </p:cBhvr>
                                    </p:animEffect>
                                  </p:childTnLst>
                                </p:cTn>
                              </p:par>
                            </p:childTnLst>
                          </p:cTn>
                        </p:par>
                        <p:par>
                          <p:cTn id="72" fill="hold" nodeType="afterGroup">
                            <p:stCondLst>
                              <p:cond delay="17000"/>
                            </p:stCondLst>
                            <p:childTnLst>
                              <p:par>
                                <p:cTn id="73" presetID="22" presetClass="entr" presetSubtype="8" fill="hold" grpId="0" nodeType="afterEffect">
                                  <p:stCondLst>
                                    <p:cond delay="0"/>
                                  </p:stCondLst>
                                  <p:childTnLst>
                                    <p:set>
                                      <p:cBhvr>
                                        <p:cTn id="74" dur="1" fill="hold">
                                          <p:stCondLst>
                                            <p:cond delay="0"/>
                                          </p:stCondLst>
                                        </p:cTn>
                                        <p:tgtEl>
                                          <p:spTgt spid="1204228">
                                            <p:txEl>
                                              <p:pRg st="7" end="7"/>
                                            </p:txEl>
                                          </p:spTgt>
                                        </p:tgtEl>
                                        <p:attrNameLst>
                                          <p:attrName>style.visibility</p:attrName>
                                        </p:attrNameLst>
                                      </p:cBhvr>
                                      <p:to>
                                        <p:strVal val="visible"/>
                                      </p:to>
                                    </p:set>
                                    <p:animEffect transition="in" filter="wipe(left)">
                                      <p:cBhvr>
                                        <p:cTn id="75" dur="1000"/>
                                        <p:tgtEl>
                                          <p:spTgt spid="1204228">
                                            <p:txEl>
                                              <p:pRg st="7" end="7"/>
                                            </p:txEl>
                                          </p:spTgt>
                                        </p:tgtEl>
                                      </p:cBhvr>
                                    </p:animEffect>
                                  </p:childTnLst>
                                </p:cTn>
                              </p:par>
                            </p:childTnLst>
                          </p:cTn>
                        </p:par>
                        <p:par>
                          <p:cTn id="76" fill="hold" nodeType="afterGroup">
                            <p:stCondLst>
                              <p:cond delay="18000"/>
                            </p:stCondLst>
                            <p:childTnLst>
                              <p:par>
                                <p:cTn id="77" presetID="22" presetClass="entr" presetSubtype="8" fill="hold" grpId="0" nodeType="afterEffect">
                                  <p:stCondLst>
                                    <p:cond delay="0"/>
                                  </p:stCondLst>
                                  <p:childTnLst>
                                    <p:set>
                                      <p:cBhvr>
                                        <p:cTn id="78" dur="1" fill="hold">
                                          <p:stCondLst>
                                            <p:cond delay="0"/>
                                          </p:stCondLst>
                                        </p:cTn>
                                        <p:tgtEl>
                                          <p:spTgt spid="1204228">
                                            <p:txEl>
                                              <p:pRg st="8" end="8"/>
                                            </p:txEl>
                                          </p:spTgt>
                                        </p:tgtEl>
                                        <p:attrNameLst>
                                          <p:attrName>style.visibility</p:attrName>
                                        </p:attrNameLst>
                                      </p:cBhvr>
                                      <p:to>
                                        <p:strVal val="visible"/>
                                      </p:to>
                                    </p:set>
                                    <p:animEffect transition="in" filter="wipe(left)">
                                      <p:cBhvr>
                                        <p:cTn id="79" dur="1000"/>
                                        <p:tgtEl>
                                          <p:spTgt spid="1204228">
                                            <p:txEl>
                                              <p:pRg st="8" end="8"/>
                                            </p:txEl>
                                          </p:spTgt>
                                        </p:tgtEl>
                                      </p:cBhvr>
                                    </p:animEffect>
                                  </p:childTnLst>
                                </p:cTn>
                              </p:par>
                            </p:childTnLst>
                          </p:cTn>
                        </p:par>
                        <p:par>
                          <p:cTn id="80" fill="hold" nodeType="afterGroup">
                            <p:stCondLst>
                              <p:cond delay="19000"/>
                            </p:stCondLst>
                            <p:childTnLst>
                              <p:par>
                                <p:cTn id="81" presetID="22" presetClass="entr" presetSubtype="8" fill="hold" grpId="0" nodeType="afterEffect">
                                  <p:stCondLst>
                                    <p:cond delay="0"/>
                                  </p:stCondLst>
                                  <p:childTnLst>
                                    <p:set>
                                      <p:cBhvr>
                                        <p:cTn id="82" dur="1" fill="hold">
                                          <p:stCondLst>
                                            <p:cond delay="0"/>
                                          </p:stCondLst>
                                        </p:cTn>
                                        <p:tgtEl>
                                          <p:spTgt spid="1204228">
                                            <p:txEl>
                                              <p:pRg st="9" end="9"/>
                                            </p:txEl>
                                          </p:spTgt>
                                        </p:tgtEl>
                                        <p:attrNameLst>
                                          <p:attrName>style.visibility</p:attrName>
                                        </p:attrNameLst>
                                      </p:cBhvr>
                                      <p:to>
                                        <p:strVal val="visible"/>
                                      </p:to>
                                    </p:set>
                                    <p:animEffect transition="in" filter="wipe(left)">
                                      <p:cBhvr>
                                        <p:cTn id="83" dur="1000"/>
                                        <p:tgtEl>
                                          <p:spTgt spid="120422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4227" grpId="0" build="p"/>
      <p:bldP spid="1204228"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6" name="Slide Number Placeholder 5"/>
          <p:cNvSpPr>
            <a:spLocks noGrp="1"/>
          </p:cNvSpPr>
          <p:nvPr>
            <p:ph type="sldNum" sz="quarter" idx="11"/>
          </p:nvPr>
        </p:nvSpPr>
        <p:spPr/>
        <p:txBody>
          <a:bodyPr/>
          <a:lstStyle/>
          <a:p>
            <a:r>
              <a:rPr lang="en-US" dirty="0" smtClean="0"/>
              <a:t>9–</a:t>
            </a:r>
            <a:fld id="{18FB3001-D885-4084-9594-D11C3B38D0BE}" type="slidenum">
              <a:rPr lang="en-US" smtClean="0"/>
              <a:pPr/>
              <a:t>31</a:t>
            </a:fld>
            <a:endParaRPr lang="en-US" dirty="0"/>
          </a:p>
        </p:txBody>
      </p:sp>
      <p:sp>
        <p:nvSpPr>
          <p:cNvPr id="1206274" name="Rectangle 2" descr="Slideheader01"/>
          <p:cNvSpPr>
            <a:spLocks noGrp="1" noChangeArrowheads="1"/>
          </p:cNvSpPr>
          <p:nvPr>
            <p:ph type="title"/>
          </p:nvPr>
        </p:nvSpPr>
        <p:spPr/>
        <p:txBody>
          <a:bodyPr/>
          <a:lstStyle/>
          <a:p>
            <a:r>
              <a:rPr lang="en-US" dirty="0"/>
              <a:t>Partnerships (cont’d)</a:t>
            </a:r>
          </a:p>
        </p:txBody>
      </p:sp>
      <p:sp>
        <p:nvSpPr>
          <p:cNvPr id="1206275" name="Rectangle 3"/>
          <p:cNvSpPr>
            <a:spLocks noGrp="1" noChangeArrowheads="1"/>
          </p:cNvSpPr>
          <p:nvPr>
            <p:ph type="body" sz="half" idx="1"/>
          </p:nvPr>
        </p:nvSpPr>
        <p:spPr/>
        <p:txBody>
          <a:bodyPr/>
          <a:lstStyle/>
          <a:p>
            <a:pPr>
              <a:spcBef>
                <a:spcPct val="30000"/>
              </a:spcBef>
            </a:pPr>
            <a:r>
              <a:rPr lang="en-US" dirty="0"/>
              <a:t>Advantages</a:t>
            </a:r>
          </a:p>
          <a:p>
            <a:pPr lvl="1">
              <a:spcBef>
                <a:spcPct val="30000"/>
              </a:spcBef>
            </a:pPr>
            <a:r>
              <a:rPr lang="en-US" dirty="0"/>
              <a:t>Ease of formation</a:t>
            </a:r>
          </a:p>
          <a:p>
            <a:pPr lvl="1">
              <a:spcBef>
                <a:spcPct val="30000"/>
              </a:spcBef>
            </a:pPr>
            <a:r>
              <a:rPr lang="en-US" dirty="0"/>
              <a:t>Direct rewards</a:t>
            </a:r>
          </a:p>
          <a:p>
            <a:pPr lvl="1">
              <a:spcBef>
                <a:spcPct val="30000"/>
              </a:spcBef>
            </a:pPr>
            <a:r>
              <a:rPr lang="en-US" dirty="0"/>
              <a:t>Growth and performance facilitated</a:t>
            </a:r>
          </a:p>
          <a:p>
            <a:pPr lvl="1">
              <a:spcBef>
                <a:spcPct val="30000"/>
              </a:spcBef>
            </a:pPr>
            <a:r>
              <a:rPr lang="en-US" dirty="0"/>
              <a:t>Flexibility</a:t>
            </a:r>
          </a:p>
          <a:p>
            <a:pPr lvl="1">
              <a:spcBef>
                <a:spcPct val="30000"/>
              </a:spcBef>
            </a:pPr>
            <a:r>
              <a:rPr lang="en-US" dirty="0"/>
              <a:t>Relative freedom from governmental control and regulation</a:t>
            </a:r>
          </a:p>
          <a:p>
            <a:pPr lvl="1">
              <a:spcBef>
                <a:spcPct val="30000"/>
              </a:spcBef>
            </a:pPr>
            <a:r>
              <a:rPr lang="en-US" dirty="0"/>
              <a:t>Possible tax advantage</a:t>
            </a:r>
          </a:p>
        </p:txBody>
      </p:sp>
      <p:sp>
        <p:nvSpPr>
          <p:cNvPr id="1206276" name="Rectangle 4"/>
          <p:cNvSpPr>
            <a:spLocks noGrp="1" noChangeArrowheads="1"/>
          </p:cNvSpPr>
          <p:nvPr>
            <p:ph type="body" sz="half" idx="2"/>
          </p:nvPr>
        </p:nvSpPr>
        <p:spPr>
          <a:xfrm>
            <a:off x="4648200" y="1219200"/>
            <a:ext cx="3962400" cy="5181600"/>
          </a:xfrm>
        </p:spPr>
        <p:txBody>
          <a:bodyPr/>
          <a:lstStyle/>
          <a:p>
            <a:pPr>
              <a:spcBef>
                <a:spcPct val="30000"/>
              </a:spcBef>
            </a:pPr>
            <a:r>
              <a:rPr lang="en-US" dirty="0"/>
              <a:t>Disadvantages</a:t>
            </a:r>
          </a:p>
          <a:p>
            <a:pPr lvl="1">
              <a:spcBef>
                <a:spcPct val="30000"/>
              </a:spcBef>
            </a:pPr>
            <a:r>
              <a:rPr lang="en-US" dirty="0"/>
              <a:t>Unlimited liability of </a:t>
            </a:r>
            <a:r>
              <a:rPr lang="en-US" dirty="0" smtClean="0"/>
              <a:t/>
            </a:r>
            <a:br>
              <a:rPr lang="en-US" dirty="0" smtClean="0"/>
            </a:br>
            <a:r>
              <a:rPr lang="en-US" dirty="0" smtClean="0"/>
              <a:t>at </a:t>
            </a:r>
            <a:r>
              <a:rPr lang="en-US" dirty="0"/>
              <a:t>least one partner</a:t>
            </a:r>
          </a:p>
          <a:p>
            <a:pPr lvl="1">
              <a:spcBef>
                <a:spcPct val="30000"/>
              </a:spcBef>
            </a:pPr>
            <a:r>
              <a:rPr lang="en-US" dirty="0"/>
              <a:t>Lack of continuity</a:t>
            </a:r>
          </a:p>
          <a:p>
            <a:pPr lvl="1">
              <a:spcBef>
                <a:spcPct val="30000"/>
              </a:spcBef>
            </a:pPr>
            <a:r>
              <a:rPr lang="en-US" dirty="0"/>
              <a:t>Relative difficulty obtaining large sums of capital</a:t>
            </a:r>
          </a:p>
          <a:p>
            <a:pPr lvl="1">
              <a:spcBef>
                <a:spcPct val="30000"/>
              </a:spcBef>
            </a:pPr>
            <a:r>
              <a:rPr lang="en-US" dirty="0"/>
              <a:t>Bound by the acts of </a:t>
            </a:r>
            <a:r>
              <a:rPr lang="en-US" dirty="0" smtClean="0"/>
              <a:t>general </a:t>
            </a:r>
            <a:r>
              <a:rPr lang="en-US" dirty="0"/>
              <a:t>partner</a:t>
            </a:r>
          </a:p>
          <a:p>
            <a:pPr lvl="1">
              <a:spcBef>
                <a:spcPct val="30000"/>
              </a:spcBef>
            </a:pPr>
            <a:r>
              <a:rPr lang="en-US" dirty="0"/>
              <a:t>Difficulty of disposing of partnership interest</a:t>
            </a:r>
          </a:p>
        </p:txBody>
      </p:sp>
    </p:spTree>
  </p:cSld>
  <p:clrMapOvr>
    <a:masterClrMapping/>
  </p:clrMapOvr>
  <p:transition spd="slow">
    <p:cut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7AEBDE76-1D11-4167-BA86-FE46653F8A64}" type="slidenum">
              <a:rPr lang="en-US" smtClean="0"/>
              <a:pPr/>
              <a:t>32</a:t>
            </a:fld>
            <a:endParaRPr lang="en-US" dirty="0"/>
          </a:p>
        </p:txBody>
      </p:sp>
      <p:sp>
        <p:nvSpPr>
          <p:cNvPr id="1212418" name="Rectangle 2" descr="Slideheader01"/>
          <p:cNvSpPr>
            <a:spLocks noGrp="1" noChangeArrowheads="1"/>
          </p:cNvSpPr>
          <p:nvPr>
            <p:ph type="title"/>
          </p:nvPr>
        </p:nvSpPr>
        <p:spPr/>
        <p:txBody>
          <a:bodyPr/>
          <a:lstStyle/>
          <a:p>
            <a:r>
              <a:rPr lang="en-US" dirty="0"/>
              <a:t>Corporations</a:t>
            </a:r>
          </a:p>
        </p:txBody>
      </p:sp>
      <p:sp>
        <p:nvSpPr>
          <p:cNvPr id="1212419" name="Rectangle 3"/>
          <p:cNvSpPr>
            <a:spLocks noGrp="1" noChangeArrowheads="1"/>
          </p:cNvSpPr>
          <p:nvPr>
            <p:ph type="body" idx="1"/>
          </p:nvPr>
        </p:nvSpPr>
        <p:spPr>
          <a:xfrm>
            <a:off x="762000" y="1219200"/>
            <a:ext cx="7620000" cy="5181600"/>
          </a:xfrm>
        </p:spPr>
        <p:txBody>
          <a:bodyPr/>
          <a:lstStyle/>
          <a:p>
            <a:r>
              <a:rPr lang="en-US" dirty="0"/>
              <a:t>Corporation</a:t>
            </a:r>
          </a:p>
          <a:p>
            <a:pPr lvl="1"/>
            <a:r>
              <a:rPr lang="en-US" dirty="0"/>
              <a:t>“An artificial being, invisible, intangible, and existing only in contemplation of the law”.</a:t>
            </a:r>
            <a:br>
              <a:rPr lang="en-US" dirty="0"/>
            </a:br>
            <a:r>
              <a:rPr lang="en-US" dirty="0"/>
              <a:t>		</a:t>
            </a:r>
            <a:r>
              <a:rPr lang="en-US" dirty="0">
                <a:cs typeface="Arial" pitchFamily="34" charset="0"/>
              </a:rPr>
              <a:t>–</a:t>
            </a:r>
            <a:r>
              <a:rPr lang="en-US" i="1" dirty="0"/>
              <a:t>Supreme Court Justice John Marshall</a:t>
            </a:r>
          </a:p>
          <a:p>
            <a:pPr lvl="1"/>
            <a:r>
              <a:rPr lang="en-US" dirty="0"/>
              <a:t>As such, a corporation is a separate legal entity apart from the individuals who own it.</a:t>
            </a:r>
          </a:p>
          <a:p>
            <a:r>
              <a:rPr lang="en-US" dirty="0"/>
              <a:t>Forming a Corporation</a:t>
            </a:r>
          </a:p>
          <a:p>
            <a:pPr lvl="1"/>
            <a:r>
              <a:rPr lang="en-US" dirty="0"/>
              <a:t>Subscriptions for capital stock must be taken </a:t>
            </a:r>
            <a:r>
              <a:rPr lang="en-US" dirty="0" smtClean="0"/>
              <a:t/>
            </a:r>
            <a:br>
              <a:rPr lang="en-US" dirty="0" smtClean="0"/>
            </a:br>
            <a:r>
              <a:rPr lang="en-US" dirty="0" smtClean="0"/>
              <a:t>and </a:t>
            </a:r>
            <a:r>
              <a:rPr lang="en-US" dirty="0"/>
              <a:t>a tentative organization created.</a:t>
            </a:r>
          </a:p>
          <a:p>
            <a:pPr lvl="1"/>
            <a:r>
              <a:rPr lang="en-US" dirty="0"/>
              <a:t>Approval (a charter) must be obtained from the secretary of state in the state in which the corporation is to be formed.</a:t>
            </a:r>
          </a:p>
        </p:txBody>
      </p:sp>
    </p:spTree>
  </p:cSld>
  <p:clrMapOvr>
    <a:masterClrMapping/>
  </p:clrMapOvr>
  <p:transition spd="slow">
    <p:cut thruBlk="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6" name="Slide Number Placeholder 5"/>
          <p:cNvSpPr>
            <a:spLocks noGrp="1"/>
          </p:cNvSpPr>
          <p:nvPr>
            <p:ph type="sldNum" sz="quarter" idx="11"/>
          </p:nvPr>
        </p:nvSpPr>
        <p:spPr/>
        <p:txBody>
          <a:bodyPr/>
          <a:lstStyle/>
          <a:p>
            <a:r>
              <a:rPr lang="en-US" dirty="0" smtClean="0"/>
              <a:t>9–</a:t>
            </a:r>
            <a:fld id="{04D7DEEC-47F1-4F1C-AD6E-D5E81D20F967}" type="slidenum">
              <a:rPr lang="en-US" smtClean="0"/>
              <a:pPr/>
              <a:t>33</a:t>
            </a:fld>
            <a:endParaRPr lang="en-US" dirty="0"/>
          </a:p>
        </p:txBody>
      </p:sp>
      <p:sp>
        <p:nvSpPr>
          <p:cNvPr id="1214466" name="Rectangle 2" descr="Slideheader01"/>
          <p:cNvSpPr>
            <a:spLocks noGrp="1" noChangeArrowheads="1"/>
          </p:cNvSpPr>
          <p:nvPr>
            <p:ph type="title"/>
          </p:nvPr>
        </p:nvSpPr>
        <p:spPr/>
        <p:txBody>
          <a:bodyPr/>
          <a:lstStyle/>
          <a:p>
            <a:r>
              <a:rPr lang="en-US" dirty="0"/>
              <a:t>Corporations (cont’d)</a:t>
            </a:r>
          </a:p>
        </p:txBody>
      </p:sp>
      <p:sp>
        <p:nvSpPr>
          <p:cNvPr id="1214467" name="Rectangle 3"/>
          <p:cNvSpPr>
            <a:spLocks noGrp="1" noChangeArrowheads="1"/>
          </p:cNvSpPr>
          <p:nvPr>
            <p:ph type="body" sz="half" idx="1"/>
          </p:nvPr>
        </p:nvSpPr>
        <p:spPr/>
        <p:txBody>
          <a:bodyPr/>
          <a:lstStyle/>
          <a:p>
            <a:pPr>
              <a:spcBef>
                <a:spcPct val="35000"/>
              </a:spcBef>
            </a:pPr>
            <a:r>
              <a:rPr lang="en-US" dirty="0"/>
              <a:t>Advantages</a:t>
            </a:r>
          </a:p>
          <a:p>
            <a:pPr lvl="1">
              <a:spcBef>
                <a:spcPct val="35000"/>
              </a:spcBef>
            </a:pPr>
            <a:r>
              <a:rPr lang="en-US" dirty="0"/>
              <a:t>Limited liability</a:t>
            </a:r>
          </a:p>
          <a:p>
            <a:pPr lvl="1">
              <a:spcBef>
                <a:spcPct val="35000"/>
              </a:spcBef>
            </a:pPr>
            <a:r>
              <a:rPr lang="en-US" dirty="0"/>
              <a:t>Transfer of ownership</a:t>
            </a:r>
          </a:p>
          <a:p>
            <a:pPr lvl="1">
              <a:spcBef>
                <a:spcPct val="35000"/>
              </a:spcBef>
            </a:pPr>
            <a:r>
              <a:rPr lang="en-US" dirty="0"/>
              <a:t>Unlimited life</a:t>
            </a:r>
          </a:p>
          <a:p>
            <a:pPr lvl="1">
              <a:spcBef>
                <a:spcPct val="35000"/>
              </a:spcBef>
            </a:pPr>
            <a:r>
              <a:rPr lang="en-US" dirty="0"/>
              <a:t>Relative ease of securing capital in large amounts</a:t>
            </a:r>
          </a:p>
          <a:p>
            <a:pPr lvl="1">
              <a:spcBef>
                <a:spcPct val="35000"/>
              </a:spcBef>
            </a:pPr>
            <a:r>
              <a:rPr lang="en-US" dirty="0"/>
              <a:t>Increased ability and expertise</a:t>
            </a:r>
          </a:p>
        </p:txBody>
      </p:sp>
      <p:sp>
        <p:nvSpPr>
          <p:cNvPr id="1214468" name="Rectangle 4"/>
          <p:cNvSpPr>
            <a:spLocks noGrp="1" noChangeArrowheads="1"/>
          </p:cNvSpPr>
          <p:nvPr>
            <p:ph type="body" sz="half" idx="2"/>
          </p:nvPr>
        </p:nvSpPr>
        <p:spPr/>
        <p:txBody>
          <a:bodyPr/>
          <a:lstStyle/>
          <a:p>
            <a:pPr>
              <a:spcBef>
                <a:spcPct val="35000"/>
              </a:spcBef>
            </a:pPr>
            <a:r>
              <a:rPr lang="en-US" dirty="0"/>
              <a:t>Disadvantages</a:t>
            </a:r>
          </a:p>
          <a:p>
            <a:pPr lvl="1">
              <a:spcBef>
                <a:spcPct val="35000"/>
              </a:spcBef>
            </a:pPr>
            <a:r>
              <a:rPr lang="en-US" dirty="0"/>
              <a:t>Activity restrictions</a:t>
            </a:r>
          </a:p>
          <a:p>
            <a:pPr lvl="1">
              <a:spcBef>
                <a:spcPct val="35000"/>
              </a:spcBef>
            </a:pPr>
            <a:r>
              <a:rPr lang="en-US" dirty="0"/>
              <a:t>Lack of representation</a:t>
            </a:r>
          </a:p>
          <a:p>
            <a:pPr lvl="1">
              <a:spcBef>
                <a:spcPct val="35000"/>
              </a:spcBef>
            </a:pPr>
            <a:r>
              <a:rPr lang="en-US" dirty="0"/>
              <a:t>Regulation</a:t>
            </a:r>
          </a:p>
          <a:p>
            <a:pPr lvl="1">
              <a:spcBef>
                <a:spcPct val="35000"/>
              </a:spcBef>
            </a:pPr>
            <a:r>
              <a:rPr lang="en-US" dirty="0"/>
              <a:t>Organizing expenses</a:t>
            </a:r>
          </a:p>
          <a:p>
            <a:pPr lvl="1">
              <a:spcBef>
                <a:spcPct val="35000"/>
              </a:spcBef>
            </a:pPr>
            <a:r>
              <a:rPr lang="en-US" dirty="0"/>
              <a:t>Double taxation</a:t>
            </a:r>
          </a:p>
        </p:txBody>
      </p:sp>
    </p:spTree>
  </p:cSld>
  <p:clrMapOvr>
    <a:masterClrMapping/>
  </p:clrMapOvr>
  <p:transition spd="slow">
    <p:cut thruBlk="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Footer Placeholder 2"/>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86" name="Slide Number Placeholder 3"/>
          <p:cNvSpPr>
            <a:spLocks noGrp="1"/>
          </p:cNvSpPr>
          <p:nvPr>
            <p:ph type="sldNum" sz="quarter" idx="11"/>
          </p:nvPr>
        </p:nvSpPr>
        <p:spPr/>
        <p:txBody>
          <a:bodyPr/>
          <a:lstStyle/>
          <a:p>
            <a:r>
              <a:rPr lang="en-US" dirty="0" smtClean="0"/>
              <a:t>9–</a:t>
            </a:r>
            <a:fld id="{E681CC99-1A17-48FC-9C35-60636B75677A}" type="slidenum">
              <a:rPr lang="en-US" smtClean="0"/>
              <a:pPr/>
              <a:t>34</a:t>
            </a:fld>
            <a:endParaRPr lang="en-US" dirty="0"/>
          </a:p>
        </p:txBody>
      </p:sp>
      <p:sp>
        <p:nvSpPr>
          <p:cNvPr id="1243138" name="Rectangle 2"/>
          <p:cNvSpPr>
            <a:spLocks noGrp="1" noChangeArrowheads="1"/>
          </p:cNvSpPr>
          <p:nvPr>
            <p:ph type="title"/>
          </p:nvPr>
        </p:nvSpPr>
        <p:spPr>
          <a:xfrm>
            <a:off x="287338" y="540156"/>
            <a:ext cx="8534400" cy="457200"/>
          </a:xfrm>
          <a:blipFill dpi="0" rotWithShape="1">
            <a:blip r:embed="rId3" cstate="print">
              <a:extLst>
                <a:ext uri="{28A0092B-C50C-407E-A947-70E740481C1C}">
                  <a14:useLocalDpi xmlns:a14="http://schemas.microsoft.com/office/drawing/2010/main" xmlns="" val="0"/>
                </a:ext>
              </a:extLst>
            </a:blip>
            <a:srcRect/>
            <a:stretch>
              <a:fillRect/>
            </a:stretch>
          </a:blipFill>
          <a:ln/>
        </p:spPr>
        <p:txBody>
          <a:bodyPr lIns="0" tIns="0" rIns="0" bIns="0">
            <a:noAutofit/>
          </a:bodyPr>
          <a:lstStyle/>
          <a:p>
            <a:pPr marL="1654175" indent="-1484313">
              <a:tabLst>
                <a:tab pos="1147763" algn="ctr"/>
              </a:tabLst>
            </a:pPr>
            <a:r>
              <a:rPr lang="en-US" sz="2000" i="1" baseline="54000" dirty="0">
                <a:solidFill>
                  <a:schemeClr val="bg1"/>
                </a:solidFill>
                <a:effectLst/>
                <a:latin typeface="Book Antiqua" pitchFamily="18" charset="0"/>
              </a:rPr>
              <a:t>Table</a:t>
            </a:r>
            <a:r>
              <a:rPr lang="en-US" sz="2400" i="1" baseline="50000" dirty="0">
                <a:solidFill>
                  <a:schemeClr val="bg1"/>
                </a:solidFill>
                <a:effectLst/>
                <a:latin typeface="Book Antiqua" pitchFamily="18" charset="0"/>
              </a:rPr>
              <a:t>	</a:t>
            </a:r>
            <a:r>
              <a:rPr lang="en-US" sz="1600" dirty="0" smtClean="0">
                <a:solidFill>
                  <a:schemeClr val="bg1"/>
                </a:solidFill>
                <a:effectLst/>
                <a:cs typeface="Tahoma" pitchFamily="34" charset="0"/>
              </a:rPr>
              <a:t>9.3</a:t>
            </a:r>
            <a:r>
              <a:rPr lang="en-US" sz="1800" dirty="0">
                <a:solidFill>
                  <a:schemeClr val="bg1"/>
                </a:solidFill>
                <a:effectLst/>
                <a:cs typeface="Tahoma" pitchFamily="34" charset="0"/>
              </a:rPr>
              <a:t>	</a:t>
            </a:r>
            <a:r>
              <a:rPr lang="en-US" sz="1800" dirty="0">
                <a:solidFill>
                  <a:srgbClr val="0099CC"/>
                </a:solidFill>
                <a:effectLst/>
                <a:cs typeface="Tahoma" pitchFamily="34" charset="0"/>
              </a:rPr>
              <a:t>General Characteristics of Forms of Business </a:t>
            </a:r>
          </a:p>
        </p:txBody>
      </p:sp>
      <p:graphicFrame>
        <p:nvGraphicFramePr>
          <p:cNvPr id="1243139" name="Group 3"/>
          <p:cNvGraphicFramePr>
            <a:graphicFrameLocks noGrp="1"/>
          </p:cNvGraphicFramePr>
          <p:nvPr>
            <p:extLst>
              <p:ext uri="{D42A27DB-BD31-4B8C-83A1-F6EECF244321}">
                <p14:modId xmlns:p14="http://schemas.microsoft.com/office/powerpoint/2010/main" xmlns="" val="1300927375"/>
              </p:ext>
            </p:extLst>
          </p:nvPr>
        </p:nvGraphicFramePr>
        <p:xfrm>
          <a:off x="261938" y="1301750"/>
          <a:ext cx="8599487" cy="4617720"/>
        </p:xfrm>
        <a:graphic>
          <a:graphicData uri="http://schemas.openxmlformats.org/drawingml/2006/table">
            <a:tbl>
              <a:tblPr/>
              <a:tblGrid>
                <a:gridCol w="838200"/>
                <a:gridCol w="814387"/>
                <a:gridCol w="974725"/>
                <a:gridCol w="995363"/>
                <a:gridCol w="996950"/>
                <a:gridCol w="993775"/>
                <a:gridCol w="995362"/>
                <a:gridCol w="995363"/>
                <a:gridCol w="995362"/>
              </a:tblGrid>
              <a:tr h="190500">
                <a:tc>
                  <a:txBody>
                    <a:bodyPr/>
                    <a:lstStyle/>
                    <a:p>
                      <a:pPr marL="0" marR="0" lvl="0" indent="0" algn="ctr" defTabSz="914400" rtl="0" eaLnBrk="1" fontAlgn="base" latinLnBrk="0" hangingPunct="1">
                        <a:lnSpc>
                          <a:spcPct val="100000"/>
                        </a:lnSpc>
                        <a:spcBef>
                          <a:spcPct val="20000"/>
                        </a:spcBef>
                        <a:spcAft>
                          <a:spcPct val="0"/>
                        </a:spcAft>
                        <a:buClr>
                          <a:srgbClr val="336699"/>
                        </a:buClr>
                        <a:buSzPct val="85000"/>
                        <a:buFontTx/>
                        <a:buNone/>
                        <a:tabLst/>
                      </a:pPr>
                      <a:endParaRPr kumimoji="0" lang="en-US" sz="900" b="0" i="0" u="none" strike="noStrike" cap="none" normalizeH="0" baseline="0" dirty="0" smtClean="0">
                        <a:ln>
                          <a:noFill/>
                        </a:ln>
                        <a:solidFill>
                          <a:schemeClr val="bg1"/>
                        </a:solidFill>
                        <a:effectLst>
                          <a:outerShdw blurRad="38100" dist="38100" dir="2700000" algn="tl">
                            <a:srgbClr val="C0C0C0"/>
                          </a:outerShdw>
                        </a:effectLst>
                        <a:latin typeface="Arial" pitchFamily="34" charset="0"/>
                      </a:endParaRPr>
                    </a:p>
                  </a:txBody>
                  <a:tcPr marL="45720" marR="45720" anchor="b" horzOverflow="overflow">
                    <a:lnL cap="flat">
                      <a:noFill/>
                    </a:lnL>
                    <a:lnR>
                      <a:noFill/>
                    </a:lnR>
                    <a:lnT cap="fla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bg1"/>
                          </a:solidFill>
                          <a:effectLst/>
                          <a:latin typeface="Arial" pitchFamily="34" charset="0"/>
                          <a:cs typeface="Times New Roman" pitchFamily="18" charset="0"/>
                        </a:rPr>
                        <a:t>Sole Proprietorship</a:t>
                      </a:r>
                      <a:endParaRPr kumimoji="0" lang="en-US" sz="900" b="0" i="0" u="none" strike="noStrike" cap="none" normalizeH="0" baseline="0" dirty="0" smtClean="0">
                        <a:ln>
                          <a:noFill/>
                        </a:ln>
                        <a:solidFill>
                          <a:schemeClr val="bg1"/>
                        </a:solidFill>
                        <a:effectLst/>
                        <a:latin typeface="Arial" pitchFamily="34" charset="0"/>
                      </a:endParaRPr>
                    </a:p>
                  </a:txBody>
                  <a:tcPr marL="45720" marR="45720" anchor="b" horzOverflow="overflow">
                    <a:lnL>
                      <a:noFill/>
                    </a:lnL>
                    <a:lnR>
                      <a:noFill/>
                    </a:lnR>
                    <a:lnT cap="fla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bg1"/>
                          </a:solidFill>
                          <a:effectLst/>
                          <a:latin typeface="Arial" pitchFamily="34" charset="0"/>
                          <a:cs typeface="Times New Roman" pitchFamily="18" charset="0"/>
                        </a:rPr>
                        <a:t>Partnership</a:t>
                      </a:r>
                      <a:endParaRPr kumimoji="0" lang="en-US" sz="900" b="0" i="0" u="none" strike="noStrike" cap="none" normalizeH="0" baseline="0" dirty="0" smtClean="0">
                        <a:ln>
                          <a:noFill/>
                        </a:ln>
                        <a:solidFill>
                          <a:schemeClr val="bg1"/>
                        </a:solidFill>
                        <a:effectLst/>
                        <a:latin typeface="Arial" pitchFamily="34" charset="0"/>
                      </a:endParaRPr>
                    </a:p>
                  </a:txBody>
                  <a:tcPr marL="45720" marR="45720" anchor="b" horzOverflow="overflow">
                    <a:lnL>
                      <a:noFill/>
                    </a:lnL>
                    <a:lnR>
                      <a:noFill/>
                    </a:lnR>
                    <a:lnT cap="fla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bg1"/>
                          </a:solidFill>
                          <a:effectLst/>
                          <a:latin typeface="Arial" pitchFamily="34" charset="0"/>
                          <a:cs typeface="Times New Roman" pitchFamily="18" charset="0"/>
                        </a:rPr>
                        <a:t>Limited Liability Partnership</a:t>
                      </a:r>
                      <a:endParaRPr kumimoji="0" lang="en-US" sz="900" b="0" i="0" u="none" strike="noStrike" cap="none" normalizeH="0" baseline="0" dirty="0" smtClean="0">
                        <a:ln>
                          <a:noFill/>
                        </a:ln>
                        <a:solidFill>
                          <a:schemeClr val="bg1"/>
                        </a:solidFill>
                        <a:effectLst/>
                        <a:latin typeface="Arial" pitchFamily="34" charset="0"/>
                      </a:endParaRPr>
                    </a:p>
                  </a:txBody>
                  <a:tcPr marL="45720" marR="45720" anchor="b" horzOverflow="overflow">
                    <a:lnL>
                      <a:noFill/>
                    </a:lnL>
                    <a:lnR>
                      <a:noFill/>
                    </a:lnR>
                    <a:lnT cap="fla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bg1"/>
                          </a:solidFill>
                          <a:effectLst/>
                          <a:latin typeface="Arial" pitchFamily="34" charset="0"/>
                          <a:cs typeface="Times New Roman" pitchFamily="18" charset="0"/>
                        </a:rPr>
                        <a:t>Limited Partnership</a:t>
                      </a:r>
                      <a:endParaRPr kumimoji="0" lang="en-US" sz="900" b="0" i="0" u="none" strike="noStrike" cap="none" normalizeH="0" baseline="0" dirty="0" smtClean="0">
                        <a:ln>
                          <a:noFill/>
                        </a:ln>
                        <a:solidFill>
                          <a:schemeClr val="bg1"/>
                        </a:solidFill>
                        <a:effectLst/>
                        <a:latin typeface="Arial" pitchFamily="34" charset="0"/>
                      </a:endParaRPr>
                    </a:p>
                  </a:txBody>
                  <a:tcPr marL="45720" marR="45720" anchor="b" horzOverflow="overflow">
                    <a:lnL>
                      <a:noFill/>
                    </a:lnL>
                    <a:lnR>
                      <a:noFill/>
                    </a:lnR>
                    <a:lnT cap="fla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bg1"/>
                          </a:solidFill>
                          <a:effectLst/>
                          <a:latin typeface="Arial" pitchFamily="34" charset="0"/>
                          <a:cs typeface="Times New Roman" pitchFamily="18" charset="0"/>
                        </a:rPr>
                        <a:t>Limited Liability Limited Partnership</a:t>
                      </a:r>
                      <a:endParaRPr kumimoji="0" lang="en-US" sz="900" b="0" i="0" u="none" strike="noStrike" cap="none" normalizeH="0" baseline="0" dirty="0" smtClean="0">
                        <a:ln>
                          <a:noFill/>
                        </a:ln>
                        <a:solidFill>
                          <a:schemeClr val="bg1"/>
                        </a:solidFill>
                        <a:effectLst/>
                        <a:latin typeface="Arial" pitchFamily="34" charset="0"/>
                      </a:endParaRPr>
                    </a:p>
                  </a:txBody>
                  <a:tcPr marL="45720" marR="45720" anchor="b" horzOverflow="overflow">
                    <a:lnL>
                      <a:noFill/>
                    </a:lnL>
                    <a:lnR>
                      <a:noFill/>
                    </a:lnR>
                    <a:lnT cap="fla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bg1"/>
                          </a:solidFill>
                          <a:effectLst/>
                          <a:latin typeface="Arial" pitchFamily="34" charset="0"/>
                          <a:cs typeface="Times New Roman" pitchFamily="18" charset="0"/>
                        </a:rPr>
                        <a:t>Corporation</a:t>
                      </a:r>
                      <a:endParaRPr kumimoji="0" lang="en-US" sz="900" b="0" i="0" u="none" strike="noStrike" cap="none" normalizeH="0" baseline="0" dirty="0" smtClean="0">
                        <a:ln>
                          <a:noFill/>
                        </a:ln>
                        <a:solidFill>
                          <a:schemeClr val="bg1"/>
                        </a:solidFill>
                        <a:effectLst/>
                        <a:latin typeface="Arial" pitchFamily="34" charset="0"/>
                      </a:endParaRPr>
                    </a:p>
                  </a:txBody>
                  <a:tcPr marL="45720" marR="45720" anchor="b" horzOverflow="overflow">
                    <a:lnL>
                      <a:noFill/>
                    </a:lnL>
                    <a:lnR>
                      <a:noFill/>
                    </a:lnR>
                    <a:lnT cap="fla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bg1"/>
                          </a:solidFill>
                          <a:effectLst/>
                          <a:latin typeface="Arial" pitchFamily="34" charset="0"/>
                          <a:cs typeface="Times New Roman" pitchFamily="18" charset="0"/>
                        </a:rPr>
                        <a:t>S Corporation</a:t>
                      </a:r>
                      <a:endParaRPr kumimoji="0" lang="en-US" sz="900" b="0" i="0" u="none" strike="noStrike" cap="none" normalizeH="0" baseline="0" dirty="0" smtClean="0">
                        <a:ln>
                          <a:noFill/>
                        </a:ln>
                        <a:solidFill>
                          <a:schemeClr val="bg1"/>
                        </a:solidFill>
                        <a:effectLst/>
                        <a:latin typeface="Arial" pitchFamily="34" charset="0"/>
                      </a:endParaRPr>
                    </a:p>
                  </a:txBody>
                  <a:tcPr marL="45720" marR="45720" anchor="b" horzOverflow="overflow">
                    <a:lnL>
                      <a:noFill/>
                    </a:lnL>
                    <a:lnR>
                      <a:noFill/>
                    </a:lnR>
                    <a:lnT cap="fla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bg1"/>
                          </a:solidFill>
                          <a:effectLst/>
                          <a:latin typeface="Arial" pitchFamily="34" charset="0"/>
                          <a:cs typeface="Times New Roman" pitchFamily="18" charset="0"/>
                        </a:rPr>
                        <a:t>Limited Liability Company</a:t>
                      </a:r>
                      <a:endParaRPr kumimoji="0" lang="en-US" sz="900" b="0" i="0" u="none" strike="noStrike" cap="none" normalizeH="0" baseline="0" dirty="0" smtClean="0">
                        <a:ln>
                          <a:noFill/>
                        </a:ln>
                        <a:solidFill>
                          <a:schemeClr val="bg1"/>
                        </a:solidFill>
                        <a:effectLst/>
                        <a:latin typeface="Arial" pitchFamily="34" charset="0"/>
                      </a:endParaRPr>
                    </a:p>
                  </a:txBody>
                  <a:tcPr marL="45720" marR="45720" anchor="b" horzOverflow="overflow">
                    <a:lnL>
                      <a:noFill/>
                    </a:lnL>
                    <a:lnR cap="flat">
                      <a:noFill/>
                    </a:lnR>
                    <a:lnT cap="flat">
                      <a:noFill/>
                    </a:lnT>
                    <a:lnB>
                      <a:noFill/>
                    </a:lnB>
                    <a:lnTlToBr>
                      <a:noFill/>
                    </a:lnTlToBr>
                    <a:lnBlToTr>
                      <a:noFill/>
                    </a:lnBlToTr>
                    <a:solidFill>
                      <a:srgbClr val="0099CC"/>
                    </a:solidFill>
                  </a:tcPr>
                </a:tc>
              </a:tr>
              <a:tr h="457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Formation</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When one person owns a business without forming a corporation or LLC</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By agreement of owners or by default when two or more owners conduct business together without forming a limited partnership, an LLC or a corporation</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By agreement of owners; must comply with limited liability partnership statute</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By agreement of owners; must comply with limited partnership statute</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By agreement of owners; must comply with limited liability limited partnership statute</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By agreement of owners; must comply with corporation statute</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By agreement of owners; must comply with corporation state; must elect S Corporation status under Subchapter S of Internal Revenue Code</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By agreement of owners; must comply with limited liability company statute</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Duration</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Terminates on death or withdrawal of sole proprietor</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Usually unaffected by death or withdrawal of partner</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Unaffected by death or withdrawal of partner</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Unaffected by death or withdrawal of partner, unless sole general partner dissociates</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Unaffected by death or withdrawal of partner, unless sole general partner dissociates</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Unaffected by death or withdrawal of shareholder</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Unaffected by death or withdrawal of shareholder</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Usually unaffected by death or withdrawal of member</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Management</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By sole proprietor</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By partners</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By partners</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By general partners</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By general partners</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By board of directors</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By board of directors</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By managers or members</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Owner Liability</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Unlimited</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Unlimited</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Mostly limited to capital contribution</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Unlimited for general partners; limited to capital contribution for limited partners</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Limited to capital contribution</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Limited to capital contribution</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Limited to capital contribution</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Limited to capital contribution</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Transferability of Owners’ Interest</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None</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None</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None</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None, unless agreed otherwise</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None, unless agreed otherwise</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Freely transferable, although shareholders may agree otherwise</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Freely transferable, although shareholders usually agree otherwise</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None, unless agreed otherwise</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43220" name="Rectangle 84"/>
          <p:cNvSpPr>
            <a:spLocks noChangeArrowheads="1"/>
          </p:cNvSpPr>
          <p:nvPr/>
        </p:nvSpPr>
        <p:spPr bwMode="auto">
          <a:xfrm>
            <a:off x="349250" y="6033085"/>
            <a:ext cx="6280150" cy="338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nchor="ctr">
            <a:spAutoFit/>
          </a:bodyPr>
          <a:lstStyle/>
          <a:p>
            <a:r>
              <a:rPr lang="en-US" sz="800" b="1" i="1" dirty="0">
                <a:solidFill>
                  <a:srgbClr val="0099CC"/>
                </a:solidFill>
              </a:rPr>
              <a:t>Source</a:t>
            </a:r>
            <a:r>
              <a:rPr lang="en-US" sz="800" b="1" dirty="0">
                <a:solidFill>
                  <a:srgbClr val="0099CC"/>
                </a:solidFill>
              </a:rPr>
              <a:t>:</a:t>
            </a:r>
            <a:r>
              <a:rPr lang="en-US" sz="800" dirty="0">
                <a:solidFill>
                  <a:srgbClr val="0099CC"/>
                </a:solidFill>
              </a:rPr>
              <a:t>  Jane P. Mallor, A. James Barnes, Thomas Bowers, and Arlen W. Langvardt, </a:t>
            </a:r>
            <a:r>
              <a:rPr lang="en-US" sz="800" i="1" dirty="0">
                <a:solidFill>
                  <a:srgbClr val="0099CC"/>
                </a:solidFill>
              </a:rPr>
              <a:t>Business Law: The Ethical, Global, and E-Commerce Environment</a:t>
            </a:r>
            <a:r>
              <a:rPr lang="en-US" sz="800" dirty="0">
                <a:solidFill>
                  <a:srgbClr val="0099CC"/>
                </a:solidFill>
              </a:rPr>
              <a:t>, </a:t>
            </a:r>
            <a:r>
              <a:rPr lang="en-US" sz="800" dirty="0" smtClean="0">
                <a:solidFill>
                  <a:srgbClr val="0099CC"/>
                </a:solidFill>
              </a:rPr>
              <a:t>15 </a:t>
            </a:r>
            <a:r>
              <a:rPr lang="en-US" sz="800" dirty="0">
                <a:solidFill>
                  <a:srgbClr val="0099CC"/>
                </a:solidFill>
              </a:rPr>
              <a:t>ed</a:t>
            </a:r>
            <a:r>
              <a:rPr lang="en-US" sz="800" dirty="0" smtClean="0">
                <a:solidFill>
                  <a:srgbClr val="0099CC"/>
                </a:solidFill>
              </a:rPr>
              <a:t>. (McGraw </a:t>
            </a:r>
            <a:r>
              <a:rPr lang="en-US" sz="800" dirty="0">
                <a:solidFill>
                  <a:srgbClr val="0099CC"/>
                </a:solidFill>
              </a:rPr>
              <a:t>Hill Irwin, 2013), 959. Reprinted with permission from The McGraw-Hill Companies.</a:t>
            </a:r>
          </a:p>
        </p:txBody>
      </p:sp>
    </p:spTree>
  </p:cSld>
  <p:clrMapOvr>
    <a:masterClrMapping/>
  </p:clrMapOvr>
  <p:transition spd="slow">
    <p:cut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243139"/>
                                        </p:tgtEl>
                                        <p:attrNameLst>
                                          <p:attrName>style.visibility</p:attrName>
                                        </p:attrNameLst>
                                      </p:cBhvr>
                                      <p:to>
                                        <p:strVal val="visible"/>
                                      </p:to>
                                    </p:set>
                                    <p:animEffect transition="in" filter="wipe(up)">
                                      <p:cBhvr>
                                        <p:cTn id="7" dur="1250"/>
                                        <p:tgtEl>
                                          <p:spTgt spid="12431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Footer Placeholder 2"/>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36" name="Slide Number Placeholder 3"/>
          <p:cNvSpPr>
            <a:spLocks noGrp="1"/>
          </p:cNvSpPr>
          <p:nvPr>
            <p:ph type="sldNum" sz="quarter" idx="11"/>
          </p:nvPr>
        </p:nvSpPr>
        <p:spPr/>
        <p:txBody>
          <a:bodyPr/>
          <a:lstStyle/>
          <a:p>
            <a:r>
              <a:rPr lang="en-US" dirty="0" smtClean="0"/>
              <a:t>9–</a:t>
            </a:r>
            <a:fld id="{5CB1207F-3AF6-43E4-82D8-F022B8AA4E18}" type="slidenum">
              <a:rPr lang="en-US" smtClean="0"/>
              <a:pPr/>
              <a:t>35</a:t>
            </a:fld>
            <a:endParaRPr lang="en-US" dirty="0"/>
          </a:p>
        </p:txBody>
      </p:sp>
      <p:sp>
        <p:nvSpPr>
          <p:cNvPr id="1245186" name="Rectangle 2"/>
          <p:cNvSpPr>
            <a:spLocks noGrp="1" noChangeArrowheads="1"/>
          </p:cNvSpPr>
          <p:nvPr>
            <p:ph type="title"/>
          </p:nvPr>
        </p:nvSpPr>
        <p:spPr>
          <a:xfrm>
            <a:off x="287338" y="540156"/>
            <a:ext cx="8534400" cy="457200"/>
          </a:xfrm>
          <a:blipFill dpi="0" rotWithShape="1">
            <a:blip r:embed="rId3" cstate="print">
              <a:extLst>
                <a:ext uri="{28A0092B-C50C-407E-A947-70E740481C1C}">
                  <a14:useLocalDpi xmlns:a14="http://schemas.microsoft.com/office/drawing/2010/main" xmlns="" val="0"/>
                </a:ext>
              </a:extLst>
            </a:blip>
            <a:srcRect/>
            <a:stretch>
              <a:fillRect/>
            </a:stretch>
          </a:blipFill>
          <a:ln/>
        </p:spPr>
        <p:txBody>
          <a:bodyPr lIns="0" tIns="0" rIns="0" bIns="0">
            <a:noAutofit/>
          </a:bodyPr>
          <a:lstStyle/>
          <a:p>
            <a:pPr marL="1654175" indent="-1484313">
              <a:tabLst>
                <a:tab pos="1147763" algn="ctr"/>
              </a:tabLst>
            </a:pPr>
            <a:r>
              <a:rPr lang="en-US" sz="2000" i="1" baseline="54000" dirty="0">
                <a:solidFill>
                  <a:schemeClr val="bg1"/>
                </a:solidFill>
                <a:effectLst/>
                <a:latin typeface="Book Antiqua" pitchFamily="18" charset="0"/>
              </a:rPr>
              <a:t>Table</a:t>
            </a:r>
            <a:r>
              <a:rPr lang="en-US" sz="2400" i="1" baseline="50000" dirty="0">
                <a:solidFill>
                  <a:schemeClr val="bg1"/>
                </a:solidFill>
                <a:effectLst/>
                <a:latin typeface="Book Antiqua" pitchFamily="18" charset="0"/>
              </a:rPr>
              <a:t>	</a:t>
            </a:r>
            <a:r>
              <a:rPr lang="en-US" sz="1600" dirty="0" smtClean="0">
                <a:solidFill>
                  <a:schemeClr val="bg1"/>
                </a:solidFill>
                <a:effectLst/>
                <a:cs typeface="Tahoma" pitchFamily="34" charset="0"/>
              </a:rPr>
              <a:t>9.3</a:t>
            </a:r>
            <a:r>
              <a:rPr lang="en-US" sz="1800" dirty="0">
                <a:solidFill>
                  <a:schemeClr val="bg1"/>
                </a:solidFill>
                <a:effectLst/>
                <a:cs typeface="Tahoma" pitchFamily="34" charset="0"/>
              </a:rPr>
              <a:t>	</a:t>
            </a:r>
            <a:r>
              <a:rPr lang="en-US" sz="1800" dirty="0">
                <a:solidFill>
                  <a:srgbClr val="0099CC"/>
                </a:solidFill>
                <a:effectLst/>
                <a:cs typeface="Tahoma" pitchFamily="34" charset="0"/>
              </a:rPr>
              <a:t>General Characteristics of Forms of Business </a:t>
            </a:r>
          </a:p>
        </p:txBody>
      </p:sp>
      <p:graphicFrame>
        <p:nvGraphicFramePr>
          <p:cNvPr id="1245187" name="Group 3"/>
          <p:cNvGraphicFramePr>
            <a:graphicFrameLocks noGrp="1"/>
          </p:cNvGraphicFramePr>
          <p:nvPr>
            <p:extLst>
              <p:ext uri="{D42A27DB-BD31-4B8C-83A1-F6EECF244321}">
                <p14:modId xmlns:p14="http://schemas.microsoft.com/office/powerpoint/2010/main" xmlns="" val="3434297609"/>
              </p:ext>
            </p:extLst>
          </p:nvPr>
        </p:nvGraphicFramePr>
        <p:xfrm>
          <a:off x="239713" y="1295400"/>
          <a:ext cx="8599487" cy="1325880"/>
        </p:xfrm>
        <a:graphic>
          <a:graphicData uri="http://schemas.openxmlformats.org/drawingml/2006/table">
            <a:tbl>
              <a:tblPr/>
              <a:tblGrid>
                <a:gridCol w="838200"/>
                <a:gridCol w="814387"/>
                <a:gridCol w="974725"/>
                <a:gridCol w="995363"/>
                <a:gridCol w="996950"/>
                <a:gridCol w="993775"/>
                <a:gridCol w="995362"/>
                <a:gridCol w="995363"/>
                <a:gridCol w="995362"/>
              </a:tblGrid>
              <a:tr h="190500">
                <a:tc>
                  <a:txBody>
                    <a:bodyPr/>
                    <a:lstStyle/>
                    <a:p>
                      <a:pPr marL="0" marR="0" lvl="0" indent="0" algn="ctr" defTabSz="914400" rtl="0" eaLnBrk="1" fontAlgn="base" latinLnBrk="0" hangingPunct="1">
                        <a:lnSpc>
                          <a:spcPct val="100000"/>
                        </a:lnSpc>
                        <a:spcBef>
                          <a:spcPct val="20000"/>
                        </a:spcBef>
                        <a:spcAft>
                          <a:spcPct val="0"/>
                        </a:spcAft>
                        <a:buClr>
                          <a:srgbClr val="336699"/>
                        </a:buClr>
                        <a:buSzPct val="85000"/>
                        <a:buFontTx/>
                        <a:buNone/>
                        <a:tabLst/>
                      </a:pPr>
                      <a:endParaRPr kumimoji="0" lang="en-US" sz="900" b="0" i="0" u="none" strike="noStrike" cap="none" normalizeH="0" baseline="0" dirty="0" smtClean="0">
                        <a:ln>
                          <a:noFill/>
                        </a:ln>
                        <a:solidFill>
                          <a:schemeClr val="bg1"/>
                        </a:solidFill>
                        <a:effectLst>
                          <a:outerShdw blurRad="38100" dist="38100" dir="2700000" algn="tl">
                            <a:srgbClr val="C0C0C0"/>
                          </a:outerShdw>
                        </a:effectLst>
                        <a:latin typeface="Arial" pitchFamily="34" charset="0"/>
                      </a:endParaRPr>
                    </a:p>
                  </a:txBody>
                  <a:tcPr marL="45720" marR="45720" anchor="b" horzOverflow="overflow">
                    <a:lnL cap="flat">
                      <a:noFill/>
                    </a:lnL>
                    <a:lnR>
                      <a:noFill/>
                    </a:lnR>
                    <a:lnT cap="fla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bg1"/>
                          </a:solidFill>
                          <a:effectLst/>
                          <a:latin typeface="Arial" pitchFamily="34" charset="0"/>
                          <a:cs typeface="Times New Roman" pitchFamily="18" charset="0"/>
                        </a:rPr>
                        <a:t>Sole Proprietorship</a:t>
                      </a:r>
                      <a:endParaRPr kumimoji="0" lang="en-US" sz="900" b="0" i="0" u="none" strike="noStrike" cap="none" normalizeH="0" baseline="0" dirty="0" smtClean="0">
                        <a:ln>
                          <a:noFill/>
                        </a:ln>
                        <a:solidFill>
                          <a:schemeClr val="bg1"/>
                        </a:solidFill>
                        <a:effectLst/>
                        <a:latin typeface="Arial" pitchFamily="34" charset="0"/>
                      </a:endParaRPr>
                    </a:p>
                  </a:txBody>
                  <a:tcPr marL="45720" marR="45720" anchor="b" horzOverflow="overflow">
                    <a:lnL>
                      <a:noFill/>
                    </a:lnL>
                    <a:lnR>
                      <a:noFill/>
                    </a:lnR>
                    <a:lnT cap="fla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bg1"/>
                          </a:solidFill>
                          <a:effectLst/>
                          <a:latin typeface="Arial" pitchFamily="34" charset="0"/>
                          <a:cs typeface="Times New Roman" pitchFamily="18" charset="0"/>
                        </a:rPr>
                        <a:t>Partnership</a:t>
                      </a:r>
                      <a:endParaRPr kumimoji="0" lang="en-US" sz="900" b="0" i="0" u="none" strike="noStrike" cap="none" normalizeH="0" baseline="0" dirty="0" smtClean="0">
                        <a:ln>
                          <a:noFill/>
                        </a:ln>
                        <a:solidFill>
                          <a:schemeClr val="bg1"/>
                        </a:solidFill>
                        <a:effectLst/>
                        <a:latin typeface="Arial" pitchFamily="34" charset="0"/>
                      </a:endParaRPr>
                    </a:p>
                  </a:txBody>
                  <a:tcPr marL="45720" marR="45720" anchor="b" horzOverflow="overflow">
                    <a:lnL>
                      <a:noFill/>
                    </a:lnL>
                    <a:lnR>
                      <a:noFill/>
                    </a:lnR>
                    <a:lnT cap="fla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bg1"/>
                          </a:solidFill>
                          <a:effectLst/>
                          <a:latin typeface="Arial" pitchFamily="34" charset="0"/>
                          <a:cs typeface="Times New Roman" pitchFamily="18" charset="0"/>
                        </a:rPr>
                        <a:t>Limited Liability Partnership</a:t>
                      </a:r>
                      <a:endParaRPr kumimoji="0" lang="en-US" sz="900" b="0" i="0" u="none" strike="noStrike" cap="none" normalizeH="0" baseline="0" dirty="0" smtClean="0">
                        <a:ln>
                          <a:noFill/>
                        </a:ln>
                        <a:solidFill>
                          <a:schemeClr val="bg1"/>
                        </a:solidFill>
                        <a:effectLst/>
                        <a:latin typeface="Arial" pitchFamily="34" charset="0"/>
                      </a:endParaRPr>
                    </a:p>
                  </a:txBody>
                  <a:tcPr marL="45720" marR="45720" anchor="b" horzOverflow="overflow">
                    <a:lnL>
                      <a:noFill/>
                    </a:lnL>
                    <a:lnR>
                      <a:noFill/>
                    </a:lnR>
                    <a:lnT cap="fla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bg1"/>
                          </a:solidFill>
                          <a:effectLst/>
                          <a:latin typeface="Arial" pitchFamily="34" charset="0"/>
                          <a:cs typeface="Times New Roman" pitchFamily="18" charset="0"/>
                        </a:rPr>
                        <a:t>Limited Partnership</a:t>
                      </a:r>
                      <a:endParaRPr kumimoji="0" lang="en-US" sz="900" b="0" i="0" u="none" strike="noStrike" cap="none" normalizeH="0" baseline="0" dirty="0" smtClean="0">
                        <a:ln>
                          <a:noFill/>
                        </a:ln>
                        <a:solidFill>
                          <a:schemeClr val="bg1"/>
                        </a:solidFill>
                        <a:effectLst/>
                        <a:latin typeface="Arial" pitchFamily="34" charset="0"/>
                      </a:endParaRPr>
                    </a:p>
                  </a:txBody>
                  <a:tcPr marL="45720" marR="45720" anchor="b" horzOverflow="overflow">
                    <a:lnL>
                      <a:noFill/>
                    </a:lnL>
                    <a:lnR>
                      <a:noFill/>
                    </a:lnR>
                    <a:lnT cap="fla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bg1"/>
                          </a:solidFill>
                          <a:effectLst/>
                          <a:latin typeface="Arial" pitchFamily="34" charset="0"/>
                          <a:cs typeface="Times New Roman" pitchFamily="18" charset="0"/>
                        </a:rPr>
                        <a:t>Limited Liability Limited Partnership</a:t>
                      </a:r>
                      <a:endParaRPr kumimoji="0" lang="en-US" sz="900" b="0" i="0" u="none" strike="noStrike" cap="none" normalizeH="0" baseline="0" dirty="0" smtClean="0">
                        <a:ln>
                          <a:noFill/>
                        </a:ln>
                        <a:solidFill>
                          <a:schemeClr val="bg1"/>
                        </a:solidFill>
                        <a:effectLst/>
                        <a:latin typeface="Arial" pitchFamily="34" charset="0"/>
                      </a:endParaRPr>
                    </a:p>
                  </a:txBody>
                  <a:tcPr marL="45720" marR="45720" anchor="b" horzOverflow="overflow">
                    <a:lnL>
                      <a:noFill/>
                    </a:lnL>
                    <a:lnR>
                      <a:noFill/>
                    </a:lnR>
                    <a:lnT cap="fla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bg1"/>
                          </a:solidFill>
                          <a:effectLst/>
                          <a:latin typeface="Arial" pitchFamily="34" charset="0"/>
                          <a:cs typeface="Times New Roman" pitchFamily="18" charset="0"/>
                        </a:rPr>
                        <a:t>Corporation</a:t>
                      </a:r>
                      <a:endParaRPr kumimoji="0" lang="en-US" sz="900" b="0" i="0" u="none" strike="noStrike" cap="none" normalizeH="0" baseline="0" dirty="0" smtClean="0">
                        <a:ln>
                          <a:noFill/>
                        </a:ln>
                        <a:solidFill>
                          <a:schemeClr val="bg1"/>
                        </a:solidFill>
                        <a:effectLst/>
                        <a:latin typeface="Arial" pitchFamily="34" charset="0"/>
                      </a:endParaRPr>
                    </a:p>
                  </a:txBody>
                  <a:tcPr marL="45720" marR="45720" anchor="b" horzOverflow="overflow">
                    <a:lnL>
                      <a:noFill/>
                    </a:lnL>
                    <a:lnR>
                      <a:noFill/>
                    </a:lnR>
                    <a:lnT cap="fla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bg1"/>
                          </a:solidFill>
                          <a:effectLst/>
                          <a:latin typeface="Arial" pitchFamily="34" charset="0"/>
                          <a:cs typeface="Times New Roman" pitchFamily="18" charset="0"/>
                        </a:rPr>
                        <a:t>S Corporation</a:t>
                      </a:r>
                      <a:endParaRPr kumimoji="0" lang="en-US" sz="900" b="0" i="0" u="none" strike="noStrike" cap="none" normalizeH="0" baseline="0" dirty="0" smtClean="0">
                        <a:ln>
                          <a:noFill/>
                        </a:ln>
                        <a:solidFill>
                          <a:schemeClr val="bg1"/>
                        </a:solidFill>
                        <a:effectLst/>
                        <a:latin typeface="Arial" pitchFamily="34" charset="0"/>
                      </a:endParaRPr>
                    </a:p>
                  </a:txBody>
                  <a:tcPr marL="45720" marR="45720" anchor="b" horzOverflow="overflow">
                    <a:lnL>
                      <a:noFill/>
                    </a:lnL>
                    <a:lnR>
                      <a:noFill/>
                    </a:lnR>
                    <a:lnT cap="fla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bg1"/>
                          </a:solidFill>
                          <a:effectLst/>
                          <a:latin typeface="Arial" pitchFamily="34" charset="0"/>
                          <a:cs typeface="Times New Roman" pitchFamily="18" charset="0"/>
                        </a:rPr>
                        <a:t>Limited Liability Company</a:t>
                      </a:r>
                      <a:endParaRPr kumimoji="0" lang="en-US" sz="900" b="0" i="0" u="none" strike="noStrike" cap="none" normalizeH="0" baseline="0" dirty="0" smtClean="0">
                        <a:ln>
                          <a:noFill/>
                        </a:ln>
                        <a:solidFill>
                          <a:schemeClr val="bg1"/>
                        </a:solidFill>
                        <a:effectLst/>
                        <a:latin typeface="Arial" pitchFamily="34" charset="0"/>
                      </a:endParaRPr>
                    </a:p>
                  </a:txBody>
                  <a:tcPr marL="45720" marR="45720" anchor="b" horzOverflow="overflow">
                    <a:lnL>
                      <a:noFill/>
                    </a:lnL>
                    <a:lnR cap="flat">
                      <a:noFill/>
                    </a:lnR>
                    <a:lnT cap="flat">
                      <a:noFill/>
                    </a:lnT>
                    <a:lnB>
                      <a:noFill/>
                    </a:lnB>
                    <a:lnTlToBr>
                      <a:noFill/>
                    </a:lnTlToBr>
                    <a:lnBlToTr>
                      <a:noFill/>
                    </a:lnBlToTr>
                    <a:solidFill>
                      <a:srgbClr val="0099CC"/>
                    </a:solid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Federal Income Taxation</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Only sole proprietor taxed</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Only partners taxed</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Usually only partners taxed; may elect to be taxed like a corporation</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Usually only partners taxed; may elect to be taxed like a corporation</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Usually only partners taxed; may elect to be taxed like a corporation</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Corporation taxed; shareholders taxed on dividends (double tax)</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Only shareholders taxed</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Arial" pitchFamily="34" charset="0"/>
                          <a:cs typeface="Times New Roman" pitchFamily="18" charset="0"/>
                        </a:rPr>
                        <a:t>Usually only members taxed; may elect to be taxed like a corporation</a:t>
                      </a:r>
                      <a:endParaRPr kumimoji="0" lang="en-US" sz="800" b="1" i="0" u="none" strike="noStrike" cap="none" normalizeH="0" baseline="0" dirty="0" smtClean="0">
                        <a:ln>
                          <a:noFill/>
                        </a:ln>
                        <a:solidFill>
                          <a:schemeClr val="tx1"/>
                        </a:solidFill>
                        <a:effectLst/>
                        <a:latin typeface="Arial" pitchFamily="34" charset="0"/>
                      </a:endParaRPr>
                    </a:p>
                  </a:txBody>
                  <a:tcPr marL="45720" marR="45720"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Rectangle 84"/>
          <p:cNvSpPr>
            <a:spLocks noChangeArrowheads="1"/>
          </p:cNvSpPr>
          <p:nvPr/>
        </p:nvSpPr>
        <p:spPr bwMode="auto">
          <a:xfrm>
            <a:off x="349250" y="6096000"/>
            <a:ext cx="6280150" cy="338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nchor="ctr">
            <a:spAutoFit/>
          </a:bodyPr>
          <a:lstStyle/>
          <a:p>
            <a:r>
              <a:rPr lang="en-US" sz="800" b="1" i="1" dirty="0">
                <a:solidFill>
                  <a:srgbClr val="0099CC"/>
                </a:solidFill>
              </a:rPr>
              <a:t>Source</a:t>
            </a:r>
            <a:r>
              <a:rPr lang="en-US" sz="800" b="1" dirty="0">
                <a:solidFill>
                  <a:srgbClr val="0099CC"/>
                </a:solidFill>
              </a:rPr>
              <a:t>:</a:t>
            </a:r>
            <a:r>
              <a:rPr lang="en-US" sz="800" dirty="0">
                <a:solidFill>
                  <a:srgbClr val="0099CC"/>
                </a:solidFill>
              </a:rPr>
              <a:t>  Jane P. Mallor, A. James Barnes, Thomas Bowers, and Arlen W. Langvardt, </a:t>
            </a:r>
            <a:r>
              <a:rPr lang="en-US" sz="800" i="1" dirty="0">
                <a:solidFill>
                  <a:srgbClr val="0099CC"/>
                </a:solidFill>
              </a:rPr>
              <a:t>Business Law: The Ethical, Global, and E-Commerce Environment</a:t>
            </a:r>
            <a:r>
              <a:rPr lang="en-US" sz="800" dirty="0">
                <a:solidFill>
                  <a:srgbClr val="0099CC"/>
                </a:solidFill>
              </a:rPr>
              <a:t>, </a:t>
            </a:r>
            <a:r>
              <a:rPr lang="en-US" sz="800" dirty="0" smtClean="0">
                <a:solidFill>
                  <a:srgbClr val="0099CC"/>
                </a:solidFill>
              </a:rPr>
              <a:t>15 </a:t>
            </a:r>
            <a:r>
              <a:rPr lang="en-US" sz="800" dirty="0">
                <a:solidFill>
                  <a:srgbClr val="0099CC"/>
                </a:solidFill>
              </a:rPr>
              <a:t>ed</a:t>
            </a:r>
            <a:r>
              <a:rPr lang="en-US" sz="800" dirty="0" smtClean="0">
                <a:solidFill>
                  <a:srgbClr val="0099CC"/>
                </a:solidFill>
              </a:rPr>
              <a:t>. (McGraw </a:t>
            </a:r>
            <a:r>
              <a:rPr lang="en-US" sz="800" dirty="0">
                <a:solidFill>
                  <a:srgbClr val="0099CC"/>
                </a:solidFill>
              </a:rPr>
              <a:t>Hill Irwin, 2013), 959. Reprinted with permission from The McGraw-Hill Companies.</a:t>
            </a:r>
          </a:p>
        </p:txBody>
      </p:sp>
    </p:spTree>
  </p:cSld>
  <p:clrMapOvr>
    <a:masterClrMapping/>
  </p:clrMapOvr>
  <p:transition spd="slow">
    <p:cut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245187"/>
                                        </p:tgtEl>
                                        <p:attrNameLst>
                                          <p:attrName>style.visibility</p:attrName>
                                        </p:attrNameLst>
                                      </p:cBhvr>
                                      <p:to>
                                        <p:strVal val="visible"/>
                                      </p:to>
                                    </p:set>
                                    <p:animEffect transition="in" filter="wipe(up)">
                                      <p:cBhvr>
                                        <p:cTn id="7" dur="1250"/>
                                        <p:tgtEl>
                                          <p:spTgt spid="12451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86306B2E-1324-47FB-B9B7-36F0A4028519}" type="slidenum">
              <a:rPr lang="en-US" smtClean="0"/>
              <a:pPr/>
              <a:t>36</a:t>
            </a:fld>
            <a:endParaRPr lang="en-US" dirty="0"/>
          </a:p>
        </p:txBody>
      </p:sp>
      <p:sp>
        <p:nvSpPr>
          <p:cNvPr id="1216516" name="Rectangle 4" descr="Slideheader01"/>
          <p:cNvSpPr>
            <a:spLocks noGrp="1" noChangeArrowheads="1"/>
          </p:cNvSpPr>
          <p:nvPr>
            <p:ph type="title"/>
          </p:nvPr>
        </p:nvSpPr>
        <p:spPr>
          <a:xfrm>
            <a:off x="3175" y="478304"/>
            <a:ext cx="9124950" cy="723275"/>
          </a:xfrm>
        </p:spPr>
        <p:txBody>
          <a:bodyPr/>
          <a:lstStyle/>
          <a:p>
            <a:r>
              <a:rPr lang="en-US" dirty="0"/>
              <a:t>Partnerships and Corporations: Specific Forms</a:t>
            </a:r>
          </a:p>
        </p:txBody>
      </p:sp>
      <p:sp>
        <p:nvSpPr>
          <p:cNvPr id="1216517" name="Rectangle 5"/>
          <p:cNvSpPr>
            <a:spLocks noGrp="1" noChangeArrowheads="1"/>
          </p:cNvSpPr>
          <p:nvPr>
            <p:ph type="body" idx="1"/>
          </p:nvPr>
        </p:nvSpPr>
        <p:spPr>
          <a:xfrm>
            <a:off x="533400" y="1447800"/>
            <a:ext cx="8001000" cy="4800600"/>
          </a:xfrm>
        </p:spPr>
        <p:txBody>
          <a:bodyPr/>
          <a:lstStyle/>
          <a:p>
            <a:pPr>
              <a:spcBef>
                <a:spcPts val="1200"/>
              </a:spcBef>
            </a:pPr>
            <a:r>
              <a:rPr lang="en-US" sz="2400" dirty="0"/>
              <a:t>Limited Partnerships</a:t>
            </a:r>
          </a:p>
          <a:p>
            <a:pPr lvl="1">
              <a:spcBef>
                <a:spcPts val="1200"/>
              </a:spcBef>
            </a:pPr>
            <a:r>
              <a:rPr lang="en-US" sz="2000" dirty="0"/>
              <a:t>Have two or more partners without responsibility for management and without liability for losses beyond their investment with the right to share in the profits.</a:t>
            </a:r>
          </a:p>
          <a:p>
            <a:pPr lvl="2">
              <a:spcBef>
                <a:spcPts val="1200"/>
              </a:spcBef>
            </a:pPr>
            <a:r>
              <a:rPr lang="en-US" sz="1800" dirty="0"/>
              <a:t>Formed under The Uniform Limited Partnership Act (ULPA).</a:t>
            </a:r>
          </a:p>
          <a:p>
            <a:pPr>
              <a:spcBef>
                <a:spcPts val="1200"/>
              </a:spcBef>
            </a:pPr>
            <a:r>
              <a:rPr lang="en-US" sz="2400" dirty="0"/>
              <a:t>Limited Liability Partnership (LLP)</a:t>
            </a:r>
          </a:p>
          <a:p>
            <a:pPr lvl="1">
              <a:spcBef>
                <a:spcPts val="1200"/>
              </a:spcBef>
            </a:pPr>
            <a:r>
              <a:rPr lang="en-US" sz="2000" dirty="0"/>
              <a:t>Allows professionals the tax benefits of a partnership while avoiding personal liability for the malpractice of other partners</a:t>
            </a:r>
            <a:r>
              <a:rPr lang="en-US" sz="2000" dirty="0" smtClean="0"/>
              <a:t>.</a:t>
            </a:r>
          </a:p>
          <a:p>
            <a:pPr>
              <a:spcBef>
                <a:spcPts val="1200"/>
              </a:spcBef>
            </a:pPr>
            <a:r>
              <a:rPr lang="en-US" sz="2400" dirty="0"/>
              <a:t>Limited Liability Limited Partnership (LLLP)</a:t>
            </a:r>
          </a:p>
          <a:p>
            <a:pPr lvl="1">
              <a:spcBef>
                <a:spcPts val="1200"/>
              </a:spcBef>
            </a:pPr>
            <a:r>
              <a:rPr lang="en-US" sz="2000" dirty="0" smtClean="0"/>
              <a:t>Has </a:t>
            </a:r>
            <a:r>
              <a:rPr lang="en-US" sz="2000" dirty="0"/>
              <a:t>elected limited liability status for all of its partners, including general partners.</a:t>
            </a:r>
          </a:p>
          <a:p>
            <a:pPr>
              <a:spcBef>
                <a:spcPts val="1200"/>
              </a:spcBef>
            </a:pPr>
            <a:endParaRPr lang="en-US" sz="2400" dirty="0"/>
          </a:p>
        </p:txBody>
      </p:sp>
    </p:spTree>
  </p:cSld>
  <p:clrMapOvr>
    <a:masterClrMapping/>
  </p:clrMapOvr>
  <p:transition spd="slow">
    <p:cut thruBlk="1"/>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8A6A1A0A-81F4-4CC6-950D-040A8F3B5283}" type="slidenum">
              <a:rPr lang="en-US" smtClean="0"/>
              <a:pPr/>
              <a:t>37</a:t>
            </a:fld>
            <a:endParaRPr lang="en-US" dirty="0"/>
          </a:p>
        </p:txBody>
      </p:sp>
      <p:sp>
        <p:nvSpPr>
          <p:cNvPr id="1218564" name="Rectangle 4" descr="Slideheader01"/>
          <p:cNvSpPr>
            <a:spLocks noGrp="1" noChangeArrowheads="1"/>
          </p:cNvSpPr>
          <p:nvPr>
            <p:ph type="title"/>
          </p:nvPr>
        </p:nvSpPr>
        <p:spPr>
          <a:xfrm>
            <a:off x="0" y="443225"/>
            <a:ext cx="9144000" cy="723275"/>
          </a:xfrm>
        </p:spPr>
        <p:txBody>
          <a:bodyPr/>
          <a:lstStyle/>
          <a:p>
            <a:r>
              <a:rPr lang="en-US" dirty="0"/>
              <a:t>Partnerships and Corporations: Specific Forms</a:t>
            </a:r>
          </a:p>
        </p:txBody>
      </p:sp>
      <p:sp>
        <p:nvSpPr>
          <p:cNvPr id="1218565" name="Rectangle 5"/>
          <p:cNvSpPr>
            <a:spLocks noGrp="1" noChangeArrowheads="1"/>
          </p:cNvSpPr>
          <p:nvPr>
            <p:ph type="body" idx="1"/>
          </p:nvPr>
        </p:nvSpPr>
        <p:spPr>
          <a:xfrm>
            <a:off x="457200" y="1600200"/>
            <a:ext cx="7772400" cy="4800600"/>
          </a:xfrm>
        </p:spPr>
        <p:txBody>
          <a:bodyPr/>
          <a:lstStyle/>
          <a:p>
            <a:r>
              <a:rPr lang="en-US" dirty="0"/>
              <a:t>S Corporation</a:t>
            </a:r>
          </a:p>
          <a:p>
            <a:pPr lvl="1"/>
            <a:r>
              <a:rPr lang="en-US" dirty="0"/>
              <a:t>Takes its name from Subchapter S of the Internal Revenue Code.</a:t>
            </a:r>
          </a:p>
          <a:p>
            <a:pPr lvl="1"/>
            <a:r>
              <a:rPr lang="en-US" dirty="0"/>
              <a:t>Is commonly known as a “tax option corporation”—it is taxed similarly to a partnership.</a:t>
            </a:r>
          </a:p>
          <a:p>
            <a:pPr lvl="1"/>
            <a:r>
              <a:rPr lang="en-US" dirty="0"/>
              <a:t>Avoids the imposition of income taxes at the corporate level yet retain the benefits of a corporate form (especially the limited liability).</a:t>
            </a:r>
          </a:p>
        </p:txBody>
      </p:sp>
    </p:spTree>
  </p:cSld>
  <p:clrMapOvr>
    <a:masterClrMapping/>
  </p:clrMapOvr>
  <p:transition spd="slow">
    <p:cut thruBlk="1"/>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08B7EC28-8775-4C21-B2CB-9125F0A2DCC2}" type="slidenum">
              <a:rPr lang="en-US" smtClean="0"/>
              <a:pPr/>
              <a:t>38</a:t>
            </a:fld>
            <a:endParaRPr lang="en-US" dirty="0"/>
          </a:p>
        </p:txBody>
      </p:sp>
      <p:sp>
        <p:nvSpPr>
          <p:cNvPr id="1220610" name="Rectangle 2" descr="Slideheader01"/>
          <p:cNvSpPr>
            <a:spLocks noGrp="1" noChangeArrowheads="1"/>
          </p:cNvSpPr>
          <p:nvPr>
            <p:ph type="title"/>
          </p:nvPr>
        </p:nvSpPr>
        <p:spPr/>
        <p:txBody>
          <a:bodyPr/>
          <a:lstStyle/>
          <a:p>
            <a:r>
              <a:rPr lang="en-US" dirty="0"/>
              <a:t>Guidelines for S Corporations</a:t>
            </a:r>
          </a:p>
        </p:txBody>
      </p:sp>
      <p:sp>
        <p:nvSpPr>
          <p:cNvPr id="1220611" name="Rectangle 3"/>
          <p:cNvSpPr>
            <a:spLocks noGrp="1" noChangeArrowheads="1"/>
          </p:cNvSpPr>
          <p:nvPr>
            <p:ph type="body" idx="1"/>
          </p:nvPr>
        </p:nvSpPr>
        <p:spPr/>
        <p:txBody>
          <a:bodyPr/>
          <a:lstStyle/>
          <a:p>
            <a:pPr>
              <a:spcBef>
                <a:spcPct val="40000"/>
              </a:spcBef>
            </a:pPr>
            <a:r>
              <a:rPr lang="en-US" sz="2400" dirty="0"/>
              <a:t>The corporation must be a domestic corporation.</a:t>
            </a:r>
          </a:p>
          <a:p>
            <a:pPr>
              <a:spcBef>
                <a:spcPct val="40000"/>
              </a:spcBef>
            </a:pPr>
            <a:r>
              <a:rPr lang="en-US" sz="2400" dirty="0"/>
              <a:t>The corporation must not be a member of an affiliated group of corporations.</a:t>
            </a:r>
          </a:p>
          <a:p>
            <a:pPr>
              <a:spcBef>
                <a:spcPct val="40000"/>
              </a:spcBef>
            </a:pPr>
            <a:r>
              <a:rPr lang="en-US" sz="2400" dirty="0"/>
              <a:t>The shareholders of the corporation must be individuals, estates, or certain trusts</a:t>
            </a:r>
            <a:r>
              <a:rPr lang="en-US" sz="2400" dirty="0" smtClean="0"/>
              <a:t>. Corporations</a:t>
            </a:r>
            <a:r>
              <a:rPr lang="en-US" sz="2400" dirty="0"/>
              <a:t>, partnerships, and nonqualifying trusts cannot be shareholders.</a:t>
            </a:r>
          </a:p>
          <a:p>
            <a:pPr>
              <a:spcBef>
                <a:spcPct val="40000"/>
              </a:spcBef>
            </a:pPr>
            <a:r>
              <a:rPr lang="en-US" sz="2400" dirty="0"/>
              <a:t>The corporation must have 100 or fewer shareholders.</a:t>
            </a:r>
          </a:p>
          <a:p>
            <a:pPr>
              <a:spcBef>
                <a:spcPct val="40000"/>
              </a:spcBef>
            </a:pPr>
            <a:r>
              <a:rPr lang="en-US" sz="2400" dirty="0" smtClean="0"/>
              <a:t>The corporation must have only </a:t>
            </a:r>
            <a:r>
              <a:rPr lang="en-US" sz="2400" dirty="0"/>
              <a:t>one class of stock, although not all shareholders may have the same voting rights.</a:t>
            </a:r>
          </a:p>
          <a:p>
            <a:pPr>
              <a:spcBef>
                <a:spcPct val="40000"/>
              </a:spcBef>
            </a:pPr>
            <a:r>
              <a:rPr lang="en-US" sz="2400" dirty="0"/>
              <a:t>No shareholder may be a nonresident alien.</a:t>
            </a:r>
          </a:p>
        </p:txBody>
      </p:sp>
    </p:spTree>
  </p:cSld>
  <p:clrMapOvr>
    <a:masterClrMapping/>
  </p:clrMapOvr>
  <p:transition spd="slow">
    <p:cut thruBlk="1"/>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CF2A15EE-6821-403E-9E0D-E82FFE2F3237}" type="slidenum">
              <a:rPr lang="en-US" smtClean="0"/>
              <a:pPr/>
              <a:t>39</a:t>
            </a:fld>
            <a:endParaRPr lang="en-US" dirty="0"/>
          </a:p>
        </p:txBody>
      </p:sp>
      <p:sp>
        <p:nvSpPr>
          <p:cNvPr id="1222660" name="Rectangle 4" descr="Slideheader01"/>
          <p:cNvSpPr>
            <a:spLocks noGrp="1" noChangeArrowheads="1"/>
          </p:cNvSpPr>
          <p:nvPr>
            <p:ph type="title"/>
          </p:nvPr>
        </p:nvSpPr>
        <p:spPr>
          <a:xfrm>
            <a:off x="3175" y="197004"/>
            <a:ext cx="9124950" cy="1215717"/>
          </a:xfrm>
        </p:spPr>
        <p:txBody>
          <a:bodyPr/>
          <a:lstStyle/>
          <a:p>
            <a:r>
              <a:rPr lang="en-US" dirty="0"/>
              <a:t>Specific Forms of Partnerships </a:t>
            </a:r>
            <a:r>
              <a:rPr lang="en-US" dirty="0" smtClean="0"/>
              <a:t/>
            </a:r>
            <a:br>
              <a:rPr lang="en-US" dirty="0" smtClean="0"/>
            </a:br>
            <a:r>
              <a:rPr lang="en-US" dirty="0" smtClean="0"/>
              <a:t>and </a:t>
            </a:r>
            <a:r>
              <a:rPr lang="en-US" dirty="0"/>
              <a:t>Corporations (cont’d)</a:t>
            </a:r>
          </a:p>
        </p:txBody>
      </p:sp>
      <p:sp>
        <p:nvSpPr>
          <p:cNvPr id="1222661" name="Rectangle 5"/>
          <p:cNvSpPr>
            <a:spLocks noGrp="1" noChangeArrowheads="1"/>
          </p:cNvSpPr>
          <p:nvPr>
            <p:ph type="body" idx="1"/>
          </p:nvPr>
        </p:nvSpPr>
        <p:spPr>
          <a:xfrm>
            <a:off x="457200" y="1600200"/>
            <a:ext cx="8229600" cy="4800600"/>
          </a:xfrm>
        </p:spPr>
        <p:txBody>
          <a:bodyPr/>
          <a:lstStyle/>
          <a:p>
            <a:r>
              <a:rPr lang="en-US" dirty="0" smtClean="0"/>
              <a:t>Limited </a:t>
            </a:r>
            <a:r>
              <a:rPr lang="en-US" dirty="0"/>
              <a:t>Liability Company (LLC)</a:t>
            </a:r>
          </a:p>
          <a:p>
            <a:pPr lvl="1"/>
            <a:r>
              <a:rPr lang="en-US" dirty="0"/>
              <a:t>A hybrid form of business enterprise that offers the limited liability of a corporation but the tax advantages of a partnership.</a:t>
            </a:r>
          </a:p>
          <a:p>
            <a:pPr lvl="1"/>
            <a:r>
              <a:rPr lang="en-US" dirty="0"/>
              <a:t>Disadvantage is that LLC statutes differ from state to state, and thus any firm engaged in multi-state operations may face difficulties.</a:t>
            </a:r>
          </a:p>
        </p:txBody>
      </p:sp>
    </p:spTree>
  </p:cSld>
  <p:clrMapOvr>
    <a:masterClrMapping/>
  </p:clrMapOvr>
  <p:transition spd="slow">
    <p:cut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2"/>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12" name="Slide Number Placeholder 3"/>
          <p:cNvSpPr>
            <a:spLocks noGrp="1"/>
          </p:cNvSpPr>
          <p:nvPr>
            <p:ph type="sldNum" sz="quarter" idx="11"/>
          </p:nvPr>
        </p:nvSpPr>
        <p:spPr/>
        <p:txBody>
          <a:bodyPr/>
          <a:lstStyle/>
          <a:p>
            <a:r>
              <a:rPr lang="en-US" dirty="0" smtClean="0"/>
              <a:t>9–</a:t>
            </a:r>
            <a:fld id="{74DBAE27-7AF9-4C1C-831F-406D9E842AFA}" type="slidenum">
              <a:rPr lang="en-US" smtClean="0"/>
              <a:pPr/>
              <a:t>4</a:t>
            </a:fld>
            <a:endParaRPr lang="en-US" dirty="0"/>
          </a:p>
        </p:txBody>
      </p:sp>
      <p:sp>
        <p:nvSpPr>
          <p:cNvPr id="1237007" name="Rectangle 15" descr="Slideheader01"/>
          <p:cNvSpPr>
            <a:spLocks noGrp="1" noChangeArrowheads="1"/>
          </p:cNvSpPr>
          <p:nvPr>
            <p:ph type="title"/>
          </p:nvPr>
        </p:nvSpPr>
        <p:spPr>
          <a:xfrm>
            <a:off x="0" y="0"/>
            <a:ext cx="9136063" cy="1203325"/>
          </a:xfrm>
        </p:spPr>
        <p:txBody>
          <a:bodyPr/>
          <a:lstStyle/>
          <a:p>
            <a:pPr algn="ctr"/>
            <a:r>
              <a:rPr lang="en-US" dirty="0"/>
              <a:t>Legal Challenges for </a:t>
            </a:r>
            <a:br>
              <a:rPr lang="en-US" dirty="0"/>
            </a:br>
            <a:r>
              <a:rPr lang="en-US" dirty="0"/>
              <a:t>the Entrepreneurial Venture</a:t>
            </a:r>
          </a:p>
        </p:txBody>
      </p:sp>
      <p:grpSp>
        <p:nvGrpSpPr>
          <p:cNvPr id="1236998" name="Group 6"/>
          <p:cNvGrpSpPr>
            <a:grpSpLocks/>
          </p:cNvGrpSpPr>
          <p:nvPr/>
        </p:nvGrpSpPr>
        <p:grpSpPr bwMode="auto">
          <a:xfrm>
            <a:off x="1557338" y="1757363"/>
            <a:ext cx="5991225" cy="4414837"/>
            <a:chOff x="981" y="1107"/>
            <a:chExt cx="3774" cy="2781"/>
          </a:xfrm>
        </p:grpSpPr>
        <p:sp>
          <p:nvSpPr>
            <p:cNvPr id="1236999" name="Text Box 7" descr="Bluegray01"/>
            <p:cNvSpPr txBox="1">
              <a:spLocks noChangeArrowheads="1"/>
            </p:cNvSpPr>
            <p:nvPr/>
          </p:nvSpPr>
          <p:spPr bwMode="blackWhite">
            <a:xfrm>
              <a:off x="2123" y="3201"/>
              <a:ext cx="1514" cy="687"/>
            </a:xfrm>
            <a:prstGeom prst="rect">
              <a:avLst/>
            </a:prstGeom>
            <a:blipFill dpi="0" rotWithShape="0">
              <a:blip r:embed="rId3" cstate="print"/>
              <a:srcRect/>
              <a:stretch>
                <a:fillRect/>
              </a:stretch>
            </a:blipFill>
            <a:ln>
              <a:noFill/>
            </a:ln>
            <a:effectLst>
              <a:outerShdw blurRad="63500" dist="50800" dir="2700000" algn="tl" rotWithShape="0">
                <a:prstClr val="black">
                  <a:alpha val="40000"/>
                </a:prstClr>
              </a:outerShdw>
            </a:effectLst>
            <a:extLst>
              <a:ext uri="{91240B29-F687-4F45-9708-019B960494DF}">
                <a14:hiddenLine xmlns:a14="http://schemas.microsoft.com/office/drawing/2010/main" xmlns="" w="3175" algn="ctr">
                  <a:solidFill>
                    <a:schemeClr val="tx1"/>
                  </a:solidFill>
                  <a:miter lim="800000"/>
                  <a:headEnd/>
                  <a:tailEnd/>
                </a14:hiddenLine>
              </a:ext>
            </a:extLst>
          </p:spPr>
          <p:txBody>
            <a:bodyPr anchor="ctr" anchorCtr="1"/>
            <a:lstStyle/>
            <a:p>
              <a:pPr algn="ctr">
                <a:spcBef>
                  <a:spcPct val="50000"/>
                </a:spcBef>
              </a:pPr>
              <a:r>
                <a:rPr lang="en-US" sz="2000" b="1" dirty="0">
                  <a:cs typeface="Tahoma" pitchFamily="34" charset="0"/>
                </a:rPr>
                <a:t>Growth and Continuity of the Venture</a:t>
              </a:r>
            </a:p>
          </p:txBody>
        </p:sp>
        <p:cxnSp>
          <p:nvCxnSpPr>
            <p:cNvPr id="1237000" name="AutoShape 8"/>
            <p:cNvCxnSpPr>
              <a:cxnSpLocks noChangeShapeType="1"/>
              <a:stCxn id="1237003" idx="2"/>
            </p:cNvCxnSpPr>
            <p:nvPr/>
          </p:nvCxnSpPr>
          <p:spPr bwMode="auto">
            <a:xfrm>
              <a:off x="1738" y="1794"/>
              <a:ext cx="1124" cy="1020"/>
            </a:xfrm>
            <a:prstGeom prst="straightConnector1">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237001" name="AutoShape 9"/>
            <p:cNvCxnSpPr>
              <a:cxnSpLocks noChangeShapeType="1"/>
              <a:stCxn id="1237004" idx="2"/>
              <a:endCxn id="1237002" idx="2"/>
            </p:cNvCxnSpPr>
            <p:nvPr/>
          </p:nvCxnSpPr>
          <p:spPr bwMode="auto">
            <a:xfrm flipH="1">
              <a:off x="2880" y="1795"/>
              <a:ext cx="1118" cy="1049"/>
            </a:xfrm>
            <a:prstGeom prst="straightConnector1">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237002" name="Text Box 10" descr="Bluegray02"/>
            <p:cNvSpPr txBox="1">
              <a:spLocks noChangeArrowheads="1"/>
            </p:cNvSpPr>
            <p:nvPr/>
          </p:nvSpPr>
          <p:spPr bwMode="blackWhite">
            <a:xfrm>
              <a:off x="1986" y="2156"/>
              <a:ext cx="1788" cy="688"/>
            </a:xfrm>
            <a:prstGeom prst="rect">
              <a:avLst/>
            </a:prstGeom>
            <a:blipFill dpi="0" rotWithShape="1">
              <a:blip r:embed="rId4" cstate="print"/>
              <a:srcRect/>
              <a:stretch>
                <a:fillRect/>
              </a:stretch>
            </a:blipFill>
            <a:ln>
              <a:noFill/>
            </a:ln>
            <a:effectLst>
              <a:outerShdw blurRad="63500" dist="50800" dir="2700000" algn="tl" rotWithShape="0">
                <a:prstClr val="black">
                  <a:alpha val="40000"/>
                </a:prstClr>
              </a:outerShdw>
            </a:effectLst>
            <a:extLst>
              <a:ext uri="{91240B29-F687-4F45-9708-019B960494DF}">
                <a14:hiddenLine xmlns:a14="http://schemas.microsoft.com/office/drawing/2010/main" xmlns="" w="3175" algn="ctr">
                  <a:solidFill>
                    <a:schemeClr val="tx1"/>
                  </a:solidFill>
                  <a:miter lim="800000"/>
                  <a:headEnd/>
                  <a:tailEnd/>
                </a14:hiddenLine>
              </a:ext>
            </a:extLst>
          </p:spPr>
          <p:txBody>
            <a:bodyPr anchor="ctr" anchorCtr="1"/>
            <a:lstStyle/>
            <a:p>
              <a:pPr algn="ctr">
                <a:spcBef>
                  <a:spcPct val="50000"/>
                </a:spcBef>
              </a:pPr>
              <a:r>
                <a:rPr lang="en-US" sz="2400" b="1" dirty="0">
                  <a:cs typeface="Tahoma" pitchFamily="34" charset="0"/>
                </a:rPr>
                <a:t>Legal </a:t>
              </a:r>
              <a:br>
                <a:rPr lang="en-US" sz="2400" b="1" dirty="0">
                  <a:cs typeface="Tahoma" pitchFamily="34" charset="0"/>
                </a:rPr>
              </a:br>
              <a:r>
                <a:rPr lang="en-US" sz="2400" b="1" dirty="0">
                  <a:cs typeface="Tahoma" pitchFamily="34" charset="0"/>
                </a:rPr>
                <a:t>Concepts</a:t>
              </a:r>
            </a:p>
          </p:txBody>
        </p:sp>
        <p:sp>
          <p:nvSpPr>
            <p:cNvPr id="1237003" name="Text Box 11" descr="Bluegray01"/>
            <p:cNvSpPr txBox="1">
              <a:spLocks noChangeArrowheads="1"/>
            </p:cNvSpPr>
            <p:nvPr/>
          </p:nvSpPr>
          <p:spPr bwMode="blackWhite">
            <a:xfrm>
              <a:off x="981" y="1107"/>
              <a:ext cx="1514" cy="687"/>
            </a:xfrm>
            <a:prstGeom prst="rect">
              <a:avLst/>
            </a:prstGeom>
            <a:blipFill dpi="0" rotWithShape="0">
              <a:blip r:embed="rId3" cstate="print"/>
              <a:srcRect/>
              <a:stretch>
                <a:fillRect/>
              </a:stretch>
            </a:blipFill>
            <a:ln>
              <a:noFill/>
            </a:ln>
            <a:effectLst>
              <a:outerShdw blurRad="63500" dist="50800" dir="2700000" algn="tl" rotWithShape="0">
                <a:prstClr val="black">
                  <a:alpha val="40000"/>
                </a:prstClr>
              </a:outerShdw>
            </a:effectLst>
            <a:extLst>
              <a:ext uri="{91240B29-F687-4F45-9708-019B960494DF}">
                <a14:hiddenLine xmlns:a14="http://schemas.microsoft.com/office/drawing/2010/main" xmlns="" w="3175" algn="ctr">
                  <a:solidFill>
                    <a:schemeClr val="tx1"/>
                  </a:solidFill>
                  <a:miter lim="800000"/>
                  <a:headEnd/>
                  <a:tailEnd/>
                </a14:hiddenLine>
              </a:ext>
            </a:extLst>
          </p:spPr>
          <p:txBody>
            <a:bodyPr anchor="ctr" anchorCtr="1"/>
            <a:lstStyle/>
            <a:p>
              <a:pPr algn="ctr">
                <a:spcBef>
                  <a:spcPct val="50000"/>
                </a:spcBef>
              </a:pPr>
              <a:r>
                <a:rPr lang="en-US" sz="2000" b="1" dirty="0">
                  <a:cs typeface="Tahoma" pitchFamily="34" charset="0"/>
                </a:rPr>
                <a:t>Inception of the Venture</a:t>
              </a:r>
            </a:p>
          </p:txBody>
        </p:sp>
        <p:sp>
          <p:nvSpPr>
            <p:cNvPr id="1237004" name="Text Box 12" descr="Bluegray01"/>
            <p:cNvSpPr txBox="1">
              <a:spLocks noChangeArrowheads="1"/>
            </p:cNvSpPr>
            <p:nvPr/>
          </p:nvSpPr>
          <p:spPr bwMode="blackWhite">
            <a:xfrm>
              <a:off x="3241" y="1108"/>
              <a:ext cx="1514" cy="687"/>
            </a:xfrm>
            <a:prstGeom prst="rect">
              <a:avLst/>
            </a:prstGeom>
            <a:blipFill dpi="0" rotWithShape="0">
              <a:blip r:embed="rId3" cstate="print"/>
              <a:srcRect/>
              <a:stretch>
                <a:fillRect/>
              </a:stretch>
            </a:blipFill>
            <a:ln>
              <a:noFill/>
            </a:ln>
            <a:effectLst>
              <a:outerShdw blurRad="63500" dist="50800" dir="2700000" algn="tl" rotWithShape="0">
                <a:prstClr val="black">
                  <a:alpha val="40000"/>
                </a:prstClr>
              </a:outerShdw>
            </a:effectLst>
            <a:extLst>
              <a:ext uri="{91240B29-F687-4F45-9708-019B960494DF}">
                <a14:hiddenLine xmlns:a14="http://schemas.microsoft.com/office/drawing/2010/main" xmlns="" w="3175" algn="ctr">
                  <a:solidFill>
                    <a:schemeClr val="tx1"/>
                  </a:solidFill>
                  <a:miter lim="800000"/>
                  <a:headEnd/>
                  <a:tailEnd/>
                </a14:hiddenLine>
              </a:ext>
            </a:extLst>
          </p:spPr>
          <p:txBody>
            <a:bodyPr anchor="ctr" anchorCtr="1"/>
            <a:lstStyle/>
            <a:p>
              <a:pPr algn="ctr">
                <a:spcBef>
                  <a:spcPct val="50000"/>
                </a:spcBef>
              </a:pPr>
              <a:r>
                <a:rPr lang="en-US" sz="2000" b="1" dirty="0">
                  <a:cs typeface="Tahoma" pitchFamily="34" charset="0"/>
                </a:rPr>
                <a:t>The Ongoing Venture</a:t>
              </a:r>
            </a:p>
          </p:txBody>
        </p:sp>
        <p:cxnSp>
          <p:nvCxnSpPr>
            <p:cNvPr id="1237005" name="AutoShape 13"/>
            <p:cNvCxnSpPr>
              <a:cxnSpLocks noChangeShapeType="1"/>
              <a:stCxn id="1237002" idx="2"/>
              <a:endCxn id="1236999" idx="0"/>
            </p:cNvCxnSpPr>
            <p:nvPr/>
          </p:nvCxnSpPr>
          <p:spPr bwMode="auto">
            <a:xfrm>
              <a:off x="2880" y="2844"/>
              <a:ext cx="0" cy="357"/>
            </a:xfrm>
            <a:prstGeom prst="straightConnector1">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grpSp>
    </p:spTree>
  </p:cSld>
  <p:clrMapOvr>
    <a:masterClrMapping/>
  </p:clrMapOvr>
  <p:transition spd="slow">
    <p:cut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afterEffect">
                                  <p:stCondLst>
                                    <p:cond delay="0"/>
                                  </p:stCondLst>
                                  <p:childTnLst>
                                    <p:set>
                                      <p:cBhvr>
                                        <p:cTn id="6" dur="1" fill="hold">
                                          <p:stCondLst>
                                            <p:cond delay="0"/>
                                          </p:stCondLst>
                                        </p:cTn>
                                        <p:tgtEl>
                                          <p:spTgt spid="1236998"/>
                                        </p:tgtEl>
                                        <p:attrNameLst>
                                          <p:attrName>style.visibility</p:attrName>
                                        </p:attrNameLst>
                                      </p:cBhvr>
                                      <p:to>
                                        <p:strVal val="visible"/>
                                      </p:to>
                                    </p:set>
                                    <p:animEffect transition="in" filter="box(out)">
                                      <p:cBhvr>
                                        <p:cTn id="7" dur="2000"/>
                                        <p:tgtEl>
                                          <p:spTgt spid="12369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6" name="Slide Number Placeholder 3"/>
          <p:cNvSpPr>
            <a:spLocks noGrp="1"/>
          </p:cNvSpPr>
          <p:nvPr>
            <p:ph type="sldNum" sz="quarter" idx="11"/>
          </p:nvPr>
        </p:nvSpPr>
        <p:spPr/>
        <p:txBody>
          <a:bodyPr/>
          <a:lstStyle/>
          <a:p>
            <a:r>
              <a:rPr lang="en-US" dirty="0" smtClean="0"/>
              <a:t>9–</a:t>
            </a:r>
            <a:fld id="{5CD70182-57F0-4604-8FC5-920B0FAC03B1}" type="slidenum">
              <a:rPr lang="en-US" smtClean="0"/>
              <a:pPr/>
              <a:t>40</a:t>
            </a:fld>
            <a:endParaRPr lang="en-US" dirty="0"/>
          </a:p>
        </p:txBody>
      </p:sp>
      <p:sp>
        <p:nvSpPr>
          <p:cNvPr id="276482" name="Rectangle 2"/>
          <p:cNvSpPr>
            <a:spLocks noGrp="1" noChangeArrowheads="1"/>
          </p:cNvSpPr>
          <p:nvPr>
            <p:ph type="title"/>
          </p:nvPr>
        </p:nvSpPr>
        <p:spPr>
          <a:xfrm>
            <a:off x="287338" y="540156"/>
            <a:ext cx="8534400" cy="457200"/>
          </a:xfrm>
          <a:blipFill dpi="0" rotWithShape="1">
            <a:blip r:embed="rId3" cstate="print">
              <a:extLst>
                <a:ext uri="{28A0092B-C50C-407E-A947-70E740481C1C}">
                  <a14:useLocalDpi xmlns:a14="http://schemas.microsoft.com/office/drawing/2010/main" xmlns="" val="0"/>
                </a:ext>
              </a:extLst>
            </a:blip>
            <a:srcRect/>
            <a:stretch>
              <a:fillRect/>
            </a:stretch>
          </a:blipFill>
          <a:ln/>
        </p:spPr>
        <p:txBody>
          <a:bodyPr lIns="0" tIns="0" rIns="0" bIns="0">
            <a:noAutofit/>
          </a:bodyPr>
          <a:lstStyle/>
          <a:p>
            <a:pPr marL="1654175" indent="-1484313">
              <a:tabLst>
                <a:tab pos="1147763" algn="ctr"/>
              </a:tabLst>
            </a:pPr>
            <a:r>
              <a:rPr lang="en-US" sz="2000" i="1" baseline="54000" dirty="0">
                <a:solidFill>
                  <a:schemeClr val="bg1"/>
                </a:solidFill>
                <a:effectLst/>
                <a:latin typeface="Book Antiqua" pitchFamily="18" charset="0"/>
              </a:rPr>
              <a:t>Table</a:t>
            </a:r>
            <a:r>
              <a:rPr lang="en-US" sz="2400" i="1" baseline="50000" dirty="0">
                <a:solidFill>
                  <a:schemeClr val="bg1"/>
                </a:solidFill>
                <a:effectLst/>
                <a:latin typeface="Book Antiqua" pitchFamily="18" charset="0"/>
              </a:rPr>
              <a:t>	</a:t>
            </a:r>
            <a:r>
              <a:rPr lang="en-US" sz="1600" dirty="0" smtClean="0">
                <a:solidFill>
                  <a:schemeClr val="bg1"/>
                </a:solidFill>
                <a:effectLst/>
                <a:cs typeface="Tahoma" pitchFamily="34" charset="0"/>
              </a:rPr>
              <a:t>9.4</a:t>
            </a:r>
            <a:r>
              <a:rPr lang="en-US" sz="1800" dirty="0">
                <a:solidFill>
                  <a:schemeClr val="bg1"/>
                </a:solidFill>
                <a:effectLst/>
                <a:cs typeface="Tahoma" pitchFamily="34" charset="0"/>
              </a:rPr>
              <a:t>	</a:t>
            </a:r>
            <a:r>
              <a:rPr lang="en-US" sz="1800" dirty="0">
                <a:solidFill>
                  <a:srgbClr val="0099CC"/>
                </a:solidFill>
                <a:effectLst/>
                <a:cs typeface="Tahoma" pitchFamily="34" charset="0"/>
              </a:rPr>
              <a:t>Principal Characteristics of Limited Partnerships and LLLPs </a:t>
            </a:r>
          </a:p>
        </p:txBody>
      </p:sp>
      <p:sp>
        <p:nvSpPr>
          <p:cNvPr id="276485" name="Rectangle 5"/>
          <p:cNvSpPr>
            <a:spLocks noChangeArrowheads="1"/>
          </p:cNvSpPr>
          <p:nvPr/>
        </p:nvSpPr>
        <p:spPr bwMode="auto">
          <a:xfrm>
            <a:off x="609600" y="1063625"/>
            <a:ext cx="7924800" cy="5032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marL="342900" indent="-342900">
              <a:spcBef>
                <a:spcPct val="40000"/>
              </a:spcBef>
              <a:buFontTx/>
              <a:buAutoNum type="arabicPeriod"/>
            </a:pPr>
            <a:r>
              <a:rPr lang="en-US" sz="1400" dirty="0"/>
              <a:t>A limited partnership or LLLP may be created only in accordance with a statute.</a:t>
            </a:r>
          </a:p>
          <a:p>
            <a:pPr marL="342900" indent="-342900">
              <a:spcBef>
                <a:spcPct val="40000"/>
              </a:spcBef>
              <a:buFontTx/>
              <a:buAutoNum type="arabicPeriod"/>
            </a:pPr>
            <a:r>
              <a:rPr lang="en-US" sz="1400" dirty="0"/>
              <a:t>A limited partnership or LLLP has two types of partners:  general partners and limited partners.  It must have one or more of each type.</a:t>
            </a:r>
          </a:p>
          <a:p>
            <a:pPr marL="342900" indent="-342900">
              <a:spcBef>
                <a:spcPct val="40000"/>
              </a:spcBef>
              <a:buFontTx/>
              <a:buAutoNum type="arabicPeriod"/>
            </a:pPr>
            <a:r>
              <a:rPr lang="en-US" sz="1400" dirty="0"/>
              <a:t>All partners, limited and general, share the profits of the business.</a:t>
            </a:r>
          </a:p>
          <a:p>
            <a:pPr marL="342900" indent="-342900">
              <a:spcBef>
                <a:spcPct val="40000"/>
              </a:spcBef>
              <a:buFontTx/>
              <a:buAutoNum type="arabicPeriod"/>
            </a:pPr>
            <a:r>
              <a:rPr lang="en-US" sz="1400" dirty="0"/>
              <a:t>Each limited partner has liability limited to his capital contribution to the business.  Each general partner of a limited partnership has unlimited liability for the obligations of the business.  A general partner in an LLLP, however, has liability limited to his capital contribution.</a:t>
            </a:r>
          </a:p>
          <a:p>
            <a:pPr marL="342900" indent="-342900">
              <a:spcBef>
                <a:spcPct val="40000"/>
              </a:spcBef>
              <a:buFontTx/>
              <a:buAutoNum type="arabicPeriod"/>
            </a:pPr>
            <a:r>
              <a:rPr lang="en-US" sz="1400" dirty="0"/>
              <a:t>Each general partner has a right to manage the business, and she is an agent of the limited partnership or LLLP.  A limited partner has no right to manage the business or to act as its agent, but he does have the right to vote on fundamental matters.  A limited partner they manage the business, yet retain limited liability for partnership obligations.</a:t>
            </a:r>
          </a:p>
          <a:p>
            <a:pPr marL="342900" indent="-342900">
              <a:spcBef>
                <a:spcPct val="40000"/>
              </a:spcBef>
              <a:buFontTx/>
              <a:buAutoNum type="arabicPeriod"/>
            </a:pPr>
            <a:r>
              <a:rPr lang="en-US" sz="1400" dirty="0"/>
              <a:t>General partners, as agents, are fiduciaries of the business.  Limited partners are not fiduciaries.</a:t>
            </a:r>
          </a:p>
          <a:p>
            <a:pPr marL="342900" indent="-342900">
              <a:spcBef>
                <a:spcPct val="40000"/>
              </a:spcBef>
              <a:buFontTx/>
              <a:buAutoNum type="arabicPeriod"/>
            </a:pPr>
            <a:r>
              <a:rPr lang="en-US" sz="1400" dirty="0"/>
              <a:t>A partner’s rights in a limited partnership or LLLP are not freely transferable.  A transferee of a general or limited partnership interest in not a partner, but is entitled only to the transferring partner’s share of capital and profits.</a:t>
            </a:r>
          </a:p>
          <a:p>
            <a:pPr marL="342900" indent="-342900">
              <a:spcBef>
                <a:spcPct val="40000"/>
              </a:spcBef>
              <a:buFontTx/>
              <a:buAutoNum type="arabicPeriod"/>
            </a:pPr>
            <a:r>
              <a:rPr lang="en-US" sz="1400" dirty="0"/>
              <a:t>The death or other withdrawal of a partner does not dissolve a limited partnership or LLLP, unless there is no surviving general partner.</a:t>
            </a:r>
          </a:p>
          <a:p>
            <a:pPr marL="342900" indent="-342900">
              <a:spcBef>
                <a:spcPct val="40000"/>
              </a:spcBef>
              <a:buFontTx/>
              <a:buAutoNum type="arabicPeriod"/>
            </a:pPr>
            <a:r>
              <a:rPr lang="en-US" sz="1400" dirty="0"/>
              <a:t>Usually, a limited partnership or LLLP is taxed like a partnership.</a:t>
            </a:r>
          </a:p>
        </p:txBody>
      </p:sp>
      <p:sp>
        <p:nvSpPr>
          <p:cNvPr id="7" name="Rectangle 84"/>
          <p:cNvSpPr>
            <a:spLocks noChangeArrowheads="1"/>
          </p:cNvSpPr>
          <p:nvPr/>
        </p:nvSpPr>
        <p:spPr bwMode="auto">
          <a:xfrm>
            <a:off x="349250" y="6096000"/>
            <a:ext cx="7042150" cy="338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nchor="ctr">
            <a:spAutoFit/>
          </a:bodyPr>
          <a:lstStyle/>
          <a:p>
            <a:r>
              <a:rPr lang="en-US" sz="800" b="1" i="1" dirty="0">
                <a:solidFill>
                  <a:srgbClr val="0099CC"/>
                </a:solidFill>
              </a:rPr>
              <a:t>Source</a:t>
            </a:r>
            <a:r>
              <a:rPr lang="en-US" sz="800" b="1" dirty="0">
                <a:solidFill>
                  <a:srgbClr val="0099CC"/>
                </a:solidFill>
              </a:rPr>
              <a:t>:</a:t>
            </a:r>
            <a:r>
              <a:rPr lang="en-US" sz="800" dirty="0">
                <a:solidFill>
                  <a:srgbClr val="0099CC"/>
                </a:solidFill>
              </a:rPr>
              <a:t>  </a:t>
            </a:r>
            <a:r>
              <a:rPr lang="en-US" sz="800" dirty="0" smtClean="0">
                <a:solidFill>
                  <a:srgbClr val="0099CC"/>
                </a:solidFill>
              </a:rPr>
              <a:t>Adapted from Jane </a:t>
            </a:r>
            <a:r>
              <a:rPr lang="en-US" sz="800" dirty="0">
                <a:solidFill>
                  <a:srgbClr val="0099CC"/>
                </a:solidFill>
              </a:rPr>
              <a:t>P. Mallor, A. James Barnes, Thomas Bowers, and Arlen W. Langvardt, </a:t>
            </a:r>
            <a:r>
              <a:rPr lang="en-US" sz="800" i="1" dirty="0">
                <a:solidFill>
                  <a:srgbClr val="0099CC"/>
                </a:solidFill>
              </a:rPr>
              <a:t>Business Law: The Ethical, Global, and E-Commerce Environment</a:t>
            </a:r>
            <a:r>
              <a:rPr lang="en-US" sz="800" dirty="0">
                <a:solidFill>
                  <a:srgbClr val="0099CC"/>
                </a:solidFill>
              </a:rPr>
              <a:t>, </a:t>
            </a:r>
            <a:r>
              <a:rPr lang="en-US" sz="800" dirty="0" smtClean="0">
                <a:solidFill>
                  <a:srgbClr val="0099CC"/>
                </a:solidFill>
              </a:rPr>
              <a:t>15 </a:t>
            </a:r>
            <a:r>
              <a:rPr lang="en-US" sz="800" dirty="0">
                <a:solidFill>
                  <a:srgbClr val="0099CC"/>
                </a:solidFill>
              </a:rPr>
              <a:t>ed</a:t>
            </a:r>
            <a:r>
              <a:rPr lang="en-US" sz="800" dirty="0" smtClean="0">
                <a:solidFill>
                  <a:srgbClr val="0099CC"/>
                </a:solidFill>
              </a:rPr>
              <a:t>. (New York: McGraw </a:t>
            </a:r>
            <a:r>
              <a:rPr lang="en-US" sz="800" dirty="0">
                <a:solidFill>
                  <a:srgbClr val="0099CC"/>
                </a:solidFill>
              </a:rPr>
              <a:t>Hill Irwin, 2013), </a:t>
            </a:r>
            <a:r>
              <a:rPr lang="en-US" sz="800" dirty="0" smtClean="0">
                <a:solidFill>
                  <a:srgbClr val="0099CC"/>
                </a:solidFill>
              </a:rPr>
              <a:t>955–1024. </a:t>
            </a:r>
            <a:r>
              <a:rPr lang="en-US" sz="800" dirty="0">
                <a:solidFill>
                  <a:srgbClr val="0099CC"/>
                </a:solidFill>
              </a:rPr>
              <a:t>Reprinted with permission from The McGraw-Hill Companies.</a:t>
            </a:r>
          </a:p>
        </p:txBody>
      </p:sp>
    </p:spTree>
  </p:cSld>
  <p:clrMapOvr>
    <a:masterClrMapping/>
  </p:clrMapOvr>
  <p:transition spd="slow">
    <p:cut thruBlk="1"/>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 Corporations</a:t>
            </a:r>
          </a:p>
        </p:txBody>
      </p:sp>
      <p:sp>
        <p:nvSpPr>
          <p:cNvPr id="3" name="Content Placeholder 2"/>
          <p:cNvSpPr>
            <a:spLocks noGrp="1"/>
          </p:cNvSpPr>
          <p:nvPr>
            <p:ph idx="1"/>
          </p:nvPr>
        </p:nvSpPr>
        <p:spPr/>
        <p:txBody>
          <a:bodyPr/>
          <a:lstStyle/>
          <a:p>
            <a:r>
              <a:rPr lang="en-US" dirty="0" smtClean="0"/>
              <a:t>Certified </a:t>
            </a:r>
            <a:r>
              <a:rPr lang="en-US" dirty="0"/>
              <a:t>B </a:t>
            </a:r>
            <a:r>
              <a:rPr lang="en-US" dirty="0" smtClean="0"/>
              <a:t>Corporations</a:t>
            </a:r>
          </a:p>
          <a:p>
            <a:pPr lvl="1"/>
            <a:r>
              <a:rPr lang="en-US" dirty="0" smtClean="0"/>
              <a:t>Are a </a:t>
            </a:r>
            <a:r>
              <a:rPr lang="en-US" dirty="0"/>
              <a:t>new way for businesses to solve </a:t>
            </a:r>
            <a:r>
              <a:rPr lang="en-US" dirty="0" smtClean="0"/>
              <a:t>critical social </a:t>
            </a:r>
            <a:r>
              <a:rPr lang="en-US" dirty="0"/>
              <a:t>and environmental </a:t>
            </a:r>
            <a:r>
              <a:rPr lang="en-US" dirty="0" smtClean="0"/>
              <a:t>problems by addressing two critical problems</a:t>
            </a:r>
            <a:r>
              <a:rPr lang="en-US" dirty="0"/>
              <a:t>:</a:t>
            </a:r>
          </a:p>
          <a:p>
            <a:pPr lvl="2"/>
            <a:r>
              <a:rPr lang="en-US" dirty="0" smtClean="0"/>
              <a:t>Corporate </a:t>
            </a:r>
            <a:r>
              <a:rPr lang="en-US" dirty="0"/>
              <a:t>laws </a:t>
            </a:r>
            <a:r>
              <a:rPr lang="en-US" dirty="0" smtClean="0"/>
              <a:t>that make </a:t>
            </a:r>
            <a:r>
              <a:rPr lang="en-US" dirty="0"/>
              <a:t>it difficult for businesses to consider employee, community, </a:t>
            </a:r>
            <a:r>
              <a:rPr lang="en-US" dirty="0" smtClean="0"/>
              <a:t>and environmental </a:t>
            </a:r>
            <a:r>
              <a:rPr lang="en-US" dirty="0"/>
              <a:t>interests in their decision making</a:t>
            </a:r>
            <a:r>
              <a:rPr lang="en-US" dirty="0" smtClean="0"/>
              <a:t>. </a:t>
            </a:r>
          </a:p>
          <a:p>
            <a:pPr lvl="2"/>
            <a:r>
              <a:rPr lang="en-US" dirty="0" smtClean="0"/>
              <a:t>The </a:t>
            </a:r>
            <a:r>
              <a:rPr lang="en-US" dirty="0"/>
              <a:t>lack of transparent standards </a:t>
            </a:r>
            <a:r>
              <a:rPr lang="en-US" dirty="0" smtClean="0"/>
              <a:t>that can make </a:t>
            </a:r>
            <a:r>
              <a:rPr lang="en-US" dirty="0"/>
              <a:t>it difficult to tell the difference between </a:t>
            </a:r>
            <a:r>
              <a:rPr lang="en-US" dirty="0" smtClean="0"/>
              <a:t>a socially </a:t>
            </a:r>
            <a:r>
              <a:rPr lang="en-US" dirty="0"/>
              <a:t>proactive company and just good </a:t>
            </a:r>
            <a:r>
              <a:rPr lang="en-US" dirty="0" smtClean="0"/>
              <a:t>marketing.</a:t>
            </a:r>
            <a:endParaRPr lang="en-US" dirty="0"/>
          </a:p>
        </p:txBody>
      </p:sp>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A24B2513-8546-40E3-A851-24D645BC92B9}" type="slidenum">
              <a:rPr lang="en-US" smtClean="0"/>
              <a:pPr/>
              <a:t>41</a:t>
            </a:fld>
            <a:endParaRPr lang="en-US" dirty="0"/>
          </a:p>
        </p:txBody>
      </p:sp>
    </p:spTree>
    <p:extLst>
      <p:ext uri="{BB962C8B-B14F-4D97-AF65-F5344CB8AC3E}">
        <p14:creationId xmlns:p14="http://schemas.microsoft.com/office/powerpoint/2010/main" xmlns="" val="562434379"/>
      </p:ext>
    </p:extLst>
  </p:cSld>
  <p:clrMapOvr>
    <a:masterClrMapping/>
  </p:clrMapOvr>
  <p:transition spd="slow">
    <p:cut thruBlk="1"/>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L3C</a:t>
            </a:r>
          </a:p>
        </p:txBody>
      </p:sp>
      <p:sp>
        <p:nvSpPr>
          <p:cNvPr id="3" name="Content Placeholder 2"/>
          <p:cNvSpPr>
            <a:spLocks noGrp="1"/>
          </p:cNvSpPr>
          <p:nvPr>
            <p:ph idx="1"/>
          </p:nvPr>
        </p:nvSpPr>
        <p:spPr/>
        <p:txBody>
          <a:bodyPr/>
          <a:lstStyle/>
          <a:p>
            <a:r>
              <a:rPr lang="en-US" dirty="0" smtClean="0"/>
              <a:t>LC3</a:t>
            </a:r>
          </a:p>
          <a:p>
            <a:pPr lvl="1"/>
            <a:r>
              <a:rPr lang="en-US" dirty="0" smtClean="0"/>
              <a:t>Is a </a:t>
            </a:r>
            <a:r>
              <a:rPr lang="en-US" dirty="0"/>
              <a:t>low-profit, limited liability company </a:t>
            </a:r>
            <a:r>
              <a:rPr lang="en-US" dirty="0" smtClean="0"/>
              <a:t>that facilitates </a:t>
            </a:r>
            <a:r>
              <a:rPr lang="en-US" dirty="0"/>
              <a:t>investments in socially beneficial, for-profit ventures</a:t>
            </a:r>
            <a:r>
              <a:rPr lang="en-US" dirty="0" smtClean="0"/>
              <a:t>.</a:t>
            </a:r>
          </a:p>
          <a:p>
            <a:pPr lvl="1"/>
            <a:r>
              <a:rPr lang="en-US" dirty="0" smtClean="0"/>
              <a:t>Is </a:t>
            </a:r>
            <a:r>
              <a:rPr lang="en-US" dirty="0"/>
              <a:t>designed </a:t>
            </a:r>
            <a:r>
              <a:rPr lang="en-US" dirty="0" smtClean="0"/>
              <a:t>to attract </a:t>
            </a:r>
            <a:r>
              <a:rPr lang="en-US" dirty="0"/>
              <a:t>private investments and philanthropic capital in ventures designed to provide </a:t>
            </a:r>
            <a:r>
              <a:rPr lang="en-US" dirty="0" smtClean="0"/>
              <a:t>a social </a:t>
            </a:r>
            <a:r>
              <a:rPr lang="en-US" dirty="0"/>
              <a:t>benefit</a:t>
            </a:r>
            <a:r>
              <a:rPr lang="en-US" dirty="0" smtClean="0"/>
              <a:t>.</a:t>
            </a:r>
          </a:p>
          <a:p>
            <a:pPr lvl="1"/>
            <a:r>
              <a:rPr lang="en-US" dirty="0" smtClean="0"/>
              <a:t>Has </a:t>
            </a:r>
            <a:r>
              <a:rPr lang="en-US" dirty="0"/>
              <a:t>an explicit primary charitable </a:t>
            </a:r>
            <a:r>
              <a:rPr lang="en-US" dirty="0" smtClean="0"/>
              <a:t>mission and </a:t>
            </a:r>
            <a:r>
              <a:rPr lang="en-US" dirty="0"/>
              <a:t>only a </a:t>
            </a:r>
            <a:r>
              <a:rPr lang="en-US" dirty="0" smtClean="0"/>
              <a:t>secondary </a:t>
            </a:r>
            <a:r>
              <a:rPr lang="en-US" dirty="0"/>
              <a:t>profit concern</a:t>
            </a:r>
            <a:r>
              <a:rPr lang="en-US" dirty="0" smtClean="0"/>
              <a:t>.</a:t>
            </a:r>
          </a:p>
          <a:p>
            <a:pPr lvl="1"/>
            <a:r>
              <a:rPr lang="en-US" dirty="0" smtClean="0"/>
              <a:t>Is </a:t>
            </a:r>
            <a:r>
              <a:rPr lang="en-US" dirty="0"/>
              <a:t>able to form flexible partnerships where </a:t>
            </a:r>
            <a:r>
              <a:rPr lang="en-US" dirty="0" smtClean="0"/>
              <a:t>tiered ownership rights </a:t>
            </a:r>
            <a:r>
              <a:rPr lang="en-US" dirty="0"/>
              <a:t>are set to meet the requirements of each partner</a:t>
            </a:r>
          </a:p>
        </p:txBody>
      </p:sp>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A24B2513-8546-40E3-A851-24D645BC92B9}" type="slidenum">
              <a:rPr lang="en-US" smtClean="0"/>
              <a:pPr/>
              <a:t>42</a:t>
            </a:fld>
            <a:endParaRPr lang="en-US" dirty="0"/>
          </a:p>
        </p:txBody>
      </p:sp>
    </p:spTree>
    <p:extLst>
      <p:ext uri="{BB962C8B-B14F-4D97-AF65-F5344CB8AC3E}">
        <p14:creationId xmlns:p14="http://schemas.microsoft.com/office/powerpoint/2010/main" xmlns="" val="397349133"/>
      </p:ext>
    </p:extLst>
  </p:cSld>
  <p:clrMapOvr>
    <a:masterClrMapping/>
  </p:clrMapOvr>
  <p:transition spd="slow">
    <p:cut thruBlk="1"/>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6E827C5F-489A-485B-B269-35026E50F979}" type="slidenum">
              <a:rPr lang="en-US" smtClean="0"/>
              <a:pPr/>
              <a:t>43</a:t>
            </a:fld>
            <a:endParaRPr lang="en-US" dirty="0"/>
          </a:p>
        </p:txBody>
      </p:sp>
      <p:sp>
        <p:nvSpPr>
          <p:cNvPr id="1179650" name="Rectangle 2" descr="Slideheader01"/>
          <p:cNvSpPr>
            <a:spLocks noGrp="1" noChangeArrowheads="1"/>
          </p:cNvSpPr>
          <p:nvPr>
            <p:ph type="title"/>
          </p:nvPr>
        </p:nvSpPr>
        <p:spPr/>
        <p:txBody>
          <a:bodyPr/>
          <a:lstStyle/>
          <a:p>
            <a:r>
              <a:rPr lang="en-US" dirty="0" smtClean="0"/>
              <a:t>Bankruptcy</a:t>
            </a:r>
            <a:endParaRPr lang="en-US" dirty="0"/>
          </a:p>
        </p:txBody>
      </p:sp>
      <p:sp>
        <p:nvSpPr>
          <p:cNvPr id="1179651" name="Rectangle 3"/>
          <p:cNvSpPr>
            <a:spLocks noGrp="1" noChangeArrowheads="1"/>
          </p:cNvSpPr>
          <p:nvPr>
            <p:ph type="body" idx="1"/>
          </p:nvPr>
        </p:nvSpPr>
        <p:spPr/>
        <p:txBody>
          <a:bodyPr/>
          <a:lstStyle/>
          <a:p>
            <a:pPr>
              <a:spcBef>
                <a:spcPct val="30000"/>
              </a:spcBef>
            </a:pPr>
            <a:r>
              <a:rPr lang="en-US" dirty="0"/>
              <a:t>Bankruptcy</a:t>
            </a:r>
          </a:p>
          <a:p>
            <a:pPr marL="625475" lvl="1" indent="-223838">
              <a:spcBef>
                <a:spcPct val="30000"/>
              </a:spcBef>
            </a:pPr>
            <a:r>
              <a:rPr lang="en-US" dirty="0"/>
              <a:t>When a venture’s financial obligations are greater than its assets and it is unable to meet its obligations.</a:t>
            </a:r>
          </a:p>
          <a:p>
            <a:pPr>
              <a:spcBef>
                <a:spcPct val="30000"/>
              </a:spcBef>
            </a:pPr>
            <a:r>
              <a:rPr lang="en-US" dirty="0"/>
              <a:t>The Bankruptcy Act</a:t>
            </a:r>
          </a:p>
          <a:p>
            <a:pPr marL="625475" lvl="1" indent="-223838">
              <a:spcBef>
                <a:spcPct val="30000"/>
              </a:spcBef>
            </a:pPr>
            <a:r>
              <a:rPr lang="en-US" dirty="0"/>
              <a:t>A federal law that provides for specific procedures for handling insolvent debtors</a:t>
            </a:r>
            <a:r>
              <a:rPr lang="en-US" dirty="0">
                <a:cs typeface="Arial" pitchFamily="34" charset="0"/>
              </a:rPr>
              <a:t>—those </a:t>
            </a:r>
            <a:r>
              <a:rPr lang="en-US" dirty="0"/>
              <a:t>who are unable to pay debts as they become due. </a:t>
            </a:r>
          </a:p>
          <a:p>
            <a:pPr lvl="2">
              <a:spcBef>
                <a:spcPct val="30000"/>
              </a:spcBef>
            </a:pPr>
            <a:r>
              <a:rPr lang="en-US" dirty="0"/>
              <a:t>Ensures that the property of the debtor is distributed fairly to the creditors.</a:t>
            </a:r>
          </a:p>
          <a:p>
            <a:pPr lvl="2">
              <a:spcBef>
                <a:spcPct val="30000"/>
              </a:spcBef>
            </a:pPr>
            <a:r>
              <a:rPr lang="en-US" dirty="0"/>
              <a:t>Protects creditors from having debtors unreasonably diminish their assets.</a:t>
            </a:r>
          </a:p>
          <a:p>
            <a:pPr lvl="2">
              <a:spcBef>
                <a:spcPct val="30000"/>
              </a:spcBef>
            </a:pPr>
            <a:r>
              <a:rPr lang="en-US" dirty="0"/>
              <a:t>Protects debtors from extreme demands by creditors.</a:t>
            </a:r>
          </a:p>
        </p:txBody>
      </p:sp>
    </p:spTree>
  </p:cSld>
  <p:clrMapOvr>
    <a:masterClrMapping/>
  </p:clrMapOvr>
  <p:transition spd="slow">
    <p:cut thruBlk="1"/>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C213F177-7069-4245-BC42-3E90A70AAFCC}" type="slidenum">
              <a:rPr lang="en-US" smtClean="0"/>
              <a:pPr/>
              <a:t>44</a:t>
            </a:fld>
            <a:endParaRPr lang="en-US" dirty="0"/>
          </a:p>
        </p:txBody>
      </p:sp>
      <p:sp>
        <p:nvSpPr>
          <p:cNvPr id="1187842" name="Rectangle 2" descr="Slideheader01"/>
          <p:cNvSpPr>
            <a:spLocks noGrp="1" noChangeArrowheads="1"/>
          </p:cNvSpPr>
          <p:nvPr>
            <p:ph type="title"/>
          </p:nvPr>
        </p:nvSpPr>
        <p:spPr/>
        <p:txBody>
          <a:bodyPr/>
          <a:lstStyle/>
          <a:p>
            <a:r>
              <a:rPr lang="en-US" dirty="0"/>
              <a:t>Bankruptcy (cont’d)</a:t>
            </a:r>
          </a:p>
        </p:txBody>
      </p:sp>
      <p:sp>
        <p:nvSpPr>
          <p:cNvPr id="1187843" name="Rectangle 3"/>
          <p:cNvSpPr>
            <a:spLocks noGrp="1" noChangeArrowheads="1"/>
          </p:cNvSpPr>
          <p:nvPr>
            <p:ph type="body" idx="1"/>
          </p:nvPr>
        </p:nvSpPr>
        <p:spPr/>
        <p:txBody>
          <a:bodyPr/>
          <a:lstStyle/>
          <a:p>
            <a:pPr>
              <a:spcBef>
                <a:spcPct val="30000"/>
              </a:spcBef>
            </a:pPr>
            <a:r>
              <a:rPr lang="en-US" dirty="0"/>
              <a:t>Chapter 7: Straight Bankruptcy</a:t>
            </a:r>
          </a:p>
          <a:p>
            <a:pPr marL="625475" lvl="1" indent="-223838">
              <a:spcBef>
                <a:spcPct val="30000"/>
              </a:spcBef>
            </a:pPr>
            <a:r>
              <a:rPr lang="en-US" dirty="0"/>
              <a:t>Sometimes referred to as “liquidation.”</a:t>
            </a:r>
          </a:p>
          <a:p>
            <a:pPr marL="625475" lvl="1" indent="-223838">
              <a:spcBef>
                <a:spcPct val="30000"/>
              </a:spcBef>
            </a:pPr>
            <a:r>
              <a:rPr lang="en-US" dirty="0"/>
              <a:t>Requires the debtor to surrender all property to a trustee appointed by the court.</a:t>
            </a:r>
          </a:p>
          <a:p>
            <a:pPr>
              <a:spcBef>
                <a:spcPct val="30000"/>
              </a:spcBef>
            </a:pPr>
            <a:r>
              <a:rPr lang="en-US" dirty="0"/>
              <a:t>Chapter 11: Reorganization</a:t>
            </a:r>
          </a:p>
          <a:p>
            <a:pPr marL="625475" lvl="1" indent="-223838">
              <a:spcBef>
                <a:spcPct val="30000"/>
              </a:spcBef>
            </a:pPr>
            <a:r>
              <a:rPr lang="en-US" dirty="0"/>
              <a:t>The most common form of bankruptcy.</a:t>
            </a:r>
          </a:p>
          <a:p>
            <a:pPr marL="625475" lvl="1" indent="-223838">
              <a:spcBef>
                <a:spcPct val="30000"/>
              </a:spcBef>
            </a:pPr>
            <a:r>
              <a:rPr lang="en-US" dirty="0"/>
              <a:t>Under this format, a debtor attempts to formulate a plan to pay a portion of the debts, have the remaining sum discharged, and continue to stay in operation.</a:t>
            </a:r>
          </a:p>
        </p:txBody>
      </p:sp>
    </p:spTree>
  </p:cSld>
  <p:clrMapOvr>
    <a:masterClrMapping/>
  </p:clrMapOvr>
  <p:transition spd="slow">
    <p:cut thruBlk="1"/>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BC32FADF-383A-4CAC-A57B-068F1975656A}" type="slidenum">
              <a:rPr lang="en-US" smtClean="0"/>
              <a:pPr/>
              <a:t>45</a:t>
            </a:fld>
            <a:endParaRPr lang="en-US" dirty="0"/>
          </a:p>
        </p:txBody>
      </p:sp>
      <p:sp>
        <p:nvSpPr>
          <p:cNvPr id="1189890" name="Rectangle 2" descr="Slideheader01"/>
          <p:cNvSpPr>
            <a:spLocks noGrp="1" noChangeArrowheads="1"/>
          </p:cNvSpPr>
          <p:nvPr>
            <p:ph type="title"/>
          </p:nvPr>
        </p:nvSpPr>
        <p:spPr/>
        <p:txBody>
          <a:bodyPr/>
          <a:lstStyle/>
          <a:p>
            <a:r>
              <a:rPr lang="en-US" dirty="0"/>
              <a:t>Bankruptcy (cont’d)</a:t>
            </a:r>
          </a:p>
        </p:txBody>
      </p:sp>
      <p:sp>
        <p:nvSpPr>
          <p:cNvPr id="1189891" name="Rectangle 3"/>
          <p:cNvSpPr>
            <a:spLocks noGrp="1" noChangeArrowheads="1"/>
          </p:cNvSpPr>
          <p:nvPr>
            <p:ph type="body" idx="1"/>
          </p:nvPr>
        </p:nvSpPr>
        <p:spPr/>
        <p:txBody>
          <a:bodyPr/>
          <a:lstStyle/>
          <a:p>
            <a:pPr>
              <a:spcBef>
                <a:spcPct val="40000"/>
              </a:spcBef>
            </a:pPr>
            <a:r>
              <a:rPr lang="en-US" dirty="0"/>
              <a:t>Chapter 13: Adjustment of Debts</a:t>
            </a:r>
          </a:p>
          <a:p>
            <a:pPr lvl="1">
              <a:spcBef>
                <a:spcPct val="40000"/>
              </a:spcBef>
            </a:pPr>
            <a:r>
              <a:rPr lang="en-US" dirty="0"/>
              <a:t>Individuals or sole proprietors with unsecured debts of less than $360,475 </a:t>
            </a:r>
            <a:r>
              <a:rPr lang="en-US" dirty="0" smtClean="0"/>
              <a:t>or </a:t>
            </a:r>
            <a:r>
              <a:rPr lang="en-US" dirty="0"/>
              <a:t>secured debts of less than $</a:t>
            </a:r>
            <a:r>
              <a:rPr lang="en-US" dirty="0" smtClean="0"/>
              <a:t>1,081,400 </a:t>
            </a:r>
            <a:r>
              <a:rPr lang="en-US" dirty="0"/>
              <a:t>are eligible to file under a Chapter 13 procedure.</a:t>
            </a:r>
          </a:p>
          <a:p>
            <a:pPr lvl="1">
              <a:spcBef>
                <a:spcPct val="40000"/>
              </a:spcBef>
            </a:pPr>
            <a:r>
              <a:rPr lang="en-US" dirty="0"/>
              <a:t>In the petition the debtor declares an inability to pay his or her debts and requests some form of extension through future earnings (a longer period of time to pay) or a composition of debt (a reduction in the amount owed).</a:t>
            </a:r>
          </a:p>
        </p:txBody>
      </p:sp>
    </p:spTree>
  </p:cSld>
  <p:clrMapOvr>
    <a:masterClrMapping/>
  </p:clrMapOvr>
  <p:transition spd="slow">
    <p:cut thruBlk="1"/>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Footer Placeholder 2"/>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2" name="Slide Number Placeholder 3"/>
          <p:cNvSpPr>
            <a:spLocks noGrp="1"/>
          </p:cNvSpPr>
          <p:nvPr>
            <p:ph type="sldNum" sz="quarter" idx="11"/>
          </p:nvPr>
        </p:nvSpPr>
        <p:spPr/>
        <p:txBody>
          <a:bodyPr/>
          <a:lstStyle/>
          <a:p>
            <a:r>
              <a:rPr lang="en-US" dirty="0" smtClean="0"/>
              <a:t>9–</a:t>
            </a:r>
            <a:fld id="{E5A53784-601D-468D-B5E4-0940F2B7A54E}" type="slidenum">
              <a:rPr lang="en-US" smtClean="0"/>
              <a:pPr/>
              <a:t>46</a:t>
            </a:fld>
            <a:endParaRPr lang="en-US" dirty="0"/>
          </a:p>
        </p:txBody>
      </p:sp>
      <p:sp>
        <p:nvSpPr>
          <p:cNvPr id="280578" name="Rectangle 2"/>
          <p:cNvSpPr>
            <a:spLocks noGrp="1" noChangeArrowheads="1"/>
          </p:cNvSpPr>
          <p:nvPr>
            <p:ph type="title"/>
          </p:nvPr>
        </p:nvSpPr>
        <p:spPr>
          <a:xfrm>
            <a:off x="287338" y="540156"/>
            <a:ext cx="8534400" cy="457200"/>
          </a:xfrm>
          <a:blipFill dpi="0" rotWithShape="1">
            <a:blip r:embed="rId3" cstate="print">
              <a:extLst>
                <a:ext uri="{28A0092B-C50C-407E-A947-70E740481C1C}">
                  <a14:useLocalDpi xmlns:a14="http://schemas.microsoft.com/office/drawing/2010/main" xmlns="" val="0"/>
                </a:ext>
              </a:extLst>
            </a:blip>
            <a:srcRect/>
            <a:stretch>
              <a:fillRect/>
            </a:stretch>
          </a:blipFill>
          <a:ln/>
        </p:spPr>
        <p:txBody>
          <a:bodyPr lIns="0" tIns="0" rIns="0" bIns="0">
            <a:noAutofit/>
          </a:bodyPr>
          <a:lstStyle/>
          <a:p>
            <a:pPr marL="1654175" indent="-1484313">
              <a:tabLst>
                <a:tab pos="1147763" algn="ctr"/>
              </a:tabLst>
            </a:pPr>
            <a:r>
              <a:rPr lang="en-US" sz="2000" i="1" baseline="54000" dirty="0">
                <a:solidFill>
                  <a:schemeClr val="bg1"/>
                </a:solidFill>
                <a:effectLst/>
                <a:latin typeface="Book Antiqua" pitchFamily="18" charset="0"/>
              </a:rPr>
              <a:t>Table</a:t>
            </a:r>
            <a:r>
              <a:rPr lang="en-US" sz="2400" i="1" baseline="50000" dirty="0">
                <a:solidFill>
                  <a:schemeClr val="bg1"/>
                </a:solidFill>
                <a:effectLst/>
                <a:latin typeface="Book Antiqua" pitchFamily="18" charset="0"/>
              </a:rPr>
              <a:t>	</a:t>
            </a:r>
            <a:r>
              <a:rPr lang="en-US" sz="1600" dirty="0" smtClean="0">
                <a:solidFill>
                  <a:schemeClr val="bg1"/>
                </a:solidFill>
                <a:effectLst/>
                <a:cs typeface="Tahoma" pitchFamily="34" charset="0"/>
              </a:rPr>
              <a:t>9.5</a:t>
            </a:r>
            <a:r>
              <a:rPr lang="en-US" sz="1800" dirty="0">
                <a:solidFill>
                  <a:schemeClr val="bg1"/>
                </a:solidFill>
                <a:effectLst/>
                <a:cs typeface="Tahoma" pitchFamily="34" charset="0"/>
              </a:rPr>
              <a:t>	</a:t>
            </a:r>
            <a:r>
              <a:rPr lang="en-US" sz="1800" dirty="0">
                <a:solidFill>
                  <a:srgbClr val="0099CC"/>
                </a:solidFill>
                <a:effectLst/>
                <a:cs typeface="Tahoma" pitchFamily="34" charset="0"/>
              </a:rPr>
              <a:t>Bankruptcy: A Comparison of Chapters 7, 11, and 13 </a:t>
            </a:r>
          </a:p>
        </p:txBody>
      </p:sp>
      <p:graphicFrame>
        <p:nvGraphicFramePr>
          <p:cNvPr id="280825" name="Group 249"/>
          <p:cNvGraphicFramePr>
            <a:graphicFrameLocks noGrp="1"/>
          </p:cNvGraphicFramePr>
          <p:nvPr>
            <p:extLst>
              <p:ext uri="{D42A27DB-BD31-4B8C-83A1-F6EECF244321}">
                <p14:modId xmlns:p14="http://schemas.microsoft.com/office/powerpoint/2010/main" xmlns="" val="895493386"/>
              </p:ext>
            </p:extLst>
          </p:nvPr>
        </p:nvGraphicFramePr>
        <p:xfrm>
          <a:off x="228600" y="1066800"/>
          <a:ext cx="8534400" cy="4968558"/>
        </p:xfrm>
        <a:graphic>
          <a:graphicData uri="http://schemas.openxmlformats.org/drawingml/2006/table">
            <a:tbl>
              <a:tblPr/>
              <a:tblGrid>
                <a:gridCol w="1343025"/>
                <a:gridCol w="2397125"/>
                <a:gridCol w="2397125"/>
                <a:gridCol w="2397125"/>
              </a:tblGrid>
              <a:tr h="274638">
                <a:tc>
                  <a:txBody>
                    <a:bodyPr/>
                    <a:lstStyle/>
                    <a:p>
                      <a:pPr marL="0" marR="0" lvl="0" indent="0" algn="l" defTabSz="914400" rtl="0" eaLnBrk="1" fontAlgn="base" latinLnBrk="0" hangingPunct="1">
                        <a:lnSpc>
                          <a:spcPct val="100000"/>
                        </a:lnSpc>
                        <a:spcBef>
                          <a:spcPct val="20000"/>
                        </a:spcBef>
                        <a:spcAft>
                          <a:spcPct val="0"/>
                        </a:spcAft>
                        <a:buClr>
                          <a:srgbClr val="336699"/>
                        </a:buClr>
                        <a:buSzPct val="85000"/>
                        <a:buFontTx/>
                        <a:buNone/>
                        <a:tabLst/>
                      </a:pPr>
                      <a:endParaRPr kumimoji="0" lang="en-US" sz="1000" b="0" i="0" u="none" strike="noStrike" cap="none" normalizeH="0" baseline="0" dirty="0" smtClean="0">
                        <a:ln>
                          <a:noFill/>
                        </a:ln>
                        <a:solidFill>
                          <a:srgbClr val="336699"/>
                        </a:solidFill>
                        <a:effectLst>
                          <a:outerShdw blurRad="38100" dist="38100" dir="2700000" algn="tl">
                            <a:srgbClr val="C0C0C0"/>
                          </a:outerShdw>
                        </a:effectLst>
                        <a:latin typeface="Arial" pitchFamily="34"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Times New Roman" pitchFamily="18" charset="0"/>
                        </a:rPr>
                        <a:t>Chapter 7</a:t>
                      </a:r>
                      <a:endParaRPr kumimoji="0" lang="en-US" sz="1400" b="0" i="0" u="none" strike="noStrike" cap="none" normalizeH="0" baseline="0" dirty="0" smtClean="0">
                        <a:ln>
                          <a:noFill/>
                        </a:ln>
                        <a:solidFill>
                          <a:schemeClr val="bg1"/>
                        </a:solidFill>
                        <a:effectLst/>
                        <a:latin typeface="Arial" pitchFamily="34" charset="0"/>
                      </a:endParaRPr>
                    </a:p>
                  </a:txBody>
                  <a:tcPr anchor="b" horzOverflow="overflow">
                    <a:lnL>
                      <a:noFill/>
                    </a:lnL>
                    <a:lnR>
                      <a:noFill/>
                    </a:lnR>
                    <a:lnT cap="fla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Times New Roman" pitchFamily="18" charset="0"/>
                        </a:rPr>
                        <a:t>Chapter 11</a:t>
                      </a:r>
                      <a:endParaRPr kumimoji="0" lang="en-US" sz="1400" b="0" i="0" u="none" strike="noStrike" cap="none" normalizeH="0" baseline="0" dirty="0" smtClean="0">
                        <a:ln>
                          <a:noFill/>
                        </a:ln>
                        <a:solidFill>
                          <a:schemeClr val="bg1"/>
                        </a:solidFill>
                        <a:effectLst/>
                        <a:latin typeface="Arial" pitchFamily="34" charset="0"/>
                      </a:endParaRPr>
                    </a:p>
                  </a:txBody>
                  <a:tcPr anchor="b" horzOverflow="overflow">
                    <a:lnL>
                      <a:noFill/>
                    </a:lnL>
                    <a:lnR>
                      <a:noFill/>
                    </a:lnR>
                    <a:lnT cap="fla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Times New Roman" pitchFamily="18" charset="0"/>
                        </a:rPr>
                        <a:t>Chapter 13</a:t>
                      </a:r>
                      <a:endParaRPr kumimoji="0" lang="en-US" sz="1400" b="0" i="0" u="none" strike="noStrike" cap="none" normalizeH="0" baseline="0" dirty="0" smtClean="0">
                        <a:ln>
                          <a:noFill/>
                        </a:ln>
                        <a:solidFill>
                          <a:schemeClr val="bg1"/>
                        </a:solidFill>
                        <a:effectLst/>
                        <a:latin typeface="Arial" pitchFamily="34" charset="0"/>
                      </a:endParaRPr>
                    </a:p>
                  </a:txBody>
                  <a:tcPr anchor="b" horzOverflow="overflow">
                    <a:lnL>
                      <a:noFill/>
                    </a:lnL>
                    <a:lnR cap="flat">
                      <a:noFill/>
                    </a:lnR>
                    <a:lnT cap="flat">
                      <a:noFill/>
                    </a:lnT>
                    <a:lnB>
                      <a:noFill/>
                    </a:lnB>
                    <a:lnTlToBr>
                      <a:noFill/>
                    </a:lnTlToBr>
                    <a:lnBlToTr>
                      <a:noFill/>
                    </a:lnBlToTr>
                    <a:solidFill>
                      <a:srgbClr val="0099CC"/>
                    </a:solidFill>
                  </a:tcPr>
                </a:tc>
              </a:tr>
              <a:tr h="2746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Arial" pitchFamily="34" charset="0"/>
                          <a:cs typeface="Times New Roman" pitchFamily="18" charset="0"/>
                        </a:rPr>
                        <a:t>PURPOSE</a:t>
                      </a:r>
                      <a:endParaRPr kumimoji="0" lang="en-US" sz="1200" b="0" i="0" u="none" strike="noStrike" cap="none" normalizeH="0" baseline="0" dirty="0" smtClean="0">
                        <a:ln>
                          <a:noFill/>
                        </a:ln>
                        <a:solidFill>
                          <a:schemeClr val="tx1"/>
                        </a:solidFill>
                        <a:effectLst/>
                        <a:latin typeface="Arial" pitchFamily="34"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cs typeface="Times New Roman" pitchFamily="18" charset="0"/>
                        </a:rPr>
                        <a:t>Liquidation</a:t>
                      </a:r>
                      <a:endParaRPr kumimoji="0" lang="en-US" sz="1200" b="0" i="0" u="none" strike="noStrike" cap="none" normalizeH="0" baseline="0" dirty="0" smtClean="0">
                        <a:ln>
                          <a:noFill/>
                        </a:ln>
                        <a:solidFill>
                          <a:schemeClr val="tx1"/>
                        </a:solidFill>
                        <a:effectLst/>
                        <a:latin typeface="Arial" pitchFamily="34"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cs typeface="Times New Roman" pitchFamily="18" charset="0"/>
                        </a:rPr>
                        <a:t>Reorganization</a:t>
                      </a:r>
                      <a:endParaRPr kumimoji="0" lang="en-US" sz="1200" b="0" i="0" u="none" strike="noStrike" cap="none" normalizeH="0" baseline="0" dirty="0" smtClean="0">
                        <a:ln>
                          <a:noFill/>
                        </a:ln>
                        <a:solidFill>
                          <a:schemeClr val="tx1"/>
                        </a:solidFill>
                        <a:effectLst/>
                        <a:latin typeface="Arial" pitchFamily="34"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cs typeface="Times New Roman" pitchFamily="18" charset="0"/>
                        </a:rPr>
                        <a:t>Adjustment</a:t>
                      </a:r>
                      <a:endParaRPr kumimoji="0" lang="en-US" sz="1200" b="0" i="0" u="none" strike="noStrike" cap="none" normalizeH="0" baseline="0" dirty="0" smtClean="0">
                        <a:ln>
                          <a:noFill/>
                        </a:ln>
                        <a:solidFill>
                          <a:schemeClr val="tx1"/>
                        </a:solidFill>
                        <a:effectLst/>
                        <a:latin typeface="Arial" pitchFamily="34" charset="0"/>
                      </a:endParaRPr>
                    </a:p>
                  </a:txBody>
                  <a:tcPr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Arial" pitchFamily="34" charset="0"/>
                          <a:cs typeface="Times New Roman" pitchFamily="18" charset="0"/>
                        </a:rPr>
                        <a:t>WHO CAN PETITION</a:t>
                      </a:r>
                      <a:endParaRPr kumimoji="0" lang="en-US" sz="1200" b="0" i="0" u="none" strike="noStrike" cap="none" normalizeH="0" baseline="0" dirty="0" smtClean="0">
                        <a:ln>
                          <a:noFill/>
                        </a:ln>
                        <a:solidFill>
                          <a:schemeClr val="tx1"/>
                        </a:solidFill>
                        <a:effectLst/>
                        <a:latin typeface="Arial" pitchFamily="34"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cs typeface="Times New Roman" pitchFamily="18" charset="0"/>
                        </a:rPr>
                        <a:t>Debtor (voluntary) or creditors (involuntary)</a:t>
                      </a:r>
                      <a:endParaRPr kumimoji="0" lang="en-US" sz="1200" b="0" i="0" u="none" strike="noStrike" cap="none" normalizeH="0" baseline="0" dirty="0" smtClean="0">
                        <a:ln>
                          <a:noFill/>
                        </a:ln>
                        <a:solidFill>
                          <a:schemeClr val="tx1"/>
                        </a:solidFill>
                        <a:effectLst/>
                        <a:latin typeface="Arial"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cs typeface="Times New Roman" pitchFamily="18" charset="0"/>
                        </a:rPr>
                        <a:t>Debtor (voluntary) or creditors (involuntary)</a:t>
                      </a:r>
                      <a:endParaRPr kumimoji="0" lang="en-US" sz="1200" b="0" i="0" u="none" strike="noStrike" cap="none" normalizeH="0" baseline="0" dirty="0" smtClean="0">
                        <a:ln>
                          <a:noFill/>
                        </a:ln>
                        <a:solidFill>
                          <a:schemeClr val="tx1"/>
                        </a:solidFill>
                        <a:effectLst/>
                        <a:latin typeface="Arial"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cs typeface="Times New Roman" pitchFamily="18" charset="0"/>
                        </a:rPr>
                        <a:t>Debtor (voluntary) only</a:t>
                      </a:r>
                      <a:endParaRPr kumimoji="0" lang="en-US" sz="1200" b="0" i="0" u="none" strike="noStrike" cap="none" normalizeH="0" baseline="0" dirty="0" smtClean="0">
                        <a:ln>
                          <a:noFill/>
                        </a:ln>
                        <a:solidFill>
                          <a:schemeClr val="tx1"/>
                        </a:solidFill>
                        <a:effectLst/>
                        <a:latin typeface="Arial" pitchFamily="34" charset="0"/>
                      </a:endParaRPr>
                    </a:p>
                  </a:txBody>
                  <a:tcP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Arial" pitchFamily="34" charset="0"/>
                          <a:cs typeface="Times New Roman" pitchFamily="18" charset="0"/>
                        </a:rPr>
                        <a:t>WHO CAN BE </a:t>
                      </a:r>
                      <a:br>
                        <a:rPr kumimoji="0" lang="en-US" sz="1200" b="1" i="0" u="none" strike="noStrike" cap="none" normalizeH="0" baseline="0" dirty="0" smtClean="0">
                          <a:ln>
                            <a:noFill/>
                          </a:ln>
                          <a:solidFill>
                            <a:srgbClr val="000000"/>
                          </a:solidFill>
                          <a:effectLst/>
                          <a:latin typeface="Arial" pitchFamily="34" charset="0"/>
                          <a:cs typeface="Times New Roman" pitchFamily="18" charset="0"/>
                        </a:rPr>
                      </a:br>
                      <a:r>
                        <a:rPr kumimoji="0" lang="en-US" sz="1200" b="1" i="0" u="none" strike="noStrike" cap="none" normalizeH="0" baseline="0" dirty="0" smtClean="0">
                          <a:ln>
                            <a:noFill/>
                          </a:ln>
                          <a:solidFill>
                            <a:srgbClr val="000000"/>
                          </a:solidFill>
                          <a:effectLst/>
                          <a:latin typeface="Arial" pitchFamily="34" charset="0"/>
                          <a:cs typeface="Times New Roman" pitchFamily="18" charset="0"/>
                        </a:rPr>
                        <a:t>A DEBTOR</a:t>
                      </a:r>
                      <a:endParaRPr kumimoji="0" lang="en-US" sz="1200" b="0" i="0" u="none" strike="noStrike" cap="none" normalizeH="0" baseline="0" dirty="0" smtClean="0">
                        <a:ln>
                          <a:noFill/>
                        </a:ln>
                        <a:solidFill>
                          <a:schemeClr val="tx1"/>
                        </a:solidFill>
                        <a:effectLst/>
                        <a:latin typeface="Arial" pitchFamily="34"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cs typeface="Times New Roman" pitchFamily="18" charset="0"/>
                        </a:rPr>
                        <a:t>Any “person” (including partnerships and corporations) except railroads, insurance companies, banks, savings and loan institutions, and credit unions. Farmers and charitable institutions cannot be involuntarily petitioned.</a:t>
                      </a:r>
                      <a:endParaRPr kumimoji="0" lang="en-US" sz="1200" b="0" i="0" u="none" strike="noStrike" cap="none" normalizeH="0" baseline="0" dirty="0" smtClean="0">
                        <a:ln>
                          <a:noFill/>
                        </a:ln>
                        <a:solidFill>
                          <a:schemeClr val="tx1"/>
                        </a:solidFill>
                        <a:effectLst/>
                        <a:latin typeface="Arial"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cs typeface="Times New Roman" pitchFamily="18" charset="0"/>
                        </a:rPr>
                        <a:t>Any debtor eligible for Chapter 7 relief; railroads are also eligible.</a:t>
                      </a:r>
                      <a:endParaRPr kumimoji="0" lang="en-US" sz="1200" b="0" i="0" u="none" strike="noStrike" cap="none" normalizeH="0" baseline="0" dirty="0" smtClean="0">
                        <a:ln>
                          <a:noFill/>
                        </a:ln>
                        <a:solidFill>
                          <a:schemeClr val="tx1"/>
                        </a:solidFill>
                        <a:effectLst/>
                        <a:latin typeface="Arial"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cs typeface="Times New Roman" pitchFamily="18" charset="0"/>
                        </a:rPr>
                        <a:t>Any individual (not partnerships or corporations) with regular income who owes fixed unsecured debt of less than $290,525 or secured debt of less than $871,550.</a:t>
                      </a:r>
                      <a:endParaRPr kumimoji="0" lang="en-US" sz="1200" b="0" i="0" u="none" strike="noStrike" cap="none" normalizeH="0" baseline="0" dirty="0" smtClean="0">
                        <a:ln>
                          <a:noFill/>
                        </a:ln>
                        <a:solidFill>
                          <a:schemeClr val="tx1"/>
                        </a:solidFill>
                        <a:effectLst/>
                        <a:latin typeface="Arial" pitchFamily="34" charset="0"/>
                      </a:endParaRPr>
                    </a:p>
                  </a:txBody>
                  <a:tcP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Arial" pitchFamily="34" charset="0"/>
                          <a:cs typeface="Times New Roman" pitchFamily="18" charset="0"/>
                        </a:rPr>
                        <a:t>PROCEDURE LEADING TO DISCHARGE</a:t>
                      </a:r>
                      <a:endParaRPr kumimoji="0" lang="en-US" sz="1200" b="0" i="0" u="none" strike="noStrike" cap="none" normalizeH="0" baseline="0" dirty="0" smtClean="0">
                        <a:ln>
                          <a:noFill/>
                        </a:ln>
                        <a:solidFill>
                          <a:schemeClr val="tx1"/>
                        </a:solidFill>
                        <a:effectLst/>
                        <a:latin typeface="Arial" pitchFamily="34"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cs typeface="Times New Roman" pitchFamily="18" charset="0"/>
                        </a:rPr>
                        <a:t>Nonexempt property is sold with proceeds to be distributed (in order) to priority groups. Dischargeable debts are terminated.	</a:t>
                      </a:r>
                      <a:endParaRPr kumimoji="0" lang="en-US" sz="1200" b="0" i="0" u="none" strike="noStrike" cap="none" normalizeH="0" baseline="0" dirty="0" smtClean="0">
                        <a:ln>
                          <a:noFill/>
                        </a:ln>
                        <a:solidFill>
                          <a:schemeClr val="tx1"/>
                        </a:solidFill>
                        <a:effectLst/>
                        <a:latin typeface="Arial"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cs typeface="Times New Roman" pitchFamily="18" charset="0"/>
                        </a:rPr>
                        <a:t>A plan is submitted and, if it is approved and followed, debts are discharged.</a:t>
                      </a:r>
                      <a:endParaRPr kumimoji="0" lang="en-US" sz="1200" b="0" i="0" u="none" strike="noStrike" cap="none" normalizeH="0" baseline="0" dirty="0" smtClean="0">
                        <a:ln>
                          <a:noFill/>
                        </a:ln>
                        <a:solidFill>
                          <a:schemeClr val="tx1"/>
                        </a:solidFill>
                        <a:effectLst/>
                        <a:latin typeface="Arial"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cs typeface="Times New Roman" pitchFamily="18" charset="0"/>
                        </a:rPr>
                        <a:t>A plan is submitted (must be approved if debtor turns over disposable income for three year period) and, if it is approved and followed, debts are discharged.</a:t>
                      </a:r>
                      <a:endParaRPr kumimoji="0" lang="en-US" sz="1200" b="0" i="0" u="none" strike="noStrike" cap="none" normalizeH="0" baseline="0" dirty="0" smtClean="0">
                        <a:ln>
                          <a:noFill/>
                        </a:ln>
                        <a:solidFill>
                          <a:schemeClr val="tx1"/>
                        </a:solidFill>
                        <a:effectLst/>
                        <a:latin typeface="Arial" pitchFamily="34" charset="0"/>
                      </a:endParaRPr>
                    </a:p>
                  </a:txBody>
                  <a:tcP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Arial" pitchFamily="34" charset="0"/>
                          <a:cs typeface="Times New Roman" pitchFamily="18" charset="0"/>
                        </a:rPr>
                        <a:t>ADVANTAGES</a:t>
                      </a:r>
                      <a:endParaRPr kumimoji="0" lang="en-US" sz="1200" b="0" i="0" u="none" strike="noStrike" cap="none" normalizeH="0" baseline="0" dirty="0" smtClean="0">
                        <a:ln>
                          <a:noFill/>
                        </a:ln>
                        <a:solidFill>
                          <a:schemeClr val="tx1"/>
                        </a:solidFill>
                        <a:effectLst/>
                        <a:latin typeface="Arial" pitchFamily="34"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cs typeface="Times New Roman" pitchFamily="18" charset="0"/>
                        </a:rPr>
                        <a:t>On liquidation and distribution, most debts are discharged, and the debtor has an opportunity for a fresh start.</a:t>
                      </a:r>
                      <a:endParaRPr kumimoji="0" lang="en-US" sz="1200" b="0" i="0" u="none" strike="noStrike" cap="none" normalizeH="0" baseline="0" dirty="0" smtClean="0">
                        <a:ln>
                          <a:noFill/>
                        </a:ln>
                        <a:solidFill>
                          <a:schemeClr val="tx1"/>
                        </a:solidFill>
                        <a:effectLst/>
                        <a:latin typeface="Arial"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cs typeface="Times New Roman" pitchFamily="18" charset="0"/>
                        </a:rPr>
                        <a:t>The debtor continues in business. Creditors can accept the plan, or it can be “crammed down” on them. The plan allows for a reorganization and liquidation of debts over the plan period.</a:t>
                      </a:r>
                      <a:endParaRPr kumimoji="0" lang="en-US" sz="1200" b="0" i="0" u="none" strike="noStrike" cap="none" normalizeH="0" baseline="0" dirty="0" smtClean="0">
                        <a:ln>
                          <a:noFill/>
                        </a:ln>
                        <a:solidFill>
                          <a:schemeClr val="tx1"/>
                        </a:solidFill>
                        <a:effectLst/>
                        <a:latin typeface="Arial"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cs typeface="Times New Roman" pitchFamily="18" charset="0"/>
                        </a:rPr>
                        <a:t>The debtor continues in business or keeps possession of assets. If the plan is approved, most debts are discharged after a three year period.</a:t>
                      </a:r>
                      <a:endParaRPr kumimoji="0" lang="en-US" sz="1200" b="0" i="0" u="none" strike="noStrike" cap="none" normalizeH="0" baseline="0" dirty="0" smtClean="0">
                        <a:ln>
                          <a:noFill/>
                        </a:ln>
                        <a:solidFill>
                          <a:schemeClr val="tx1"/>
                        </a:solidFill>
                        <a:effectLst/>
                        <a:latin typeface="Arial" pitchFamily="34" charset="0"/>
                      </a:endParaRPr>
                    </a:p>
                  </a:txBody>
                  <a:tcP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80826" name="Rectangle 250"/>
          <p:cNvSpPr>
            <a:spLocks noChangeArrowheads="1"/>
          </p:cNvSpPr>
          <p:nvPr/>
        </p:nvSpPr>
        <p:spPr bwMode="auto">
          <a:xfrm>
            <a:off x="347663" y="6109285"/>
            <a:ext cx="5443537" cy="338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nchor="ctr">
            <a:spAutoFit/>
          </a:bodyPr>
          <a:lstStyle/>
          <a:p>
            <a:r>
              <a:rPr lang="en-US" sz="800" b="1" i="1" dirty="0">
                <a:solidFill>
                  <a:srgbClr val="0099CC"/>
                </a:solidFill>
              </a:rPr>
              <a:t>Source:</a:t>
            </a:r>
            <a:r>
              <a:rPr lang="en-US" sz="800" dirty="0">
                <a:solidFill>
                  <a:srgbClr val="0099CC"/>
                </a:solidFill>
              </a:rPr>
              <a:t> Roger LeRoy Miller and Gaylord A. Jentz, </a:t>
            </a:r>
            <a:r>
              <a:rPr lang="en-US" sz="800" i="1" dirty="0">
                <a:solidFill>
                  <a:srgbClr val="0099CC"/>
                </a:solidFill>
              </a:rPr>
              <a:t>Fundamentals of Business Law</a:t>
            </a:r>
            <a:r>
              <a:rPr lang="en-US" sz="800" dirty="0">
                <a:solidFill>
                  <a:srgbClr val="0099CC"/>
                </a:solidFill>
              </a:rPr>
              <a:t>, 6th ed. (Mason, OH: South-Western, a division of Thomson Learning: http://www.thomsonrights.com, © 2005), 438. Reprinted with permission.</a:t>
            </a:r>
          </a:p>
        </p:txBody>
      </p:sp>
    </p:spTree>
  </p:cSld>
  <p:clrMapOvr>
    <a:masterClrMapping/>
  </p:clrMapOvr>
  <p:transition spd="slow">
    <p:cut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280825"/>
                                        </p:tgtEl>
                                        <p:attrNameLst>
                                          <p:attrName>style.visibility</p:attrName>
                                        </p:attrNameLst>
                                      </p:cBhvr>
                                      <p:to>
                                        <p:strVal val="visible"/>
                                      </p:to>
                                    </p:set>
                                    <p:animEffect transition="in" filter="wipe(up)">
                                      <p:cBhvr>
                                        <p:cTn id="7" dur="1250"/>
                                        <p:tgtEl>
                                          <p:spTgt spid="2808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E2C4016C-96E3-41DE-8E47-81E04E8F001F}" type="slidenum">
              <a:rPr lang="en-US" smtClean="0"/>
              <a:pPr/>
              <a:t>47</a:t>
            </a:fld>
            <a:endParaRPr lang="en-US" dirty="0"/>
          </a:p>
        </p:txBody>
      </p:sp>
      <p:sp>
        <p:nvSpPr>
          <p:cNvPr id="1193986" name="Rectangle 2" descr="Slideheader01"/>
          <p:cNvSpPr>
            <a:spLocks noGrp="1" noChangeArrowheads="1"/>
          </p:cNvSpPr>
          <p:nvPr>
            <p:ph type="title"/>
          </p:nvPr>
        </p:nvSpPr>
        <p:spPr/>
        <p:txBody>
          <a:bodyPr/>
          <a:lstStyle/>
          <a:p>
            <a:r>
              <a:rPr lang="en-US" dirty="0"/>
              <a:t>Minimizing Legal Expenses</a:t>
            </a:r>
          </a:p>
        </p:txBody>
      </p:sp>
      <p:sp>
        <p:nvSpPr>
          <p:cNvPr id="1193987" name="Rectangle 3"/>
          <p:cNvSpPr>
            <a:spLocks noGrp="1" noChangeArrowheads="1"/>
          </p:cNvSpPr>
          <p:nvPr>
            <p:ph type="body" idx="1"/>
          </p:nvPr>
        </p:nvSpPr>
        <p:spPr>
          <a:xfrm>
            <a:off x="457200" y="1219200"/>
            <a:ext cx="7848600" cy="5181600"/>
          </a:xfrm>
        </p:spPr>
        <p:txBody>
          <a:bodyPr/>
          <a:lstStyle/>
          <a:p>
            <a:pPr>
              <a:spcBef>
                <a:spcPct val="40000"/>
              </a:spcBef>
            </a:pPr>
            <a:r>
              <a:rPr lang="en-US" sz="2000" dirty="0"/>
              <a:t>Establish the fee structure with an attorney beforehand.</a:t>
            </a:r>
          </a:p>
          <a:p>
            <a:pPr>
              <a:spcBef>
                <a:spcPct val="40000"/>
              </a:spcBef>
            </a:pPr>
            <a:r>
              <a:rPr lang="en-US" sz="2000" dirty="0"/>
              <a:t>Establish clear written agreements on all critical matters that affect business operations.</a:t>
            </a:r>
          </a:p>
          <a:p>
            <a:pPr>
              <a:spcBef>
                <a:spcPct val="40000"/>
              </a:spcBef>
            </a:pPr>
            <a:r>
              <a:rPr lang="en-US" sz="2000" dirty="0"/>
              <a:t>Always attempt to settle any dispute rather than litigate.</a:t>
            </a:r>
          </a:p>
          <a:p>
            <a:pPr>
              <a:spcBef>
                <a:spcPct val="40000"/>
              </a:spcBef>
            </a:pPr>
            <a:r>
              <a:rPr lang="en-US" sz="2000" dirty="0"/>
              <a:t>Have your attorney share forms in electronic format.</a:t>
            </a:r>
          </a:p>
          <a:p>
            <a:pPr>
              <a:spcBef>
                <a:spcPct val="40000"/>
              </a:spcBef>
            </a:pPr>
            <a:r>
              <a:rPr lang="en-US" sz="2000" dirty="0"/>
              <a:t>Use a less expensive attorney for small collections.</a:t>
            </a:r>
          </a:p>
          <a:p>
            <a:pPr>
              <a:spcBef>
                <a:spcPct val="40000"/>
              </a:spcBef>
            </a:pPr>
            <a:r>
              <a:rPr lang="en-US" sz="2000" dirty="0"/>
              <a:t>Suggest cost-savings to your attorney for business matters.</a:t>
            </a:r>
          </a:p>
          <a:p>
            <a:pPr>
              <a:spcBef>
                <a:spcPct val="40000"/>
              </a:spcBef>
            </a:pPr>
            <a:r>
              <a:rPr lang="en-US" sz="2000" dirty="0"/>
              <a:t>Always check with your attorney during normal business hours.</a:t>
            </a:r>
          </a:p>
          <a:p>
            <a:pPr>
              <a:spcBef>
                <a:spcPct val="40000"/>
              </a:spcBef>
            </a:pPr>
            <a:r>
              <a:rPr lang="en-US" sz="2000" dirty="0"/>
              <a:t>Consult with your lawyer on several matters at one time.</a:t>
            </a:r>
          </a:p>
          <a:p>
            <a:pPr>
              <a:spcBef>
                <a:spcPct val="40000"/>
              </a:spcBef>
            </a:pPr>
            <a:r>
              <a:rPr lang="en-US" sz="2000" dirty="0"/>
              <a:t>Keep abreast of legal developments in your field.</a:t>
            </a:r>
          </a:p>
          <a:p>
            <a:pPr>
              <a:spcBef>
                <a:spcPct val="40000"/>
              </a:spcBef>
            </a:pPr>
            <a:r>
              <a:rPr lang="en-US" sz="2000" dirty="0"/>
              <a:t>Handle some matters yourself.</a:t>
            </a:r>
          </a:p>
          <a:p>
            <a:pPr>
              <a:spcBef>
                <a:spcPct val="40000"/>
              </a:spcBef>
            </a:pPr>
            <a:r>
              <a:rPr lang="en-US" sz="2000" dirty="0"/>
              <a:t>Involve attorneys early when it is feasible</a:t>
            </a:r>
          </a:p>
        </p:txBody>
      </p:sp>
    </p:spTree>
  </p:cSld>
  <p:clrMapOvr>
    <a:masterClrMapping/>
  </p:clrMapOvr>
  <p:transition spd="slow">
    <p:cut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93987">
                                            <p:txEl>
                                              <p:pRg st="0" end="0"/>
                                            </p:txEl>
                                          </p:spTgt>
                                        </p:tgtEl>
                                        <p:attrNameLst>
                                          <p:attrName>style.visibility</p:attrName>
                                        </p:attrNameLst>
                                      </p:cBhvr>
                                      <p:to>
                                        <p:strVal val="visible"/>
                                      </p:to>
                                    </p:set>
                                    <p:animEffect transition="in" filter="wipe(left)">
                                      <p:cBhvr>
                                        <p:cTn id="7" dur="1000"/>
                                        <p:tgtEl>
                                          <p:spTgt spid="1193987">
                                            <p:txEl>
                                              <p:pRg st="0" end="0"/>
                                            </p:txEl>
                                          </p:spTgt>
                                        </p:tgtEl>
                                      </p:cBhvr>
                                    </p:animEffect>
                                  </p:childTnLst>
                                </p:cTn>
                              </p:par>
                            </p:childTnLst>
                          </p:cTn>
                        </p:par>
                        <p:par>
                          <p:cTn id="8" fill="hold" nodeType="afterGroup">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193987">
                                            <p:txEl>
                                              <p:pRg st="1" end="1"/>
                                            </p:txEl>
                                          </p:spTgt>
                                        </p:tgtEl>
                                        <p:attrNameLst>
                                          <p:attrName>style.visibility</p:attrName>
                                        </p:attrNameLst>
                                      </p:cBhvr>
                                      <p:to>
                                        <p:strVal val="visible"/>
                                      </p:to>
                                    </p:set>
                                    <p:animEffect transition="in" filter="wipe(left)">
                                      <p:cBhvr>
                                        <p:cTn id="11" dur="1000"/>
                                        <p:tgtEl>
                                          <p:spTgt spid="1193987">
                                            <p:txEl>
                                              <p:pRg st="1" end="1"/>
                                            </p:txEl>
                                          </p:spTgt>
                                        </p:tgtEl>
                                      </p:cBhvr>
                                    </p:animEffect>
                                  </p:childTnLst>
                                </p:cTn>
                              </p:par>
                            </p:childTnLst>
                          </p:cTn>
                        </p:par>
                        <p:par>
                          <p:cTn id="12" fill="hold" nodeType="afterGroup">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1193987">
                                            <p:txEl>
                                              <p:pRg st="2" end="2"/>
                                            </p:txEl>
                                          </p:spTgt>
                                        </p:tgtEl>
                                        <p:attrNameLst>
                                          <p:attrName>style.visibility</p:attrName>
                                        </p:attrNameLst>
                                      </p:cBhvr>
                                      <p:to>
                                        <p:strVal val="visible"/>
                                      </p:to>
                                    </p:set>
                                    <p:animEffect transition="in" filter="wipe(left)">
                                      <p:cBhvr>
                                        <p:cTn id="15" dur="1000"/>
                                        <p:tgtEl>
                                          <p:spTgt spid="1193987">
                                            <p:txEl>
                                              <p:pRg st="2" end="2"/>
                                            </p:txEl>
                                          </p:spTgt>
                                        </p:tgtEl>
                                      </p:cBhvr>
                                    </p:animEffect>
                                  </p:childTnLst>
                                </p:cTn>
                              </p:par>
                            </p:childTnLst>
                          </p:cTn>
                        </p:par>
                        <p:par>
                          <p:cTn id="16" fill="hold" nodeType="afterGroup">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1193987">
                                            <p:txEl>
                                              <p:pRg st="3" end="3"/>
                                            </p:txEl>
                                          </p:spTgt>
                                        </p:tgtEl>
                                        <p:attrNameLst>
                                          <p:attrName>style.visibility</p:attrName>
                                        </p:attrNameLst>
                                      </p:cBhvr>
                                      <p:to>
                                        <p:strVal val="visible"/>
                                      </p:to>
                                    </p:set>
                                    <p:animEffect transition="in" filter="wipe(left)">
                                      <p:cBhvr>
                                        <p:cTn id="19" dur="1000"/>
                                        <p:tgtEl>
                                          <p:spTgt spid="1193987">
                                            <p:txEl>
                                              <p:pRg st="3" end="3"/>
                                            </p:txEl>
                                          </p:spTgt>
                                        </p:tgtEl>
                                      </p:cBhvr>
                                    </p:animEffect>
                                  </p:childTnLst>
                                </p:cTn>
                              </p:par>
                            </p:childTnLst>
                          </p:cTn>
                        </p:par>
                        <p:par>
                          <p:cTn id="20" fill="hold" nodeType="afterGroup">
                            <p:stCondLst>
                              <p:cond delay="4000"/>
                            </p:stCondLst>
                            <p:childTnLst>
                              <p:par>
                                <p:cTn id="21" presetID="22" presetClass="entr" presetSubtype="8" fill="hold" grpId="0" nodeType="afterEffect">
                                  <p:stCondLst>
                                    <p:cond delay="0"/>
                                  </p:stCondLst>
                                  <p:childTnLst>
                                    <p:set>
                                      <p:cBhvr>
                                        <p:cTn id="22" dur="1" fill="hold">
                                          <p:stCondLst>
                                            <p:cond delay="0"/>
                                          </p:stCondLst>
                                        </p:cTn>
                                        <p:tgtEl>
                                          <p:spTgt spid="1193987">
                                            <p:txEl>
                                              <p:pRg st="4" end="4"/>
                                            </p:txEl>
                                          </p:spTgt>
                                        </p:tgtEl>
                                        <p:attrNameLst>
                                          <p:attrName>style.visibility</p:attrName>
                                        </p:attrNameLst>
                                      </p:cBhvr>
                                      <p:to>
                                        <p:strVal val="visible"/>
                                      </p:to>
                                    </p:set>
                                    <p:animEffect transition="in" filter="wipe(left)">
                                      <p:cBhvr>
                                        <p:cTn id="23" dur="1000"/>
                                        <p:tgtEl>
                                          <p:spTgt spid="1193987">
                                            <p:txEl>
                                              <p:pRg st="4" end="4"/>
                                            </p:txEl>
                                          </p:spTgt>
                                        </p:tgtEl>
                                      </p:cBhvr>
                                    </p:animEffect>
                                  </p:childTnLst>
                                </p:cTn>
                              </p:par>
                            </p:childTnLst>
                          </p:cTn>
                        </p:par>
                        <p:par>
                          <p:cTn id="24" fill="hold" nodeType="afterGroup">
                            <p:stCondLst>
                              <p:cond delay="5000"/>
                            </p:stCondLst>
                            <p:childTnLst>
                              <p:par>
                                <p:cTn id="25" presetID="22" presetClass="entr" presetSubtype="8" fill="hold" grpId="0" nodeType="afterEffect">
                                  <p:stCondLst>
                                    <p:cond delay="0"/>
                                  </p:stCondLst>
                                  <p:childTnLst>
                                    <p:set>
                                      <p:cBhvr>
                                        <p:cTn id="26" dur="1" fill="hold">
                                          <p:stCondLst>
                                            <p:cond delay="0"/>
                                          </p:stCondLst>
                                        </p:cTn>
                                        <p:tgtEl>
                                          <p:spTgt spid="1193987">
                                            <p:txEl>
                                              <p:pRg st="5" end="5"/>
                                            </p:txEl>
                                          </p:spTgt>
                                        </p:tgtEl>
                                        <p:attrNameLst>
                                          <p:attrName>style.visibility</p:attrName>
                                        </p:attrNameLst>
                                      </p:cBhvr>
                                      <p:to>
                                        <p:strVal val="visible"/>
                                      </p:to>
                                    </p:set>
                                    <p:animEffect transition="in" filter="wipe(left)">
                                      <p:cBhvr>
                                        <p:cTn id="27" dur="1000"/>
                                        <p:tgtEl>
                                          <p:spTgt spid="1193987">
                                            <p:txEl>
                                              <p:pRg st="5" end="5"/>
                                            </p:txEl>
                                          </p:spTgt>
                                        </p:tgtEl>
                                      </p:cBhvr>
                                    </p:animEffect>
                                  </p:childTnLst>
                                </p:cTn>
                              </p:par>
                            </p:childTnLst>
                          </p:cTn>
                        </p:par>
                        <p:par>
                          <p:cTn id="28" fill="hold" nodeType="afterGroup">
                            <p:stCondLst>
                              <p:cond delay="6000"/>
                            </p:stCondLst>
                            <p:childTnLst>
                              <p:par>
                                <p:cTn id="29" presetID="22" presetClass="entr" presetSubtype="8" fill="hold" grpId="0" nodeType="afterEffect">
                                  <p:stCondLst>
                                    <p:cond delay="0"/>
                                  </p:stCondLst>
                                  <p:childTnLst>
                                    <p:set>
                                      <p:cBhvr>
                                        <p:cTn id="30" dur="1" fill="hold">
                                          <p:stCondLst>
                                            <p:cond delay="0"/>
                                          </p:stCondLst>
                                        </p:cTn>
                                        <p:tgtEl>
                                          <p:spTgt spid="1193987">
                                            <p:txEl>
                                              <p:pRg st="6" end="6"/>
                                            </p:txEl>
                                          </p:spTgt>
                                        </p:tgtEl>
                                        <p:attrNameLst>
                                          <p:attrName>style.visibility</p:attrName>
                                        </p:attrNameLst>
                                      </p:cBhvr>
                                      <p:to>
                                        <p:strVal val="visible"/>
                                      </p:to>
                                    </p:set>
                                    <p:animEffect transition="in" filter="wipe(left)">
                                      <p:cBhvr>
                                        <p:cTn id="31" dur="1000"/>
                                        <p:tgtEl>
                                          <p:spTgt spid="1193987">
                                            <p:txEl>
                                              <p:pRg st="6" end="6"/>
                                            </p:txEl>
                                          </p:spTgt>
                                        </p:tgtEl>
                                      </p:cBhvr>
                                    </p:animEffect>
                                  </p:childTnLst>
                                </p:cTn>
                              </p:par>
                            </p:childTnLst>
                          </p:cTn>
                        </p:par>
                        <p:par>
                          <p:cTn id="32" fill="hold" nodeType="afterGroup">
                            <p:stCondLst>
                              <p:cond delay="7000"/>
                            </p:stCondLst>
                            <p:childTnLst>
                              <p:par>
                                <p:cTn id="33" presetID="22" presetClass="entr" presetSubtype="8" fill="hold" grpId="0" nodeType="afterEffect">
                                  <p:stCondLst>
                                    <p:cond delay="0"/>
                                  </p:stCondLst>
                                  <p:childTnLst>
                                    <p:set>
                                      <p:cBhvr>
                                        <p:cTn id="34" dur="1" fill="hold">
                                          <p:stCondLst>
                                            <p:cond delay="0"/>
                                          </p:stCondLst>
                                        </p:cTn>
                                        <p:tgtEl>
                                          <p:spTgt spid="1193987">
                                            <p:txEl>
                                              <p:pRg st="7" end="7"/>
                                            </p:txEl>
                                          </p:spTgt>
                                        </p:tgtEl>
                                        <p:attrNameLst>
                                          <p:attrName>style.visibility</p:attrName>
                                        </p:attrNameLst>
                                      </p:cBhvr>
                                      <p:to>
                                        <p:strVal val="visible"/>
                                      </p:to>
                                    </p:set>
                                    <p:animEffect transition="in" filter="wipe(left)">
                                      <p:cBhvr>
                                        <p:cTn id="35" dur="1000"/>
                                        <p:tgtEl>
                                          <p:spTgt spid="1193987">
                                            <p:txEl>
                                              <p:pRg st="7" end="7"/>
                                            </p:txEl>
                                          </p:spTgt>
                                        </p:tgtEl>
                                      </p:cBhvr>
                                    </p:animEffect>
                                  </p:childTnLst>
                                </p:cTn>
                              </p:par>
                            </p:childTnLst>
                          </p:cTn>
                        </p:par>
                        <p:par>
                          <p:cTn id="36" fill="hold" nodeType="afterGroup">
                            <p:stCondLst>
                              <p:cond delay="8000"/>
                            </p:stCondLst>
                            <p:childTnLst>
                              <p:par>
                                <p:cTn id="37" presetID="22" presetClass="entr" presetSubtype="8" fill="hold" grpId="0" nodeType="afterEffect">
                                  <p:stCondLst>
                                    <p:cond delay="0"/>
                                  </p:stCondLst>
                                  <p:childTnLst>
                                    <p:set>
                                      <p:cBhvr>
                                        <p:cTn id="38" dur="1" fill="hold">
                                          <p:stCondLst>
                                            <p:cond delay="0"/>
                                          </p:stCondLst>
                                        </p:cTn>
                                        <p:tgtEl>
                                          <p:spTgt spid="1193987">
                                            <p:txEl>
                                              <p:pRg st="8" end="8"/>
                                            </p:txEl>
                                          </p:spTgt>
                                        </p:tgtEl>
                                        <p:attrNameLst>
                                          <p:attrName>style.visibility</p:attrName>
                                        </p:attrNameLst>
                                      </p:cBhvr>
                                      <p:to>
                                        <p:strVal val="visible"/>
                                      </p:to>
                                    </p:set>
                                    <p:animEffect transition="in" filter="wipe(left)">
                                      <p:cBhvr>
                                        <p:cTn id="39" dur="1000"/>
                                        <p:tgtEl>
                                          <p:spTgt spid="1193987">
                                            <p:txEl>
                                              <p:pRg st="8" end="8"/>
                                            </p:txEl>
                                          </p:spTgt>
                                        </p:tgtEl>
                                      </p:cBhvr>
                                    </p:animEffect>
                                  </p:childTnLst>
                                </p:cTn>
                              </p:par>
                            </p:childTnLst>
                          </p:cTn>
                        </p:par>
                        <p:par>
                          <p:cTn id="40" fill="hold" nodeType="afterGroup">
                            <p:stCondLst>
                              <p:cond delay="9000"/>
                            </p:stCondLst>
                            <p:childTnLst>
                              <p:par>
                                <p:cTn id="41" presetID="22" presetClass="entr" presetSubtype="8" fill="hold" grpId="0" nodeType="afterEffect">
                                  <p:stCondLst>
                                    <p:cond delay="0"/>
                                  </p:stCondLst>
                                  <p:childTnLst>
                                    <p:set>
                                      <p:cBhvr>
                                        <p:cTn id="42" dur="1" fill="hold">
                                          <p:stCondLst>
                                            <p:cond delay="0"/>
                                          </p:stCondLst>
                                        </p:cTn>
                                        <p:tgtEl>
                                          <p:spTgt spid="1193987">
                                            <p:txEl>
                                              <p:pRg st="9" end="9"/>
                                            </p:txEl>
                                          </p:spTgt>
                                        </p:tgtEl>
                                        <p:attrNameLst>
                                          <p:attrName>style.visibility</p:attrName>
                                        </p:attrNameLst>
                                      </p:cBhvr>
                                      <p:to>
                                        <p:strVal val="visible"/>
                                      </p:to>
                                    </p:set>
                                    <p:animEffect transition="in" filter="wipe(left)">
                                      <p:cBhvr>
                                        <p:cTn id="43" dur="1000"/>
                                        <p:tgtEl>
                                          <p:spTgt spid="1193987">
                                            <p:txEl>
                                              <p:pRg st="9" end="9"/>
                                            </p:txEl>
                                          </p:spTgt>
                                        </p:tgtEl>
                                      </p:cBhvr>
                                    </p:animEffect>
                                  </p:childTnLst>
                                </p:cTn>
                              </p:par>
                            </p:childTnLst>
                          </p:cTn>
                        </p:par>
                        <p:par>
                          <p:cTn id="44" fill="hold" nodeType="afterGroup">
                            <p:stCondLst>
                              <p:cond delay="10000"/>
                            </p:stCondLst>
                            <p:childTnLst>
                              <p:par>
                                <p:cTn id="45" presetID="22" presetClass="entr" presetSubtype="8" fill="hold" grpId="0" nodeType="afterEffect">
                                  <p:stCondLst>
                                    <p:cond delay="0"/>
                                  </p:stCondLst>
                                  <p:childTnLst>
                                    <p:set>
                                      <p:cBhvr>
                                        <p:cTn id="46" dur="1" fill="hold">
                                          <p:stCondLst>
                                            <p:cond delay="0"/>
                                          </p:stCondLst>
                                        </p:cTn>
                                        <p:tgtEl>
                                          <p:spTgt spid="1193987">
                                            <p:txEl>
                                              <p:pRg st="10" end="10"/>
                                            </p:txEl>
                                          </p:spTgt>
                                        </p:tgtEl>
                                        <p:attrNameLst>
                                          <p:attrName>style.visibility</p:attrName>
                                        </p:attrNameLst>
                                      </p:cBhvr>
                                      <p:to>
                                        <p:strVal val="visible"/>
                                      </p:to>
                                    </p:set>
                                    <p:animEffect transition="in" filter="wipe(left)">
                                      <p:cBhvr>
                                        <p:cTn id="47" dur="1000"/>
                                        <p:tgtEl>
                                          <p:spTgt spid="119398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3987" grpId="0" build="p"/>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6" name="Slide Number Placeholder 5"/>
          <p:cNvSpPr>
            <a:spLocks noGrp="1"/>
          </p:cNvSpPr>
          <p:nvPr>
            <p:ph type="sldNum" sz="quarter" idx="11"/>
          </p:nvPr>
        </p:nvSpPr>
        <p:spPr/>
        <p:txBody>
          <a:bodyPr/>
          <a:lstStyle/>
          <a:p>
            <a:r>
              <a:rPr lang="en-US" dirty="0" smtClean="0"/>
              <a:t>9–</a:t>
            </a:r>
            <a:fld id="{2DDF64FF-605D-4D18-AC76-52C1F95C6BDC}" type="slidenum">
              <a:rPr lang="en-US" smtClean="0"/>
              <a:pPr/>
              <a:t>48</a:t>
            </a:fld>
            <a:endParaRPr lang="en-US" dirty="0"/>
          </a:p>
        </p:txBody>
      </p:sp>
      <p:sp>
        <p:nvSpPr>
          <p:cNvPr id="172038" name="Rectangle 6" descr="Slideheader01"/>
          <p:cNvSpPr>
            <a:spLocks noGrp="1" noChangeArrowheads="1"/>
          </p:cNvSpPr>
          <p:nvPr>
            <p:ph type="title"/>
          </p:nvPr>
        </p:nvSpPr>
        <p:spPr>
          <a:xfrm>
            <a:off x="3175" y="342900"/>
            <a:ext cx="9124950" cy="655638"/>
          </a:xfrm>
        </p:spPr>
        <p:txBody>
          <a:bodyPr/>
          <a:lstStyle/>
          <a:p>
            <a:r>
              <a:rPr lang="en-US" sz="2800" dirty="0"/>
              <a:t>Key Terms and Concepts</a:t>
            </a:r>
          </a:p>
        </p:txBody>
      </p:sp>
      <p:sp>
        <p:nvSpPr>
          <p:cNvPr id="172039" name="Rectangle 7"/>
          <p:cNvSpPr>
            <a:spLocks noGrp="1" noChangeArrowheads="1"/>
          </p:cNvSpPr>
          <p:nvPr>
            <p:ph type="body" sz="half" idx="1"/>
          </p:nvPr>
        </p:nvSpPr>
        <p:spPr>
          <a:xfrm>
            <a:off x="457200" y="1066800"/>
            <a:ext cx="5181600" cy="5181600"/>
          </a:xfrm>
        </p:spPr>
        <p:txBody>
          <a:bodyPr/>
          <a:lstStyle/>
          <a:p>
            <a:r>
              <a:rPr lang="en-US" sz="1800" dirty="0"/>
              <a:t>abandonment</a:t>
            </a:r>
          </a:p>
          <a:p>
            <a:r>
              <a:rPr lang="en-US" sz="1800" dirty="0"/>
              <a:t>bankruptcy</a:t>
            </a:r>
          </a:p>
          <a:p>
            <a:r>
              <a:rPr lang="en-US" sz="1800" dirty="0"/>
              <a:t>Bankruptcy Act</a:t>
            </a:r>
          </a:p>
          <a:p>
            <a:r>
              <a:rPr lang="en-US" sz="1800" dirty="0"/>
              <a:t>B corporation</a:t>
            </a:r>
          </a:p>
          <a:p>
            <a:r>
              <a:rPr lang="en-US" sz="1800" dirty="0" smtClean="0"/>
              <a:t>cancellation </a:t>
            </a:r>
            <a:r>
              <a:rPr lang="en-US" sz="1800" dirty="0"/>
              <a:t>proceedings</a:t>
            </a:r>
          </a:p>
          <a:p>
            <a:r>
              <a:rPr lang="en-US" sz="1800" dirty="0"/>
              <a:t>claims</a:t>
            </a:r>
          </a:p>
          <a:p>
            <a:r>
              <a:rPr lang="en-US" sz="1800" dirty="0"/>
              <a:t>cleaning-out procedure</a:t>
            </a:r>
          </a:p>
          <a:p>
            <a:r>
              <a:rPr lang="en-US" sz="1800" dirty="0"/>
              <a:t>copyright</a:t>
            </a:r>
          </a:p>
          <a:p>
            <a:r>
              <a:rPr lang="en-US" sz="1800" dirty="0"/>
              <a:t>corporation</a:t>
            </a:r>
          </a:p>
          <a:p>
            <a:r>
              <a:rPr lang="en-US" sz="1800" dirty="0"/>
              <a:t>debtor-in-possession</a:t>
            </a:r>
          </a:p>
          <a:p>
            <a:r>
              <a:rPr lang="en-US" sz="1800" dirty="0"/>
              <a:t>fair use doctrine</a:t>
            </a:r>
          </a:p>
          <a:p>
            <a:r>
              <a:rPr lang="en-US" sz="1800" dirty="0"/>
              <a:t>generic meaning</a:t>
            </a:r>
          </a:p>
          <a:p>
            <a:r>
              <a:rPr lang="en-US" sz="1800" dirty="0"/>
              <a:t>infringement budget</a:t>
            </a:r>
          </a:p>
          <a:p>
            <a:r>
              <a:rPr lang="en-US" sz="1800" dirty="0"/>
              <a:t>intellectual property right</a:t>
            </a:r>
          </a:p>
          <a:p>
            <a:r>
              <a:rPr lang="en-US" sz="1800" dirty="0"/>
              <a:t>L3C</a:t>
            </a:r>
          </a:p>
          <a:p>
            <a:r>
              <a:rPr lang="en-US" sz="1800" dirty="0" smtClean="0"/>
              <a:t>limited </a:t>
            </a:r>
            <a:r>
              <a:rPr lang="en-US" sz="1800" dirty="0"/>
              <a:t>liability company (LLC</a:t>
            </a:r>
            <a:r>
              <a:rPr lang="en-US" sz="1800" dirty="0" smtClean="0"/>
              <a:t>)</a:t>
            </a:r>
            <a:endParaRPr lang="en-US" sz="1800" dirty="0"/>
          </a:p>
        </p:txBody>
      </p:sp>
      <p:sp>
        <p:nvSpPr>
          <p:cNvPr id="172040" name="Rectangle 8"/>
          <p:cNvSpPr>
            <a:spLocks noGrp="1" noChangeArrowheads="1"/>
          </p:cNvSpPr>
          <p:nvPr>
            <p:ph type="body" sz="half" idx="2"/>
          </p:nvPr>
        </p:nvSpPr>
        <p:spPr>
          <a:xfrm>
            <a:off x="4267200" y="1066800"/>
            <a:ext cx="4419600" cy="5181600"/>
          </a:xfrm>
        </p:spPr>
        <p:txBody>
          <a:bodyPr/>
          <a:lstStyle/>
          <a:p>
            <a:r>
              <a:rPr lang="en-US" sz="1800" dirty="0"/>
              <a:t>limited liability limited partnership (LLLP)</a:t>
            </a:r>
          </a:p>
          <a:p>
            <a:r>
              <a:rPr lang="en-US" sz="1800" dirty="0" smtClean="0"/>
              <a:t>limited </a:t>
            </a:r>
            <a:r>
              <a:rPr lang="en-US" sz="1800" dirty="0"/>
              <a:t>liability partnership (LLP)</a:t>
            </a:r>
          </a:p>
          <a:p>
            <a:r>
              <a:rPr lang="en-US" sz="1800" dirty="0"/>
              <a:t>limited partnership</a:t>
            </a:r>
          </a:p>
          <a:p>
            <a:r>
              <a:rPr lang="en-US" sz="1800" dirty="0"/>
              <a:t>liquidation</a:t>
            </a:r>
          </a:p>
          <a:p>
            <a:r>
              <a:rPr lang="en-US" sz="1800" dirty="0"/>
              <a:t>partnership</a:t>
            </a:r>
          </a:p>
          <a:p>
            <a:r>
              <a:rPr lang="en-US" sz="1800" dirty="0"/>
              <a:t>patent</a:t>
            </a:r>
          </a:p>
          <a:p>
            <a:r>
              <a:rPr lang="en-US" sz="1800" dirty="0"/>
              <a:t>Patent and Trademark Office</a:t>
            </a:r>
          </a:p>
          <a:p>
            <a:r>
              <a:rPr lang="en-US" sz="1800" dirty="0"/>
              <a:t>Revised Uniform Limited Partnership Act (RULPA)</a:t>
            </a:r>
          </a:p>
          <a:p>
            <a:r>
              <a:rPr lang="en-US" sz="1800" dirty="0"/>
              <a:t>S corporation</a:t>
            </a:r>
          </a:p>
          <a:p>
            <a:r>
              <a:rPr lang="en-US" sz="1800" dirty="0"/>
              <a:t>sole proprietorship</a:t>
            </a:r>
          </a:p>
          <a:p>
            <a:r>
              <a:rPr lang="en-US" sz="1800" dirty="0"/>
              <a:t>specification</a:t>
            </a:r>
          </a:p>
          <a:p>
            <a:r>
              <a:rPr lang="en-US" sz="1800" dirty="0"/>
              <a:t>trademark</a:t>
            </a:r>
          </a:p>
          <a:p>
            <a:r>
              <a:rPr lang="en-US" sz="1800" dirty="0"/>
              <a:t>trade secrets</a:t>
            </a:r>
          </a:p>
          <a:p>
            <a:r>
              <a:rPr lang="en-US" sz="1800" dirty="0"/>
              <a:t>unlimited liability</a:t>
            </a:r>
          </a:p>
        </p:txBody>
      </p:sp>
    </p:spTree>
  </p:cSld>
  <p:clrMapOvr>
    <a:masterClrMapping/>
  </p:clrMapOvr>
  <p:transition spd="slow">
    <p:cut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2039">
                                            <p:txEl>
                                              <p:pRg st="0" end="0"/>
                                            </p:txEl>
                                          </p:spTgt>
                                        </p:tgtEl>
                                        <p:attrNameLst>
                                          <p:attrName>style.visibility</p:attrName>
                                        </p:attrNameLst>
                                      </p:cBhvr>
                                      <p:to>
                                        <p:strVal val="visible"/>
                                      </p:to>
                                    </p:set>
                                    <p:animEffect transition="in" filter="wipe(left)">
                                      <p:cBhvr>
                                        <p:cTn id="7" dur="750"/>
                                        <p:tgtEl>
                                          <p:spTgt spid="172039">
                                            <p:txEl>
                                              <p:pRg st="0" end="0"/>
                                            </p:txEl>
                                          </p:spTgt>
                                        </p:tgtEl>
                                      </p:cBhvr>
                                    </p:animEffect>
                                  </p:childTnLst>
                                </p:cTn>
                              </p:par>
                            </p:childTnLst>
                          </p:cTn>
                        </p:par>
                        <p:par>
                          <p:cTn id="8" fill="hold" nodeType="afterGroup">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172039">
                                            <p:txEl>
                                              <p:pRg st="1" end="1"/>
                                            </p:txEl>
                                          </p:spTgt>
                                        </p:tgtEl>
                                        <p:attrNameLst>
                                          <p:attrName>style.visibility</p:attrName>
                                        </p:attrNameLst>
                                      </p:cBhvr>
                                      <p:to>
                                        <p:strVal val="visible"/>
                                      </p:to>
                                    </p:set>
                                    <p:animEffect transition="in" filter="wipe(left)">
                                      <p:cBhvr>
                                        <p:cTn id="11" dur="750"/>
                                        <p:tgtEl>
                                          <p:spTgt spid="172039">
                                            <p:txEl>
                                              <p:pRg st="1" end="1"/>
                                            </p:txEl>
                                          </p:spTgt>
                                        </p:tgtEl>
                                      </p:cBhvr>
                                    </p:animEffect>
                                  </p:childTnLst>
                                </p:cTn>
                              </p:par>
                            </p:childTnLst>
                          </p:cTn>
                        </p:par>
                        <p:par>
                          <p:cTn id="12" fill="hold" nodeType="afterGroup">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172039">
                                            <p:txEl>
                                              <p:pRg st="2" end="2"/>
                                            </p:txEl>
                                          </p:spTgt>
                                        </p:tgtEl>
                                        <p:attrNameLst>
                                          <p:attrName>style.visibility</p:attrName>
                                        </p:attrNameLst>
                                      </p:cBhvr>
                                      <p:to>
                                        <p:strVal val="visible"/>
                                      </p:to>
                                    </p:set>
                                    <p:animEffect transition="in" filter="wipe(left)">
                                      <p:cBhvr>
                                        <p:cTn id="15" dur="750"/>
                                        <p:tgtEl>
                                          <p:spTgt spid="172039">
                                            <p:txEl>
                                              <p:pRg st="2" end="2"/>
                                            </p:txEl>
                                          </p:spTgt>
                                        </p:tgtEl>
                                      </p:cBhvr>
                                    </p:animEffect>
                                  </p:childTnLst>
                                </p:cTn>
                              </p:par>
                            </p:childTnLst>
                          </p:cTn>
                        </p:par>
                        <p:par>
                          <p:cTn id="16" fill="hold">
                            <p:stCondLst>
                              <p:cond delay="2250"/>
                            </p:stCondLst>
                            <p:childTnLst>
                              <p:par>
                                <p:cTn id="17" presetID="22" presetClass="entr" presetSubtype="8" fill="hold" grpId="0" nodeType="afterEffect">
                                  <p:stCondLst>
                                    <p:cond delay="0"/>
                                  </p:stCondLst>
                                  <p:childTnLst>
                                    <p:set>
                                      <p:cBhvr>
                                        <p:cTn id="18" dur="1" fill="hold">
                                          <p:stCondLst>
                                            <p:cond delay="0"/>
                                          </p:stCondLst>
                                        </p:cTn>
                                        <p:tgtEl>
                                          <p:spTgt spid="172039">
                                            <p:txEl>
                                              <p:pRg st="3" end="3"/>
                                            </p:txEl>
                                          </p:spTgt>
                                        </p:tgtEl>
                                        <p:attrNameLst>
                                          <p:attrName>style.visibility</p:attrName>
                                        </p:attrNameLst>
                                      </p:cBhvr>
                                      <p:to>
                                        <p:strVal val="visible"/>
                                      </p:to>
                                    </p:set>
                                    <p:animEffect transition="in" filter="wipe(left)">
                                      <p:cBhvr>
                                        <p:cTn id="19" dur="750"/>
                                        <p:tgtEl>
                                          <p:spTgt spid="172039">
                                            <p:txEl>
                                              <p:pRg st="3" end="3"/>
                                            </p:txEl>
                                          </p:spTgt>
                                        </p:tgtEl>
                                      </p:cBhvr>
                                    </p:animEffect>
                                  </p:childTnLst>
                                </p:cTn>
                              </p:par>
                            </p:childTnLst>
                          </p:cTn>
                        </p:par>
                        <p:par>
                          <p:cTn id="20" fill="hold">
                            <p:stCondLst>
                              <p:cond delay="3000"/>
                            </p:stCondLst>
                            <p:childTnLst>
                              <p:par>
                                <p:cTn id="21" presetID="22" presetClass="entr" presetSubtype="8" fill="hold" grpId="0" nodeType="afterEffect">
                                  <p:stCondLst>
                                    <p:cond delay="0"/>
                                  </p:stCondLst>
                                  <p:childTnLst>
                                    <p:set>
                                      <p:cBhvr>
                                        <p:cTn id="22" dur="1" fill="hold">
                                          <p:stCondLst>
                                            <p:cond delay="0"/>
                                          </p:stCondLst>
                                        </p:cTn>
                                        <p:tgtEl>
                                          <p:spTgt spid="172039">
                                            <p:txEl>
                                              <p:pRg st="4" end="4"/>
                                            </p:txEl>
                                          </p:spTgt>
                                        </p:tgtEl>
                                        <p:attrNameLst>
                                          <p:attrName>style.visibility</p:attrName>
                                        </p:attrNameLst>
                                      </p:cBhvr>
                                      <p:to>
                                        <p:strVal val="visible"/>
                                      </p:to>
                                    </p:set>
                                    <p:animEffect transition="in" filter="wipe(left)">
                                      <p:cBhvr>
                                        <p:cTn id="23" dur="750"/>
                                        <p:tgtEl>
                                          <p:spTgt spid="172039">
                                            <p:txEl>
                                              <p:pRg st="4" end="4"/>
                                            </p:txEl>
                                          </p:spTgt>
                                        </p:tgtEl>
                                      </p:cBhvr>
                                    </p:animEffect>
                                  </p:childTnLst>
                                </p:cTn>
                              </p:par>
                            </p:childTnLst>
                          </p:cTn>
                        </p:par>
                        <p:par>
                          <p:cTn id="24" fill="hold" nodeType="afterGroup">
                            <p:stCondLst>
                              <p:cond delay="3750"/>
                            </p:stCondLst>
                            <p:childTnLst>
                              <p:par>
                                <p:cTn id="25" presetID="22" presetClass="entr" presetSubtype="8" fill="hold" grpId="0" nodeType="afterEffect">
                                  <p:stCondLst>
                                    <p:cond delay="0"/>
                                  </p:stCondLst>
                                  <p:childTnLst>
                                    <p:set>
                                      <p:cBhvr>
                                        <p:cTn id="26" dur="1" fill="hold">
                                          <p:stCondLst>
                                            <p:cond delay="0"/>
                                          </p:stCondLst>
                                        </p:cTn>
                                        <p:tgtEl>
                                          <p:spTgt spid="172039">
                                            <p:txEl>
                                              <p:pRg st="5" end="5"/>
                                            </p:txEl>
                                          </p:spTgt>
                                        </p:tgtEl>
                                        <p:attrNameLst>
                                          <p:attrName>style.visibility</p:attrName>
                                        </p:attrNameLst>
                                      </p:cBhvr>
                                      <p:to>
                                        <p:strVal val="visible"/>
                                      </p:to>
                                    </p:set>
                                    <p:animEffect transition="in" filter="wipe(left)">
                                      <p:cBhvr>
                                        <p:cTn id="27" dur="750"/>
                                        <p:tgtEl>
                                          <p:spTgt spid="172039">
                                            <p:txEl>
                                              <p:pRg st="5" end="5"/>
                                            </p:txEl>
                                          </p:spTgt>
                                        </p:tgtEl>
                                      </p:cBhvr>
                                    </p:animEffect>
                                  </p:childTnLst>
                                </p:cTn>
                              </p:par>
                            </p:childTnLst>
                          </p:cTn>
                        </p:par>
                        <p:par>
                          <p:cTn id="28" fill="hold" nodeType="afterGroup">
                            <p:stCondLst>
                              <p:cond delay="4500"/>
                            </p:stCondLst>
                            <p:childTnLst>
                              <p:par>
                                <p:cTn id="29" presetID="22" presetClass="entr" presetSubtype="8" fill="hold" grpId="0" nodeType="afterEffect">
                                  <p:stCondLst>
                                    <p:cond delay="0"/>
                                  </p:stCondLst>
                                  <p:childTnLst>
                                    <p:set>
                                      <p:cBhvr>
                                        <p:cTn id="30" dur="1" fill="hold">
                                          <p:stCondLst>
                                            <p:cond delay="0"/>
                                          </p:stCondLst>
                                        </p:cTn>
                                        <p:tgtEl>
                                          <p:spTgt spid="172039">
                                            <p:txEl>
                                              <p:pRg st="6" end="6"/>
                                            </p:txEl>
                                          </p:spTgt>
                                        </p:tgtEl>
                                        <p:attrNameLst>
                                          <p:attrName>style.visibility</p:attrName>
                                        </p:attrNameLst>
                                      </p:cBhvr>
                                      <p:to>
                                        <p:strVal val="visible"/>
                                      </p:to>
                                    </p:set>
                                    <p:animEffect transition="in" filter="wipe(left)">
                                      <p:cBhvr>
                                        <p:cTn id="31" dur="750"/>
                                        <p:tgtEl>
                                          <p:spTgt spid="172039">
                                            <p:txEl>
                                              <p:pRg st="6" end="6"/>
                                            </p:txEl>
                                          </p:spTgt>
                                        </p:tgtEl>
                                      </p:cBhvr>
                                    </p:animEffect>
                                  </p:childTnLst>
                                </p:cTn>
                              </p:par>
                            </p:childTnLst>
                          </p:cTn>
                        </p:par>
                        <p:par>
                          <p:cTn id="32" fill="hold" nodeType="afterGroup">
                            <p:stCondLst>
                              <p:cond delay="5250"/>
                            </p:stCondLst>
                            <p:childTnLst>
                              <p:par>
                                <p:cTn id="33" presetID="22" presetClass="entr" presetSubtype="8" fill="hold" grpId="0" nodeType="afterEffect">
                                  <p:stCondLst>
                                    <p:cond delay="0"/>
                                  </p:stCondLst>
                                  <p:childTnLst>
                                    <p:set>
                                      <p:cBhvr>
                                        <p:cTn id="34" dur="1" fill="hold">
                                          <p:stCondLst>
                                            <p:cond delay="0"/>
                                          </p:stCondLst>
                                        </p:cTn>
                                        <p:tgtEl>
                                          <p:spTgt spid="172039">
                                            <p:txEl>
                                              <p:pRg st="7" end="7"/>
                                            </p:txEl>
                                          </p:spTgt>
                                        </p:tgtEl>
                                        <p:attrNameLst>
                                          <p:attrName>style.visibility</p:attrName>
                                        </p:attrNameLst>
                                      </p:cBhvr>
                                      <p:to>
                                        <p:strVal val="visible"/>
                                      </p:to>
                                    </p:set>
                                    <p:animEffect transition="in" filter="wipe(left)">
                                      <p:cBhvr>
                                        <p:cTn id="35" dur="750"/>
                                        <p:tgtEl>
                                          <p:spTgt spid="172039">
                                            <p:txEl>
                                              <p:pRg st="7" end="7"/>
                                            </p:txEl>
                                          </p:spTgt>
                                        </p:tgtEl>
                                      </p:cBhvr>
                                    </p:animEffect>
                                  </p:childTnLst>
                                </p:cTn>
                              </p:par>
                            </p:childTnLst>
                          </p:cTn>
                        </p:par>
                        <p:par>
                          <p:cTn id="36" fill="hold" nodeType="afterGroup">
                            <p:stCondLst>
                              <p:cond delay="6000"/>
                            </p:stCondLst>
                            <p:childTnLst>
                              <p:par>
                                <p:cTn id="37" presetID="22" presetClass="entr" presetSubtype="8" fill="hold" grpId="0" nodeType="afterEffect">
                                  <p:stCondLst>
                                    <p:cond delay="0"/>
                                  </p:stCondLst>
                                  <p:childTnLst>
                                    <p:set>
                                      <p:cBhvr>
                                        <p:cTn id="38" dur="1" fill="hold">
                                          <p:stCondLst>
                                            <p:cond delay="0"/>
                                          </p:stCondLst>
                                        </p:cTn>
                                        <p:tgtEl>
                                          <p:spTgt spid="172039">
                                            <p:txEl>
                                              <p:pRg st="8" end="8"/>
                                            </p:txEl>
                                          </p:spTgt>
                                        </p:tgtEl>
                                        <p:attrNameLst>
                                          <p:attrName>style.visibility</p:attrName>
                                        </p:attrNameLst>
                                      </p:cBhvr>
                                      <p:to>
                                        <p:strVal val="visible"/>
                                      </p:to>
                                    </p:set>
                                    <p:animEffect transition="in" filter="wipe(left)">
                                      <p:cBhvr>
                                        <p:cTn id="39" dur="750"/>
                                        <p:tgtEl>
                                          <p:spTgt spid="172039">
                                            <p:txEl>
                                              <p:pRg st="8" end="8"/>
                                            </p:txEl>
                                          </p:spTgt>
                                        </p:tgtEl>
                                      </p:cBhvr>
                                    </p:animEffect>
                                  </p:childTnLst>
                                </p:cTn>
                              </p:par>
                            </p:childTnLst>
                          </p:cTn>
                        </p:par>
                        <p:par>
                          <p:cTn id="40" fill="hold" nodeType="afterGroup">
                            <p:stCondLst>
                              <p:cond delay="6750"/>
                            </p:stCondLst>
                            <p:childTnLst>
                              <p:par>
                                <p:cTn id="41" presetID="22" presetClass="entr" presetSubtype="8" fill="hold" grpId="0" nodeType="afterEffect">
                                  <p:stCondLst>
                                    <p:cond delay="0"/>
                                  </p:stCondLst>
                                  <p:childTnLst>
                                    <p:set>
                                      <p:cBhvr>
                                        <p:cTn id="42" dur="1" fill="hold">
                                          <p:stCondLst>
                                            <p:cond delay="0"/>
                                          </p:stCondLst>
                                        </p:cTn>
                                        <p:tgtEl>
                                          <p:spTgt spid="172039">
                                            <p:txEl>
                                              <p:pRg st="9" end="9"/>
                                            </p:txEl>
                                          </p:spTgt>
                                        </p:tgtEl>
                                        <p:attrNameLst>
                                          <p:attrName>style.visibility</p:attrName>
                                        </p:attrNameLst>
                                      </p:cBhvr>
                                      <p:to>
                                        <p:strVal val="visible"/>
                                      </p:to>
                                    </p:set>
                                    <p:animEffect transition="in" filter="wipe(left)">
                                      <p:cBhvr>
                                        <p:cTn id="43" dur="750"/>
                                        <p:tgtEl>
                                          <p:spTgt spid="172039">
                                            <p:txEl>
                                              <p:pRg st="9" end="9"/>
                                            </p:txEl>
                                          </p:spTgt>
                                        </p:tgtEl>
                                      </p:cBhvr>
                                    </p:animEffect>
                                  </p:childTnLst>
                                </p:cTn>
                              </p:par>
                            </p:childTnLst>
                          </p:cTn>
                        </p:par>
                        <p:par>
                          <p:cTn id="44" fill="hold" nodeType="afterGroup">
                            <p:stCondLst>
                              <p:cond delay="7500"/>
                            </p:stCondLst>
                            <p:childTnLst>
                              <p:par>
                                <p:cTn id="45" presetID="22" presetClass="entr" presetSubtype="8" fill="hold" grpId="0" nodeType="afterEffect">
                                  <p:stCondLst>
                                    <p:cond delay="0"/>
                                  </p:stCondLst>
                                  <p:childTnLst>
                                    <p:set>
                                      <p:cBhvr>
                                        <p:cTn id="46" dur="1" fill="hold">
                                          <p:stCondLst>
                                            <p:cond delay="0"/>
                                          </p:stCondLst>
                                        </p:cTn>
                                        <p:tgtEl>
                                          <p:spTgt spid="172039">
                                            <p:txEl>
                                              <p:pRg st="10" end="10"/>
                                            </p:txEl>
                                          </p:spTgt>
                                        </p:tgtEl>
                                        <p:attrNameLst>
                                          <p:attrName>style.visibility</p:attrName>
                                        </p:attrNameLst>
                                      </p:cBhvr>
                                      <p:to>
                                        <p:strVal val="visible"/>
                                      </p:to>
                                    </p:set>
                                    <p:animEffect transition="in" filter="wipe(left)">
                                      <p:cBhvr>
                                        <p:cTn id="47" dur="750"/>
                                        <p:tgtEl>
                                          <p:spTgt spid="172039">
                                            <p:txEl>
                                              <p:pRg st="10" end="10"/>
                                            </p:txEl>
                                          </p:spTgt>
                                        </p:tgtEl>
                                      </p:cBhvr>
                                    </p:animEffect>
                                  </p:childTnLst>
                                </p:cTn>
                              </p:par>
                            </p:childTnLst>
                          </p:cTn>
                        </p:par>
                        <p:par>
                          <p:cTn id="48" fill="hold" nodeType="afterGroup">
                            <p:stCondLst>
                              <p:cond delay="8250"/>
                            </p:stCondLst>
                            <p:childTnLst>
                              <p:par>
                                <p:cTn id="49" presetID="22" presetClass="entr" presetSubtype="8" fill="hold" grpId="0" nodeType="afterEffect">
                                  <p:stCondLst>
                                    <p:cond delay="0"/>
                                  </p:stCondLst>
                                  <p:childTnLst>
                                    <p:set>
                                      <p:cBhvr>
                                        <p:cTn id="50" dur="1" fill="hold">
                                          <p:stCondLst>
                                            <p:cond delay="0"/>
                                          </p:stCondLst>
                                        </p:cTn>
                                        <p:tgtEl>
                                          <p:spTgt spid="172039">
                                            <p:txEl>
                                              <p:pRg st="11" end="11"/>
                                            </p:txEl>
                                          </p:spTgt>
                                        </p:tgtEl>
                                        <p:attrNameLst>
                                          <p:attrName>style.visibility</p:attrName>
                                        </p:attrNameLst>
                                      </p:cBhvr>
                                      <p:to>
                                        <p:strVal val="visible"/>
                                      </p:to>
                                    </p:set>
                                    <p:animEffect transition="in" filter="wipe(left)">
                                      <p:cBhvr>
                                        <p:cTn id="51" dur="750"/>
                                        <p:tgtEl>
                                          <p:spTgt spid="172039">
                                            <p:txEl>
                                              <p:pRg st="11" end="11"/>
                                            </p:txEl>
                                          </p:spTgt>
                                        </p:tgtEl>
                                      </p:cBhvr>
                                    </p:animEffect>
                                  </p:childTnLst>
                                </p:cTn>
                              </p:par>
                            </p:childTnLst>
                          </p:cTn>
                        </p:par>
                        <p:par>
                          <p:cTn id="52" fill="hold" nodeType="afterGroup">
                            <p:stCondLst>
                              <p:cond delay="9000"/>
                            </p:stCondLst>
                            <p:childTnLst>
                              <p:par>
                                <p:cTn id="53" presetID="22" presetClass="entr" presetSubtype="8" fill="hold" grpId="0" nodeType="afterEffect">
                                  <p:stCondLst>
                                    <p:cond delay="0"/>
                                  </p:stCondLst>
                                  <p:childTnLst>
                                    <p:set>
                                      <p:cBhvr>
                                        <p:cTn id="54" dur="1" fill="hold">
                                          <p:stCondLst>
                                            <p:cond delay="0"/>
                                          </p:stCondLst>
                                        </p:cTn>
                                        <p:tgtEl>
                                          <p:spTgt spid="172039">
                                            <p:txEl>
                                              <p:pRg st="12" end="12"/>
                                            </p:txEl>
                                          </p:spTgt>
                                        </p:tgtEl>
                                        <p:attrNameLst>
                                          <p:attrName>style.visibility</p:attrName>
                                        </p:attrNameLst>
                                      </p:cBhvr>
                                      <p:to>
                                        <p:strVal val="visible"/>
                                      </p:to>
                                    </p:set>
                                    <p:animEffect transition="in" filter="wipe(left)">
                                      <p:cBhvr>
                                        <p:cTn id="55" dur="750"/>
                                        <p:tgtEl>
                                          <p:spTgt spid="172039">
                                            <p:txEl>
                                              <p:pRg st="12" end="12"/>
                                            </p:txEl>
                                          </p:spTgt>
                                        </p:tgtEl>
                                      </p:cBhvr>
                                    </p:animEffect>
                                  </p:childTnLst>
                                </p:cTn>
                              </p:par>
                            </p:childTnLst>
                          </p:cTn>
                        </p:par>
                        <p:par>
                          <p:cTn id="56" fill="hold" nodeType="afterGroup">
                            <p:stCondLst>
                              <p:cond delay="9750"/>
                            </p:stCondLst>
                            <p:childTnLst>
                              <p:par>
                                <p:cTn id="57" presetID="22" presetClass="entr" presetSubtype="8" fill="hold" grpId="0" nodeType="afterEffect">
                                  <p:stCondLst>
                                    <p:cond delay="0"/>
                                  </p:stCondLst>
                                  <p:childTnLst>
                                    <p:set>
                                      <p:cBhvr>
                                        <p:cTn id="58" dur="1" fill="hold">
                                          <p:stCondLst>
                                            <p:cond delay="0"/>
                                          </p:stCondLst>
                                        </p:cTn>
                                        <p:tgtEl>
                                          <p:spTgt spid="172039">
                                            <p:txEl>
                                              <p:pRg st="13" end="13"/>
                                            </p:txEl>
                                          </p:spTgt>
                                        </p:tgtEl>
                                        <p:attrNameLst>
                                          <p:attrName>style.visibility</p:attrName>
                                        </p:attrNameLst>
                                      </p:cBhvr>
                                      <p:to>
                                        <p:strVal val="visible"/>
                                      </p:to>
                                    </p:set>
                                    <p:animEffect transition="in" filter="wipe(left)">
                                      <p:cBhvr>
                                        <p:cTn id="59" dur="750"/>
                                        <p:tgtEl>
                                          <p:spTgt spid="172039">
                                            <p:txEl>
                                              <p:pRg st="13" end="13"/>
                                            </p:txEl>
                                          </p:spTgt>
                                        </p:tgtEl>
                                      </p:cBhvr>
                                    </p:animEffect>
                                  </p:childTnLst>
                                </p:cTn>
                              </p:par>
                            </p:childTnLst>
                          </p:cTn>
                        </p:par>
                        <p:par>
                          <p:cTn id="60" fill="hold">
                            <p:stCondLst>
                              <p:cond delay="10500"/>
                            </p:stCondLst>
                            <p:childTnLst>
                              <p:par>
                                <p:cTn id="61" presetID="22" presetClass="entr" presetSubtype="8" fill="hold" grpId="0" nodeType="afterEffect">
                                  <p:stCondLst>
                                    <p:cond delay="0"/>
                                  </p:stCondLst>
                                  <p:childTnLst>
                                    <p:set>
                                      <p:cBhvr>
                                        <p:cTn id="62" dur="1" fill="hold">
                                          <p:stCondLst>
                                            <p:cond delay="0"/>
                                          </p:stCondLst>
                                        </p:cTn>
                                        <p:tgtEl>
                                          <p:spTgt spid="172039">
                                            <p:txEl>
                                              <p:pRg st="14" end="14"/>
                                            </p:txEl>
                                          </p:spTgt>
                                        </p:tgtEl>
                                        <p:attrNameLst>
                                          <p:attrName>style.visibility</p:attrName>
                                        </p:attrNameLst>
                                      </p:cBhvr>
                                      <p:to>
                                        <p:strVal val="visible"/>
                                      </p:to>
                                    </p:set>
                                    <p:animEffect transition="in" filter="wipe(left)">
                                      <p:cBhvr>
                                        <p:cTn id="63" dur="750"/>
                                        <p:tgtEl>
                                          <p:spTgt spid="172039">
                                            <p:txEl>
                                              <p:pRg st="14" end="14"/>
                                            </p:txEl>
                                          </p:spTgt>
                                        </p:tgtEl>
                                      </p:cBhvr>
                                    </p:animEffect>
                                  </p:childTnLst>
                                </p:cTn>
                              </p:par>
                            </p:childTnLst>
                          </p:cTn>
                        </p:par>
                        <p:par>
                          <p:cTn id="64" fill="hold">
                            <p:stCondLst>
                              <p:cond delay="11250"/>
                            </p:stCondLst>
                            <p:childTnLst>
                              <p:par>
                                <p:cTn id="65" presetID="22" presetClass="entr" presetSubtype="8" fill="hold" grpId="0" nodeType="afterEffect">
                                  <p:stCondLst>
                                    <p:cond delay="0"/>
                                  </p:stCondLst>
                                  <p:childTnLst>
                                    <p:set>
                                      <p:cBhvr>
                                        <p:cTn id="66" dur="1" fill="hold">
                                          <p:stCondLst>
                                            <p:cond delay="0"/>
                                          </p:stCondLst>
                                        </p:cTn>
                                        <p:tgtEl>
                                          <p:spTgt spid="172039">
                                            <p:txEl>
                                              <p:pRg st="15" end="15"/>
                                            </p:txEl>
                                          </p:spTgt>
                                        </p:tgtEl>
                                        <p:attrNameLst>
                                          <p:attrName>style.visibility</p:attrName>
                                        </p:attrNameLst>
                                      </p:cBhvr>
                                      <p:to>
                                        <p:strVal val="visible"/>
                                      </p:to>
                                    </p:set>
                                    <p:animEffect transition="in" filter="wipe(left)">
                                      <p:cBhvr>
                                        <p:cTn id="67" dur="750"/>
                                        <p:tgtEl>
                                          <p:spTgt spid="172039">
                                            <p:txEl>
                                              <p:pRg st="15" end="15"/>
                                            </p:txEl>
                                          </p:spTgt>
                                        </p:tgtEl>
                                      </p:cBhvr>
                                    </p:animEffect>
                                  </p:childTnLst>
                                </p:cTn>
                              </p:par>
                            </p:childTnLst>
                          </p:cTn>
                        </p:par>
                        <p:par>
                          <p:cTn id="68" fill="hold">
                            <p:stCondLst>
                              <p:cond delay="12000"/>
                            </p:stCondLst>
                            <p:childTnLst>
                              <p:par>
                                <p:cTn id="69" presetID="22" presetClass="entr" presetSubtype="8" fill="hold" grpId="0" nodeType="afterEffect">
                                  <p:stCondLst>
                                    <p:cond delay="0"/>
                                  </p:stCondLst>
                                  <p:childTnLst>
                                    <p:set>
                                      <p:cBhvr>
                                        <p:cTn id="70" dur="1" fill="hold">
                                          <p:stCondLst>
                                            <p:cond delay="0"/>
                                          </p:stCondLst>
                                        </p:cTn>
                                        <p:tgtEl>
                                          <p:spTgt spid="172040">
                                            <p:txEl>
                                              <p:pRg st="0" end="0"/>
                                            </p:txEl>
                                          </p:spTgt>
                                        </p:tgtEl>
                                        <p:attrNameLst>
                                          <p:attrName>style.visibility</p:attrName>
                                        </p:attrNameLst>
                                      </p:cBhvr>
                                      <p:to>
                                        <p:strVal val="visible"/>
                                      </p:to>
                                    </p:set>
                                    <p:animEffect transition="in" filter="wipe(left)">
                                      <p:cBhvr>
                                        <p:cTn id="71" dur="750"/>
                                        <p:tgtEl>
                                          <p:spTgt spid="172040">
                                            <p:txEl>
                                              <p:pRg st="0" end="0"/>
                                            </p:txEl>
                                          </p:spTgt>
                                        </p:tgtEl>
                                      </p:cBhvr>
                                    </p:animEffect>
                                  </p:childTnLst>
                                </p:cTn>
                              </p:par>
                            </p:childTnLst>
                          </p:cTn>
                        </p:par>
                        <p:par>
                          <p:cTn id="72" fill="hold">
                            <p:stCondLst>
                              <p:cond delay="12750"/>
                            </p:stCondLst>
                            <p:childTnLst>
                              <p:par>
                                <p:cTn id="73" presetID="22" presetClass="entr" presetSubtype="8" fill="hold" grpId="0" nodeType="afterEffect">
                                  <p:stCondLst>
                                    <p:cond delay="0"/>
                                  </p:stCondLst>
                                  <p:childTnLst>
                                    <p:set>
                                      <p:cBhvr>
                                        <p:cTn id="74" dur="1" fill="hold">
                                          <p:stCondLst>
                                            <p:cond delay="0"/>
                                          </p:stCondLst>
                                        </p:cTn>
                                        <p:tgtEl>
                                          <p:spTgt spid="172040">
                                            <p:txEl>
                                              <p:pRg st="1" end="1"/>
                                            </p:txEl>
                                          </p:spTgt>
                                        </p:tgtEl>
                                        <p:attrNameLst>
                                          <p:attrName>style.visibility</p:attrName>
                                        </p:attrNameLst>
                                      </p:cBhvr>
                                      <p:to>
                                        <p:strVal val="visible"/>
                                      </p:to>
                                    </p:set>
                                    <p:animEffect transition="in" filter="wipe(left)">
                                      <p:cBhvr>
                                        <p:cTn id="75" dur="750"/>
                                        <p:tgtEl>
                                          <p:spTgt spid="172040">
                                            <p:txEl>
                                              <p:pRg st="1" end="1"/>
                                            </p:txEl>
                                          </p:spTgt>
                                        </p:tgtEl>
                                      </p:cBhvr>
                                    </p:animEffect>
                                  </p:childTnLst>
                                </p:cTn>
                              </p:par>
                            </p:childTnLst>
                          </p:cTn>
                        </p:par>
                        <p:par>
                          <p:cTn id="76" fill="hold" nodeType="afterGroup">
                            <p:stCondLst>
                              <p:cond delay="13500"/>
                            </p:stCondLst>
                            <p:childTnLst>
                              <p:par>
                                <p:cTn id="77" presetID="22" presetClass="entr" presetSubtype="8" fill="hold" grpId="0" nodeType="afterEffect">
                                  <p:stCondLst>
                                    <p:cond delay="0"/>
                                  </p:stCondLst>
                                  <p:childTnLst>
                                    <p:set>
                                      <p:cBhvr>
                                        <p:cTn id="78" dur="1" fill="hold">
                                          <p:stCondLst>
                                            <p:cond delay="0"/>
                                          </p:stCondLst>
                                        </p:cTn>
                                        <p:tgtEl>
                                          <p:spTgt spid="172040">
                                            <p:txEl>
                                              <p:pRg st="2" end="2"/>
                                            </p:txEl>
                                          </p:spTgt>
                                        </p:tgtEl>
                                        <p:attrNameLst>
                                          <p:attrName>style.visibility</p:attrName>
                                        </p:attrNameLst>
                                      </p:cBhvr>
                                      <p:to>
                                        <p:strVal val="visible"/>
                                      </p:to>
                                    </p:set>
                                    <p:animEffect transition="in" filter="wipe(left)">
                                      <p:cBhvr>
                                        <p:cTn id="79" dur="750"/>
                                        <p:tgtEl>
                                          <p:spTgt spid="172040">
                                            <p:txEl>
                                              <p:pRg st="2" end="2"/>
                                            </p:txEl>
                                          </p:spTgt>
                                        </p:tgtEl>
                                      </p:cBhvr>
                                    </p:animEffect>
                                  </p:childTnLst>
                                </p:cTn>
                              </p:par>
                            </p:childTnLst>
                          </p:cTn>
                        </p:par>
                        <p:par>
                          <p:cTn id="80" fill="hold" nodeType="afterGroup">
                            <p:stCondLst>
                              <p:cond delay="14250"/>
                            </p:stCondLst>
                            <p:childTnLst>
                              <p:par>
                                <p:cTn id="81" presetID="22" presetClass="entr" presetSubtype="8" fill="hold" grpId="0" nodeType="afterEffect">
                                  <p:stCondLst>
                                    <p:cond delay="0"/>
                                  </p:stCondLst>
                                  <p:childTnLst>
                                    <p:set>
                                      <p:cBhvr>
                                        <p:cTn id="82" dur="1" fill="hold">
                                          <p:stCondLst>
                                            <p:cond delay="0"/>
                                          </p:stCondLst>
                                        </p:cTn>
                                        <p:tgtEl>
                                          <p:spTgt spid="172040">
                                            <p:txEl>
                                              <p:pRg st="3" end="3"/>
                                            </p:txEl>
                                          </p:spTgt>
                                        </p:tgtEl>
                                        <p:attrNameLst>
                                          <p:attrName>style.visibility</p:attrName>
                                        </p:attrNameLst>
                                      </p:cBhvr>
                                      <p:to>
                                        <p:strVal val="visible"/>
                                      </p:to>
                                    </p:set>
                                    <p:animEffect transition="in" filter="wipe(left)">
                                      <p:cBhvr>
                                        <p:cTn id="83" dur="750"/>
                                        <p:tgtEl>
                                          <p:spTgt spid="172040">
                                            <p:txEl>
                                              <p:pRg st="3" end="3"/>
                                            </p:txEl>
                                          </p:spTgt>
                                        </p:tgtEl>
                                      </p:cBhvr>
                                    </p:animEffect>
                                  </p:childTnLst>
                                </p:cTn>
                              </p:par>
                            </p:childTnLst>
                          </p:cTn>
                        </p:par>
                        <p:par>
                          <p:cTn id="84" fill="hold" nodeType="afterGroup">
                            <p:stCondLst>
                              <p:cond delay="15000"/>
                            </p:stCondLst>
                            <p:childTnLst>
                              <p:par>
                                <p:cTn id="85" presetID="22" presetClass="entr" presetSubtype="8" fill="hold" grpId="0" nodeType="afterEffect">
                                  <p:stCondLst>
                                    <p:cond delay="0"/>
                                  </p:stCondLst>
                                  <p:childTnLst>
                                    <p:set>
                                      <p:cBhvr>
                                        <p:cTn id="86" dur="1" fill="hold">
                                          <p:stCondLst>
                                            <p:cond delay="0"/>
                                          </p:stCondLst>
                                        </p:cTn>
                                        <p:tgtEl>
                                          <p:spTgt spid="172040">
                                            <p:txEl>
                                              <p:pRg st="4" end="4"/>
                                            </p:txEl>
                                          </p:spTgt>
                                        </p:tgtEl>
                                        <p:attrNameLst>
                                          <p:attrName>style.visibility</p:attrName>
                                        </p:attrNameLst>
                                      </p:cBhvr>
                                      <p:to>
                                        <p:strVal val="visible"/>
                                      </p:to>
                                    </p:set>
                                    <p:animEffect transition="in" filter="wipe(left)">
                                      <p:cBhvr>
                                        <p:cTn id="87" dur="750"/>
                                        <p:tgtEl>
                                          <p:spTgt spid="172040">
                                            <p:txEl>
                                              <p:pRg st="4" end="4"/>
                                            </p:txEl>
                                          </p:spTgt>
                                        </p:tgtEl>
                                      </p:cBhvr>
                                    </p:animEffect>
                                  </p:childTnLst>
                                </p:cTn>
                              </p:par>
                            </p:childTnLst>
                          </p:cTn>
                        </p:par>
                        <p:par>
                          <p:cTn id="88" fill="hold" nodeType="afterGroup">
                            <p:stCondLst>
                              <p:cond delay="15750"/>
                            </p:stCondLst>
                            <p:childTnLst>
                              <p:par>
                                <p:cTn id="89" presetID="22" presetClass="entr" presetSubtype="8" fill="hold" grpId="0" nodeType="afterEffect">
                                  <p:stCondLst>
                                    <p:cond delay="0"/>
                                  </p:stCondLst>
                                  <p:childTnLst>
                                    <p:set>
                                      <p:cBhvr>
                                        <p:cTn id="90" dur="1" fill="hold">
                                          <p:stCondLst>
                                            <p:cond delay="0"/>
                                          </p:stCondLst>
                                        </p:cTn>
                                        <p:tgtEl>
                                          <p:spTgt spid="172040">
                                            <p:txEl>
                                              <p:pRg st="5" end="5"/>
                                            </p:txEl>
                                          </p:spTgt>
                                        </p:tgtEl>
                                        <p:attrNameLst>
                                          <p:attrName>style.visibility</p:attrName>
                                        </p:attrNameLst>
                                      </p:cBhvr>
                                      <p:to>
                                        <p:strVal val="visible"/>
                                      </p:to>
                                    </p:set>
                                    <p:animEffect transition="in" filter="wipe(left)">
                                      <p:cBhvr>
                                        <p:cTn id="91" dur="750"/>
                                        <p:tgtEl>
                                          <p:spTgt spid="172040">
                                            <p:txEl>
                                              <p:pRg st="5" end="5"/>
                                            </p:txEl>
                                          </p:spTgt>
                                        </p:tgtEl>
                                      </p:cBhvr>
                                    </p:animEffect>
                                  </p:childTnLst>
                                </p:cTn>
                              </p:par>
                            </p:childTnLst>
                          </p:cTn>
                        </p:par>
                        <p:par>
                          <p:cTn id="92" fill="hold" nodeType="afterGroup">
                            <p:stCondLst>
                              <p:cond delay="16500"/>
                            </p:stCondLst>
                            <p:childTnLst>
                              <p:par>
                                <p:cTn id="93" presetID="22" presetClass="entr" presetSubtype="8" fill="hold" grpId="0" nodeType="afterEffect">
                                  <p:stCondLst>
                                    <p:cond delay="0"/>
                                  </p:stCondLst>
                                  <p:childTnLst>
                                    <p:set>
                                      <p:cBhvr>
                                        <p:cTn id="94" dur="1" fill="hold">
                                          <p:stCondLst>
                                            <p:cond delay="0"/>
                                          </p:stCondLst>
                                        </p:cTn>
                                        <p:tgtEl>
                                          <p:spTgt spid="172040">
                                            <p:txEl>
                                              <p:pRg st="6" end="6"/>
                                            </p:txEl>
                                          </p:spTgt>
                                        </p:tgtEl>
                                        <p:attrNameLst>
                                          <p:attrName>style.visibility</p:attrName>
                                        </p:attrNameLst>
                                      </p:cBhvr>
                                      <p:to>
                                        <p:strVal val="visible"/>
                                      </p:to>
                                    </p:set>
                                    <p:animEffect transition="in" filter="wipe(left)">
                                      <p:cBhvr>
                                        <p:cTn id="95" dur="750"/>
                                        <p:tgtEl>
                                          <p:spTgt spid="172040">
                                            <p:txEl>
                                              <p:pRg st="6" end="6"/>
                                            </p:txEl>
                                          </p:spTgt>
                                        </p:tgtEl>
                                      </p:cBhvr>
                                    </p:animEffect>
                                  </p:childTnLst>
                                </p:cTn>
                              </p:par>
                            </p:childTnLst>
                          </p:cTn>
                        </p:par>
                        <p:par>
                          <p:cTn id="96" fill="hold" nodeType="afterGroup">
                            <p:stCondLst>
                              <p:cond delay="17250"/>
                            </p:stCondLst>
                            <p:childTnLst>
                              <p:par>
                                <p:cTn id="97" presetID="22" presetClass="entr" presetSubtype="8" fill="hold" grpId="0" nodeType="afterEffect">
                                  <p:stCondLst>
                                    <p:cond delay="0"/>
                                  </p:stCondLst>
                                  <p:childTnLst>
                                    <p:set>
                                      <p:cBhvr>
                                        <p:cTn id="98" dur="1" fill="hold">
                                          <p:stCondLst>
                                            <p:cond delay="0"/>
                                          </p:stCondLst>
                                        </p:cTn>
                                        <p:tgtEl>
                                          <p:spTgt spid="172040">
                                            <p:txEl>
                                              <p:pRg st="7" end="7"/>
                                            </p:txEl>
                                          </p:spTgt>
                                        </p:tgtEl>
                                        <p:attrNameLst>
                                          <p:attrName>style.visibility</p:attrName>
                                        </p:attrNameLst>
                                      </p:cBhvr>
                                      <p:to>
                                        <p:strVal val="visible"/>
                                      </p:to>
                                    </p:set>
                                    <p:animEffect transition="in" filter="wipe(left)">
                                      <p:cBhvr>
                                        <p:cTn id="99" dur="750"/>
                                        <p:tgtEl>
                                          <p:spTgt spid="172040">
                                            <p:txEl>
                                              <p:pRg st="7" end="7"/>
                                            </p:txEl>
                                          </p:spTgt>
                                        </p:tgtEl>
                                      </p:cBhvr>
                                    </p:animEffect>
                                  </p:childTnLst>
                                </p:cTn>
                              </p:par>
                            </p:childTnLst>
                          </p:cTn>
                        </p:par>
                        <p:par>
                          <p:cTn id="100" fill="hold" nodeType="afterGroup">
                            <p:stCondLst>
                              <p:cond delay="18000"/>
                            </p:stCondLst>
                            <p:childTnLst>
                              <p:par>
                                <p:cTn id="101" presetID="22" presetClass="entr" presetSubtype="8" fill="hold" grpId="0" nodeType="afterEffect">
                                  <p:stCondLst>
                                    <p:cond delay="0"/>
                                  </p:stCondLst>
                                  <p:childTnLst>
                                    <p:set>
                                      <p:cBhvr>
                                        <p:cTn id="102" dur="1" fill="hold">
                                          <p:stCondLst>
                                            <p:cond delay="0"/>
                                          </p:stCondLst>
                                        </p:cTn>
                                        <p:tgtEl>
                                          <p:spTgt spid="172040">
                                            <p:txEl>
                                              <p:pRg st="8" end="8"/>
                                            </p:txEl>
                                          </p:spTgt>
                                        </p:tgtEl>
                                        <p:attrNameLst>
                                          <p:attrName>style.visibility</p:attrName>
                                        </p:attrNameLst>
                                      </p:cBhvr>
                                      <p:to>
                                        <p:strVal val="visible"/>
                                      </p:to>
                                    </p:set>
                                    <p:animEffect transition="in" filter="wipe(left)">
                                      <p:cBhvr>
                                        <p:cTn id="103" dur="750"/>
                                        <p:tgtEl>
                                          <p:spTgt spid="172040">
                                            <p:txEl>
                                              <p:pRg st="8" end="8"/>
                                            </p:txEl>
                                          </p:spTgt>
                                        </p:tgtEl>
                                      </p:cBhvr>
                                    </p:animEffect>
                                  </p:childTnLst>
                                </p:cTn>
                              </p:par>
                            </p:childTnLst>
                          </p:cTn>
                        </p:par>
                        <p:par>
                          <p:cTn id="104" fill="hold" nodeType="afterGroup">
                            <p:stCondLst>
                              <p:cond delay="18750"/>
                            </p:stCondLst>
                            <p:childTnLst>
                              <p:par>
                                <p:cTn id="105" presetID="22" presetClass="entr" presetSubtype="8" fill="hold" grpId="0" nodeType="afterEffect">
                                  <p:stCondLst>
                                    <p:cond delay="0"/>
                                  </p:stCondLst>
                                  <p:childTnLst>
                                    <p:set>
                                      <p:cBhvr>
                                        <p:cTn id="106" dur="1" fill="hold">
                                          <p:stCondLst>
                                            <p:cond delay="0"/>
                                          </p:stCondLst>
                                        </p:cTn>
                                        <p:tgtEl>
                                          <p:spTgt spid="172040">
                                            <p:txEl>
                                              <p:pRg st="9" end="9"/>
                                            </p:txEl>
                                          </p:spTgt>
                                        </p:tgtEl>
                                        <p:attrNameLst>
                                          <p:attrName>style.visibility</p:attrName>
                                        </p:attrNameLst>
                                      </p:cBhvr>
                                      <p:to>
                                        <p:strVal val="visible"/>
                                      </p:to>
                                    </p:set>
                                    <p:animEffect transition="in" filter="wipe(left)">
                                      <p:cBhvr>
                                        <p:cTn id="107" dur="750"/>
                                        <p:tgtEl>
                                          <p:spTgt spid="172040">
                                            <p:txEl>
                                              <p:pRg st="9" end="9"/>
                                            </p:txEl>
                                          </p:spTgt>
                                        </p:tgtEl>
                                      </p:cBhvr>
                                    </p:animEffect>
                                  </p:childTnLst>
                                </p:cTn>
                              </p:par>
                            </p:childTnLst>
                          </p:cTn>
                        </p:par>
                        <p:par>
                          <p:cTn id="108" fill="hold" nodeType="afterGroup">
                            <p:stCondLst>
                              <p:cond delay="19500"/>
                            </p:stCondLst>
                            <p:childTnLst>
                              <p:par>
                                <p:cTn id="109" presetID="22" presetClass="entr" presetSubtype="8" fill="hold" grpId="0" nodeType="afterEffect">
                                  <p:stCondLst>
                                    <p:cond delay="0"/>
                                  </p:stCondLst>
                                  <p:childTnLst>
                                    <p:set>
                                      <p:cBhvr>
                                        <p:cTn id="110" dur="1" fill="hold">
                                          <p:stCondLst>
                                            <p:cond delay="0"/>
                                          </p:stCondLst>
                                        </p:cTn>
                                        <p:tgtEl>
                                          <p:spTgt spid="172040">
                                            <p:txEl>
                                              <p:pRg st="10" end="10"/>
                                            </p:txEl>
                                          </p:spTgt>
                                        </p:tgtEl>
                                        <p:attrNameLst>
                                          <p:attrName>style.visibility</p:attrName>
                                        </p:attrNameLst>
                                      </p:cBhvr>
                                      <p:to>
                                        <p:strVal val="visible"/>
                                      </p:to>
                                    </p:set>
                                    <p:animEffect transition="in" filter="wipe(left)">
                                      <p:cBhvr>
                                        <p:cTn id="111" dur="750"/>
                                        <p:tgtEl>
                                          <p:spTgt spid="172040">
                                            <p:txEl>
                                              <p:pRg st="10" end="10"/>
                                            </p:txEl>
                                          </p:spTgt>
                                        </p:tgtEl>
                                      </p:cBhvr>
                                    </p:animEffect>
                                  </p:childTnLst>
                                </p:cTn>
                              </p:par>
                            </p:childTnLst>
                          </p:cTn>
                        </p:par>
                        <p:par>
                          <p:cTn id="112" fill="hold" nodeType="afterGroup">
                            <p:stCondLst>
                              <p:cond delay="20250"/>
                            </p:stCondLst>
                            <p:childTnLst>
                              <p:par>
                                <p:cTn id="113" presetID="22" presetClass="entr" presetSubtype="8" fill="hold" grpId="0" nodeType="afterEffect">
                                  <p:stCondLst>
                                    <p:cond delay="0"/>
                                  </p:stCondLst>
                                  <p:childTnLst>
                                    <p:set>
                                      <p:cBhvr>
                                        <p:cTn id="114" dur="1" fill="hold">
                                          <p:stCondLst>
                                            <p:cond delay="0"/>
                                          </p:stCondLst>
                                        </p:cTn>
                                        <p:tgtEl>
                                          <p:spTgt spid="172040">
                                            <p:txEl>
                                              <p:pRg st="11" end="11"/>
                                            </p:txEl>
                                          </p:spTgt>
                                        </p:tgtEl>
                                        <p:attrNameLst>
                                          <p:attrName>style.visibility</p:attrName>
                                        </p:attrNameLst>
                                      </p:cBhvr>
                                      <p:to>
                                        <p:strVal val="visible"/>
                                      </p:to>
                                    </p:set>
                                    <p:animEffect transition="in" filter="wipe(left)">
                                      <p:cBhvr>
                                        <p:cTn id="115" dur="750"/>
                                        <p:tgtEl>
                                          <p:spTgt spid="172040">
                                            <p:txEl>
                                              <p:pRg st="11" end="11"/>
                                            </p:txEl>
                                          </p:spTgt>
                                        </p:tgtEl>
                                      </p:cBhvr>
                                    </p:animEffect>
                                  </p:childTnLst>
                                </p:cTn>
                              </p:par>
                            </p:childTnLst>
                          </p:cTn>
                        </p:par>
                        <p:par>
                          <p:cTn id="116" fill="hold" nodeType="afterGroup">
                            <p:stCondLst>
                              <p:cond delay="21000"/>
                            </p:stCondLst>
                            <p:childTnLst>
                              <p:par>
                                <p:cTn id="117" presetID="22" presetClass="entr" presetSubtype="8" fill="hold" grpId="0" nodeType="afterEffect">
                                  <p:stCondLst>
                                    <p:cond delay="0"/>
                                  </p:stCondLst>
                                  <p:childTnLst>
                                    <p:set>
                                      <p:cBhvr>
                                        <p:cTn id="118" dur="1" fill="hold">
                                          <p:stCondLst>
                                            <p:cond delay="0"/>
                                          </p:stCondLst>
                                        </p:cTn>
                                        <p:tgtEl>
                                          <p:spTgt spid="172040">
                                            <p:txEl>
                                              <p:pRg st="12" end="12"/>
                                            </p:txEl>
                                          </p:spTgt>
                                        </p:tgtEl>
                                        <p:attrNameLst>
                                          <p:attrName>style.visibility</p:attrName>
                                        </p:attrNameLst>
                                      </p:cBhvr>
                                      <p:to>
                                        <p:strVal val="visible"/>
                                      </p:to>
                                    </p:set>
                                    <p:animEffect transition="in" filter="wipe(left)">
                                      <p:cBhvr>
                                        <p:cTn id="119" dur="750"/>
                                        <p:tgtEl>
                                          <p:spTgt spid="172040">
                                            <p:txEl>
                                              <p:pRg st="12" end="12"/>
                                            </p:txEl>
                                          </p:spTgt>
                                        </p:tgtEl>
                                      </p:cBhvr>
                                    </p:animEffect>
                                  </p:childTnLst>
                                </p:cTn>
                              </p:par>
                            </p:childTnLst>
                          </p:cTn>
                        </p:par>
                        <p:par>
                          <p:cTn id="120" fill="hold" nodeType="afterGroup">
                            <p:stCondLst>
                              <p:cond delay="21750"/>
                            </p:stCondLst>
                            <p:childTnLst>
                              <p:par>
                                <p:cTn id="121" presetID="22" presetClass="entr" presetSubtype="8" fill="hold" grpId="0" nodeType="afterEffect">
                                  <p:stCondLst>
                                    <p:cond delay="0"/>
                                  </p:stCondLst>
                                  <p:childTnLst>
                                    <p:set>
                                      <p:cBhvr>
                                        <p:cTn id="122" dur="1" fill="hold">
                                          <p:stCondLst>
                                            <p:cond delay="0"/>
                                          </p:stCondLst>
                                        </p:cTn>
                                        <p:tgtEl>
                                          <p:spTgt spid="172040">
                                            <p:txEl>
                                              <p:pRg st="13" end="13"/>
                                            </p:txEl>
                                          </p:spTgt>
                                        </p:tgtEl>
                                        <p:attrNameLst>
                                          <p:attrName>style.visibility</p:attrName>
                                        </p:attrNameLst>
                                      </p:cBhvr>
                                      <p:to>
                                        <p:strVal val="visible"/>
                                      </p:to>
                                    </p:set>
                                    <p:animEffect transition="in" filter="wipe(left)">
                                      <p:cBhvr>
                                        <p:cTn id="123" dur="750"/>
                                        <p:tgtEl>
                                          <p:spTgt spid="172040">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9" grpId="0" uiExpand="1" build="p"/>
      <p:bldP spid="172040"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04343B1B-B52C-42BC-9192-8F025D9CEC00}" type="slidenum">
              <a:rPr lang="en-US" smtClean="0"/>
              <a:pPr/>
              <a:t>5</a:t>
            </a:fld>
            <a:endParaRPr lang="en-US" dirty="0"/>
          </a:p>
        </p:txBody>
      </p:sp>
      <p:sp>
        <p:nvSpPr>
          <p:cNvPr id="1155074" name="Rectangle 2" descr="Slideheader01"/>
          <p:cNvSpPr>
            <a:spLocks noGrp="1" noChangeArrowheads="1"/>
          </p:cNvSpPr>
          <p:nvPr>
            <p:ph type="title"/>
          </p:nvPr>
        </p:nvSpPr>
        <p:spPr>
          <a:xfrm>
            <a:off x="3175" y="294616"/>
            <a:ext cx="9124950" cy="661720"/>
          </a:xfrm>
        </p:spPr>
        <p:txBody>
          <a:bodyPr/>
          <a:lstStyle/>
          <a:p>
            <a:r>
              <a:rPr lang="en-US" sz="2800" dirty="0"/>
              <a:t>Major Legal Concepts and Entrepreneurial Ventures</a:t>
            </a:r>
          </a:p>
        </p:txBody>
      </p:sp>
      <p:sp>
        <p:nvSpPr>
          <p:cNvPr id="1155075" name="Rectangle 3"/>
          <p:cNvSpPr>
            <a:spLocks noGrp="1" noChangeArrowheads="1"/>
          </p:cNvSpPr>
          <p:nvPr>
            <p:ph type="body" idx="1"/>
          </p:nvPr>
        </p:nvSpPr>
        <p:spPr/>
        <p:txBody>
          <a:bodyPr/>
          <a:lstStyle/>
          <a:p>
            <a:pPr marL="339725" indent="-339725">
              <a:buSzPct val="100000"/>
              <a:buFont typeface="+mj-lt"/>
              <a:buAutoNum type="romanUcPeriod"/>
            </a:pPr>
            <a:r>
              <a:rPr lang="en-US" sz="2400" dirty="0" smtClean="0"/>
              <a:t>Inception </a:t>
            </a:r>
            <a:r>
              <a:rPr lang="en-US" sz="2400" dirty="0"/>
              <a:t>of an Entrepreneurial Venture</a:t>
            </a:r>
          </a:p>
          <a:p>
            <a:pPr marL="858837" lvl="1" indent="-457200">
              <a:buSzPct val="100000"/>
              <a:buFont typeface="+mj-lt"/>
              <a:buAutoNum type="alphaUcPeriod"/>
            </a:pPr>
            <a:r>
              <a:rPr lang="en-US" sz="2000" dirty="0" smtClean="0"/>
              <a:t>Laws </a:t>
            </a:r>
            <a:r>
              <a:rPr lang="en-US" sz="2000" dirty="0"/>
              <a:t>governing intellectual property</a:t>
            </a:r>
          </a:p>
          <a:p>
            <a:pPr marL="1201737" lvl="2" indent="-342900">
              <a:buFont typeface="+mj-lt"/>
              <a:buAutoNum type="arabicPeriod"/>
            </a:pPr>
            <a:r>
              <a:rPr lang="en-US" sz="1800" dirty="0" smtClean="0"/>
              <a:t>Patents</a:t>
            </a:r>
            <a:endParaRPr lang="en-US" sz="1800" dirty="0"/>
          </a:p>
          <a:p>
            <a:pPr marL="1201737" lvl="2" indent="-342900">
              <a:buFont typeface="+mj-lt"/>
              <a:buAutoNum type="arabicPeriod"/>
            </a:pPr>
            <a:r>
              <a:rPr lang="en-US" sz="1800" dirty="0" smtClean="0"/>
              <a:t>Copyrights</a:t>
            </a:r>
            <a:endParaRPr lang="en-US" sz="1800" dirty="0"/>
          </a:p>
          <a:p>
            <a:pPr marL="1201737" lvl="2" indent="-342900">
              <a:buFont typeface="+mj-lt"/>
              <a:buAutoNum type="arabicPeriod"/>
            </a:pPr>
            <a:r>
              <a:rPr lang="en-US" sz="1800" dirty="0" smtClean="0"/>
              <a:t>Trademarks</a:t>
            </a:r>
            <a:endParaRPr lang="en-US" sz="1800" dirty="0"/>
          </a:p>
          <a:p>
            <a:pPr marL="858837" lvl="1" indent="-457200">
              <a:buSzPct val="100000"/>
              <a:buFont typeface="+mj-lt"/>
              <a:buAutoNum type="alphaUcPeriod"/>
            </a:pPr>
            <a:r>
              <a:rPr lang="en-US" sz="2000" dirty="0" smtClean="0"/>
              <a:t>Forms </a:t>
            </a:r>
            <a:r>
              <a:rPr lang="en-US" sz="2000" dirty="0"/>
              <a:t>of business organization</a:t>
            </a:r>
          </a:p>
          <a:p>
            <a:pPr marL="1201737" lvl="2" indent="-342900">
              <a:buFont typeface="+mj-lt"/>
              <a:buAutoNum type="arabicPeriod"/>
            </a:pPr>
            <a:r>
              <a:rPr lang="en-US" sz="1800" dirty="0" smtClean="0"/>
              <a:t>Sole </a:t>
            </a:r>
            <a:r>
              <a:rPr lang="en-US" sz="1800" dirty="0"/>
              <a:t>proprietorship</a:t>
            </a:r>
          </a:p>
          <a:p>
            <a:pPr marL="1201737" lvl="2" indent="-342900">
              <a:buFont typeface="+mj-lt"/>
              <a:buAutoNum type="arabicPeriod"/>
            </a:pPr>
            <a:r>
              <a:rPr lang="en-US" sz="1800" dirty="0" smtClean="0"/>
              <a:t>Partnership</a:t>
            </a:r>
            <a:endParaRPr lang="en-US" sz="1800" dirty="0"/>
          </a:p>
          <a:p>
            <a:pPr marL="1201737" lvl="2" indent="-342900">
              <a:buFont typeface="+mj-lt"/>
              <a:buAutoNum type="arabicPeriod"/>
            </a:pPr>
            <a:r>
              <a:rPr lang="en-US" sz="1800" dirty="0" smtClean="0"/>
              <a:t>Corporation</a:t>
            </a:r>
            <a:endParaRPr lang="en-US" sz="1800" dirty="0"/>
          </a:p>
          <a:p>
            <a:pPr marL="1201737" lvl="2" indent="-342900">
              <a:buFont typeface="+mj-lt"/>
              <a:buAutoNum type="arabicPeriod"/>
            </a:pPr>
            <a:r>
              <a:rPr lang="en-US" sz="1800" dirty="0" smtClean="0"/>
              <a:t>Franchise</a:t>
            </a:r>
            <a:endParaRPr lang="en-US" sz="1800" dirty="0"/>
          </a:p>
          <a:p>
            <a:pPr marL="858837" lvl="1" indent="-457200">
              <a:buSzPct val="100000"/>
              <a:buFont typeface="+mj-lt"/>
              <a:buAutoNum type="alphaUcPeriod"/>
            </a:pPr>
            <a:r>
              <a:rPr lang="en-US" sz="2000" dirty="0" smtClean="0"/>
              <a:t>Tax </a:t>
            </a:r>
            <a:r>
              <a:rPr lang="en-US" sz="2000" dirty="0"/>
              <a:t>considerations</a:t>
            </a:r>
          </a:p>
          <a:p>
            <a:pPr marL="858837" lvl="1" indent="-457200">
              <a:buSzPct val="100000"/>
              <a:buFont typeface="+mj-lt"/>
              <a:buAutoNum type="alphaUcPeriod"/>
            </a:pPr>
            <a:r>
              <a:rPr lang="en-US" sz="2000" dirty="0" smtClean="0"/>
              <a:t>Capital </a:t>
            </a:r>
            <a:r>
              <a:rPr lang="en-US" sz="2000" dirty="0"/>
              <a:t>formation</a:t>
            </a:r>
          </a:p>
          <a:p>
            <a:pPr marL="858837" lvl="1" indent="-457200">
              <a:buSzPct val="100000"/>
              <a:buFont typeface="+mj-lt"/>
              <a:buAutoNum type="alphaUcPeriod"/>
            </a:pPr>
            <a:r>
              <a:rPr lang="en-US" sz="2000" dirty="0" smtClean="0"/>
              <a:t>Liability </a:t>
            </a:r>
            <a:r>
              <a:rPr lang="en-US" sz="2000" dirty="0"/>
              <a:t>questions</a:t>
            </a:r>
          </a:p>
        </p:txBody>
      </p:sp>
    </p:spTree>
  </p:cSld>
  <p:clrMapOvr>
    <a:masterClrMapping/>
  </p:clrMapOvr>
  <p:transition spd="slow">
    <p:cut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1CB82324-AECC-426A-9002-58FA602C3DF6}" type="slidenum">
              <a:rPr lang="en-US" smtClean="0"/>
              <a:pPr/>
              <a:t>6</a:t>
            </a:fld>
            <a:endParaRPr lang="en-US" dirty="0"/>
          </a:p>
        </p:txBody>
      </p:sp>
      <p:sp>
        <p:nvSpPr>
          <p:cNvPr id="1157122" name="Rectangle 2" descr="Slideheader01"/>
          <p:cNvSpPr>
            <a:spLocks noGrp="1" noChangeArrowheads="1"/>
          </p:cNvSpPr>
          <p:nvPr>
            <p:ph type="title"/>
          </p:nvPr>
        </p:nvSpPr>
        <p:spPr>
          <a:xfrm>
            <a:off x="3175" y="294616"/>
            <a:ext cx="9124950" cy="661720"/>
          </a:xfrm>
        </p:spPr>
        <p:txBody>
          <a:bodyPr/>
          <a:lstStyle/>
          <a:p>
            <a:r>
              <a:rPr lang="en-US" sz="2800" dirty="0"/>
              <a:t>Major Legal Concepts and Entrepreneurial Ventures</a:t>
            </a:r>
          </a:p>
        </p:txBody>
      </p:sp>
      <p:sp>
        <p:nvSpPr>
          <p:cNvPr id="1157123" name="Rectangle 3"/>
          <p:cNvSpPr>
            <a:spLocks noGrp="1" noChangeArrowheads="1"/>
          </p:cNvSpPr>
          <p:nvPr>
            <p:ph type="body" idx="1"/>
          </p:nvPr>
        </p:nvSpPr>
        <p:spPr/>
        <p:txBody>
          <a:bodyPr/>
          <a:lstStyle/>
          <a:p>
            <a:pPr marL="404813" indent="-404813">
              <a:buSzPct val="100000"/>
              <a:buFont typeface="+mj-lt"/>
              <a:buAutoNum type="romanUcPeriod" startAt="2"/>
            </a:pPr>
            <a:r>
              <a:rPr lang="en-US" sz="2400" dirty="0" smtClean="0"/>
              <a:t>Ongoing </a:t>
            </a:r>
            <a:r>
              <a:rPr lang="en-US" sz="2400" dirty="0"/>
              <a:t>Venture: Business Development </a:t>
            </a:r>
            <a:r>
              <a:rPr lang="en-US" sz="2400" dirty="0" smtClean="0"/>
              <a:t/>
            </a:r>
            <a:br>
              <a:rPr lang="en-US" sz="2400" dirty="0" smtClean="0"/>
            </a:br>
            <a:r>
              <a:rPr lang="en-US" sz="2400" dirty="0" smtClean="0"/>
              <a:t>and Transactions</a:t>
            </a:r>
            <a:endParaRPr lang="en-US" sz="2400" dirty="0"/>
          </a:p>
          <a:p>
            <a:pPr marL="858837" lvl="1" indent="-457200">
              <a:buSzPct val="100000"/>
              <a:buFont typeface="+mj-lt"/>
              <a:buAutoNum type="alphaUcPeriod"/>
            </a:pPr>
            <a:r>
              <a:rPr lang="en-US" sz="2000" dirty="0" smtClean="0"/>
              <a:t>Personnel </a:t>
            </a:r>
            <a:r>
              <a:rPr lang="en-US" sz="2000" dirty="0"/>
              <a:t>Law</a:t>
            </a:r>
          </a:p>
          <a:p>
            <a:pPr marL="1201737" lvl="2" indent="-342900">
              <a:buFont typeface="+mj-lt"/>
              <a:buAutoNum type="arabicPeriod"/>
            </a:pPr>
            <a:r>
              <a:rPr lang="en-US" sz="1800" dirty="0" smtClean="0"/>
              <a:t>Hiring </a:t>
            </a:r>
            <a:r>
              <a:rPr lang="en-US" sz="1800" dirty="0"/>
              <a:t>and firing policies</a:t>
            </a:r>
          </a:p>
          <a:p>
            <a:pPr marL="1201737" lvl="2" indent="-342900">
              <a:buFont typeface="+mj-lt"/>
              <a:buAutoNum type="arabicPeriod"/>
            </a:pPr>
            <a:r>
              <a:rPr lang="en-US" sz="1800" dirty="0" smtClean="0"/>
              <a:t>Equal </a:t>
            </a:r>
            <a:r>
              <a:rPr lang="en-US" sz="1800" dirty="0"/>
              <a:t>Employment Opportunity Commission</a:t>
            </a:r>
          </a:p>
          <a:p>
            <a:pPr marL="1201737" lvl="2" indent="-342900">
              <a:buFont typeface="+mj-lt"/>
              <a:buAutoNum type="arabicPeriod"/>
            </a:pPr>
            <a:r>
              <a:rPr lang="en-US" sz="1800" dirty="0" smtClean="0"/>
              <a:t>Collective </a:t>
            </a:r>
            <a:r>
              <a:rPr lang="en-US" sz="1800" dirty="0"/>
              <a:t>bargaining</a:t>
            </a:r>
          </a:p>
          <a:p>
            <a:pPr marL="858837" lvl="1" indent="-457200">
              <a:buSzPct val="100000"/>
              <a:buFont typeface="+mj-lt"/>
              <a:buAutoNum type="alphaUcPeriod"/>
            </a:pPr>
            <a:r>
              <a:rPr lang="en-US" sz="2000" dirty="0" smtClean="0"/>
              <a:t>Contract </a:t>
            </a:r>
            <a:r>
              <a:rPr lang="en-US" sz="2000" dirty="0"/>
              <a:t>Law</a:t>
            </a:r>
          </a:p>
          <a:p>
            <a:pPr marL="1201737" lvl="2" indent="-342900">
              <a:buFont typeface="+mj-lt"/>
              <a:buAutoNum type="arabicPeriod"/>
            </a:pPr>
            <a:r>
              <a:rPr lang="en-US" sz="1800" dirty="0" smtClean="0"/>
              <a:t>Legal </a:t>
            </a:r>
            <a:r>
              <a:rPr lang="en-US" sz="1800" dirty="0"/>
              <a:t>contracts</a:t>
            </a:r>
          </a:p>
          <a:p>
            <a:pPr marL="1201737" lvl="2" indent="-342900">
              <a:buFont typeface="+mj-lt"/>
              <a:buAutoNum type="arabicPeriod"/>
            </a:pPr>
            <a:r>
              <a:rPr lang="en-US" sz="1800" dirty="0" smtClean="0"/>
              <a:t>Sales </a:t>
            </a:r>
            <a:r>
              <a:rPr lang="en-US" sz="1800" dirty="0"/>
              <a:t>contracts</a:t>
            </a:r>
          </a:p>
          <a:p>
            <a:pPr marL="1201737" lvl="2" indent="-342900">
              <a:buFont typeface="+mj-lt"/>
              <a:buAutoNum type="arabicPeriod"/>
            </a:pPr>
            <a:r>
              <a:rPr lang="en-US" sz="1800" dirty="0" smtClean="0"/>
              <a:t>Leases</a:t>
            </a:r>
            <a:endParaRPr lang="en-US" sz="1800" dirty="0"/>
          </a:p>
        </p:txBody>
      </p:sp>
    </p:spTree>
  </p:cSld>
  <p:clrMapOvr>
    <a:masterClrMapping/>
  </p:clrMapOvr>
  <p:transition spd="slow">
    <p:cut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85595EEE-B4BA-42C1-984D-032BAA2C14AF}" type="slidenum">
              <a:rPr lang="en-US" smtClean="0"/>
              <a:pPr/>
              <a:t>7</a:t>
            </a:fld>
            <a:endParaRPr lang="en-US" dirty="0"/>
          </a:p>
        </p:txBody>
      </p:sp>
      <p:sp>
        <p:nvSpPr>
          <p:cNvPr id="1159170" name="Rectangle 2" descr="Slideheader01"/>
          <p:cNvSpPr>
            <a:spLocks noGrp="1" noChangeArrowheads="1"/>
          </p:cNvSpPr>
          <p:nvPr>
            <p:ph type="title"/>
          </p:nvPr>
        </p:nvSpPr>
        <p:spPr>
          <a:xfrm>
            <a:off x="3175" y="294616"/>
            <a:ext cx="9124950" cy="661720"/>
          </a:xfrm>
        </p:spPr>
        <p:txBody>
          <a:bodyPr/>
          <a:lstStyle/>
          <a:p>
            <a:r>
              <a:rPr lang="en-US" sz="2800" dirty="0"/>
              <a:t>Major Legal Concepts and Entrepreneurial Ventures</a:t>
            </a:r>
          </a:p>
        </p:txBody>
      </p:sp>
      <p:sp>
        <p:nvSpPr>
          <p:cNvPr id="1159171" name="Rectangle 3"/>
          <p:cNvSpPr>
            <a:spLocks noGrp="1" noChangeArrowheads="1"/>
          </p:cNvSpPr>
          <p:nvPr>
            <p:ph type="body" idx="1"/>
          </p:nvPr>
        </p:nvSpPr>
        <p:spPr/>
        <p:txBody>
          <a:bodyPr/>
          <a:lstStyle/>
          <a:p>
            <a:pPr marL="514350" indent="-514350">
              <a:buSzPct val="100000"/>
              <a:buFont typeface="+mj-lt"/>
              <a:buAutoNum type="romanUcPeriod" startAt="3"/>
              <a:tabLst>
                <a:tab pos="690563" algn="l"/>
              </a:tabLst>
            </a:pPr>
            <a:r>
              <a:rPr lang="en-US" sz="2400" dirty="0" smtClean="0"/>
              <a:t>Growth </a:t>
            </a:r>
            <a:r>
              <a:rPr lang="en-US" sz="2400" dirty="0"/>
              <a:t>and Continuity </a:t>
            </a:r>
            <a:r>
              <a:rPr lang="en-US" sz="2400" dirty="0" smtClean="0"/>
              <a:t>of </a:t>
            </a:r>
            <a:br>
              <a:rPr lang="en-US" sz="2400" dirty="0" smtClean="0"/>
            </a:br>
            <a:r>
              <a:rPr lang="en-US" sz="2400" dirty="0" smtClean="0"/>
              <a:t>a Successful Entrepreneurial </a:t>
            </a:r>
            <a:r>
              <a:rPr lang="en-US" sz="2400" dirty="0"/>
              <a:t>Venture</a:t>
            </a:r>
          </a:p>
          <a:p>
            <a:pPr marL="858837" lvl="1" indent="-457200">
              <a:buSzPct val="100000"/>
              <a:buFont typeface="+mj-lt"/>
              <a:buAutoNum type="alphaUcPeriod"/>
            </a:pPr>
            <a:r>
              <a:rPr lang="en-US" sz="2000" dirty="0" smtClean="0"/>
              <a:t>Tax </a:t>
            </a:r>
            <a:r>
              <a:rPr lang="en-US" sz="2000" dirty="0"/>
              <a:t>considerations</a:t>
            </a:r>
          </a:p>
          <a:p>
            <a:pPr marL="1201737" lvl="2" indent="-342900">
              <a:buFont typeface="+mj-lt"/>
              <a:buAutoNum type="arabicPeriod"/>
            </a:pPr>
            <a:r>
              <a:rPr lang="en-US" sz="1800" dirty="0" smtClean="0"/>
              <a:t>Federal</a:t>
            </a:r>
            <a:r>
              <a:rPr lang="en-US" sz="1800" dirty="0"/>
              <a:t>, state, and local</a:t>
            </a:r>
          </a:p>
          <a:p>
            <a:pPr marL="1201737" lvl="2" indent="-342900">
              <a:buFont typeface="+mj-lt"/>
              <a:buAutoNum type="arabicPeriod"/>
            </a:pPr>
            <a:r>
              <a:rPr lang="en-US" sz="1800" dirty="0" smtClean="0"/>
              <a:t>Payroll</a:t>
            </a:r>
            <a:endParaRPr lang="en-US" sz="1800" dirty="0"/>
          </a:p>
          <a:p>
            <a:pPr marL="1201737" lvl="2" indent="-342900">
              <a:buFont typeface="+mj-lt"/>
              <a:buAutoNum type="arabicPeriod"/>
            </a:pPr>
            <a:r>
              <a:rPr lang="en-US" sz="1800" dirty="0" smtClean="0"/>
              <a:t>Incentives</a:t>
            </a:r>
            <a:endParaRPr lang="en-US" sz="1800" dirty="0"/>
          </a:p>
          <a:p>
            <a:pPr marL="858837" lvl="1" indent="-457200">
              <a:buSzPct val="100000"/>
              <a:buFont typeface="+mj-lt"/>
              <a:buAutoNum type="alphaUcPeriod"/>
            </a:pPr>
            <a:r>
              <a:rPr lang="en-US" sz="2000" dirty="0" smtClean="0"/>
              <a:t>Governmental </a:t>
            </a:r>
            <a:r>
              <a:rPr lang="en-US" sz="2000" dirty="0"/>
              <a:t>regulations</a:t>
            </a:r>
          </a:p>
          <a:p>
            <a:pPr marL="1201737" lvl="2" indent="-342900">
              <a:buFont typeface="+mj-lt"/>
              <a:buAutoNum type="arabicPeriod"/>
            </a:pPr>
            <a:r>
              <a:rPr lang="en-US" sz="1800" dirty="0" smtClean="0"/>
              <a:t>Zoning </a:t>
            </a:r>
            <a:r>
              <a:rPr lang="en-US" sz="1800" dirty="0"/>
              <a:t>(property)</a:t>
            </a:r>
          </a:p>
          <a:p>
            <a:pPr marL="1201737" lvl="2" indent="-342900">
              <a:buFont typeface="+mj-lt"/>
              <a:buAutoNum type="arabicPeriod"/>
            </a:pPr>
            <a:r>
              <a:rPr lang="en-US" sz="1800" dirty="0" smtClean="0"/>
              <a:t>Administrative </a:t>
            </a:r>
            <a:r>
              <a:rPr lang="en-US" sz="1800" dirty="0"/>
              <a:t>agencies (regulatory)</a:t>
            </a:r>
          </a:p>
          <a:p>
            <a:pPr marL="1201737" lvl="2" indent="-342900">
              <a:buFont typeface="+mj-lt"/>
              <a:buAutoNum type="arabicPeriod"/>
            </a:pPr>
            <a:r>
              <a:rPr lang="en-US" sz="1800" dirty="0" smtClean="0"/>
              <a:t>Consumer </a:t>
            </a:r>
            <a:r>
              <a:rPr lang="en-US" sz="1800" dirty="0"/>
              <a:t>law</a:t>
            </a:r>
          </a:p>
          <a:p>
            <a:pPr marL="858837" lvl="1" indent="-457200">
              <a:buSzPct val="100000"/>
              <a:buFont typeface="+mj-lt"/>
              <a:buAutoNum type="alphaUcPeriod"/>
            </a:pPr>
            <a:r>
              <a:rPr lang="en-US" sz="2000" dirty="0" smtClean="0"/>
              <a:t>Continuity </a:t>
            </a:r>
            <a:r>
              <a:rPr lang="en-US" sz="2000" dirty="0"/>
              <a:t>of ownership rights</a:t>
            </a:r>
          </a:p>
          <a:p>
            <a:pPr marL="1201737" lvl="2" indent="-342900">
              <a:buFont typeface="+mj-lt"/>
              <a:buAutoNum type="arabicPeriod"/>
            </a:pPr>
            <a:r>
              <a:rPr lang="en-US" sz="1800" dirty="0" smtClean="0"/>
              <a:t>Property </a:t>
            </a:r>
            <a:r>
              <a:rPr lang="en-US" sz="1800" dirty="0"/>
              <a:t>laws and ownership</a:t>
            </a:r>
          </a:p>
          <a:p>
            <a:pPr marL="1201737" lvl="2" indent="-342900">
              <a:buFont typeface="+mj-lt"/>
              <a:buAutoNum type="arabicPeriod"/>
            </a:pPr>
            <a:r>
              <a:rPr lang="en-US" sz="1800" dirty="0" smtClean="0"/>
              <a:t>Wills</a:t>
            </a:r>
            <a:r>
              <a:rPr lang="en-US" sz="1800" dirty="0"/>
              <a:t>, trusts, and ownership</a:t>
            </a:r>
          </a:p>
          <a:p>
            <a:pPr marL="1201737" lvl="2" indent="-342900">
              <a:buFont typeface="+mj-lt"/>
              <a:buAutoNum type="arabicPeriod"/>
            </a:pPr>
            <a:r>
              <a:rPr lang="en-US" sz="1800" dirty="0" smtClean="0"/>
              <a:t>Bankruptcy</a:t>
            </a:r>
            <a:endParaRPr lang="en-US" sz="1800" dirty="0"/>
          </a:p>
        </p:txBody>
      </p:sp>
    </p:spTree>
  </p:cSld>
  <p:clrMapOvr>
    <a:masterClrMapping/>
  </p:clrMapOvr>
  <p:transition spd="slow">
    <p:cut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D98DB6D9-CB47-4D68-B703-FF06429D5273}" type="slidenum">
              <a:rPr lang="en-US" smtClean="0"/>
              <a:pPr/>
              <a:t>8</a:t>
            </a:fld>
            <a:endParaRPr lang="en-US" dirty="0"/>
          </a:p>
        </p:txBody>
      </p:sp>
      <p:sp>
        <p:nvSpPr>
          <p:cNvPr id="1161218" name="Rectangle 2" descr="Slideheader01"/>
          <p:cNvSpPr>
            <a:spLocks noGrp="1" noChangeArrowheads="1"/>
          </p:cNvSpPr>
          <p:nvPr>
            <p:ph type="title"/>
          </p:nvPr>
        </p:nvSpPr>
        <p:spPr/>
        <p:txBody>
          <a:bodyPr/>
          <a:lstStyle/>
          <a:p>
            <a:r>
              <a:rPr lang="en-US" dirty="0"/>
              <a:t>Intellectual Property Protection: Patents</a:t>
            </a:r>
          </a:p>
        </p:txBody>
      </p:sp>
      <p:sp>
        <p:nvSpPr>
          <p:cNvPr id="1161219" name="Rectangle 3"/>
          <p:cNvSpPr>
            <a:spLocks noGrp="1" noChangeArrowheads="1"/>
          </p:cNvSpPr>
          <p:nvPr>
            <p:ph type="body" idx="1"/>
          </p:nvPr>
        </p:nvSpPr>
        <p:spPr/>
        <p:txBody>
          <a:bodyPr/>
          <a:lstStyle/>
          <a:p>
            <a:r>
              <a:rPr lang="en-US" dirty="0"/>
              <a:t>Patent</a:t>
            </a:r>
          </a:p>
          <a:p>
            <a:pPr lvl="1"/>
            <a:r>
              <a:rPr lang="en-US" dirty="0"/>
              <a:t>Provides the owner with exclusive rights to hold, transfer, and license the production and sale of the product or process as an intellectual property right.</a:t>
            </a:r>
          </a:p>
          <a:p>
            <a:pPr lvl="1"/>
            <a:r>
              <a:rPr lang="en-US" dirty="0"/>
              <a:t>Design patents last for 14 years; all others last for 20 years.</a:t>
            </a:r>
          </a:p>
          <a:p>
            <a:r>
              <a:rPr lang="en-US" dirty="0"/>
              <a:t>What Items Qualify for Patent Protection?</a:t>
            </a:r>
          </a:p>
          <a:p>
            <a:pPr lvl="1"/>
            <a:r>
              <a:rPr lang="en-US" dirty="0"/>
              <a:t>Processes, machines, products, plants, compositions of elements (chemical compounds), and improvements on already existing items.</a:t>
            </a:r>
          </a:p>
        </p:txBody>
      </p:sp>
    </p:spTree>
  </p:cSld>
  <p:clrMapOvr>
    <a:masterClrMapping/>
  </p:clrMapOvr>
  <p:transition spd="slow">
    <p:cut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 2014 Cengage Learning. All rights reserved. May not be copied, scanned, or duplicated, in whole or in part, except for use as permitted in a license distributed with a certain product or service or otherwise on a password-protected website for classroom use.</a:t>
            </a:r>
            <a:endParaRPr lang="en-US" dirty="0"/>
          </a:p>
        </p:txBody>
      </p:sp>
      <p:sp>
        <p:nvSpPr>
          <p:cNvPr id="5" name="Slide Number Placeholder 4"/>
          <p:cNvSpPr>
            <a:spLocks noGrp="1"/>
          </p:cNvSpPr>
          <p:nvPr>
            <p:ph type="sldNum" sz="quarter" idx="11"/>
          </p:nvPr>
        </p:nvSpPr>
        <p:spPr/>
        <p:txBody>
          <a:bodyPr/>
          <a:lstStyle/>
          <a:p>
            <a:r>
              <a:rPr lang="en-US" dirty="0" smtClean="0"/>
              <a:t>9–</a:t>
            </a:r>
            <a:fld id="{744D90D1-F90C-40DA-9F28-3AAB2307EE15}" type="slidenum">
              <a:rPr lang="en-US" smtClean="0"/>
              <a:pPr/>
              <a:t>9</a:t>
            </a:fld>
            <a:endParaRPr lang="en-US" dirty="0"/>
          </a:p>
        </p:txBody>
      </p:sp>
      <p:sp>
        <p:nvSpPr>
          <p:cNvPr id="1163266" name="Rectangle 2" descr="Slideheader01"/>
          <p:cNvSpPr>
            <a:spLocks noGrp="1" noChangeArrowheads="1"/>
          </p:cNvSpPr>
          <p:nvPr>
            <p:ph type="title"/>
          </p:nvPr>
        </p:nvSpPr>
        <p:spPr/>
        <p:txBody>
          <a:bodyPr/>
          <a:lstStyle/>
          <a:p>
            <a:r>
              <a:rPr lang="en-US" dirty="0"/>
              <a:t>Securing a Patent</a:t>
            </a:r>
          </a:p>
        </p:txBody>
      </p:sp>
      <p:sp>
        <p:nvSpPr>
          <p:cNvPr id="1163267" name="Rectangle 3"/>
          <p:cNvSpPr>
            <a:spLocks noGrp="1" noChangeArrowheads="1"/>
          </p:cNvSpPr>
          <p:nvPr>
            <p:ph type="body" idx="1"/>
          </p:nvPr>
        </p:nvSpPr>
        <p:spPr/>
        <p:txBody>
          <a:bodyPr/>
          <a:lstStyle/>
          <a:p>
            <a:pPr>
              <a:spcBef>
                <a:spcPct val="40000"/>
              </a:spcBef>
              <a:tabLst>
                <a:tab pos="1484313" algn="l"/>
              </a:tabLst>
            </a:pPr>
            <a:r>
              <a:rPr lang="en-US" dirty="0"/>
              <a:t>Rule 1:	Pursue patents that are broad, are</a:t>
            </a:r>
            <a:br>
              <a:rPr lang="en-US" dirty="0"/>
            </a:br>
            <a:r>
              <a:rPr lang="en-US" dirty="0"/>
              <a:t>	commercially significant, and offer a</a:t>
            </a:r>
            <a:br>
              <a:rPr lang="en-US" dirty="0"/>
            </a:br>
            <a:r>
              <a:rPr lang="en-US" dirty="0"/>
              <a:t>	strong position.</a:t>
            </a:r>
          </a:p>
          <a:p>
            <a:pPr>
              <a:spcBef>
                <a:spcPct val="40000"/>
              </a:spcBef>
              <a:tabLst>
                <a:tab pos="1484313" algn="l"/>
              </a:tabLst>
            </a:pPr>
            <a:r>
              <a:rPr lang="en-US" dirty="0"/>
              <a:t>Rule 2:	Prepare a patent plan in detail.</a:t>
            </a:r>
          </a:p>
          <a:p>
            <a:pPr>
              <a:spcBef>
                <a:spcPct val="40000"/>
              </a:spcBef>
              <a:tabLst>
                <a:tab pos="1484313" algn="l"/>
              </a:tabLst>
            </a:pPr>
            <a:r>
              <a:rPr lang="en-US" dirty="0"/>
              <a:t>Rule 3:	Have your actions relate to your original</a:t>
            </a:r>
            <a:br>
              <a:rPr lang="en-US" dirty="0"/>
            </a:br>
            <a:r>
              <a:rPr lang="en-US" dirty="0"/>
              <a:t>	patent plan.</a:t>
            </a:r>
          </a:p>
          <a:p>
            <a:pPr>
              <a:spcBef>
                <a:spcPct val="40000"/>
              </a:spcBef>
              <a:tabLst>
                <a:tab pos="1484313" algn="l"/>
              </a:tabLst>
            </a:pPr>
            <a:r>
              <a:rPr lang="en-US" dirty="0"/>
              <a:t>Rule 4:	Establish an infringement budget.</a:t>
            </a:r>
          </a:p>
          <a:p>
            <a:pPr>
              <a:spcBef>
                <a:spcPct val="40000"/>
              </a:spcBef>
              <a:tabLst>
                <a:tab pos="1484313" algn="l"/>
              </a:tabLst>
            </a:pPr>
            <a:r>
              <a:rPr lang="en-US" dirty="0"/>
              <a:t>Rule 5:	Evaluate the patent plan strategically.</a:t>
            </a:r>
          </a:p>
        </p:txBody>
      </p:sp>
    </p:spTree>
  </p:cSld>
  <p:clrMapOvr>
    <a:masterClrMapping/>
  </p:clrMapOvr>
  <p:transition spd="slow">
    <p:cut thruBlk="1"/>
  </p:transition>
  <p:timing>
    <p:tnLst>
      <p:par>
        <p:cTn id="1" dur="indefinite" restart="never" nodeType="tmRoot"/>
      </p:par>
    </p:tnLst>
  </p:timing>
</p:sld>
</file>

<file path=ppt/theme/theme1.xml><?xml version="1.0" encoding="utf-8"?>
<a:theme xmlns:a="http://schemas.openxmlformats.org/drawingml/2006/main" name="Entrepreneurship 8e.">
  <a:themeElements>
    <a:clrScheme name="Entrepreneurship 8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ntrepreneurship 8e.">
      <a:majorFont>
        <a:latin typeface="Tahom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ntrepreneurship 8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ntrepreneurship 8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ntrepreneurship 8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ntrepreneurship 8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ntrepreneurship 8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ntrepreneurship 8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ntrepreneurship 8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ntrepreneurship 8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ntrepreneurship 8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ntrepreneurship 8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ntrepreneurship 8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ntrepreneurship 8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2176</TotalTime>
  <Words>6403</Words>
  <Application>Microsoft Office PowerPoint</Application>
  <PresentationFormat>On-screen Show (4:3)</PresentationFormat>
  <Paragraphs>641</Paragraphs>
  <Slides>48</Slides>
  <Notes>42</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Entrepreneurship 8e.</vt:lpstr>
      <vt:lpstr>Legal Challenges for Entrepreneurial Ventures</vt:lpstr>
      <vt:lpstr>Chapter Objectives</vt:lpstr>
      <vt:lpstr>Chapter Objectives (cont’d)</vt:lpstr>
      <vt:lpstr>Legal Challenges for  the Entrepreneurial Venture</vt:lpstr>
      <vt:lpstr>Major Legal Concepts and Entrepreneurial Ventures</vt:lpstr>
      <vt:lpstr>Major Legal Concepts and Entrepreneurial Ventures</vt:lpstr>
      <vt:lpstr>Major Legal Concepts and Entrepreneurial Ventures</vt:lpstr>
      <vt:lpstr>Intellectual Property Protection: Patents</vt:lpstr>
      <vt:lpstr>Securing a Patent</vt:lpstr>
      <vt:lpstr>Securing a Patent: The Application</vt:lpstr>
      <vt:lpstr>Figure 9.1 The Patent Process: From Application to Allowance and Issue</vt:lpstr>
      <vt:lpstr>Figure 9.1 The Patent Process: From Application to Allowance and Issue (cont’d)</vt:lpstr>
      <vt:lpstr>Figure 9.1 The Patent Process: From Application to Allowance and Issue (cont’d)</vt:lpstr>
      <vt:lpstr>Intellectual Property Protection: Copyrights</vt:lpstr>
      <vt:lpstr>Intellectual Property Protection: Copyrights</vt:lpstr>
      <vt:lpstr>Copyrights (cont’d)</vt:lpstr>
      <vt:lpstr>Intellectual Property Protection: Trademarks</vt:lpstr>
      <vt:lpstr>Intellectual Property Protection: Trademarks</vt:lpstr>
      <vt:lpstr>Trademarks (cont’d)</vt:lpstr>
      <vt:lpstr>Trade Secrets</vt:lpstr>
      <vt:lpstr>Trade Secrets</vt:lpstr>
      <vt:lpstr>Trademark Protection on the Internet</vt:lpstr>
      <vt:lpstr>Slide 23</vt:lpstr>
      <vt:lpstr>Slide 24</vt:lpstr>
      <vt:lpstr>Legal Structures for Entrepreneurial Ventures</vt:lpstr>
      <vt:lpstr>Primary Legal Forms of Organization</vt:lpstr>
      <vt:lpstr>Sole Proprietorships</vt:lpstr>
      <vt:lpstr>Sole Proprietorships (cont’d)</vt:lpstr>
      <vt:lpstr>Partnerships</vt:lpstr>
      <vt:lpstr>Articles of Partnership Items</vt:lpstr>
      <vt:lpstr>Partnerships (cont’d)</vt:lpstr>
      <vt:lpstr>Corporations</vt:lpstr>
      <vt:lpstr>Corporations (cont’d)</vt:lpstr>
      <vt:lpstr>Table 9.3 General Characteristics of Forms of Business </vt:lpstr>
      <vt:lpstr>Table 9.3 General Characteristics of Forms of Business </vt:lpstr>
      <vt:lpstr>Partnerships and Corporations: Specific Forms</vt:lpstr>
      <vt:lpstr>Partnerships and Corporations: Specific Forms</vt:lpstr>
      <vt:lpstr>Guidelines for S Corporations</vt:lpstr>
      <vt:lpstr>Specific Forms of Partnerships  and Corporations (cont’d)</vt:lpstr>
      <vt:lpstr>Table 9.4 Principal Characteristics of Limited Partnerships and LLLPs </vt:lpstr>
      <vt:lpstr>B Corporations</vt:lpstr>
      <vt:lpstr>L3C</vt:lpstr>
      <vt:lpstr>Bankruptcy</vt:lpstr>
      <vt:lpstr>Bankruptcy (cont’d)</vt:lpstr>
      <vt:lpstr>Bankruptcy (cont’d)</vt:lpstr>
      <vt:lpstr>Table 9.5 Bankruptcy: A Comparison of Chapters 7, 11, and 13 </vt:lpstr>
      <vt:lpstr>Minimizing Legal Expenses</vt:lpstr>
      <vt:lpstr>Key Terms and Concepts</vt:lpstr>
    </vt:vector>
  </TitlesOfParts>
  <Manager>Erin Curtis</Manager>
  <Company>Cengage Learning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Entrepreneurship 9e.</dc:title>
  <dc:subject>Chapter 9</dc:subject>
  <dc:creator>Charlie Cook, The University of West Alabama</dc:creator>
  <cp:lastModifiedBy>hattonlg</cp:lastModifiedBy>
  <cp:revision>131</cp:revision>
  <dcterms:created xsi:type="dcterms:W3CDTF">2005-11-04T15:06:22Z</dcterms:created>
  <dcterms:modified xsi:type="dcterms:W3CDTF">2013-02-20T00:45:47Z</dcterms:modified>
</cp:coreProperties>
</file>