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468" r:id="rId3"/>
    <p:sldId id="469" r:id="rId4"/>
    <p:sldId id="470" r:id="rId5"/>
    <p:sldId id="471" r:id="rId6"/>
    <p:sldId id="307" r:id="rId7"/>
    <p:sldId id="440" r:id="rId8"/>
    <p:sldId id="463" r:id="rId9"/>
    <p:sldId id="441" r:id="rId10"/>
    <p:sldId id="473" r:id="rId11"/>
    <p:sldId id="442" r:id="rId12"/>
    <p:sldId id="472" r:id="rId13"/>
    <p:sldId id="443" r:id="rId14"/>
    <p:sldId id="444" r:id="rId15"/>
    <p:sldId id="474" r:id="rId16"/>
    <p:sldId id="475" r:id="rId17"/>
    <p:sldId id="476" r:id="rId18"/>
    <p:sldId id="477" r:id="rId19"/>
    <p:sldId id="478" r:id="rId20"/>
    <p:sldId id="480" r:id="rId21"/>
    <p:sldId id="445" r:id="rId22"/>
    <p:sldId id="446" r:id="rId23"/>
    <p:sldId id="447" r:id="rId24"/>
    <p:sldId id="311" r:id="rId25"/>
    <p:sldId id="452" r:id="rId26"/>
    <p:sldId id="453" r:id="rId27"/>
    <p:sldId id="454" r:id="rId28"/>
    <p:sldId id="455" r:id="rId29"/>
    <p:sldId id="467" r:id="rId30"/>
    <p:sldId id="465" r:id="rId31"/>
    <p:sldId id="459" r:id="rId32"/>
    <p:sldId id="460" r:id="rId33"/>
    <p:sldId id="312" r:id="rId34"/>
    <p:sldId id="482" r:id="rId35"/>
    <p:sldId id="284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CC6600"/>
    <a:srgbClr val="DDDDDD"/>
    <a:srgbClr val="EAEAEA"/>
    <a:srgbClr val="CCCC00"/>
    <a:srgbClr val="003366"/>
    <a:srgbClr val="FFFFFF"/>
    <a:srgbClr val="008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377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-4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AFC496-ED4C-42F8-B1A1-F7A9B1ACFB33}" type="doc">
      <dgm:prSet loTypeId="urn:microsoft.com/office/officeart/2005/8/layout/cycle2" loCatId="cycle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C53DB5C-CC09-41C2-BF82-6694FAA603F0}">
      <dgm:prSet custT="1"/>
      <dgm:spPr>
        <a:solidFill>
          <a:srgbClr val="0099CC"/>
        </a:solidFill>
      </dgm:spPr>
      <dgm:t>
        <a:bodyPr lIns="0" rIns="0"/>
        <a:lstStyle/>
        <a:p>
          <a:pPr rtl="0"/>
          <a:r>
            <a:rPr lang="en-US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Listen</a:t>
          </a:r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DAFCEFA-2A75-4177-B0D1-D7F59469290C}" type="parTrans" cxnId="{BDEFCE58-314D-4C13-B3F6-E7CAE9E04445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5DB420-E331-4C69-B5EA-A75B39C85CB3}" type="sibTrans" cxnId="{BDEFCE58-314D-4C13-B3F6-E7CAE9E04445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474B6B-FD1D-4E34-9F08-10BF9E86FC51}">
      <dgm:prSet custT="1"/>
      <dgm:spPr>
        <a:solidFill>
          <a:srgbClr val="0099CC"/>
        </a:solidFill>
      </dgm:spPr>
      <dgm:t>
        <a:bodyPr lIns="0" rIns="0"/>
        <a:lstStyle/>
        <a:p>
          <a:pPr rtl="0"/>
          <a:r>
            <a:rPr lang="en-US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Identify</a:t>
          </a:r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7479C65-F5EE-4639-8A5D-F6E30C02F5C7}" type="parTrans" cxnId="{4BDE692D-F6A0-4956-BC39-CB449693E42F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921ACF-EF8B-4A79-B690-E6BB71C1D111}" type="sibTrans" cxnId="{4BDE692D-F6A0-4956-BC39-CB449693E42F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BC855B-20D7-484D-A679-F129AC85F88D}">
      <dgm:prSet custT="1"/>
      <dgm:spPr>
        <a:solidFill>
          <a:srgbClr val="0099CC"/>
        </a:solidFill>
      </dgm:spPr>
      <dgm:t>
        <a:bodyPr lIns="0" rIns="0"/>
        <a:lstStyle/>
        <a:p>
          <a:pPr rtl="0"/>
          <a:r>
            <a:rPr lang="en-US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Categorize</a:t>
          </a:r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3558ED9B-F0A5-4741-954F-EA08FCE9E460}" type="parTrans" cxnId="{581DAD50-2D86-4D69-BE23-121E7454444A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7C99C1-EB8C-4DFD-B3CC-3E295F606231}" type="sibTrans" cxnId="{581DAD50-2D86-4D69-BE23-121E7454444A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397457-B85D-486D-BCDE-E6FBEE5F4454}">
      <dgm:prSet custT="1"/>
      <dgm:spPr>
        <a:solidFill>
          <a:srgbClr val="0099CC"/>
        </a:solidFill>
      </dgm:spPr>
      <dgm:t>
        <a:bodyPr lIns="0" rIns="0"/>
        <a:lstStyle/>
        <a:p>
          <a:pPr rtl="0"/>
          <a:r>
            <a:rPr lang="en-US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Appraise</a:t>
          </a:r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1485DC70-E590-4170-B3FF-0F10BD2772E0}" type="parTrans" cxnId="{8957B1C1-F7AD-4368-94C2-5B237A6014AC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9B4DD7-0318-4606-B8A4-19FF3F363A82}" type="sibTrans" cxnId="{8957B1C1-F7AD-4368-94C2-5B237A6014AC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8379DA-D657-4DF7-A415-EB66D24E9ABC}">
      <dgm:prSet custT="1"/>
      <dgm:spPr>
        <a:solidFill>
          <a:srgbClr val="0099CC"/>
        </a:solidFill>
      </dgm:spPr>
      <dgm:t>
        <a:bodyPr lIns="0" rIns="0"/>
        <a:lstStyle/>
        <a:p>
          <a:pPr rtl="0"/>
          <a:r>
            <a:rPr lang="en-US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Implement</a:t>
          </a:r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5E6842C-F3FF-4CD2-8328-F72880381D66}" type="parTrans" cxnId="{4E3F49EC-7CFF-4533-AC7C-B8871FC78BD5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D40B22-9064-4FE0-8F5B-64CC80B78B55}" type="sibTrans" cxnId="{4E3F49EC-7CFF-4533-AC7C-B8871FC78BD5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A458DE-BC6D-4D76-81FA-9276A2845746}">
      <dgm:prSet custT="1"/>
      <dgm:spPr>
        <a:solidFill>
          <a:srgbClr val="0099CC"/>
        </a:solidFill>
      </dgm:spPr>
      <dgm:t>
        <a:bodyPr lIns="0" rIns="0"/>
        <a:lstStyle/>
        <a:p>
          <a:pPr rtl="0"/>
          <a:r>
            <a:rPr lang="en-US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Collaborate</a:t>
          </a:r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942F962B-F5EA-4162-952C-F7E89D97F36B}" type="parTrans" cxnId="{A7899C0C-44BC-479C-AA4C-383A76E8DA6A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DC83FC-A607-4B1B-9949-1C8B2B419A4E}" type="sibTrans" cxnId="{A7899C0C-44BC-479C-AA4C-383A76E8DA6A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17C5DE-306D-448F-BCE2-37902E294336}">
      <dgm:prSet custT="1"/>
      <dgm:spPr>
        <a:solidFill>
          <a:srgbClr val="0099CC"/>
        </a:solidFill>
      </dgm:spPr>
      <dgm:t>
        <a:bodyPr lIns="0" rIns="0"/>
        <a:lstStyle/>
        <a:p>
          <a:pPr rtl="0"/>
          <a:r>
            <a:rPr lang="en-US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Contribute</a:t>
          </a:r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42C1A51-482F-4DA9-86C4-1CD762EEBA37}" type="parTrans" cxnId="{69589301-0A4D-4FC1-B750-9D720E82EC66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C93E90-3D45-478B-BEF2-C8AB4C7216B6}" type="sibTrans" cxnId="{69589301-0A4D-4FC1-B750-9D720E82EC66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3D620C-7771-4930-BD8D-8402FB729F0F}">
      <dgm:prSet custT="1"/>
      <dgm:spPr>
        <a:solidFill>
          <a:srgbClr val="0099CC"/>
        </a:solidFill>
      </dgm:spPr>
      <dgm:t>
        <a:bodyPr lIns="0" rIns="0"/>
        <a:lstStyle/>
        <a:p>
          <a:pPr rtl="0"/>
          <a:r>
            <a:rPr lang="en-US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Convert</a:t>
          </a:r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64DB5210-C92B-49E9-94E2-F459A37C7B8A}" type="parTrans" cxnId="{35D6519C-E965-410D-9B1F-80875688864E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BB883C-A628-4248-A9D5-26CB62E9ADEE}" type="sibTrans" cxnId="{35D6519C-E965-410D-9B1F-80875688864E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92A055-53F4-4DB8-ABE4-9C9C71604596}">
      <dgm:prSet custT="1"/>
      <dgm:spPr>
        <a:solidFill>
          <a:srgbClr val="0099CC"/>
        </a:solidFill>
      </dgm:spPr>
      <dgm:t>
        <a:bodyPr lIns="0" rIns="0"/>
        <a:lstStyle/>
        <a:p>
          <a:pPr rtl="0"/>
          <a:r>
            <a:rPr lang="en-US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Monitor</a:t>
          </a:r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3F1E8816-3904-43A5-A6C1-406B192FF910}" type="parTrans" cxnId="{6F606777-E135-4C72-B50D-9A2BECEA0BA2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C4F614-AAF2-4398-A9E5-04639328EE92}" type="sibTrans" cxnId="{6F606777-E135-4C72-B50D-9A2BECEA0BA2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73BE1B-1A03-4B56-B8CC-B50547AA7EE6}" type="pres">
      <dgm:prSet presAssocID="{DCAFC496-ED4C-42F8-B1A1-F7A9B1ACFB3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1CFA28-DCE2-4516-8795-9683BB4D80A4}" type="pres">
      <dgm:prSet presAssocID="{CC53DB5C-CC09-41C2-BF82-6694FAA603F0}" presName="node" presStyleLbl="node1" presStyleIdx="0" presStyleCnt="9" custScaleX="158262" custScaleY="85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990C68-9A6F-4397-83C0-8D1F307AC4FF}" type="pres">
      <dgm:prSet presAssocID="{BE5DB420-E331-4C69-B5EA-A75B39C85CB3}" presName="sibTrans" presStyleLbl="sibTrans2D1" presStyleIdx="0" presStyleCnt="9"/>
      <dgm:spPr/>
      <dgm:t>
        <a:bodyPr/>
        <a:lstStyle/>
        <a:p>
          <a:endParaRPr lang="en-US"/>
        </a:p>
      </dgm:t>
    </dgm:pt>
    <dgm:pt modelId="{973510C6-3345-4745-809F-EDB38ABFBC70}" type="pres">
      <dgm:prSet presAssocID="{BE5DB420-E331-4C69-B5EA-A75B39C85CB3}" presName="connectorText" presStyleLbl="sibTrans2D1" presStyleIdx="0" presStyleCnt="9"/>
      <dgm:spPr/>
      <dgm:t>
        <a:bodyPr/>
        <a:lstStyle/>
        <a:p>
          <a:endParaRPr lang="en-US"/>
        </a:p>
      </dgm:t>
    </dgm:pt>
    <dgm:pt modelId="{E151F2AD-EAA9-41FB-950E-CA11749A166F}" type="pres">
      <dgm:prSet presAssocID="{2E474B6B-FD1D-4E34-9F08-10BF9E86FC51}" presName="node" presStyleLbl="node1" presStyleIdx="1" presStyleCnt="9" custScaleX="158262" custScaleY="85457" custRadScaleRad="108849" custRadScaleInc="304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AE523C-C6BE-429D-906A-C13860BD9C2F}" type="pres">
      <dgm:prSet presAssocID="{AB921ACF-EF8B-4A79-B690-E6BB71C1D111}" presName="sibTrans" presStyleLbl="sibTrans2D1" presStyleIdx="1" presStyleCnt="9"/>
      <dgm:spPr/>
      <dgm:t>
        <a:bodyPr/>
        <a:lstStyle/>
        <a:p>
          <a:endParaRPr lang="en-US"/>
        </a:p>
      </dgm:t>
    </dgm:pt>
    <dgm:pt modelId="{499B2E6F-48A3-4468-A365-A38CFD0B8061}" type="pres">
      <dgm:prSet presAssocID="{AB921ACF-EF8B-4A79-B690-E6BB71C1D111}" presName="connectorText" presStyleLbl="sibTrans2D1" presStyleIdx="1" presStyleCnt="9"/>
      <dgm:spPr/>
      <dgm:t>
        <a:bodyPr/>
        <a:lstStyle/>
        <a:p>
          <a:endParaRPr lang="en-US"/>
        </a:p>
      </dgm:t>
    </dgm:pt>
    <dgm:pt modelId="{713A9B11-9B2D-45E0-80A1-2A3C84845702}" type="pres">
      <dgm:prSet presAssocID="{69BC855B-20D7-484D-A679-F129AC85F88D}" presName="node" presStyleLbl="node1" presStyleIdx="2" presStyleCnt="9" custScaleX="158262" custScaleY="85457" custRadScaleRad="114335" custRadScaleInc="3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11BC99-1044-42C4-970F-7D5EAFAF6283}" type="pres">
      <dgm:prSet presAssocID="{277C99C1-EB8C-4DFD-B3CC-3E295F606231}" presName="sibTrans" presStyleLbl="sibTrans2D1" presStyleIdx="2" presStyleCnt="9"/>
      <dgm:spPr/>
      <dgm:t>
        <a:bodyPr/>
        <a:lstStyle/>
        <a:p>
          <a:endParaRPr lang="en-US"/>
        </a:p>
      </dgm:t>
    </dgm:pt>
    <dgm:pt modelId="{3A729A52-3BC5-4556-8E7B-8A285C85E02D}" type="pres">
      <dgm:prSet presAssocID="{277C99C1-EB8C-4DFD-B3CC-3E295F606231}" presName="connectorText" presStyleLbl="sibTrans2D1" presStyleIdx="2" presStyleCnt="9"/>
      <dgm:spPr/>
      <dgm:t>
        <a:bodyPr/>
        <a:lstStyle/>
        <a:p>
          <a:endParaRPr lang="en-US"/>
        </a:p>
      </dgm:t>
    </dgm:pt>
    <dgm:pt modelId="{6FC629ED-B238-4685-8554-86B3A658BB30}" type="pres">
      <dgm:prSet presAssocID="{A7397457-B85D-486D-BCDE-E6FBEE5F4454}" presName="node" presStyleLbl="node1" presStyleIdx="3" presStyleCnt="9" custScaleX="158262" custScaleY="85457" custRadScaleRad="110861" custRadScaleInc="-349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CED2C9-AD9D-4CF2-8CE8-93D05F0B7774}" type="pres">
      <dgm:prSet presAssocID="{C89B4DD7-0318-4606-B8A4-19FF3F363A82}" presName="sibTrans" presStyleLbl="sibTrans2D1" presStyleIdx="3" presStyleCnt="9"/>
      <dgm:spPr/>
      <dgm:t>
        <a:bodyPr/>
        <a:lstStyle/>
        <a:p>
          <a:endParaRPr lang="en-US"/>
        </a:p>
      </dgm:t>
    </dgm:pt>
    <dgm:pt modelId="{42D1B2D3-2F86-40EB-810E-4851133D3813}" type="pres">
      <dgm:prSet presAssocID="{C89B4DD7-0318-4606-B8A4-19FF3F363A82}" presName="connectorText" presStyleLbl="sibTrans2D1" presStyleIdx="3" presStyleCnt="9"/>
      <dgm:spPr/>
      <dgm:t>
        <a:bodyPr/>
        <a:lstStyle/>
        <a:p>
          <a:endParaRPr lang="en-US"/>
        </a:p>
      </dgm:t>
    </dgm:pt>
    <dgm:pt modelId="{90F50B3A-3B22-4EBC-98D0-1D03B3FCE2EE}" type="pres">
      <dgm:prSet presAssocID="{B58379DA-D657-4DF7-A415-EB66D24E9ABC}" presName="node" presStyleLbl="node1" presStyleIdx="4" presStyleCnt="9" custScaleX="158262" custScaleY="85457" custRadScaleRad="97690" custRadScaleInc="-334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368175-C71E-4F70-B12B-BFA85A7392D9}" type="pres">
      <dgm:prSet presAssocID="{1CD40B22-9064-4FE0-8F5B-64CC80B78B55}" presName="sibTrans" presStyleLbl="sibTrans2D1" presStyleIdx="4" presStyleCnt="9"/>
      <dgm:spPr/>
      <dgm:t>
        <a:bodyPr/>
        <a:lstStyle/>
        <a:p>
          <a:endParaRPr lang="en-US"/>
        </a:p>
      </dgm:t>
    </dgm:pt>
    <dgm:pt modelId="{0358CC7E-2B92-4641-A464-4C995F58252B}" type="pres">
      <dgm:prSet presAssocID="{1CD40B22-9064-4FE0-8F5B-64CC80B78B55}" presName="connectorText" presStyleLbl="sibTrans2D1" presStyleIdx="4" presStyleCnt="9"/>
      <dgm:spPr/>
      <dgm:t>
        <a:bodyPr/>
        <a:lstStyle/>
        <a:p>
          <a:endParaRPr lang="en-US"/>
        </a:p>
      </dgm:t>
    </dgm:pt>
    <dgm:pt modelId="{250D7225-2578-4F0C-BACE-77EDB43AD03E}" type="pres">
      <dgm:prSet presAssocID="{F5A458DE-BC6D-4D76-81FA-9276A2845746}" presName="node" presStyleLbl="node1" presStyleIdx="5" presStyleCnt="9" custScaleX="158262" custScaleY="85457" custRadScaleRad="99456" custRadScaleInc="43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1B2E38-84C2-433F-B23F-DC16C7BD07FF}" type="pres">
      <dgm:prSet presAssocID="{20DC83FC-A607-4B1B-9949-1C8B2B419A4E}" presName="sibTrans" presStyleLbl="sibTrans2D1" presStyleIdx="5" presStyleCnt="9"/>
      <dgm:spPr/>
      <dgm:t>
        <a:bodyPr/>
        <a:lstStyle/>
        <a:p>
          <a:endParaRPr lang="en-US"/>
        </a:p>
      </dgm:t>
    </dgm:pt>
    <dgm:pt modelId="{105CD27B-CE5E-485C-A39A-441CD08398E5}" type="pres">
      <dgm:prSet presAssocID="{20DC83FC-A607-4B1B-9949-1C8B2B419A4E}" presName="connectorText" presStyleLbl="sibTrans2D1" presStyleIdx="5" presStyleCnt="9"/>
      <dgm:spPr/>
      <dgm:t>
        <a:bodyPr/>
        <a:lstStyle/>
        <a:p>
          <a:endParaRPr lang="en-US"/>
        </a:p>
      </dgm:t>
    </dgm:pt>
    <dgm:pt modelId="{164C1B1A-FDCA-480F-8086-81BE59493C18}" type="pres">
      <dgm:prSet presAssocID="{DC17C5DE-306D-448F-BCE2-37902E294336}" presName="node" presStyleLbl="node1" presStyleIdx="6" presStyleCnt="9" custScaleX="158262" custScaleY="85457" custRadScaleRad="114114" custRadScaleInc="384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7447BE-FA4D-4BF7-8B6B-401CC80AF601}" type="pres">
      <dgm:prSet presAssocID="{71C93E90-3D45-478B-BEF2-C8AB4C7216B6}" presName="sibTrans" presStyleLbl="sibTrans2D1" presStyleIdx="6" presStyleCnt="9"/>
      <dgm:spPr/>
      <dgm:t>
        <a:bodyPr/>
        <a:lstStyle/>
        <a:p>
          <a:endParaRPr lang="en-US"/>
        </a:p>
      </dgm:t>
    </dgm:pt>
    <dgm:pt modelId="{D62FCAB1-789F-488F-8047-27042537075D}" type="pres">
      <dgm:prSet presAssocID="{71C93E90-3D45-478B-BEF2-C8AB4C7216B6}" presName="connectorText" presStyleLbl="sibTrans2D1" presStyleIdx="6" presStyleCnt="9"/>
      <dgm:spPr/>
      <dgm:t>
        <a:bodyPr/>
        <a:lstStyle/>
        <a:p>
          <a:endParaRPr lang="en-US"/>
        </a:p>
      </dgm:t>
    </dgm:pt>
    <dgm:pt modelId="{3AD8181E-063C-4560-AC73-108F9C457CFD}" type="pres">
      <dgm:prSet presAssocID="{B13D620C-7771-4930-BD8D-8402FB729F0F}" presName="node" presStyleLbl="node1" presStyleIdx="7" presStyleCnt="9" custScaleX="158262" custScaleY="85457" custRadScaleRad="117809" custRadScaleInc="-18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B1BBEB-70A9-47F3-98B9-46071C1C9298}" type="pres">
      <dgm:prSet presAssocID="{F2BB883C-A628-4248-A9D5-26CB62E9ADEE}" presName="sibTrans" presStyleLbl="sibTrans2D1" presStyleIdx="7" presStyleCnt="9"/>
      <dgm:spPr/>
      <dgm:t>
        <a:bodyPr/>
        <a:lstStyle/>
        <a:p>
          <a:endParaRPr lang="en-US"/>
        </a:p>
      </dgm:t>
    </dgm:pt>
    <dgm:pt modelId="{66413B1A-D30D-4323-8B72-190C6F5F15DB}" type="pres">
      <dgm:prSet presAssocID="{F2BB883C-A628-4248-A9D5-26CB62E9ADEE}" presName="connectorText" presStyleLbl="sibTrans2D1" presStyleIdx="7" presStyleCnt="9"/>
      <dgm:spPr/>
      <dgm:t>
        <a:bodyPr/>
        <a:lstStyle/>
        <a:p>
          <a:endParaRPr lang="en-US"/>
        </a:p>
      </dgm:t>
    </dgm:pt>
    <dgm:pt modelId="{E46A9B19-E8C5-42EF-92D1-F969197EA715}" type="pres">
      <dgm:prSet presAssocID="{3692A055-53F4-4DB8-ABE4-9C9C71604596}" presName="node" presStyleLbl="node1" presStyleIdx="8" presStyleCnt="9" custScaleX="158262" custScaleY="85457" custRadScaleRad="111417" custRadScaleInc="-367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DDCA41-7C77-4853-B226-6917BE001D30}" type="pres">
      <dgm:prSet presAssocID="{F2C4F614-AAF2-4398-A9E5-04639328EE92}" presName="sibTrans" presStyleLbl="sibTrans2D1" presStyleIdx="8" presStyleCnt="9"/>
      <dgm:spPr/>
      <dgm:t>
        <a:bodyPr/>
        <a:lstStyle/>
        <a:p>
          <a:endParaRPr lang="en-US"/>
        </a:p>
      </dgm:t>
    </dgm:pt>
    <dgm:pt modelId="{16DD5BDF-D9F0-47DA-97EE-D1F20C670931}" type="pres">
      <dgm:prSet presAssocID="{F2C4F614-AAF2-4398-A9E5-04639328EE92}" presName="connectorText" presStyleLbl="sibTrans2D1" presStyleIdx="8" presStyleCnt="9"/>
      <dgm:spPr/>
      <dgm:t>
        <a:bodyPr/>
        <a:lstStyle/>
        <a:p>
          <a:endParaRPr lang="en-US"/>
        </a:p>
      </dgm:t>
    </dgm:pt>
  </dgm:ptLst>
  <dgm:cxnLst>
    <dgm:cxn modelId="{DB50B272-AB0B-497D-B8C9-4A1818220194}" type="presOf" srcId="{277C99C1-EB8C-4DFD-B3CC-3E295F606231}" destId="{F311BC99-1044-42C4-970F-7D5EAFAF6283}" srcOrd="0" destOrd="0" presId="urn:microsoft.com/office/officeart/2005/8/layout/cycle2"/>
    <dgm:cxn modelId="{69CEF0CB-2BA1-4A78-9B15-4C7E4D4FB2FF}" type="presOf" srcId="{C89B4DD7-0318-4606-B8A4-19FF3F363A82}" destId="{42D1B2D3-2F86-40EB-810E-4851133D3813}" srcOrd="1" destOrd="0" presId="urn:microsoft.com/office/officeart/2005/8/layout/cycle2"/>
    <dgm:cxn modelId="{E76627C9-4A6F-41B9-9317-66FD73E03367}" type="presOf" srcId="{F2BB883C-A628-4248-A9D5-26CB62E9ADEE}" destId="{BEB1BBEB-70A9-47F3-98B9-46071C1C9298}" srcOrd="0" destOrd="0" presId="urn:microsoft.com/office/officeart/2005/8/layout/cycle2"/>
    <dgm:cxn modelId="{A7899C0C-44BC-479C-AA4C-383A76E8DA6A}" srcId="{DCAFC496-ED4C-42F8-B1A1-F7A9B1ACFB33}" destId="{F5A458DE-BC6D-4D76-81FA-9276A2845746}" srcOrd="5" destOrd="0" parTransId="{942F962B-F5EA-4162-952C-F7E89D97F36B}" sibTransId="{20DC83FC-A607-4B1B-9949-1C8B2B419A4E}"/>
    <dgm:cxn modelId="{7B1050CB-A1A3-47FA-899A-E3C90B94C62E}" type="presOf" srcId="{A7397457-B85D-486D-BCDE-E6FBEE5F4454}" destId="{6FC629ED-B238-4685-8554-86B3A658BB30}" srcOrd="0" destOrd="0" presId="urn:microsoft.com/office/officeart/2005/8/layout/cycle2"/>
    <dgm:cxn modelId="{346CB0C6-8FB9-4CB2-ACB0-5C43737D213D}" type="presOf" srcId="{1CD40B22-9064-4FE0-8F5B-64CC80B78B55}" destId="{0358CC7E-2B92-4641-A464-4C995F58252B}" srcOrd="1" destOrd="0" presId="urn:microsoft.com/office/officeart/2005/8/layout/cycle2"/>
    <dgm:cxn modelId="{AA55CD7A-E0AB-412B-98D0-7780B5C6F3B3}" type="presOf" srcId="{2E474B6B-FD1D-4E34-9F08-10BF9E86FC51}" destId="{E151F2AD-EAA9-41FB-950E-CA11749A166F}" srcOrd="0" destOrd="0" presId="urn:microsoft.com/office/officeart/2005/8/layout/cycle2"/>
    <dgm:cxn modelId="{22B540D7-35E9-4A50-B48F-1A3472003D27}" type="presOf" srcId="{AB921ACF-EF8B-4A79-B690-E6BB71C1D111}" destId="{D7AE523C-C6BE-429D-906A-C13860BD9C2F}" srcOrd="0" destOrd="0" presId="urn:microsoft.com/office/officeart/2005/8/layout/cycle2"/>
    <dgm:cxn modelId="{69F4FED9-2ACB-4259-B965-B4CDF6094611}" type="presOf" srcId="{20DC83FC-A607-4B1B-9949-1C8B2B419A4E}" destId="{105CD27B-CE5E-485C-A39A-441CD08398E5}" srcOrd="1" destOrd="0" presId="urn:microsoft.com/office/officeart/2005/8/layout/cycle2"/>
    <dgm:cxn modelId="{6B9A221A-292E-49D6-BCCC-9DFCB90FEF4C}" type="presOf" srcId="{20DC83FC-A607-4B1B-9949-1C8B2B419A4E}" destId="{371B2E38-84C2-433F-B23F-DC16C7BD07FF}" srcOrd="0" destOrd="0" presId="urn:microsoft.com/office/officeart/2005/8/layout/cycle2"/>
    <dgm:cxn modelId="{6F606777-E135-4C72-B50D-9A2BECEA0BA2}" srcId="{DCAFC496-ED4C-42F8-B1A1-F7A9B1ACFB33}" destId="{3692A055-53F4-4DB8-ABE4-9C9C71604596}" srcOrd="8" destOrd="0" parTransId="{3F1E8816-3904-43A5-A6C1-406B192FF910}" sibTransId="{F2C4F614-AAF2-4398-A9E5-04639328EE92}"/>
    <dgm:cxn modelId="{8957B1C1-F7AD-4368-94C2-5B237A6014AC}" srcId="{DCAFC496-ED4C-42F8-B1A1-F7A9B1ACFB33}" destId="{A7397457-B85D-486D-BCDE-E6FBEE5F4454}" srcOrd="3" destOrd="0" parTransId="{1485DC70-E590-4170-B3FF-0F10BD2772E0}" sibTransId="{C89B4DD7-0318-4606-B8A4-19FF3F363A82}"/>
    <dgm:cxn modelId="{C800E7FB-17F0-4591-9068-479E2BFC33CF}" type="presOf" srcId="{71C93E90-3D45-478B-BEF2-C8AB4C7216B6}" destId="{D62FCAB1-789F-488F-8047-27042537075D}" srcOrd="1" destOrd="0" presId="urn:microsoft.com/office/officeart/2005/8/layout/cycle2"/>
    <dgm:cxn modelId="{BDEFCE58-314D-4C13-B3F6-E7CAE9E04445}" srcId="{DCAFC496-ED4C-42F8-B1A1-F7A9B1ACFB33}" destId="{CC53DB5C-CC09-41C2-BF82-6694FAA603F0}" srcOrd="0" destOrd="0" parTransId="{BDAFCEFA-2A75-4177-B0D1-D7F59469290C}" sibTransId="{BE5DB420-E331-4C69-B5EA-A75B39C85CB3}"/>
    <dgm:cxn modelId="{16A9854F-C895-40E5-B9A4-9D558090B824}" type="presOf" srcId="{F5A458DE-BC6D-4D76-81FA-9276A2845746}" destId="{250D7225-2578-4F0C-BACE-77EDB43AD03E}" srcOrd="0" destOrd="0" presId="urn:microsoft.com/office/officeart/2005/8/layout/cycle2"/>
    <dgm:cxn modelId="{76083D55-FB4C-4083-A516-AEDD7B766043}" type="presOf" srcId="{F2BB883C-A628-4248-A9D5-26CB62E9ADEE}" destId="{66413B1A-D30D-4323-8B72-190C6F5F15DB}" srcOrd="1" destOrd="0" presId="urn:microsoft.com/office/officeart/2005/8/layout/cycle2"/>
    <dgm:cxn modelId="{6C82AF20-3C1F-41B0-8721-AB3DBD0FF3D2}" type="presOf" srcId="{BE5DB420-E331-4C69-B5EA-A75B39C85CB3}" destId="{973510C6-3345-4745-809F-EDB38ABFBC70}" srcOrd="1" destOrd="0" presId="urn:microsoft.com/office/officeart/2005/8/layout/cycle2"/>
    <dgm:cxn modelId="{B687BA52-1FB9-46F7-99C9-C5A6EBE569F1}" type="presOf" srcId="{71C93E90-3D45-478B-BEF2-C8AB4C7216B6}" destId="{897447BE-FA4D-4BF7-8B6B-401CC80AF601}" srcOrd="0" destOrd="0" presId="urn:microsoft.com/office/officeart/2005/8/layout/cycle2"/>
    <dgm:cxn modelId="{410E062D-E807-470E-A142-3D7304A5A605}" type="presOf" srcId="{AB921ACF-EF8B-4A79-B690-E6BB71C1D111}" destId="{499B2E6F-48A3-4468-A365-A38CFD0B8061}" srcOrd="1" destOrd="0" presId="urn:microsoft.com/office/officeart/2005/8/layout/cycle2"/>
    <dgm:cxn modelId="{928CBDFA-004D-4186-A51C-0A96439C3FD8}" type="presOf" srcId="{F2C4F614-AAF2-4398-A9E5-04639328EE92}" destId="{16DD5BDF-D9F0-47DA-97EE-D1F20C670931}" srcOrd="1" destOrd="0" presId="urn:microsoft.com/office/officeart/2005/8/layout/cycle2"/>
    <dgm:cxn modelId="{F0070C10-DDDB-4685-8002-3AE751054A00}" type="presOf" srcId="{3692A055-53F4-4DB8-ABE4-9C9C71604596}" destId="{E46A9B19-E8C5-42EF-92D1-F969197EA715}" srcOrd="0" destOrd="0" presId="urn:microsoft.com/office/officeart/2005/8/layout/cycle2"/>
    <dgm:cxn modelId="{581DAD50-2D86-4D69-BE23-121E7454444A}" srcId="{DCAFC496-ED4C-42F8-B1A1-F7A9B1ACFB33}" destId="{69BC855B-20D7-484D-A679-F129AC85F88D}" srcOrd="2" destOrd="0" parTransId="{3558ED9B-F0A5-4741-954F-EA08FCE9E460}" sibTransId="{277C99C1-EB8C-4DFD-B3CC-3E295F606231}"/>
    <dgm:cxn modelId="{8FFABE40-90E5-42D2-B0E7-2B0C5A735C0B}" type="presOf" srcId="{DC17C5DE-306D-448F-BCE2-37902E294336}" destId="{164C1B1A-FDCA-480F-8086-81BE59493C18}" srcOrd="0" destOrd="0" presId="urn:microsoft.com/office/officeart/2005/8/layout/cycle2"/>
    <dgm:cxn modelId="{4E3F49EC-7CFF-4533-AC7C-B8871FC78BD5}" srcId="{DCAFC496-ED4C-42F8-B1A1-F7A9B1ACFB33}" destId="{B58379DA-D657-4DF7-A415-EB66D24E9ABC}" srcOrd="4" destOrd="0" parTransId="{D5E6842C-F3FF-4CD2-8328-F72880381D66}" sibTransId="{1CD40B22-9064-4FE0-8F5B-64CC80B78B55}"/>
    <dgm:cxn modelId="{7761F845-9320-474A-B9DF-918471694699}" type="presOf" srcId="{1CD40B22-9064-4FE0-8F5B-64CC80B78B55}" destId="{03368175-C71E-4F70-B12B-BFA85A7392D9}" srcOrd="0" destOrd="0" presId="urn:microsoft.com/office/officeart/2005/8/layout/cycle2"/>
    <dgm:cxn modelId="{64BFBC21-74DC-4141-90E7-2B9C097EA45F}" type="presOf" srcId="{F2C4F614-AAF2-4398-A9E5-04639328EE92}" destId="{16DDCA41-7C77-4853-B226-6917BE001D30}" srcOrd="0" destOrd="0" presId="urn:microsoft.com/office/officeart/2005/8/layout/cycle2"/>
    <dgm:cxn modelId="{7CC6675D-7E8A-49EE-A132-B24555032AF3}" type="presOf" srcId="{BE5DB420-E331-4C69-B5EA-A75B39C85CB3}" destId="{A5990C68-9A6F-4397-83C0-8D1F307AC4FF}" srcOrd="0" destOrd="0" presId="urn:microsoft.com/office/officeart/2005/8/layout/cycle2"/>
    <dgm:cxn modelId="{04E41A6A-35F6-43F8-8A95-ECF53DDE75F0}" type="presOf" srcId="{69BC855B-20D7-484D-A679-F129AC85F88D}" destId="{713A9B11-9B2D-45E0-80A1-2A3C84845702}" srcOrd="0" destOrd="0" presId="urn:microsoft.com/office/officeart/2005/8/layout/cycle2"/>
    <dgm:cxn modelId="{F3A584AC-0ED2-4EF7-884B-89AAA1D68300}" type="presOf" srcId="{DCAFC496-ED4C-42F8-B1A1-F7A9B1ACFB33}" destId="{CF73BE1B-1A03-4B56-B8CC-B50547AA7EE6}" srcOrd="0" destOrd="0" presId="urn:microsoft.com/office/officeart/2005/8/layout/cycle2"/>
    <dgm:cxn modelId="{04BD346F-0E9C-49AA-B0E7-F13F2CFA0BBC}" type="presOf" srcId="{C89B4DD7-0318-4606-B8A4-19FF3F363A82}" destId="{B1CED2C9-AD9D-4CF2-8CE8-93D05F0B7774}" srcOrd="0" destOrd="0" presId="urn:microsoft.com/office/officeart/2005/8/layout/cycle2"/>
    <dgm:cxn modelId="{69589301-0A4D-4FC1-B750-9D720E82EC66}" srcId="{DCAFC496-ED4C-42F8-B1A1-F7A9B1ACFB33}" destId="{DC17C5DE-306D-448F-BCE2-37902E294336}" srcOrd="6" destOrd="0" parTransId="{242C1A51-482F-4DA9-86C4-1CD762EEBA37}" sibTransId="{71C93E90-3D45-478B-BEF2-C8AB4C7216B6}"/>
    <dgm:cxn modelId="{7335C272-5154-4BFD-B763-CD6541B4E6DF}" type="presOf" srcId="{277C99C1-EB8C-4DFD-B3CC-3E295F606231}" destId="{3A729A52-3BC5-4556-8E7B-8A285C85E02D}" srcOrd="1" destOrd="0" presId="urn:microsoft.com/office/officeart/2005/8/layout/cycle2"/>
    <dgm:cxn modelId="{BEE5B75A-7C08-4B05-82B8-E4D68FC0849C}" type="presOf" srcId="{B58379DA-D657-4DF7-A415-EB66D24E9ABC}" destId="{90F50B3A-3B22-4EBC-98D0-1D03B3FCE2EE}" srcOrd="0" destOrd="0" presId="urn:microsoft.com/office/officeart/2005/8/layout/cycle2"/>
    <dgm:cxn modelId="{6095F294-CFF7-45F2-B29B-923D2699C0A3}" type="presOf" srcId="{B13D620C-7771-4930-BD8D-8402FB729F0F}" destId="{3AD8181E-063C-4560-AC73-108F9C457CFD}" srcOrd="0" destOrd="0" presId="urn:microsoft.com/office/officeart/2005/8/layout/cycle2"/>
    <dgm:cxn modelId="{614ADCA4-DED8-4510-9BE9-3C1004EB68A5}" type="presOf" srcId="{CC53DB5C-CC09-41C2-BF82-6694FAA603F0}" destId="{7E1CFA28-DCE2-4516-8795-9683BB4D80A4}" srcOrd="0" destOrd="0" presId="urn:microsoft.com/office/officeart/2005/8/layout/cycle2"/>
    <dgm:cxn modelId="{35D6519C-E965-410D-9B1F-80875688864E}" srcId="{DCAFC496-ED4C-42F8-B1A1-F7A9B1ACFB33}" destId="{B13D620C-7771-4930-BD8D-8402FB729F0F}" srcOrd="7" destOrd="0" parTransId="{64DB5210-C92B-49E9-94E2-F459A37C7B8A}" sibTransId="{F2BB883C-A628-4248-A9D5-26CB62E9ADEE}"/>
    <dgm:cxn modelId="{4BDE692D-F6A0-4956-BC39-CB449693E42F}" srcId="{DCAFC496-ED4C-42F8-B1A1-F7A9B1ACFB33}" destId="{2E474B6B-FD1D-4E34-9F08-10BF9E86FC51}" srcOrd="1" destOrd="0" parTransId="{87479C65-F5EE-4639-8A5D-F6E30C02F5C7}" sibTransId="{AB921ACF-EF8B-4A79-B690-E6BB71C1D111}"/>
    <dgm:cxn modelId="{91366B27-026B-4BD0-B1CB-A5E5F9E255B3}" type="presParOf" srcId="{CF73BE1B-1A03-4B56-B8CC-B50547AA7EE6}" destId="{7E1CFA28-DCE2-4516-8795-9683BB4D80A4}" srcOrd="0" destOrd="0" presId="urn:microsoft.com/office/officeart/2005/8/layout/cycle2"/>
    <dgm:cxn modelId="{D9C1EE0C-2B0A-4C8E-90DE-1DA3C2BCD5C3}" type="presParOf" srcId="{CF73BE1B-1A03-4B56-B8CC-B50547AA7EE6}" destId="{A5990C68-9A6F-4397-83C0-8D1F307AC4FF}" srcOrd="1" destOrd="0" presId="urn:microsoft.com/office/officeart/2005/8/layout/cycle2"/>
    <dgm:cxn modelId="{C708EF4A-81A9-43A3-B0F9-DAD5BC3AD312}" type="presParOf" srcId="{A5990C68-9A6F-4397-83C0-8D1F307AC4FF}" destId="{973510C6-3345-4745-809F-EDB38ABFBC70}" srcOrd="0" destOrd="0" presId="urn:microsoft.com/office/officeart/2005/8/layout/cycle2"/>
    <dgm:cxn modelId="{375AB85F-564B-47C4-BB6B-221B7AD9704F}" type="presParOf" srcId="{CF73BE1B-1A03-4B56-B8CC-B50547AA7EE6}" destId="{E151F2AD-EAA9-41FB-950E-CA11749A166F}" srcOrd="2" destOrd="0" presId="urn:microsoft.com/office/officeart/2005/8/layout/cycle2"/>
    <dgm:cxn modelId="{A7573A33-CF1C-4C21-9536-01EBB3D301F1}" type="presParOf" srcId="{CF73BE1B-1A03-4B56-B8CC-B50547AA7EE6}" destId="{D7AE523C-C6BE-429D-906A-C13860BD9C2F}" srcOrd="3" destOrd="0" presId="urn:microsoft.com/office/officeart/2005/8/layout/cycle2"/>
    <dgm:cxn modelId="{716AB173-7250-4CFA-8613-D9B10C8A9800}" type="presParOf" srcId="{D7AE523C-C6BE-429D-906A-C13860BD9C2F}" destId="{499B2E6F-48A3-4468-A365-A38CFD0B8061}" srcOrd="0" destOrd="0" presId="urn:microsoft.com/office/officeart/2005/8/layout/cycle2"/>
    <dgm:cxn modelId="{040C269F-9F0E-4720-B276-C2B52FC0F07A}" type="presParOf" srcId="{CF73BE1B-1A03-4B56-B8CC-B50547AA7EE6}" destId="{713A9B11-9B2D-45E0-80A1-2A3C84845702}" srcOrd="4" destOrd="0" presId="urn:microsoft.com/office/officeart/2005/8/layout/cycle2"/>
    <dgm:cxn modelId="{8C56260C-C291-4DB6-A39D-B13376D4ABA7}" type="presParOf" srcId="{CF73BE1B-1A03-4B56-B8CC-B50547AA7EE6}" destId="{F311BC99-1044-42C4-970F-7D5EAFAF6283}" srcOrd="5" destOrd="0" presId="urn:microsoft.com/office/officeart/2005/8/layout/cycle2"/>
    <dgm:cxn modelId="{D50C1558-7059-4AED-A865-4D5C2774A599}" type="presParOf" srcId="{F311BC99-1044-42C4-970F-7D5EAFAF6283}" destId="{3A729A52-3BC5-4556-8E7B-8A285C85E02D}" srcOrd="0" destOrd="0" presId="urn:microsoft.com/office/officeart/2005/8/layout/cycle2"/>
    <dgm:cxn modelId="{14D5CA02-8709-46EF-8DBF-AE9E7EBD534C}" type="presParOf" srcId="{CF73BE1B-1A03-4B56-B8CC-B50547AA7EE6}" destId="{6FC629ED-B238-4685-8554-86B3A658BB30}" srcOrd="6" destOrd="0" presId="urn:microsoft.com/office/officeart/2005/8/layout/cycle2"/>
    <dgm:cxn modelId="{CE5B16CC-3EDF-4A3E-B24B-077C1B5AC891}" type="presParOf" srcId="{CF73BE1B-1A03-4B56-B8CC-B50547AA7EE6}" destId="{B1CED2C9-AD9D-4CF2-8CE8-93D05F0B7774}" srcOrd="7" destOrd="0" presId="urn:microsoft.com/office/officeart/2005/8/layout/cycle2"/>
    <dgm:cxn modelId="{D87B616A-B500-4631-96B8-8AD6AADC024B}" type="presParOf" srcId="{B1CED2C9-AD9D-4CF2-8CE8-93D05F0B7774}" destId="{42D1B2D3-2F86-40EB-810E-4851133D3813}" srcOrd="0" destOrd="0" presId="urn:microsoft.com/office/officeart/2005/8/layout/cycle2"/>
    <dgm:cxn modelId="{44197502-ABE4-4566-A3C7-0C8347CB9E78}" type="presParOf" srcId="{CF73BE1B-1A03-4B56-B8CC-B50547AA7EE6}" destId="{90F50B3A-3B22-4EBC-98D0-1D03B3FCE2EE}" srcOrd="8" destOrd="0" presId="urn:microsoft.com/office/officeart/2005/8/layout/cycle2"/>
    <dgm:cxn modelId="{BD0772B3-DDA2-4669-AD3D-ACC8C0B7C945}" type="presParOf" srcId="{CF73BE1B-1A03-4B56-B8CC-B50547AA7EE6}" destId="{03368175-C71E-4F70-B12B-BFA85A7392D9}" srcOrd="9" destOrd="0" presId="urn:microsoft.com/office/officeart/2005/8/layout/cycle2"/>
    <dgm:cxn modelId="{39B09492-CFAE-4E17-8634-6BD1C81C2A84}" type="presParOf" srcId="{03368175-C71E-4F70-B12B-BFA85A7392D9}" destId="{0358CC7E-2B92-4641-A464-4C995F58252B}" srcOrd="0" destOrd="0" presId="urn:microsoft.com/office/officeart/2005/8/layout/cycle2"/>
    <dgm:cxn modelId="{FB68F4BC-1182-48C6-BD67-CFC5F97EEDD5}" type="presParOf" srcId="{CF73BE1B-1A03-4B56-B8CC-B50547AA7EE6}" destId="{250D7225-2578-4F0C-BACE-77EDB43AD03E}" srcOrd="10" destOrd="0" presId="urn:microsoft.com/office/officeart/2005/8/layout/cycle2"/>
    <dgm:cxn modelId="{C3EB3F25-ABA1-4741-BF15-B887DD745A2F}" type="presParOf" srcId="{CF73BE1B-1A03-4B56-B8CC-B50547AA7EE6}" destId="{371B2E38-84C2-433F-B23F-DC16C7BD07FF}" srcOrd="11" destOrd="0" presId="urn:microsoft.com/office/officeart/2005/8/layout/cycle2"/>
    <dgm:cxn modelId="{5C973A11-ED35-49B3-ABEE-18BCEC1DA8D7}" type="presParOf" srcId="{371B2E38-84C2-433F-B23F-DC16C7BD07FF}" destId="{105CD27B-CE5E-485C-A39A-441CD08398E5}" srcOrd="0" destOrd="0" presId="urn:microsoft.com/office/officeart/2005/8/layout/cycle2"/>
    <dgm:cxn modelId="{377F6939-D41E-424A-864F-63CCF57DEF97}" type="presParOf" srcId="{CF73BE1B-1A03-4B56-B8CC-B50547AA7EE6}" destId="{164C1B1A-FDCA-480F-8086-81BE59493C18}" srcOrd="12" destOrd="0" presId="urn:microsoft.com/office/officeart/2005/8/layout/cycle2"/>
    <dgm:cxn modelId="{93694E56-E40F-4931-9F10-22F089CF9F4D}" type="presParOf" srcId="{CF73BE1B-1A03-4B56-B8CC-B50547AA7EE6}" destId="{897447BE-FA4D-4BF7-8B6B-401CC80AF601}" srcOrd="13" destOrd="0" presId="urn:microsoft.com/office/officeart/2005/8/layout/cycle2"/>
    <dgm:cxn modelId="{E35F03F5-6285-4AC1-A483-4B8A49A2E926}" type="presParOf" srcId="{897447BE-FA4D-4BF7-8B6B-401CC80AF601}" destId="{D62FCAB1-789F-488F-8047-27042537075D}" srcOrd="0" destOrd="0" presId="urn:microsoft.com/office/officeart/2005/8/layout/cycle2"/>
    <dgm:cxn modelId="{02E7B025-59C1-43D2-A5AE-FA57BEE57218}" type="presParOf" srcId="{CF73BE1B-1A03-4B56-B8CC-B50547AA7EE6}" destId="{3AD8181E-063C-4560-AC73-108F9C457CFD}" srcOrd="14" destOrd="0" presId="urn:microsoft.com/office/officeart/2005/8/layout/cycle2"/>
    <dgm:cxn modelId="{E7F3F654-DF74-4A92-B5F6-C470D406FE8C}" type="presParOf" srcId="{CF73BE1B-1A03-4B56-B8CC-B50547AA7EE6}" destId="{BEB1BBEB-70A9-47F3-98B9-46071C1C9298}" srcOrd="15" destOrd="0" presId="urn:microsoft.com/office/officeart/2005/8/layout/cycle2"/>
    <dgm:cxn modelId="{0F85EBAD-6110-4D19-8569-CB71767DA0ED}" type="presParOf" srcId="{BEB1BBEB-70A9-47F3-98B9-46071C1C9298}" destId="{66413B1A-D30D-4323-8B72-190C6F5F15DB}" srcOrd="0" destOrd="0" presId="urn:microsoft.com/office/officeart/2005/8/layout/cycle2"/>
    <dgm:cxn modelId="{4D87D2AA-8CDD-45C8-B010-29FC31D56EAE}" type="presParOf" srcId="{CF73BE1B-1A03-4B56-B8CC-B50547AA7EE6}" destId="{E46A9B19-E8C5-42EF-92D1-F969197EA715}" srcOrd="16" destOrd="0" presId="urn:microsoft.com/office/officeart/2005/8/layout/cycle2"/>
    <dgm:cxn modelId="{38965529-80DB-4EFA-B352-AA03793BDE95}" type="presParOf" srcId="{CF73BE1B-1A03-4B56-B8CC-B50547AA7EE6}" destId="{16DDCA41-7C77-4853-B226-6917BE001D30}" srcOrd="17" destOrd="0" presId="urn:microsoft.com/office/officeart/2005/8/layout/cycle2"/>
    <dgm:cxn modelId="{310EA9B8-6399-4845-BFA2-BCD8EC62D49E}" type="presParOf" srcId="{16DDCA41-7C77-4853-B226-6917BE001D30}" destId="{16DD5BDF-D9F0-47DA-97EE-D1F20C67093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1CFA28-DCE2-4516-8795-9683BB4D80A4}">
      <dsp:nvSpPr>
        <dsp:cNvPr id="0" name=""/>
        <dsp:cNvSpPr/>
      </dsp:nvSpPr>
      <dsp:spPr>
        <a:xfrm>
          <a:off x="3621769" y="101286"/>
          <a:ext cx="1443261" cy="779320"/>
        </a:xfrm>
        <a:prstGeom prst="ellipse">
          <a:avLst/>
        </a:prstGeom>
        <a:solidFill>
          <a:srgbClr val="0099CC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Listen</a:t>
          </a:r>
          <a:endParaRPr lang="en-US" sz="1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621769" y="101286"/>
        <a:ext cx="1443261" cy="779320"/>
      </dsp:txXfrm>
    </dsp:sp>
    <dsp:sp modelId="{A5990C68-9A6F-4397-83C0-8D1F307AC4FF}">
      <dsp:nvSpPr>
        <dsp:cNvPr id="0" name=""/>
        <dsp:cNvSpPr/>
      </dsp:nvSpPr>
      <dsp:spPr>
        <a:xfrm rot="1041538">
          <a:off x="5034626" y="581047"/>
          <a:ext cx="178615" cy="3077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41538">
        <a:off x="5034626" y="581047"/>
        <a:ext cx="178615" cy="307781"/>
      </dsp:txXfrm>
    </dsp:sp>
    <dsp:sp modelId="{E151F2AD-EAA9-41FB-950E-CA11749A166F}">
      <dsp:nvSpPr>
        <dsp:cNvPr id="0" name=""/>
        <dsp:cNvSpPr/>
      </dsp:nvSpPr>
      <dsp:spPr>
        <a:xfrm>
          <a:off x="5192487" y="592285"/>
          <a:ext cx="1443261" cy="779320"/>
        </a:xfrm>
        <a:prstGeom prst="ellipse">
          <a:avLst/>
        </a:prstGeom>
        <a:solidFill>
          <a:srgbClr val="0099CC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Identify</a:t>
          </a:r>
          <a:endParaRPr lang="en-US" sz="1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5192487" y="592285"/>
        <a:ext cx="1443261" cy="779320"/>
      </dsp:txXfrm>
    </dsp:sp>
    <dsp:sp modelId="{D7AE523C-C6BE-429D-906A-C13860BD9C2F}">
      <dsp:nvSpPr>
        <dsp:cNvPr id="0" name=""/>
        <dsp:cNvSpPr/>
      </dsp:nvSpPr>
      <dsp:spPr>
        <a:xfrm rot="3509155">
          <a:off x="6135841" y="1381028"/>
          <a:ext cx="234654" cy="3077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3509155">
        <a:off x="6135841" y="1381028"/>
        <a:ext cx="234654" cy="307781"/>
      </dsp:txXfrm>
    </dsp:sp>
    <dsp:sp modelId="{713A9B11-9B2D-45E0-80A1-2A3C84845702}">
      <dsp:nvSpPr>
        <dsp:cNvPr id="0" name=""/>
        <dsp:cNvSpPr/>
      </dsp:nvSpPr>
      <dsp:spPr>
        <a:xfrm>
          <a:off x="5877530" y="1709556"/>
          <a:ext cx="1443261" cy="779320"/>
        </a:xfrm>
        <a:prstGeom prst="ellipse">
          <a:avLst/>
        </a:prstGeom>
        <a:solidFill>
          <a:srgbClr val="0099CC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Categorize</a:t>
          </a:r>
          <a:endParaRPr lang="en-US" sz="1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5877530" y="1709556"/>
        <a:ext cx="1443261" cy="779320"/>
      </dsp:txXfrm>
    </dsp:sp>
    <dsp:sp modelId="{F311BC99-1044-42C4-970F-7D5EAFAF6283}">
      <dsp:nvSpPr>
        <dsp:cNvPr id="0" name=""/>
        <dsp:cNvSpPr/>
      </dsp:nvSpPr>
      <dsp:spPr>
        <a:xfrm rot="5971628">
          <a:off x="6363844" y="2569156"/>
          <a:ext cx="261238" cy="3077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971628">
        <a:off x="6363844" y="2569156"/>
        <a:ext cx="261238" cy="307781"/>
      </dsp:txXfrm>
    </dsp:sp>
    <dsp:sp modelId="{6FC629ED-B238-4685-8554-86B3A658BB30}">
      <dsp:nvSpPr>
        <dsp:cNvPr id="0" name=""/>
        <dsp:cNvSpPr/>
      </dsp:nvSpPr>
      <dsp:spPr>
        <a:xfrm>
          <a:off x="5665688" y="2971799"/>
          <a:ext cx="1443261" cy="779320"/>
        </a:xfrm>
        <a:prstGeom prst="ellipse">
          <a:avLst/>
        </a:prstGeom>
        <a:solidFill>
          <a:srgbClr val="0099CC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Appraise</a:t>
          </a:r>
          <a:endParaRPr lang="en-US" sz="1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5665688" y="2971799"/>
        <a:ext cx="1443261" cy="779320"/>
      </dsp:txXfrm>
    </dsp:sp>
    <dsp:sp modelId="{B1CED2C9-AD9D-4CF2-8CE8-93D05F0B7774}">
      <dsp:nvSpPr>
        <dsp:cNvPr id="0" name=""/>
        <dsp:cNvSpPr/>
      </dsp:nvSpPr>
      <dsp:spPr>
        <a:xfrm rot="8575234">
          <a:off x="5701157" y="3644213"/>
          <a:ext cx="216767" cy="3077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8575234">
        <a:off x="5701157" y="3644213"/>
        <a:ext cx="216767" cy="307781"/>
      </dsp:txXfrm>
    </dsp:sp>
    <dsp:sp modelId="{90F50B3A-3B22-4EBC-98D0-1D03B3FCE2EE}">
      <dsp:nvSpPr>
        <dsp:cNvPr id="0" name=""/>
        <dsp:cNvSpPr/>
      </dsp:nvSpPr>
      <dsp:spPr>
        <a:xfrm>
          <a:off x="4500343" y="3852485"/>
          <a:ext cx="1443261" cy="779320"/>
        </a:xfrm>
        <a:prstGeom prst="ellipse">
          <a:avLst/>
        </a:prstGeom>
        <a:solidFill>
          <a:srgbClr val="0099CC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Implement</a:t>
          </a:r>
          <a:endParaRPr lang="en-US" sz="1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4500343" y="3852485"/>
        <a:ext cx="1443261" cy="779320"/>
      </dsp:txXfrm>
    </dsp:sp>
    <dsp:sp modelId="{03368175-C71E-4F70-B12B-BFA85A7392D9}">
      <dsp:nvSpPr>
        <dsp:cNvPr id="0" name=""/>
        <dsp:cNvSpPr/>
      </dsp:nvSpPr>
      <dsp:spPr>
        <a:xfrm rot="10800022">
          <a:off x="4207774" y="4088249"/>
          <a:ext cx="206748" cy="3077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22">
        <a:off x="4207774" y="4088249"/>
        <a:ext cx="206748" cy="307781"/>
      </dsp:txXfrm>
    </dsp:sp>
    <dsp:sp modelId="{250D7225-2578-4F0C-BACE-77EDB43AD03E}">
      <dsp:nvSpPr>
        <dsp:cNvPr id="0" name=""/>
        <dsp:cNvSpPr/>
      </dsp:nvSpPr>
      <dsp:spPr>
        <a:xfrm>
          <a:off x="2666990" y="3852474"/>
          <a:ext cx="1443261" cy="779320"/>
        </a:xfrm>
        <a:prstGeom prst="ellipse">
          <a:avLst/>
        </a:prstGeom>
        <a:solidFill>
          <a:srgbClr val="0099CC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Collaborate</a:t>
          </a:r>
          <a:endParaRPr lang="en-US" sz="1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2666990" y="3852474"/>
        <a:ext cx="1443261" cy="779320"/>
      </dsp:txXfrm>
    </dsp:sp>
    <dsp:sp modelId="{371B2E38-84C2-433F-B23F-DC16C7BD07FF}">
      <dsp:nvSpPr>
        <dsp:cNvPr id="0" name=""/>
        <dsp:cNvSpPr/>
      </dsp:nvSpPr>
      <dsp:spPr>
        <a:xfrm rot="13032722">
          <a:off x="2706002" y="3651589"/>
          <a:ext cx="215196" cy="3077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3032722">
        <a:off x="2706002" y="3651589"/>
        <a:ext cx="215196" cy="307781"/>
      </dsp:txXfrm>
    </dsp:sp>
    <dsp:sp modelId="{164C1B1A-FDCA-480F-8086-81BE59493C18}">
      <dsp:nvSpPr>
        <dsp:cNvPr id="0" name=""/>
        <dsp:cNvSpPr/>
      </dsp:nvSpPr>
      <dsp:spPr>
        <a:xfrm>
          <a:off x="1507248" y="2971798"/>
          <a:ext cx="1443261" cy="779320"/>
        </a:xfrm>
        <a:prstGeom prst="ellipse">
          <a:avLst/>
        </a:prstGeom>
        <a:solidFill>
          <a:srgbClr val="0099CC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Contribute</a:t>
          </a:r>
          <a:endParaRPr lang="en-US" sz="1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507248" y="2971798"/>
        <a:ext cx="1443261" cy="779320"/>
      </dsp:txXfrm>
    </dsp:sp>
    <dsp:sp modelId="{897447BE-FA4D-4BF7-8B6B-401CC80AF601}">
      <dsp:nvSpPr>
        <dsp:cNvPr id="0" name=""/>
        <dsp:cNvSpPr/>
      </dsp:nvSpPr>
      <dsp:spPr>
        <a:xfrm rot="15628361">
          <a:off x="1993560" y="2583737"/>
          <a:ext cx="261238" cy="3077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5628361">
        <a:off x="1993560" y="2583737"/>
        <a:ext cx="261238" cy="307781"/>
      </dsp:txXfrm>
    </dsp:sp>
    <dsp:sp modelId="{3AD8181E-063C-4560-AC73-108F9C457CFD}">
      <dsp:nvSpPr>
        <dsp:cNvPr id="0" name=""/>
        <dsp:cNvSpPr/>
      </dsp:nvSpPr>
      <dsp:spPr>
        <a:xfrm>
          <a:off x="1295402" y="1709554"/>
          <a:ext cx="1443261" cy="779320"/>
        </a:xfrm>
        <a:prstGeom prst="ellipse">
          <a:avLst/>
        </a:prstGeom>
        <a:solidFill>
          <a:srgbClr val="0099CC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Convert</a:t>
          </a:r>
          <a:endParaRPr lang="en-US" sz="1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295402" y="1709554"/>
        <a:ext cx="1443261" cy="779320"/>
      </dsp:txXfrm>
    </dsp:sp>
    <dsp:sp modelId="{BEB1BBEB-70A9-47F3-98B9-46071C1C9298}">
      <dsp:nvSpPr>
        <dsp:cNvPr id="0" name=""/>
        <dsp:cNvSpPr/>
      </dsp:nvSpPr>
      <dsp:spPr>
        <a:xfrm rot="18090768">
          <a:off x="2238742" y="1392345"/>
          <a:ext cx="234653" cy="3077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8090768">
        <a:off x="2238742" y="1392345"/>
        <a:ext cx="234653" cy="307781"/>
      </dsp:txXfrm>
    </dsp:sp>
    <dsp:sp modelId="{E46A9B19-E8C5-42EF-92D1-F969197EA715}">
      <dsp:nvSpPr>
        <dsp:cNvPr id="0" name=""/>
        <dsp:cNvSpPr/>
      </dsp:nvSpPr>
      <dsp:spPr>
        <a:xfrm>
          <a:off x="1980415" y="592275"/>
          <a:ext cx="1443261" cy="779320"/>
        </a:xfrm>
        <a:prstGeom prst="ellipse">
          <a:avLst/>
        </a:prstGeom>
        <a:solidFill>
          <a:srgbClr val="0099CC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Monitor</a:t>
          </a:r>
          <a:endParaRPr lang="en-US" sz="1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980415" y="592275"/>
        <a:ext cx="1443261" cy="779320"/>
      </dsp:txXfrm>
    </dsp:sp>
    <dsp:sp modelId="{16DDCA41-7C77-4853-B226-6917BE001D30}">
      <dsp:nvSpPr>
        <dsp:cNvPr id="0" name=""/>
        <dsp:cNvSpPr/>
      </dsp:nvSpPr>
      <dsp:spPr>
        <a:xfrm rot="20600770">
          <a:off x="3412242" y="584250"/>
          <a:ext cx="209595" cy="3077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20600770">
        <a:off x="3412242" y="584250"/>
        <a:ext cx="209595" cy="3077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60316B5-30C8-4E17-A8ED-BDBBF22F3C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4409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C92440-9C55-4AE2-A3F8-124E682752FD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DFB77B-26B4-49CD-8564-D231DF489531}" type="slidenum">
              <a:rPr lang="en-US"/>
              <a:pPr/>
              <a:t>14</a:t>
            </a:fld>
            <a:endParaRPr lang="en-US"/>
          </a:p>
        </p:txBody>
      </p:sp>
      <p:sp>
        <p:nvSpPr>
          <p:cNvPr id="1162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1317F9-8539-42DE-A878-311C8A6473E2}" type="slidenum">
              <a:rPr lang="en-US"/>
              <a:pPr/>
              <a:t>17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BEB648-4F9B-4BB9-B38E-814321572791}" type="slidenum">
              <a:rPr lang="en-US"/>
              <a:pPr/>
              <a:t>21</a:t>
            </a:fld>
            <a:endParaRPr lang="en-US"/>
          </a:p>
        </p:txBody>
      </p:sp>
      <p:sp>
        <p:nvSpPr>
          <p:cNvPr id="116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0BCA36-3AAB-4577-AB8B-CABA02C2141E}" type="slidenum">
              <a:rPr lang="en-US"/>
              <a:pPr/>
              <a:t>22</a:t>
            </a:fld>
            <a:endParaRPr lang="en-US"/>
          </a:p>
        </p:txBody>
      </p:sp>
      <p:sp>
        <p:nvSpPr>
          <p:cNvPr id="116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22BB00-7D5A-48D2-9D73-A2D189F28283}" type="slidenum">
              <a:rPr lang="en-US"/>
              <a:pPr/>
              <a:t>23</a:t>
            </a:fld>
            <a:endParaRPr lang="en-US"/>
          </a:p>
        </p:txBody>
      </p:sp>
      <p:sp>
        <p:nvSpPr>
          <p:cNvPr id="116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E94F85-5649-4B7F-95BD-6DDB2E63F950}" type="slidenum">
              <a:rPr lang="en-US"/>
              <a:pPr/>
              <a:t>24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1BF9CC-53AC-4568-A5E7-3F915B47D0A7}" type="slidenum">
              <a:rPr lang="en-US"/>
              <a:pPr/>
              <a:t>25</a:t>
            </a:fld>
            <a:endParaRPr lang="en-US"/>
          </a:p>
        </p:txBody>
      </p:sp>
      <p:sp>
        <p:nvSpPr>
          <p:cNvPr id="117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DEC4E6-DD9E-4B31-9A82-ED1513BE1185}" type="slidenum">
              <a:rPr lang="en-US"/>
              <a:pPr/>
              <a:t>26</a:t>
            </a:fld>
            <a:endParaRPr lang="en-US"/>
          </a:p>
        </p:txBody>
      </p:sp>
      <p:sp>
        <p:nvSpPr>
          <p:cNvPr id="1180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D05168-8C97-4840-BAA7-E200BE6A4804}" type="slidenum">
              <a:rPr lang="en-US"/>
              <a:pPr/>
              <a:t>27</a:t>
            </a:fld>
            <a:endParaRPr lang="en-US"/>
          </a:p>
        </p:txBody>
      </p:sp>
      <p:sp>
        <p:nvSpPr>
          <p:cNvPr id="118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EF0FA3-774C-4E6C-AA2B-96B07DA66D50}" type="slidenum">
              <a:rPr lang="en-US"/>
              <a:pPr/>
              <a:t>28</a:t>
            </a:fld>
            <a:endParaRPr lang="en-US"/>
          </a:p>
        </p:txBody>
      </p:sp>
      <p:sp>
        <p:nvSpPr>
          <p:cNvPr id="118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085B13-4A2B-4A9B-8F1E-14130A0CB90A}" type="slidenum">
              <a:rPr lang="en-US"/>
              <a:pPr/>
              <a:t>5</a:t>
            </a:fld>
            <a:endParaRPr lang="en-US"/>
          </a:p>
        </p:txBody>
      </p:sp>
      <p:sp>
        <p:nvSpPr>
          <p:cNvPr id="121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599223-A823-4DDC-B94B-8F7EB6DA6820}" type="slidenum">
              <a:rPr lang="en-US"/>
              <a:pPr/>
              <a:t>29</a:t>
            </a:fld>
            <a:endParaRPr lang="en-US"/>
          </a:p>
        </p:txBody>
      </p:sp>
      <p:sp>
        <p:nvSpPr>
          <p:cNvPr id="1218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82F583-8C30-4026-81D8-F00A837BBC8D}" type="slidenum">
              <a:rPr lang="en-US"/>
              <a:pPr/>
              <a:t>30</a:t>
            </a:fld>
            <a:endParaRPr lang="en-US"/>
          </a:p>
        </p:txBody>
      </p:sp>
      <p:sp>
        <p:nvSpPr>
          <p:cNvPr id="121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C1C72C-9778-4CFD-94B1-62EC9D785D10}" type="slidenum">
              <a:rPr lang="en-US"/>
              <a:pPr/>
              <a:t>31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823C8E-4D0D-4E34-A972-C197AB1A83AD}" type="slidenum">
              <a:rPr lang="en-US"/>
              <a:pPr/>
              <a:t>32</a:t>
            </a:fld>
            <a:endParaRPr lang="en-US"/>
          </a:p>
        </p:txBody>
      </p:sp>
      <p:sp>
        <p:nvSpPr>
          <p:cNvPr id="1195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E20BAC-07E5-4272-8997-CE9FB7DBA715}" type="slidenum">
              <a:rPr lang="en-US"/>
              <a:pPr/>
              <a:t>33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8B8D1D-B006-4889-9EA2-D095F315ABE7}" type="slidenum">
              <a:rPr lang="en-US"/>
              <a:pPr/>
              <a:t>35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CA7675-1070-490F-84EB-22C44FF08A3C}" type="slidenum">
              <a:rPr lang="en-US"/>
              <a:pPr/>
              <a:t>6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F51ED-F84A-4D21-8207-86EF08603970}" type="slidenum">
              <a:rPr lang="en-US"/>
              <a:pPr/>
              <a:t>7</a:t>
            </a:fld>
            <a:endParaRPr lang="en-US"/>
          </a:p>
        </p:txBody>
      </p:sp>
      <p:sp>
        <p:nvSpPr>
          <p:cNvPr id="115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A6A1A0-09F9-4228-9919-57897F336840}" type="slidenum">
              <a:rPr lang="en-US"/>
              <a:pPr/>
              <a:t>8</a:t>
            </a:fld>
            <a:endParaRPr lang="en-US"/>
          </a:p>
        </p:txBody>
      </p:sp>
      <p:sp>
        <p:nvSpPr>
          <p:cNvPr id="1212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85E895-0D78-4C35-8DE6-67BEA700C95E}" type="slidenum">
              <a:rPr lang="en-US"/>
              <a:pPr/>
              <a:t>9</a:t>
            </a:fld>
            <a:endParaRPr lang="en-US"/>
          </a:p>
        </p:txBody>
      </p:sp>
      <p:sp>
        <p:nvSpPr>
          <p:cNvPr id="115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1317F9-8539-42DE-A878-311C8A6473E2}" type="slidenum">
              <a:rPr lang="en-US"/>
              <a:pPr/>
              <a:t>10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CE0E90-115F-42AA-AAC6-01109174AC3C}" type="slidenum">
              <a:rPr lang="en-US"/>
              <a:pPr/>
              <a:t>11</a:t>
            </a:fld>
            <a:endParaRPr lang="en-US"/>
          </a:p>
        </p:txBody>
      </p:sp>
      <p:sp>
        <p:nvSpPr>
          <p:cNvPr id="115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4693BB-7F65-45CD-97C8-2D6D8895F94A}" type="slidenum">
              <a:rPr lang="en-US"/>
              <a:pPr/>
              <a:t>13</a:t>
            </a:fld>
            <a:endParaRPr lang="en-US"/>
          </a:p>
        </p:txBody>
      </p:sp>
      <p:sp>
        <p:nvSpPr>
          <p:cNvPr id="116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1_Title Slide">
    <p:bg>
      <p:bgPr>
        <a:gradFill>
          <a:gsLst>
            <a:gs pos="32000">
              <a:schemeClr val="accent6">
                <a:lumMod val="50000"/>
                <a:lumOff val="50000"/>
              </a:schemeClr>
            </a:gs>
            <a:gs pos="0">
              <a:schemeClr val="accent6">
                <a:lumMod val="50000"/>
              </a:schemeClr>
            </a:gs>
            <a:gs pos="70000">
              <a:schemeClr val="accent6">
                <a:lumMod val="50000"/>
                <a:lumOff val="50000"/>
              </a:schemeClr>
            </a:gs>
            <a:gs pos="94000">
              <a:schemeClr val="accent6">
                <a:lumMod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5105400" y="3048000"/>
            <a:ext cx="3581400" cy="519113"/>
          </a:xfrm>
          <a:noFill/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 bIns="45720" anchor="t"/>
          <a:lstStyle>
            <a:lvl1pPr marL="0">
              <a:spcBef>
                <a:spcPct val="50000"/>
              </a:spcBef>
              <a:defRPr sz="2800">
                <a:solidFill>
                  <a:srgbClr val="F8F8F8"/>
                </a:solidFill>
                <a:effectLst/>
              </a:defRPr>
            </a:lvl1pPr>
          </a:lstStyle>
          <a:p>
            <a:pPr lvl="0"/>
            <a:endParaRPr lang="en-US" noProof="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4876801" y="6172200"/>
            <a:ext cx="4190999" cy="461665"/>
          </a:xfr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algn="l">
              <a:defRPr lang="en-US" sz="800" b="0" smtClean="0">
                <a:solidFill>
                  <a:schemeClr val="bg1"/>
                </a:solidFill>
              </a:defRPr>
            </a:lvl1pPr>
          </a:lstStyle>
          <a:p>
            <a:pPr>
              <a:spcBef>
                <a:spcPct val="50000"/>
              </a:spcBef>
            </a:pPr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3080" name="Text Box 8"/>
          <p:cNvSpPr txBox="1">
            <a:spLocks noChangeArrowheads="1"/>
          </p:cNvSpPr>
          <p:nvPr userDrawn="1"/>
        </p:nvSpPr>
        <p:spPr bwMode="auto">
          <a:xfrm>
            <a:off x="6705600" y="5943600"/>
            <a:ext cx="2362200" cy="21544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</a:rPr>
              <a:t>PowerPoint Presentation by Charlie </a:t>
            </a:r>
            <a:r>
              <a:rPr lang="en-US" sz="800" dirty="0" smtClean="0">
                <a:solidFill>
                  <a:schemeClr val="bg1"/>
                </a:solidFill>
              </a:rPr>
              <a:t>Cook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3091" name="Rectangle 19"/>
          <p:cNvSpPr>
            <a:spLocks noChangeArrowheads="1"/>
          </p:cNvSpPr>
          <p:nvPr userDrawn="1"/>
        </p:nvSpPr>
        <p:spPr bwMode="auto">
          <a:xfrm>
            <a:off x="5105400" y="990600"/>
            <a:ext cx="3200400" cy="9461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C0C0C0"/>
                </a:solidFill>
              </a:rPr>
              <a:t>Part </a:t>
            </a:r>
            <a:r>
              <a:rPr lang="en-US" sz="2000" dirty="0" smtClean="0">
                <a:solidFill>
                  <a:srgbClr val="C0C0C0"/>
                </a:solidFill>
              </a:rPr>
              <a:t>III</a:t>
            </a:r>
            <a:r>
              <a:rPr lang="en-US" sz="3200" baseline="-6000" dirty="0">
                <a:solidFill>
                  <a:srgbClr val="B2B2B2"/>
                </a:solidFill>
              </a:rPr>
              <a:t/>
            </a:r>
            <a:br>
              <a:rPr lang="en-US" sz="3200" baseline="-6000" dirty="0">
                <a:solidFill>
                  <a:srgbClr val="B2B2B2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  <a:latin typeface="Tahoma" pitchFamily="34" charset="0"/>
              </a:rPr>
              <a:t>Developing the Entrepreneurial Plan</a:t>
            </a:r>
            <a:endParaRPr lang="en-US" sz="1800" dirty="0">
              <a:solidFill>
                <a:schemeClr val="bg1"/>
              </a:solidFill>
              <a:latin typeface="Tahoma" pitchFamily="34" charset="0"/>
            </a:endParaRPr>
          </a:p>
        </p:txBody>
      </p:sp>
      <p:pic>
        <p:nvPicPr>
          <p:cNvPr id="3126" name="Picture 5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3" y="-3544"/>
            <a:ext cx="4722628" cy="686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51"/>
          <p:cNvSpPr>
            <a:spLocks noChangeArrowheads="1"/>
          </p:cNvSpPr>
          <p:nvPr userDrawn="1"/>
        </p:nvSpPr>
        <p:spPr bwMode="auto">
          <a:xfrm>
            <a:off x="5105400" y="2362200"/>
            <a:ext cx="2209800" cy="543739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400" b="1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C h a p t e r</a:t>
            </a:r>
            <a:r>
              <a:rPr lang="en-US" sz="14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aseline="-100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aseline="-100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3600" baseline="-10000" dirty="0">
              <a:solidFill>
                <a:srgbClr val="C0C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562091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10–</a:t>
            </a:r>
            <a:fld id="{9DAC87E6-52C6-494E-A0BF-81BB0645A7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9293720"/>
      </p:ext>
    </p:extLst>
  </p:cSld>
  <p:clrMapOvr>
    <a:masterClrMapping/>
  </p:clrMapOvr>
  <p:transition spd="slow"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10–</a:t>
            </a:r>
            <a:fld id="{5A1EEFCC-F4FE-40F0-BAF0-B49F0183FB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6462297"/>
      </p:ext>
    </p:extLst>
  </p:cSld>
  <p:clrMapOvr>
    <a:masterClrMapping/>
  </p:clrMapOvr>
  <p:transition spd="slow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10–</a:t>
            </a:r>
            <a:fld id="{7EAB958F-A881-4079-8F41-8B6A2564FF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2907137"/>
      </p:ext>
    </p:extLst>
  </p:cSld>
  <p:clrMapOvr>
    <a:masterClrMapping/>
  </p:clrMapOvr>
  <p:transition spd="slow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10–</a:t>
            </a:r>
            <a:fld id="{265864D0-3519-44DC-9E11-CB0C63FFDB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9859160"/>
      </p:ext>
    </p:extLst>
  </p:cSld>
  <p:clrMapOvr>
    <a:masterClrMapping/>
  </p:clrMapOvr>
  <p:transition spd="slow"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10–</a:t>
            </a:r>
            <a:fld id="{6185A41C-8042-4FBD-91B5-F5410F486A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7886160"/>
      </p:ext>
    </p:extLst>
  </p:cSld>
  <p:clrMapOvr>
    <a:masterClrMapping/>
  </p:clrMapOvr>
  <p:transition spd="slow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Slideheader01"/>
          <p:cNvSpPr>
            <a:spLocks noGrp="1" noChangeArrowheads="1"/>
          </p:cNvSpPr>
          <p:nvPr>
            <p:ph type="title"/>
          </p:nvPr>
        </p:nvSpPr>
        <p:spPr bwMode="blackWhite">
          <a:xfrm>
            <a:off x="0" y="309082"/>
            <a:ext cx="9144000" cy="723275"/>
          </a:xfrm>
          <a:prstGeom prst="rect">
            <a:avLst/>
          </a:pr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77000"/>
            <a:ext cx="6629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rgbClr val="0099CC"/>
                </a:solidFill>
              </a:defRPr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1875" y="6477000"/>
            <a:ext cx="1295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0099CC"/>
                </a:solidFill>
                <a:cs typeface="Times New Roman" pitchFamily="18" charset="0"/>
              </a:defRPr>
            </a:lvl1pPr>
          </a:lstStyle>
          <a:p>
            <a:r>
              <a:rPr lang="en-US" smtClean="0"/>
              <a:t>10–</a:t>
            </a:r>
            <a:fld id="{2B71FB4D-B32B-4DE5-A4EB-E4F6D641FA6C}" type="slidenum">
              <a:rPr lang="en-US" smtClean="0">
                <a:cs typeface="+mn-cs"/>
              </a:rPr>
              <a:pPr/>
              <a:t>‹#›</a:t>
            </a:fld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marL="514350" algn="l" rtl="0" fontAlgn="base">
        <a:spcBef>
          <a:spcPct val="0"/>
        </a:spcBef>
        <a:spcAft>
          <a:spcPct val="0"/>
        </a:spcAft>
        <a:defRPr lang="en-US" sz="3200" smtClean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9715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14287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8859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23431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231775" indent="-231775" algn="l" rtl="0" fontAlgn="base">
        <a:spcBef>
          <a:spcPct val="20000"/>
        </a:spcBef>
        <a:spcAft>
          <a:spcPct val="0"/>
        </a:spcAft>
        <a:buClr>
          <a:srgbClr val="336699"/>
        </a:buClr>
        <a:buSzPct val="85000"/>
        <a:buChar char="•"/>
        <a:defRPr sz="28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688975" indent="-287338" algn="l" rtl="0" fontAlgn="base">
        <a:spcBef>
          <a:spcPct val="20000"/>
        </a:spcBef>
        <a:spcAft>
          <a:spcPct val="0"/>
        </a:spcAft>
        <a:buSzPct val="80000"/>
        <a:buFont typeface="Wingdings" pitchFamily="2" charset="2"/>
        <a:buChar char="Ø"/>
        <a:defRPr sz="2400">
          <a:solidFill>
            <a:srgbClr val="9966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marL="1082675" indent="-223838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marL="1539875" indent="-223838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Rectangle 1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/>
              <a:t>Marketing Challenges for Entrepreneurial Ventures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9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DB11B9B3-EDA0-4938-A36D-C7C302822DE0}" type="slidenum">
              <a:rPr lang="en-US"/>
              <a:pPr/>
              <a:t>10</a:t>
            </a:fld>
            <a:endParaRPr lang="en-US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304800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10.2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Comparison of Major Survey Research Techniques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4430430"/>
              </p:ext>
            </p:extLst>
          </p:nvPr>
        </p:nvGraphicFramePr>
        <p:xfrm>
          <a:off x="369888" y="914400"/>
          <a:ext cx="8404224" cy="5185831"/>
        </p:xfrm>
        <a:graphic>
          <a:graphicData uri="http://schemas.openxmlformats.org/drawingml/2006/table">
            <a:tbl>
              <a:tblPr firstRow="1" firstCol="1" bandRow="1"/>
              <a:tblGrid>
                <a:gridCol w="1306512"/>
                <a:gridCol w="1189854"/>
                <a:gridCol w="1172346"/>
                <a:gridCol w="1600200"/>
                <a:gridCol w="1676400"/>
                <a:gridCol w="1458912"/>
              </a:tblGrid>
              <a:tr h="76200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Door-to-Door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Personal Interview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Mall Intercept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Personal Interview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Telephone Interview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Mail Survey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Internet </a:t>
                      </a: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Survey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66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Speed of </a:t>
                      </a:r>
                      <a:r>
                        <a:rPr lang="en-US" sz="900" b="1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data collection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Moderate to fast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Fast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Very fast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Slow; researcher has no control over return of questionnaire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Instantaneous; 24/7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37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Geographic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flexibility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Limited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to moderate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Confined; possible urban bias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High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High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High (worldwide)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74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Respondent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cooperation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Excellent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Moderate to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low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Good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Moderate; poorly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designed </a:t>
                      </a: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questionnaire will have low response rate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Varies depending on website; high from consumer panels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2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Versatility of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questioning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Quite versatile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Extremely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versatile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Moderate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Not versatile; requires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highly </a:t>
                      </a: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standardized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format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Extremely versatile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Questionnaire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length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Long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Moderate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to long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Moderate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Varies depending on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incentive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Moderate;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length customized, based on </a:t>
                      </a: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answers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48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Item non-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response rate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Low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Medium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Medium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High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Software can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assure none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97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Possibility </a:t>
                      </a:r>
                      <a:r>
                        <a:rPr lang="en-US" sz="900" b="1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for respondent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misunderstanding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Low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Low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Average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High; no interviewer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present </a:t>
                      </a: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for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clarification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High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2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Degree of interviewer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influence on answer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High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High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Moderate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None;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interviewer absent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None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12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Supervision of interviewers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Moderate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Moderate to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high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High; especially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with central-location interviewing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Not applicable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Not applicable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98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Anonymity of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respondent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Low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Low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Moderate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High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Respondent can be either anonymous or known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48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Ease of call back or follow-up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Difficult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Difficult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Easy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Easy, but takes time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Difficult, unless email address is known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8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Cost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Highest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Moderate to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high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Low to moderate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Lowest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Low </a:t>
                      </a:r>
                      <a:endParaRPr lang="en-US" sz="90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47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Special features </a:t>
                      </a:r>
                      <a:endParaRPr lang="en-US" sz="9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Visual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materials may </a:t>
                      </a: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be shown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or </a:t>
                      </a: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demonstrated;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extended probing  possible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Taste tests,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viewing </a:t>
                      </a: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of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TV </a:t>
                      </a: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commercials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possible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Fieldwork and supervision of data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collection </a:t>
                      </a: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are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simplified</a:t>
                      </a: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; quite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adaptable </a:t>
                      </a: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to </a:t>
                      </a:r>
                      <a:r>
                        <a:rPr lang="en-US" sz="9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computer technology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Respondent may answer questions at own convenience: has time to reflect on answers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Streaming media software allows use of graphics and animation </a:t>
                      </a:r>
                      <a:endParaRPr lang="en-US" sz="900" dirty="0">
                        <a:solidFill>
                          <a:srgbClr val="0070C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4864" marR="54864"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81000" y="6185356"/>
            <a:ext cx="69342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</a:t>
            </a:r>
            <a:r>
              <a:rPr lang="en-US" sz="800" i="1" dirty="0">
                <a:solidFill>
                  <a:srgbClr val="0099CC"/>
                </a:solidFill>
              </a:rPr>
              <a:t>: </a:t>
            </a:r>
            <a:r>
              <a:rPr lang="en-US" sz="800" dirty="0">
                <a:solidFill>
                  <a:srgbClr val="0099CC"/>
                </a:solidFill>
              </a:rPr>
              <a:t>William G. </a:t>
            </a:r>
            <a:r>
              <a:rPr lang="en-US" sz="800" dirty="0" err="1">
                <a:solidFill>
                  <a:srgbClr val="0099CC"/>
                </a:solidFill>
              </a:rPr>
              <a:t>Zikmund</a:t>
            </a:r>
            <a:r>
              <a:rPr lang="en-US" sz="800" dirty="0">
                <a:solidFill>
                  <a:srgbClr val="0099CC"/>
                </a:solidFill>
              </a:rPr>
              <a:t> and Barry J. </a:t>
            </a:r>
            <a:r>
              <a:rPr lang="en-US" sz="800" dirty="0" err="1">
                <a:solidFill>
                  <a:srgbClr val="0099CC"/>
                </a:solidFill>
              </a:rPr>
              <a:t>Babin</a:t>
            </a:r>
            <a:r>
              <a:rPr lang="en-US" sz="800" dirty="0">
                <a:solidFill>
                  <a:srgbClr val="0099CC"/>
                </a:solidFill>
              </a:rPr>
              <a:t>, Essentials of Marketing Research, 5th ed. (Mason, OH: Cengage/</a:t>
            </a:r>
            <a:r>
              <a:rPr lang="en-US" sz="800" dirty="0" err="1">
                <a:solidFill>
                  <a:srgbClr val="0099CC"/>
                </a:solidFill>
              </a:rPr>
              <a:t>SouthWestern</a:t>
            </a:r>
            <a:r>
              <a:rPr lang="en-US" sz="800" dirty="0" smtClean="0">
                <a:solidFill>
                  <a:srgbClr val="0099CC"/>
                </a:solidFill>
              </a:rPr>
              <a:t>, 2013</a:t>
            </a:r>
            <a:r>
              <a:rPr lang="en-US" sz="800" dirty="0">
                <a:solidFill>
                  <a:srgbClr val="0099CC"/>
                </a:solidFill>
              </a:rPr>
              <a:t>), p. 182.</a:t>
            </a:r>
          </a:p>
        </p:txBody>
      </p:sp>
    </p:spTree>
    <p:extLst>
      <p:ext uri="{BB962C8B-B14F-4D97-AF65-F5344CB8AC3E}">
        <p14:creationId xmlns:p14="http://schemas.microsoft.com/office/powerpoint/2010/main" xmlns="" val="181024659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5AA67058-CF01-4D00-B8A9-9398F9188325}" type="slidenum">
              <a:rPr lang="en-US"/>
              <a:pPr/>
              <a:t>11</a:t>
            </a:fld>
            <a:endParaRPr lang="en-US"/>
          </a:p>
        </p:txBody>
      </p:sp>
      <p:sp>
        <p:nvSpPr>
          <p:cNvPr id="1157124" name="Rectangle 4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03200"/>
            <a:ext cx="9136063" cy="1203325"/>
          </a:xfrm>
        </p:spPr>
        <p:txBody>
          <a:bodyPr/>
          <a:lstStyle/>
          <a:p>
            <a:r>
              <a:rPr lang="en-US" dirty="0"/>
              <a:t>Developing an Information-Gathering Instrument</a:t>
            </a:r>
          </a:p>
        </p:txBody>
      </p:sp>
      <p:sp>
        <p:nvSpPr>
          <p:cNvPr id="1157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467600" cy="4648200"/>
          </a:xfrm>
        </p:spPr>
        <p:txBody>
          <a:bodyPr/>
          <a:lstStyle/>
          <a:p>
            <a:pPr>
              <a:spcBef>
                <a:spcPct val="25000"/>
              </a:spcBef>
            </a:pPr>
            <a:r>
              <a:rPr lang="en-US" sz="2400" dirty="0"/>
              <a:t>Make sure each question pertains to a specific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objective </a:t>
            </a:r>
            <a:r>
              <a:rPr lang="en-US" sz="2400" dirty="0"/>
              <a:t>in line with the purpose of the study.</a:t>
            </a:r>
          </a:p>
          <a:p>
            <a:pPr>
              <a:spcBef>
                <a:spcPct val="25000"/>
              </a:spcBef>
            </a:pPr>
            <a:r>
              <a:rPr lang="en-US" sz="2400" dirty="0"/>
              <a:t>Place simple questions first and difficult-to-answer questions later in the questionnaire.</a:t>
            </a:r>
          </a:p>
          <a:p>
            <a:pPr>
              <a:spcBef>
                <a:spcPct val="25000"/>
              </a:spcBef>
            </a:pPr>
            <a:r>
              <a:rPr lang="en-US" sz="2400" dirty="0"/>
              <a:t>Ask: “How could this question be misinterpreted?” Reword questions avoid misunderstanding.</a:t>
            </a:r>
          </a:p>
          <a:p>
            <a:pPr>
              <a:spcBef>
                <a:spcPct val="25000"/>
              </a:spcBef>
            </a:pPr>
            <a:r>
              <a:rPr lang="en-US" sz="2400" dirty="0"/>
              <a:t>Avoid leading and biased questions.</a:t>
            </a:r>
          </a:p>
          <a:p>
            <a:pPr>
              <a:spcBef>
                <a:spcPct val="25000"/>
              </a:spcBef>
            </a:pPr>
            <a:r>
              <a:rPr lang="en-US" sz="2400" dirty="0"/>
              <a:t>Give concise but not complete directions in the questionnaire.</a:t>
            </a:r>
          </a:p>
          <a:p>
            <a:pPr>
              <a:spcBef>
                <a:spcPct val="25000"/>
              </a:spcBef>
            </a:pPr>
            <a:r>
              <a:rPr lang="en-US" sz="2400" dirty="0"/>
              <a:t>Use scaled questions rather than simple yes/no questions.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8280"/>
            <a:ext cx="9144000" cy="1215717"/>
          </a:xfrm>
        </p:spPr>
        <p:txBody>
          <a:bodyPr/>
          <a:lstStyle/>
          <a:p>
            <a:r>
              <a:rPr lang="en-US" dirty="0"/>
              <a:t>Quantitative versus Qualitative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Marketing </a:t>
            </a:r>
            <a:r>
              <a:rPr lang="en-US" dirty="0"/>
              <a:t>Research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4040188" cy="4525963"/>
          </a:xfrm>
        </p:spPr>
        <p:txBody>
          <a:bodyPr/>
          <a:lstStyle/>
          <a:p>
            <a:r>
              <a:rPr lang="en-US" dirty="0"/>
              <a:t>Quantitative </a:t>
            </a:r>
            <a:r>
              <a:rPr lang="en-US" dirty="0" smtClean="0"/>
              <a:t>Research</a:t>
            </a:r>
          </a:p>
          <a:p>
            <a:pPr marL="509588" lvl="1" indent="-276225"/>
            <a:r>
              <a:rPr lang="en-US" dirty="0" smtClean="0"/>
              <a:t>Involves </a:t>
            </a:r>
            <a:r>
              <a:rPr lang="en-US" dirty="0"/>
              <a:t>empirical assessments that work from numerical </a:t>
            </a:r>
            <a:r>
              <a:rPr lang="en-US" dirty="0" smtClean="0"/>
              <a:t>measurements and </a:t>
            </a:r>
            <a:r>
              <a:rPr lang="en-US" dirty="0"/>
              <a:t>analytical approaches to compare the </a:t>
            </a:r>
            <a:r>
              <a:rPr lang="en-US" dirty="0" smtClean="0"/>
              <a:t>results.</a:t>
            </a:r>
          </a:p>
          <a:p>
            <a:pPr marL="509588" lvl="1" indent="-276225"/>
            <a:r>
              <a:rPr lang="en-US" dirty="0" smtClean="0"/>
              <a:t>The </a:t>
            </a:r>
            <a:r>
              <a:rPr lang="en-US" dirty="0"/>
              <a:t>researcher </a:t>
            </a:r>
            <a:r>
              <a:rPr lang="en-US" dirty="0" smtClean="0"/>
              <a:t>is an </a:t>
            </a:r>
            <a:r>
              <a:rPr lang="en-US" dirty="0"/>
              <a:t>uninvolved observer so that the results are “objective</a:t>
            </a:r>
            <a:r>
              <a:rPr lang="en-US" dirty="0" smtClean="0"/>
              <a:t>.”</a:t>
            </a:r>
          </a:p>
          <a:p>
            <a:pPr marL="509588" lvl="1" indent="-276225"/>
            <a:r>
              <a:rPr lang="en-US" dirty="0" smtClean="0"/>
              <a:t>Requires larger samples to </a:t>
            </a:r>
            <a:r>
              <a:rPr lang="en-US" dirty="0"/>
              <a:t>be able to perform the statistical </a:t>
            </a:r>
            <a:r>
              <a:rPr lang="en-US" dirty="0" smtClean="0"/>
              <a:t>analyses.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1600200"/>
            <a:ext cx="4041775" cy="4525963"/>
          </a:xfrm>
        </p:spPr>
        <p:txBody>
          <a:bodyPr/>
          <a:lstStyle/>
          <a:p>
            <a:r>
              <a:rPr lang="en-US" dirty="0"/>
              <a:t>Qualitative research</a:t>
            </a:r>
          </a:p>
          <a:p>
            <a:pPr lvl="1"/>
            <a:r>
              <a:rPr lang="en-US" dirty="0" smtClean="0"/>
              <a:t>Requires smaller sample </a:t>
            </a:r>
            <a:r>
              <a:rPr lang="en-US" dirty="0"/>
              <a:t>size as it involves the researcher into the process and is able </a:t>
            </a:r>
            <a:r>
              <a:rPr lang="en-US" dirty="0" smtClean="0"/>
              <a:t>to delve </a:t>
            </a:r>
            <a:r>
              <a:rPr lang="en-US" dirty="0"/>
              <a:t>deeper into the questions with the respondents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Relies </a:t>
            </a:r>
            <a:r>
              <a:rPr lang="en-US" dirty="0"/>
              <a:t>less on </a:t>
            </a:r>
            <a:r>
              <a:rPr lang="en-US" dirty="0" smtClean="0"/>
              <a:t>analytical testing</a:t>
            </a:r>
            <a:r>
              <a:rPr lang="en-US" dirty="0"/>
              <a:t>, and the researcher is engaged in the process, the results are </a:t>
            </a:r>
            <a:r>
              <a:rPr lang="en-US" dirty="0" smtClean="0"/>
              <a:t>considered “</a:t>
            </a:r>
            <a:r>
              <a:rPr lang="en-US" dirty="0"/>
              <a:t>subjective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10–</a:t>
            </a:r>
            <a:fld id="{9DAC87E6-52C6-494E-A0BF-81BB0645A7B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9654989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98DA14B6-97DB-43DF-B47D-A3395C6F967C}" type="slidenum">
              <a:rPr lang="en-US"/>
              <a:pPr/>
              <a:t>13</a:t>
            </a:fld>
            <a:endParaRPr lang="en-US"/>
          </a:p>
        </p:txBody>
      </p:sp>
      <p:sp>
        <p:nvSpPr>
          <p:cNvPr id="1159170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Interpreting and Reporting the Information</a:t>
            </a:r>
          </a:p>
        </p:txBody>
      </p:sp>
      <p:sp>
        <p:nvSpPr>
          <p:cNvPr id="115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</a:pPr>
            <a:r>
              <a:rPr lang="en-US"/>
              <a:t>Data organized and interpreted is information.</a:t>
            </a:r>
          </a:p>
          <a:p>
            <a:pPr lvl="1">
              <a:spcBef>
                <a:spcPct val="30000"/>
              </a:spcBef>
            </a:pPr>
            <a:r>
              <a:rPr lang="en-US"/>
              <a:t>Tables, charts, graphs</a:t>
            </a:r>
          </a:p>
          <a:p>
            <a:pPr lvl="1">
              <a:spcBef>
                <a:spcPct val="30000"/>
              </a:spcBef>
            </a:pPr>
            <a:r>
              <a:rPr lang="en-US"/>
              <a:t>Descriptive statistics</a:t>
            </a:r>
            <a:r>
              <a:rPr lang="en-US">
                <a:cs typeface="Arial" pitchFamily="34" charset="0"/>
              </a:rPr>
              <a:t>—mean, mode, median</a:t>
            </a:r>
          </a:p>
          <a:p>
            <a:pPr>
              <a:spcBef>
                <a:spcPct val="30000"/>
              </a:spcBef>
            </a:pPr>
            <a:r>
              <a:rPr lang="en-US"/>
              <a:t>Market research subject areas:</a:t>
            </a:r>
          </a:p>
          <a:p>
            <a:pPr lvl="1">
              <a:spcBef>
                <a:spcPct val="30000"/>
              </a:spcBef>
            </a:pPr>
            <a:r>
              <a:rPr lang="en-US"/>
              <a:t>Sales</a:t>
            </a:r>
          </a:p>
          <a:p>
            <a:pPr lvl="1">
              <a:spcBef>
                <a:spcPct val="30000"/>
              </a:spcBef>
            </a:pPr>
            <a:r>
              <a:rPr lang="en-US"/>
              <a:t>Distribution</a:t>
            </a:r>
          </a:p>
          <a:p>
            <a:pPr lvl="1">
              <a:spcBef>
                <a:spcPct val="30000"/>
              </a:spcBef>
            </a:pPr>
            <a:r>
              <a:rPr lang="en-US"/>
              <a:t>Markets</a:t>
            </a:r>
          </a:p>
          <a:p>
            <a:pPr lvl="1">
              <a:spcBef>
                <a:spcPct val="30000"/>
              </a:spcBef>
            </a:pPr>
            <a:r>
              <a:rPr lang="en-US"/>
              <a:t>Advertising</a:t>
            </a:r>
          </a:p>
          <a:p>
            <a:pPr lvl="1">
              <a:spcBef>
                <a:spcPct val="30000"/>
              </a:spcBef>
            </a:pPr>
            <a:r>
              <a:rPr lang="en-US"/>
              <a:t>Products</a:t>
            </a:r>
          </a:p>
        </p:txBody>
      </p:sp>
      <p:pic>
        <p:nvPicPr>
          <p:cNvPr id="1159172" name="Picture 4" descr="j025066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598863"/>
            <a:ext cx="2771775" cy="2497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5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5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59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59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59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59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59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159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59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917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80A0EF98-FA4A-4CAD-8639-48D791B13135}" type="slidenum">
              <a:rPr lang="en-US"/>
              <a:pPr/>
              <a:t>14</a:t>
            </a:fld>
            <a:endParaRPr lang="en-US"/>
          </a:p>
        </p:txBody>
      </p:sp>
      <p:sp>
        <p:nvSpPr>
          <p:cNvPr id="116121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Inhibitors to Market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116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/>
              <a:t>Mistaken beliefs that inhibit the use of marketing research:</a:t>
            </a:r>
          </a:p>
          <a:p>
            <a:pPr lvl="1">
              <a:spcBef>
                <a:spcPct val="50000"/>
              </a:spcBef>
            </a:pPr>
            <a:r>
              <a:rPr lang="en-US" b="1"/>
              <a:t>Cost:</a:t>
            </a:r>
            <a:r>
              <a:rPr lang="en-US"/>
              <a:t> research is too expensive.</a:t>
            </a:r>
          </a:p>
          <a:p>
            <a:pPr lvl="1">
              <a:spcBef>
                <a:spcPct val="50000"/>
              </a:spcBef>
            </a:pPr>
            <a:r>
              <a:rPr lang="en-US" b="1"/>
              <a:t>Complexity:</a:t>
            </a:r>
            <a:r>
              <a:rPr lang="en-US"/>
              <a:t> research techniques rely on overly complex sampling, surveying, and statistical analysis.</a:t>
            </a:r>
          </a:p>
          <a:p>
            <a:pPr lvl="1">
              <a:spcBef>
                <a:spcPct val="50000"/>
              </a:spcBef>
            </a:pPr>
            <a:r>
              <a:rPr lang="en-US" b="1"/>
              <a:t>Strategic Decisions:</a:t>
            </a:r>
            <a:r>
              <a:rPr lang="en-US"/>
              <a:t> only major strategic decisions need to be supported through marketing research.</a:t>
            </a:r>
          </a:p>
          <a:p>
            <a:pPr lvl="1">
              <a:spcBef>
                <a:spcPct val="50000"/>
              </a:spcBef>
            </a:pPr>
            <a:r>
              <a:rPr lang="en-US" b="1"/>
              <a:t>Irrelevancy:</a:t>
            </a:r>
            <a:r>
              <a:rPr lang="en-US"/>
              <a:t> research data will contain either information that merely supports what is already known or irrelevant information.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Media Marketing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use of social networks, online communities, blogs, wikis, </a:t>
            </a:r>
            <a:r>
              <a:rPr lang="en-US" dirty="0" smtClean="0"/>
              <a:t>and other </a:t>
            </a:r>
            <a:r>
              <a:rPr lang="en-US" dirty="0"/>
              <a:t>online collaborative </a:t>
            </a:r>
            <a:r>
              <a:rPr lang="en-US" dirty="0" smtClean="0"/>
              <a:t>media tools for marketing </a:t>
            </a:r>
            <a:r>
              <a:rPr lang="en-US" dirty="0"/>
              <a:t>purposes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Effective Social Media Marketing</a:t>
            </a:r>
          </a:p>
          <a:p>
            <a:pPr lvl="1"/>
            <a:r>
              <a:rPr lang="en-US" b="1" i="1" dirty="0" smtClean="0"/>
              <a:t>Create</a:t>
            </a:r>
            <a:r>
              <a:rPr lang="en-US" dirty="0" smtClean="0"/>
              <a:t> value </a:t>
            </a:r>
            <a:r>
              <a:rPr lang="en-US" dirty="0"/>
              <a:t>with an event, a video, a tweet, or a blog entry, that </a:t>
            </a:r>
            <a:r>
              <a:rPr lang="en-US" dirty="0" smtClean="0"/>
              <a:t>attracts attention </a:t>
            </a:r>
            <a:r>
              <a:rPr lang="en-US" dirty="0"/>
              <a:t>and becomes </a:t>
            </a:r>
            <a:r>
              <a:rPr lang="en-US" dirty="0" smtClean="0"/>
              <a:t>viral. </a:t>
            </a:r>
          </a:p>
          <a:p>
            <a:pPr lvl="1"/>
            <a:r>
              <a:rPr lang="en-US" b="1" i="1" dirty="0" smtClean="0"/>
              <a:t>Enable</a:t>
            </a:r>
            <a:r>
              <a:rPr lang="en-US" dirty="0" smtClean="0"/>
              <a:t> </a:t>
            </a:r>
            <a:r>
              <a:rPr lang="en-US" dirty="0"/>
              <a:t>customers to promote a message themselves with multiple online social </a:t>
            </a:r>
            <a:r>
              <a:rPr lang="en-US" dirty="0" smtClean="0"/>
              <a:t>media venues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b="1" i="1" dirty="0" smtClean="0"/>
              <a:t>Encourage</a:t>
            </a:r>
            <a:r>
              <a:rPr lang="en-US" dirty="0" smtClean="0"/>
              <a:t> </a:t>
            </a:r>
            <a:r>
              <a:rPr lang="en-US" dirty="0"/>
              <a:t>user participation and </a:t>
            </a:r>
            <a:r>
              <a:rPr lang="en-US" dirty="0" smtClean="0"/>
              <a:t>dialogue that fully engages customers </a:t>
            </a:r>
            <a:r>
              <a:rPr lang="en-US" dirty="0"/>
              <a:t>with online conversations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10–</a:t>
            </a:r>
            <a:fld id="{9DAC87E6-52C6-494E-A0BF-81BB0645A7B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0748403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Distinctions of Social Media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 Versus Contributions</a:t>
            </a:r>
          </a:p>
          <a:p>
            <a:pPr lvl="1"/>
            <a:r>
              <a:rPr lang="en-US" dirty="0" smtClean="0"/>
              <a:t>Social </a:t>
            </a:r>
            <a:r>
              <a:rPr lang="en-US" dirty="0"/>
              <a:t>medial marketing </a:t>
            </a:r>
            <a:r>
              <a:rPr lang="en-US" dirty="0" smtClean="0"/>
              <a:t>emphasizes </a:t>
            </a:r>
            <a:r>
              <a:rPr lang="en-US" dirty="0"/>
              <a:t>audience contribution and relinquishes </a:t>
            </a:r>
            <a:r>
              <a:rPr lang="en-US" dirty="0" smtClean="0"/>
              <a:t>organizational control </a:t>
            </a:r>
            <a:r>
              <a:rPr lang="en-US" dirty="0"/>
              <a:t>over large parts of the content.</a:t>
            </a:r>
          </a:p>
          <a:p>
            <a:r>
              <a:rPr lang="en-US" dirty="0" smtClean="0"/>
              <a:t>Trust Building</a:t>
            </a:r>
          </a:p>
          <a:p>
            <a:pPr lvl="1"/>
            <a:r>
              <a:rPr lang="en-US" dirty="0" smtClean="0"/>
              <a:t>Firms </a:t>
            </a:r>
            <a:r>
              <a:rPr lang="en-US" dirty="0"/>
              <a:t>cannot </a:t>
            </a:r>
            <a:r>
              <a:rPr lang="en-US" dirty="0" smtClean="0"/>
              <a:t>fully control the content users create, development of </a:t>
            </a:r>
            <a:r>
              <a:rPr lang="en-US" dirty="0"/>
              <a:t>trusting </a:t>
            </a:r>
            <a:r>
              <a:rPr lang="en-US" dirty="0" smtClean="0"/>
              <a:t>relationships is required.</a:t>
            </a:r>
          </a:p>
          <a:p>
            <a:r>
              <a:rPr lang="en-US" dirty="0" smtClean="0"/>
              <a:t>Two-Way Communication</a:t>
            </a:r>
          </a:p>
          <a:p>
            <a:pPr lvl="1"/>
            <a:r>
              <a:rPr lang="en-US" dirty="0"/>
              <a:t>Social media creates an </a:t>
            </a:r>
            <a:r>
              <a:rPr lang="en-US" dirty="0" smtClean="0"/>
              <a:t>ongoing interactive conversation </a:t>
            </a:r>
            <a:r>
              <a:rPr lang="en-US" dirty="0"/>
              <a:t>between the </a:t>
            </a:r>
            <a:r>
              <a:rPr lang="en-US" dirty="0" smtClean="0"/>
              <a:t>firm </a:t>
            </a:r>
            <a:r>
              <a:rPr lang="en-US" dirty="0"/>
              <a:t>and the </a:t>
            </a:r>
            <a:r>
              <a:rPr lang="en-US" dirty="0" smtClean="0"/>
              <a:t>customer.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10–</a:t>
            </a:r>
            <a:fld id="{9DAC87E6-52C6-494E-A0BF-81BB0645A7B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4765033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9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DB11B9B3-EDA0-4938-A36D-C7C302822DE0}" type="slidenum">
              <a:rPr lang="en-US"/>
              <a:pPr/>
              <a:t>17</a:t>
            </a:fld>
            <a:endParaRPr lang="en-US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228600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10.3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 smtClean="0">
                <a:solidFill>
                  <a:srgbClr val="0099CC"/>
                </a:solidFill>
                <a:effectLst/>
                <a:cs typeface="Tahoma" pitchFamily="34" charset="0"/>
              </a:rPr>
              <a:t>Traditional 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versus Entrepreneurial </a:t>
            </a:r>
            <a:r>
              <a:rPr lang="en-US" sz="1800" dirty="0" smtClean="0">
                <a:solidFill>
                  <a:srgbClr val="0099CC"/>
                </a:solidFill>
                <a:effectLst/>
                <a:cs typeface="Tahoma" pitchFamily="34" charset="0"/>
              </a:rPr>
              <a:t>Marketing</a:t>
            </a:r>
            <a:endParaRPr lang="en-US" sz="1800" dirty="0">
              <a:solidFill>
                <a:srgbClr val="0099CC"/>
              </a:solidFill>
              <a:effectLst/>
              <a:cs typeface="Tahoma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5324220"/>
              </p:ext>
            </p:extLst>
          </p:nvPr>
        </p:nvGraphicFramePr>
        <p:xfrm>
          <a:off x="304800" y="762000"/>
          <a:ext cx="8534400" cy="5425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/>
                <a:gridCol w="3200400"/>
                <a:gridCol w="4114800"/>
              </a:tblGrid>
              <a:tr h="15240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Conventional Marketing</a:t>
                      </a:r>
                      <a:endParaRPr lang="en-US" sz="14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Entrepreneurial Marketing</a:t>
                      </a:r>
                      <a:endParaRPr lang="en-US" sz="14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Basic premise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Facilitation of transactions and market control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Sustainable competitive advantage through value-creating innovation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Orientation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Marketing as objective, dispassionate science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Central role of passion, zeal, persistence, and creativity in marketing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Context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Established, relatively stable markets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Envisioned, emerging, and fragmented markets</a:t>
                      </a:r>
                    </a:p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with high levels of turbulence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Marketer’s role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Coordinator of marketing mix; builder of the brand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Internal and external change agent; creator of the category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Market approach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Reactive and adaptive approach to current market situation with incremental innovation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Proactive approach, leading the customer with</a:t>
                      </a:r>
                    </a:p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dynamic innovation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Customer needs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Articulated, assumed, expressed by customers through survey research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Unarticulated, discovered, identified through lead users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Risk perspective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Risk minimization in marketing actions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Marketing as vehicle for calculated risk-taking; emphasis on finding ways to mitigate, stage, or share risks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Resource</a:t>
                      </a:r>
                    </a:p>
                    <a:p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management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Efficient use of existing resources, scarcity mentality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Leveraging, creative use of the resources of others; doing more with less; actions are not constrained by resources currently controlled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New product/</a:t>
                      </a:r>
                    </a:p>
                    <a:p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service</a:t>
                      </a:r>
                    </a:p>
                    <a:p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development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Marketing supports new product/service</a:t>
                      </a:r>
                    </a:p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development activities of R&amp;D and other</a:t>
                      </a:r>
                    </a:p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technical departments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Marketing is the home of innovation; customer is</a:t>
                      </a:r>
                    </a:p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coactive producer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Customer’s role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External source of intelligence and feedback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Active participant in firm’s marketing decision process, defining product, price, distribution, and communications approaches.</a:t>
                      </a:r>
                      <a:endParaRPr lang="en-US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50027" y="6227134"/>
            <a:ext cx="678973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  <a:latin typeface="AdvOTf8c057a5.BI"/>
              </a:rPr>
              <a:t>Source</a:t>
            </a:r>
            <a:r>
              <a:rPr lang="en-US" sz="800" b="1" i="1" dirty="0">
                <a:solidFill>
                  <a:srgbClr val="0099CC"/>
                </a:solidFill>
                <a:latin typeface="AdvOTbc475f09"/>
              </a:rPr>
              <a:t>: </a:t>
            </a:r>
            <a:r>
              <a:rPr lang="en-US" sz="800" dirty="0" err="1">
                <a:solidFill>
                  <a:srgbClr val="0099CC"/>
                </a:solidFill>
                <a:latin typeface="AdvOTbc475f09"/>
              </a:rPr>
              <a:t>Minet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 </a:t>
            </a:r>
            <a:r>
              <a:rPr lang="en-US" sz="800" dirty="0" err="1">
                <a:solidFill>
                  <a:srgbClr val="0099CC"/>
                </a:solidFill>
                <a:latin typeface="AdvOTbc475f09"/>
              </a:rPr>
              <a:t>Schindehutte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, Michael H. Morris, and Leyland F. Pitt, </a:t>
            </a:r>
            <a:r>
              <a:rPr lang="en-US" sz="800" i="1" dirty="0">
                <a:solidFill>
                  <a:srgbClr val="0099CC"/>
                </a:solidFill>
                <a:latin typeface="AdvOT638a931c.I"/>
              </a:rPr>
              <a:t>Rethinking Marketing 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(Upper Saddle River, NJ. 2009), p. 30.</a:t>
            </a:r>
            <a:endParaRPr lang="en-US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1327204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a Social Media Marketing Plan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71032057"/>
              </p:ext>
            </p:extLst>
          </p:nvPr>
        </p:nvGraphicFramePr>
        <p:xfrm>
          <a:off x="228600" y="1219200"/>
          <a:ext cx="86868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10–</a:t>
            </a:r>
            <a:fld id="{9DAC87E6-52C6-494E-A0BF-81BB0645A7B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7652199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Mobile Marketing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10–</a:t>
            </a:r>
            <a:fld id="{9DAC87E6-52C6-494E-A0BF-81BB0645A7B2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822325" y="1600199"/>
            <a:ext cx="7499350" cy="4114801"/>
            <a:chOff x="518" y="1056"/>
            <a:chExt cx="4724" cy="2592"/>
          </a:xfrm>
          <a:effectLst/>
        </p:grpSpPr>
        <p:sp>
          <p:nvSpPr>
            <p:cNvPr id="7" name="Text Box 5" descr="Bluegray02"/>
            <p:cNvSpPr txBox="1">
              <a:spLocks noChangeArrowheads="1"/>
            </p:cNvSpPr>
            <p:nvPr/>
          </p:nvSpPr>
          <p:spPr bwMode="blackWhite">
            <a:xfrm>
              <a:off x="1954" y="1921"/>
              <a:ext cx="1829" cy="962"/>
            </a:xfrm>
            <a:prstGeom prst="roundRect">
              <a:avLst/>
            </a:prstGeom>
            <a:blipFill dpi="0" rotWithShape="1">
              <a:blip r:embed="rId2" cstate="print"/>
              <a:srcRect/>
              <a:stretch>
                <a:fillRect/>
              </a:stretch>
            </a:blip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xmlns="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Mobile Social </a:t>
              </a:r>
              <a:br>
                <a:rPr lang="en-US" sz="2400" dirty="0" smtClean="0">
                  <a:latin typeface="Tahoma" pitchFamily="34" charset="0"/>
                  <a:cs typeface="Tahoma" pitchFamily="34" charset="0"/>
                </a:rPr>
              </a:b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Media Strategy:</a:t>
              </a:r>
              <a:br>
                <a:rPr lang="en-US" sz="2400" dirty="0" smtClean="0">
                  <a:latin typeface="Tahoma" pitchFamily="34" charset="0"/>
                  <a:cs typeface="Tahoma" pitchFamily="34" charset="0"/>
                </a:rPr>
              </a:br>
              <a:r>
                <a:rPr lang="en-US" sz="2400" dirty="0" smtClean="0">
                  <a:latin typeface="Tahoma" pitchFamily="34" charset="0"/>
                  <a:cs typeface="Tahoma" pitchFamily="34" charset="0"/>
                </a:rPr>
                <a:t>The Four I’s</a:t>
              </a:r>
              <a:endParaRPr lang="en-US" sz="2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" name="Text Box 6" descr="Bluegray01"/>
            <p:cNvSpPr txBox="1">
              <a:spLocks noChangeArrowheads="1"/>
            </p:cNvSpPr>
            <p:nvPr/>
          </p:nvSpPr>
          <p:spPr bwMode="blackWhite">
            <a:xfrm>
              <a:off x="2131" y="3259"/>
              <a:ext cx="1476" cy="389"/>
            </a:xfrm>
            <a:prstGeom prst="roundRect">
              <a:avLst/>
            </a:prstGeom>
            <a:blipFill dpi="0" rotWithShape="1">
              <a:blip r:embed="rId3" cstate="print"/>
              <a:srcRect/>
              <a:stretch>
                <a:fillRect/>
              </a:stretch>
            </a:blip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xmlns="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2000" dirty="0" smtClean="0">
                  <a:latin typeface="Tahoma" pitchFamily="34" charset="0"/>
                  <a:cs typeface="Tahoma" pitchFamily="34" charset="0"/>
                </a:rPr>
                <a:t>Individualize</a:t>
              </a:r>
              <a:endParaRPr lang="en-US" sz="2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" name="Text Box 7" descr="Bluegray01"/>
            <p:cNvSpPr txBox="1">
              <a:spLocks noChangeArrowheads="1"/>
            </p:cNvSpPr>
            <p:nvPr/>
          </p:nvSpPr>
          <p:spPr bwMode="blackWhite">
            <a:xfrm>
              <a:off x="518" y="2160"/>
              <a:ext cx="1039" cy="483"/>
            </a:xfrm>
            <a:prstGeom prst="roundRect">
              <a:avLst/>
            </a:prstGeom>
            <a:blipFill dpi="0" rotWithShape="0">
              <a:blip r:embed="rId3" cstate="print"/>
              <a:srcRect/>
              <a:stretch>
                <a:fillRect/>
              </a:stretch>
            </a:blip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xmlns="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2000" dirty="0" smtClean="0">
                  <a:latin typeface="Tahoma" pitchFamily="34" charset="0"/>
                  <a:cs typeface="Tahoma" pitchFamily="34" charset="0"/>
                </a:rPr>
                <a:t>Initiate</a:t>
              </a:r>
              <a:endParaRPr lang="en-US" sz="2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" name="Text Box 8" descr="Bluegray01"/>
            <p:cNvSpPr txBox="1">
              <a:spLocks noChangeArrowheads="1"/>
            </p:cNvSpPr>
            <p:nvPr/>
          </p:nvSpPr>
          <p:spPr bwMode="blackWhite">
            <a:xfrm>
              <a:off x="4203" y="2160"/>
              <a:ext cx="1039" cy="483"/>
            </a:xfrm>
            <a:prstGeom prst="roundRect">
              <a:avLst/>
            </a:prstGeom>
            <a:blipFill dpi="0" rotWithShape="1">
              <a:blip r:embed="rId3" cstate="print"/>
              <a:srcRect/>
              <a:stretch>
                <a:fillRect/>
              </a:stretch>
            </a:blip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xmlns="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2000" dirty="0" smtClean="0">
                  <a:latin typeface="Tahoma" pitchFamily="34" charset="0"/>
                  <a:cs typeface="Tahoma" pitchFamily="34" charset="0"/>
                </a:rPr>
                <a:t>Involve</a:t>
              </a:r>
              <a:endParaRPr lang="en-US" sz="2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" name="Text Box 9" descr="Bluegray01"/>
            <p:cNvSpPr txBox="1">
              <a:spLocks noChangeArrowheads="1"/>
            </p:cNvSpPr>
            <p:nvPr/>
          </p:nvSpPr>
          <p:spPr bwMode="blackWhite">
            <a:xfrm>
              <a:off x="2130" y="1056"/>
              <a:ext cx="1476" cy="464"/>
            </a:xfrm>
            <a:prstGeom prst="roundRect">
              <a:avLst/>
            </a:prstGeom>
            <a:blipFill dpi="0" rotWithShape="1">
              <a:blip r:embed="rId3" cstate="print"/>
              <a:srcRect/>
              <a:stretch>
                <a:fillRect/>
              </a:stretch>
            </a:blip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xmlns="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2000" dirty="0" smtClean="0">
                  <a:latin typeface="Tahoma" pitchFamily="34" charset="0"/>
                  <a:cs typeface="Tahoma" pitchFamily="34" charset="0"/>
                </a:rPr>
                <a:t>Integrate</a:t>
              </a:r>
              <a:endParaRPr lang="en-US" sz="2000" dirty="0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2" name="AutoShape 10"/>
            <p:cNvCxnSpPr>
              <a:cxnSpLocks noChangeShapeType="1"/>
            </p:cNvCxnSpPr>
            <p:nvPr/>
          </p:nvCxnSpPr>
          <p:spPr bwMode="auto">
            <a:xfrm>
              <a:off x="1557" y="2402"/>
              <a:ext cx="397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AutoShape 11"/>
            <p:cNvCxnSpPr>
              <a:cxnSpLocks noChangeShapeType="1"/>
            </p:cNvCxnSpPr>
            <p:nvPr/>
          </p:nvCxnSpPr>
          <p:spPr bwMode="auto">
            <a:xfrm flipH="1">
              <a:off x="3783" y="2402"/>
              <a:ext cx="420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AutoShape 12"/>
            <p:cNvCxnSpPr>
              <a:cxnSpLocks noChangeShapeType="1"/>
            </p:cNvCxnSpPr>
            <p:nvPr/>
          </p:nvCxnSpPr>
          <p:spPr bwMode="auto">
            <a:xfrm>
              <a:off x="2868" y="1520"/>
              <a:ext cx="1" cy="40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AutoShape 13"/>
            <p:cNvCxnSpPr>
              <a:cxnSpLocks noChangeShapeType="1"/>
            </p:cNvCxnSpPr>
            <p:nvPr/>
          </p:nvCxnSpPr>
          <p:spPr bwMode="auto">
            <a:xfrm flipV="1">
              <a:off x="2869" y="2883"/>
              <a:ext cx="0" cy="37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xmlns="" val="1755479923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Objectives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10–</a:t>
            </a:r>
            <a:fld id="{265864D0-3519-44DC-9E11-CB0C63FFDB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12"/>
          <p:cNvSpPr txBox="1">
            <a:spLocks noChangeArrowheads="1"/>
          </p:cNvSpPr>
          <p:nvPr/>
        </p:nvSpPr>
        <p:spPr>
          <a:xfrm>
            <a:off x="457200" y="1219200"/>
            <a:ext cx="8153400" cy="5181600"/>
          </a:xfrm>
          <a:prstGeom prst="rect">
            <a:avLst/>
          </a:prstGeom>
        </p:spPr>
        <p:txBody>
          <a:bodyPr/>
          <a:lstStyle>
            <a:lvl1pPr marL="231775" indent="-231775" algn="l" rtl="0" fontAlgn="base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85000"/>
              <a:buChar char="•"/>
              <a:defRPr sz="28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88975" indent="-287338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Ø"/>
              <a:defRPr sz="2400">
                <a:solidFill>
                  <a:srgbClr val="99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2pPr>
            <a:lvl3pPr marL="1082675" indent="-223838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CC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3pPr>
            <a:lvl4pPr marL="1539875" indent="-223838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9pPr>
          </a:lstStyle>
          <a:p>
            <a:pPr marL="404813" indent="-404813">
              <a:spcBef>
                <a:spcPts val="12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introduce the new marketing concept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for entrepreneurs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  <a:p>
            <a:pPr marL="404813" indent="-404813">
              <a:spcBef>
                <a:spcPts val="12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review the importance of marketing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research </a:t>
            </a:r>
            <a:br>
              <a:rPr lang="en-US" sz="2400" dirty="0" smtClean="0">
                <a:latin typeface="Tahoma" pitchFamily="34" charset="0"/>
                <a:cs typeface="Tahoma" pitchFamily="34" charset="0"/>
              </a:rPr>
            </a:br>
            <a:r>
              <a:rPr lang="en-US" sz="2400" dirty="0" smtClean="0">
                <a:latin typeface="Tahoma" pitchFamily="34" charset="0"/>
                <a:cs typeface="Tahoma" pitchFamily="34" charset="0"/>
              </a:rPr>
              <a:t>for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new ventures</a:t>
            </a:r>
          </a:p>
          <a:p>
            <a:pPr marL="404813" indent="-404813">
              <a:spcBef>
                <a:spcPts val="12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identify the key elements of an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effective market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survey</a:t>
            </a:r>
          </a:p>
          <a:p>
            <a:pPr marL="404813" indent="-404813">
              <a:spcBef>
                <a:spcPts val="12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present factors that inhibit the use of marketing</a:t>
            </a:r>
          </a:p>
          <a:p>
            <a:pPr marL="404813" indent="-404813">
              <a:spcBef>
                <a:spcPts val="12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present the emerging use of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social media marketing and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mobile marketing for entrepreneurial firms</a:t>
            </a:r>
          </a:p>
          <a:p>
            <a:pPr marL="404813" indent="-404813">
              <a:spcBef>
                <a:spcPts val="12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identify entrepreneurial tactics in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marketing research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8463551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Entrepreneurial Tactics in Market Research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10–</a:t>
            </a:r>
            <a:fld id="{265864D0-3519-44DC-9E11-CB0C63FFDBE0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143000" y="1287338"/>
            <a:ext cx="6787398" cy="4597405"/>
            <a:chOff x="1143000" y="1287338"/>
            <a:chExt cx="6787398" cy="4597405"/>
          </a:xfrm>
        </p:grpSpPr>
        <p:sp>
          <p:nvSpPr>
            <p:cNvPr id="7" name="Freeform 6"/>
            <p:cNvSpPr/>
            <p:nvPr/>
          </p:nvSpPr>
          <p:spPr>
            <a:xfrm>
              <a:off x="3469364" y="1287338"/>
              <a:ext cx="2205270" cy="779320"/>
            </a:xfrm>
            <a:custGeom>
              <a:avLst/>
              <a:gdLst>
                <a:gd name="connsiteX0" fmla="*/ 0 w 1900464"/>
                <a:gd name="connsiteY0" fmla="*/ 389660 h 779320"/>
                <a:gd name="connsiteX1" fmla="*/ 950232 w 1900464"/>
                <a:gd name="connsiteY1" fmla="*/ 0 h 779320"/>
                <a:gd name="connsiteX2" fmla="*/ 1900464 w 1900464"/>
                <a:gd name="connsiteY2" fmla="*/ 389660 h 779320"/>
                <a:gd name="connsiteX3" fmla="*/ 950232 w 1900464"/>
                <a:gd name="connsiteY3" fmla="*/ 779320 h 779320"/>
                <a:gd name="connsiteX4" fmla="*/ 0 w 1900464"/>
                <a:gd name="connsiteY4" fmla="*/ 389660 h 77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0464" h="779320">
                  <a:moveTo>
                    <a:pt x="0" y="389660"/>
                  </a:moveTo>
                  <a:cubicBezTo>
                    <a:pt x="0" y="174457"/>
                    <a:pt x="425433" y="0"/>
                    <a:pt x="950232" y="0"/>
                  </a:cubicBezTo>
                  <a:cubicBezTo>
                    <a:pt x="1475031" y="0"/>
                    <a:pt x="1900464" y="174457"/>
                    <a:pt x="1900464" y="389660"/>
                  </a:cubicBezTo>
                  <a:cubicBezTo>
                    <a:pt x="1900464" y="604863"/>
                    <a:pt x="1475031" y="779320"/>
                    <a:pt x="950232" y="779320"/>
                  </a:cubicBezTo>
                  <a:cubicBezTo>
                    <a:pt x="425433" y="779320"/>
                    <a:pt x="0" y="604863"/>
                    <a:pt x="0" y="389660"/>
                  </a:cubicBezTo>
                  <a:close/>
                </a:path>
              </a:pathLst>
            </a:custGeom>
            <a:solidFill>
              <a:srgbClr val="0099CC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8317" tIns="131909" rIns="278317" bIns="13190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Guerrilla </a:t>
              </a:r>
              <a:r>
                <a:rPr 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/>
              </a:r>
              <a:br>
                <a:rPr 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</a:br>
              <a:r>
                <a:rPr 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Marketing</a:t>
              </a:r>
              <a:endParaRPr lang="en-US" sz="1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5040083" y="2116280"/>
              <a:ext cx="2205270" cy="779320"/>
            </a:xfrm>
            <a:custGeom>
              <a:avLst/>
              <a:gdLst>
                <a:gd name="connsiteX0" fmla="*/ 0 w 1900464"/>
                <a:gd name="connsiteY0" fmla="*/ 389660 h 779320"/>
                <a:gd name="connsiteX1" fmla="*/ 950232 w 1900464"/>
                <a:gd name="connsiteY1" fmla="*/ 0 h 779320"/>
                <a:gd name="connsiteX2" fmla="*/ 1900464 w 1900464"/>
                <a:gd name="connsiteY2" fmla="*/ 389660 h 779320"/>
                <a:gd name="connsiteX3" fmla="*/ 950232 w 1900464"/>
                <a:gd name="connsiteY3" fmla="*/ 779320 h 779320"/>
                <a:gd name="connsiteX4" fmla="*/ 0 w 1900464"/>
                <a:gd name="connsiteY4" fmla="*/ 389660 h 77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0464" h="779320">
                  <a:moveTo>
                    <a:pt x="0" y="389660"/>
                  </a:moveTo>
                  <a:cubicBezTo>
                    <a:pt x="0" y="174457"/>
                    <a:pt x="425433" y="0"/>
                    <a:pt x="950232" y="0"/>
                  </a:cubicBezTo>
                  <a:cubicBezTo>
                    <a:pt x="1475031" y="0"/>
                    <a:pt x="1900464" y="174457"/>
                    <a:pt x="1900464" y="389660"/>
                  </a:cubicBezTo>
                  <a:cubicBezTo>
                    <a:pt x="1900464" y="604863"/>
                    <a:pt x="1475031" y="779320"/>
                    <a:pt x="950232" y="779320"/>
                  </a:cubicBezTo>
                  <a:cubicBezTo>
                    <a:pt x="425433" y="779320"/>
                    <a:pt x="0" y="604863"/>
                    <a:pt x="0" y="389660"/>
                  </a:cubicBezTo>
                  <a:close/>
                </a:path>
              </a:pathLst>
            </a:custGeom>
            <a:solidFill>
              <a:srgbClr val="0099CC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8317" tIns="131909" rIns="278317" bIns="13190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Insights in Ordinary Patterns</a:t>
              </a:r>
              <a:endParaRPr lang="en-US" sz="1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5725128" y="3106880"/>
              <a:ext cx="2205270" cy="779320"/>
            </a:xfrm>
            <a:custGeom>
              <a:avLst/>
              <a:gdLst>
                <a:gd name="connsiteX0" fmla="*/ 0 w 1900464"/>
                <a:gd name="connsiteY0" fmla="*/ 389660 h 779320"/>
                <a:gd name="connsiteX1" fmla="*/ 950232 w 1900464"/>
                <a:gd name="connsiteY1" fmla="*/ 0 h 779320"/>
                <a:gd name="connsiteX2" fmla="*/ 1900464 w 1900464"/>
                <a:gd name="connsiteY2" fmla="*/ 389660 h 779320"/>
                <a:gd name="connsiteX3" fmla="*/ 950232 w 1900464"/>
                <a:gd name="connsiteY3" fmla="*/ 779320 h 779320"/>
                <a:gd name="connsiteX4" fmla="*/ 0 w 1900464"/>
                <a:gd name="connsiteY4" fmla="*/ 389660 h 77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0464" h="779320">
                  <a:moveTo>
                    <a:pt x="0" y="389660"/>
                  </a:moveTo>
                  <a:cubicBezTo>
                    <a:pt x="0" y="174457"/>
                    <a:pt x="425433" y="0"/>
                    <a:pt x="950232" y="0"/>
                  </a:cubicBezTo>
                  <a:cubicBezTo>
                    <a:pt x="1475031" y="0"/>
                    <a:pt x="1900464" y="174457"/>
                    <a:pt x="1900464" y="389660"/>
                  </a:cubicBezTo>
                  <a:cubicBezTo>
                    <a:pt x="1900464" y="604863"/>
                    <a:pt x="1475031" y="779320"/>
                    <a:pt x="950232" y="779320"/>
                  </a:cubicBezTo>
                  <a:cubicBezTo>
                    <a:pt x="425433" y="779320"/>
                    <a:pt x="0" y="604863"/>
                    <a:pt x="0" y="389660"/>
                  </a:cubicBezTo>
                  <a:close/>
                </a:path>
              </a:pathLst>
            </a:custGeom>
            <a:solidFill>
              <a:srgbClr val="0099CC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8317" tIns="131909" rIns="278317" bIns="13190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Technological Tools</a:t>
              </a:r>
              <a:endParaRPr lang="en-US" sz="1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5513287" y="4157850"/>
              <a:ext cx="2205270" cy="779320"/>
            </a:xfrm>
            <a:custGeom>
              <a:avLst/>
              <a:gdLst>
                <a:gd name="connsiteX0" fmla="*/ 0 w 1900464"/>
                <a:gd name="connsiteY0" fmla="*/ 389660 h 779320"/>
                <a:gd name="connsiteX1" fmla="*/ 950232 w 1900464"/>
                <a:gd name="connsiteY1" fmla="*/ 0 h 779320"/>
                <a:gd name="connsiteX2" fmla="*/ 1900464 w 1900464"/>
                <a:gd name="connsiteY2" fmla="*/ 389660 h 779320"/>
                <a:gd name="connsiteX3" fmla="*/ 950232 w 1900464"/>
                <a:gd name="connsiteY3" fmla="*/ 779320 h 779320"/>
                <a:gd name="connsiteX4" fmla="*/ 0 w 1900464"/>
                <a:gd name="connsiteY4" fmla="*/ 389660 h 77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0464" h="779320">
                  <a:moveTo>
                    <a:pt x="0" y="389660"/>
                  </a:moveTo>
                  <a:cubicBezTo>
                    <a:pt x="0" y="174457"/>
                    <a:pt x="425433" y="0"/>
                    <a:pt x="950232" y="0"/>
                  </a:cubicBezTo>
                  <a:cubicBezTo>
                    <a:pt x="1475031" y="0"/>
                    <a:pt x="1900464" y="174457"/>
                    <a:pt x="1900464" y="389660"/>
                  </a:cubicBezTo>
                  <a:cubicBezTo>
                    <a:pt x="1900464" y="604863"/>
                    <a:pt x="1475031" y="779320"/>
                    <a:pt x="950232" y="779320"/>
                  </a:cubicBezTo>
                  <a:cubicBezTo>
                    <a:pt x="425433" y="779320"/>
                    <a:pt x="0" y="604863"/>
                    <a:pt x="0" y="389660"/>
                  </a:cubicBezTo>
                  <a:close/>
                </a:path>
              </a:pathLst>
            </a:custGeom>
            <a:solidFill>
              <a:srgbClr val="0099CC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8317" tIns="131909" rIns="278317" bIns="13190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Customer Observation</a:t>
              </a:r>
              <a:endParaRPr lang="en-US" sz="1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4805130" y="5105423"/>
              <a:ext cx="2205270" cy="779320"/>
            </a:xfrm>
            <a:custGeom>
              <a:avLst/>
              <a:gdLst>
                <a:gd name="connsiteX0" fmla="*/ 0 w 1900464"/>
                <a:gd name="connsiteY0" fmla="*/ 389660 h 779320"/>
                <a:gd name="connsiteX1" fmla="*/ 950232 w 1900464"/>
                <a:gd name="connsiteY1" fmla="*/ 0 h 779320"/>
                <a:gd name="connsiteX2" fmla="*/ 1900464 w 1900464"/>
                <a:gd name="connsiteY2" fmla="*/ 389660 h 779320"/>
                <a:gd name="connsiteX3" fmla="*/ 950232 w 1900464"/>
                <a:gd name="connsiteY3" fmla="*/ 779320 h 779320"/>
                <a:gd name="connsiteX4" fmla="*/ 0 w 1900464"/>
                <a:gd name="connsiteY4" fmla="*/ 389660 h 77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0464" h="779320">
                  <a:moveTo>
                    <a:pt x="0" y="389660"/>
                  </a:moveTo>
                  <a:cubicBezTo>
                    <a:pt x="0" y="174457"/>
                    <a:pt x="425433" y="0"/>
                    <a:pt x="950232" y="0"/>
                  </a:cubicBezTo>
                  <a:cubicBezTo>
                    <a:pt x="1475031" y="0"/>
                    <a:pt x="1900464" y="174457"/>
                    <a:pt x="1900464" y="389660"/>
                  </a:cubicBezTo>
                  <a:cubicBezTo>
                    <a:pt x="1900464" y="604863"/>
                    <a:pt x="1475031" y="779320"/>
                    <a:pt x="950232" y="779320"/>
                  </a:cubicBezTo>
                  <a:cubicBezTo>
                    <a:pt x="425433" y="779320"/>
                    <a:pt x="0" y="604863"/>
                    <a:pt x="0" y="389660"/>
                  </a:cubicBezTo>
                  <a:close/>
                </a:path>
              </a:pathLst>
            </a:custGeom>
            <a:solidFill>
              <a:srgbClr val="0099CC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8317" tIns="131909" rIns="278317" bIns="13190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Web-Based Surveys</a:t>
              </a:r>
              <a:endParaRPr lang="en-US" sz="1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2286000" y="5105400"/>
              <a:ext cx="2205270" cy="779320"/>
            </a:xfrm>
            <a:custGeom>
              <a:avLst/>
              <a:gdLst>
                <a:gd name="connsiteX0" fmla="*/ 0 w 1900464"/>
                <a:gd name="connsiteY0" fmla="*/ 389660 h 779320"/>
                <a:gd name="connsiteX1" fmla="*/ 950232 w 1900464"/>
                <a:gd name="connsiteY1" fmla="*/ 0 h 779320"/>
                <a:gd name="connsiteX2" fmla="*/ 1900464 w 1900464"/>
                <a:gd name="connsiteY2" fmla="*/ 389660 h 779320"/>
                <a:gd name="connsiteX3" fmla="*/ 950232 w 1900464"/>
                <a:gd name="connsiteY3" fmla="*/ 779320 h 779320"/>
                <a:gd name="connsiteX4" fmla="*/ 0 w 1900464"/>
                <a:gd name="connsiteY4" fmla="*/ 389660 h 77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0464" h="779320">
                  <a:moveTo>
                    <a:pt x="0" y="389660"/>
                  </a:moveTo>
                  <a:cubicBezTo>
                    <a:pt x="0" y="174457"/>
                    <a:pt x="425433" y="0"/>
                    <a:pt x="950232" y="0"/>
                  </a:cubicBezTo>
                  <a:cubicBezTo>
                    <a:pt x="1475031" y="0"/>
                    <a:pt x="1900464" y="174457"/>
                    <a:pt x="1900464" y="389660"/>
                  </a:cubicBezTo>
                  <a:cubicBezTo>
                    <a:pt x="1900464" y="604863"/>
                    <a:pt x="1475031" y="779320"/>
                    <a:pt x="950232" y="779320"/>
                  </a:cubicBezTo>
                  <a:cubicBezTo>
                    <a:pt x="425433" y="779320"/>
                    <a:pt x="0" y="604863"/>
                    <a:pt x="0" y="389660"/>
                  </a:cubicBezTo>
                  <a:close/>
                </a:path>
              </a:pathLst>
            </a:custGeom>
            <a:solidFill>
              <a:srgbClr val="0099CC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8317" tIns="131909" rIns="278317" bIns="13190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Focus </a:t>
              </a:r>
              <a:r>
                <a:rPr 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/>
              </a:r>
              <a:br>
                <a:rPr 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</a:br>
              <a:r>
                <a:rPr 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Groups</a:t>
              </a:r>
              <a:endParaRPr lang="en-US" sz="1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1354842" y="4157841"/>
              <a:ext cx="2205270" cy="779320"/>
            </a:xfrm>
            <a:custGeom>
              <a:avLst/>
              <a:gdLst>
                <a:gd name="connsiteX0" fmla="*/ 0 w 1900464"/>
                <a:gd name="connsiteY0" fmla="*/ 389660 h 779320"/>
                <a:gd name="connsiteX1" fmla="*/ 950232 w 1900464"/>
                <a:gd name="connsiteY1" fmla="*/ 0 h 779320"/>
                <a:gd name="connsiteX2" fmla="*/ 1900464 w 1900464"/>
                <a:gd name="connsiteY2" fmla="*/ 389660 h 779320"/>
                <a:gd name="connsiteX3" fmla="*/ 950232 w 1900464"/>
                <a:gd name="connsiteY3" fmla="*/ 779320 h 779320"/>
                <a:gd name="connsiteX4" fmla="*/ 0 w 1900464"/>
                <a:gd name="connsiteY4" fmla="*/ 389660 h 77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0464" h="779320">
                  <a:moveTo>
                    <a:pt x="0" y="389660"/>
                  </a:moveTo>
                  <a:cubicBezTo>
                    <a:pt x="0" y="174457"/>
                    <a:pt x="425433" y="0"/>
                    <a:pt x="950232" y="0"/>
                  </a:cubicBezTo>
                  <a:cubicBezTo>
                    <a:pt x="1475031" y="0"/>
                    <a:pt x="1900464" y="174457"/>
                    <a:pt x="1900464" y="389660"/>
                  </a:cubicBezTo>
                  <a:cubicBezTo>
                    <a:pt x="1900464" y="604863"/>
                    <a:pt x="1475031" y="779320"/>
                    <a:pt x="950232" y="779320"/>
                  </a:cubicBezTo>
                  <a:cubicBezTo>
                    <a:pt x="425433" y="779320"/>
                    <a:pt x="0" y="604863"/>
                    <a:pt x="0" y="389660"/>
                  </a:cubicBezTo>
                  <a:close/>
                </a:path>
              </a:pathLst>
            </a:custGeom>
            <a:solidFill>
              <a:srgbClr val="0099CC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8317" tIns="131909" rIns="278317" bIns="13190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Lead User Research</a:t>
              </a:r>
              <a:endParaRPr lang="en-US" sz="1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1143000" y="3106879"/>
              <a:ext cx="2205270" cy="779320"/>
            </a:xfrm>
            <a:custGeom>
              <a:avLst/>
              <a:gdLst>
                <a:gd name="connsiteX0" fmla="*/ 0 w 1900464"/>
                <a:gd name="connsiteY0" fmla="*/ 389660 h 779320"/>
                <a:gd name="connsiteX1" fmla="*/ 950232 w 1900464"/>
                <a:gd name="connsiteY1" fmla="*/ 0 h 779320"/>
                <a:gd name="connsiteX2" fmla="*/ 1900464 w 1900464"/>
                <a:gd name="connsiteY2" fmla="*/ 389660 h 779320"/>
                <a:gd name="connsiteX3" fmla="*/ 950232 w 1900464"/>
                <a:gd name="connsiteY3" fmla="*/ 779320 h 779320"/>
                <a:gd name="connsiteX4" fmla="*/ 0 w 1900464"/>
                <a:gd name="connsiteY4" fmla="*/ 389660 h 77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0464" h="779320">
                  <a:moveTo>
                    <a:pt x="0" y="389660"/>
                  </a:moveTo>
                  <a:cubicBezTo>
                    <a:pt x="0" y="174457"/>
                    <a:pt x="425433" y="0"/>
                    <a:pt x="950232" y="0"/>
                  </a:cubicBezTo>
                  <a:cubicBezTo>
                    <a:pt x="1475031" y="0"/>
                    <a:pt x="1900464" y="174457"/>
                    <a:pt x="1900464" y="389660"/>
                  </a:cubicBezTo>
                  <a:cubicBezTo>
                    <a:pt x="1900464" y="604863"/>
                    <a:pt x="1475031" y="779320"/>
                    <a:pt x="950232" y="779320"/>
                  </a:cubicBezTo>
                  <a:cubicBezTo>
                    <a:pt x="425433" y="779320"/>
                    <a:pt x="0" y="604863"/>
                    <a:pt x="0" y="389660"/>
                  </a:cubicBezTo>
                  <a:close/>
                </a:path>
              </a:pathLst>
            </a:custGeom>
            <a:solidFill>
              <a:srgbClr val="0099CC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8317" tIns="131909" rIns="278317" bIns="13190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Blog </a:t>
              </a:r>
              <a:r>
                <a:rPr 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/>
              </a:r>
              <a:br>
                <a:rPr 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</a:br>
              <a:r>
                <a:rPr 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Monitoring</a:t>
              </a:r>
              <a:endParaRPr lang="en-US" sz="1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1752597" y="2116280"/>
              <a:ext cx="2205270" cy="779320"/>
            </a:xfrm>
            <a:custGeom>
              <a:avLst/>
              <a:gdLst>
                <a:gd name="connsiteX0" fmla="*/ 0 w 1900464"/>
                <a:gd name="connsiteY0" fmla="*/ 389660 h 779320"/>
                <a:gd name="connsiteX1" fmla="*/ 950232 w 1900464"/>
                <a:gd name="connsiteY1" fmla="*/ 0 h 779320"/>
                <a:gd name="connsiteX2" fmla="*/ 1900464 w 1900464"/>
                <a:gd name="connsiteY2" fmla="*/ 389660 h 779320"/>
                <a:gd name="connsiteX3" fmla="*/ 950232 w 1900464"/>
                <a:gd name="connsiteY3" fmla="*/ 779320 h 779320"/>
                <a:gd name="connsiteX4" fmla="*/ 0 w 1900464"/>
                <a:gd name="connsiteY4" fmla="*/ 389660 h 77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0464" h="779320">
                  <a:moveTo>
                    <a:pt x="0" y="389660"/>
                  </a:moveTo>
                  <a:cubicBezTo>
                    <a:pt x="0" y="174457"/>
                    <a:pt x="425433" y="0"/>
                    <a:pt x="950232" y="0"/>
                  </a:cubicBezTo>
                  <a:cubicBezTo>
                    <a:pt x="1475031" y="0"/>
                    <a:pt x="1900464" y="174457"/>
                    <a:pt x="1900464" y="389660"/>
                  </a:cubicBezTo>
                  <a:cubicBezTo>
                    <a:pt x="1900464" y="604863"/>
                    <a:pt x="1475031" y="779320"/>
                    <a:pt x="950232" y="779320"/>
                  </a:cubicBezTo>
                  <a:cubicBezTo>
                    <a:pt x="425433" y="779320"/>
                    <a:pt x="0" y="604863"/>
                    <a:pt x="0" y="389660"/>
                  </a:cubicBezTo>
                  <a:close/>
                </a:path>
              </a:pathLst>
            </a:custGeom>
            <a:solidFill>
              <a:srgbClr val="0099CC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8317" tIns="131909" rIns="278317" bIns="13190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Archival </a:t>
              </a:r>
              <a:r>
                <a:rPr 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/>
              </a:r>
              <a:br>
                <a:rPr 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</a:br>
              <a:r>
                <a:rPr 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Research</a:t>
              </a:r>
              <a:endParaRPr lang="en-US" sz="1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861828022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2694B434-D873-4044-9C95-3EB71199B124}" type="slidenum">
              <a:rPr lang="en-US"/>
              <a:pPr/>
              <a:t>21</a:t>
            </a:fld>
            <a:endParaRPr lang="en-US"/>
          </a:p>
        </p:txBody>
      </p:sp>
      <p:sp>
        <p:nvSpPr>
          <p:cNvPr id="116326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Developing the Marketing Concept</a:t>
            </a:r>
          </a:p>
        </p:txBody>
      </p:sp>
      <p:sp>
        <p:nvSpPr>
          <p:cNvPr id="116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/>
              <a:t>Marketing Philosophies</a:t>
            </a:r>
          </a:p>
          <a:p>
            <a:pPr lvl="1">
              <a:spcBef>
                <a:spcPct val="50000"/>
              </a:spcBef>
            </a:pPr>
            <a:r>
              <a:rPr lang="en-US"/>
              <a:t>Production-driven philosophy</a:t>
            </a:r>
          </a:p>
          <a:p>
            <a:pPr lvl="1">
              <a:spcBef>
                <a:spcPct val="50000"/>
              </a:spcBef>
            </a:pPr>
            <a:r>
              <a:rPr lang="en-US"/>
              <a:t>Sales-driven philosophy</a:t>
            </a:r>
          </a:p>
          <a:p>
            <a:pPr lvl="1">
              <a:spcBef>
                <a:spcPct val="50000"/>
              </a:spcBef>
            </a:pPr>
            <a:r>
              <a:rPr lang="en-US"/>
              <a:t>Consumer-driven philosophy</a:t>
            </a:r>
          </a:p>
          <a:p>
            <a:pPr>
              <a:spcBef>
                <a:spcPct val="50000"/>
              </a:spcBef>
            </a:pPr>
            <a:r>
              <a:rPr lang="en-US"/>
              <a:t>Factors in Choosing a Marketing Philosophy</a:t>
            </a:r>
          </a:p>
          <a:p>
            <a:pPr lvl="1">
              <a:spcBef>
                <a:spcPct val="50000"/>
              </a:spcBef>
            </a:pPr>
            <a:r>
              <a:rPr lang="en-US"/>
              <a:t>Competitive pressure</a:t>
            </a:r>
          </a:p>
          <a:p>
            <a:pPr lvl="1">
              <a:spcBef>
                <a:spcPct val="50000"/>
              </a:spcBef>
            </a:pPr>
            <a:r>
              <a:rPr lang="en-US"/>
              <a:t>Entrepreneur’s background</a:t>
            </a:r>
          </a:p>
          <a:p>
            <a:pPr lvl="1">
              <a:spcBef>
                <a:spcPct val="50000"/>
              </a:spcBef>
            </a:pPr>
            <a:r>
              <a:rPr lang="en-US"/>
              <a:t>Short-term focus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81D4DE1B-A05F-484C-84B0-6E2D73D8479F}" type="slidenum">
              <a:rPr lang="en-US"/>
              <a:pPr/>
              <a:t>22</a:t>
            </a:fld>
            <a:endParaRPr lang="en-US"/>
          </a:p>
        </p:txBody>
      </p:sp>
      <p:sp>
        <p:nvSpPr>
          <p:cNvPr id="116531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Developing the Marketing Concept (cont’d)</a:t>
            </a:r>
          </a:p>
        </p:txBody>
      </p:sp>
      <p:sp>
        <p:nvSpPr>
          <p:cNvPr id="116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6553200" cy="5181600"/>
          </a:xfrm>
        </p:spPr>
        <p:txBody>
          <a:bodyPr/>
          <a:lstStyle/>
          <a:p>
            <a:r>
              <a:rPr lang="en-US" dirty="0"/>
              <a:t>Market Segmentation</a:t>
            </a:r>
          </a:p>
          <a:p>
            <a:pPr lvl="1"/>
            <a:r>
              <a:rPr lang="en-US" dirty="0"/>
              <a:t>The process of identifying a specific set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characteristics that differentiate one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group </a:t>
            </a:r>
            <a:r>
              <a:rPr lang="en-US" dirty="0"/>
              <a:t>of consumers from the rest.</a:t>
            </a:r>
          </a:p>
          <a:p>
            <a:pPr lvl="1"/>
            <a:r>
              <a:rPr lang="en-US" dirty="0"/>
              <a:t>Demographic variables</a:t>
            </a:r>
          </a:p>
          <a:p>
            <a:pPr lvl="2"/>
            <a:r>
              <a:rPr lang="en-US" dirty="0"/>
              <a:t>Age, marital status, sex, occupation, income, </a:t>
            </a:r>
            <a:r>
              <a:rPr lang="en-US" dirty="0" smtClean="0"/>
              <a:t>and location</a:t>
            </a:r>
            <a:endParaRPr lang="en-US" dirty="0"/>
          </a:p>
          <a:p>
            <a:pPr lvl="1"/>
            <a:r>
              <a:rPr lang="en-US" dirty="0"/>
              <a:t>Benefit variables</a:t>
            </a:r>
          </a:p>
          <a:p>
            <a:pPr lvl="2"/>
            <a:r>
              <a:rPr lang="en-US" dirty="0"/>
              <a:t>Convenience, cost, style, trends (depending on the nature of the particular new venture)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EA517DC9-9CF8-4BEF-8DD2-2C346AD2FF75}" type="slidenum">
              <a:rPr lang="en-US"/>
              <a:pPr/>
              <a:t>23</a:t>
            </a:fld>
            <a:endParaRPr lang="en-US"/>
          </a:p>
        </p:txBody>
      </p:sp>
      <p:sp>
        <p:nvSpPr>
          <p:cNvPr id="116736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Consumer Behavior</a:t>
            </a:r>
          </a:p>
        </p:txBody>
      </p:sp>
      <p:sp>
        <p:nvSpPr>
          <p:cNvPr id="116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3363" indent="-233363">
              <a:spcBef>
                <a:spcPct val="30000"/>
              </a:spcBef>
            </a:pPr>
            <a:r>
              <a:rPr lang="en-US" dirty="0"/>
              <a:t>Consumer Behavior</a:t>
            </a:r>
          </a:p>
          <a:p>
            <a:pPr marL="796925" lvl="1" indent="-449263">
              <a:spcBef>
                <a:spcPct val="30000"/>
              </a:spcBef>
            </a:pPr>
            <a:r>
              <a:rPr lang="en-US" dirty="0"/>
              <a:t>The types and patterns of consumer </a:t>
            </a:r>
            <a:r>
              <a:rPr lang="en-US" dirty="0" smtClean="0"/>
              <a:t>characteristics:</a:t>
            </a:r>
            <a:endParaRPr lang="en-US" dirty="0"/>
          </a:p>
          <a:p>
            <a:pPr marL="1147763" lvl="2" indent="-233363">
              <a:spcBef>
                <a:spcPct val="30000"/>
              </a:spcBef>
            </a:pPr>
            <a:r>
              <a:rPr lang="en-US" dirty="0"/>
              <a:t>Personal characteristics</a:t>
            </a:r>
          </a:p>
          <a:p>
            <a:pPr marL="1147763" lvl="2" indent="-233363">
              <a:spcBef>
                <a:spcPct val="30000"/>
              </a:spcBef>
            </a:pPr>
            <a:r>
              <a:rPr lang="en-US" dirty="0"/>
              <a:t>Psychological characteristics</a:t>
            </a:r>
          </a:p>
          <a:p>
            <a:pPr marL="233363" indent="-233363">
              <a:spcBef>
                <a:spcPct val="30000"/>
              </a:spcBef>
            </a:pPr>
            <a:r>
              <a:rPr lang="en-US" dirty="0"/>
              <a:t>Major Consumer </a:t>
            </a:r>
            <a:r>
              <a:rPr lang="en-US" dirty="0" smtClean="0"/>
              <a:t>Goods Classifications</a:t>
            </a:r>
            <a:r>
              <a:rPr lang="en-US" dirty="0"/>
              <a:t>:</a:t>
            </a:r>
          </a:p>
          <a:p>
            <a:pPr marL="796925" lvl="1" indent="-449263">
              <a:spcBef>
                <a:spcPct val="3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Convenience goods</a:t>
            </a:r>
          </a:p>
          <a:p>
            <a:pPr marL="796925" lvl="1" indent="-449263">
              <a:spcBef>
                <a:spcPct val="3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Shopping goods</a:t>
            </a:r>
          </a:p>
          <a:p>
            <a:pPr marL="796925" lvl="1" indent="-449263">
              <a:spcBef>
                <a:spcPct val="3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Specialty goods</a:t>
            </a:r>
          </a:p>
          <a:p>
            <a:pPr marL="796925" lvl="1" indent="-449263">
              <a:spcBef>
                <a:spcPct val="3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Unsought goods</a:t>
            </a:r>
          </a:p>
          <a:p>
            <a:pPr marL="796925" lvl="1" indent="-449263">
              <a:spcBef>
                <a:spcPct val="3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New products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766BB01E-E032-40E5-B28A-A7D7EDD435E7}" type="slidenum">
              <a:rPr lang="en-US"/>
              <a:pPr/>
              <a:t>24</a:t>
            </a:fld>
            <a:endParaRPr lang="en-US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7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10.4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Changing Priorities and Purchases in the Family Life Cycle </a:t>
            </a:r>
          </a:p>
        </p:txBody>
      </p:sp>
      <p:graphicFrame>
        <p:nvGraphicFramePr>
          <p:cNvPr id="280781" name="Group 2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1063470"/>
              </p:ext>
            </p:extLst>
          </p:nvPr>
        </p:nvGraphicFramePr>
        <p:xfrm>
          <a:off x="381000" y="1350963"/>
          <a:ext cx="8382000" cy="4297680"/>
        </p:xfrm>
        <a:graphic>
          <a:graphicData uri="http://schemas.openxmlformats.org/drawingml/2006/table">
            <a:tbl>
              <a:tblPr/>
              <a:tblGrid>
                <a:gridCol w="1981200"/>
                <a:gridCol w="2209800"/>
                <a:gridCol w="41910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Stage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Priorities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Major Purchases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Fledgling: teens and early 20s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Self; socializing; education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Appearance products, clothing, automobiles, recreation, hobbies, travel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Courting: 20s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Self and other; pair bonding; career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Furniture and furnishings, entertainment and entertaining, savings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Nest building: 20s early 30s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Babies and career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Home, garden, do-it-yourself and items, baby-care products, insurance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Full nest: 30–50s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Children and others; career; midlife crisis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Children’s food, clothing, education, transportation, orthodontics; career and life counseling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Empty nest: 50–75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Self and others; relaxation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Furniture and furnishings, entertainment, travel, hobbies, luxury automobiles, boats, investments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Sole survivor: 70–90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Self; health; loneliness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Health care services, diet, security and comfort products, TV and books, long-distance telephone services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47332" y="5939135"/>
            <a:ext cx="7044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  <a:latin typeface="AdvOTf8c057a5.BI"/>
              </a:rPr>
              <a:t>Source</a:t>
            </a:r>
            <a:r>
              <a:rPr lang="en-US" sz="800" b="1" i="1" dirty="0">
                <a:solidFill>
                  <a:srgbClr val="0099CC"/>
                </a:solidFill>
                <a:latin typeface="AdvOTbc475f09"/>
              </a:rPr>
              <a:t>: 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Peter R. Dickson, </a:t>
            </a:r>
            <a:r>
              <a:rPr lang="en-US" sz="800" i="1" dirty="0">
                <a:solidFill>
                  <a:srgbClr val="0099CC"/>
                </a:solidFill>
                <a:latin typeface="AdvOT638a931c.I"/>
              </a:rPr>
              <a:t>Marketing Management</a:t>
            </a:r>
            <a:r>
              <a:rPr lang="en-US" sz="800" dirty="0">
                <a:solidFill>
                  <a:srgbClr val="0099CC"/>
                </a:solidFill>
                <a:latin typeface="AdvOT638a931c.I"/>
              </a:rPr>
              <a:t> 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(Fort Worth, TX: The Dryden Press, 1994), 91. Reprinted with permission </a:t>
            </a:r>
            <a:r>
              <a:rPr lang="en-US" sz="800" dirty="0" smtClean="0">
                <a:solidFill>
                  <a:srgbClr val="0099CC"/>
                </a:solidFill>
                <a:latin typeface="AdvOTbc475f09"/>
              </a:rPr>
              <a:t>of South-Western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, a division of Thomson Learning: http://www.thomsonrights.com; and </a:t>
            </a:r>
            <a:r>
              <a:rPr lang="en-US" sz="800" dirty="0" err="1">
                <a:solidFill>
                  <a:srgbClr val="0099CC"/>
                </a:solidFill>
                <a:latin typeface="AdvOTbc475f09"/>
              </a:rPr>
              <a:t>Corr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 S. </a:t>
            </a:r>
            <a:r>
              <a:rPr lang="en-US" sz="800" dirty="0" err="1">
                <a:solidFill>
                  <a:srgbClr val="0099CC"/>
                </a:solidFill>
                <a:latin typeface="AdvOTbc475f09"/>
              </a:rPr>
              <a:t>Pondent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, </a:t>
            </a:r>
            <a:r>
              <a:rPr lang="en-US" sz="800" dirty="0">
                <a:solidFill>
                  <a:srgbClr val="0099CC"/>
                </a:solidFill>
                <a:latin typeface="AdvOTbc475f09+20"/>
              </a:rPr>
              <a:t>“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The Stages of Family </a:t>
            </a:r>
            <a:r>
              <a:rPr lang="en-US" sz="800" dirty="0" smtClean="0">
                <a:solidFill>
                  <a:srgbClr val="0099CC"/>
                </a:solidFill>
                <a:latin typeface="AdvOTbc475f09"/>
              </a:rPr>
              <a:t>Life Cycle 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Marketing,</a:t>
            </a:r>
            <a:r>
              <a:rPr lang="en-US" sz="800" dirty="0">
                <a:solidFill>
                  <a:srgbClr val="0099CC"/>
                </a:solidFill>
                <a:latin typeface="AdvOTbc475f09+20"/>
              </a:rPr>
              <a:t>” </a:t>
            </a:r>
            <a:r>
              <a:rPr lang="en-US" sz="800" i="1" dirty="0" err="1">
                <a:solidFill>
                  <a:srgbClr val="0099CC"/>
                </a:solidFill>
                <a:latin typeface="AdvOT638a931c.I"/>
              </a:rPr>
              <a:t>eHow</a:t>
            </a:r>
            <a:r>
              <a:rPr lang="en-US" sz="800" i="1" dirty="0">
                <a:solidFill>
                  <a:srgbClr val="0099CC"/>
                </a:solidFill>
                <a:latin typeface="AdvOT638a931c.I"/>
              </a:rPr>
              <a:t> Money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, May 25, 2011. http://</a:t>
            </a:r>
            <a:r>
              <a:rPr lang="en-US" sz="800" dirty="0" smtClean="0">
                <a:solidFill>
                  <a:srgbClr val="0099CC"/>
                </a:solidFill>
                <a:latin typeface="AdvOTbc475f09"/>
              </a:rPr>
              <a:t>www.ehow.com/info_8485784_stages-family-life-cycle-marketing.html (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accessed May 16, 2012).</a:t>
            </a:r>
            <a:endParaRPr lang="en-US" dirty="0">
              <a:solidFill>
                <a:srgbClr val="0099CC"/>
              </a:solidFill>
            </a:endParaRP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280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78429C65-7A87-4CDD-A3FF-61D8E2DD0D88}" type="slidenum">
              <a:rPr lang="en-US"/>
              <a:pPr/>
              <a:t>25</a:t>
            </a:fld>
            <a:endParaRPr lang="en-US"/>
          </a:p>
        </p:txBody>
      </p:sp>
      <p:sp>
        <p:nvSpPr>
          <p:cNvPr id="117760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a Marketing Plan</a:t>
            </a:r>
          </a:p>
        </p:txBody>
      </p:sp>
      <p:sp>
        <p:nvSpPr>
          <p:cNvPr id="117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Marketing </a:t>
            </a:r>
            <a:r>
              <a:rPr lang="en-US" dirty="0" smtClean="0"/>
              <a:t>Plan</a:t>
            </a:r>
            <a:endParaRPr lang="en-US" dirty="0"/>
          </a:p>
          <a:p>
            <a:pPr lvl="1"/>
            <a:r>
              <a:rPr lang="en-US" dirty="0"/>
              <a:t>The process of determining a clear, comprehensive approach to the creation of customers.</a:t>
            </a:r>
          </a:p>
          <a:p>
            <a:r>
              <a:rPr lang="en-US" dirty="0"/>
              <a:t>Elements of </a:t>
            </a:r>
            <a:r>
              <a:rPr lang="en-US" dirty="0" smtClean="0"/>
              <a:t>the Marketing Plan</a:t>
            </a:r>
            <a:endParaRPr lang="en-US" dirty="0"/>
          </a:p>
          <a:p>
            <a:pPr lvl="1"/>
            <a:r>
              <a:rPr lang="en-US" dirty="0"/>
              <a:t>Current marketing research</a:t>
            </a:r>
          </a:p>
          <a:p>
            <a:pPr lvl="1"/>
            <a:r>
              <a:rPr lang="en-US" dirty="0"/>
              <a:t>Current sales analysis</a:t>
            </a:r>
          </a:p>
          <a:p>
            <a:pPr lvl="1"/>
            <a:r>
              <a:rPr lang="en-US" dirty="0"/>
              <a:t>Marketing information system</a:t>
            </a:r>
          </a:p>
          <a:p>
            <a:pPr lvl="1"/>
            <a:r>
              <a:rPr lang="en-US" dirty="0"/>
              <a:t>Sales forecasting</a:t>
            </a:r>
          </a:p>
          <a:p>
            <a:pPr lvl="1"/>
            <a:r>
              <a:rPr lang="en-US" dirty="0"/>
              <a:t>Evaluation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56A0A20C-BB95-4D83-B527-7346A68D559E}" type="slidenum">
              <a:rPr lang="en-US"/>
              <a:pPr/>
              <a:t>26</a:t>
            </a:fld>
            <a:endParaRPr lang="en-US"/>
          </a:p>
        </p:txBody>
      </p:sp>
      <p:sp>
        <p:nvSpPr>
          <p:cNvPr id="1179650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a Marketing </a:t>
            </a:r>
            <a:r>
              <a:rPr lang="en-US" dirty="0" smtClean="0"/>
              <a:t>Plan (</a:t>
            </a:r>
            <a:r>
              <a:rPr lang="en-US" dirty="0"/>
              <a:t>cont’d)</a:t>
            </a:r>
          </a:p>
        </p:txBody>
      </p:sp>
      <p:sp>
        <p:nvSpPr>
          <p:cNvPr id="117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Current Marketing Research</a:t>
            </a:r>
          </a:p>
          <a:p>
            <a:pPr lvl="1"/>
            <a:r>
              <a:rPr lang="en-US"/>
              <a:t>The purpose of marketing research is to identify customers—target markets—and to fulfill their desires.</a:t>
            </a:r>
          </a:p>
          <a:p>
            <a:r>
              <a:rPr lang="en-US"/>
              <a:t>Areas of Market Research</a:t>
            </a:r>
          </a:p>
          <a:p>
            <a:pPr lvl="1"/>
            <a:r>
              <a:rPr lang="en-US"/>
              <a:t>The company’s major strengths and weaknesses</a:t>
            </a:r>
          </a:p>
          <a:p>
            <a:pPr lvl="1"/>
            <a:r>
              <a:rPr lang="en-US"/>
              <a:t>Market profile</a:t>
            </a:r>
          </a:p>
          <a:p>
            <a:pPr lvl="1"/>
            <a:r>
              <a:rPr lang="en-US"/>
              <a:t>Current and best customers</a:t>
            </a:r>
          </a:p>
          <a:p>
            <a:pPr lvl="1"/>
            <a:r>
              <a:rPr lang="en-US"/>
              <a:t>Potential customers</a:t>
            </a:r>
          </a:p>
          <a:p>
            <a:pPr lvl="1"/>
            <a:r>
              <a:rPr lang="en-US"/>
              <a:t>Competition</a:t>
            </a:r>
          </a:p>
          <a:p>
            <a:pPr lvl="1"/>
            <a:r>
              <a:rPr lang="en-US"/>
              <a:t>Outside factors</a:t>
            </a:r>
          </a:p>
          <a:p>
            <a:pPr lvl="1"/>
            <a:r>
              <a:rPr lang="en-US"/>
              <a:t>Legal changes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6564C562-658B-469F-A2AA-D61E47444CC2}" type="slidenum">
              <a:rPr lang="en-US"/>
              <a:pPr/>
              <a:t>27</a:t>
            </a:fld>
            <a:endParaRPr lang="en-US"/>
          </a:p>
        </p:txBody>
      </p:sp>
      <p:sp>
        <p:nvSpPr>
          <p:cNvPr id="118169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Sales Analysis</a:t>
            </a:r>
          </a:p>
        </p:txBody>
      </p:sp>
      <p:sp>
        <p:nvSpPr>
          <p:cNvPr id="118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5000"/>
              </a:spcBef>
            </a:pPr>
            <a:r>
              <a:rPr lang="en-US" sz="2400"/>
              <a:t>Sales Research Questions:</a:t>
            </a:r>
          </a:p>
          <a:p>
            <a:pPr lvl="1">
              <a:spcBef>
                <a:spcPct val="35000"/>
              </a:spcBef>
            </a:pPr>
            <a:r>
              <a:rPr lang="en-US" sz="2000"/>
              <a:t>Do salespeople call on their most qualified prospects on a proper priority and time-allocation basis?</a:t>
            </a:r>
          </a:p>
          <a:p>
            <a:pPr lvl="1">
              <a:spcBef>
                <a:spcPct val="35000"/>
              </a:spcBef>
            </a:pPr>
            <a:r>
              <a:rPr lang="en-US" sz="2000"/>
              <a:t>Does the sales force contact decision makers?</a:t>
            </a:r>
          </a:p>
          <a:p>
            <a:pPr lvl="1">
              <a:spcBef>
                <a:spcPct val="35000"/>
              </a:spcBef>
            </a:pPr>
            <a:r>
              <a:rPr lang="en-US" sz="2000"/>
              <a:t>Are territories aligned according to sales potential and salespeople’s abilities?</a:t>
            </a:r>
          </a:p>
          <a:p>
            <a:pPr lvl="1">
              <a:spcBef>
                <a:spcPct val="35000"/>
              </a:spcBef>
            </a:pPr>
            <a:r>
              <a:rPr lang="en-US" sz="2000"/>
              <a:t>Are sales calls coordinated with other selling efforts, such as trade publication advertising, trade shows, and direct mail?</a:t>
            </a:r>
          </a:p>
          <a:p>
            <a:pPr lvl="1">
              <a:spcBef>
                <a:spcPct val="35000"/>
              </a:spcBef>
            </a:pPr>
            <a:r>
              <a:rPr lang="en-US" sz="2000"/>
              <a:t>Do salespeople ask the right questions on sales calls? Do sales reports contain appropriate information? Does the sales force understand potential customers’ needs?</a:t>
            </a:r>
          </a:p>
          <a:p>
            <a:pPr lvl="1">
              <a:spcBef>
                <a:spcPct val="35000"/>
              </a:spcBef>
            </a:pPr>
            <a:r>
              <a:rPr lang="en-US" sz="2000"/>
              <a:t>How does the growth or decline of a customer’s or a prospect’s business affect the company’s own sales?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79C94640-F3F3-431C-964B-7489AB0E7566}" type="slidenum">
              <a:rPr lang="en-US"/>
              <a:pPr/>
              <a:t>28</a:t>
            </a:fld>
            <a:endParaRPr lang="en-US"/>
          </a:p>
        </p:txBody>
      </p:sp>
      <p:sp>
        <p:nvSpPr>
          <p:cNvPr id="118374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Marketing Information System</a:t>
            </a:r>
          </a:p>
        </p:txBody>
      </p:sp>
      <p:sp>
        <p:nvSpPr>
          <p:cNvPr id="118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Marketing Information System</a:t>
            </a:r>
          </a:p>
          <a:p>
            <a:pPr lvl="1"/>
            <a:r>
              <a:rPr lang="en-US" dirty="0"/>
              <a:t>Compiles and organizes data relating to cost, revenue, and profit from the customer base for monitoring the strategies, decisions, and programs concerned with marketing.</a:t>
            </a:r>
          </a:p>
          <a:p>
            <a:r>
              <a:rPr lang="en-US" dirty="0"/>
              <a:t>Factors affecting the value of a system:</a:t>
            </a:r>
          </a:p>
          <a:p>
            <a:pPr marL="858837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dirty="0"/>
              <a:t>Data reliability</a:t>
            </a:r>
          </a:p>
          <a:p>
            <a:pPr marL="858837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dirty="0"/>
              <a:t>Data usefulness or understandability</a:t>
            </a:r>
          </a:p>
          <a:p>
            <a:pPr marL="858837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dirty="0"/>
              <a:t>Reporting system timeliness</a:t>
            </a:r>
          </a:p>
          <a:p>
            <a:pPr marL="858837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dirty="0"/>
              <a:t>Data relevancy</a:t>
            </a:r>
          </a:p>
          <a:p>
            <a:pPr marL="858837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dirty="0"/>
              <a:t>System cost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8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8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8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8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8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8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8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18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3747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DDC7FB02-4BA3-460F-8A4C-E2951A471CC7}" type="slidenum">
              <a:rPr lang="en-US"/>
              <a:pPr/>
              <a:t>29</a:t>
            </a:fld>
            <a:endParaRPr lang="en-US"/>
          </a:p>
        </p:txBody>
      </p:sp>
      <p:sp>
        <p:nvSpPr>
          <p:cNvPr id="121753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Market Planning</a:t>
            </a:r>
          </a:p>
        </p:txBody>
      </p:sp>
      <p:sp>
        <p:nvSpPr>
          <p:cNvPr id="1217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6324600" cy="5181600"/>
          </a:xfrm>
        </p:spPr>
        <p:txBody>
          <a:bodyPr/>
          <a:lstStyle/>
          <a:p>
            <a:r>
              <a:rPr lang="en-US"/>
              <a:t>Sales Forecasting</a:t>
            </a:r>
          </a:p>
          <a:p>
            <a:pPr lvl="1"/>
            <a:r>
              <a:rPr lang="en-US"/>
              <a:t>The process of projecting future sales through historical sales figures and the application of statistical techniques.</a:t>
            </a:r>
          </a:p>
          <a:p>
            <a:r>
              <a:rPr lang="en-US"/>
              <a:t>Evaluation</a:t>
            </a:r>
          </a:p>
          <a:p>
            <a:pPr lvl="1"/>
            <a:r>
              <a:rPr lang="en-US"/>
              <a:t>Evaluating marketing plan performance is important so that flexibility and adjustment can be incorporated into marketing planning.</a:t>
            </a:r>
          </a:p>
        </p:txBody>
      </p:sp>
      <p:pic>
        <p:nvPicPr>
          <p:cNvPr id="1217552" name="Picture 16" descr="BS01597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038600"/>
            <a:ext cx="1836738" cy="187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dirty="0" smtClean="0"/>
              <a:t>Objectives (cont’d)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10–</a:t>
            </a:r>
            <a:fld id="{265864D0-3519-44DC-9E11-CB0C63FFDB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12"/>
          <p:cNvSpPr txBox="1">
            <a:spLocks noChangeArrowheads="1"/>
          </p:cNvSpPr>
          <p:nvPr/>
        </p:nvSpPr>
        <p:spPr>
          <a:xfrm>
            <a:off x="457200" y="1219200"/>
            <a:ext cx="7848600" cy="5181600"/>
          </a:xfrm>
          <a:prstGeom prst="rect">
            <a:avLst/>
          </a:prstGeom>
        </p:spPr>
        <p:txBody>
          <a:bodyPr/>
          <a:lstStyle>
            <a:lvl1pPr marL="231775" indent="-231775" algn="l" rtl="0" fontAlgn="base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85000"/>
              <a:buChar char="•"/>
              <a:defRPr sz="28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88975" indent="-287338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Ø"/>
              <a:defRPr sz="2400">
                <a:solidFill>
                  <a:srgbClr val="99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2pPr>
            <a:lvl3pPr marL="1082675" indent="-223838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CC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3pPr>
            <a:lvl4pPr marL="1539875" indent="-223838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9pPr>
          </a:lstStyle>
          <a:p>
            <a:pPr marL="533400" indent="-533400">
              <a:spcBef>
                <a:spcPts val="1200"/>
              </a:spcBef>
              <a:buSzTx/>
              <a:buFont typeface="+mj-lt"/>
              <a:buAutoNum type="arabicPeriod" startAt="7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examine the marketing concept: philosophy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, segmentation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, and consumer orientation</a:t>
            </a:r>
          </a:p>
          <a:p>
            <a:pPr marL="533400" indent="-533400">
              <a:spcBef>
                <a:spcPts val="1200"/>
              </a:spcBef>
              <a:buSzTx/>
              <a:buFontTx/>
              <a:buAutoNum type="arabicPeriod" startAt="7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establish the areas vital to a marketing plan</a:t>
            </a:r>
          </a:p>
          <a:p>
            <a:pPr marL="533400" indent="-533400">
              <a:spcBef>
                <a:spcPts val="1200"/>
              </a:spcBef>
              <a:buSzTx/>
              <a:buFontTx/>
              <a:buAutoNum type="arabicPeriod" startAt="7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discuss the key features of a pricing strategy</a:t>
            </a:r>
          </a:p>
          <a:p>
            <a:pPr marL="533400" indent="-533400">
              <a:spcBef>
                <a:spcPts val="1200"/>
              </a:spcBef>
              <a:buSzTx/>
              <a:buFontTx/>
              <a:buAutoNum type="arabicPeriod" startAt="7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discuss pricing in the social media age</a:t>
            </a:r>
          </a:p>
        </p:txBody>
      </p:sp>
    </p:spTree>
    <p:extLst>
      <p:ext uri="{BB962C8B-B14F-4D97-AF65-F5344CB8AC3E}">
        <p14:creationId xmlns:p14="http://schemas.microsoft.com/office/powerpoint/2010/main" xmlns="" val="1944437160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F5282837-65B8-4A1E-BF57-29DE39293C29}" type="slidenum">
              <a:rPr lang="en-US"/>
              <a:pPr/>
              <a:t>30</a:t>
            </a:fld>
            <a:endParaRPr lang="en-US"/>
          </a:p>
        </p:txBody>
      </p:sp>
      <p:sp>
        <p:nvSpPr>
          <p:cNvPr id="120832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Market Plan: A Structured Approach</a:t>
            </a:r>
          </a:p>
        </p:txBody>
      </p:sp>
      <p:sp>
        <p:nvSpPr>
          <p:cNvPr id="120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spcBef>
                <a:spcPct val="40000"/>
              </a:spcBef>
              <a:buFontTx/>
              <a:buAutoNum type="arabicPeriod"/>
            </a:pPr>
            <a:r>
              <a:rPr lang="en-US"/>
              <a:t>Appraise marketing strengths and weaknesses, emphasizing “competitive edge” factors.</a:t>
            </a:r>
          </a:p>
          <a:p>
            <a:pPr marL="533400" indent="-533400">
              <a:spcBef>
                <a:spcPct val="40000"/>
              </a:spcBef>
              <a:buFontTx/>
              <a:buAutoNum type="arabicPeriod"/>
            </a:pPr>
            <a:r>
              <a:rPr lang="en-US"/>
              <a:t>Develop marketing objectives, along with short- and intermediate-range sales goals.</a:t>
            </a:r>
          </a:p>
          <a:p>
            <a:pPr marL="533400" indent="-533400">
              <a:spcBef>
                <a:spcPct val="40000"/>
              </a:spcBef>
              <a:buFontTx/>
              <a:buAutoNum type="arabicPeriod"/>
            </a:pPr>
            <a:r>
              <a:rPr lang="en-US"/>
              <a:t>Develop product/service strategies.</a:t>
            </a:r>
          </a:p>
          <a:p>
            <a:pPr marL="533400" indent="-533400">
              <a:spcBef>
                <a:spcPct val="40000"/>
              </a:spcBef>
              <a:buFontTx/>
              <a:buAutoNum type="arabicPeriod"/>
            </a:pPr>
            <a:r>
              <a:rPr lang="en-US"/>
              <a:t>Develop marketing strategies to achieve intermediate- and long-range sales goals and long-term marketing objectives.</a:t>
            </a:r>
          </a:p>
          <a:p>
            <a:pPr marL="533400" indent="-533400">
              <a:spcBef>
                <a:spcPct val="40000"/>
              </a:spcBef>
              <a:buFontTx/>
              <a:buAutoNum type="arabicPeriod"/>
            </a:pPr>
            <a:r>
              <a:rPr lang="en-US"/>
              <a:t>Determine a pricing structure.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A5E951FD-35AA-4EA5-8E7A-369FD5B024A0}" type="slidenum">
              <a:rPr lang="en-US"/>
              <a:pPr/>
              <a:t>31</a:t>
            </a:fld>
            <a:endParaRPr lang="en-US"/>
          </a:p>
        </p:txBody>
      </p:sp>
      <p:sp>
        <p:nvSpPr>
          <p:cNvPr id="119193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Pricing Strategies</a:t>
            </a:r>
          </a:p>
        </p:txBody>
      </p:sp>
      <p:sp>
        <p:nvSpPr>
          <p:cNvPr id="119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Factors affecting the pricing decision:</a:t>
            </a:r>
          </a:p>
          <a:p>
            <a:pPr lvl="1"/>
            <a:r>
              <a:rPr lang="en-US"/>
              <a:t>The degree of competitive pressure</a:t>
            </a:r>
          </a:p>
          <a:p>
            <a:pPr lvl="1"/>
            <a:r>
              <a:rPr lang="en-US"/>
              <a:t>The availability of sufficient supply</a:t>
            </a:r>
          </a:p>
          <a:p>
            <a:pPr lvl="1"/>
            <a:r>
              <a:rPr lang="en-US"/>
              <a:t>Seasonal or cyclical changes in demand</a:t>
            </a:r>
          </a:p>
          <a:p>
            <a:pPr lvl="1"/>
            <a:r>
              <a:rPr lang="en-US"/>
              <a:t>Distribution costs</a:t>
            </a:r>
          </a:p>
          <a:p>
            <a:pPr lvl="1"/>
            <a:r>
              <a:rPr lang="en-US"/>
              <a:t>The product’s life-cycle stage</a:t>
            </a:r>
          </a:p>
          <a:p>
            <a:pPr lvl="1"/>
            <a:r>
              <a:rPr lang="en-US"/>
              <a:t>Changes in production costs</a:t>
            </a:r>
          </a:p>
          <a:p>
            <a:pPr lvl="1"/>
            <a:r>
              <a:rPr lang="en-US"/>
              <a:t>Prevailing economic conditions</a:t>
            </a:r>
          </a:p>
          <a:p>
            <a:pPr lvl="1"/>
            <a:r>
              <a:rPr lang="en-US"/>
              <a:t>Customer services provided by the seller</a:t>
            </a:r>
          </a:p>
          <a:p>
            <a:pPr lvl="1"/>
            <a:r>
              <a:rPr lang="en-US"/>
              <a:t>The amount of promotion</a:t>
            </a:r>
          </a:p>
          <a:p>
            <a:pPr lvl="1"/>
            <a:r>
              <a:rPr lang="en-US"/>
              <a:t>The market’s buying power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F828E1D0-6686-4536-B9D7-76D9A5CB6B3A}" type="slidenum">
              <a:rPr lang="en-US"/>
              <a:pPr/>
              <a:t>32</a:t>
            </a:fld>
            <a:endParaRPr lang="en-US"/>
          </a:p>
        </p:txBody>
      </p:sp>
      <p:sp>
        <p:nvSpPr>
          <p:cNvPr id="119398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Pricing Strategies (cont’d)</a:t>
            </a:r>
          </a:p>
        </p:txBody>
      </p:sp>
      <p:sp>
        <p:nvSpPr>
          <p:cNvPr id="1193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z="2400"/>
              <a:t>Psychological factors affecting the pricing decision:</a:t>
            </a:r>
          </a:p>
          <a:p>
            <a:pPr lvl="1">
              <a:spcBef>
                <a:spcPct val="50000"/>
              </a:spcBef>
            </a:pPr>
            <a:r>
              <a:rPr lang="en-US" sz="2000"/>
              <a:t>The quality of a product is interpreted by customers according to the level of the item’s price.</a:t>
            </a:r>
          </a:p>
          <a:p>
            <a:pPr lvl="1">
              <a:spcBef>
                <a:spcPct val="50000"/>
              </a:spcBef>
            </a:pPr>
            <a:r>
              <a:rPr lang="en-US" sz="2000"/>
              <a:t>Customer groups shy away from purchasing a product where no printed price schedule is available.</a:t>
            </a:r>
          </a:p>
          <a:p>
            <a:pPr lvl="1">
              <a:spcBef>
                <a:spcPct val="50000"/>
              </a:spcBef>
            </a:pPr>
            <a:r>
              <a:rPr lang="en-US" sz="2000"/>
              <a:t>Emphasis on the monthly cost of purchasing an expensive item results in greater sales than an emphasis on total selling price.</a:t>
            </a:r>
          </a:p>
          <a:p>
            <a:pPr lvl="1">
              <a:spcBef>
                <a:spcPct val="50000"/>
              </a:spcBef>
            </a:pPr>
            <a:r>
              <a:rPr lang="en-US" sz="2000"/>
              <a:t>Buyers expect to pay even-numbered prices for prestigious items and odd-numbered prices for commonly available goods.</a:t>
            </a:r>
          </a:p>
          <a:p>
            <a:pPr lvl="1">
              <a:spcBef>
                <a:spcPct val="50000"/>
              </a:spcBef>
            </a:pPr>
            <a:r>
              <a:rPr lang="en-US" sz="2000"/>
              <a:t>The greater the number of customer benefits the seller can convey about a product, the less will be the price resistance.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0F3A9399-B7E5-4E86-B2E8-9513F0BF7267}" type="slidenum">
              <a:rPr lang="en-US"/>
              <a:pPr/>
              <a:t>33</a:t>
            </a:fld>
            <a:endParaRPr lang="en-US"/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10.5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Pricing for the Product Life Cycle </a:t>
            </a:r>
          </a:p>
        </p:txBody>
      </p:sp>
      <p:graphicFrame>
        <p:nvGraphicFramePr>
          <p:cNvPr id="282841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54641232"/>
              </p:ext>
            </p:extLst>
          </p:nvPr>
        </p:nvGraphicFramePr>
        <p:xfrm>
          <a:off x="369888" y="1143000"/>
          <a:ext cx="8382000" cy="4678680"/>
        </p:xfrm>
        <a:graphic>
          <a:graphicData uri="http://schemas.openxmlformats.org/drawingml/2006/table">
            <a:tbl>
              <a:tblPr/>
              <a:tblGrid>
                <a:gridCol w="2286000"/>
                <a:gridCol w="2971800"/>
                <a:gridCol w="31242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Product Life Cycle Stage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Pricing Strategy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Reasons/Effects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Introductory Stage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99"/>
                        </a:buClr>
                        <a:buSzPct val="85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6699"/>
                        </a:buClr>
                        <a:buSzPct val="85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68275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Unique product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Skimming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—deliberately setting a high price to maximize short-term profits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Initial price set high to establish a quality image, to provide capital to offset development costs, and to allow for future price reductions to handle competition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168275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Nonunique product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B="9144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Penetration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—setting prices at such a low level that products are sold at a loss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Allows quick gains in market share by setting a price below competitors’ prices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B="9144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Growth Stage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Consumer pricing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—combining penetration and competitive pricing to gain market share; depends on consumer’s perceived value of product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Depends on the number of potential competitors, size of total market, and distribution of that market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Maturity Stage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Demand-oriented pricing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—following a flexible strategy that bases pricing decisions on the level of consumer demand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Sales growth declines; customers are very price-sensitive demand level for the product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Decline Stage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Loss leader pricing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—pricing the product below cost in an attempt to attract customers to other products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Product possesses little or no attraction to customers; the idea is to have low prices bring customers to newer product lines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2770" name="Rectangle 146"/>
          <p:cNvSpPr>
            <a:spLocks noChangeArrowheads="1"/>
          </p:cNvSpPr>
          <p:nvPr/>
        </p:nvSpPr>
        <p:spPr bwMode="auto">
          <a:xfrm>
            <a:off x="382588" y="6172200"/>
            <a:ext cx="5537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 i="1">
                <a:solidFill>
                  <a:srgbClr val="0099CC"/>
                </a:solidFill>
              </a:rPr>
              <a:t>Source:</a:t>
            </a:r>
            <a:r>
              <a:rPr lang="en-US">
                <a:solidFill>
                  <a:srgbClr val="0099CC"/>
                </a:solidFill>
              </a:rPr>
              <a:t> Adapted from Colleen Green, “Strategic Pricing,” </a:t>
            </a:r>
            <a:r>
              <a:rPr lang="en-US" i="1">
                <a:solidFill>
                  <a:srgbClr val="0099CC"/>
                </a:solidFill>
              </a:rPr>
              <a:t>Small Business Reports</a:t>
            </a:r>
            <a:r>
              <a:rPr lang="en-US">
                <a:solidFill>
                  <a:srgbClr val="0099CC"/>
                </a:solidFill>
              </a:rPr>
              <a:t> (August 1989): 27–33. 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282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Pricing in the Social Media 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10–</a:t>
            </a:r>
            <a:fld id="{9DAC87E6-52C6-494E-A0BF-81BB0645A7B2}" type="slidenum">
              <a:rPr lang="en-US" smtClean="0"/>
              <a:pPr/>
              <a:t>34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 bwMode="auto">
          <a:xfrm>
            <a:off x="457200" y="1782536"/>
            <a:ext cx="8212592" cy="3566683"/>
            <a:chOff x="821256" y="1782536"/>
            <a:chExt cx="7484480" cy="3566683"/>
          </a:xfrm>
        </p:grpSpPr>
        <p:sp>
          <p:nvSpPr>
            <p:cNvPr id="8" name="Oval 7"/>
            <p:cNvSpPr/>
            <p:nvPr/>
          </p:nvSpPr>
          <p:spPr bwMode="auto">
            <a:xfrm>
              <a:off x="1920270" y="2099667"/>
              <a:ext cx="5212022" cy="3017486"/>
            </a:xfrm>
            <a:prstGeom prst="ellipse">
              <a:avLst/>
            </a:prstGeom>
            <a:noFill/>
            <a:ln w="38100" cap="flat" cmpd="sng" algn="ctr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3124200" y="1782536"/>
              <a:ext cx="2804122" cy="823232"/>
            </a:xfrm>
            <a:prstGeom prst="round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a:blipFill>
            <a:effectLst>
              <a:outerShdw blurRad="762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1" kern="0" dirty="0" err="1"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Freemium</a:t>
              </a:r>
              <a:r>
                <a:rPr lang="en-US" sz="1800" b="1" kern="0" dirty="0"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 Model</a:t>
              </a: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821256" y="2964868"/>
              <a:ext cx="2804122" cy="823232"/>
            </a:xfrm>
            <a:prstGeom prst="roundRect">
              <a:avLst/>
            </a:prstGeom>
            <a:solidFill>
              <a:srgbClr val="0099CC"/>
            </a:solidFill>
            <a:effectLst>
              <a:outerShdw blurRad="762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1" kern="0" dirty="0"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Affiliate Model</a:t>
              </a: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5501614" y="2965149"/>
              <a:ext cx="2804122" cy="823232"/>
            </a:xfrm>
            <a:prstGeom prst="round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a:blipFill>
            <a:effectLst>
              <a:outerShdw blurRad="762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1" kern="0" dirty="0"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Subscription Model</a:t>
              </a:r>
            </a:p>
          </p:txBody>
        </p:sp>
        <p:sp>
          <p:nvSpPr>
            <p:cNvPr id="12" name="TextBox 11"/>
            <p:cNvSpPr txBox="1"/>
            <p:nvPr/>
          </p:nvSpPr>
          <p:spPr bwMode="auto">
            <a:xfrm>
              <a:off x="1295459" y="4525987"/>
              <a:ext cx="2804122" cy="823232"/>
            </a:xfrm>
            <a:prstGeom prst="roundRect">
              <a:avLst/>
            </a:prstGeom>
            <a:blipFill dpi="0" rotWithShape="1"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a:blipFill>
            <a:effectLst>
              <a:outerShdw blurRad="762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 anchorCtr="1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1" kern="0" dirty="0"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Virtual Goods Model</a:t>
              </a:r>
            </a:p>
          </p:txBody>
        </p:sp>
        <p:sp>
          <p:nvSpPr>
            <p:cNvPr id="13" name="TextBox 12"/>
            <p:cNvSpPr txBox="1"/>
            <p:nvPr/>
          </p:nvSpPr>
          <p:spPr bwMode="auto">
            <a:xfrm>
              <a:off x="4953019" y="4525987"/>
              <a:ext cx="2804122" cy="823232"/>
            </a:xfrm>
            <a:prstGeom prst="roundRect">
              <a:avLst/>
            </a:prstGeom>
            <a:blipFill dpi="0" rotWithShape="1"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a:blipFill>
            <a:effectLst>
              <a:outerShdw blurRad="762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1" kern="0" dirty="0"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Advertising Model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605862420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D8CF792D-62CD-4557-978D-365DA3E93F11}" type="slidenum">
              <a:rPr lang="en-US"/>
              <a:pPr/>
              <a:t>35</a:t>
            </a:fld>
            <a:endParaRPr lang="en-US"/>
          </a:p>
        </p:txBody>
      </p:sp>
      <p:sp>
        <p:nvSpPr>
          <p:cNvPr id="172038" name="Rectangle 6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342900"/>
            <a:ext cx="9144000" cy="655638"/>
          </a:xfrm>
        </p:spPr>
        <p:txBody>
          <a:bodyPr/>
          <a:lstStyle/>
          <a:p>
            <a:r>
              <a:rPr lang="en-US" sz="2800"/>
              <a:t>Key Terms and Concepts</a:t>
            </a:r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 dirty="0"/>
              <a:t>advertising model</a:t>
            </a:r>
          </a:p>
          <a:p>
            <a:r>
              <a:rPr lang="en-US" sz="2000" dirty="0"/>
              <a:t>affiliate model</a:t>
            </a:r>
          </a:p>
          <a:p>
            <a:r>
              <a:rPr lang="en-US" sz="2000" dirty="0"/>
              <a:t>blog monitoring</a:t>
            </a:r>
          </a:p>
          <a:p>
            <a:r>
              <a:rPr lang="en-US" sz="2000" dirty="0" smtClean="0"/>
              <a:t>consumer-driven </a:t>
            </a:r>
            <a:r>
              <a:rPr lang="en-US" sz="2000" dirty="0"/>
              <a:t>philosophy</a:t>
            </a:r>
          </a:p>
          <a:p>
            <a:r>
              <a:rPr lang="en-US" sz="2000" dirty="0"/>
              <a:t>consumer pricing</a:t>
            </a:r>
          </a:p>
          <a:p>
            <a:r>
              <a:rPr lang="en-US" sz="2000" dirty="0"/>
              <a:t>demand-oriented pricing</a:t>
            </a:r>
          </a:p>
          <a:p>
            <a:r>
              <a:rPr lang="en-US" sz="2000" dirty="0" err="1"/>
              <a:t>freemium</a:t>
            </a:r>
            <a:r>
              <a:rPr lang="en-US" sz="2000" dirty="0"/>
              <a:t> model</a:t>
            </a:r>
          </a:p>
          <a:p>
            <a:r>
              <a:rPr lang="en-US" sz="2000" dirty="0"/>
              <a:t>guerrilla marketing</a:t>
            </a:r>
          </a:p>
          <a:p>
            <a:r>
              <a:rPr lang="en-US" sz="2000" dirty="0" smtClean="0"/>
              <a:t>initiate</a:t>
            </a:r>
          </a:p>
          <a:p>
            <a:r>
              <a:rPr lang="en-US" sz="2000" dirty="0"/>
              <a:t>integrate</a:t>
            </a:r>
          </a:p>
          <a:p>
            <a:r>
              <a:rPr lang="en-US" sz="2000" dirty="0"/>
              <a:t>individualize</a:t>
            </a:r>
          </a:p>
          <a:p>
            <a:r>
              <a:rPr lang="en-US" sz="2000" dirty="0" smtClean="0"/>
              <a:t>involve</a:t>
            </a:r>
          </a:p>
          <a:p>
            <a:r>
              <a:rPr lang="en-US" sz="2000" dirty="0" smtClean="0"/>
              <a:t>loss </a:t>
            </a:r>
            <a:r>
              <a:rPr lang="en-US" sz="2000" dirty="0"/>
              <a:t>leader </a:t>
            </a:r>
            <a:r>
              <a:rPr lang="en-US" sz="2000" dirty="0" smtClean="0"/>
              <a:t>pricing</a:t>
            </a:r>
          </a:p>
        </p:txBody>
      </p:sp>
      <p:sp>
        <p:nvSpPr>
          <p:cNvPr id="172040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 dirty="0"/>
              <a:t>market</a:t>
            </a:r>
          </a:p>
          <a:p>
            <a:r>
              <a:rPr lang="en-US" sz="2000" dirty="0" smtClean="0"/>
              <a:t>market segmentation</a:t>
            </a:r>
          </a:p>
          <a:p>
            <a:r>
              <a:rPr lang="en-US" sz="2000" dirty="0" smtClean="0"/>
              <a:t>marketing </a:t>
            </a:r>
            <a:r>
              <a:rPr lang="en-US" sz="2000" dirty="0"/>
              <a:t>research</a:t>
            </a:r>
          </a:p>
          <a:p>
            <a:r>
              <a:rPr lang="en-US" sz="2000" dirty="0"/>
              <a:t>mobile marketing</a:t>
            </a:r>
          </a:p>
          <a:p>
            <a:r>
              <a:rPr lang="en-US" sz="2000" dirty="0"/>
              <a:t>penetration</a:t>
            </a:r>
          </a:p>
          <a:p>
            <a:r>
              <a:rPr lang="en-US" sz="2000" dirty="0"/>
              <a:t>primary data</a:t>
            </a:r>
          </a:p>
          <a:p>
            <a:r>
              <a:rPr lang="en-US" sz="2000" dirty="0"/>
              <a:t>production-driven philosophy</a:t>
            </a:r>
          </a:p>
          <a:p>
            <a:r>
              <a:rPr lang="en-US" sz="2000" dirty="0"/>
              <a:t>sales-driven philosophy</a:t>
            </a:r>
          </a:p>
          <a:p>
            <a:r>
              <a:rPr lang="en-US" sz="2000" dirty="0"/>
              <a:t>secondary data</a:t>
            </a:r>
          </a:p>
          <a:p>
            <a:r>
              <a:rPr lang="en-US" sz="2000" dirty="0" smtClean="0"/>
              <a:t>skimming</a:t>
            </a:r>
          </a:p>
          <a:p>
            <a:r>
              <a:rPr lang="en-US" sz="2000" dirty="0"/>
              <a:t>social media marketing</a:t>
            </a:r>
          </a:p>
          <a:p>
            <a:r>
              <a:rPr lang="en-US" sz="2000" dirty="0"/>
              <a:t>subscription model</a:t>
            </a:r>
          </a:p>
          <a:p>
            <a:r>
              <a:rPr lang="en-US" sz="2000" dirty="0"/>
              <a:t>virtual goods model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2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20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20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20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20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20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20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20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720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20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20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20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72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72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72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720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720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720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720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720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720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720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720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7204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9" grpId="0" uiExpand="1" build="p"/>
      <p:bldP spid="17204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ctr"/>
            <a:r>
              <a:rPr lang="en-US" dirty="0"/>
              <a:t>The New Marketing Concept for Entrepreneurs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Shift </a:t>
            </a:r>
            <a:r>
              <a:rPr lang="en-US" dirty="0"/>
              <a:t>from the 4Ps to the 4Cs:</a:t>
            </a:r>
          </a:p>
          <a:p>
            <a:pPr lvl="1"/>
            <a:r>
              <a:rPr lang="en-US" dirty="0"/>
              <a:t>From Product……..to </a:t>
            </a:r>
            <a:r>
              <a:rPr lang="en-US" i="1" dirty="0" err="1"/>
              <a:t>Cocreated</a:t>
            </a:r>
            <a:endParaRPr lang="en-US" i="1" dirty="0"/>
          </a:p>
          <a:p>
            <a:pPr lvl="1"/>
            <a:r>
              <a:rPr lang="en-US" dirty="0"/>
              <a:t>From Promotion….to </a:t>
            </a:r>
            <a:r>
              <a:rPr lang="en-US" i="1" dirty="0"/>
              <a:t>Communities</a:t>
            </a:r>
          </a:p>
          <a:p>
            <a:pPr lvl="1"/>
            <a:r>
              <a:rPr lang="en-US" dirty="0"/>
              <a:t>From Price………..to </a:t>
            </a:r>
            <a:r>
              <a:rPr lang="en-US" i="1" dirty="0"/>
              <a:t>Customizable</a:t>
            </a:r>
          </a:p>
          <a:p>
            <a:pPr lvl="1"/>
            <a:r>
              <a:rPr lang="en-US" dirty="0"/>
              <a:t>From Place………..to </a:t>
            </a:r>
            <a:r>
              <a:rPr lang="en-US" i="1" dirty="0" smtClean="0"/>
              <a:t>Choice</a:t>
            </a:r>
          </a:p>
          <a:p>
            <a:r>
              <a:rPr lang="en-US" dirty="0" smtClean="0"/>
              <a:t>The Era of Generation C (as in Content)</a:t>
            </a:r>
          </a:p>
          <a:p>
            <a:pPr lvl="1"/>
            <a:r>
              <a:rPr lang="en-US" dirty="0" smtClean="0"/>
              <a:t>Connected</a:t>
            </a:r>
            <a:r>
              <a:rPr lang="en-US" dirty="0"/>
              <a:t>, creative, collaborative, and contextual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customer is central to all </a:t>
            </a:r>
            <a:r>
              <a:rPr lang="en-US" dirty="0"/>
              <a:t>effective marketing </a:t>
            </a:r>
            <a:r>
              <a:rPr lang="en-US" dirty="0" smtClean="0"/>
              <a:t>activity.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10–</a:t>
            </a:r>
            <a:fld id="{9DAC87E6-52C6-494E-A0BF-81BB0645A7B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5450167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67865449-EC75-4B69-99B2-2303D956F55C}" type="slidenum">
              <a:rPr lang="en-US"/>
              <a:pPr/>
              <a:t>5</a:t>
            </a:fld>
            <a:endParaRPr lang="en-US"/>
          </a:p>
        </p:txBody>
      </p:sp>
      <p:sp>
        <p:nvSpPr>
          <p:cNvPr id="119808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algn="ctr"/>
            <a:r>
              <a:rPr lang="en-US" dirty="0"/>
              <a:t>The </a:t>
            </a:r>
            <a:r>
              <a:rPr lang="en-US" dirty="0" smtClean="0"/>
              <a:t>New Marketing </a:t>
            </a:r>
            <a:r>
              <a:rPr lang="en-US" dirty="0"/>
              <a:t>Concept for Entrepreneurs</a:t>
            </a:r>
          </a:p>
        </p:txBody>
      </p:sp>
      <p:grpSp>
        <p:nvGrpSpPr>
          <p:cNvPr id="22" name="Group 21"/>
          <p:cNvGrpSpPr/>
          <p:nvPr/>
        </p:nvGrpSpPr>
        <p:grpSpPr bwMode="auto">
          <a:xfrm>
            <a:off x="457200" y="1782536"/>
            <a:ext cx="8212592" cy="3566683"/>
            <a:chOff x="821256" y="1782536"/>
            <a:chExt cx="7484480" cy="3566683"/>
          </a:xfrm>
        </p:grpSpPr>
        <p:sp>
          <p:nvSpPr>
            <p:cNvPr id="23" name="Oval 22"/>
            <p:cNvSpPr/>
            <p:nvPr/>
          </p:nvSpPr>
          <p:spPr bwMode="auto">
            <a:xfrm>
              <a:off x="1920270" y="2099667"/>
              <a:ext cx="5212022" cy="3017486"/>
            </a:xfrm>
            <a:prstGeom prst="ellipse">
              <a:avLst/>
            </a:prstGeom>
            <a:noFill/>
            <a:ln w="38100" cap="flat" cmpd="sng" algn="ctr">
              <a:solidFill>
                <a:srgbClr val="0099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 bwMode="auto">
            <a:xfrm>
              <a:off x="3124200" y="1782536"/>
              <a:ext cx="2804122" cy="823232"/>
            </a:xfrm>
            <a:prstGeom prst="roundRect">
              <a:avLst/>
            </a:pr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a:blipFill>
            <a:effectLst>
              <a:outerShdw blurRad="762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1" kern="0" dirty="0" smtClean="0"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Knowledge of </a:t>
              </a:r>
              <a:br>
                <a:rPr lang="en-US" sz="1800" b="1" kern="0" dirty="0" smtClean="0"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</a:br>
              <a:r>
                <a:rPr lang="en-US" sz="1800" b="1" kern="0" dirty="0" smtClean="0"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the market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 bwMode="auto">
            <a:xfrm>
              <a:off x="821256" y="2964868"/>
              <a:ext cx="2804122" cy="823232"/>
            </a:xfrm>
            <a:prstGeom prst="roundRect">
              <a:avLst/>
            </a:prstGeom>
            <a:solidFill>
              <a:srgbClr val="0099CC"/>
            </a:solidFill>
            <a:effectLst>
              <a:outerShdw blurRad="762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itchFamily="34" charset="0"/>
                  <a:cs typeface="Arial" pitchFamily="34" charset="0"/>
                </a:rPr>
                <a:t>Understanding of</a:t>
              </a:r>
              <a:r>
                <a:rPr kumimoji="0" lang="en-US" sz="1800" b="1" i="0" u="none" strike="noStrike" kern="0" cap="none" spc="0" normalizeH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itchFamily="34" charset="0"/>
                  <a:cs typeface="Arial" pitchFamily="34" charset="0"/>
                </a:rPr>
                <a:t>marketing research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 bwMode="auto">
            <a:xfrm>
              <a:off x="5501614" y="2965149"/>
              <a:ext cx="2804122" cy="823232"/>
            </a:xfrm>
            <a:prstGeom prst="roundRect">
              <a:avLst/>
            </a:prstGeom>
            <a:blipFill dpi="0" rotWithShape="1"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a:blipFill>
            <a:effectLst>
              <a:outerShdw blurRad="762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itchFamily="34" charset="0"/>
                  <a:cs typeface="Arial" pitchFamily="34" charset="0"/>
                </a:rPr>
                <a:t>Development of </a:t>
              </a:r>
              <a:b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itchFamily="34" charset="0"/>
                  <a:cs typeface="Arial" pitchFamily="34" charset="0"/>
                </a:rPr>
                <a:t>the marketing plan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1168478" y="4525987"/>
              <a:ext cx="3058085" cy="823232"/>
            </a:xfrm>
            <a:prstGeom prst="roundRect">
              <a:avLst/>
            </a:prstGeom>
            <a:blipFill dpi="0" rotWithShape="1"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a:blipFill>
            <a:effectLst>
              <a:outerShdw blurRad="762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 anchorCtr="1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itchFamily="34" charset="0"/>
                  <a:cs typeface="Arial" pitchFamily="34" charset="0"/>
                </a:rPr>
                <a:t>Understanding and application</a:t>
              </a:r>
              <a:r>
                <a:rPr kumimoji="0" lang="en-US" sz="1800" b="1" i="0" u="none" strike="noStrike" kern="0" cap="none" spc="0" normalizeH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itchFamily="34" charset="0"/>
                  <a:cs typeface="Arial" pitchFamily="34" charset="0"/>
                </a:rPr>
                <a:t> of social media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4849024" y="4525987"/>
              <a:ext cx="3012113" cy="823232"/>
            </a:xfrm>
            <a:prstGeom prst="roundRect">
              <a:avLst/>
            </a:prstGeom>
            <a:blipFill dpi="0" rotWithShape="1">
              <a:blip r:embed="rId6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a:blipFill>
            <a:effectLst>
              <a:outerShdw blurRad="76200" dist="762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itchFamily="34" charset="0"/>
                  <a:cs typeface="Arial" pitchFamily="34" charset="0"/>
                </a:rPr>
                <a:t>Proper</a:t>
              </a:r>
              <a:r>
                <a:rPr kumimoji="0" lang="en-US" sz="1800" b="1" i="0" u="none" strike="noStrike" kern="0" cap="none" spc="0" normalizeH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itchFamily="34" charset="0"/>
                  <a:cs typeface="Arial" pitchFamily="34" charset="0"/>
                </a:rPr>
                <a:t> approach to </a:t>
              </a:r>
              <a:br>
                <a:rPr kumimoji="0" lang="en-US" sz="1800" b="1" i="0" u="none" strike="noStrike" kern="0" cap="none" spc="0" normalizeH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lang="en-US" sz="1800" b="1" kern="0" dirty="0" smtClean="0"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a pricing strategy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515126760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7A8D2119-9DD7-4010-BA19-FD18DD4AA475}" type="slidenum">
              <a:rPr lang="en-US"/>
              <a:pPr/>
              <a:t>6</a:t>
            </a:fld>
            <a:endParaRPr lang="en-US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10.1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Common Elements in the Marketing Skills of Great Entrepreneurs </a:t>
            </a:r>
          </a:p>
        </p:txBody>
      </p:sp>
      <p:sp>
        <p:nvSpPr>
          <p:cNvPr id="272387" name="Rectangle 3"/>
          <p:cNvSpPr>
            <a:spLocks noChangeArrowheads="1"/>
          </p:cNvSpPr>
          <p:nvPr/>
        </p:nvSpPr>
        <p:spPr bwMode="auto">
          <a:xfrm>
            <a:off x="533400" y="1127125"/>
            <a:ext cx="8077200" cy="519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400" dirty="0"/>
              <a:t>They possess unique environmental insight, which they use to spot opportunities that others overlook or view as problems.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400" dirty="0"/>
              <a:t>They develop new marketing strategies that draw on their unique insights. They view the status quo and conventional wisdom as something to be challenged.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400" dirty="0"/>
              <a:t>They take risks that others, lacking their vision, consider foolish.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400" dirty="0"/>
              <a:t>They live in fear of being preempted in the market.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400" dirty="0"/>
              <a:t>They are fiercely competitive.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400" dirty="0"/>
              <a:t>They think through the implications of any proposed strategy, screening it against their knowledge of how the marketplace functions. They identify and solve problems that others do not even recognize.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400" dirty="0"/>
              <a:t>They are meticulous about details and are always in search of new competitive advantages in quality and cost reduction, however small.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400" dirty="0"/>
              <a:t>They lead from the front, executing their management strategies enthusiastically and autocratically. They maintain close information control when they delegate.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400" dirty="0"/>
              <a:t>They drive themselves and their subordinates.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400" dirty="0"/>
              <a:t>They are prepared to adapt their strategies quickly and to keep adapting them until they work. They persevere long after others have given up.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400" dirty="0"/>
              <a:t>They have clear visions of what they want to achieve next. They can see further down the road than the average manager can see.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27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567486D6-BC27-4323-A4DB-91E34B106BA2}" type="slidenum">
              <a:rPr lang="en-US"/>
              <a:pPr/>
              <a:t>7</a:t>
            </a:fld>
            <a:endParaRPr lang="en-US"/>
          </a:p>
        </p:txBody>
      </p:sp>
      <p:sp>
        <p:nvSpPr>
          <p:cNvPr id="115302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Marketing Terms</a:t>
            </a:r>
          </a:p>
        </p:txBody>
      </p:sp>
      <p:sp>
        <p:nvSpPr>
          <p:cNvPr id="115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620000" cy="5181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Market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A group of consumers (potential customers) who have purchasing power and unsatisfied needs.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A new venture will survive only if a market exists for its product or service.</a:t>
            </a:r>
          </a:p>
          <a:p>
            <a:pPr>
              <a:spcBef>
                <a:spcPts val="1200"/>
              </a:spcBef>
            </a:pPr>
            <a:r>
              <a:rPr lang="en-US" dirty="0"/>
              <a:t>Marketing Research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The gathering of information about a particular market, followed by analysis of that information.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CD56A018-5D71-44FF-B665-0E56A044F79F}" type="slidenum">
              <a:rPr lang="en-US"/>
              <a:pPr/>
              <a:t>8</a:t>
            </a:fld>
            <a:endParaRPr lang="en-US"/>
          </a:p>
        </p:txBody>
      </p:sp>
      <p:sp>
        <p:nvSpPr>
          <p:cNvPr id="120217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the Research Purpose and Objectives</a:t>
            </a:r>
          </a:p>
        </p:txBody>
      </p:sp>
      <p:sp>
        <p:nvSpPr>
          <p:cNvPr id="120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6629400" cy="518160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sz="2400" dirty="0"/>
              <a:t>Where do potential customers go to purchase the good or service in question?</a:t>
            </a:r>
          </a:p>
          <a:p>
            <a:pPr>
              <a:spcBef>
                <a:spcPct val="30000"/>
              </a:spcBef>
            </a:pPr>
            <a:r>
              <a:rPr lang="en-US" sz="2400" dirty="0"/>
              <a:t>Why do they choose to go there?</a:t>
            </a:r>
          </a:p>
          <a:p>
            <a:pPr>
              <a:spcBef>
                <a:spcPct val="30000"/>
              </a:spcBef>
            </a:pPr>
            <a:r>
              <a:rPr lang="en-US" sz="2400" dirty="0"/>
              <a:t>What is the size of the market?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How </a:t>
            </a:r>
            <a:r>
              <a:rPr lang="en-US" sz="2400" dirty="0"/>
              <a:t>much of it can the business capture?</a:t>
            </a:r>
          </a:p>
          <a:p>
            <a:pPr>
              <a:spcBef>
                <a:spcPct val="30000"/>
              </a:spcBef>
            </a:pPr>
            <a:r>
              <a:rPr lang="en-US" sz="2400" dirty="0"/>
              <a:t>How does the business compare with competitors?</a:t>
            </a:r>
          </a:p>
          <a:p>
            <a:pPr>
              <a:spcBef>
                <a:spcPct val="30000"/>
              </a:spcBef>
            </a:pPr>
            <a:r>
              <a:rPr lang="en-US" sz="2400" dirty="0"/>
              <a:t>What impact does the business’s promotion have on customers?</a:t>
            </a:r>
          </a:p>
          <a:p>
            <a:pPr>
              <a:spcBef>
                <a:spcPct val="30000"/>
              </a:spcBef>
            </a:pPr>
            <a:r>
              <a:rPr lang="en-US" sz="2400" dirty="0"/>
              <a:t>What types of products or services are desired by potential customers?</a:t>
            </a:r>
          </a:p>
        </p:txBody>
      </p:sp>
      <p:pic>
        <p:nvPicPr>
          <p:cNvPr id="1202180" name="Picture 4" descr="PE0151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627313"/>
            <a:ext cx="2025650" cy="346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10–</a:t>
            </a:r>
            <a:fld id="{A14F2024-C0C3-4EC0-A718-38D244F4D2AA}" type="slidenum">
              <a:rPr lang="en-US"/>
              <a:pPr/>
              <a:t>9</a:t>
            </a:fld>
            <a:endParaRPr lang="en-US"/>
          </a:p>
        </p:txBody>
      </p:sp>
      <p:sp>
        <p:nvSpPr>
          <p:cNvPr id="1155076" name="Rectangle 4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Gathering Information</a:t>
            </a:r>
          </a:p>
        </p:txBody>
      </p:sp>
      <p:sp>
        <p:nvSpPr>
          <p:cNvPr id="1155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Secondary Data</a:t>
            </a:r>
          </a:p>
          <a:p>
            <a:pPr lvl="1"/>
            <a:r>
              <a:rPr lang="en-US" dirty="0"/>
              <a:t>Information that has already been compiled.</a:t>
            </a:r>
          </a:p>
          <a:p>
            <a:pPr lvl="2"/>
            <a:r>
              <a:rPr lang="en-US" sz="2400" dirty="0"/>
              <a:t>Advantage: Less expensive and available</a:t>
            </a:r>
          </a:p>
          <a:p>
            <a:pPr lvl="2"/>
            <a:r>
              <a:rPr lang="en-US" sz="2400" dirty="0"/>
              <a:t>Disadvantages: outdated, lacks specificity, questionable validity</a:t>
            </a:r>
          </a:p>
          <a:p>
            <a:pPr lvl="2"/>
            <a:r>
              <a:rPr lang="en-US" sz="2400" dirty="0"/>
              <a:t>Sources: internal and/or external sources</a:t>
            </a:r>
          </a:p>
          <a:p>
            <a:r>
              <a:rPr lang="en-US" dirty="0"/>
              <a:t>Primary Data</a:t>
            </a:r>
          </a:p>
          <a:p>
            <a:pPr lvl="1"/>
            <a:r>
              <a:rPr lang="en-US" dirty="0"/>
              <a:t>Information that is gathered specifically for the research at hand.</a:t>
            </a:r>
          </a:p>
          <a:p>
            <a:pPr lvl="2"/>
            <a:r>
              <a:rPr lang="en-US" sz="2400" dirty="0"/>
              <a:t>Surveys</a:t>
            </a:r>
          </a:p>
          <a:p>
            <a:pPr lvl="2"/>
            <a:r>
              <a:rPr lang="en-US" sz="2400" dirty="0"/>
              <a:t>Experimentation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trepreneurship 9e.">
  <a:themeElements>
    <a:clrScheme name="Entrepreneurship 7e.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ntrepreneurship 7e.">
      <a:majorFont>
        <a:latin typeface="Tahom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ntrepreneurship 7e.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7e.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7e.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7e.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7e.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7e.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7e.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7e.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7e.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7e.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7e.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7e.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2025</TotalTime>
  <Words>4360</Words>
  <Application>Microsoft Office PowerPoint</Application>
  <PresentationFormat>On-screen Show (4:3)</PresentationFormat>
  <Paragraphs>538</Paragraphs>
  <Slides>35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Entrepreneurship 9e.</vt:lpstr>
      <vt:lpstr>Marketing Challenges for Entrepreneurial Ventures</vt:lpstr>
      <vt:lpstr>Chapter Objectives</vt:lpstr>
      <vt:lpstr>Chapter Objectives (cont’d)</vt:lpstr>
      <vt:lpstr>The New Marketing Concept for Entrepreneurs</vt:lpstr>
      <vt:lpstr>The New Marketing Concept for Entrepreneurs</vt:lpstr>
      <vt:lpstr>Table 10.1 Common Elements in the Marketing Skills of Great Entrepreneurs </vt:lpstr>
      <vt:lpstr>Marketing Terms</vt:lpstr>
      <vt:lpstr>Defining the Research Purpose and Objectives</vt:lpstr>
      <vt:lpstr>Gathering Information</vt:lpstr>
      <vt:lpstr>Table 10.2 Comparison of Major Survey Research Techniques </vt:lpstr>
      <vt:lpstr>Developing an Information-Gathering Instrument</vt:lpstr>
      <vt:lpstr>Quantitative versus Qualitative  Marketing Research</vt:lpstr>
      <vt:lpstr>Interpreting and Reporting the Information</vt:lpstr>
      <vt:lpstr>Inhibitors to Market Research</vt:lpstr>
      <vt:lpstr>Social Media Marketing</vt:lpstr>
      <vt:lpstr>Key Distinctions of Social Media Marketing</vt:lpstr>
      <vt:lpstr>Table 10.3 Traditional versus Entrepreneurial Marketing</vt:lpstr>
      <vt:lpstr>Developing a Social Media Marketing Plan</vt:lpstr>
      <vt:lpstr>Mobile Marketing</vt:lpstr>
      <vt:lpstr>Entrepreneurial Tactics in Market Research</vt:lpstr>
      <vt:lpstr>Developing the Marketing Concept</vt:lpstr>
      <vt:lpstr>Developing the Marketing Concept (cont’d)</vt:lpstr>
      <vt:lpstr>Consumer Behavior</vt:lpstr>
      <vt:lpstr>Table 10.4 Changing Priorities and Purchases in the Family Life Cycle </vt:lpstr>
      <vt:lpstr>Developing a Marketing Plan</vt:lpstr>
      <vt:lpstr>Developing a Marketing Plan (cont’d)</vt:lpstr>
      <vt:lpstr>Current Sales Analysis</vt:lpstr>
      <vt:lpstr>Marketing Information System</vt:lpstr>
      <vt:lpstr>Market Planning</vt:lpstr>
      <vt:lpstr>The Market Plan: A Structured Approach</vt:lpstr>
      <vt:lpstr>Pricing Strategies</vt:lpstr>
      <vt:lpstr>Pricing Strategies (cont’d)</vt:lpstr>
      <vt:lpstr>Table 10.5 Pricing for the Product Life Cycle </vt:lpstr>
      <vt:lpstr>Pricing in the Social Media Age</vt:lpstr>
      <vt:lpstr>Key Terms and Concepts</vt:lpstr>
    </vt:vector>
  </TitlesOfParts>
  <Manager>Judy O'Neil</Manager>
  <Company>Cengage Learning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9e.</dc:title>
  <dc:subject>Chapter 10</dc:subject>
  <dc:creator>Charlie Cook;ccook@uwa.edu</dc:creator>
  <cp:lastModifiedBy>hattonlg</cp:lastModifiedBy>
  <cp:revision>147</cp:revision>
  <dcterms:created xsi:type="dcterms:W3CDTF">2005-11-04T15:06:22Z</dcterms:created>
  <dcterms:modified xsi:type="dcterms:W3CDTF">2013-02-20T00:46:11Z</dcterms:modified>
</cp:coreProperties>
</file>