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488" r:id="rId3"/>
    <p:sldId id="489" r:id="rId4"/>
    <p:sldId id="441" r:id="rId5"/>
    <p:sldId id="442" r:id="rId6"/>
    <p:sldId id="443" r:id="rId7"/>
    <p:sldId id="294" r:id="rId8"/>
    <p:sldId id="445" r:id="rId9"/>
    <p:sldId id="446" r:id="rId10"/>
    <p:sldId id="447" r:id="rId11"/>
    <p:sldId id="450" r:id="rId12"/>
    <p:sldId id="451" r:id="rId13"/>
    <p:sldId id="295" r:id="rId14"/>
    <p:sldId id="452" r:id="rId15"/>
    <p:sldId id="307" r:id="rId16"/>
    <p:sldId id="296" r:id="rId17"/>
    <p:sldId id="297" r:id="rId18"/>
    <p:sldId id="463" r:id="rId19"/>
    <p:sldId id="298" r:id="rId20"/>
    <p:sldId id="490" r:id="rId21"/>
    <p:sldId id="468" r:id="rId22"/>
    <p:sldId id="309" r:id="rId23"/>
    <p:sldId id="470" r:id="rId24"/>
    <p:sldId id="472" r:id="rId25"/>
    <p:sldId id="473" r:id="rId26"/>
    <p:sldId id="475" r:id="rId27"/>
    <p:sldId id="491" r:id="rId28"/>
    <p:sldId id="492" r:id="rId29"/>
    <p:sldId id="299" r:id="rId30"/>
    <p:sldId id="308" r:id="rId31"/>
    <p:sldId id="467" r:id="rId32"/>
    <p:sldId id="480" r:id="rId33"/>
    <p:sldId id="494" r:id="rId34"/>
    <p:sldId id="487" r:id="rId35"/>
    <p:sldId id="310" r:id="rId36"/>
    <p:sldId id="440" r:id="rId37"/>
    <p:sldId id="481" r:id="rId38"/>
    <p:sldId id="284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6600"/>
    <a:srgbClr val="DDDDDD"/>
    <a:srgbClr val="EAEAEA"/>
    <a:srgbClr val="CCCC00"/>
    <a:srgbClr val="003366"/>
    <a:srgbClr val="FFFFFF"/>
    <a:srgbClr val="7777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377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4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D8AF0B-AECF-4F70-A3FA-EE369AB1B6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37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F58CBE-0FC5-4B27-9C7A-F4C06F8755C4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04A61-5BB9-49BC-A8B5-14E8C1BEB5A8}" type="slidenum">
              <a:rPr lang="en-US"/>
              <a:pPr/>
              <a:t>12</a:t>
            </a:fld>
            <a:endParaRPr lang="en-US"/>
          </a:p>
        </p:txBody>
      </p:sp>
      <p:sp>
        <p:nvSpPr>
          <p:cNvPr id="117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152B9-E2FF-486D-A660-81D3E4CDC35D}" type="slidenum">
              <a:rPr lang="en-US"/>
              <a:pPr/>
              <a:t>13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2E6CF-F49B-4CA1-A0CB-C505B5B849A1}" type="slidenum">
              <a:rPr lang="en-US"/>
              <a:pPr/>
              <a:t>14</a:t>
            </a:fld>
            <a:endParaRPr lang="en-US"/>
          </a:p>
        </p:txBody>
      </p:sp>
      <p:sp>
        <p:nvSpPr>
          <p:cNvPr id="117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67E2F-92B5-469C-8096-4BEE69949AE3}" type="slidenum">
              <a:rPr lang="en-US"/>
              <a:pPr/>
              <a:t>15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B9480-DB4B-453C-A79B-B75B07DA947D}" type="slidenum">
              <a:rPr lang="en-US"/>
              <a:pPr/>
              <a:t>16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CF2C4-446C-4B90-B7D6-ABA33041F6C3}" type="slidenum">
              <a:rPr lang="en-US"/>
              <a:pPr/>
              <a:t>17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DEFBA-6EB5-4ED7-800E-0CF95313D143}" type="slidenum">
              <a:rPr lang="en-US"/>
              <a:pPr/>
              <a:t>18</a:t>
            </a:fld>
            <a:endParaRPr lang="en-US"/>
          </a:p>
        </p:txBody>
      </p:sp>
      <p:sp>
        <p:nvSpPr>
          <p:cNvPr id="120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3157BC-88C7-4D9E-B8BC-727FB25CDBEB}" type="slidenum">
              <a:rPr lang="en-US"/>
              <a:pPr/>
              <a:t>19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A1984-B407-46C9-80EF-9BFBF6726A99}" type="slidenum">
              <a:rPr lang="en-US"/>
              <a:pPr/>
              <a:t>21</a:t>
            </a:fld>
            <a:endParaRPr lang="en-US"/>
          </a:p>
        </p:txBody>
      </p:sp>
      <p:sp>
        <p:nvSpPr>
          <p:cNvPr id="121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C6322-E27F-451D-A9B1-D0FCDF92BDB3}" type="slidenum">
              <a:rPr lang="en-US"/>
              <a:pPr/>
              <a:t>22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234E53-121B-4C82-B065-99380436C1AC}" type="slidenum">
              <a:rPr lang="en-US"/>
              <a:pPr/>
              <a:t>4</a:t>
            </a:fld>
            <a:endParaRPr lang="en-US"/>
          </a:p>
        </p:txBody>
      </p:sp>
      <p:sp>
        <p:nvSpPr>
          <p:cNvPr id="115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4F22A-F396-4D32-9F11-7DC398442F78}" type="slidenum">
              <a:rPr lang="en-US"/>
              <a:pPr/>
              <a:t>23</a:t>
            </a:fld>
            <a:endParaRPr lang="en-US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0BA64-441C-4FAD-8563-DF4B850C373E}" type="slidenum">
              <a:rPr lang="en-US"/>
              <a:pPr/>
              <a:t>24</a:t>
            </a:fld>
            <a:endParaRPr lang="en-US"/>
          </a:p>
        </p:txBody>
      </p:sp>
      <p:sp>
        <p:nvSpPr>
          <p:cNvPr id="1219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BAD415-4A52-4BD8-9CD4-6900C6894FED}" type="slidenum">
              <a:rPr lang="en-US"/>
              <a:pPr/>
              <a:t>25</a:t>
            </a:fld>
            <a:endParaRPr lang="en-US"/>
          </a:p>
        </p:txBody>
      </p:sp>
      <p:sp>
        <p:nvSpPr>
          <p:cNvPr id="122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775CB5-BE7F-4DE8-9A53-C4ECEDF39687}" type="slidenum">
              <a:rPr lang="en-US"/>
              <a:pPr/>
              <a:t>26</a:t>
            </a:fld>
            <a:endParaRPr lang="en-US"/>
          </a:p>
        </p:txBody>
      </p:sp>
      <p:sp>
        <p:nvSpPr>
          <p:cNvPr id="122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925943-AB75-4F9C-A7D4-C45B4F9F5BB9}" type="slidenum">
              <a:rPr lang="en-US"/>
              <a:pPr/>
              <a:t>29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DA10FE-E22E-41BB-832C-A4584CA4F5F0}" type="slidenum">
              <a:rPr lang="en-US"/>
              <a:pPr/>
              <a:t>30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EB885-010D-4FD5-8348-1E9369EC1F11}" type="slidenum">
              <a:rPr lang="en-US"/>
              <a:pPr/>
              <a:t>31</a:t>
            </a:fld>
            <a:endParaRPr lang="en-US"/>
          </a:p>
        </p:txBody>
      </p:sp>
      <p:sp>
        <p:nvSpPr>
          <p:cNvPr id="120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68389E-14F9-41EC-8CEA-FCA6345EA071}" type="slidenum">
              <a:rPr lang="en-US"/>
              <a:pPr/>
              <a:t>32</a:t>
            </a:fld>
            <a:endParaRPr lang="en-US"/>
          </a:p>
        </p:txBody>
      </p:sp>
      <p:sp>
        <p:nvSpPr>
          <p:cNvPr id="123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4B16F3-1BE3-4CD4-A8C3-7654D7E9D187}" type="slidenum">
              <a:rPr lang="en-US"/>
              <a:pPr/>
              <a:t>34</a:t>
            </a:fld>
            <a:endParaRPr lang="en-US"/>
          </a:p>
        </p:txBody>
      </p:sp>
      <p:sp>
        <p:nvSpPr>
          <p:cNvPr id="125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245127-E982-41A6-AB33-F27D6FDD964A}" type="slidenum">
              <a:rPr lang="en-US"/>
              <a:pPr/>
              <a:t>35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FF7C1C-223B-4FAA-9D0B-32C75A034D92}" type="slidenum">
              <a:rPr lang="en-US"/>
              <a:pPr/>
              <a:t>5</a:t>
            </a:fld>
            <a:endParaRPr lang="en-US"/>
          </a:p>
        </p:txBody>
      </p:sp>
      <p:sp>
        <p:nvSpPr>
          <p:cNvPr id="115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987500-61E3-4B06-8803-AD75CF485FBE}" type="slidenum">
              <a:rPr lang="en-US"/>
              <a:pPr/>
              <a:t>36</a:t>
            </a:fld>
            <a:endParaRPr lang="en-US"/>
          </a:p>
        </p:txBody>
      </p:sp>
      <p:sp>
        <p:nvSpPr>
          <p:cNvPr id="115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3584F-8DAC-4E2A-966F-A3E16BB08690}" type="slidenum">
              <a:rPr lang="en-US"/>
              <a:pPr/>
              <a:t>37</a:t>
            </a:fld>
            <a:endParaRPr lang="en-US"/>
          </a:p>
        </p:txBody>
      </p:sp>
      <p:sp>
        <p:nvSpPr>
          <p:cNvPr id="123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81B2E4-A935-4ED5-BE1C-0F57E7A8F8C3}" type="slidenum">
              <a:rPr lang="en-US"/>
              <a:pPr/>
              <a:t>38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B5191-91E3-4CD4-B734-887BE62D474E}" type="slidenum">
              <a:rPr lang="en-US"/>
              <a:pPr/>
              <a:t>6</a:t>
            </a:fld>
            <a:endParaRPr lang="en-US"/>
          </a:p>
        </p:txBody>
      </p:sp>
      <p:sp>
        <p:nvSpPr>
          <p:cNvPr id="116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E6BA17-9444-4DDB-96D1-A490DB46D2B1}" type="slidenum">
              <a:rPr lang="en-US"/>
              <a:pPr/>
              <a:t>7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B84DD-9982-40E1-BB29-E0B603EC6F4A}" type="slidenum">
              <a:rPr lang="en-US"/>
              <a:pPr/>
              <a:t>8</a:t>
            </a:fld>
            <a:endParaRPr lang="en-US"/>
          </a:p>
        </p:txBody>
      </p:sp>
      <p:sp>
        <p:nvSpPr>
          <p:cNvPr id="116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BF72C-E66F-4A7D-A06C-2A896471C3C3}" type="slidenum">
              <a:rPr lang="en-US"/>
              <a:pPr/>
              <a:t>9</a:t>
            </a:fld>
            <a:endParaRPr lang="en-US"/>
          </a:p>
        </p:txBody>
      </p:sp>
      <p:sp>
        <p:nvSpPr>
          <p:cNvPr id="116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5E83F4-BEDD-43FD-804F-989BD6FEC539}" type="slidenum">
              <a:rPr lang="en-US"/>
              <a:pPr/>
              <a:t>10</a:t>
            </a:fld>
            <a:endParaRPr lang="en-US"/>
          </a:p>
        </p:txBody>
      </p:sp>
      <p:sp>
        <p:nvSpPr>
          <p:cNvPr id="116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3D606-3B5D-4C39-B45B-1435C0180CFD}" type="slidenum">
              <a:rPr lang="en-US"/>
              <a:pPr/>
              <a:t>11</a:t>
            </a:fld>
            <a:endParaRPr lang="en-US"/>
          </a:p>
        </p:txBody>
      </p:sp>
      <p:sp>
        <p:nvSpPr>
          <p:cNvPr id="117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1_Title Slide">
    <p:bg>
      <p:bgPr>
        <a:gradFill>
          <a:gsLst>
            <a:gs pos="32000">
              <a:schemeClr val="accent6">
                <a:lumMod val="50000"/>
                <a:lumOff val="50000"/>
              </a:schemeClr>
            </a:gs>
            <a:gs pos="0">
              <a:schemeClr val="accent6">
                <a:lumMod val="50000"/>
              </a:schemeClr>
            </a:gs>
            <a:gs pos="70000">
              <a:schemeClr val="accent6">
                <a:lumMod val="50000"/>
                <a:lumOff val="50000"/>
              </a:schemeClr>
            </a:gs>
            <a:gs pos="94000">
              <a:schemeClr val="accent6">
                <a:lumMod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105400" y="3048000"/>
            <a:ext cx="3581400" cy="519113"/>
          </a:xfrm>
          <a:noFill/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bIns="45720" anchor="t"/>
          <a:lstStyle>
            <a:lvl1pPr marL="0">
              <a:spcBef>
                <a:spcPct val="50000"/>
              </a:spcBef>
              <a:defRPr sz="2800">
                <a:solidFill>
                  <a:srgbClr val="F8F8F8"/>
                </a:solidFill>
                <a:effectLst/>
              </a:defRPr>
            </a:lvl1pPr>
          </a:lstStyle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algn="l">
              <a:defRPr lang="en-US" sz="800" b="0" smtClean="0">
                <a:solidFill>
                  <a:schemeClr val="bg1"/>
                </a:solidFill>
              </a:defRPr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6705600" y="5943600"/>
            <a:ext cx="23622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</a:rPr>
              <a:t>PowerPoint Presentation by Charlie </a:t>
            </a:r>
            <a:r>
              <a:rPr lang="en-US" sz="800" dirty="0" smtClean="0">
                <a:solidFill>
                  <a:schemeClr val="bg1"/>
                </a:solidFill>
              </a:rPr>
              <a:t>Cook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auto">
          <a:xfrm>
            <a:off x="5105400" y="990600"/>
            <a:ext cx="3200400" cy="9461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C0C0"/>
                </a:solidFill>
              </a:rPr>
              <a:t>Part </a:t>
            </a:r>
            <a:r>
              <a:rPr lang="en-US" sz="2000" dirty="0" smtClean="0">
                <a:solidFill>
                  <a:srgbClr val="C0C0C0"/>
                </a:solidFill>
              </a:rPr>
              <a:t>IV</a:t>
            </a:r>
            <a:r>
              <a:rPr lang="en-US" sz="3200" baseline="-6000" dirty="0">
                <a:solidFill>
                  <a:srgbClr val="B2B2B2"/>
                </a:solidFill>
              </a:rPr>
              <a:t/>
            </a:r>
            <a:br>
              <a:rPr lang="en-US" sz="3200" baseline="-6000" dirty="0">
                <a:solidFill>
                  <a:srgbClr val="B2B2B2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Growth Strategies for Entrepreneurial Ventures</a:t>
            </a:r>
            <a:endParaRPr lang="en-US" sz="1800" dirty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3126" name="Picture 5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" y="-3544"/>
            <a:ext cx="4722628" cy="686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5105400" y="2362200"/>
            <a:ext cx="2209800" cy="5437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C h a p t e r</a:t>
            </a:r>
            <a:r>
              <a:rPr lang="en-US" sz="14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en-US" sz="3600" baseline="-10000" dirty="0">
              <a:solidFill>
                <a:srgbClr val="C0C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810658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325"/>
            <a:ext cx="9144000" cy="7232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13–</a:t>
            </a:r>
            <a:fld id="{5A75F381-E206-4C0F-9B80-636087A2D7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836521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44000" cy="723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13–</a:t>
            </a:r>
            <a:fld id="{88D0FF33-64F9-4BEB-A33A-548212C4EA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1272297"/>
      </p:ext>
    </p:extLst>
  </p:cSld>
  <p:clrMapOvr>
    <a:masterClrMapping/>
  </p:clrMapOvr>
  <p:transition spd="slow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13–</a:t>
            </a:r>
            <a:fld id="{112D6908-ECEC-4733-AB76-ABD777FC11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1112293"/>
      </p:ext>
    </p:extLst>
  </p:cSld>
  <p:clrMapOvr>
    <a:masterClrMapping/>
  </p:clrMapOvr>
  <p:transition spd="slow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13–</a:t>
            </a:r>
            <a:fld id="{ADDC6FE8-2AAA-498D-A980-58A0518FA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6057266"/>
      </p:ext>
    </p:extLst>
  </p:cSld>
  <p:clrMapOvr>
    <a:masterClrMapping/>
  </p:clrMapOvr>
  <p:transition spd="slow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Slideheader01"/>
          <p:cNvSpPr>
            <a:spLocks noGrp="1" noChangeArrowheads="1"/>
          </p:cNvSpPr>
          <p:nvPr>
            <p:ph type="title"/>
          </p:nvPr>
        </p:nvSpPr>
        <p:spPr bwMode="blackWhite">
          <a:xfrm>
            <a:off x="0" y="309082"/>
            <a:ext cx="9136063" cy="7232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647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1875" y="6477000"/>
            <a:ext cx="1295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99CC"/>
                </a:solidFill>
                <a:cs typeface="Times New Roman" pitchFamily="18" charset="0"/>
              </a:defRPr>
            </a:lvl1pPr>
          </a:lstStyle>
          <a:p>
            <a:r>
              <a:rPr lang="en-US" smtClean="0"/>
              <a:t>13–</a:t>
            </a:r>
            <a:fld id="{07570028-C85E-4DC8-9B73-EBC84658691F}" type="slidenum">
              <a:rPr lang="en-US" smtClean="0">
                <a:cs typeface="+mn-cs"/>
              </a:rPr>
              <a:pPr/>
              <a:t>‹#›</a:t>
            </a:fld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2" r:id="rId3"/>
    <p:sldLayoutId id="2147483654" r:id="rId4"/>
    <p:sldLayoutId id="2147483655" r:id="rId5"/>
  </p:sldLayoutIdLst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marL="514350" algn="l" rtl="0" fontAlgn="base">
        <a:spcBef>
          <a:spcPct val="0"/>
        </a:spcBef>
        <a:spcAft>
          <a:spcPct val="0"/>
        </a:spcAft>
        <a:defRPr lang="en-US" sz="320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9715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14287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8859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23431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rgbClr val="336699"/>
        </a:buClr>
        <a:buSzPct val="85000"/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88975" indent="-287338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Ø"/>
        <a:defRPr sz="2400">
          <a:solidFill>
            <a:srgbClr val="99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marL="1082675" indent="-223838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marL="1539875" indent="-2238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/>
              <a:t>Strategic Entrepreneurial Growth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5674DED5-B181-4111-9EC1-00A258B64B58}" type="slidenum">
              <a:rPr lang="en-US"/>
              <a:pPr/>
              <a:t>10</a:t>
            </a:fld>
            <a:endParaRPr lang="en-US"/>
          </a:p>
        </p:txBody>
      </p:sp>
      <p:sp>
        <p:nvSpPr>
          <p:cNvPr id="116736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Value of Strategic Planning</a:t>
            </a:r>
          </a:p>
        </p:txBody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5000"/>
              </a:spcBef>
            </a:pPr>
            <a:r>
              <a:rPr lang="en-US"/>
              <a:t>Findings of Strategic Planning Studies</a:t>
            </a:r>
          </a:p>
          <a:p>
            <a:pPr lvl="1">
              <a:spcBef>
                <a:spcPct val="15000"/>
              </a:spcBef>
            </a:pPr>
            <a:r>
              <a:rPr lang="en-US"/>
              <a:t>Strategic planning is of value to a venture and that planning influences a venture’s survival.</a:t>
            </a:r>
          </a:p>
          <a:p>
            <a:pPr>
              <a:spcBef>
                <a:spcPct val="15000"/>
              </a:spcBef>
            </a:pPr>
            <a:r>
              <a:rPr lang="en-US"/>
              <a:t>Benefits of Long-Range Planning</a:t>
            </a:r>
          </a:p>
          <a:p>
            <a:pPr lvl="1">
              <a:spcBef>
                <a:spcPct val="15000"/>
              </a:spcBef>
            </a:pPr>
            <a:r>
              <a:rPr lang="en-US"/>
              <a:t>Cost savings</a:t>
            </a:r>
          </a:p>
          <a:p>
            <a:pPr lvl="1">
              <a:spcBef>
                <a:spcPct val="15000"/>
              </a:spcBef>
            </a:pPr>
            <a:r>
              <a:rPr lang="en-US"/>
              <a:t>More efficient resource allocation</a:t>
            </a:r>
          </a:p>
          <a:p>
            <a:pPr lvl="1">
              <a:spcBef>
                <a:spcPct val="15000"/>
              </a:spcBef>
            </a:pPr>
            <a:r>
              <a:rPr lang="en-US"/>
              <a:t>Improved competitive position</a:t>
            </a:r>
          </a:p>
          <a:p>
            <a:pPr lvl="1">
              <a:spcBef>
                <a:spcPct val="15000"/>
              </a:spcBef>
            </a:pPr>
            <a:r>
              <a:rPr lang="en-US"/>
              <a:t>More timely information</a:t>
            </a:r>
          </a:p>
          <a:p>
            <a:pPr lvl="1">
              <a:spcBef>
                <a:spcPct val="15000"/>
              </a:spcBef>
            </a:pPr>
            <a:r>
              <a:rPr lang="en-US"/>
              <a:t>More accurate forecasts</a:t>
            </a:r>
          </a:p>
          <a:p>
            <a:pPr lvl="1">
              <a:spcBef>
                <a:spcPct val="15000"/>
              </a:spcBef>
            </a:pPr>
            <a:r>
              <a:rPr lang="en-US"/>
              <a:t>Reduced feelings of uncertainty</a:t>
            </a:r>
          </a:p>
          <a:p>
            <a:pPr lvl="1">
              <a:spcBef>
                <a:spcPct val="15000"/>
              </a:spcBef>
            </a:pPr>
            <a:r>
              <a:rPr lang="en-US"/>
              <a:t>Faster decision making</a:t>
            </a:r>
          </a:p>
          <a:p>
            <a:pPr lvl="1">
              <a:spcBef>
                <a:spcPct val="15000"/>
              </a:spcBef>
            </a:pPr>
            <a:r>
              <a:rPr lang="en-US"/>
              <a:t>Fewer cash-flow problems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D1B65765-80E3-4B65-B3B4-93174DC43A45}" type="slidenum">
              <a:rPr lang="en-US"/>
              <a:pPr/>
              <a:t>11</a:t>
            </a:fld>
            <a:endParaRPr lang="en-US"/>
          </a:p>
        </p:txBody>
      </p:sp>
      <p:sp>
        <p:nvSpPr>
          <p:cNvPr id="117350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Planning Levels (cont’d)</a:t>
            </a:r>
          </a:p>
        </p:txBody>
      </p:sp>
      <p:sp>
        <p:nvSpPr>
          <p:cNvPr id="117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001000" cy="5181600"/>
          </a:xfrm>
        </p:spPr>
        <p:txBody>
          <a:bodyPr/>
          <a:lstStyle/>
          <a:p>
            <a:pPr>
              <a:spcBef>
                <a:spcPct val="25000"/>
              </a:spcBef>
            </a:pPr>
            <a:r>
              <a:rPr lang="en-US" dirty="0"/>
              <a:t>Strategic Planning </a:t>
            </a:r>
            <a:r>
              <a:rPr lang="en-US" dirty="0" smtClean="0"/>
              <a:t>Categories</a:t>
            </a:r>
          </a:p>
          <a:p>
            <a:pPr lvl="1">
              <a:spcBef>
                <a:spcPct val="25000"/>
              </a:spcBef>
            </a:pPr>
            <a:r>
              <a:rPr lang="en-US" dirty="0" smtClean="0"/>
              <a:t>Category I: No written plan </a:t>
            </a:r>
          </a:p>
          <a:p>
            <a:pPr lvl="1">
              <a:spcBef>
                <a:spcPct val="25000"/>
              </a:spcBef>
            </a:pPr>
            <a:r>
              <a:rPr lang="en-US" dirty="0" smtClean="0"/>
              <a:t>Category </a:t>
            </a:r>
            <a:r>
              <a:rPr lang="en-US" dirty="0"/>
              <a:t>II: Moderately sophisticated planning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Category III: Sophisticated planning</a:t>
            </a:r>
          </a:p>
          <a:p>
            <a:pPr lvl="2">
              <a:spcBef>
                <a:spcPct val="25000"/>
              </a:spcBef>
            </a:pPr>
            <a:r>
              <a:rPr lang="en-US" dirty="0"/>
              <a:t>Results: More than 88% of firms with Category II or III planning performed at or above the industry average compared with only 40% of firms with Category I planning.</a:t>
            </a:r>
          </a:p>
          <a:p>
            <a:pPr>
              <a:spcBef>
                <a:spcPct val="25000"/>
              </a:spcBef>
            </a:pPr>
            <a:r>
              <a:rPr lang="en-US" dirty="0"/>
              <a:t>All research indicates: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Firms that engage in strategic planning are more effective than those that do not.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The planning process, rather than merely the plans, is a key to successful performance.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E516BF27-5768-4C87-B5A6-26F03574AF49}" type="slidenum">
              <a:rPr lang="en-US"/>
              <a:pPr/>
              <a:t>12</a:t>
            </a:fld>
            <a:endParaRPr lang="en-US"/>
          </a:p>
        </p:txBody>
      </p:sp>
      <p:sp>
        <p:nvSpPr>
          <p:cNvPr id="1175556" name="Rectangle 4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Fatal Visions in Strategic Planning</a:t>
            </a:r>
          </a:p>
        </p:txBody>
      </p:sp>
      <p:sp>
        <p:nvSpPr>
          <p:cNvPr id="1175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  <a:tabLst>
                <a:tab pos="2917825" algn="l"/>
              </a:tabLst>
            </a:pPr>
            <a:r>
              <a:rPr lang="en-US" dirty="0"/>
              <a:t>Fatal mistakes that entrepreneurs fall prey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in their attempt to implement a strategy:</a:t>
            </a:r>
          </a:p>
          <a:p>
            <a:pPr lvl="1">
              <a:spcBef>
                <a:spcPts val="1200"/>
              </a:spcBef>
              <a:tabLst>
                <a:tab pos="2917825" algn="l"/>
              </a:tabLst>
            </a:pPr>
            <a:r>
              <a:rPr lang="en-US" dirty="0"/>
              <a:t>Fatal Vision #1:	Misunderstanding industry</a:t>
            </a:r>
            <a:br>
              <a:rPr lang="en-US" dirty="0"/>
            </a:br>
            <a:r>
              <a:rPr lang="en-US" dirty="0"/>
              <a:t>	attractiveness</a:t>
            </a:r>
          </a:p>
          <a:p>
            <a:pPr lvl="1">
              <a:spcBef>
                <a:spcPts val="1200"/>
              </a:spcBef>
              <a:tabLst>
                <a:tab pos="2917825" algn="l"/>
              </a:tabLst>
            </a:pPr>
            <a:r>
              <a:rPr lang="en-US" dirty="0"/>
              <a:t>Fatal Vision #2:	No real competitive advantage</a:t>
            </a:r>
          </a:p>
          <a:p>
            <a:pPr lvl="1">
              <a:spcBef>
                <a:spcPts val="1200"/>
              </a:spcBef>
              <a:tabLst>
                <a:tab pos="2917825" algn="l"/>
              </a:tabLst>
            </a:pPr>
            <a:r>
              <a:rPr lang="en-US" dirty="0"/>
              <a:t>Fatal Vision #3:	Pursuing an unattainable competitive</a:t>
            </a:r>
            <a:br>
              <a:rPr lang="en-US" dirty="0"/>
            </a:br>
            <a:r>
              <a:rPr lang="en-US" dirty="0"/>
              <a:t>	position</a:t>
            </a:r>
          </a:p>
          <a:p>
            <a:pPr lvl="1">
              <a:spcBef>
                <a:spcPts val="1200"/>
              </a:spcBef>
              <a:tabLst>
                <a:tab pos="2917825" algn="l"/>
              </a:tabLst>
            </a:pPr>
            <a:r>
              <a:rPr lang="en-US" dirty="0"/>
              <a:t>Fatal Vision #4:	Compromising strategy for growth</a:t>
            </a:r>
          </a:p>
          <a:p>
            <a:pPr lvl="1">
              <a:spcBef>
                <a:spcPts val="1200"/>
              </a:spcBef>
              <a:tabLst>
                <a:tab pos="2917825" algn="l"/>
              </a:tabLst>
            </a:pPr>
            <a:r>
              <a:rPr lang="en-US" dirty="0"/>
              <a:t>Fatal Vision #5:	Failure to explicitly communicate the 	venture’s strategy to employees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226A76CD-1D39-4FAE-915A-1640001F0403}" type="slidenum">
              <a:rPr lang="en-US"/>
              <a:pPr/>
              <a:t>13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13.2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Integration of Entrepreneurial and Strategic Actions </a:t>
            </a: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360363" y="6088019"/>
            <a:ext cx="58880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R. Duane Ireland, Michael A. </a:t>
            </a:r>
            <a:r>
              <a:rPr lang="en-US" sz="800" dirty="0" err="1">
                <a:solidFill>
                  <a:srgbClr val="0099CC"/>
                </a:solidFill>
              </a:rPr>
              <a:t>Hitt</a:t>
            </a:r>
            <a:r>
              <a:rPr lang="en-US" sz="800" dirty="0">
                <a:solidFill>
                  <a:srgbClr val="0099CC"/>
                </a:solidFill>
              </a:rPr>
              <a:t>, S. Michael Camp, and Donald L. Sexton, “Integrating Entrepreneurship and Strategic Management Actions to Create Firm Wealth,” </a:t>
            </a:r>
            <a:r>
              <a:rPr lang="en-US" sz="800" i="1" dirty="0">
                <a:solidFill>
                  <a:srgbClr val="0099CC"/>
                </a:solidFill>
              </a:rPr>
              <a:t>Academy of Management Executive</a:t>
            </a:r>
            <a:r>
              <a:rPr lang="en-US" sz="800" dirty="0">
                <a:solidFill>
                  <a:srgbClr val="0099CC"/>
                </a:solidFill>
              </a:rPr>
              <a:t> 15(1) (February 2001): 51. </a:t>
            </a:r>
          </a:p>
        </p:txBody>
      </p:sp>
      <p:pic>
        <p:nvPicPr>
          <p:cNvPr id="247812" name="Picture 4" descr="13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1413"/>
            <a:ext cx="6858000" cy="487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24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59F0E38D-F37F-4E86-BBAC-569BBCA21D7F}" type="slidenum">
              <a:rPr lang="en-US"/>
              <a:pPr/>
              <a:t>14</a:t>
            </a:fld>
            <a:endParaRPr lang="en-US"/>
          </a:p>
        </p:txBody>
      </p:sp>
      <p:sp>
        <p:nvSpPr>
          <p:cNvPr id="1177604" name="Rectangle 4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79400"/>
            <a:ext cx="9144000" cy="1203325"/>
          </a:xfrm>
        </p:spPr>
        <p:txBody>
          <a:bodyPr/>
          <a:lstStyle/>
          <a:p>
            <a:r>
              <a:rPr lang="en-US"/>
              <a:t>Strategic Positioning: </a:t>
            </a:r>
            <a:br>
              <a:rPr lang="en-US"/>
            </a:br>
            <a:r>
              <a:rPr lang="en-US"/>
              <a:t>The Entrepreneurial Edge</a:t>
            </a:r>
          </a:p>
        </p:txBody>
      </p:sp>
      <p:sp>
        <p:nvSpPr>
          <p:cNvPr id="1177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/>
              <a:t>Strategic Positions</a:t>
            </a:r>
          </a:p>
          <a:p>
            <a:pPr lvl="1">
              <a:spcBef>
                <a:spcPct val="50000"/>
              </a:spcBef>
            </a:pPr>
            <a:r>
              <a:rPr lang="en-US"/>
              <a:t>Are often not obvious, and finding them requires creativity and insight.  </a:t>
            </a:r>
          </a:p>
          <a:p>
            <a:pPr lvl="1">
              <a:spcBef>
                <a:spcPct val="50000"/>
              </a:spcBef>
            </a:pPr>
            <a:r>
              <a:rPr lang="en-US"/>
              <a:t>Are unique positions that have been available but simply overlooked by established competitors.</a:t>
            </a:r>
          </a:p>
          <a:p>
            <a:pPr lvl="1">
              <a:spcBef>
                <a:spcPct val="50000"/>
              </a:spcBef>
            </a:pPr>
            <a:r>
              <a:rPr lang="en-US"/>
              <a:t>Can help entrepreneurial ventures prosper by occupying a position that a competitor once held but has ceded through years of imitation and straddling.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7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5E3E6928-F3C4-4C19-9A3E-A24EAA27E95A}" type="slidenum">
              <a:rPr lang="en-US"/>
              <a:pPr/>
              <a:t>15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13.1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Strategic Approaches: Position, Leverage, Opportunities </a:t>
            </a:r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auto">
          <a:xfrm>
            <a:off x="361950" y="6110310"/>
            <a:ext cx="62674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Reprinted by permission of </a:t>
            </a:r>
            <a:r>
              <a:rPr lang="en-US" sz="800" i="1" dirty="0">
                <a:solidFill>
                  <a:srgbClr val="0099CC"/>
                </a:solidFill>
              </a:rPr>
              <a:t>Harvard Business Review</a:t>
            </a:r>
            <a:r>
              <a:rPr lang="en-US" sz="800" dirty="0">
                <a:solidFill>
                  <a:srgbClr val="0099CC"/>
                </a:solidFill>
              </a:rPr>
              <a:t> from “Strategy as Simple Rules,” by Kathleen M. </a:t>
            </a:r>
            <a:r>
              <a:rPr lang="en-US" sz="800" dirty="0" err="1">
                <a:solidFill>
                  <a:srgbClr val="0099CC"/>
                </a:solidFill>
              </a:rPr>
              <a:t>Eisenhardt</a:t>
            </a:r>
            <a:r>
              <a:rPr lang="en-US" sz="800" dirty="0">
                <a:solidFill>
                  <a:srgbClr val="0099CC"/>
                </a:solidFill>
              </a:rPr>
              <a:t> and Donald N. </a:t>
            </a:r>
            <a:r>
              <a:rPr lang="en-US" sz="800" dirty="0" err="1">
                <a:solidFill>
                  <a:srgbClr val="0099CC"/>
                </a:solidFill>
              </a:rPr>
              <a:t>Sull</a:t>
            </a:r>
            <a:r>
              <a:rPr lang="en-US" sz="800" dirty="0">
                <a:solidFill>
                  <a:srgbClr val="0099CC"/>
                </a:solidFill>
              </a:rPr>
              <a:t> (January 2001): 109. Copyright © 2001 by the Harvard Business School Publishing Corporation; all rights reserved.</a:t>
            </a:r>
          </a:p>
        </p:txBody>
      </p:sp>
      <p:graphicFrame>
        <p:nvGraphicFramePr>
          <p:cNvPr id="272728" name="Group 3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772796"/>
              </p:ext>
            </p:extLst>
          </p:nvPr>
        </p:nvGraphicFramePr>
        <p:xfrm>
          <a:off x="457200" y="1152525"/>
          <a:ext cx="8229600" cy="460248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99"/>
                        </a:buClr>
                        <a:buSzPct val="8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Position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Leverage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Opportunities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Strategic logic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Establish position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Leverage resources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Pursue opportunities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Strategic steps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Identify an attractive market Locate a defensible position Fortify and defend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Establish a vision Build resources Leverage across markets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Jump into the confusion Keep moving Seize opportunities Finish strong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Strategic question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Where should we be?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What should we be?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How should we proceed?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Source of advantage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Unique, valuable position with tightly integrated activity system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Unique, valuable, inimitable resources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Key processes and  unique simple rules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Works best in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Slowly changing, well-structured markets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Moderately changing, well-structured markets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Rapidly changing, ambiguous markets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Duration of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advantage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Sustained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Sustained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Unpredictable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Risk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It will be too difficult to  alter position as  conditions change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Company will be too slow to build new  resources as conditions  change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Managers will be too tentative in executing on promising  opportunities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Performance goal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Profitability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Long-term dominance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Growth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7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3C93CBB7-7CBE-4BFC-A02D-FA51F7E36899}" type="slidenum">
              <a:rPr lang="en-US"/>
              <a:pPr/>
              <a:t>16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13.3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Entrepreneurial Strategy Matrix: Independent Variables </a:t>
            </a:r>
          </a:p>
        </p:txBody>
      </p:sp>
      <p:sp>
        <p:nvSpPr>
          <p:cNvPr id="249859" name="Rectangle 3"/>
          <p:cNvSpPr>
            <a:spLocks noChangeArrowheads="1"/>
          </p:cNvSpPr>
          <p:nvPr/>
        </p:nvSpPr>
        <p:spPr bwMode="auto">
          <a:xfrm>
            <a:off x="369888" y="6110310"/>
            <a:ext cx="65643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Matthew C. </a:t>
            </a:r>
            <a:r>
              <a:rPr lang="en-US" sz="800" dirty="0" err="1">
                <a:solidFill>
                  <a:srgbClr val="0099CC"/>
                </a:solidFill>
              </a:rPr>
              <a:t>Sonfield</a:t>
            </a:r>
            <a:r>
              <a:rPr lang="en-US" sz="800" dirty="0">
                <a:solidFill>
                  <a:srgbClr val="0099CC"/>
                </a:solidFill>
              </a:rPr>
              <a:t> and Robert N. Lussier, “The Entrepreneurial Strategic Matrix: A Model for New and Ongoing Ventures.” Reprinted with permission from </a:t>
            </a:r>
            <a:r>
              <a:rPr lang="en-US" sz="800" i="1" dirty="0">
                <a:solidFill>
                  <a:srgbClr val="0099CC"/>
                </a:solidFill>
              </a:rPr>
              <a:t>Business Horizons</a:t>
            </a:r>
            <a:r>
              <a:rPr lang="en-US" sz="800" dirty="0">
                <a:solidFill>
                  <a:srgbClr val="0099CC"/>
                </a:solidFill>
              </a:rPr>
              <a:t>, May/June 1997, by the trustees at Indiana University, Kelley School of Business.</a:t>
            </a:r>
          </a:p>
        </p:txBody>
      </p:sp>
      <p:pic>
        <p:nvPicPr>
          <p:cNvPr id="249860" name="Picture 4" descr="13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27138"/>
            <a:ext cx="5867400" cy="456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375AACD5-6B11-4B54-A82F-BB6E69F20622}" type="slidenum">
              <a:rPr lang="en-US"/>
              <a:pPr/>
              <a:t>17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13.4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Entrepreneurial Strategy Matrix: Appropriate Strategies </a:t>
            </a:r>
          </a:p>
        </p:txBody>
      </p:sp>
      <p:pic>
        <p:nvPicPr>
          <p:cNvPr id="251909" name="Picture 5" descr="13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6600" y="990600"/>
            <a:ext cx="5127625" cy="510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9888" y="6117344"/>
            <a:ext cx="65643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Matthew C. </a:t>
            </a:r>
            <a:r>
              <a:rPr lang="en-US" sz="800" dirty="0" err="1">
                <a:solidFill>
                  <a:srgbClr val="0099CC"/>
                </a:solidFill>
              </a:rPr>
              <a:t>Sonfield</a:t>
            </a:r>
            <a:r>
              <a:rPr lang="en-US" sz="800" dirty="0">
                <a:solidFill>
                  <a:srgbClr val="0099CC"/>
                </a:solidFill>
              </a:rPr>
              <a:t> and Robert N. Lussier, “The Entrepreneurial Strategic Matrix: A Model for New and Ongoing Ventures.” Reprinted with permission from </a:t>
            </a:r>
            <a:r>
              <a:rPr lang="en-US" sz="800" i="1" dirty="0">
                <a:solidFill>
                  <a:srgbClr val="0099CC"/>
                </a:solidFill>
              </a:rPr>
              <a:t>Business Horizons</a:t>
            </a:r>
            <a:r>
              <a:rPr lang="en-US" sz="800" dirty="0">
                <a:solidFill>
                  <a:srgbClr val="0099CC"/>
                </a:solidFill>
              </a:rPr>
              <a:t>, May/June 1997, by the trustees at Indiana University, Kelley School of Business.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D2957FE0-E5D0-4FCC-8E0D-BA324F8649C2}" type="slidenum">
              <a:rPr lang="en-US"/>
              <a:pPr/>
              <a:t>18</a:t>
            </a:fld>
            <a:endParaRPr lang="en-US"/>
          </a:p>
        </p:txBody>
      </p:sp>
      <p:sp>
        <p:nvSpPr>
          <p:cNvPr id="120013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Venture Development Stages</a:t>
            </a:r>
          </a:p>
        </p:txBody>
      </p:sp>
      <p:sp>
        <p:nvSpPr>
          <p:cNvPr id="120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6538" indent="-236538">
              <a:spcBef>
                <a:spcPct val="50000"/>
              </a:spcBef>
            </a:pPr>
            <a:r>
              <a:rPr lang="en-US"/>
              <a:t>Life-Cycle Stages of an Enterprise (Chandler)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/>
              <a:t>Initial expansion and accumulation of resources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/>
              <a:t>Rationalization of the use of resources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/>
              <a:t>Expansion into new markets to assure the continued use of resources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/>
              <a:t>Development of new structures to ensure continuing mobilization of resources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7CB89340-2B94-4C7B-A930-CEFD1205CB0D}" type="slidenum">
              <a:rPr lang="en-US"/>
              <a:pPr/>
              <a:t>19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13.5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A Venture’s Typical Life Cycle </a:t>
            </a:r>
          </a:p>
        </p:txBody>
      </p:sp>
      <p:pic>
        <p:nvPicPr>
          <p:cNvPr id="253955" name="Picture 3" descr="130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288" y="1090613"/>
            <a:ext cx="7605712" cy="492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Objectives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13–</a:t>
            </a:r>
            <a:fld id="{112D6908-ECEC-4733-AB76-ABD777FC116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>
          <a:xfrm>
            <a:off x="457200" y="1219200"/>
            <a:ext cx="7629525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introduce the importance of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strategic planning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with emerging firms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delve into the nature of strategic planning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examine the challenges of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managing entrepreneurial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growth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discuss the five stages of a typical venture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life cycle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: development, start-up, growth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, stabilization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, and innovation or decline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examine the transition that occurs in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the movement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from an entrepreneurial style to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 managerial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xmlns="" val="137422663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Stages in a Venture’s Life Cycle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13–</a:t>
            </a:r>
            <a:fld id="{112D6908-ECEC-4733-AB76-ABD777FC1162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33400" y="1297305"/>
            <a:ext cx="8169275" cy="4798695"/>
            <a:chOff x="669925" y="1426534"/>
            <a:chExt cx="8169275" cy="4722495"/>
          </a:xfrm>
        </p:grpSpPr>
        <p:sp>
          <p:nvSpPr>
            <p:cNvPr id="24" name="Rectangle 4"/>
            <p:cNvSpPr>
              <a:spLocks noChangeArrowheads="1"/>
            </p:cNvSpPr>
            <p:nvPr/>
          </p:nvSpPr>
          <p:spPr bwMode="blackWhite">
            <a:xfrm>
              <a:off x="2207234" y="1447800"/>
              <a:ext cx="6616091" cy="670606"/>
            </a:xfrm>
            <a:prstGeom prst="rect">
              <a:avLst/>
            </a:prstGeom>
            <a:blipFill dpi="0" rotWithShape="1">
              <a:blip r:embed="rId2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Activities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associated with the initial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formulation of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the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new venture’s general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philosophy, mission, scope, and direction.</a:t>
              </a:r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blackWhite">
            <a:xfrm>
              <a:off x="2223109" y="2444750"/>
              <a:ext cx="6616091" cy="670606"/>
            </a:xfrm>
            <a:prstGeom prst="rect">
              <a:avLst/>
            </a:prstGeom>
            <a:blipFill dpi="0" rotWithShape="1">
              <a:blip r:embed="rId2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Creating a formal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business plan,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searching 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for capital,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carrying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out marketing activities, and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developing the entrepreneurial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team.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blackWhite">
            <a:xfrm>
              <a:off x="2221522" y="3443288"/>
              <a:ext cx="6616091" cy="670606"/>
            </a:xfrm>
            <a:prstGeom prst="rect">
              <a:avLst/>
            </a:prstGeom>
            <a:blipFill dpi="0" rotWithShape="1">
              <a:blip r:embed="rId2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Leadership transitions from an entrepreneurial one-person focus to a managerial team-orientation to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cope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the growth of the venture.</a:t>
              </a:r>
              <a:endPara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blackWhite">
            <a:xfrm>
              <a:off x="2221522" y="4441825"/>
              <a:ext cx="6616091" cy="670606"/>
            </a:xfrm>
            <a:prstGeom prst="rect">
              <a:avLst/>
            </a:prstGeom>
            <a:blipFill dpi="0" rotWithShape="1">
              <a:blip r:embed="rId2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“swing” stage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that precedes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the period when the firm either</a:t>
              </a:r>
            </a:p>
            <a:p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swings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toward greater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profitability or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toward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decline and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failure.</a:t>
              </a:r>
              <a:endPara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blackWhite">
            <a:xfrm>
              <a:off x="2221522" y="5438775"/>
              <a:ext cx="6616091" cy="670606"/>
            </a:xfrm>
            <a:prstGeom prst="rect">
              <a:avLst/>
            </a:prstGeom>
            <a:blipFill dpi="0" rotWithShape="1">
              <a:blip r:embed="rId2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The firm either continues its success by acquiring other </a:t>
              </a:r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innovative </a:t>
              </a:r>
              <a:r>
                <a:rPr lang="en-US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firms and develops new products/services or it goes into decline.</a:t>
              </a:r>
              <a:endPara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blackWhite">
            <a:xfrm>
              <a:off x="669925" y="1426534"/>
              <a:ext cx="1629376" cy="731520"/>
            </a:xfrm>
            <a:prstGeom prst="round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New-venture development</a:t>
              </a:r>
              <a:endPara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blackWhite">
            <a:xfrm>
              <a:off x="685800" y="2425072"/>
              <a:ext cx="1629376" cy="731520"/>
            </a:xfrm>
            <a:prstGeom prst="roundRect">
              <a:avLst/>
            </a:pr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Start-up activities</a:t>
              </a:r>
              <a:endPara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blackWhite">
            <a:xfrm>
              <a:off x="684212" y="3299410"/>
              <a:ext cx="1630963" cy="855720"/>
            </a:xfrm>
            <a:prstGeom prst="roundRect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Growth</a:t>
              </a:r>
              <a:endPara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blackWhite">
            <a:xfrm>
              <a:off x="684213" y="4420560"/>
              <a:ext cx="1629376" cy="731520"/>
            </a:xfrm>
            <a:prstGeom prst="roundRect">
              <a:avLst/>
            </a:prstGeom>
            <a:blipFill dpi="0" rotWithShape="1"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Business stabilization</a:t>
              </a:r>
              <a:endPara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blackWhite">
            <a:xfrm>
              <a:off x="684213" y="5417509"/>
              <a:ext cx="1629376" cy="731520"/>
            </a:xfrm>
            <a:prstGeom prst="roundRect">
              <a:avLst/>
            </a:prstGeom>
            <a:blipFill dpi="0" rotWithShape="1">
              <a:blip r:embed="rId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63500" dist="63500" dir="2700000" algn="tl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Innovation or decline</a:t>
              </a:r>
              <a:endPara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11284449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2CFFFB91-558C-47A4-BEDA-34248CADC9A5}" type="slidenum">
              <a:rPr lang="en-US"/>
              <a:pPr/>
              <a:t>21</a:t>
            </a:fld>
            <a:endParaRPr lang="en-US"/>
          </a:p>
        </p:txBody>
      </p:sp>
      <p:sp>
        <p:nvSpPr>
          <p:cNvPr id="1210373" name="Rectangle 5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35104"/>
            <a:ext cx="9136063" cy="1215717"/>
          </a:xfrm>
        </p:spPr>
        <p:txBody>
          <a:bodyPr/>
          <a:lstStyle/>
          <a:p>
            <a:r>
              <a:rPr lang="en-US" dirty="0" smtClean="0"/>
              <a:t>Transitioning </a:t>
            </a:r>
            <a:r>
              <a:rPr lang="en-US" dirty="0"/>
              <a:t>from </a:t>
            </a:r>
            <a:r>
              <a:rPr lang="en-US" dirty="0" smtClean="0"/>
              <a:t>Entrepreneurial </a:t>
            </a:r>
            <a:br>
              <a:rPr lang="en-US" dirty="0" smtClean="0"/>
            </a:br>
            <a:r>
              <a:rPr lang="en-US" dirty="0" smtClean="0"/>
              <a:t>to Managerial</a:t>
            </a:r>
            <a:endParaRPr lang="en-US" dirty="0"/>
          </a:p>
        </p:txBody>
      </p:sp>
      <p:sp>
        <p:nvSpPr>
          <p:cNvPr id="12103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r>
              <a:rPr lang="en-US" dirty="0"/>
              <a:t>Impediments to Transition:</a:t>
            </a:r>
          </a:p>
          <a:p>
            <a:pPr lvl="1"/>
            <a:r>
              <a:rPr lang="en-US" dirty="0"/>
              <a:t>A highly centralized decision-making system</a:t>
            </a:r>
          </a:p>
          <a:p>
            <a:pPr lvl="1"/>
            <a:r>
              <a:rPr lang="en-US" dirty="0"/>
              <a:t>An overdependence on one or two key </a:t>
            </a:r>
            <a:r>
              <a:rPr lang="en-US" dirty="0" smtClean="0"/>
              <a:t>individuals</a:t>
            </a:r>
            <a:endParaRPr lang="en-US" dirty="0"/>
          </a:p>
          <a:p>
            <a:pPr lvl="1"/>
            <a:r>
              <a:rPr lang="en-US" dirty="0"/>
              <a:t>An inadequate repertoire of managerial skills and  training</a:t>
            </a:r>
          </a:p>
          <a:p>
            <a:pPr lvl="1"/>
            <a:r>
              <a:rPr lang="en-US" dirty="0"/>
              <a:t>A paternalistic atmosphere</a:t>
            </a:r>
          </a:p>
        </p:txBody>
      </p:sp>
      <p:pic>
        <p:nvPicPr>
          <p:cNvPr id="1026" name="Picture 2" descr="C:\Users\Charlie\AppData\Local\Microsoft\Windows\Temporary Internet Files\Content.IE5\GUPX3VIZ\MC9000905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41465"/>
            <a:ext cx="2233188" cy="2330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B74FD066-5A71-4231-9CB3-C460A766FB50}" type="slidenum">
              <a:rPr lang="en-US"/>
              <a:pPr/>
              <a:t>22</a:t>
            </a:fld>
            <a:endParaRPr 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38100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13.2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Entrepreneurial Culture versus the Administrative Culture </a:t>
            </a:r>
          </a:p>
        </p:txBody>
      </p:sp>
      <p:graphicFrame>
        <p:nvGraphicFramePr>
          <p:cNvPr id="277266" name="Group 7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1504956"/>
              </p:ext>
            </p:extLst>
          </p:nvPr>
        </p:nvGraphicFramePr>
        <p:xfrm>
          <a:off x="304801" y="914400"/>
          <a:ext cx="8534398" cy="5212080"/>
        </p:xfrm>
        <a:graphic>
          <a:graphicData uri="http://schemas.openxmlformats.org/drawingml/2006/table">
            <a:tbl>
              <a:tblPr/>
              <a:tblGrid>
                <a:gridCol w="1086196"/>
                <a:gridCol w="1396538"/>
                <a:gridCol w="2715490"/>
                <a:gridCol w="1318952"/>
                <a:gridCol w="201722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Entrepreneurial Focus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Administrative Focus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99"/>
                        </a:buClr>
                        <a:buSzPct val="85000"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Characteristics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Pressures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Characteristics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Pressures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Strategic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Orientation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Driven by perception of opportunity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Diminishing opportunities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Rapidly changing technology, consumer economics, social values, and political rules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Planning systems and cycles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Social contracts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Performance measurement criteria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Commitment to Seize Opportunities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Revolutionary, with short duration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Action orientation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Narrow decision windows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Acceptance of reasonable risks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Few decision constituencies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Evolutionary, with long duration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Acknowledgement of multiple constituencies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Negotiation about strategic course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Risk reduction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Coordination with existing resource base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Commitment of Resources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Many stages, with minimal exposure at each stage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Lack of predictable resource needs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Lack of control over the environment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Social demands for appropriate use of resources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Foreign competition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Demands for more efficient use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 single stage, with complete commitment out of decision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Need to reduce risk 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Incentive compensation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Turnover in managers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Capital budgeting systems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Formal planning systems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Control of Resources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Episodic use or rent of required resources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Increased resource specialization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Long resource life compared with need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Risk of obsolescence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Risk inherent in the identified opportunity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Inflexibility of permanent commitment to resources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Ownership or employment of required resources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Power, status, and financial rewards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Coordination of activity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Efficiency measures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Inertia and cost of change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Industry structures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Management Structure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Flat, with multiple informal networks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Coordination of key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noncontrolled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resources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Challenge to hierarchy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Employees’ desire for independence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Hierarchy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Need for clearly defined authority and responsibility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Organizational culture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Reward systems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Management theory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267" name="Rectangle 787"/>
          <p:cNvSpPr>
            <a:spLocks noChangeArrowheads="1"/>
          </p:cNvSpPr>
          <p:nvPr/>
        </p:nvSpPr>
        <p:spPr bwMode="auto">
          <a:xfrm>
            <a:off x="369888" y="6117266"/>
            <a:ext cx="58023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700" b="1" i="1" dirty="0">
                <a:solidFill>
                  <a:srgbClr val="0099CC"/>
                </a:solidFill>
              </a:rPr>
              <a:t>Source: </a:t>
            </a:r>
            <a:r>
              <a:rPr lang="en-US" sz="700" dirty="0">
                <a:solidFill>
                  <a:srgbClr val="0099CC"/>
                </a:solidFill>
              </a:rPr>
              <a:t>Reprinted by permission of the </a:t>
            </a:r>
            <a:r>
              <a:rPr lang="en-US" sz="700" i="1" dirty="0">
                <a:solidFill>
                  <a:srgbClr val="0099CC"/>
                </a:solidFill>
              </a:rPr>
              <a:t>Harvard Business Review</a:t>
            </a:r>
            <a:r>
              <a:rPr lang="en-US" sz="700" dirty="0">
                <a:solidFill>
                  <a:srgbClr val="0099CC"/>
                </a:solidFill>
              </a:rPr>
              <a:t>. An exhibit from “The Heart of Entrepreneurship,” by Howard H. Stevenson and David E. </a:t>
            </a:r>
            <a:r>
              <a:rPr lang="en-US" sz="700" dirty="0" err="1">
                <a:solidFill>
                  <a:srgbClr val="0099CC"/>
                </a:solidFill>
              </a:rPr>
              <a:t>Gumpert</a:t>
            </a:r>
            <a:r>
              <a:rPr lang="en-US" sz="700" dirty="0">
                <a:solidFill>
                  <a:srgbClr val="0099CC"/>
                </a:solidFill>
              </a:rPr>
              <a:t>, March/April 1985, 89. Copyright © 1985 by the President and Fellows of Harvard College; all rights reserved.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0D1CE1EC-86C3-48F8-B02C-990D78CA121C}" type="slidenum">
              <a:rPr lang="en-US"/>
              <a:pPr/>
              <a:t>23</a:t>
            </a:fld>
            <a:endParaRPr lang="en-US"/>
          </a:p>
        </p:txBody>
      </p:sp>
      <p:sp>
        <p:nvSpPr>
          <p:cNvPr id="1214469" name="Rectangle 5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158904"/>
            <a:ext cx="9144000" cy="1215717"/>
          </a:xfrm>
        </p:spPr>
        <p:txBody>
          <a:bodyPr/>
          <a:lstStyle/>
          <a:p>
            <a:r>
              <a:rPr lang="en-US" dirty="0"/>
              <a:t>Balancing the </a:t>
            </a:r>
            <a:r>
              <a:rPr lang="en-US" dirty="0" smtClean="0"/>
              <a:t>Focus: </a:t>
            </a:r>
            <a:br>
              <a:rPr lang="en-US" dirty="0" smtClean="0"/>
            </a:br>
            <a:r>
              <a:rPr lang="en-US" dirty="0" smtClean="0"/>
              <a:t>Entrepreneurial </a:t>
            </a:r>
            <a:r>
              <a:rPr lang="en-US" dirty="0"/>
              <a:t>versus </a:t>
            </a:r>
            <a:r>
              <a:rPr lang="en-US" dirty="0" smtClean="0"/>
              <a:t>Managerial</a:t>
            </a:r>
            <a:endParaRPr lang="en-US" dirty="0"/>
          </a:p>
        </p:txBody>
      </p:sp>
      <p:sp>
        <p:nvSpPr>
          <p:cNvPr id="121447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/>
              <a:t>The Entrepreneur’s </a:t>
            </a:r>
            <a:br>
              <a:rPr lang="en-US" sz="2400" dirty="0"/>
            </a:br>
            <a:r>
              <a:rPr lang="en-US" sz="2400" dirty="0"/>
              <a:t>Point of View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Where is the opportunity?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How do I capitalize on it?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What resources do I need?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How do I gain control over them?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What structure is best?</a:t>
            </a:r>
          </a:p>
        </p:txBody>
      </p:sp>
      <p:sp>
        <p:nvSpPr>
          <p:cNvPr id="121447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/>
              <a:t>The Administrative </a:t>
            </a:r>
            <a:br>
              <a:rPr lang="en-US" sz="2400" dirty="0"/>
            </a:br>
            <a:r>
              <a:rPr lang="en-US" sz="2400" dirty="0"/>
              <a:t>Point of View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What resources do I control?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What structure determines our organization’s relationship to its market?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How can I minimize the impact of others on my ability to perform?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What opportunity is appropriate?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C2E5E1F2-D3C7-47D0-AB84-B8A56957A763}" type="slidenum">
              <a:rPr lang="en-US"/>
              <a:pPr/>
              <a:t>24</a:t>
            </a:fld>
            <a:endParaRPr lang="en-US"/>
          </a:p>
        </p:txBody>
      </p:sp>
      <p:sp>
        <p:nvSpPr>
          <p:cNvPr id="121856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Understanding the Growth Stage</a:t>
            </a:r>
          </a:p>
        </p:txBody>
      </p:sp>
      <p:sp>
        <p:nvSpPr>
          <p:cNvPr id="1218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/>
              <a:t>Key Factors During the Growth Stage</a:t>
            </a:r>
          </a:p>
          <a:p>
            <a:pPr lvl="1"/>
            <a:r>
              <a:rPr lang="en-US" dirty="0"/>
              <a:t>Control</a:t>
            </a:r>
          </a:p>
          <a:p>
            <a:pPr lvl="2"/>
            <a:r>
              <a:rPr lang="en-US" dirty="0"/>
              <a:t>Does the control system imply trust?</a:t>
            </a:r>
          </a:p>
          <a:p>
            <a:pPr lvl="2"/>
            <a:r>
              <a:rPr lang="en-US" dirty="0"/>
              <a:t>Does the resource allocation system imply trust?</a:t>
            </a:r>
          </a:p>
          <a:p>
            <a:pPr lvl="2"/>
            <a:r>
              <a:rPr lang="en-US" dirty="0"/>
              <a:t>Is it easier to ask permission than to ask forgiveness?</a:t>
            </a:r>
          </a:p>
          <a:p>
            <a:pPr lvl="1"/>
            <a:r>
              <a:rPr lang="en-US" dirty="0"/>
              <a:t>Responsibility</a:t>
            </a:r>
          </a:p>
          <a:p>
            <a:pPr lvl="2"/>
            <a:r>
              <a:rPr lang="en-US" dirty="0"/>
              <a:t>Creating a sense of responsibility that establishes flexibility, innovation, and a supportive environment.</a:t>
            </a:r>
          </a:p>
          <a:p>
            <a:pPr lvl="1"/>
            <a:r>
              <a:rPr lang="en-US" dirty="0"/>
              <a:t>Tolerance of failure</a:t>
            </a:r>
          </a:p>
          <a:p>
            <a:pPr lvl="2"/>
            <a:r>
              <a:rPr lang="en-US" dirty="0"/>
              <a:t>Moral failure</a:t>
            </a:r>
          </a:p>
          <a:p>
            <a:pPr lvl="2"/>
            <a:r>
              <a:rPr lang="en-US" dirty="0"/>
              <a:t>Personal failure</a:t>
            </a:r>
          </a:p>
          <a:p>
            <a:pPr lvl="2"/>
            <a:r>
              <a:rPr lang="en-US" dirty="0"/>
              <a:t>Uncontrollable failure</a:t>
            </a:r>
          </a:p>
          <a:p>
            <a:pPr lvl="1"/>
            <a:r>
              <a:rPr lang="en-US" dirty="0"/>
              <a:t>Change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C560B25C-9F2D-4563-99DB-D6BA82E0C796}" type="slidenum">
              <a:rPr lang="en-US"/>
              <a:pPr/>
              <a:t>25</a:t>
            </a:fld>
            <a:endParaRPr lang="en-US"/>
          </a:p>
        </p:txBody>
      </p:sp>
      <p:sp>
        <p:nvSpPr>
          <p:cNvPr id="1220610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67325"/>
            <a:ext cx="9144000" cy="723275"/>
          </a:xfrm>
        </p:spPr>
        <p:txBody>
          <a:bodyPr/>
          <a:lstStyle/>
          <a:p>
            <a:r>
              <a:rPr lang="en-US" dirty="0"/>
              <a:t>Managing Paradox and </a:t>
            </a:r>
            <a:r>
              <a:rPr lang="en-US" dirty="0" smtClean="0"/>
              <a:t>Contradiction</a:t>
            </a:r>
            <a:endParaRPr lang="en-US" dirty="0"/>
          </a:p>
        </p:txBody>
      </p:sp>
      <p:sp>
        <p:nvSpPr>
          <p:cNvPr id="122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Bureaucratization </a:t>
            </a:r>
            <a:r>
              <a:rPr lang="en-US" dirty="0"/>
              <a:t>versus decentralization</a:t>
            </a:r>
          </a:p>
          <a:p>
            <a:r>
              <a:rPr lang="en-US" dirty="0"/>
              <a:t>Environment versus strategy</a:t>
            </a:r>
          </a:p>
          <a:p>
            <a:r>
              <a:rPr lang="en-US" dirty="0"/>
              <a:t>Strategic emphases: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Quality </a:t>
            </a:r>
            <a:r>
              <a:rPr lang="en-US" i="1" dirty="0"/>
              <a:t>versus</a:t>
            </a:r>
            <a:r>
              <a:rPr lang="en-US" dirty="0"/>
              <a:t> cost </a:t>
            </a:r>
            <a:r>
              <a:rPr lang="en-US" i="1" dirty="0"/>
              <a:t>versus</a:t>
            </a:r>
            <a:r>
              <a:rPr lang="en-US" dirty="0"/>
              <a:t> innovation</a:t>
            </a:r>
          </a:p>
        </p:txBody>
      </p:sp>
      <p:pic>
        <p:nvPicPr>
          <p:cNvPr id="1220612" name="Picture 4" descr="PE015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428314"/>
            <a:ext cx="4354513" cy="2889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61B78DB4-0273-4367-9AF8-2504A756E8A3}" type="slidenum">
              <a:rPr lang="en-US"/>
              <a:pPr/>
              <a:t>26</a:t>
            </a:fld>
            <a:endParaRPr lang="en-US"/>
          </a:p>
        </p:txBody>
      </p:sp>
      <p:sp>
        <p:nvSpPr>
          <p:cNvPr id="122470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Confronting the Growth Wall</a:t>
            </a:r>
          </a:p>
        </p:txBody>
      </p:sp>
      <p:sp>
        <p:nvSpPr>
          <p:cNvPr id="122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001000" cy="5181600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en-US" sz="2400" dirty="0"/>
              <a:t>Successful growth-oriented firms have exhibited consistent themes:</a:t>
            </a:r>
          </a:p>
          <a:p>
            <a:pPr lvl="1">
              <a:spcBef>
                <a:spcPct val="35000"/>
              </a:spcBef>
            </a:pPr>
            <a:r>
              <a:rPr lang="en-US" sz="2000" dirty="0"/>
              <a:t>The entrepreneur is able to envision and anticipate the firm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as </a:t>
            </a:r>
            <a:r>
              <a:rPr lang="en-US" sz="2000" dirty="0"/>
              <a:t>a larger entity.</a:t>
            </a:r>
          </a:p>
          <a:p>
            <a:pPr lvl="1">
              <a:spcBef>
                <a:spcPct val="35000"/>
              </a:spcBef>
            </a:pPr>
            <a:r>
              <a:rPr lang="en-US" sz="2000" dirty="0"/>
              <a:t>The team needed for tomorrow is hired and developed today.</a:t>
            </a:r>
          </a:p>
          <a:p>
            <a:pPr lvl="1">
              <a:spcBef>
                <a:spcPct val="35000"/>
              </a:spcBef>
            </a:pPr>
            <a:r>
              <a:rPr lang="en-US" sz="2000" dirty="0"/>
              <a:t>The original core vision of the firm is constantly and zealously reinforced.</a:t>
            </a:r>
          </a:p>
          <a:p>
            <a:pPr lvl="1">
              <a:spcBef>
                <a:spcPct val="35000"/>
              </a:spcBef>
            </a:pPr>
            <a:r>
              <a:rPr lang="en-US" sz="2000" dirty="0" smtClean="0"/>
              <a:t>New “big-company</a:t>
            </a:r>
            <a:r>
              <a:rPr lang="en-US" sz="2000" dirty="0"/>
              <a:t>” processes are introduced gradually as supplements to, rather than replacements for, </a:t>
            </a:r>
            <a:r>
              <a:rPr lang="en-US" sz="2000" dirty="0" smtClean="0"/>
              <a:t>existing approaches</a:t>
            </a:r>
            <a:r>
              <a:rPr lang="en-US" sz="2000" dirty="0"/>
              <a:t>.</a:t>
            </a:r>
          </a:p>
          <a:p>
            <a:pPr lvl="1">
              <a:spcBef>
                <a:spcPct val="35000"/>
              </a:spcBef>
            </a:pPr>
            <a:r>
              <a:rPr lang="en-US" sz="2000" dirty="0"/>
              <a:t>Hierarchy is minimized.</a:t>
            </a:r>
          </a:p>
          <a:p>
            <a:pPr lvl="1">
              <a:spcBef>
                <a:spcPct val="35000"/>
              </a:spcBef>
            </a:pPr>
            <a:r>
              <a:rPr lang="en-US" sz="2000" dirty="0"/>
              <a:t>Employees hold a financial stake in the firm.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Environmental Changes and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Constraints on Managing Growth</a:t>
            </a:r>
          </a:p>
          <a:p>
            <a:pPr lvl="1"/>
            <a:r>
              <a:rPr lang="en-US" dirty="0" smtClean="0"/>
              <a:t>Lack </a:t>
            </a:r>
            <a:r>
              <a:rPr lang="en-US" dirty="0"/>
              <a:t>of growth </a:t>
            </a:r>
            <a:r>
              <a:rPr lang="en-US" dirty="0" smtClean="0"/>
              <a:t>capital</a:t>
            </a:r>
          </a:p>
          <a:p>
            <a:pPr lvl="1"/>
            <a:r>
              <a:rPr lang="en-US" dirty="0" smtClean="0"/>
              <a:t>Limited spans </a:t>
            </a:r>
            <a:r>
              <a:rPr lang="en-US" dirty="0"/>
              <a:t>of </a:t>
            </a:r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Loss </a:t>
            </a:r>
            <a:r>
              <a:rPr lang="en-US" dirty="0"/>
              <a:t>of entrepreneurial </a:t>
            </a:r>
            <a:r>
              <a:rPr lang="en-US" dirty="0" smtClean="0"/>
              <a:t>vitality</a:t>
            </a:r>
          </a:p>
          <a:p>
            <a:r>
              <a:rPr lang="en-US" dirty="0" smtClean="0"/>
              <a:t>Key Steps in Managing Growth and Change:</a:t>
            </a:r>
          </a:p>
          <a:p>
            <a:pPr lvl="1"/>
            <a:r>
              <a:rPr lang="en-US" dirty="0" smtClean="0"/>
              <a:t>Creating </a:t>
            </a:r>
            <a:r>
              <a:rPr lang="en-US" dirty="0"/>
              <a:t>a growth task </a:t>
            </a:r>
            <a:r>
              <a:rPr lang="en-US" dirty="0" smtClean="0"/>
              <a:t>force</a:t>
            </a:r>
          </a:p>
          <a:p>
            <a:pPr lvl="1"/>
            <a:r>
              <a:rPr lang="en-US" dirty="0" smtClean="0"/>
              <a:t>Planning for growth with strategies </a:t>
            </a:r>
          </a:p>
          <a:p>
            <a:pPr lvl="1"/>
            <a:r>
              <a:rPr lang="en-US" dirty="0" smtClean="0"/>
              <a:t>Maintaining a growth culture </a:t>
            </a:r>
          </a:p>
          <a:p>
            <a:pPr lvl="1"/>
            <a:r>
              <a:rPr lang="en-US" dirty="0" smtClean="0"/>
              <a:t>Developing an outside board of advisors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13–</a:t>
            </a:r>
            <a:fld id="{5A75F381-E206-4C0F-9B80-636087A2D72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3496411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2083"/>
            <a:ext cx="9144000" cy="1215717"/>
          </a:xfrm>
        </p:spPr>
        <p:txBody>
          <a:bodyPr/>
          <a:lstStyle/>
          <a:p>
            <a:r>
              <a:rPr lang="en-US" dirty="0"/>
              <a:t>Building an Entrepreneurial Company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Twenty-First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/>
          <a:lstStyle/>
          <a:p>
            <a:r>
              <a:rPr lang="en-US" dirty="0" smtClean="0"/>
              <a:t>Building Dynamic Capabilities:</a:t>
            </a:r>
          </a:p>
          <a:p>
            <a:pPr lvl="1"/>
            <a:r>
              <a:rPr lang="en-US" i="1" dirty="0" smtClean="0"/>
              <a:t>Internally—</a:t>
            </a:r>
            <a:r>
              <a:rPr lang="en-US" dirty="0" smtClean="0"/>
              <a:t>through the utilization </a:t>
            </a:r>
            <a:r>
              <a:rPr lang="en-US" dirty="0"/>
              <a:t>of the creativity and knowledge from </a:t>
            </a:r>
            <a:r>
              <a:rPr lang="en-US" dirty="0" smtClean="0"/>
              <a:t>employees</a:t>
            </a:r>
          </a:p>
          <a:p>
            <a:pPr lvl="1"/>
            <a:r>
              <a:rPr lang="en-US" i="1" dirty="0" smtClean="0"/>
              <a:t>Externally—</a:t>
            </a:r>
            <a:r>
              <a:rPr lang="en-US" dirty="0" smtClean="0"/>
              <a:t>through the </a:t>
            </a:r>
            <a:r>
              <a:rPr lang="en-US" dirty="0"/>
              <a:t>search </a:t>
            </a:r>
            <a:r>
              <a:rPr lang="en-US" dirty="0" smtClean="0"/>
              <a:t>for external </a:t>
            </a:r>
            <a:r>
              <a:rPr lang="en-US" dirty="0"/>
              <a:t>competencies to complement the firm’s existing </a:t>
            </a:r>
            <a:r>
              <a:rPr lang="en-US" dirty="0" smtClean="0"/>
              <a:t>capabilities</a:t>
            </a:r>
          </a:p>
          <a:p>
            <a:r>
              <a:rPr lang="en-US" dirty="0" smtClean="0"/>
              <a:t>What Entrepreneurs Do: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erceive a unique opportunity</a:t>
            </a:r>
          </a:p>
          <a:p>
            <a:pPr lvl="1"/>
            <a:r>
              <a:rPr lang="en-US" dirty="0" smtClean="0"/>
              <a:t>Pursue the opportunity</a:t>
            </a:r>
          </a:p>
          <a:p>
            <a:pPr lvl="1"/>
            <a:r>
              <a:rPr lang="en-US" dirty="0" smtClean="0"/>
              <a:t>Believe </a:t>
            </a:r>
            <a:r>
              <a:rPr lang="en-US" dirty="0"/>
              <a:t>that success of the venture is </a:t>
            </a:r>
            <a:r>
              <a:rPr lang="en-US" dirty="0" smtClean="0"/>
              <a:t>possible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13–</a:t>
            </a:r>
            <a:fld id="{5A75F381-E206-4C0F-9B80-636087A2D72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9606170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FCC102E8-C3ED-42A2-BD8C-7DA55C39057C}" type="slidenum">
              <a:rPr lang="en-US"/>
              <a:pPr/>
              <a:t>29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13.6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Entrepreneurial </a:t>
            </a:r>
            <a:r>
              <a:rPr lang="en-US" sz="1800" dirty="0" smtClean="0">
                <a:solidFill>
                  <a:srgbClr val="0099CC"/>
                </a:solidFill>
                <a:effectLst/>
                <a:cs typeface="Tahoma" pitchFamily="34" charset="0"/>
              </a:rPr>
              <a:t>Mind-Set </a:t>
            </a:r>
            <a:endParaRPr lang="en-US" sz="1800" dirty="0">
              <a:solidFill>
                <a:srgbClr val="0099CC"/>
              </a:solidFill>
              <a:effectLst/>
              <a:cs typeface="Tahoma" pitchFamily="34" charset="0"/>
            </a:endParaRPr>
          </a:p>
        </p:txBody>
      </p:sp>
      <p:pic>
        <p:nvPicPr>
          <p:cNvPr id="256003" name="Picture 3" descr="130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138" y="1000125"/>
            <a:ext cx="7450137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56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Objectives (cont’d)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13–</a:t>
            </a:r>
            <a:fld id="{112D6908-ECEC-4733-AB76-ABD777FC116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219200"/>
            <a:ext cx="7629525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533400" indent="-533400">
              <a:spcBef>
                <a:spcPct val="50000"/>
              </a:spcBef>
              <a:buSzTx/>
              <a:buFontTx/>
              <a:buAutoNum type="arabicPeriod" startAt="6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identify the key factors that play a major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role during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the growth stage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 startAt="6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discuss the complex management of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paradox and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contradiction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 startAt="6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introduce the steps useful for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breaking through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the growth wall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 startAt="6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explore the elements of building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an entrepreneurial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company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 startAt="6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identify the unique managerial concerns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with growth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businesses</a:t>
            </a:r>
          </a:p>
        </p:txBody>
      </p:sp>
    </p:spTree>
    <p:extLst>
      <p:ext uri="{BB962C8B-B14F-4D97-AF65-F5344CB8AC3E}">
        <p14:creationId xmlns:p14="http://schemas.microsoft.com/office/powerpoint/2010/main" xmlns="" val="424925720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42DF6F9E-72AF-489B-A34A-FB4B4FA3F3A7}" type="slidenum">
              <a:rPr lang="en-US"/>
              <a:pPr/>
              <a:t>30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13.3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Managerial versus the Entrepreneurial Mind-Set </a:t>
            </a:r>
          </a:p>
        </p:txBody>
      </p:sp>
      <p:graphicFrame>
        <p:nvGraphicFramePr>
          <p:cNvPr id="274629" name="Group 1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3324474"/>
              </p:ext>
            </p:extLst>
          </p:nvPr>
        </p:nvGraphicFramePr>
        <p:xfrm>
          <a:off x="304800" y="1196975"/>
          <a:ext cx="8534400" cy="4358640"/>
        </p:xfrm>
        <a:graphic>
          <a:graphicData uri="http://schemas.openxmlformats.org/drawingml/2006/table">
            <a:tbl>
              <a:tblPr/>
              <a:tblGrid>
                <a:gridCol w="1629294"/>
                <a:gridCol w="3724102"/>
                <a:gridCol w="3181004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99"/>
                        </a:buClr>
                        <a:buSzPct val="85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R="45720" marT="91440" marB="9144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Managerial Mind-Set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Entrepreneurial Mind-Set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Decision-making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assumptions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R="45720" marT="91440" marB="9144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The past is the best predictor of the future.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Most business decisions can be quantified.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 new idea or an insight from a unique experience is likely to provide the best estimate of emerging trends.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Values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R="45720"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The best decisions are those based on quantitative analyses.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Rigorous analyses are highly valued for making critical decisions.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New insights and real-world experiences are more highly valued  than results based on historical data.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Beliefs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R="45720"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Law of large numbers: Chaos and uncertainty can be resolved by systematically analyzing the right data.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Law of small numbers: A single incident or several isolated incidents quickly become pivotal for making decisions regarding future trends.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Approach to problems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R="45720"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Problems represent an unfortunate turn of events that threaten financial projections.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Problems must be resolved with substantiated analyses.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Problems represent an opportunity to detect emerging changes and possibly new business opportunities.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4631" name="Rectangle 199"/>
          <p:cNvSpPr>
            <a:spLocks noChangeArrowheads="1"/>
          </p:cNvSpPr>
          <p:nvPr/>
        </p:nvSpPr>
        <p:spPr bwMode="auto">
          <a:xfrm>
            <a:off x="381000" y="6110310"/>
            <a:ext cx="5029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Mike Wright, Robert E. </a:t>
            </a:r>
            <a:r>
              <a:rPr lang="en-US" sz="800" dirty="0" err="1">
                <a:solidFill>
                  <a:srgbClr val="0099CC"/>
                </a:solidFill>
              </a:rPr>
              <a:t>Hoskisson</a:t>
            </a:r>
            <a:r>
              <a:rPr lang="en-US" sz="800" dirty="0">
                <a:solidFill>
                  <a:srgbClr val="0099CC"/>
                </a:solidFill>
              </a:rPr>
              <a:t>, and Lowell W. </a:t>
            </a:r>
            <a:r>
              <a:rPr lang="en-US" sz="800" dirty="0" err="1">
                <a:solidFill>
                  <a:srgbClr val="0099CC"/>
                </a:solidFill>
              </a:rPr>
              <a:t>Busenitz</a:t>
            </a:r>
            <a:r>
              <a:rPr lang="en-US" sz="800" dirty="0">
                <a:solidFill>
                  <a:srgbClr val="0099CC"/>
                </a:solidFill>
              </a:rPr>
              <a:t>, “Firm Rebirth: Buyouts as Facilitators of Strategic Growth and Entrepreneurship,” </a:t>
            </a:r>
            <a:r>
              <a:rPr lang="en-US" sz="800" i="1" dirty="0">
                <a:solidFill>
                  <a:srgbClr val="0099CC"/>
                </a:solidFill>
              </a:rPr>
              <a:t>Academy of Management Executive</a:t>
            </a:r>
            <a:r>
              <a:rPr lang="en-US" sz="800" dirty="0">
                <a:solidFill>
                  <a:srgbClr val="0099CC"/>
                </a:solidFill>
              </a:rPr>
              <a:t> </a:t>
            </a:r>
            <a:r>
              <a:rPr lang="en-US" sz="800" dirty="0" smtClean="0">
                <a:solidFill>
                  <a:srgbClr val="0099CC"/>
                </a:solidFill>
              </a:rPr>
              <a:t>15, no.1(2001): </a:t>
            </a:r>
            <a:r>
              <a:rPr lang="en-US" sz="800" dirty="0">
                <a:solidFill>
                  <a:srgbClr val="0099CC"/>
                </a:solidFill>
              </a:rPr>
              <a:t>114.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2B52A091-89BE-4909-A4B5-A0CD20CB1CEA}" type="slidenum">
              <a:rPr lang="en-US"/>
              <a:pPr/>
              <a:t>31</a:t>
            </a:fld>
            <a:endParaRPr lang="en-US"/>
          </a:p>
        </p:txBody>
      </p:sp>
      <p:sp>
        <p:nvSpPr>
          <p:cNvPr id="1208324" name="Rectangle 4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67325"/>
            <a:ext cx="9144000" cy="723275"/>
          </a:xfrm>
        </p:spPr>
        <p:txBody>
          <a:bodyPr/>
          <a:lstStyle/>
          <a:p>
            <a:r>
              <a:rPr lang="en-US" dirty="0"/>
              <a:t>Key Elements for an Entrepreneurial Firm</a:t>
            </a:r>
          </a:p>
        </p:txBody>
      </p:sp>
      <p:sp>
        <p:nvSpPr>
          <p:cNvPr id="1208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 smtClean="0"/>
              <a:t>Entrepreneurial </a:t>
            </a:r>
            <a:r>
              <a:rPr lang="en-US" dirty="0"/>
              <a:t>Firm</a:t>
            </a:r>
          </a:p>
          <a:p>
            <a:pPr lvl="1"/>
            <a:r>
              <a:rPr lang="en-US" dirty="0" smtClean="0"/>
              <a:t>Increases </a:t>
            </a:r>
            <a:r>
              <a:rPr lang="en-US" dirty="0"/>
              <a:t>opportunity for its employees, initiates change, and instills a desire to be innovative.</a:t>
            </a:r>
          </a:p>
          <a:p>
            <a:r>
              <a:rPr lang="en-US" dirty="0"/>
              <a:t>How to remain adaptive and innovative:</a:t>
            </a:r>
          </a:p>
          <a:p>
            <a:pPr lvl="1"/>
            <a:r>
              <a:rPr lang="en-US" dirty="0"/>
              <a:t>Share the entrepreneur’s vision</a:t>
            </a:r>
          </a:p>
          <a:p>
            <a:pPr lvl="1"/>
            <a:r>
              <a:rPr lang="en-US" dirty="0"/>
              <a:t>Increase the perception of opportunity</a:t>
            </a:r>
          </a:p>
          <a:p>
            <a:pPr lvl="1"/>
            <a:r>
              <a:rPr lang="en-US" dirty="0"/>
              <a:t>Institutionalize change as the venture’s goal</a:t>
            </a:r>
          </a:p>
          <a:p>
            <a:pPr lvl="1"/>
            <a:r>
              <a:rPr lang="en-US" dirty="0"/>
              <a:t>Instill the desire to be innovative:</a:t>
            </a:r>
          </a:p>
          <a:p>
            <a:pPr lvl="2"/>
            <a:r>
              <a:rPr lang="en-US" dirty="0"/>
              <a:t>A reward system</a:t>
            </a:r>
          </a:p>
          <a:p>
            <a:pPr lvl="2"/>
            <a:r>
              <a:rPr lang="en-US" dirty="0"/>
              <a:t>An environment that allows for failure</a:t>
            </a:r>
          </a:p>
          <a:p>
            <a:pPr lvl="2"/>
            <a:r>
              <a:rPr lang="en-US" dirty="0"/>
              <a:t>Flexible operations</a:t>
            </a:r>
          </a:p>
          <a:p>
            <a:pPr lvl="2"/>
            <a:r>
              <a:rPr lang="en-US" dirty="0"/>
              <a:t>The development of venture teams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1E480CD8-F5BE-4189-BBD3-6B08B5CE8E27}" type="slidenum">
              <a:rPr lang="en-US"/>
              <a:pPr/>
              <a:t>32</a:t>
            </a:fld>
            <a:endParaRPr lang="en-US"/>
          </a:p>
        </p:txBody>
      </p:sp>
      <p:sp>
        <p:nvSpPr>
          <p:cNvPr id="123494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Unique Managerial Concerns of Growing Ventures</a:t>
            </a:r>
          </a:p>
        </p:txBody>
      </p:sp>
      <p:sp>
        <p:nvSpPr>
          <p:cNvPr id="1234947" name="Line 3"/>
          <p:cNvSpPr>
            <a:spLocks noChangeShapeType="1"/>
          </p:cNvSpPr>
          <p:nvPr/>
        </p:nvSpPr>
        <p:spPr bwMode="blackWhite">
          <a:xfrm>
            <a:off x="4572000" y="3962400"/>
            <a:ext cx="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948" name="Line 4"/>
          <p:cNvSpPr>
            <a:spLocks noChangeShapeType="1"/>
          </p:cNvSpPr>
          <p:nvPr/>
        </p:nvSpPr>
        <p:spPr bwMode="blackWhite">
          <a:xfrm rot="32351">
            <a:off x="1981200" y="3425825"/>
            <a:ext cx="1006475" cy="3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949" name="Line 5"/>
          <p:cNvSpPr>
            <a:spLocks noChangeShapeType="1"/>
          </p:cNvSpPr>
          <p:nvPr/>
        </p:nvSpPr>
        <p:spPr bwMode="blackWhite">
          <a:xfrm rot="-8132954">
            <a:off x="2590800" y="2540000"/>
            <a:ext cx="1295400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950" name="Line 6"/>
          <p:cNvSpPr>
            <a:spLocks noChangeShapeType="1"/>
          </p:cNvSpPr>
          <p:nvPr/>
        </p:nvSpPr>
        <p:spPr bwMode="blackWhite">
          <a:xfrm rot="10823570">
            <a:off x="6172200" y="3429000"/>
            <a:ext cx="1181100" cy="3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951" name="Line 7"/>
          <p:cNvSpPr>
            <a:spLocks noChangeShapeType="1"/>
          </p:cNvSpPr>
          <p:nvPr/>
        </p:nvSpPr>
        <p:spPr bwMode="blackWhite">
          <a:xfrm rot="-2727649">
            <a:off x="5283993" y="2564607"/>
            <a:ext cx="114141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952" name="Oval 8"/>
          <p:cNvSpPr>
            <a:spLocks noChangeArrowheads="1"/>
          </p:cNvSpPr>
          <p:nvPr/>
        </p:nvSpPr>
        <p:spPr bwMode="blackWhite">
          <a:xfrm>
            <a:off x="3429000" y="4572000"/>
            <a:ext cx="2308225" cy="9906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blurRad="762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eaLnBrk="0" hangingPunct="0"/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Community</a:t>
            </a:r>
            <a:b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Pressures</a:t>
            </a:r>
          </a:p>
        </p:txBody>
      </p:sp>
      <p:sp>
        <p:nvSpPr>
          <p:cNvPr id="1234953" name="Oval 9"/>
          <p:cNvSpPr>
            <a:spLocks noChangeArrowheads="1"/>
          </p:cNvSpPr>
          <p:nvPr/>
        </p:nvSpPr>
        <p:spPr bwMode="blackWhite">
          <a:xfrm>
            <a:off x="1019175" y="1447800"/>
            <a:ext cx="2308225" cy="9906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blurRad="762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eaLnBrk="0" hangingPunct="0"/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Distinctiveness</a:t>
            </a:r>
            <a:b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Small Size</a:t>
            </a:r>
          </a:p>
        </p:txBody>
      </p:sp>
      <p:sp>
        <p:nvSpPr>
          <p:cNvPr id="1234954" name="Oval 10"/>
          <p:cNvSpPr>
            <a:spLocks noChangeArrowheads="1"/>
          </p:cNvSpPr>
          <p:nvPr/>
        </p:nvSpPr>
        <p:spPr bwMode="blackWhite">
          <a:xfrm>
            <a:off x="5664200" y="1524000"/>
            <a:ext cx="2308225" cy="9906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blurRad="762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eaLnBrk="0" hangingPunct="0"/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One-Person-Band </a:t>
            </a:r>
            <a:b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Syndrome</a:t>
            </a:r>
          </a:p>
        </p:txBody>
      </p:sp>
      <p:sp>
        <p:nvSpPr>
          <p:cNvPr id="1234955" name="Oval 11"/>
          <p:cNvSpPr>
            <a:spLocks noChangeArrowheads="1"/>
          </p:cNvSpPr>
          <p:nvPr/>
        </p:nvSpPr>
        <p:spPr bwMode="blackWhite">
          <a:xfrm>
            <a:off x="6540500" y="2946400"/>
            <a:ext cx="2308225" cy="9906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blurRad="762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eaLnBrk="0" hangingPunct="0"/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  <a:b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Management</a:t>
            </a:r>
          </a:p>
        </p:txBody>
      </p:sp>
      <p:sp>
        <p:nvSpPr>
          <p:cNvPr id="1234956" name="Oval 12"/>
          <p:cNvSpPr>
            <a:spLocks noChangeArrowheads="1"/>
          </p:cNvSpPr>
          <p:nvPr/>
        </p:nvSpPr>
        <p:spPr bwMode="blackWhite">
          <a:xfrm>
            <a:off x="2971800" y="2895600"/>
            <a:ext cx="3200400" cy="1101725"/>
          </a:xfrm>
          <a:prstGeom prst="ellipse">
            <a:avLst/>
          </a:prstGeom>
          <a:solidFill>
            <a:srgbClr val="00B0F0"/>
          </a:solidFill>
          <a:ln w="9525">
            <a:solidFill>
              <a:srgbClr val="808080"/>
            </a:solidFill>
            <a:round/>
            <a:headEnd/>
            <a:tailEnd/>
          </a:ln>
          <a:effectLst>
            <a:outerShdw blurRad="76200" dist="635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Growing Venture</a:t>
            </a:r>
          </a:p>
        </p:txBody>
      </p:sp>
      <p:sp>
        <p:nvSpPr>
          <p:cNvPr id="1234957" name="Oval 13"/>
          <p:cNvSpPr>
            <a:spLocks noChangeArrowheads="1"/>
          </p:cNvSpPr>
          <p:nvPr/>
        </p:nvSpPr>
        <p:spPr bwMode="blackWhite">
          <a:xfrm>
            <a:off x="304800" y="2895600"/>
            <a:ext cx="2308225" cy="9906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blurRad="762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eaLnBrk="0" hangingPunct="0"/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Continuous </a:t>
            </a:r>
            <a:b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Learning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34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23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23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23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23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3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23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23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34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1234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34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947" grpId="0" animBg="1"/>
      <p:bldP spid="1234948" grpId="0" animBg="1"/>
      <p:bldP spid="1234949" grpId="0" animBg="1"/>
      <p:bldP spid="1234950" grpId="0" animBg="1"/>
      <p:bldP spid="1234951" grpId="0" animBg="1"/>
      <p:bldP spid="1234952" grpId="0" animBg="1" autoUpdateAnimBg="0"/>
      <p:bldP spid="1234953" grpId="0" animBg="1" autoUpdateAnimBg="0"/>
      <p:bldP spid="1234954" grpId="0" animBg="1" autoUpdateAnimBg="0"/>
      <p:bldP spid="1234955" grpId="0" animBg="1" autoUpdateAnimBg="0"/>
      <p:bldP spid="1234956" grpId="0" animBg="1" autoUpdateAnimBg="0"/>
      <p:bldP spid="1234957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67325"/>
            <a:ext cx="9144000" cy="723275"/>
          </a:xfrm>
        </p:spPr>
        <p:txBody>
          <a:bodyPr/>
          <a:lstStyle/>
          <a:p>
            <a:r>
              <a:rPr lang="en-US" dirty="0" smtClean="0"/>
              <a:t>Critical </a:t>
            </a:r>
            <a:r>
              <a:rPr lang="en-US" dirty="0"/>
              <a:t>Steps in Effective Time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13–</a:t>
            </a:r>
            <a:fld id="{112D6908-ECEC-4733-AB76-ABD777FC1162}" type="slidenum">
              <a:rPr lang="en-US" smtClean="0"/>
              <a:pPr/>
              <a:t>33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73966" y="2209801"/>
            <a:ext cx="8410709" cy="2514599"/>
            <a:chOff x="428491" y="2209801"/>
            <a:chExt cx="8410709" cy="2514599"/>
          </a:xfrm>
        </p:grpSpPr>
        <p:sp>
          <p:nvSpPr>
            <p:cNvPr id="9" name="Freeform 8"/>
            <p:cNvSpPr/>
            <p:nvPr/>
          </p:nvSpPr>
          <p:spPr>
            <a:xfrm>
              <a:off x="428491" y="3124200"/>
              <a:ext cx="1828800" cy="1600200"/>
            </a:xfrm>
            <a:custGeom>
              <a:avLst/>
              <a:gdLst>
                <a:gd name="connsiteX0" fmla="*/ 0 w 1365780"/>
                <a:gd name="connsiteY0" fmla="*/ 136578 h 2138175"/>
                <a:gd name="connsiteX1" fmla="*/ 136578 w 1365780"/>
                <a:gd name="connsiteY1" fmla="*/ 0 h 2138175"/>
                <a:gd name="connsiteX2" fmla="*/ 1229202 w 1365780"/>
                <a:gd name="connsiteY2" fmla="*/ 0 h 2138175"/>
                <a:gd name="connsiteX3" fmla="*/ 1365780 w 1365780"/>
                <a:gd name="connsiteY3" fmla="*/ 136578 h 2138175"/>
                <a:gd name="connsiteX4" fmla="*/ 1365780 w 1365780"/>
                <a:gd name="connsiteY4" fmla="*/ 2001597 h 2138175"/>
                <a:gd name="connsiteX5" fmla="*/ 1229202 w 1365780"/>
                <a:gd name="connsiteY5" fmla="*/ 2138175 h 2138175"/>
                <a:gd name="connsiteX6" fmla="*/ 136578 w 1365780"/>
                <a:gd name="connsiteY6" fmla="*/ 2138175 h 2138175"/>
                <a:gd name="connsiteX7" fmla="*/ 0 w 1365780"/>
                <a:gd name="connsiteY7" fmla="*/ 2001597 h 2138175"/>
                <a:gd name="connsiteX8" fmla="*/ 0 w 1365780"/>
                <a:gd name="connsiteY8" fmla="*/ 136578 h 21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2138175">
                  <a:moveTo>
                    <a:pt x="0" y="136578"/>
                  </a:moveTo>
                  <a:cubicBezTo>
                    <a:pt x="0" y="61148"/>
                    <a:pt x="61148" y="0"/>
                    <a:pt x="136578" y="0"/>
                  </a:cubicBezTo>
                  <a:lnTo>
                    <a:pt x="1229202" y="0"/>
                  </a:lnTo>
                  <a:cubicBezTo>
                    <a:pt x="1304632" y="0"/>
                    <a:pt x="1365780" y="61148"/>
                    <a:pt x="1365780" y="136578"/>
                  </a:cubicBezTo>
                  <a:lnTo>
                    <a:pt x="1365780" y="2001597"/>
                  </a:lnTo>
                  <a:cubicBezTo>
                    <a:pt x="1365780" y="2077027"/>
                    <a:pt x="1304632" y="2138175"/>
                    <a:pt x="1229202" y="2138175"/>
                  </a:cubicBezTo>
                  <a:lnTo>
                    <a:pt x="136578" y="2138175"/>
                  </a:lnTo>
                  <a:cubicBezTo>
                    <a:pt x="61148" y="2138175"/>
                    <a:pt x="0" y="2077027"/>
                    <a:pt x="0" y="2001597"/>
                  </a:cubicBezTo>
                  <a:lnTo>
                    <a:pt x="0" y="136578"/>
                  </a:lnTo>
                  <a:close/>
                </a:path>
              </a:pathLst>
            </a:cu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365760" rIns="91440" bIns="91440" numCol="1" spcCol="1270" anchor="t" anchorCtr="1">
              <a:noAutofit/>
            </a:bodyPr>
            <a:lstStyle/>
            <a:p>
              <a:pPr marL="0" lvl="1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300" kern="1200" dirty="0" smtClean="0">
                  <a:latin typeface="+mj-lt"/>
                </a:rPr>
                <a:t>Analyzing daily activities and ranking them in order of importance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622461" y="3124200"/>
              <a:ext cx="1828800" cy="1600200"/>
            </a:xfrm>
            <a:custGeom>
              <a:avLst/>
              <a:gdLst>
                <a:gd name="connsiteX0" fmla="*/ 0 w 1365780"/>
                <a:gd name="connsiteY0" fmla="*/ 136578 h 2138175"/>
                <a:gd name="connsiteX1" fmla="*/ 136578 w 1365780"/>
                <a:gd name="connsiteY1" fmla="*/ 0 h 2138175"/>
                <a:gd name="connsiteX2" fmla="*/ 1229202 w 1365780"/>
                <a:gd name="connsiteY2" fmla="*/ 0 h 2138175"/>
                <a:gd name="connsiteX3" fmla="*/ 1365780 w 1365780"/>
                <a:gd name="connsiteY3" fmla="*/ 136578 h 2138175"/>
                <a:gd name="connsiteX4" fmla="*/ 1365780 w 1365780"/>
                <a:gd name="connsiteY4" fmla="*/ 2001597 h 2138175"/>
                <a:gd name="connsiteX5" fmla="*/ 1229202 w 1365780"/>
                <a:gd name="connsiteY5" fmla="*/ 2138175 h 2138175"/>
                <a:gd name="connsiteX6" fmla="*/ 136578 w 1365780"/>
                <a:gd name="connsiteY6" fmla="*/ 2138175 h 2138175"/>
                <a:gd name="connsiteX7" fmla="*/ 0 w 1365780"/>
                <a:gd name="connsiteY7" fmla="*/ 2001597 h 2138175"/>
                <a:gd name="connsiteX8" fmla="*/ 0 w 1365780"/>
                <a:gd name="connsiteY8" fmla="*/ 136578 h 21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2138175">
                  <a:moveTo>
                    <a:pt x="0" y="136578"/>
                  </a:moveTo>
                  <a:cubicBezTo>
                    <a:pt x="0" y="61148"/>
                    <a:pt x="61148" y="0"/>
                    <a:pt x="136578" y="0"/>
                  </a:cubicBezTo>
                  <a:lnTo>
                    <a:pt x="1229202" y="0"/>
                  </a:lnTo>
                  <a:cubicBezTo>
                    <a:pt x="1304632" y="0"/>
                    <a:pt x="1365780" y="61148"/>
                    <a:pt x="1365780" y="136578"/>
                  </a:cubicBezTo>
                  <a:lnTo>
                    <a:pt x="1365780" y="2001597"/>
                  </a:lnTo>
                  <a:cubicBezTo>
                    <a:pt x="1365780" y="2077027"/>
                    <a:pt x="1304632" y="2138175"/>
                    <a:pt x="1229202" y="2138175"/>
                  </a:cubicBezTo>
                  <a:lnTo>
                    <a:pt x="136578" y="2138175"/>
                  </a:lnTo>
                  <a:cubicBezTo>
                    <a:pt x="61148" y="2138175"/>
                    <a:pt x="0" y="2077027"/>
                    <a:pt x="0" y="2001597"/>
                  </a:cubicBezTo>
                  <a:lnTo>
                    <a:pt x="0" y="136578"/>
                  </a:lnTo>
                  <a:close/>
                </a:path>
              </a:pathLst>
            </a:cu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hueOff val="1085675"/>
                <a:satOff val="3732"/>
                <a:lumOff val="-1790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365760" rIns="91440" bIns="91440" numCol="1" spcCol="1270" anchor="t" anchorCtr="1">
              <a:noAutofit/>
            </a:bodyPr>
            <a:lstStyle/>
            <a:p>
              <a:pPr marL="0" lvl="1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300" kern="1200" dirty="0" smtClean="0">
                  <a:latin typeface="+mj-lt"/>
                </a:rPr>
                <a:t>Dividing and categorizing activities based on the manager’s ability to devote the necessary time to the task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816430" y="3124200"/>
              <a:ext cx="1828800" cy="1600200"/>
            </a:xfrm>
            <a:custGeom>
              <a:avLst/>
              <a:gdLst>
                <a:gd name="connsiteX0" fmla="*/ 0 w 1365780"/>
                <a:gd name="connsiteY0" fmla="*/ 136578 h 2138175"/>
                <a:gd name="connsiteX1" fmla="*/ 136578 w 1365780"/>
                <a:gd name="connsiteY1" fmla="*/ 0 h 2138175"/>
                <a:gd name="connsiteX2" fmla="*/ 1229202 w 1365780"/>
                <a:gd name="connsiteY2" fmla="*/ 0 h 2138175"/>
                <a:gd name="connsiteX3" fmla="*/ 1365780 w 1365780"/>
                <a:gd name="connsiteY3" fmla="*/ 136578 h 2138175"/>
                <a:gd name="connsiteX4" fmla="*/ 1365780 w 1365780"/>
                <a:gd name="connsiteY4" fmla="*/ 2001597 h 2138175"/>
                <a:gd name="connsiteX5" fmla="*/ 1229202 w 1365780"/>
                <a:gd name="connsiteY5" fmla="*/ 2138175 h 2138175"/>
                <a:gd name="connsiteX6" fmla="*/ 136578 w 1365780"/>
                <a:gd name="connsiteY6" fmla="*/ 2138175 h 2138175"/>
                <a:gd name="connsiteX7" fmla="*/ 0 w 1365780"/>
                <a:gd name="connsiteY7" fmla="*/ 2001597 h 2138175"/>
                <a:gd name="connsiteX8" fmla="*/ 0 w 1365780"/>
                <a:gd name="connsiteY8" fmla="*/ 136578 h 21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2138175">
                  <a:moveTo>
                    <a:pt x="0" y="136578"/>
                  </a:moveTo>
                  <a:cubicBezTo>
                    <a:pt x="0" y="61148"/>
                    <a:pt x="61148" y="0"/>
                    <a:pt x="136578" y="0"/>
                  </a:cubicBezTo>
                  <a:lnTo>
                    <a:pt x="1229202" y="0"/>
                  </a:lnTo>
                  <a:cubicBezTo>
                    <a:pt x="1304632" y="0"/>
                    <a:pt x="1365780" y="61148"/>
                    <a:pt x="1365780" y="136578"/>
                  </a:cubicBezTo>
                  <a:lnTo>
                    <a:pt x="1365780" y="2001597"/>
                  </a:lnTo>
                  <a:cubicBezTo>
                    <a:pt x="1365780" y="2077027"/>
                    <a:pt x="1304632" y="2138175"/>
                    <a:pt x="1229202" y="2138175"/>
                  </a:cubicBezTo>
                  <a:lnTo>
                    <a:pt x="136578" y="2138175"/>
                  </a:lnTo>
                  <a:cubicBezTo>
                    <a:pt x="61148" y="2138175"/>
                    <a:pt x="0" y="2077027"/>
                    <a:pt x="0" y="2001597"/>
                  </a:cubicBezTo>
                  <a:lnTo>
                    <a:pt x="0" y="136578"/>
                  </a:lnTo>
                  <a:close/>
                </a:path>
              </a:pathLst>
            </a:cu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hueOff val="2171350"/>
                <a:satOff val="7464"/>
                <a:lumOff val="-358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365760" rIns="91440" bIns="91440" numCol="1" spcCol="1270" anchor="t" anchorCtr="1">
              <a:noAutofit/>
            </a:bodyPr>
            <a:lstStyle/>
            <a:p>
              <a:pPr marL="0" lvl="1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300" kern="1200" dirty="0" smtClean="0">
                  <a:latin typeface="+mj-lt"/>
                </a:rPr>
                <a:t>Handling repetitive daily activities is made easier if instructions are provided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7010400" y="3124200"/>
              <a:ext cx="1828800" cy="1600200"/>
            </a:xfrm>
            <a:custGeom>
              <a:avLst/>
              <a:gdLst>
                <a:gd name="connsiteX0" fmla="*/ 0 w 1365780"/>
                <a:gd name="connsiteY0" fmla="*/ 136578 h 2138175"/>
                <a:gd name="connsiteX1" fmla="*/ 136578 w 1365780"/>
                <a:gd name="connsiteY1" fmla="*/ 0 h 2138175"/>
                <a:gd name="connsiteX2" fmla="*/ 1229202 w 1365780"/>
                <a:gd name="connsiteY2" fmla="*/ 0 h 2138175"/>
                <a:gd name="connsiteX3" fmla="*/ 1365780 w 1365780"/>
                <a:gd name="connsiteY3" fmla="*/ 136578 h 2138175"/>
                <a:gd name="connsiteX4" fmla="*/ 1365780 w 1365780"/>
                <a:gd name="connsiteY4" fmla="*/ 2001597 h 2138175"/>
                <a:gd name="connsiteX5" fmla="*/ 1229202 w 1365780"/>
                <a:gd name="connsiteY5" fmla="*/ 2138175 h 2138175"/>
                <a:gd name="connsiteX6" fmla="*/ 136578 w 1365780"/>
                <a:gd name="connsiteY6" fmla="*/ 2138175 h 2138175"/>
                <a:gd name="connsiteX7" fmla="*/ 0 w 1365780"/>
                <a:gd name="connsiteY7" fmla="*/ 2001597 h 2138175"/>
                <a:gd name="connsiteX8" fmla="*/ 0 w 1365780"/>
                <a:gd name="connsiteY8" fmla="*/ 136578 h 21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2138175">
                  <a:moveTo>
                    <a:pt x="0" y="136578"/>
                  </a:moveTo>
                  <a:cubicBezTo>
                    <a:pt x="0" y="61148"/>
                    <a:pt x="61148" y="0"/>
                    <a:pt x="136578" y="0"/>
                  </a:cubicBezTo>
                  <a:lnTo>
                    <a:pt x="1229202" y="0"/>
                  </a:lnTo>
                  <a:cubicBezTo>
                    <a:pt x="1304632" y="0"/>
                    <a:pt x="1365780" y="61148"/>
                    <a:pt x="1365780" y="136578"/>
                  </a:cubicBezTo>
                  <a:lnTo>
                    <a:pt x="1365780" y="2001597"/>
                  </a:lnTo>
                  <a:cubicBezTo>
                    <a:pt x="1365780" y="2077027"/>
                    <a:pt x="1304632" y="2138175"/>
                    <a:pt x="1229202" y="2138175"/>
                  </a:cubicBezTo>
                  <a:lnTo>
                    <a:pt x="136578" y="2138175"/>
                  </a:lnTo>
                  <a:cubicBezTo>
                    <a:pt x="61148" y="2138175"/>
                    <a:pt x="0" y="2077027"/>
                    <a:pt x="0" y="2001597"/>
                  </a:cubicBezTo>
                  <a:lnTo>
                    <a:pt x="0" y="136578"/>
                  </a:lnTo>
                  <a:close/>
                </a:path>
              </a:pathLst>
            </a:cu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hueOff val="3257024"/>
                <a:satOff val="11196"/>
                <a:lumOff val="-5372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365760" rIns="91440" bIns="91440" numCol="1" spcCol="1270" anchor="t" anchorCtr="1">
              <a:noAutofit/>
            </a:bodyPr>
            <a:lstStyle/>
            <a:p>
              <a:pPr marL="0" lvl="1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300" kern="1200" dirty="0" smtClean="0">
                  <a:latin typeface="+mj-lt"/>
                </a:rPr>
                <a:t>Creating procedures for various tasks allows for others to carry out those tasks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504691" y="2209801"/>
              <a:ext cx="1645920" cy="1045190"/>
            </a:xfrm>
            <a:custGeom>
              <a:avLst/>
              <a:gdLst>
                <a:gd name="connsiteX0" fmla="*/ 0 w 1365780"/>
                <a:gd name="connsiteY0" fmla="*/ 77112 h 771117"/>
                <a:gd name="connsiteX1" fmla="*/ 77112 w 1365780"/>
                <a:gd name="connsiteY1" fmla="*/ 0 h 771117"/>
                <a:gd name="connsiteX2" fmla="*/ 1288668 w 1365780"/>
                <a:gd name="connsiteY2" fmla="*/ 0 h 771117"/>
                <a:gd name="connsiteX3" fmla="*/ 1365780 w 1365780"/>
                <a:gd name="connsiteY3" fmla="*/ 77112 h 771117"/>
                <a:gd name="connsiteX4" fmla="*/ 1365780 w 1365780"/>
                <a:gd name="connsiteY4" fmla="*/ 694005 h 771117"/>
                <a:gd name="connsiteX5" fmla="*/ 1288668 w 1365780"/>
                <a:gd name="connsiteY5" fmla="*/ 771117 h 771117"/>
                <a:gd name="connsiteX6" fmla="*/ 77112 w 1365780"/>
                <a:gd name="connsiteY6" fmla="*/ 771117 h 771117"/>
                <a:gd name="connsiteX7" fmla="*/ 0 w 1365780"/>
                <a:gd name="connsiteY7" fmla="*/ 694005 h 771117"/>
                <a:gd name="connsiteX8" fmla="*/ 0 w 1365780"/>
                <a:gd name="connsiteY8" fmla="*/ 77112 h 771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771117">
                  <a:moveTo>
                    <a:pt x="0" y="77112"/>
                  </a:moveTo>
                  <a:cubicBezTo>
                    <a:pt x="0" y="34524"/>
                    <a:pt x="34524" y="0"/>
                    <a:pt x="77112" y="0"/>
                  </a:cubicBezTo>
                  <a:lnTo>
                    <a:pt x="1288668" y="0"/>
                  </a:lnTo>
                  <a:cubicBezTo>
                    <a:pt x="1331256" y="0"/>
                    <a:pt x="1365780" y="34524"/>
                    <a:pt x="1365780" y="77112"/>
                  </a:cubicBezTo>
                  <a:lnTo>
                    <a:pt x="1365780" y="694005"/>
                  </a:lnTo>
                  <a:cubicBezTo>
                    <a:pt x="1365780" y="736593"/>
                    <a:pt x="1331256" y="771117"/>
                    <a:pt x="1288668" y="771117"/>
                  </a:cubicBezTo>
                  <a:lnTo>
                    <a:pt x="77112" y="771117"/>
                  </a:lnTo>
                  <a:cubicBezTo>
                    <a:pt x="34524" y="771117"/>
                    <a:pt x="0" y="736593"/>
                    <a:pt x="0" y="694005"/>
                  </a:cubicBezTo>
                  <a:lnTo>
                    <a:pt x="0" y="77112"/>
                  </a:lnTo>
                  <a:close/>
                </a:path>
              </a:pathLst>
            </a:cu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91440" numCol="1" spcCol="1270" anchor="ctr" anchorCtr="1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Assessment</a:t>
              </a:r>
              <a:endParaRPr lang="en-US" sz="18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2231005" y="2570892"/>
              <a:ext cx="438940" cy="340039"/>
            </a:xfrm>
            <a:custGeom>
              <a:avLst/>
              <a:gdLst>
                <a:gd name="connsiteX0" fmla="*/ 0 w 438940"/>
                <a:gd name="connsiteY0" fmla="*/ 68008 h 340039"/>
                <a:gd name="connsiteX1" fmla="*/ 268921 w 438940"/>
                <a:gd name="connsiteY1" fmla="*/ 68008 h 340039"/>
                <a:gd name="connsiteX2" fmla="*/ 268921 w 438940"/>
                <a:gd name="connsiteY2" fmla="*/ 0 h 340039"/>
                <a:gd name="connsiteX3" fmla="*/ 438940 w 438940"/>
                <a:gd name="connsiteY3" fmla="*/ 170020 h 340039"/>
                <a:gd name="connsiteX4" fmla="*/ 268921 w 438940"/>
                <a:gd name="connsiteY4" fmla="*/ 340039 h 340039"/>
                <a:gd name="connsiteX5" fmla="*/ 268921 w 438940"/>
                <a:gd name="connsiteY5" fmla="*/ 272031 h 340039"/>
                <a:gd name="connsiteX6" fmla="*/ 0 w 438940"/>
                <a:gd name="connsiteY6" fmla="*/ 272031 h 340039"/>
                <a:gd name="connsiteX7" fmla="*/ 0 w 438940"/>
                <a:gd name="connsiteY7" fmla="*/ 68008 h 340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8940" h="340039">
                  <a:moveTo>
                    <a:pt x="0" y="68008"/>
                  </a:moveTo>
                  <a:lnTo>
                    <a:pt x="268921" y="68008"/>
                  </a:lnTo>
                  <a:lnTo>
                    <a:pt x="268921" y="0"/>
                  </a:lnTo>
                  <a:lnTo>
                    <a:pt x="438940" y="170020"/>
                  </a:lnTo>
                  <a:lnTo>
                    <a:pt x="268921" y="340039"/>
                  </a:lnTo>
                  <a:lnTo>
                    <a:pt x="268921" y="272031"/>
                  </a:lnTo>
                  <a:lnTo>
                    <a:pt x="0" y="272031"/>
                  </a:lnTo>
                  <a:lnTo>
                    <a:pt x="0" y="68008"/>
                  </a:lnTo>
                  <a:close/>
                </a:path>
              </a:pathLst>
            </a:cu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8008" rIns="102012" bIns="68008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698661" y="2209801"/>
              <a:ext cx="1645920" cy="1045190"/>
            </a:xfrm>
            <a:custGeom>
              <a:avLst/>
              <a:gdLst>
                <a:gd name="connsiteX0" fmla="*/ 0 w 1365780"/>
                <a:gd name="connsiteY0" fmla="*/ 77112 h 771117"/>
                <a:gd name="connsiteX1" fmla="*/ 77112 w 1365780"/>
                <a:gd name="connsiteY1" fmla="*/ 0 h 771117"/>
                <a:gd name="connsiteX2" fmla="*/ 1288668 w 1365780"/>
                <a:gd name="connsiteY2" fmla="*/ 0 h 771117"/>
                <a:gd name="connsiteX3" fmla="*/ 1365780 w 1365780"/>
                <a:gd name="connsiteY3" fmla="*/ 77112 h 771117"/>
                <a:gd name="connsiteX4" fmla="*/ 1365780 w 1365780"/>
                <a:gd name="connsiteY4" fmla="*/ 694005 h 771117"/>
                <a:gd name="connsiteX5" fmla="*/ 1288668 w 1365780"/>
                <a:gd name="connsiteY5" fmla="*/ 771117 h 771117"/>
                <a:gd name="connsiteX6" fmla="*/ 77112 w 1365780"/>
                <a:gd name="connsiteY6" fmla="*/ 771117 h 771117"/>
                <a:gd name="connsiteX7" fmla="*/ 0 w 1365780"/>
                <a:gd name="connsiteY7" fmla="*/ 694005 h 771117"/>
                <a:gd name="connsiteX8" fmla="*/ 0 w 1365780"/>
                <a:gd name="connsiteY8" fmla="*/ 77112 h 771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771117">
                  <a:moveTo>
                    <a:pt x="0" y="77112"/>
                  </a:moveTo>
                  <a:cubicBezTo>
                    <a:pt x="0" y="34524"/>
                    <a:pt x="34524" y="0"/>
                    <a:pt x="77112" y="0"/>
                  </a:cubicBezTo>
                  <a:lnTo>
                    <a:pt x="1288668" y="0"/>
                  </a:lnTo>
                  <a:cubicBezTo>
                    <a:pt x="1331256" y="0"/>
                    <a:pt x="1365780" y="34524"/>
                    <a:pt x="1365780" y="77112"/>
                  </a:cubicBezTo>
                  <a:lnTo>
                    <a:pt x="1365780" y="694005"/>
                  </a:lnTo>
                  <a:cubicBezTo>
                    <a:pt x="1365780" y="736593"/>
                    <a:pt x="1331256" y="771117"/>
                    <a:pt x="1288668" y="771117"/>
                  </a:cubicBezTo>
                  <a:lnTo>
                    <a:pt x="77112" y="771117"/>
                  </a:lnTo>
                  <a:cubicBezTo>
                    <a:pt x="34524" y="771117"/>
                    <a:pt x="0" y="736593"/>
                    <a:pt x="0" y="694005"/>
                  </a:cubicBezTo>
                  <a:lnTo>
                    <a:pt x="0" y="77112"/>
                  </a:lnTo>
                  <a:close/>
                </a:path>
              </a:pathLst>
            </a:cu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085675"/>
                <a:satOff val="3732"/>
                <a:lumOff val="-17909"/>
                <a:alphaOff val="0"/>
              </a:schemeClr>
            </a:fillRef>
            <a:effectRef idx="0">
              <a:schemeClr val="accent5">
                <a:hueOff val="1085675"/>
                <a:satOff val="3732"/>
                <a:lumOff val="-1790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91440" numCol="1" spcCol="1270" anchor="ctr" anchorCtr="1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Prioritization</a:t>
              </a:r>
              <a:endParaRPr lang="en-US" sz="1800" kern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424974" y="2570892"/>
              <a:ext cx="438940" cy="340039"/>
            </a:xfrm>
            <a:custGeom>
              <a:avLst/>
              <a:gdLst>
                <a:gd name="connsiteX0" fmla="*/ 0 w 438940"/>
                <a:gd name="connsiteY0" fmla="*/ 68008 h 340039"/>
                <a:gd name="connsiteX1" fmla="*/ 268921 w 438940"/>
                <a:gd name="connsiteY1" fmla="*/ 68008 h 340039"/>
                <a:gd name="connsiteX2" fmla="*/ 268921 w 438940"/>
                <a:gd name="connsiteY2" fmla="*/ 0 h 340039"/>
                <a:gd name="connsiteX3" fmla="*/ 438940 w 438940"/>
                <a:gd name="connsiteY3" fmla="*/ 170020 h 340039"/>
                <a:gd name="connsiteX4" fmla="*/ 268921 w 438940"/>
                <a:gd name="connsiteY4" fmla="*/ 340039 h 340039"/>
                <a:gd name="connsiteX5" fmla="*/ 268921 w 438940"/>
                <a:gd name="connsiteY5" fmla="*/ 272031 h 340039"/>
                <a:gd name="connsiteX6" fmla="*/ 0 w 438940"/>
                <a:gd name="connsiteY6" fmla="*/ 272031 h 340039"/>
                <a:gd name="connsiteX7" fmla="*/ 0 w 438940"/>
                <a:gd name="connsiteY7" fmla="*/ 68008 h 340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8940" h="340039">
                  <a:moveTo>
                    <a:pt x="0" y="68008"/>
                  </a:moveTo>
                  <a:lnTo>
                    <a:pt x="268921" y="68008"/>
                  </a:lnTo>
                  <a:lnTo>
                    <a:pt x="268921" y="0"/>
                  </a:lnTo>
                  <a:lnTo>
                    <a:pt x="438940" y="170020"/>
                  </a:lnTo>
                  <a:lnTo>
                    <a:pt x="268921" y="340039"/>
                  </a:lnTo>
                  <a:lnTo>
                    <a:pt x="268921" y="272031"/>
                  </a:lnTo>
                  <a:lnTo>
                    <a:pt x="0" y="272031"/>
                  </a:lnTo>
                  <a:lnTo>
                    <a:pt x="0" y="68008"/>
                  </a:lnTo>
                  <a:close/>
                </a:path>
              </a:pathLst>
            </a:cu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628512"/>
                <a:satOff val="5598"/>
                <a:lumOff val="-26863"/>
                <a:alphaOff val="0"/>
              </a:schemeClr>
            </a:fillRef>
            <a:effectRef idx="0">
              <a:schemeClr val="accent5">
                <a:hueOff val="1628512"/>
                <a:satOff val="5598"/>
                <a:lumOff val="-268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8008" rIns="102012" bIns="68008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4892630" y="2209801"/>
              <a:ext cx="1645920" cy="1045190"/>
            </a:xfrm>
            <a:custGeom>
              <a:avLst/>
              <a:gdLst>
                <a:gd name="connsiteX0" fmla="*/ 0 w 1365780"/>
                <a:gd name="connsiteY0" fmla="*/ 77112 h 771117"/>
                <a:gd name="connsiteX1" fmla="*/ 77112 w 1365780"/>
                <a:gd name="connsiteY1" fmla="*/ 0 h 771117"/>
                <a:gd name="connsiteX2" fmla="*/ 1288668 w 1365780"/>
                <a:gd name="connsiteY2" fmla="*/ 0 h 771117"/>
                <a:gd name="connsiteX3" fmla="*/ 1365780 w 1365780"/>
                <a:gd name="connsiteY3" fmla="*/ 77112 h 771117"/>
                <a:gd name="connsiteX4" fmla="*/ 1365780 w 1365780"/>
                <a:gd name="connsiteY4" fmla="*/ 694005 h 771117"/>
                <a:gd name="connsiteX5" fmla="*/ 1288668 w 1365780"/>
                <a:gd name="connsiteY5" fmla="*/ 771117 h 771117"/>
                <a:gd name="connsiteX6" fmla="*/ 77112 w 1365780"/>
                <a:gd name="connsiteY6" fmla="*/ 771117 h 771117"/>
                <a:gd name="connsiteX7" fmla="*/ 0 w 1365780"/>
                <a:gd name="connsiteY7" fmla="*/ 694005 h 771117"/>
                <a:gd name="connsiteX8" fmla="*/ 0 w 1365780"/>
                <a:gd name="connsiteY8" fmla="*/ 77112 h 771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771117">
                  <a:moveTo>
                    <a:pt x="0" y="77112"/>
                  </a:moveTo>
                  <a:cubicBezTo>
                    <a:pt x="0" y="34524"/>
                    <a:pt x="34524" y="0"/>
                    <a:pt x="77112" y="0"/>
                  </a:cubicBezTo>
                  <a:lnTo>
                    <a:pt x="1288668" y="0"/>
                  </a:lnTo>
                  <a:cubicBezTo>
                    <a:pt x="1331256" y="0"/>
                    <a:pt x="1365780" y="34524"/>
                    <a:pt x="1365780" y="77112"/>
                  </a:cubicBezTo>
                  <a:lnTo>
                    <a:pt x="1365780" y="694005"/>
                  </a:lnTo>
                  <a:cubicBezTo>
                    <a:pt x="1365780" y="736593"/>
                    <a:pt x="1331256" y="771117"/>
                    <a:pt x="1288668" y="771117"/>
                  </a:cubicBezTo>
                  <a:lnTo>
                    <a:pt x="77112" y="771117"/>
                  </a:lnTo>
                  <a:cubicBezTo>
                    <a:pt x="34524" y="771117"/>
                    <a:pt x="0" y="736593"/>
                    <a:pt x="0" y="694005"/>
                  </a:cubicBezTo>
                  <a:lnTo>
                    <a:pt x="0" y="77112"/>
                  </a:lnTo>
                  <a:close/>
                </a:path>
              </a:pathLst>
            </a:cu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71350"/>
                <a:satOff val="7464"/>
                <a:lumOff val="-35817"/>
                <a:alphaOff val="0"/>
              </a:schemeClr>
            </a:fillRef>
            <a:effectRef idx="0">
              <a:schemeClr val="accent5">
                <a:hueOff val="2171350"/>
                <a:satOff val="7464"/>
                <a:lumOff val="-358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91440" numCol="1" spcCol="1270" anchor="ctr" anchorCtr="1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Creation of procedures</a:t>
              </a:r>
              <a:endParaRPr lang="en-US" sz="1800" kern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618944" y="2570892"/>
              <a:ext cx="438940" cy="340039"/>
            </a:xfrm>
            <a:custGeom>
              <a:avLst/>
              <a:gdLst>
                <a:gd name="connsiteX0" fmla="*/ 0 w 438940"/>
                <a:gd name="connsiteY0" fmla="*/ 68008 h 340039"/>
                <a:gd name="connsiteX1" fmla="*/ 268921 w 438940"/>
                <a:gd name="connsiteY1" fmla="*/ 68008 h 340039"/>
                <a:gd name="connsiteX2" fmla="*/ 268921 w 438940"/>
                <a:gd name="connsiteY2" fmla="*/ 0 h 340039"/>
                <a:gd name="connsiteX3" fmla="*/ 438940 w 438940"/>
                <a:gd name="connsiteY3" fmla="*/ 170020 h 340039"/>
                <a:gd name="connsiteX4" fmla="*/ 268921 w 438940"/>
                <a:gd name="connsiteY4" fmla="*/ 340039 h 340039"/>
                <a:gd name="connsiteX5" fmla="*/ 268921 w 438940"/>
                <a:gd name="connsiteY5" fmla="*/ 272031 h 340039"/>
                <a:gd name="connsiteX6" fmla="*/ 0 w 438940"/>
                <a:gd name="connsiteY6" fmla="*/ 272031 h 340039"/>
                <a:gd name="connsiteX7" fmla="*/ 0 w 438940"/>
                <a:gd name="connsiteY7" fmla="*/ 68008 h 340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8940" h="340039">
                  <a:moveTo>
                    <a:pt x="0" y="68008"/>
                  </a:moveTo>
                  <a:lnTo>
                    <a:pt x="268921" y="68008"/>
                  </a:lnTo>
                  <a:lnTo>
                    <a:pt x="268921" y="0"/>
                  </a:lnTo>
                  <a:lnTo>
                    <a:pt x="438940" y="170020"/>
                  </a:lnTo>
                  <a:lnTo>
                    <a:pt x="268921" y="340039"/>
                  </a:lnTo>
                  <a:lnTo>
                    <a:pt x="268921" y="272031"/>
                  </a:lnTo>
                  <a:lnTo>
                    <a:pt x="0" y="272031"/>
                  </a:lnTo>
                  <a:lnTo>
                    <a:pt x="0" y="68008"/>
                  </a:lnTo>
                  <a:close/>
                </a:path>
              </a:pathLst>
            </a:custGeom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3257024"/>
                <a:satOff val="11196"/>
                <a:lumOff val="-53726"/>
                <a:alphaOff val="0"/>
              </a:schemeClr>
            </a:fillRef>
            <a:effectRef idx="0">
              <a:schemeClr val="accent5">
                <a:hueOff val="3257024"/>
                <a:satOff val="11196"/>
                <a:lumOff val="-537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8008" rIns="102012" bIns="68008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7086599" y="2209801"/>
              <a:ext cx="1645920" cy="1045190"/>
            </a:xfrm>
            <a:custGeom>
              <a:avLst/>
              <a:gdLst>
                <a:gd name="connsiteX0" fmla="*/ 0 w 1365780"/>
                <a:gd name="connsiteY0" fmla="*/ 77112 h 771117"/>
                <a:gd name="connsiteX1" fmla="*/ 77112 w 1365780"/>
                <a:gd name="connsiteY1" fmla="*/ 0 h 771117"/>
                <a:gd name="connsiteX2" fmla="*/ 1288668 w 1365780"/>
                <a:gd name="connsiteY2" fmla="*/ 0 h 771117"/>
                <a:gd name="connsiteX3" fmla="*/ 1365780 w 1365780"/>
                <a:gd name="connsiteY3" fmla="*/ 77112 h 771117"/>
                <a:gd name="connsiteX4" fmla="*/ 1365780 w 1365780"/>
                <a:gd name="connsiteY4" fmla="*/ 694005 h 771117"/>
                <a:gd name="connsiteX5" fmla="*/ 1288668 w 1365780"/>
                <a:gd name="connsiteY5" fmla="*/ 771117 h 771117"/>
                <a:gd name="connsiteX6" fmla="*/ 77112 w 1365780"/>
                <a:gd name="connsiteY6" fmla="*/ 771117 h 771117"/>
                <a:gd name="connsiteX7" fmla="*/ 0 w 1365780"/>
                <a:gd name="connsiteY7" fmla="*/ 694005 h 771117"/>
                <a:gd name="connsiteX8" fmla="*/ 0 w 1365780"/>
                <a:gd name="connsiteY8" fmla="*/ 77112 h 771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771117">
                  <a:moveTo>
                    <a:pt x="0" y="77112"/>
                  </a:moveTo>
                  <a:cubicBezTo>
                    <a:pt x="0" y="34524"/>
                    <a:pt x="34524" y="0"/>
                    <a:pt x="77112" y="0"/>
                  </a:cubicBezTo>
                  <a:lnTo>
                    <a:pt x="1288668" y="0"/>
                  </a:lnTo>
                  <a:cubicBezTo>
                    <a:pt x="1331256" y="0"/>
                    <a:pt x="1365780" y="34524"/>
                    <a:pt x="1365780" y="77112"/>
                  </a:cubicBezTo>
                  <a:lnTo>
                    <a:pt x="1365780" y="694005"/>
                  </a:lnTo>
                  <a:cubicBezTo>
                    <a:pt x="1365780" y="736593"/>
                    <a:pt x="1331256" y="771117"/>
                    <a:pt x="1288668" y="771117"/>
                  </a:cubicBezTo>
                  <a:lnTo>
                    <a:pt x="77112" y="771117"/>
                  </a:lnTo>
                  <a:cubicBezTo>
                    <a:pt x="34524" y="771117"/>
                    <a:pt x="0" y="736593"/>
                    <a:pt x="0" y="694005"/>
                  </a:cubicBezTo>
                  <a:lnTo>
                    <a:pt x="0" y="77112"/>
                  </a:lnTo>
                  <a:close/>
                </a:path>
              </a:pathLst>
            </a:custGeom>
            <a:solidFill>
              <a:srgbClr val="0099CC"/>
            </a:solidFill>
            <a:ln w="3810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3257024"/>
                <a:satOff val="11196"/>
                <a:lumOff val="-53726"/>
                <a:alphaOff val="0"/>
              </a:schemeClr>
            </a:fillRef>
            <a:effectRef idx="0">
              <a:schemeClr val="accent5">
                <a:hueOff val="3257024"/>
                <a:satOff val="11196"/>
                <a:lumOff val="-537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91440" numCol="1" spcCol="1270" anchor="ctr" anchorCtr="1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Delegation</a:t>
              </a:r>
              <a:endParaRPr lang="en-US" sz="1800" kern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370117465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A3E2819B-2D54-4664-A9D3-72A98BE3410A}" type="slidenum">
              <a:rPr lang="en-US"/>
              <a:pPr/>
              <a:t>34</a:t>
            </a:fld>
            <a:endParaRPr lang="en-US"/>
          </a:p>
        </p:txBody>
      </p:sp>
      <p:sp>
        <p:nvSpPr>
          <p:cNvPr id="1249285" name="Rectangle 5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41300"/>
            <a:ext cx="9144000" cy="1203325"/>
          </a:xfrm>
          <a:ln>
            <a:noFill/>
          </a:ln>
        </p:spPr>
        <p:txBody>
          <a:bodyPr/>
          <a:lstStyle/>
          <a:p>
            <a:r>
              <a:rPr lang="en-US"/>
              <a:t>Achieving Entrepreneurial Leadership</a:t>
            </a:r>
            <a:br>
              <a:rPr lang="en-US"/>
            </a:br>
            <a:r>
              <a:rPr lang="en-US"/>
              <a:t>in the New Millennium</a:t>
            </a:r>
          </a:p>
        </p:txBody>
      </p:sp>
      <p:sp>
        <p:nvSpPr>
          <p:cNvPr id="12492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924800" cy="4648200"/>
          </a:xfrm>
        </p:spPr>
        <p:txBody>
          <a:bodyPr/>
          <a:lstStyle/>
          <a:p>
            <a:r>
              <a:rPr lang="en-US" dirty="0"/>
              <a:t>Entrepreneurial Leadership</a:t>
            </a:r>
          </a:p>
          <a:p>
            <a:pPr lvl="1"/>
            <a:r>
              <a:rPr lang="en-US" dirty="0"/>
              <a:t>Arises when an entrepreneur attempts to manage the fast-paced, growth oriented company.</a:t>
            </a:r>
          </a:p>
          <a:p>
            <a:r>
              <a:rPr lang="en-US" dirty="0"/>
              <a:t>Components of Entrepreneurial Leadership</a:t>
            </a:r>
          </a:p>
          <a:p>
            <a:pPr lvl="1"/>
            <a:r>
              <a:rPr lang="en-US" dirty="0"/>
              <a:t>Determining the firm’s purpose or vision.</a:t>
            </a:r>
          </a:p>
          <a:p>
            <a:pPr lvl="1"/>
            <a:r>
              <a:rPr lang="en-US" dirty="0"/>
              <a:t>Exploiting and maintaining the core competencies.</a:t>
            </a:r>
          </a:p>
          <a:p>
            <a:pPr lvl="1"/>
            <a:r>
              <a:rPr lang="en-US" dirty="0"/>
              <a:t>Developing human capital.</a:t>
            </a:r>
          </a:p>
          <a:p>
            <a:pPr lvl="1"/>
            <a:r>
              <a:rPr lang="en-US" dirty="0"/>
              <a:t>Sustaining an effective organizational culture.</a:t>
            </a:r>
          </a:p>
          <a:p>
            <a:pPr lvl="1"/>
            <a:r>
              <a:rPr lang="en-US" dirty="0"/>
              <a:t>Emphasizing ethical practices.</a:t>
            </a:r>
          </a:p>
          <a:p>
            <a:pPr lvl="1"/>
            <a:r>
              <a:rPr lang="en-US" dirty="0"/>
              <a:t>Establishing balanced organizational controls.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C042373E-0C01-4256-BE22-0A07C7B89857}" type="slidenum">
              <a:rPr lang="en-US"/>
              <a:pPr/>
              <a:t>35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13.4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8080"/>
                </a:solidFill>
                <a:effectLst/>
                <a:cs typeface="Tahoma" pitchFamily="34" charset="0"/>
              </a:rPr>
              <a:t>Strategic, Visionary, and Managerial Leadership </a:t>
            </a:r>
          </a:p>
        </p:txBody>
      </p:sp>
      <p:graphicFrame>
        <p:nvGraphicFramePr>
          <p:cNvPr id="278612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9812647"/>
              </p:ext>
            </p:extLst>
          </p:nvPr>
        </p:nvGraphicFramePr>
        <p:xfrm>
          <a:off x="304800" y="1143000"/>
          <a:ext cx="8534400" cy="5029200"/>
        </p:xfrm>
        <a:graphic>
          <a:graphicData uri="http://schemas.openxmlformats.org/drawingml/2006/table">
            <a:tbl>
              <a:tblPr/>
              <a:tblGrid>
                <a:gridCol w="85344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Strategic Leaders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synergistic combination of managerial and visionary leadership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emphasis on ethical behavior and value-based decisions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oversee operating (day-to-day) and strategic (long-term) responsibilities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formulate and implement strategies for immediate impact and preservation of long-term goals to enhance organizational survival, growth, and long-term viability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have strong, positive expectations of the performance they expect from their superiors, peers, subordinates, and themselves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use strategic controls and financial controls, with emphasis on strategic controls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use, and interchange, tacit and explicit knowledge on individual and organizational levels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use linear and nonlinear thinking patterns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believe in strategic choice, that is, their choices make a difference in their organizations and environment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03"/>
          <p:cNvSpPr>
            <a:spLocks noChangeArrowheads="1"/>
          </p:cNvSpPr>
          <p:nvPr/>
        </p:nvSpPr>
        <p:spPr bwMode="auto">
          <a:xfrm>
            <a:off x="365125" y="6237603"/>
            <a:ext cx="720742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W. Glenn Rowe, “Creating Wealth in Organizations: The Role of Strategic Leadership,” </a:t>
            </a:r>
            <a:r>
              <a:rPr lang="en-US" sz="800" i="1" dirty="0">
                <a:solidFill>
                  <a:srgbClr val="0099CC"/>
                </a:solidFill>
              </a:rPr>
              <a:t>Academy of Management Executive</a:t>
            </a:r>
            <a:r>
              <a:rPr lang="en-US" sz="800" dirty="0">
                <a:solidFill>
                  <a:srgbClr val="0099CC"/>
                </a:solidFill>
              </a:rPr>
              <a:t> </a:t>
            </a:r>
            <a:r>
              <a:rPr lang="en-US" sz="800" dirty="0" smtClean="0">
                <a:solidFill>
                  <a:srgbClr val="0099CC"/>
                </a:solidFill>
              </a:rPr>
              <a:t>15, no. 1 </a:t>
            </a:r>
            <a:r>
              <a:rPr lang="en-US" sz="800" dirty="0">
                <a:solidFill>
                  <a:srgbClr val="0099CC"/>
                </a:solidFill>
              </a:rPr>
              <a:t>(2001): 82.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7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C78EE7CE-A076-4027-AA21-2DE0E19EF07D}" type="slidenum">
              <a:rPr lang="en-US"/>
              <a:pPr/>
              <a:t>36</a:t>
            </a:fld>
            <a:endParaRPr lang="en-US"/>
          </a:p>
        </p:txBody>
      </p:sp>
      <p:sp>
        <p:nvSpPr>
          <p:cNvPr id="115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45720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13.4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Strategic, Visionary, and Managerial </a:t>
            </a:r>
            <a:r>
              <a:rPr lang="en-US" sz="1800" dirty="0" smtClean="0">
                <a:solidFill>
                  <a:srgbClr val="0099CC"/>
                </a:solidFill>
                <a:effectLst/>
                <a:cs typeface="Tahoma" pitchFamily="34" charset="0"/>
              </a:rPr>
              <a:t>Leadership (cont’d) </a:t>
            </a:r>
            <a:endParaRPr lang="en-US" sz="1800" dirty="0">
              <a:solidFill>
                <a:srgbClr val="0099CC"/>
              </a:solidFill>
              <a:effectLst/>
              <a:cs typeface="Tahoma" pitchFamily="34" charset="0"/>
            </a:endParaRPr>
          </a:p>
        </p:txBody>
      </p:sp>
      <p:graphicFrame>
        <p:nvGraphicFramePr>
          <p:cNvPr id="1153326" name="Group 3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8845463"/>
              </p:ext>
            </p:extLst>
          </p:nvPr>
        </p:nvGraphicFramePr>
        <p:xfrm>
          <a:off x="381000" y="990600"/>
          <a:ext cx="8382000" cy="5213352"/>
        </p:xfrm>
        <a:graphic>
          <a:graphicData uri="http://schemas.openxmlformats.org/drawingml/2006/table">
            <a:tbl>
              <a:tblPr/>
              <a:tblGrid>
                <a:gridCol w="4191000"/>
                <a:gridCol w="419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Visionary Leaders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Managerial Leaders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are proactive, shape ideas, change the way people think about what is desirable, possible, and necessary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are reactive; adopt passive attitudes toward goals; goals arise out of necessities, not desires and dreams; goals based on past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work to develop choices, fresh approaches to long standing problems; work from high-risk positions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view work as an enabling process involving some combination of ideas and people interacting to establish strategies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are concerned with ideas; relate to people in intuitive and empathetic ways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relate to people according to their roles in the decision-making process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feel separate from their environment; work in, but do not belong to, organizations; sense of who they are does not depend on work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see themselves as conservators and regulators of existing order; sense of who they are depends on their role in organization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influence attitudes and opinions of others within the organization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influence actions and decisions of those with whom they work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concerned with insuring future of organization, especially through development and management of people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involved in situations and contexts characteristic of day-to-day activities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more embedded in complexity, ambiguity, and information overload; engage in multifunctional, integrative tasks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concerned with, and more comfortable in, functional areas of responsibilities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know less than their functional area experts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expert in their functional area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more likely to make decisions based on values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less likely to make value-based decisions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more willing to invest in innovation, human capital, and creating and maintaining an effective culture to ensure long-term viability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engage in, and support, short-term, least-cost behavior to enhance financial performance figures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focus on tacit knowledge and develop strategies as communal forms of tacit knowledge that promote enactment of a vision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focus on managing the exchange and combination of explicit knowledge and ensuring compliance to standard operating procedures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utilize nonlinear thinking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utilize linear thinking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believe in strategic choice, that is, their choices make a difference in their organizations and environment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believe in determinism, that is, the choices they make are determined by their internal and external environments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53327" name="Rectangle 303"/>
          <p:cNvSpPr>
            <a:spLocks noChangeArrowheads="1"/>
          </p:cNvSpPr>
          <p:nvPr/>
        </p:nvSpPr>
        <p:spPr bwMode="auto">
          <a:xfrm>
            <a:off x="365125" y="6237603"/>
            <a:ext cx="720742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W. Glenn Rowe, “Creating Wealth in Organizations: The Role of Strategic Leadership,” </a:t>
            </a:r>
            <a:r>
              <a:rPr lang="en-US" sz="800" i="1" dirty="0">
                <a:solidFill>
                  <a:srgbClr val="0099CC"/>
                </a:solidFill>
              </a:rPr>
              <a:t>Academy of Management Executive</a:t>
            </a:r>
            <a:r>
              <a:rPr lang="en-US" sz="800" dirty="0">
                <a:solidFill>
                  <a:srgbClr val="0099CC"/>
                </a:solidFill>
              </a:rPr>
              <a:t> </a:t>
            </a:r>
            <a:r>
              <a:rPr lang="en-US" sz="800" dirty="0" smtClean="0">
                <a:solidFill>
                  <a:srgbClr val="0099CC"/>
                </a:solidFill>
              </a:rPr>
              <a:t>15, no. 1 </a:t>
            </a:r>
            <a:r>
              <a:rPr lang="en-US" sz="800" dirty="0">
                <a:solidFill>
                  <a:srgbClr val="0099CC"/>
                </a:solidFill>
              </a:rPr>
              <a:t>(2001): 82.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5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5A034BD5-642A-4845-BC9D-6551CFC4D656}" type="slidenum">
              <a:rPr lang="en-US"/>
              <a:pPr/>
              <a:t>37</a:t>
            </a:fld>
            <a:endParaRPr lang="en-US"/>
          </a:p>
        </p:txBody>
      </p:sp>
      <p:sp>
        <p:nvSpPr>
          <p:cNvPr id="1236996" name="Rectangle 4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165100"/>
            <a:ext cx="9144000" cy="1203325"/>
          </a:xfrm>
        </p:spPr>
        <p:txBody>
          <a:bodyPr/>
          <a:lstStyle/>
          <a:p>
            <a:r>
              <a:rPr lang="en-US" dirty="0"/>
              <a:t>The International Environment:</a:t>
            </a:r>
            <a:br>
              <a:rPr lang="en-US" dirty="0"/>
            </a:br>
            <a:r>
              <a:rPr lang="en-US" dirty="0"/>
              <a:t>Global Opportunities</a:t>
            </a:r>
          </a:p>
        </p:txBody>
      </p:sp>
      <p:sp>
        <p:nvSpPr>
          <p:cNvPr id="12369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/>
              <a:t>Global Entrepreneurs</a:t>
            </a:r>
          </a:p>
          <a:p>
            <a:pPr lvl="1"/>
            <a:r>
              <a:rPr lang="en-US"/>
              <a:t>Rely on global networks for resources, design, and distribution.</a:t>
            </a:r>
          </a:p>
          <a:p>
            <a:pPr lvl="1"/>
            <a:r>
              <a:rPr lang="en-US"/>
              <a:t>Are adept at recognizing opportunities that require agility, certainty, and ingenuity with a global perspective.</a:t>
            </a:r>
          </a:p>
          <a:p>
            <a:pPr lvl="1"/>
            <a:r>
              <a:rPr lang="en-US"/>
              <a:t>Must be global thinkers in order to design and adopt strategies for different countries.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8B77EA1C-2340-4B00-96B7-7BCDC73861D3}" type="slidenum">
              <a:rPr lang="en-US"/>
              <a:pPr/>
              <a:t>38</a:t>
            </a:fld>
            <a:endParaRPr lang="en-US"/>
          </a:p>
        </p:txBody>
      </p:sp>
      <p:sp>
        <p:nvSpPr>
          <p:cNvPr id="172038" name="Rectangle 6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655638"/>
          </a:xfrm>
        </p:spPr>
        <p:txBody>
          <a:bodyPr/>
          <a:lstStyle/>
          <a:p>
            <a:r>
              <a:rPr lang="en-US" sz="2800"/>
              <a:t>Key Terms and Concepts</a:t>
            </a:r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en-US" sz="2000" dirty="0" smtClean="0"/>
              <a:t>entrepreneurial firm</a:t>
            </a:r>
            <a:endParaRPr lang="en-US" sz="2000" dirty="0"/>
          </a:p>
          <a:p>
            <a:pPr>
              <a:spcBef>
                <a:spcPct val="25000"/>
              </a:spcBef>
            </a:pPr>
            <a:r>
              <a:rPr lang="en-US" sz="2000" dirty="0"/>
              <a:t>entrepreneurial leadership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entrepreneurial strategy matrix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global entrepreneur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growth stage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growth wall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innovation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lack of expertise/skills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lack of knowledge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lack of trust and openness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life-cycle stages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moral failure</a:t>
            </a:r>
          </a:p>
        </p:txBody>
      </p:sp>
      <p:sp>
        <p:nvSpPr>
          <p:cNvPr id="17204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en-US" sz="2000"/>
              <a:t>new-venture development</a:t>
            </a:r>
          </a:p>
          <a:p>
            <a:pPr>
              <a:spcBef>
                <a:spcPct val="25000"/>
              </a:spcBef>
            </a:pPr>
            <a:r>
              <a:rPr lang="en-US" sz="2000"/>
              <a:t>one-person-band syndrome</a:t>
            </a:r>
          </a:p>
          <a:p>
            <a:pPr>
              <a:spcBef>
                <a:spcPct val="25000"/>
              </a:spcBef>
            </a:pPr>
            <a:r>
              <a:rPr lang="en-US" sz="2000"/>
              <a:t>perception of high cost</a:t>
            </a:r>
          </a:p>
          <a:p>
            <a:pPr>
              <a:spcBef>
                <a:spcPct val="25000"/>
              </a:spcBef>
            </a:pPr>
            <a:r>
              <a:rPr lang="en-US" sz="2000"/>
              <a:t>personal failure</a:t>
            </a:r>
          </a:p>
          <a:p>
            <a:pPr>
              <a:spcBef>
                <a:spcPct val="25000"/>
              </a:spcBef>
            </a:pPr>
            <a:r>
              <a:rPr lang="en-US" sz="2000"/>
              <a:t>stabilization stage</a:t>
            </a:r>
          </a:p>
          <a:p>
            <a:pPr>
              <a:spcBef>
                <a:spcPct val="25000"/>
              </a:spcBef>
            </a:pPr>
            <a:r>
              <a:rPr lang="en-US" sz="2000"/>
              <a:t>start-up activities</a:t>
            </a:r>
          </a:p>
          <a:p>
            <a:pPr>
              <a:spcBef>
                <a:spcPct val="25000"/>
              </a:spcBef>
            </a:pPr>
            <a:r>
              <a:rPr lang="en-US" sz="2000"/>
              <a:t>strategic planning</a:t>
            </a:r>
          </a:p>
          <a:p>
            <a:pPr>
              <a:spcBef>
                <a:spcPct val="25000"/>
              </a:spcBef>
            </a:pPr>
            <a:r>
              <a:rPr lang="en-US" sz="2000"/>
              <a:t>strategic positioning</a:t>
            </a:r>
          </a:p>
          <a:p>
            <a:pPr>
              <a:spcBef>
                <a:spcPct val="25000"/>
              </a:spcBef>
            </a:pPr>
            <a:r>
              <a:rPr lang="en-US" sz="2000"/>
              <a:t>SWOT analysis</a:t>
            </a:r>
          </a:p>
          <a:p>
            <a:pPr>
              <a:spcBef>
                <a:spcPct val="25000"/>
              </a:spcBef>
            </a:pPr>
            <a:r>
              <a:rPr lang="en-US" sz="2000"/>
              <a:t>time scarcity</a:t>
            </a:r>
          </a:p>
          <a:p>
            <a:pPr>
              <a:spcBef>
                <a:spcPct val="25000"/>
              </a:spcBef>
            </a:pPr>
            <a:r>
              <a:rPr lang="en-US" sz="2000"/>
              <a:t>uncontrollable failure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2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2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2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2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2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20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2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20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20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20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7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7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7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20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720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720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9" grpId="0" build="p"/>
      <p:bldP spid="17204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145A8D71-4202-4265-BB4E-E7E70066BBBE}" type="slidenum">
              <a:rPr lang="en-US"/>
              <a:pPr/>
              <a:t>4</a:t>
            </a:fld>
            <a:endParaRPr lang="en-US"/>
          </a:p>
        </p:txBody>
      </p:sp>
      <p:sp>
        <p:nvSpPr>
          <p:cNvPr id="115507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Planning and Emerging Firms</a:t>
            </a:r>
          </a:p>
        </p:txBody>
      </p:sp>
      <p:sp>
        <p:nvSpPr>
          <p:cNvPr id="115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entrepreneurs’ planning for their ventures is informal and unsystematic.</a:t>
            </a:r>
          </a:p>
          <a:p>
            <a:r>
              <a:rPr lang="en-US"/>
              <a:t>The need for formal, systematic planning arises when:</a:t>
            </a:r>
          </a:p>
          <a:p>
            <a:pPr lvl="1"/>
            <a:r>
              <a:rPr lang="en-US"/>
              <a:t>The firm is expanding with constantly increasing personnel size and market operations </a:t>
            </a:r>
          </a:p>
          <a:p>
            <a:pPr lvl="1"/>
            <a:r>
              <a:rPr lang="en-US"/>
              <a:t>A high degree of uncertainty exists</a:t>
            </a:r>
          </a:p>
          <a:p>
            <a:pPr lvl="1"/>
            <a:r>
              <a:rPr lang="en-US"/>
              <a:t>There is strong competition</a:t>
            </a:r>
          </a:p>
          <a:p>
            <a:pPr lvl="1"/>
            <a:r>
              <a:rPr lang="en-US"/>
              <a:t>There is a lack of adequate experience, either technological or business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EE32B7BB-78FA-496F-B9B4-8E4796597FFF}" type="slidenum">
              <a:rPr lang="en-US"/>
              <a:pPr/>
              <a:t>5</a:t>
            </a:fld>
            <a:endParaRPr lang="en-US"/>
          </a:p>
        </p:txBody>
      </p:sp>
      <p:sp>
        <p:nvSpPr>
          <p:cNvPr id="115712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Strategic Planning</a:t>
            </a:r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Strategic Planning</a:t>
            </a:r>
          </a:p>
          <a:p>
            <a:pPr lvl="1"/>
            <a:r>
              <a:rPr lang="en-US"/>
              <a:t>The formulation of long-range plans for the effective management of environmental opportunities and threats in light of a venture’s strengths and weaknesses.</a:t>
            </a:r>
          </a:p>
          <a:p>
            <a:pPr lvl="1"/>
            <a:r>
              <a:rPr lang="en-US"/>
              <a:t>Includes:</a:t>
            </a:r>
          </a:p>
          <a:p>
            <a:pPr lvl="2"/>
            <a:r>
              <a:rPr lang="en-US" sz="2400"/>
              <a:t>Defining the venture’s mission</a:t>
            </a:r>
          </a:p>
          <a:p>
            <a:pPr lvl="2"/>
            <a:r>
              <a:rPr lang="en-US" sz="2400"/>
              <a:t>Specifying achievable objectives</a:t>
            </a:r>
          </a:p>
          <a:p>
            <a:pPr lvl="2"/>
            <a:r>
              <a:rPr lang="en-US" sz="2400"/>
              <a:t>Developing strategies</a:t>
            </a:r>
          </a:p>
          <a:p>
            <a:pPr lvl="2"/>
            <a:r>
              <a:rPr lang="en-US" sz="2400"/>
              <a:t>Setting policy guidelines </a:t>
            </a:r>
          </a:p>
        </p:txBody>
      </p:sp>
      <p:pic>
        <p:nvPicPr>
          <p:cNvPr id="1157124" name="Picture 4" descr="j019833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57675"/>
            <a:ext cx="243205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4BB7E781-823B-4C08-A68E-F7B743D0DD5B}" type="slidenum">
              <a:rPr lang="en-US"/>
              <a:pPr/>
              <a:t>6</a:t>
            </a:fld>
            <a:endParaRPr lang="en-US"/>
          </a:p>
        </p:txBody>
      </p:sp>
      <p:sp>
        <p:nvSpPr>
          <p:cNvPr id="115917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Strategic Planning (cont’d)</a:t>
            </a:r>
          </a:p>
        </p:txBody>
      </p:sp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dirty="0"/>
              <a:t>Basic Steps in Strategic Planning:</a:t>
            </a:r>
          </a:p>
          <a:p>
            <a:pPr marL="798513" lvl="1" indent="-398463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Examine the internal and external environments of the venture </a:t>
            </a:r>
            <a:r>
              <a:rPr lang="en-US" dirty="0" smtClean="0"/>
              <a:t>(SWOT: strengths</a:t>
            </a:r>
            <a:r>
              <a:rPr lang="en-US" dirty="0"/>
              <a:t>, weaknesses, opportunities, threats).</a:t>
            </a:r>
          </a:p>
          <a:p>
            <a:pPr marL="798513" lvl="1" indent="-398463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Formulate the venture’s long-range and short-range strategies (mission, objectives, strategies, policies).</a:t>
            </a:r>
          </a:p>
          <a:p>
            <a:pPr marL="798513" lvl="1" indent="-398463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Implement the strategic plan (programs, budgets, procedures).</a:t>
            </a:r>
          </a:p>
          <a:p>
            <a:pPr marL="798513" lvl="1" indent="-398463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Evaluate the performance of the strategy.</a:t>
            </a:r>
          </a:p>
          <a:p>
            <a:pPr marL="798513" lvl="1" indent="-398463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Take follow-up action through continuous feedback.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61EC6576-BF33-48F2-9B02-FFCF4C769C0D}" type="slidenum">
              <a:rPr lang="en-US"/>
              <a:pPr/>
              <a:t>7</a:t>
            </a:fld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title"/>
          </p:nvPr>
        </p:nvSpPr>
        <p:spPr>
          <a:xfrm>
            <a:off x="295275" y="22860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13.1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Strategic Management Process </a:t>
            </a:r>
          </a:p>
        </p:txBody>
      </p:sp>
      <p:sp>
        <p:nvSpPr>
          <p:cNvPr id="193542" name="Rectangle 6"/>
          <p:cNvSpPr>
            <a:spLocks noChangeArrowheads="1"/>
          </p:cNvSpPr>
          <p:nvPr/>
        </p:nvSpPr>
        <p:spPr bwMode="auto">
          <a:xfrm>
            <a:off x="381000" y="6104778"/>
            <a:ext cx="6019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Michael A. </a:t>
            </a:r>
            <a:r>
              <a:rPr lang="en-US" sz="800" dirty="0" err="1">
                <a:solidFill>
                  <a:srgbClr val="0099CC"/>
                </a:solidFill>
              </a:rPr>
              <a:t>Hitt</a:t>
            </a:r>
            <a:r>
              <a:rPr lang="en-US" sz="800" dirty="0">
                <a:solidFill>
                  <a:srgbClr val="0099CC"/>
                </a:solidFill>
              </a:rPr>
              <a:t>, R. Duane Ireland, and Robert E. </a:t>
            </a:r>
            <a:r>
              <a:rPr lang="en-US" sz="800" dirty="0" err="1">
                <a:solidFill>
                  <a:srgbClr val="0099CC"/>
                </a:solidFill>
              </a:rPr>
              <a:t>Hoskisson</a:t>
            </a:r>
            <a:r>
              <a:rPr lang="en-US" sz="800" dirty="0">
                <a:solidFill>
                  <a:srgbClr val="0099CC"/>
                </a:solidFill>
              </a:rPr>
              <a:t>, </a:t>
            </a:r>
            <a:r>
              <a:rPr lang="en-US" sz="800" i="1" dirty="0">
                <a:solidFill>
                  <a:srgbClr val="0099CC"/>
                </a:solidFill>
              </a:rPr>
              <a:t>Strategic Management: Competitiveness &amp; Globalization</a:t>
            </a:r>
            <a:r>
              <a:rPr lang="en-US" sz="800" dirty="0">
                <a:solidFill>
                  <a:srgbClr val="0099CC"/>
                </a:solidFill>
              </a:rPr>
              <a:t>, </a:t>
            </a:r>
            <a:r>
              <a:rPr lang="en-US" sz="800" dirty="0" smtClean="0">
                <a:solidFill>
                  <a:srgbClr val="0099CC"/>
                </a:solidFill>
              </a:rPr>
              <a:t>10th </a:t>
            </a:r>
            <a:r>
              <a:rPr lang="en-US" sz="800" dirty="0">
                <a:solidFill>
                  <a:srgbClr val="0099CC"/>
                </a:solidFill>
              </a:rPr>
              <a:t>ed. (Mason, OH: </a:t>
            </a:r>
            <a:r>
              <a:rPr lang="en-US" sz="800" dirty="0" smtClean="0">
                <a:solidFill>
                  <a:srgbClr val="0099CC"/>
                </a:solidFill>
              </a:rPr>
              <a:t>Cengage Learning, 2013), </a:t>
            </a:r>
            <a:r>
              <a:rPr lang="en-US" sz="800" dirty="0">
                <a:solidFill>
                  <a:srgbClr val="0099CC"/>
                </a:solidFill>
              </a:rPr>
              <a:t>5. Reprinted with permission of </a:t>
            </a:r>
            <a:r>
              <a:rPr lang="en-US" sz="800" dirty="0" smtClean="0">
                <a:solidFill>
                  <a:srgbClr val="0099CC"/>
                </a:solidFill>
              </a:rPr>
              <a:t>Cengage/South-Western , Publishing.</a:t>
            </a:r>
            <a:endParaRPr lang="en-US" sz="800" dirty="0">
              <a:solidFill>
                <a:srgbClr val="0099CC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1" y="727874"/>
            <a:ext cx="6400800" cy="536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706CBF90-7167-4E30-8264-36CAD23CDB70}" type="slidenum">
              <a:rPr lang="en-US"/>
              <a:pPr/>
              <a:t>8</a:t>
            </a:fld>
            <a:endParaRPr lang="en-US"/>
          </a:p>
        </p:txBody>
      </p:sp>
      <p:sp>
        <p:nvSpPr>
          <p:cNvPr id="1163266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72411"/>
            <a:ext cx="9144000" cy="1215717"/>
          </a:xfrm>
        </p:spPr>
        <p:txBody>
          <a:bodyPr/>
          <a:lstStyle/>
          <a:p>
            <a:r>
              <a:rPr lang="en-US" dirty="0"/>
              <a:t>Key Dimensions Influencing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Firm’s </a:t>
            </a:r>
            <a:r>
              <a:rPr lang="en-US" dirty="0" smtClean="0"/>
              <a:t>Strategic </a:t>
            </a:r>
            <a:r>
              <a:rPr lang="en-US" dirty="0"/>
              <a:t>Planning Activities</a:t>
            </a:r>
          </a:p>
        </p:txBody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Demand on strategic managers’ time</a:t>
            </a:r>
          </a:p>
          <a:p>
            <a:pPr>
              <a:tabLst>
                <a:tab pos="1828800" algn="l"/>
              </a:tabLst>
            </a:pPr>
            <a:r>
              <a:rPr lang="en-US" dirty="0"/>
              <a:t>Decision-making speed</a:t>
            </a:r>
          </a:p>
          <a:p>
            <a:pPr>
              <a:tabLst>
                <a:tab pos="1828800" algn="l"/>
              </a:tabLst>
            </a:pPr>
            <a:r>
              <a:rPr lang="en-US" dirty="0"/>
              <a:t>Problems of internal politics</a:t>
            </a:r>
          </a:p>
          <a:p>
            <a:pPr>
              <a:tabLst>
                <a:tab pos="1828800" algn="l"/>
              </a:tabLst>
            </a:pPr>
            <a:r>
              <a:rPr lang="en-US" dirty="0"/>
              <a:t>Environmental uncertainty</a:t>
            </a:r>
          </a:p>
          <a:p>
            <a:pPr>
              <a:tabLst>
                <a:tab pos="1828800" algn="l"/>
              </a:tabLst>
            </a:pPr>
            <a:r>
              <a:rPr lang="en-US" dirty="0"/>
              <a:t>The entrepreneur’s vision</a:t>
            </a:r>
          </a:p>
          <a:p>
            <a:pPr lvl="1">
              <a:tabLst>
                <a:tab pos="1828800" algn="l"/>
              </a:tabLst>
            </a:pPr>
            <a:r>
              <a:rPr lang="en-US" sz="2000" i="1" dirty="0">
                <a:effectLst/>
              </a:rPr>
              <a:t>Step 1:	Commitment to an open planning process</a:t>
            </a:r>
            <a:r>
              <a:rPr lang="en-US" sz="2000" dirty="0">
                <a:effectLst/>
              </a:rPr>
              <a:t>.</a:t>
            </a:r>
          </a:p>
          <a:p>
            <a:pPr lvl="1">
              <a:tabLst>
                <a:tab pos="1828800" algn="l"/>
              </a:tabLst>
            </a:pPr>
            <a:r>
              <a:rPr lang="en-US" sz="2000" i="1" dirty="0">
                <a:effectLst/>
              </a:rPr>
              <a:t>Step 2:	Accountability to a corporate conscience</a:t>
            </a:r>
            <a:r>
              <a:rPr lang="en-US" sz="2000" dirty="0">
                <a:effectLst/>
              </a:rPr>
              <a:t>.</a:t>
            </a:r>
          </a:p>
          <a:p>
            <a:pPr lvl="1">
              <a:tabLst>
                <a:tab pos="1828800" algn="l"/>
              </a:tabLst>
            </a:pPr>
            <a:r>
              <a:rPr lang="en-US" sz="2000" i="1" dirty="0">
                <a:effectLst/>
              </a:rPr>
              <a:t>Step 3:	Establishment of a pattern of subordinate</a:t>
            </a:r>
            <a:br>
              <a:rPr lang="en-US" sz="2000" i="1" dirty="0">
                <a:effectLst/>
              </a:rPr>
            </a:br>
            <a:r>
              <a:rPr lang="en-US" sz="2000" i="1" dirty="0">
                <a:effectLst/>
              </a:rPr>
              <a:t>	participation in the development of the</a:t>
            </a:r>
            <a:br>
              <a:rPr lang="en-US" sz="2000" i="1" dirty="0">
                <a:effectLst/>
              </a:rPr>
            </a:br>
            <a:r>
              <a:rPr lang="en-US" sz="2000" i="1" dirty="0">
                <a:effectLst/>
              </a:rPr>
              <a:t>	strategic plan</a:t>
            </a:r>
            <a:r>
              <a:rPr lang="en-US" sz="2000" dirty="0">
                <a:effectLst/>
              </a:rPr>
              <a:t>.</a:t>
            </a:r>
            <a:endParaRPr lang="en-US" sz="2000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13–</a:t>
            </a:r>
            <a:fld id="{2595BFF3-1986-462C-99E4-9868AF68B0A7}" type="slidenum">
              <a:rPr lang="en-US"/>
              <a:pPr/>
              <a:t>9</a:t>
            </a:fld>
            <a:endParaRPr lang="en-US"/>
          </a:p>
        </p:txBody>
      </p:sp>
      <p:sp>
        <p:nvSpPr>
          <p:cNvPr id="116531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Lack of Strategic Planning</a:t>
            </a:r>
          </a:p>
        </p:txBody>
      </p:sp>
      <p:sp>
        <p:nvSpPr>
          <p:cNvPr id="116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3363" indent="-233363"/>
            <a:r>
              <a:rPr lang="en-US"/>
              <a:t>Reasons for the Lack of Strategic Planning</a:t>
            </a:r>
          </a:p>
          <a:p>
            <a:pPr marL="796925" lvl="1" indent="-398463">
              <a:buSzTx/>
              <a:buFont typeface="Wingdings" pitchFamily="2" charset="2"/>
              <a:buAutoNum type="arabicPeriod"/>
            </a:pPr>
            <a:r>
              <a:rPr lang="en-US"/>
              <a:t>Time scarcity</a:t>
            </a:r>
          </a:p>
          <a:p>
            <a:pPr marL="796925" lvl="1" indent="-398463">
              <a:buSzTx/>
              <a:buFont typeface="Wingdings" pitchFamily="2" charset="2"/>
              <a:buAutoNum type="arabicPeriod"/>
            </a:pPr>
            <a:r>
              <a:rPr lang="en-US"/>
              <a:t>Lack of knowledge</a:t>
            </a:r>
          </a:p>
          <a:p>
            <a:pPr marL="796925" lvl="1" indent="-398463">
              <a:buSzTx/>
              <a:buFont typeface="Wingdings" pitchFamily="2" charset="2"/>
              <a:buAutoNum type="arabicPeriod"/>
            </a:pPr>
            <a:r>
              <a:rPr lang="en-US"/>
              <a:t>Lack of expertise/skills</a:t>
            </a:r>
          </a:p>
          <a:p>
            <a:pPr marL="796925" lvl="1" indent="-398463">
              <a:buSzTx/>
              <a:buFont typeface="Wingdings" pitchFamily="2" charset="2"/>
              <a:buAutoNum type="arabicPeriod"/>
            </a:pPr>
            <a:r>
              <a:rPr lang="en-US"/>
              <a:t>Lack of trust and openness</a:t>
            </a:r>
          </a:p>
          <a:p>
            <a:pPr marL="796925" lvl="1" indent="-398463">
              <a:buSzTx/>
              <a:buFont typeface="Wingdings" pitchFamily="2" charset="2"/>
              <a:buAutoNum type="arabicPeriod"/>
            </a:pPr>
            <a:r>
              <a:rPr lang="en-US"/>
              <a:t>Perception of high cost</a:t>
            </a:r>
          </a:p>
        </p:txBody>
      </p:sp>
      <p:pic>
        <p:nvPicPr>
          <p:cNvPr id="1165316" name="Picture 4" descr="BD2018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89500" y="3659188"/>
            <a:ext cx="3644900" cy="226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trepreneurship 9e.">
  <a:themeElements>
    <a:clrScheme name="Entrepreneurship 8e.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trepreneurship 8e.">
      <a:majorFont>
        <a:latin typeface="Tahom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trepreneurship 8e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4692</Words>
  <Application>Microsoft Office PowerPoint</Application>
  <PresentationFormat>On-screen Show (4:3)</PresentationFormat>
  <Paragraphs>508</Paragraphs>
  <Slides>38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Entrepreneurship 9e.</vt:lpstr>
      <vt:lpstr>Strategic Entrepreneurial Growth</vt:lpstr>
      <vt:lpstr>Chapter Objectives</vt:lpstr>
      <vt:lpstr>Chapter Objectives (cont’d)</vt:lpstr>
      <vt:lpstr>Strategic Planning and Emerging Firms</vt:lpstr>
      <vt:lpstr>The Nature of Strategic Planning</vt:lpstr>
      <vt:lpstr>The Nature of Strategic Planning (cont’d)</vt:lpstr>
      <vt:lpstr>Figure 13.1 The Strategic Management Process </vt:lpstr>
      <vt:lpstr>Key Dimensions Influencing  a Firm’s Strategic Planning Activities</vt:lpstr>
      <vt:lpstr>The Lack of Strategic Planning</vt:lpstr>
      <vt:lpstr>The Value of Strategic Planning</vt:lpstr>
      <vt:lpstr>Strategic Planning Levels (cont’d)</vt:lpstr>
      <vt:lpstr>Fatal Visions in Strategic Planning</vt:lpstr>
      <vt:lpstr>Figure 13.2 The Integration of Entrepreneurial and Strategic Actions </vt:lpstr>
      <vt:lpstr>Strategic Positioning:  The Entrepreneurial Edge</vt:lpstr>
      <vt:lpstr>Table 13.1 Strategic Approaches: Position, Leverage, Opportunities </vt:lpstr>
      <vt:lpstr>Figure 13.3 The Entrepreneurial Strategy Matrix: Independent Variables </vt:lpstr>
      <vt:lpstr>Figure 13.4 The Entrepreneurial Strategy Matrix: Appropriate Strategies </vt:lpstr>
      <vt:lpstr>Venture Development Stages</vt:lpstr>
      <vt:lpstr>Figure 13.5 A Venture’s Typical Life Cycle </vt:lpstr>
      <vt:lpstr>Major Stages in a Venture’s Life Cycle</vt:lpstr>
      <vt:lpstr>Transitioning from Entrepreneurial  to Managerial</vt:lpstr>
      <vt:lpstr>Table 13.2 The Entrepreneurial Culture versus the Administrative Culture </vt:lpstr>
      <vt:lpstr>Balancing the Focus:  Entrepreneurial versus Managerial</vt:lpstr>
      <vt:lpstr>Understanding the Growth Stage</vt:lpstr>
      <vt:lpstr>Managing Paradox and Contradiction</vt:lpstr>
      <vt:lpstr>Confronting the Growth Wall</vt:lpstr>
      <vt:lpstr>Handling Environmental Changes and Trends</vt:lpstr>
      <vt:lpstr>Building an Entrepreneurial Company  in the Twenty-First Century</vt:lpstr>
      <vt:lpstr>Figure 13.6 The Entrepreneurial Mind-Set </vt:lpstr>
      <vt:lpstr>Table 13.3 The Managerial versus the Entrepreneurial Mind-Set </vt:lpstr>
      <vt:lpstr>Key Elements for an Entrepreneurial Firm</vt:lpstr>
      <vt:lpstr>Unique Managerial Concerns of Growing Ventures</vt:lpstr>
      <vt:lpstr>Critical Steps in Effective Time Management</vt:lpstr>
      <vt:lpstr>Achieving Entrepreneurial Leadership in the New Millennium</vt:lpstr>
      <vt:lpstr>Table 13.4 Strategic, Visionary, and Managerial Leadership </vt:lpstr>
      <vt:lpstr>Table 13.4 Strategic, Visionary, and Managerial Leadership (cont’d) </vt:lpstr>
      <vt:lpstr>The International Environment: Global Opportunities</vt:lpstr>
      <vt:lpstr>Key Terms and Concepts</vt:lpstr>
    </vt:vector>
  </TitlesOfParts>
  <Manager>Judy O'Neil</Manager>
  <Company>Cengage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9e.</dc:title>
  <dc:subject>Chapter 13</dc:subject>
  <dc:creator>Charlie Cook;ccook@uwa.edu</dc:creator>
  <cp:lastModifiedBy>hattonlg</cp:lastModifiedBy>
  <cp:revision>133</cp:revision>
  <dcterms:created xsi:type="dcterms:W3CDTF">2005-11-04T15:06:22Z</dcterms:created>
  <dcterms:modified xsi:type="dcterms:W3CDTF">2013-02-20T00:47:21Z</dcterms:modified>
</cp:coreProperties>
</file>