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458" r:id="rId3"/>
    <p:sldId id="459" r:id="rId4"/>
    <p:sldId id="440" r:id="rId5"/>
    <p:sldId id="452" r:id="rId6"/>
    <p:sldId id="453" r:id="rId7"/>
    <p:sldId id="460" r:id="rId8"/>
    <p:sldId id="461" r:id="rId9"/>
    <p:sldId id="454" r:id="rId10"/>
    <p:sldId id="462" r:id="rId11"/>
    <p:sldId id="442" r:id="rId12"/>
    <p:sldId id="294" r:id="rId13"/>
    <p:sldId id="443" r:id="rId14"/>
    <p:sldId id="444" r:id="rId15"/>
    <p:sldId id="445" r:id="rId16"/>
    <p:sldId id="446" r:id="rId17"/>
    <p:sldId id="295" r:id="rId18"/>
    <p:sldId id="456" r:id="rId19"/>
    <p:sldId id="455" r:id="rId20"/>
    <p:sldId id="457" r:id="rId21"/>
    <p:sldId id="447" r:id="rId22"/>
    <p:sldId id="284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0080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A396EE-804C-464F-BF45-133ABBAC6B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8043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14BD8-E35E-4D69-8B36-532B3C2C20CB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51D04-7DE7-47B4-8C23-F4E91889565B}" type="slidenum">
              <a:rPr lang="en-US"/>
              <a:pPr/>
              <a:t>13</a:t>
            </a:fld>
            <a:endParaRPr lang="en-US"/>
          </a:p>
        </p:txBody>
      </p:sp>
      <p:sp>
        <p:nvSpPr>
          <p:cNvPr id="116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254A8D-31EE-469A-B8CB-AB12A6977AB5}" type="slidenum">
              <a:rPr lang="en-US"/>
              <a:pPr/>
              <a:t>14</a:t>
            </a:fld>
            <a:endParaRPr lang="en-US"/>
          </a:p>
        </p:txBody>
      </p:sp>
      <p:sp>
        <p:nvSpPr>
          <p:cNvPr id="116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B7DCA0-6642-4350-9D0B-CBB283240DAF}" type="slidenum">
              <a:rPr lang="en-US"/>
              <a:pPr/>
              <a:t>15</a:t>
            </a:fld>
            <a:endParaRPr lang="en-US"/>
          </a:p>
        </p:txBody>
      </p:sp>
      <p:sp>
        <p:nvSpPr>
          <p:cNvPr id="116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C0E07-6E5F-4CD8-B819-A1F11F37A183}" type="slidenum">
              <a:rPr lang="en-US"/>
              <a:pPr/>
              <a:t>16</a:t>
            </a:fld>
            <a:endParaRPr lang="en-US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702FC-A645-422C-9D14-66F58F429070}" type="slidenum">
              <a:rPr lang="en-US"/>
              <a:pPr/>
              <a:t>17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DECB89-3102-4249-A12B-5E3BC7057928}" type="slidenum">
              <a:rPr lang="en-US"/>
              <a:pPr/>
              <a:t>18</a:t>
            </a:fld>
            <a:endParaRPr lang="en-US"/>
          </a:p>
        </p:txBody>
      </p:sp>
      <p:sp>
        <p:nvSpPr>
          <p:cNvPr id="1185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5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46813-D60A-4AFD-8065-FAB8EDD8C7F5}" type="slidenum">
              <a:rPr lang="en-US"/>
              <a:pPr/>
              <a:t>19</a:t>
            </a:fld>
            <a:endParaRPr lang="en-US"/>
          </a:p>
        </p:txBody>
      </p:sp>
      <p:sp>
        <p:nvSpPr>
          <p:cNvPr id="118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CEA7C6-ABBD-44F7-B4E1-9E81DFB9CC96}" type="slidenum">
              <a:rPr lang="en-US"/>
              <a:pPr/>
              <a:t>20</a:t>
            </a:fld>
            <a:endParaRPr lang="en-US"/>
          </a:p>
        </p:txBody>
      </p:sp>
      <p:sp>
        <p:nvSpPr>
          <p:cNvPr id="118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2DFA3-2C89-4FCB-9AFF-56B4A889BA88}" type="slidenum">
              <a:rPr lang="en-US"/>
              <a:pPr/>
              <a:t>21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9C1D3-0212-4AAB-AB1B-464A92A192D5}" type="slidenum">
              <a:rPr lang="en-US"/>
              <a:pPr/>
              <a:t>22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F27C5-BF7B-458C-A020-79D015BD3C2E}" type="slidenum">
              <a:rPr lang="en-US"/>
              <a:pPr/>
              <a:t>4</a:t>
            </a:fld>
            <a:endParaRPr lang="en-US"/>
          </a:p>
        </p:txBody>
      </p:sp>
      <p:sp>
        <p:nvSpPr>
          <p:cNvPr id="115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5283CD-DAEA-4E85-B775-751F22271174}" type="slidenum">
              <a:rPr lang="en-US"/>
              <a:pPr/>
              <a:t>5</a:t>
            </a:fld>
            <a:endParaRPr lang="en-US"/>
          </a:p>
        </p:txBody>
      </p:sp>
      <p:sp>
        <p:nvSpPr>
          <p:cNvPr id="117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E08F6-62BE-4CE2-863E-7C2EE9CB6E79}" type="slidenum">
              <a:rPr lang="en-US"/>
              <a:pPr/>
              <a:t>6</a:t>
            </a:fld>
            <a:endParaRPr lang="en-US"/>
          </a:p>
        </p:txBody>
      </p:sp>
      <p:sp>
        <p:nvSpPr>
          <p:cNvPr id="118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E08F6-62BE-4CE2-863E-7C2EE9CB6E79}" type="slidenum">
              <a:rPr lang="en-US"/>
              <a:pPr/>
              <a:t>7</a:t>
            </a:fld>
            <a:endParaRPr lang="en-US"/>
          </a:p>
        </p:txBody>
      </p:sp>
      <p:sp>
        <p:nvSpPr>
          <p:cNvPr id="118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6E08F6-62BE-4CE2-863E-7C2EE9CB6E79}" type="slidenum">
              <a:rPr lang="en-US"/>
              <a:pPr/>
              <a:t>8</a:t>
            </a:fld>
            <a:endParaRPr lang="en-US"/>
          </a:p>
        </p:txBody>
      </p:sp>
      <p:sp>
        <p:nvSpPr>
          <p:cNvPr id="118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2CF1F-548A-4B01-A308-D67681089F82}" type="slidenum">
              <a:rPr lang="en-US"/>
              <a:pPr/>
              <a:t>9</a:t>
            </a:fld>
            <a:endParaRPr lang="en-US"/>
          </a:p>
        </p:txBody>
      </p:sp>
      <p:sp>
        <p:nvSpPr>
          <p:cNvPr id="118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1785D-F442-49B8-9202-AAEA654F25E1}" type="slidenum">
              <a:rPr lang="en-US"/>
              <a:pPr/>
              <a:t>11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C217BB-ED99-4476-A8A5-3454FC151D3B}" type="slidenum">
              <a:rPr lang="en-US"/>
              <a:pPr/>
              <a:t>12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</a:t>
            </a:r>
            <a:r>
              <a:rPr lang="en-US" sz="2000" dirty="0" smtClean="0">
                <a:solidFill>
                  <a:srgbClr val="C0C0C0"/>
                </a:solidFill>
              </a:rPr>
              <a:t>IV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Growth Strategies for Entrepreneurial Ventures</a:t>
            </a:r>
            <a:endParaRPr lang="en-US" sz="1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2418267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14–</a:t>
            </a:r>
            <a:fld id="{E2018BF8-839F-45BA-9BFD-10C18DB0E7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694157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14–</a:t>
            </a:r>
            <a:fld id="{2E8369E8-D479-4EBB-8D01-130DBFFCA8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378650"/>
      </p:ext>
    </p:extLst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14–</a:t>
            </a:r>
            <a:fld id="{E7031828-6AAA-443F-8528-BD70910827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515505"/>
      </p:ext>
    </p:extLst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14–</a:t>
            </a:r>
            <a:fld id="{E069B082-9CF1-4563-9DC2-3E660B6EF8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6990826"/>
      </p:ext>
    </p:extLst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36063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553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B0F0"/>
                </a:solidFill>
              </a:defRPr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B0F0"/>
                </a:solidFill>
                <a:cs typeface="Times New Roman" pitchFamily="18" charset="0"/>
              </a:defRPr>
            </a:lvl1pPr>
          </a:lstStyle>
          <a:p>
            <a:r>
              <a:rPr lang="en-US" smtClean="0"/>
              <a:t>14–</a:t>
            </a:r>
            <a:fld id="{EAFA2C74-1B9B-43FE-AD8F-C7EC84224BA3}" type="slidenum">
              <a:rPr lang="en-US" smtClean="0">
                <a:cs typeface="+mn-cs"/>
              </a:rPr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Valuation of Entrepreneurial Ventures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9082"/>
            <a:ext cx="9136063" cy="723275"/>
          </a:xfrm>
        </p:spPr>
        <p:txBody>
          <a:bodyPr/>
          <a:lstStyle/>
          <a:p>
            <a:r>
              <a:rPr lang="en-US" dirty="0" smtClean="0"/>
              <a:t>Considering a Firm’s Operations </a:t>
            </a:r>
            <a:r>
              <a:rPr lang="en-US" dirty="0"/>
              <a:t>and </a:t>
            </a:r>
            <a:r>
              <a:rPr lang="en-US" dirty="0" smtClean="0"/>
              <a:t>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Objective Evaluation of:</a:t>
            </a:r>
          </a:p>
          <a:p>
            <a:pPr lvl="1"/>
            <a:r>
              <a:rPr lang="en-US" dirty="0" smtClean="0"/>
              <a:t>Potential of the firm </a:t>
            </a:r>
            <a:r>
              <a:rPr lang="en-US" dirty="0"/>
              <a:t>to pay for itself during a reasonable period of time</a:t>
            </a:r>
          </a:p>
          <a:p>
            <a:pPr lvl="1"/>
            <a:r>
              <a:rPr lang="en-US" dirty="0" smtClean="0"/>
              <a:t>Difficulties likely to occur during </a:t>
            </a:r>
            <a:r>
              <a:rPr lang="en-US" dirty="0"/>
              <a:t>the transition period</a:t>
            </a:r>
          </a:p>
          <a:p>
            <a:pPr lvl="1"/>
            <a:r>
              <a:rPr lang="en-US" dirty="0" smtClean="0"/>
              <a:t>Security </a:t>
            </a:r>
            <a:r>
              <a:rPr lang="en-US" dirty="0"/>
              <a:t>or risk </a:t>
            </a:r>
            <a:r>
              <a:rPr lang="en-US" dirty="0" smtClean="0"/>
              <a:t>of the </a:t>
            </a:r>
            <a:r>
              <a:rPr lang="en-US" dirty="0"/>
              <a:t>transaction; </a:t>
            </a:r>
            <a:r>
              <a:rPr lang="en-US" dirty="0" smtClean="0"/>
              <a:t>interest rate changes</a:t>
            </a:r>
            <a:endParaRPr lang="en-US" dirty="0"/>
          </a:p>
          <a:p>
            <a:pPr lvl="1"/>
            <a:r>
              <a:rPr lang="en-US" dirty="0" smtClean="0"/>
              <a:t>Effect </a:t>
            </a:r>
            <a:r>
              <a:rPr lang="en-US" dirty="0"/>
              <a:t>on the </a:t>
            </a:r>
            <a:r>
              <a:rPr lang="en-US" dirty="0" smtClean="0"/>
              <a:t>firm’s </a:t>
            </a:r>
            <a:r>
              <a:rPr lang="en-US" dirty="0"/>
              <a:t>value if a turnaround is required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potential buyers</a:t>
            </a:r>
          </a:p>
          <a:p>
            <a:pPr lvl="1"/>
            <a:r>
              <a:rPr lang="en-US" dirty="0" smtClean="0"/>
              <a:t>Current </a:t>
            </a:r>
            <a:r>
              <a:rPr lang="en-US" dirty="0"/>
              <a:t>managers’ intentions to remain with the firm</a:t>
            </a:r>
          </a:p>
          <a:p>
            <a:pPr lvl="1"/>
            <a:r>
              <a:rPr lang="en-US" dirty="0" smtClean="0"/>
              <a:t>Taxes </a:t>
            </a:r>
            <a:r>
              <a:rPr lang="en-US" dirty="0"/>
              <a:t>associated with the purchase or sale of an </a:t>
            </a:r>
            <a:r>
              <a:rPr lang="en-US" dirty="0" smtClean="0"/>
              <a:t>enterprise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14–</a:t>
            </a:r>
            <a:fld id="{E2018BF8-839F-45BA-9BFD-10C18DB0E7D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6196073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8C2B95AD-FAD9-4CE8-83DD-4EB90C8DD140}" type="slidenum">
              <a:rPr lang="en-US"/>
              <a:pPr/>
              <a:t>11</a:t>
            </a:fld>
            <a:endParaRPr lang="en-US"/>
          </a:p>
        </p:txBody>
      </p:sp>
      <p:sp>
        <p:nvSpPr>
          <p:cNvPr id="115712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Due Diligence Questions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sz="2400"/>
              <a:t>Why is this business being sold?</a:t>
            </a:r>
          </a:p>
          <a:p>
            <a:pPr>
              <a:spcBef>
                <a:spcPct val="30000"/>
              </a:spcBef>
            </a:pPr>
            <a:r>
              <a:rPr lang="en-US" sz="2400"/>
              <a:t>What is the physical condition of the business?</a:t>
            </a:r>
          </a:p>
          <a:p>
            <a:pPr>
              <a:spcBef>
                <a:spcPct val="30000"/>
              </a:spcBef>
            </a:pPr>
            <a:r>
              <a:rPr lang="en-US" sz="2400"/>
              <a:t>How many key personnel will remain?</a:t>
            </a:r>
          </a:p>
          <a:p>
            <a:pPr>
              <a:spcBef>
                <a:spcPct val="30000"/>
              </a:spcBef>
            </a:pPr>
            <a:r>
              <a:rPr lang="en-US" sz="2400"/>
              <a:t>What is the degree of competition?</a:t>
            </a:r>
          </a:p>
          <a:p>
            <a:pPr>
              <a:spcBef>
                <a:spcPct val="30000"/>
              </a:spcBef>
            </a:pPr>
            <a:r>
              <a:rPr lang="en-US" sz="2400"/>
              <a:t>What are the conditions of the lease?</a:t>
            </a:r>
          </a:p>
          <a:p>
            <a:pPr>
              <a:spcBef>
                <a:spcPct val="30000"/>
              </a:spcBef>
            </a:pPr>
            <a:r>
              <a:rPr lang="en-US" sz="2400"/>
              <a:t>Do any liens against the business exist?</a:t>
            </a:r>
          </a:p>
          <a:p>
            <a:pPr>
              <a:spcBef>
                <a:spcPct val="30000"/>
              </a:spcBef>
            </a:pPr>
            <a:r>
              <a:rPr lang="en-US" sz="2400"/>
              <a:t>Will the owner sign a covenant not to compete?</a:t>
            </a:r>
          </a:p>
          <a:p>
            <a:pPr>
              <a:spcBef>
                <a:spcPct val="30000"/>
              </a:spcBef>
            </a:pPr>
            <a:r>
              <a:rPr lang="en-US" sz="2400"/>
              <a:t>Are any special licenses required?</a:t>
            </a:r>
          </a:p>
          <a:p>
            <a:pPr>
              <a:spcBef>
                <a:spcPct val="30000"/>
              </a:spcBef>
            </a:pPr>
            <a:r>
              <a:rPr lang="en-US" sz="2400"/>
              <a:t>What are the future trends of the business?</a:t>
            </a:r>
          </a:p>
          <a:p>
            <a:pPr>
              <a:spcBef>
                <a:spcPct val="30000"/>
              </a:spcBef>
            </a:pPr>
            <a:r>
              <a:rPr lang="en-US" sz="2400"/>
              <a:t>How much capital is needed to buy?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2285C0C1-0531-441C-807B-456D8431B880}" type="slidenum">
              <a:rPr lang="en-US"/>
              <a:pPr/>
              <a:t>12</a:t>
            </a:fld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14.1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Total Amount Needed to Buy a Business </a:t>
            </a:r>
          </a:p>
        </p:txBody>
      </p:sp>
      <p:pic>
        <p:nvPicPr>
          <p:cNvPr id="193542" name="Picture 6" descr="14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044575"/>
            <a:ext cx="6019800" cy="500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3543" name="Rectangle 7"/>
          <p:cNvSpPr>
            <a:spLocks noChangeArrowheads="1"/>
          </p:cNvSpPr>
          <p:nvPr/>
        </p:nvSpPr>
        <p:spPr bwMode="auto">
          <a:xfrm>
            <a:off x="339725" y="6114289"/>
            <a:ext cx="78136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700" b="1" dirty="0"/>
              <a:t>NOTE:</a:t>
            </a:r>
            <a:r>
              <a:rPr lang="en-US" sz="700" dirty="0"/>
              <a:t> Money for living and business expenses for at least three months should be set aside in a bank savings account and not used for any other purpose. This is a cushion to help get through the start-up period with a minimum of worry. If expense money for a longer period can be provided, it will add to peace of mind and help the buyer concentrate on building the business.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41EF06F5-8134-4ADF-8C0A-9F42F9587F39}" type="slidenum">
              <a:rPr lang="en-US"/>
              <a:pPr/>
              <a:t>13</a:t>
            </a:fld>
            <a:endParaRPr lang="en-US"/>
          </a:p>
        </p:txBody>
      </p:sp>
      <p:sp>
        <p:nvSpPr>
          <p:cNvPr id="115917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Analyzing the Business</a:t>
            </a:r>
          </a:p>
        </p:txBody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5943600" cy="5181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Many closely held ventures have the following shortcomings: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Lack of management depth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Undercapitalization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Insufficient controls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Divergent goals</a:t>
            </a:r>
          </a:p>
        </p:txBody>
      </p:sp>
      <p:pic>
        <p:nvPicPr>
          <p:cNvPr id="1159189" name="Picture 21" descr="j02155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43200"/>
            <a:ext cx="2879725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ABFB112F-B190-420C-B904-E4439C5D01A0}" type="slidenum">
              <a:rPr lang="en-US"/>
              <a:pPr/>
              <a:t>14</a:t>
            </a:fld>
            <a:endParaRPr lang="en-US"/>
          </a:p>
        </p:txBody>
      </p:sp>
      <p:sp>
        <p:nvSpPr>
          <p:cNvPr id="116121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</a:t>
            </a:r>
            <a:r>
              <a:rPr lang="en-US" dirty="0" smtClean="0"/>
              <a:t>a </a:t>
            </a:r>
            <a:r>
              <a:rPr lang="en-US" dirty="0"/>
              <a:t>Firm’s Value</a:t>
            </a:r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Valuation Methods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Adjusted Tangible Book Value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Computing a firm’s net worth as the difference between total assets and total liabilities; adjusting the value of assets to reflect their true economic worth such as balance sheet and income statement adjustments that include:</a:t>
            </a:r>
          </a:p>
          <a:p>
            <a:pPr lvl="3">
              <a:spcBef>
                <a:spcPts val="1200"/>
              </a:spcBef>
            </a:pPr>
            <a:r>
              <a:rPr lang="en-US" dirty="0"/>
              <a:t>bad debt reserves</a:t>
            </a:r>
          </a:p>
          <a:p>
            <a:pPr lvl="3">
              <a:spcBef>
                <a:spcPts val="1200"/>
              </a:spcBef>
            </a:pPr>
            <a:r>
              <a:rPr lang="en-US" dirty="0"/>
              <a:t>low-interest, long-term debt securities</a:t>
            </a:r>
          </a:p>
          <a:p>
            <a:pPr lvl="3">
              <a:spcBef>
                <a:spcPts val="1200"/>
              </a:spcBef>
            </a:pPr>
            <a:r>
              <a:rPr lang="en-US" dirty="0"/>
              <a:t>investments in affiliates</a:t>
            </a:r>
          </a:p>
          <a:p>
            <a:pPr lvl="3">
              <a:spcBef>
                <a:spcPts val="1200"/>
              </a:spcBef>
            </a:pPr>
            <a:r>
              <a:rPr lang="en-US" dirty="0"/>
              <a:t>loans and advances to officers, employees, or other companies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FD0817DC-263F-4B2B-8B14-8C5D8BDDF157}" type="slidenum">
              <a:rPr lang="en-US"/>
              <a:pPr/>
              <a:t>15</a:t>
            </a:fld>
            <a:endParaRPr lang="en-US"/>
          </a:p>
        </p:txBody>
      </p:sp>
      <p:sp>
        <p:nvSpPr>
          <p:cNvPr id="116326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</a:t>
            </a:r>
            <a:r>
              <a:rPr lang="en-US" dirty="0" smtClean="0"/>
              <a:t>a </a:t>
            </a:r>
            <a:r>
              <a:rPr lang="en-US" dirty="0"/>
              <a:t>Firm’s Value (cont’d)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Valuation Methods (cont’d)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Price/Earnings Ratio (Multiple of Earnings) Method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Useful in valuing publicly held corporations.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Valuation is determined by dividing the market price of the common stock by the earnings per share.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Major drawbacks:</a:t>
            </a:r>
          </a:p>
          <a:p>
            <a:pPr lvl="3">
              <a:spcBef>
                <a:spcPts val="6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stock of a private company is not publicly traded.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stated net income of a private company may not truly reflect its actual earning power.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sale of a large controlling block of stock of closely held business can command a premium.</a:t>
            </a:r>
          </a:p>
          <a:p>
            <a:pPr lvl="3">
              <a:spcBef>
                <a:spcPts val="6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very difficult to find a truly comparable publicly held company, even in the same industry.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8E888D89-DA77-4E78-AEE2-50DCA3552B5D}" type="slidenum">
              <a:rPr lang="en-US"/>
              <a:pPr/>
              <a:t>16</a:t>
            </a:fld>
            <a:endParaRPr lang="en-US"/>
          </a:p>
        </p:txBody>
      </p:sp>
      <p:sp>
        <p:nvSpPr>
          <p:cNvPr id="11653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</a:t>
            </a:r>
            <a:r>
              <a:rPr lang="en-US" dirty="0" smtClean="0"/>
              <a:t>a </a:t>
            </a:r>
            <a:r>
              <a:rPr lang="en-US" dirty="0"/>
              <a:t>Firm’s Value</a:t>
            </a:r>
          </a:p>
        </p:txBody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Valuation Methods (cont’d)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Discounted Earnings Method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The firm’s discounted cash flows are dollars earned in the future (based on projections) that worth less than dollars earned today (due to the loss of purchasing power).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“Timing</a:t>
            </a:r>
            <a:r>
              <a:rPr lang="en-US" dirty="0"/>
              <a:t>” of projected income or cash flows is a critical factor.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The process of discounting cash flows: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Expected cash flow is estimated.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An appropriate discount rate is determined.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A reasonable life expectancy of the firm is determined.</a:t>
            </a:r>
          </a:p>
          <a:p>
            <a:pPr lvl="2">
              <a:spcBef>
                <a:spcPts val="600"/>
              </a:spcBef>
            </a:pPr>
            <a:r>
              <a:rPr lang="en-US" dirty="0"/>
              <a:t>The firm’s value is determined by discounting the estimated cash flow by the appropriate discount rate over the expected life of the business.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F3B1E880-C85B-4770-9BC9-E422764601B5}" type="slidenum">
              <a:rPr lang="en-US"/>
              <a:pPr/>
              <a:t>17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14.2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Pricing Formula </a:t>
            </a:r>
          </a:p>
        </p:txBody>
      </p:sp>
      <p:sp>
        <p:nvSpPr>
          <p:cNvPr id="247811" name="Rectangle 3"/>
          <p:cNvSpPr>
            <a:spLocks noChangeArrowheads="1"/>
          </p:cNvSpPr>
          <p:nvPr/>
        </p:nvSpPr>
        <p:spPr bwMode="auto">
          <a:xfrm>
            <a:off x="295275" y="1143000"/>
            <a:ext cx="8467725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1.	</a:t>
            </a:r>
            <a:r>
              <a:rPr lang="en-US" sz="1600" dirty="0"/>
              <a:t>Determine the adjusted tangible net worth of the business (the total market value of all current and long-term assets less liabilities).</a:t>
            </a:r>
          </a:p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2.	</a:t>
            </a:r>
            <a:r>
              <a:rPr lang="en-US" sz="1600" dirty="0"/>
              <a:t>Estimate how much the buyer could earn annually with an amount equal to the value of the tangible net worth invested elsewhere.</a:t>
            </a:r>
          </a:p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3.	</a:t>
            </a:r>
            <a:r>
              <a:rPr lang="en-US" sz="1600" dirty="0"/>
              <a:t>Add to this a salary normal for an owner/operator of the business. This combined figure provides a reasonable estimate of the income the buyer can earn elsewhere with the investment and effort involved in working in the business.</a:t>
            </a:r>
          </a:p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4.	</a:t>
            </a:r>
            <a:r>
              <a:rPr lang="en-US" sz="1600" dirty="0"/>
              <a:t>Determine the average annual net earnings of the business (net profit before subtracting owner’s salary) over the past few years.</a:t>
            </a:r>
          </a:p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5.	</a:t>
            </a:r>
            <a:r>
              <a:rPr lang="en-US" sz="1600" dirty="0"/>
              <a:t>Subtract the total of earning power (2) and reasonable salary (3) from this average net earnings figure (4). This gives the extra earning power of the business.</a:t>
            </a:r>
          </a:p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6.	</a:t>
            </a:r>
            <a:r>
              <a:rPr lang="en-US" sz="1600" dirty="0"/>
              <a:t>Use this extra earnings figure to estimate the value of the intangibles. This is done by multiplying the extra earnings by what is termed the “years-of-profit” figure.</a:t>
            </a:r>
          </a:p>
          <a:p>
            <a:pPr marL="796925" indent="-796925">
              <a:spcBef>
                <a:spcPct val="50000"/>
              </a:spcBef>
            </a:pPr>
            <a:r>
              <a:rPr lang="en-US" sz="1600" b="1" dirty="0"/>
              <a:t>Step 7.	</a:t>
            </a:r>
            <a:r>
              <a:rPr lang="en-US" sz="1600" dirty="0"/>
              <a:t>Final price equals adjusted tangible net worth plus value of intangibles (extra earnings times “years of profit”).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469E7ADE-6BED-4331-8F42-8A0FF1EF7759}" type="slidenum">
              <a:rPr lang="en-US"/>
              <a:pPr/>
              <a:t>18</a:t>
            </a:fld>
            <a:endParaRPr lang="en-US"/>
          </a:p>
        </p:txBody>
      </p:sp>
      <p:sp>
        <p:nvSpPr>
          <p:cNvPr id="118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381000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Figure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14.2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The Pricing Formula (cont’d) </a:t>
            </a:r>
          </a:p>
        </p:txBody>
      </p:sp>
      <p:sp>
        <p:nvSpPr>
          <p:cNvPr id="1184774" name="Rectangle 6"/>
          <p:cNvSpPr>
            <a:spLocks noChangeArrowheads="1"/>
          </p:cNvSpPr>
          <p:nvPr/>
        </p:nvSpPr>
        <p:spPr bwMode="auto">
          <a:xfrm>
            <a:off x="304800" y="4515517"/>
            <a:ext cx="8534400" cy="1428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33363" indent="-233363">
              <a:spcBef>
                <a:spcPct val="20000"/>
              </a:spcBef>
            </a:pPr>
            <a:r>
              <a:rPr lang="en-US" sz="1400" dirty="0" smtClean="0"/>
              <a:t>With Enterprise</a:t>
            </a:r>
            <a:r>
              <a:rPr lang="en-US" sz="1400" i="1" dirty="0" smtClean="0"/>
              <a:t> X, </a:t>
            </a:r>
            <a:r>
              <a:rPr lang="en-US" sz="1400" dirty="0"/>
              <a:t>the seller receives a value for goodwill because the business is moderately well established and earning more than the buyer could earn elsewhere with similar risks and effort.</a:t>
            </a:r>
          </a:p>
          <a:p>
            <a:pPr>
              <a:spcBef>
                <a:spcPct val="20000"/>
              </a:spcBef>
            </a:pPr>
            <a:r>
              <a:rPr lang="en-US" sz="1400" dirty="0" smtClean="0"/>
              <a:t>With Enterprise</a:t>
            </a:r>
            <a:r>
              <a:rPr lang="en-US" sz="1400" i="1" dirty="0" smtClean="0"/>
              <a:t> Y, </a:t>
            </a:r>
            <a:r>
              <a:rPr lang="en-US" sz="1400" dirty="0"/>
              <a:t>the seller receives no value for goodwill because the business, even though it may have existed for a considerable time, is not earning as much as the buyer could through outside investment and effort. In fact, the buyer may feel that even an investment of </a:t>
            </a:r>
            <a:r>
              <a:rPr lang="en-US" sz="1400" dirty="0" smtClean="0"/>
              <a:t>$200,000—the </a:t>
            </a:r>
            <a:r>
              <a:rPr lang="en-US" sz="1400" dirty="0"/>
              <a:t>current appraised value of net assets—is too much because it cannot earn sufficient return.</a:t>
            </a:r>
          </a:p>
        </p:txBody>
      </p:sp>
      <p:sp>
        <p:nvSpPr>
          <p:cNvPr id="1184775" name="Rectangle 7"/>
          <p:cNvSpPr>
            <a:spLocks noChangeArrowheads="1"/>
          </p:cNvSpPr>
          <p:nvPr/>
        </p:nvSpPr>
        <p:spPr bwMode="auto">
          <a:xfrm>
            <a:off x="304800" y="5955268"/>
            <a:ext cx="77819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aseline="30000" dirty="0"/>
              <a:t>a </a:t>
            </a:r>
            <a:r>
              <a:rPr lang="en-US" dirty="0"/>
              <a:t>This is an arbitrary figure, used for illustration. A reasonable figure depends on the stability and relative risks of the business and the investment </a:t>
            </a:r>
            <a:r>
              <a:rPr lang="en-US" dirty="0" smtClean="0"/>
              <a:t>picture generally</a:t>
            </a:r>
            <a:r>
              <a:rPr lang="en-US" dirty="0"/>
              <a:t>. The rate of return should be similar to that which could be earned elsewhere with the same approximate risk.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610600" cy="352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8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18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4774" grpId="0"/>
      <p:bldP spid="118477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C67A09A5-557C-4E7B-9CFE-2CF6A1EBE74D}" type="slidenum">
              <a:rPr lang="en-US"/>
              <a:pPr/>
              <a:t>19</a:t>
            </a:fld>
            <a:endParaRPr lang="en-US"/>
          </a:p>
        </p:txBody>
      </p:sp>
      <p:sp>
        <p:nvSpPr>
          <p:cNvPr id="118374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 Sheets in Venture Valuation</a:t>
            </a:r>
          </a:p>
        </p:txBody>
      </p:sp>
      <p:sp>
        <p:nvSpPr>
          <p:cNvPr id="118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Term Sheet</a:t>
            </a:r>
          </a:p>
          <a:p>
            <a:pPr lvl="1"/>
            <a:r>
              <a:rPr lang="en-US"/>
              <a:t>Outlines the material terms and conditions of a venture agreement and guides legal counsel in the preparation of a proposed final agreement.</a:t>
            </a:r>
          </a:p>
          <a:p>
            <a:pPr lvl="1"/>
            <a:r>
              <a:rPr lang="en-US"/>
              <a:t>Are very similar to </a:t>
            </a:r>
            <a:r>
              <a:rPr lang="en-US">
                <a:solidFill>
                  <a:srgbClr val="CC6600"/>
                </a:solidFill>
              </a:rPr>
              <a:t>letters of intent (LOI)</a:t>
            </a:r>
            <a:r>
              <a:rPr lang="en-US"/>
              <a:t> in that they are both preliminary, mostly nonbinding documents meant to record two or more parties’ intentions to enter into a future agreement based on specified (but incomplete or preliminary) terms.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14–</a:t>
            </a:r>
            <a:fld id="{E7031828-6AAA-443F-8528-BD70910827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80772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explain the importance of valuation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describe the basic elements of due diligence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examine the underlying issues involved in the acquisition process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outline the various aspects of analyzing a business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present the major points to consider when establishing a firm’s value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highlight the available methods of valuing </a:t>
            </a:r>
            <a:br>
              <a:rPr lang="en-US" sz="2400" dirty="0" smtClean="0">
                <a:latin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 pitchFamily="34" charset="0"/>
                <a:cs typeface="Tahoma" pitchFamily="34" charset="0"/>
              </a:rPr>
              <a:t>a venture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834844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33DEB87D-2974-4C86-B47C-23EFCEB57279}" type="slidenum">
              <a:rPr lang="en-US"/>
              <a:pPr/>
              <a:t>20</a:t>
            </a:fld>
            <a:endParaRPr lang="en-US"/>
          </a:p>
        </p:txBody>
      </p:sp>
      <p:sp>
        <p:nvSpPr>
          <p:cNvPr id="1186829" name="Rectangle 13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Terms in Letters of Intent (LOI)</a:t>
            </a:r>
          </a:p>
        </p:txBody>
      </p:sp>
      <p:sp>
        <p:nvSpPr>
          <p:cNvPr id="1186830" name="Rectangle 1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000"/>
              <a:t>Price/Valuation</a:t>
            </a:r>
          </a:p>
          <a:p>
            <a:pPr>
              <a:spcBef>
                <a:spcPct val="35000"/>
              </a:spcBef>
            </a:pPr>
            <a:r>
              <a:rPr lang="en-US" sz="2000"/>
              <a:t>Fully Diluted Ownership</a:t>
            </a:r>
          </a:p>
          <a:p>
            <a:pPr>
              <a:spcBef>
                <a:spcPct val="35000"/>
              </a:spcBef>
            </a:pPr>
            <a:r>
              <a:rPr lang="en-US" sz="2000"/>
              <a:t>Type of Security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Convertible preferred stock</a:t>
            </a:r>
          </a:p>
          <a:p>
            <a:pPr>
              <a:spcBef>
                <a:spcPct val="35000"/>
              </a:spcBef>
            </a:pPr>
            <a:r>
              <a:rPr lang="en-US" sz="2000"/>
              <a:t>Liquidation Preference</a:t>
            </a:r>
          </a:p>
          <a:p>
            <a:pPr>
              <a:spcBef>
                <a:spcPct val="35000"/>
              </a:spcBef>
            </a:pPr>
            <a:r>
              <a:rPr lang="en-US" sz="2000"/>
              <a:t>Dividend Preference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Cumulative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Noncumulative and discretionary</a:t>
            </a:r>
          </a:p>
          <a:p>
            <a:pPr>
              <a:spcBef>
                <a:spcPct val="35000"/>
              </a:spcBef>
            </a:pPr>
            <a:r>
              <a:rPr lang="en-US" sz="2000"/>
              <a:t>Redemption Preferred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Optional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Mandatory</a:t>
            </a:r>
          </a:p>
        </p:txBody>
      </p:sp>
      <p:sp>
        <p:nvSpPr>
          <p:cNvPr id="1186831" name="Rectangle 1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000"/>
              <a:t>Conversion Rights</a:t>
            </a:r>
          </a:p>
          <a:p>
            <a:pPr>
              <a:spcBef>
                <a:spcPct val="35000"/>
              </a:spcBef>
            </a:pPr>
            <a:r>
              <a:rPr lang="en-US" sz="2000"/>
              <a:t>Antidilution Protection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Price protection</a:t>
            </a:r>
          </a:p>
          <a:p>
            <a:pPr lvl="2">
              <a:spcBef>
                <a:spcPct val="35000"/>
              </a:spcBef>
            </a:pPr>
            <a:r>
              <a:rPr lang="en-US" sz="1600"/>
              <a:t>Ratchet protection</a:t>
            </a:r>
          </a:p>
          <a:p>
            <a:pPr lvl="2">
              <a:spcBef>
                <a:spcPct val="35000"/>
              </a:spcBef>
            </a:pPr>
            <a:r>
              <a:rPr lang="en-US" sz="1600"/>
              <a:t>Weighted average protection</a:t>
            </a:r>
          </a:p>
          <a:p>
            <a:pPr>
              <a:spcBef>
                <a:spcPct val="35000"/>
              </a:spcBef>
            </a:pPr>
            <a:r>
              <a:rPr lang="en-US" sz="2000"/>
              <a:t>Voting Rights</a:t>
            </a:r>
          </a:p>
          <a:p>
            <a:pPr>
              <a:spcBef>
                <a:spcPct val="35000"/>
              </a:spcBef>
            </a:pPr>
            <a:r>
              <a:rPr lang="en-US" sz="2000"/>
              <a:t>Right of First Refusal</a:t>
            </a:r>
          </a:p>
          <a:p>
            <a:pPr>
              <a:spcBef>
                <a:spcPct val="35000"/>
              </a:spcBef>
            </a:pPr>
            <a:r>
              <a:rPr lang="en-US" sz="2000"/>
              <a:t>Co-Sale Right</a:t>
            </a:r>
          </a:p>
          <a:p>
            <a:pPr>
              <a:spcBef>
                <a:spcPct val="35000"/>
              </a:spcBef>
            </a:pPr>
            <a:r>
              <a:rPr lang="en-US" sz="2000"/>
              <a:t>Registration Rights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Piggyback rights</a:t>
            </a:r>
          </a:p>
          <a:p>
            <a:pPr lvl="1">
              <a:spcBef>
                <a:spcPct val="35000"/>
              </a:spcBef>
            </a:pPr>
            <a:r>
              <a:rPr lang="en-US" sz="1800"/>
              <a:t>Demand rights</a:t>
            </a:r>
          </a:p>
          <a:p>
            <a:pPr>
              <a:spcBef>
                <a:spcPct val="35000"/>
              </a:spcBef>
            </a:pPr>
            <a:r>
              <a:rPr lang="en-US" sz="2000"/>
              <a:t>Vesting on Founders’ Stock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86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86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868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868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868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868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868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868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868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868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868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86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86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186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86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186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186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11868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1868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1868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11868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1868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11868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6830" grpId="0" build="p"/>
      <p:bldP spid="118683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D55CF2F7-367B-42F7-A253-32539CAE7547}" type="slidenum">
              <a:rPr lang="en-US"/>
              <a:pPr/>
              <a:t>21</a:t>
            </a:fld>
            <a:endParaRPr lang="en-US"/>
          </a:p>
        </p:txBody>
      </p:sp>
      <p:sp>
        <p:nvSpPr>
          <p:cNvPr id="11673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Factors in the Valuation Process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5181600"/>
          </a:xfrm>
        </p:spPr>
        <p:txBody>
          <a:bodyPr/>
          <a:lstStyle/>
          <a:p>
            <a:r>
              <a:rPr lang="en-US" dirty="0"/>
              <a:t>Additional factors that may influence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final valuation of the venture:</a:t>
            </a:r>
          </a:p>
          <a:p>
            <a:pPr lvl="1"/>
            <a:r>
              <a:rPr lang="en-US" dirty="0"/>
              <a:t>Avoiding start-up costs</a:t>
            </a:r>
          </a:p>
          <a:p>
            <a:pPr lvl="2"/>
            <a:r>
              <a:rPr lang="en-US" dirty="0"/>
              <a:t>Buyers are willing to pay more than the evaluated price for an existing firm to avoid start-up costs.</a:t>
            </a:r>
          </a:p>
          <a:p>
            <a:pPr lvl="1"/>
            <a:r>
              <a:rPr lang="en-US" dirty="0"/>
              <a:t>Accuracy of projections</a:t>
            </a:r>
          </a:p>
          <a:p>
            <a:pPr lvl="2"/>
            <a:r>
              <a:rPr lang="en-US" dirty="0"/>
              <a:t>The sales and earnings of a venture are always projected on the basis of historical financial and economic data.</a:t>
            </a:r>
          </a:p>
          <a:p>
            <a:pPr lvl="1"/>
            <a:r>
              <a:rPr lang="en-US" dirty="0"/>
              <a:t>Control factor</a:t>
            </a:r>
          </a:p>
          <a:p>
            <a:pPr lvl="2"/>
            <a:r>
              <a:rPr lang="en-US" dirty="0"/>
              <a:t>The degree of control an owner legally has over the firm can affect its valuation; more control, more value.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E159BECF-F7CE-4E53-84F3-6F8905FD84F2}" type="slidenum">
              <a:rPr lang="en-US"/>
              <a:pPr/>
              <a:t>22</a:t>
            </a:fld>
            <a:endParaRPr lang="en-US"/>
          </a:p>
        </p:txBody>
      </p:sp>
      <p:sp>
        <p:nvSpPr>
          <p:cNvPr id="172038" name="Rectangle 6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09082"/>
            <a:ext cx="9136063" cy="723275"/>
          </a:xfrm>
        </p:spPr>
        <p:txBody>
          <a:bodyPr/>
          <a:lstStyle/>
          <a:p>
            <a:r>
              <a:rPr lang="en-US" dirty="0"/>
              <a:t>Key Terms and Concepts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adjusted tangible book value</a:t>
            </a:r>
          </a:p>
          <a:p>
            <a:r>
              <a:rPr lang="en-US" sz="2400"/>
              <a:t>anti-dilution protection</a:t>
            </a:r>
          </a:p>
          <a:p>
            <a:r>
              <a:rPr lang="en-US" sz="2400"/>
              <a:t>business valuation</a:t>
            </a:r>
          </a:p>
          <a:p>
            <a:r>
              <a:rPr lang="en-US" sz="2400"/>
              <a:t>control factor</a:t>
            </a:r>
          </a:p>
          <a:p>
            <a:r>
              <a:rPr lang="en-US" sz="2400"/>
              <a:t>discounted earnings method</a:t>
            </a:r>
          </a:p>
          <a:p>
            <a:r>
              <a:rPr lang="en-US" sz="2400"/>
              <a:t>divergent goals</a:t>
            </a:r>
          </a:p>
        </p:txBody>
      </p:sp>
      <p:sp>
        <p:nvSpPr>
          <p:cNvPr id="17204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/>
              <a:t>due diligence</a:t>
            </a:r>
          </a:p>
          <a:p>
            <a:r>
              <a:rPr lang="en-US" sz="2400"/>
              <a:t>emotional bias</a:t>
            </a:r>
          </a:p>
          <a:p>
            <a:r>
              <a:rPr lang="en-US" sz="2400"/>
              <a:t>fully diluted</a:t>
            </a:r>
          </a:p>
          <a:p>
            <a:r>
              <a:rPr lang="en-US" sz="2400"/>
              <a:t>letter of intent (LOI)</a:t>
            </a:r>
          </a:p>
          <a:p>
            <a:r>
              <a:rPr lang="en-US" sz="2400"/>
              <a:t>liquidation preference</a:t>
            </a:r>
          </a:p>
          <a:p>
            <a:r>
              <a:rPr lang="en-US" sz="2400"/>
              <a:t>price/earnings ratio (P/E)</a:t>
            </a:r>
          </a:p>
          <a:p>
            <a:r>
              <a:rPr lang="en-US" sz="2400"/>
              <a:t>term sheet</a:t>
            </a:r>
          </a:p>
          <a:p>
            <a:r>
              <a:rPr lang="en-US" sz="2400"/>
              <a:t>undercapitalization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2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72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20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720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20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20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720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720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720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720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720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720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20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720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9" grpId="0" build="p"/>
      <p:bldP spid="17204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Objectives (cont’d)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14–</a:t>
            </a:r>
            <a:fld id="{E7031828-6AAA-443F-8528-BD70910827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219200"/>
            <a:ext cx="7629525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marL="533400" indent="-533400">
              <a:spcBef>
                <a:spcPct val="50000"/>
              </a:spcBef>
              <a:buSzTx/>
              <a:buFontTx/>
              <a:buAutoNum type="arabicPeriod" startAt="7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examine the three principal methods currently used in business valuations</a:t>
            </a:r>
          </a:p>
          <a:p>
            <a:pPr marL="533400" indent="-533400">
              <a:spcBef>
                <a:spcPct val="50000"/>
              </a:spcBef>
              <a:buSzTx/>
              <a:buFontTx/>
              <a:buAutoNum type="arabicPeriod" startAt="7"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To consider additional factors that affect a venture’s valuation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385505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EDF059D7-EA6B-45CB-A8D8-337AB451474D}" type="slidenum">
              <a:rPr lang="en-US"/>
              <a:pPr/>
              <a:t>4</a:t>
            </a:fld>
            <a:endParaRPr lang="en-US"/>
          </a:p>
        </p:txBody>
      </p:sp>
      <p:sp>
        <p:nvSpPr>
          <p:cNvPr id="11530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Importance of Business Valuation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sz="2400" dirty="0"/>
              <a:t>Business valuation is essential when: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Buying or selling a business, division, or major asset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Establishing an employee stock option plan (ESOP)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or </a:t>
            </a:r>
            <a:r>
              <a:rPr lang="en-US" sz="2000" dirty="0"/>
              <a:t>profit-sharing plan for employees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Raising growth capital through stock warrants or convertible loans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Determining inheritance tax liability (potential estate tax liability)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Giving a gift of stock to family members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Structuring a buy/sell agreement with stockholders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Attempting to buy out a partner</a:t>
            </a:r>
          </a:p>
          <a:p>
            <a:pPr lvl="1">
              <a:spcBef>
                <a:spcPct val="40000"/>
              </a:spcBef>
            </a:pPr>
            <a:r>
              <a:rPr lang="en-US" sz="2000" dirty="0"/>
              <a:t>Going public with the </a:t>
            </a:r>
            <a:r>
              <a:rPr lang="en-US" sz="2000" dirty="0" smtClean="0"/>
              <a:t>firm </a:t>
            </a:r>
            <a:r>
              <a:rPr lang="en-US" sz="2000" dirty="0"/>
              <a:t>or privately placing the stock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C0C0D664-EEA1-4E96-900D-5A9B5E3EF140}" type="slidenum">
              <a:rPr lang="en-US"/>
              <a:pPr/>
              <a:t>5</a:t>
            </a:fld>
            <a:endParaRPr lang="en-US"/>
          </a:p>
        </p:txBody>
      </p:sp>
      <p:sp>
        <p:nvSpPr>
          <p:cNvPr id="1177605" name="Rectangle 5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Underlying Issues When Acquiring a Venture</a:t>
            </a:r>
          </a:p>
        </p:txBody>
      </p:sp>
      <p:grpSp>
        <p:nvGrpSpPr>
          <p:cNvPr id="1177610" name="Group 10"/>
          <p:cNvGrpSpPr>
            <a:grpSpLocks/>
          </p:cNvGrpSpPr>
          <p:nvPr/>
        </p:nvGrpSpPr>
        <p:grpSpPr bwMode="auto">
          <a:xfrm>
            <a:off x="914400" y="1447800"/>
            <a:ext cx="7315200" cy="4648200"/>
            <a:chOff x="576" y="1008"/>
            <a:chExt cx="4608" cy="2928"/>
          </a:xfrm>
        </p:grpSpPr>
        <p:cxnSp>
          <p:nvCxnSpPr>
            <p:cNvPr id="1177602" name="AutoShape 2"/>
            <p:cNvCxnSpPr>
              <a:cxnSpLocks noChangeShapeType="1"/>
              <a:endCxn id="1177609" idx="1"/>
            </p:cNvCxnSpPr>
            <p:nvPr/>
          </p:nvCxnSpPr>
          <p:spPr bwMode="auto">
            <a:xfrm>
              <a:off x="576" y="1008"/>
              <a:ext cx="1522" cy="1141"/>
            </a:xfrm>
            <a:prstGeom prst="straightConnector1">
              <a:avLst/>
            </a:prstGeom>
            <a:noFill/>
            <a:ln w="57150">
              <a:solidFill>
                <a:srgbClr val="006699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77603" name="AutoShape 3"/>
            <p:cNvCxnSpPr>
              <a:cxnSpLocks noChangeShapeType="1"/>
              <a:endCxn id="1177609" idx="7"/>
            </p:cNvCxnSpPr>
            <p:nvPr/>
          </p:nvCxnSpPr>
          <p:spPr bwMode="auto">
            <a:xfrm flipH="1">
              <a:off x="3654" y="1008"/>
              <a:ext cx="1530" cy="1141"/>
            </a:xfrm>
            <a:prstGeom prst="straightConnector1">
              <a:avLst/>
            </a:prstGeom>
            <a:noFill/>
            <a:ln w="57150">
              <a:solidFill>
                <a:srgbClr val="006699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77604" name="AutoShape 4"/>
            <p:cNvCxnSpPr>
              <a:cxnSpLocks noChangeShapeType="1"/>
              <a:stCxn id="1177606" idx="0"/>
              <a:endCxn id="1177609" idx="4"/>
            </p:cNvCxnSpPr>
            <p:nvPr/>
          </p:nvCxnSpPr>
          <p:spPr bwMode="auto">
            <a:xfrm flipH="1" flipV="1">
              <a:off x="2876" y="2880"/>
              <a:ext cx="5" cy="336"/>
            </a:xfrm>
            <a:prstGeom prst="straightConnector1">
              <a:avLst/>
            </a:prstGeom>
            <a:noFill/>
            <a:ln w="57150">
              <a:solidFill>
                <a:srgbClr val="006699"/>
              </a:solidFill>
              <a:round/>
              <a:headEnd/>
              <a:tailEnd type="triangle" w="med" len="med"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177606" name="Rectangle 6" descr="Blue03"/>
            <p:cNvSpPr>
              <a:spLocks noChangeArrowheads="1"/>
            </p:cNvSpPr>
            <p:nvPr/>
          </p:nvSpPr>
          <p:spPr bwMode="blackWhite">
            <a:xfrm>
              <a:off x="2112" y="3216"/>
              <a:ext cx="1538" cy="720"/>
            </a:xfrm>
            <a:prstGeom prst="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 eaLnBrk="0" hangingPunct="0"/>
              <a:r>
                <a:rPr lang="en-US" sz="1800"/>
                <a:t>Reasons for </a:t>
              </a:r>
              <a:br>
                <a:rPr lang="en-US" sz="1800"/>
              </a:br>
              <a:r>
                <a:rPr lang="en-US" sz="1800"/>
                <a:t>the Acquisition</a:t>
              </a:r>
            </a:p>
          </p:txBody>
        </p:sp>
        <p:sp>
          <p:nvSpPr>
            <p:cNvPr id="1177607" name="Rectangle 7" descr="Blue03"/>
            <p:cNvSpPr>
              <a:spLocks noChangeArrowheads="1"/>
            </p:cNvSpPr>
            <p:nvPr/>
          </p:nvSpPr>
          <p:spPr bwMode="blackWhite">
            <a:xfrm>
              <a:off x="576" y="1008"/>
              <a:ext cx="1538" cy="720"/>
            </a:xfrm>
            <a:prstGeom prst="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 eaLnBrk="0" hangingPunct="0"/>
              <a:r>
                <a:rPr lang="en-US" sz="1800"/>
                <a:t>Differing Goals of Buyer and Seller </a:t>
              </a:r>
            </a:p>
          </p:txBody>
        </p:sp>
        <p:sp>
          <p:nvSpPr>
            <p:cNvPr id="1177608" name="Rectangle 8" descr="Blue03"/>
            <p:cNvSpPr>
              <a:spLocks noChangeArrowheads="1"/>
            </p:cNvSpPr>
            <p:nvPr/>
          </p:nvSpPr>
          <p:spPr bwMode="blackWhite">
            <a:xfrm>
              <a:off x="3646" y="1008"/>
              <a:ext cx="1538" cy="720"/>
            </a:xfrm>
            <a:prstGeom prst="rect">
              <a:avLst/>
            </a:prstGeom>
            <a:blipFill dpi="0" rotWithShape="1">
              <a:blip r:embed="rId3" cstate="print"/>
              <a:srcRect/>
              <a:stretch>
                <a:fillRect/>
              </a:stretch>
            </a:blipFill>
            <a:ln>
              <a:noFill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  <a:extLst>
              <a:ext uri="{91240B29-F687-4F45-9708-019B960494DF}">
                <a14:hiddenLine xmlns:a14="http://schemas.microsoft.com/office/drawing/2010/main" xmlns="" w="9525" algn="ctr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/>
            <a:p>
              <a:pPr algn="ctr" eaLnBrk="0" hangingPunct="0"/>
              <a:r>
                <a:rPr lang="en-US" sz="1800"/>
                <a:t>Emotional Bias </a:t>
              </a:r>
              <a:br>
                <a:rPr lang="en-US" sz="1800"/>
              </a:br>
              <a:r>
                <a:rPr lang="en-US" sz="1800"/>
                <a:t>of the Seller</a:t>
              </a:r>
            </a:p>
          </p:txBody>
        </p:sp>
        <p:sp>
          <p:nvSpPr>
            <p:cNvPr id="1177609" name="Oval 9" descr="Blue01"/>
            <p:cNvSpPr>
              <a:spLocks noChangeArrowheads="1"/>
            </p:cNvSpPr>
            <p:nvPr/>
          </p:nvSpPr>
          <p:spPr bwMode="blackWhite">
            <a:xfrm>
              <a:off x="1776" y="2024"/>
              <a:ext cx="2200" cy="856"/>
            </a:xfrm>
            <a:prstGeom prst="ellipse">
              <a:avLst/>
            </a:prstGeom>
            <a:solidFill>
              <a:srgbClr val="0099CC"/>
            </a:solidFill>
            <a:ln w="9525" algn="ctr">
              <a:solidFill>
                <a:srgbClr val="336699"/>
              </a:solidFill>
              <a:round/>
              <a:headEnd/>
              <a:tailEnd/>
            </a:ln>
            <a:effectLst>
              <a:outerShdw blurRad="762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anchor="ctr" anchorCtr="1"/>
            <a:lstStyle/>
            <a:p>
              <a:pPr algn="ctr" eaLnBrk="0" hangingPunct="0"/>
              <a:r>
                <a:rPr lang="en-US" sz="2000" b="1" dirty="0">
                  <a:solidFill>
                    <a:schemeClr val="bg1"/>
                  </a:solidFill>
                </a:rPr>
                <a:t>Valuation </a:t>
              </a:r>
              <a:r>
                <a:rPr lang="en-US" sz="2000" b="1" dirty="0" smtClean="0">
                  <a:solidFill>
                    <a:schemeClr val="bg1"/>
                  </a:solidFill>
                </a:rPr>
                <a:t>of </a:t>
              </a:r>
              <a:br>
                <a:rPr lang="en-US" sz="2000" b="1" dirty="0" smtClean="0">
                  <a:solidFill>
                    <a:schemeClr val="bg1"/>
                  </a:solidFill>
                </a:rPr>
              </a:br>
              <a:r>
                <a:rPr lang="en-US" sz="2000" b="1" dirty="0" smtClean="0">
                  <a:solidFill>
                    <a:schemeClr val="bg1"/>
                  </a:solidFill>
                </a:rPr>
                <a:t>the </a:t>
              </a:r>
              <a:r>
                <a:rPr lang="en-US" sz="2000" b="1" dirty="0">
                  <a:solidFill>
                    <a:schemeClr val="bg1"/>
                  </a:solidFill>
                </a:rPr>
                <a:t>Venture</a:t>
              </a:r>
            </a:p>
          </p:txBody>
        </p:sp>
      </p:grp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17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666B72C6-B381-480E-B8FA-E536E90F6BD2}" type="slidenum">
              <a:rPr lang="en-US"/>
              <a:pPr/>
              <a:t>6</a:t>
            </a:fld>
            <a:endParaRPr lang="en-US"/>
          </a:p>
        </p:txBody>
      </p:sp>
      <p:sp>
        <p:nvSpPr>
          <p:cNvPr id="117965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Reasons for an Acquisition</a:t>
            </a:r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/>
              <a:t>Developing more growth-phase products by acquiring a firm that has developed </a:t>
            </a:r>
            <a:r>
              <a:rPr lang="en-US" sz="2400" dirty="0" smtClean="0"/>
              <a:t>new products </a:t>
            </a:r>
            <a:r>
              <a:rPr lang="en-US" sz="2400" dirty="0"/>
              <a:t>in the </a:t>
            </a:r>
            <a:r>
              <a:rPr lang="en-US" sz="2400" dirty="0" smtClean="0"/>
              <a:t>acquirer’s </a:t>
            </a:r>
            <a:r>
              <a:rPr lang="en-US" sz="2400" dirty="0"/>
              <a:t>industry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Increasing </a:t>
            </a:r>
            <a:r>
              <a:rPr lang="en-US" sz="2400" dirty="0"/>
              <a:t>the number of customers by acquiring a firm whose current customers </a:t>
            </a:r>
            <a:r>
              <a:rPr lang="en-US" sz="2400" dirty="0" smtClean="0"/>
              <a:t>will broaden </a:t>
            </a:r>
            <a:r>
              <a:rPr lang="en-US" sz="2400" dirty="0"/>
              <a:t>substantially the </a:t>
            </a:r>
            <a:r>
              <a:rPr lang="en-US" sz="2400" dirty="0" smtClean="0"/>
              <a:t>acquirer’s </a:t>
            </a:r>
            <a:r>
              <a:rPr lang="en-US" sz="2400" dirty="0"/>
              <a:t>customer </a:t>
            </a:r>
            <a:r>
              <a:rPr lang="en-US" sz="2400" dirty="0" smtClean="0"/>
              <a:t>base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Increasing market share by acquiring a firm in the </a:t>
            </a:r>
            <a:r>
              <a:rPr lang="en-US" sz="2400" dirty="0" smtClean="0"/>
              <a:t>acquirer’s </a:t>
            </a:r>
            <a:r>
              <a:rPr lang="en-US" sz="2400" dirty="0"/>
              <a:t>industry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Improving </a:t>
            </a:r>
            <a:r>
              <a:rPr lang="en-US" sz="2400" dirty="0"/>
              <a:t>or changing distribution channels </a:t>
            </a:r>
            <a:r>
              <a:rPr lang="en-US" sz="2400" dirty="0" smtClean="0"/>
              <a:t>by acquiring </a:t>
            </a:r>
            <a:r>
              <a:rPr lang="en-US" sz="2400" dirty="0"/>
              <a:t>a firm with recognized </a:t>
            </a:r>
            <a:r>
              <a:rPr lang="en-US" sz="2400" dirty="0" smtClean="0"/>
              <a:t>superiority in </a:t>
            </a:r>
            <a:r>
              <a:rPr lang="en-US" sz="2400" dirty="0"/>
              <a:t>the </a:t>
            </a:r>
            <a:r>
              <a:rPr lang="en-US" sz="2400" dirty="0" smtClean="0"/>
              <a:t>acquirer’s </a:t>
            </a:r>
            <a:r>
              <a:rPr lang="en-US" sz="2400" dirty="0"/>
              <a:t>current distribution </a:t>
            </a:r>
            <a:r>
              <a:rPr lang="en-US" sz="2400" dirty="0" smtClean="0"/>
              <a:t>channel</a:t>
            </a:r>
            <a:endParaRPr lang="en-US" sz="24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666B72C6-B381-480E-B8FA-E536E90F6BD2}" type="slidenum">
              <a:rPr lang="en-US"/>
              <a:pPr/>
              <a:t>7</a:t>
            </a:fld>
            <a:endParaRPr lang="en-US"/>
          </a:p>
        </p:txBody>
      </p:sp>
      <p:sp>
        <p:nvSpPr>
          <p:cNvPr id="117965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an </a:t>
            </a:r>
            <a:r>
              <a:rPr lang="en-US" dirty="0" smtClean="0"/>
              <a:t>Acquisition (cont’d)</a:t>
            </a:r>
            <a:endParaRPr lang="en-US" dirty="0"/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Expanding by product </a:t>
            </a:r>
            <a:r>
              <a:rPr lang="en-US" sz="2400" dirty="0"/>
              <a:t>line by acquiring a firm whose products complement and </a:t>
            </a:r>
            <a:r>
              <a:rPr lang="en-US" sz="2400" dirty="0" smtClean="0"/>
              <a:t>complete the acquirer’s </a:t>
            </a:r>
            <a:r>
              <a:rPr lang="en-US" sz="2400" dirty="0"/>
              <a:t>product </a:t>
            </a:r>
            <a:r>
              <a:rPr lang="en-US" sz="2400" dirty="0" smtClean="0"/>
              <a:t>line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Developing </a:t>
            </a:r>
            <a:r>
              <a:rPr lang="en-US" sz="2400" dirty="0"/>
              <a:t>or improving customer service operations by acquiring a firm with an </a:t>
            </a:r>
            <a:r>
              <a:rPr lang="en-US" sz="2400" dirty="0" smtClean="0"/>
              <a:t>established service </a:t>
            </a:r>
            <a:r>
              <a:rPr lang="en-US" sz="2400" dirty="0"/>
              <a:t>operation, as well as a customer service network that includes the </a:t>
            </a:r>
            <a:r>
              <a:rPr lang="en-US" sz="2400" dirty="0" smtClean="0"/>
              <a:t>acquirer’s </a:t>
            </a:r>
            <a:r>
              <a:rPr lang="en-US" sz="2400" dirty="0"/>
              <a:t>products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Reducing </a:t>
            </a:r>
            <a:r>
              <a:rPr lang="en-US" sz="2400" dirty="0"/>
              <a:t>operating leverage and increasing absorption of fixed costs by acquiring a </a:t>
            </a:r>
            <a:r>
              <a:rPr lang="en-US" sz="2400" dirty="0" smtClean="0"/>
              <a:t>firm that </a:t>
            </a:r>
            <a:r>
              <a:rPr lang="en-US" sz="2400" dirty="0"/>
              <a:t>has a lower degree of operating leverage and can absorb the </a:t>
            </a:r>
            <a:r>
              <a:rPr lang="en-US" sz="2400" dirty="0" smtClean="0"/>
              <a:t>acquirer’s </a:t>
            </a:r>
            <a:r>
              <a:rPr lang="en-US" sz="2400" dirty="0"/>
              <a:t>fixed </a:t>
            </a:r>
            <a:r>
              <a:rPr lang="en-US" sz="2400" dirty="0" smtClean="0"/>
              <a:t>costs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67460977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666B72C6-B381-480E-B8FA-E536E90F6BD2}" type="slidenum">
              <a:rPr lang="en-US"/>
              <a:pPr/>
              <a:t>8</a:t>
            </a:fld>
            <a:endParaRPr lang="en-US"/>
          </a:p>
        </p:txBody>
      </p:sp>
      <p:sp>
        <p:nvSpPr>
          <p:cNvPr id="117965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for an Acquisition (cont’d)</a:t>
            </a:r>
          </a:p>
        </p:txBody>
      </p:sp>
      <p:sp>
        <p:nvSpPr>
          <p:cNvPr id="117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sz="2400" dirty="0" smtClean="0"/>
              <a:t>Using </a:t>
            </a:r>
            <a:r>
              <a:rPr lang="en-US" sz="2400" dirty="0"/>
              <a:t>idle or excess plant capacity by acquiring a firm that can operate in the </a:t>
            </a:r>
            <a:r>
              <a:rPr lang="en-US" sz="2400" dirty="0" smtClean="0"/>
              <a:t>acquirer’s current </a:t>
            </a:r>
            <a:r>
              <a:rPr lang="en-US" sz="2400" dirty="0"/>
              <a:t>plant facilities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Integrating </a:t>
            </a:r>
            <a:r>
              <a:rPr lang="en-US" sz="2400" dirty="0"/>
              <a:t>vertically, either backward or forward, by acquiring a firm that is a supplier </a:t>
            </a:r>
            <a:r>
              <a:rPr lang="en-US" sz="2400" dirty="0" smtClean="0"/>
              <a:t>or distributor</a:t>
            </a:r>
            <a:endParaRPr lang="en-US" sz="2400" dirty="0"/>
          </a:p>
          <a:p>
            <a:pPr>
              <a:spcBef>
                <a:spcPts val="1200"/>
              </a:spcBef>
            </a:pPr>
            <a:r>
              <a:rPr lang="en-US" sz="2400" dirty="0" smtClean="0"/>
              <a:t>Reducing </a:t>
            </a:r>
            <a:r>
              <a:rPr lang="en-US" sz="2400" dirty="0"/>
              <a:t>inventory levels by acquiring a firm that is a customer </a:t>
            </a:r>
            <a:r>
              <a:rPr lang="en-US" sz="2400" dirty="0" smtClean="0"/>
              <a:t>(not </a:t>
            </a:r>
            <a:r>
              <a:rPr lang="en-US" sz="2400" dirty="0"/>
              <a:t>an end user) </a:t>
            </a:r>
            <a:r>
              <a:rPr lang="en-US" sz="2400" dirty="0" smtClean="0"/>
              <a:t>and adjusting </a:t>
            </a:r>
            <a:r>
              <a:rPr lang="en-US" sz="2400" dirty="0"/>
              <a:t>the </a:t>
            </a:r>
            <a:r>
              <a:rPr lang="en-US" sz="2400" dirty="0" smtClean="0"/>
              <a:t>acquirer’s </a:t>
            </a:r>
            <a:r>
              <a:rPr lang="en-US" sz="2400" dirty="0"/>
              <a:t>inventory levels to match the acquired firm’s orders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Reducing </a:t>
            </a:r>
            <a:r>
              <a:rPr lang="en-US" sz="2400" dirty="0"/>
              <a:t>indirect operating costs by acquiring a firm that will allow elimination of </a:t>
            </a:r>
            <a:r>
              <a:rPr lang="en-US" sz="2400" dirty="0" smtClean="0"/>
              <a:t>duplicate operating </a:t>
            </a:r>
            <a:r>
              <a:rPr lang="en-US" sz="2400" dirty="0"/>
              <a:t>costs (for example, warehousing and distribution)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Reducing </a:t>
            </a:r>
            <a:r>
              <a:rPr lang="en-US" sz="2400" dirty="0"/>
              <a:t>fixed costs by acquiring a firm that will permit elimination of duplicate fixed </a:t>
            </a:r>
            <a:r>
              <a:rPr lang="en-US" sz="2400" dirty="0" smtClean="0"/>
              <a:t>costs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837374941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14–</a:t>
            </a:r>
            <a:fld id="{4799522C-B4DF-4A94-A4C0-8BD05D4B3624}" type="slidenum">
              <a:rPr lang="en-US"/>
              <a:pPr/>
              <a:t>9</a:t>
            </a:fld>
            <a:endParaRPr lang="en-US"/>
          </a:p>
        </p:txBody>
      </p:sp>
      <p:sp>
        <p:nvSpPr>
          <p:cNvPr id="118067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an </a:t>
            </a:r>
            <a:r>
              <a:rPr lang="en-US" dirty="0" smtClean="0"/>
              <a:t>Acquisition</a:t>
            </a:r>
            <a:endParaRPr lang="en-US" dirty="0"/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</a:pPr>
            <a:r>
              <a:rPr lang="en-US" sz="2400"/>
              <a:t>A firm’s potential to pay for itself during a reasonable period of time</a:t>
            </a:r>
          </a:p>
          <a:p>
            <a:pPr>
              <a:spcBef>
                <a:spcPct val="30000"/>
              </a:spcBef>
            </a:pPr>
            <a:r>
              <a:rPr lang="en-US" sz="2400"/>
              <a:t>The difficulties that the new owners will face during the transition period</a:t>
            </a:r>
          </a:p>
          <a:p>
            <a:pPr>
              <a:spcBef>
                <a:spcPct val="30000"/>
              </a:spcBef>
            </a:pPr>
            <a:r>
              <a:rPr lang="en-US" sz="2400"/>
              <a:t>The amount of security or risk involved in the transaction; changes in interest rates</a:t>
            </a:r>
          </a:p>
          <a:p>
            <a:pPr>
              <a:spcBef>
                <a:spcPct val="30000"/>
              </a:spcBef>
            </a:pPr>
            <a:r>
              <a:rPr lang="en-US" sz="2400"/>
              <a:t>The effect on the firm’s value if a turnaround is required</a:t>
            </a:r>
          </a:p>
          <a:p>
            <a:pPr>
              <a:spcBef>
                <a:spcPct val="30000"/>
              </a:spcBef>
            </a:pPr>
            <a:r>
              <a:rPr lang="en-US" sz="2400"/>
              <a:t>The number of potential buyers</a:t>
            </a:r>
          </a:p>
          <a:p>
            <a:pPr>
              <a:spcBef>
                <a:spcPct val="30000"/>
              </a:spcBef>
            </a:pPr>
            <a:r>
              <a:rPr lang="en-US" sz="2400"/>
              <a:t>Current managers’ intentions to remain with the firm</a:t>
            </a:r>
          </a:p>
          <a:p>
            <a:pPr>
              <a:spcBef>
                <a:spcPct val="30000"/>
              </a:spcBef>
            </a:pPr>
            <a:r>
              <a:rPr lang="en-US" sz="2400"/>
              <a:t>The taxes associated with the purchase or sale of the enterprise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8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8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8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8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8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2508</Words>
  <Application>Microsoft Office PowerPoint</Application>
  <PresentationFormat>On-screen Show (4:3)</PresentationFormat>
  <Paragraphs>230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Entrepreneurship 9e.</vt:lpstr>
      <vt:lpstr>Valuation of Entrepreneurial Ventures</vt:lpstr>
      <vt:lpstr>Chapter Objectives</vt:lpstr>
      <vt:lpstr>Chapter Objectives (cont’d)</vt:lpstr>
      <vt:lpstr>The Importance of Business Valuation</vt:lpstr>
      <vt:lpstr>Underlying Issues When Acquiring a Venture</vt:lpstr>
      <vt:lpstr>Reasons for an Acquisition</vt:lpstr>
      <vt:lpstr>Reasons for an Acquisition (cont’d)</vt:lpstr>
      <vt:lpstr>Reasons for an Acquisition (cont’d)</vt:lpstr>
      <vt:lpstr>Evaluation of an Acquisition</vt:lpstr>
      <vt:lpstr>Considering a Firm’s Operations and Potential</vt:lpstr>
      <vt:lpstr>Due Diligence Questions</vt:lpstr>
      <vt:lpstr>Figure 14.1 Total Amount Needed to Buy a Business </vt:lpstr>
      <vt:lpstr>Analyzing the Business</vt:lpstr>
      <vt:lpstr>Establishing a Firm’s Value</vt:lpstr>
      <vt:lpstr>Establishing a Firm’s Value (cont’d)</vt:lpstr>
      <vt:lpstr>Establishing a Firm’s Value</vt:lpstr>
      <vt:lpstr>Figure 14.2 The Pricing Formula </vt:lpstr>
      <vt:lpstr>Figure 14.2 The Pricing Formula (cont’d) </vt:lpstr>
      <vt:lpstr>Term Sheets in Venture Valuation</vt:lpstr>
      <vt:lpstr>Terms in Letters of Intent (LOI)</vt:lpstr>
      <vt:lpstr>Additional Factors in the Valuation Process</vt:lpstr>
      <vt:lpstr>Key Terms and Concepts</vt:lpstr>
    </vt:vector>
  </TitlesOfParts>
  <Manager>Judy O'Neil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14</dc:subject>
  <dc:creator>Charlie Cook;ccook@uwa.edu</dc:creator>
  <cp:lastModifiedBy>hattonlg</cp:lastModifiedBy>
  <cp:revision>108</cp:revision>
  <dcterms:created xsi:type="dcterms:W3CDTF">2005-11-04T15:06:22Z</dcterms:created>
  <dcterms:modified xsi:type="dcterms:W3CDTF">2013-02-20T00:47:38Z</dcterms:modified>
</cp:coreProperties>
</file>