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23" d="100"/>
          <a:sy n="123" d="100"/>
        </p:scale>
        <p:origin x="-11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59280"/>
            <a:ext cx="8534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12192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61BEF0D-F0BB-DE4B-95CE-6DB70DBA9567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09041"/>
            <a:ext cx="17272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1219200"/>
            <a:ext cx="69088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1"/>
            <a:ext cx="85344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410268"/>
            <a:ext cx="83312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1503680"/>
            <a:ext cx="83312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76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76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362201"/>
            <a:ext cx="4167717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359152"/>
            <a:ext cx="4169833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2" y="1676400"/>
            <a:ext cx="37591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2" y="2275840"/>
            <a:ext cx="37591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1676400"/>
            <a:ext cx="43688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950720" y="1847088"/>
            <a:ext cx="4120896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1676400"/>
            <a:ext cx="37592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1905000"/>
            <a:ext cx="39624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2276856"/>
            <a:ext cx="37592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057401"/>
            <a:ext cx="85344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06400" y="6356351"/>
            <a:ext cx="284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62400" y="6356351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900160" y="63642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5520" y="4656666"/>
            <a:ext cx="7766936" cy="945477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 Presentation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Brooke Palmiter &amp; Stephanie Young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2102557" y="1072445"/>
            <a:ext cx="7761110" cy="358422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8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Edwardian Script ITC"/>
                <a:ea typeface="Calibri" panose="020F0502020204030204" pitchFamily="34" charset="0"/>
                <a:cs typeface="Edwardian Script ITC"/>
              </a:rPr>
              <a:t>Savvy Clothing Exchange</a:t>
            </a:r>
            <a:r>
              <a:rPr lang="en-US" sz="4000" dirty="0">
                <a:solidFill>
                  <a:srgbClr val="000000"/>
                </a:solidFill>
                <a:effectLst/>
                <a:latin typeface="Zipty Do Std"/>
                <a:ea typeface="Calibri" panose="020F0502020204030204" pitchFamily="34" charset="0"/>
                <a:cs typeface="Arial" panose="020B0604020202020204" pitchFamily="34" charset="0"/>
              </a:rPr>
              <a:t>™</a:t>
            </a:r>
            <a:endParaRPr lang="en-US" sz="4000" dirty="0">
              <a:effectLst/>
              <a:latin typeface="Zipty Do St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Savvy </a:t>
            </a:r>
            <a:r>
              <a:rPr lang="en-US" dirty="0"/>
              <a:t>Clothing Exchange is a buy, sell, and trade retail store that gives people 35% in cash, or 50% in store credit for every piece of clothing (or accessory) that we decide to buy, based off of the designated price we intend to sell the item for. </a:t>
            </a:r>
            <a:endParaRPr lang="en-US" dirty="0" smtClean="0"/>
          </a:p>
          <a:p>
            <a:r>
              <a:rPr lang="en-US" b="1" dirty="0" smtClean="0"/>
              <a:t>Proprietary Rights</a:t>
            </a:r>
            <a:r>
              <a:rPr lang="en-US" dirty="0" smtClean="0"/>
              <a:t>: Trademark (logo), Copyright (business plan) </a:t>
            </a:r>
          </a:p>
          <a:p>
            <a:r>
              <a:rPr lang="en-US" b="1" dirty="0" smtClean="0"/>
              <a:t> Structure: </a:t>
            </a:r>
            <a:r>
              <a:rPr lang="en-US" dirty="0" smtClean="0"/>
              <a:t>Limited Liability Company LLC</a:t>
            </a:r>
            <a:endParaRPr lang="en-US" dirty="0"/>
          </a:p>
          <a:p>
            <a:r>
              <a:rPr lang="en-US" b="1" dirty="0" smtClean="0"/>
              <a:t>Distribution Role: </a:t>
            </a:r>
            <a:r>
              <a:rPr lang="en-US" dirty="0" smtClean="0"/>
              <a:t>Retailer, physical location &amp; online ecommerce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Industry/Market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Market Size: </a:t>
            </a:r>
            <a:r>
              <a:rPr lang="en-US" dirty="0"/>
              <a:t>IBIS</a:t>
            </a:r>
            <a:r>
              <a:rPr lang="en-US" i="1" dirty="0"/>
              <a:t>World</a:t>
            </a:r>
            <a:r>
              <a:rPr lang="en-US" dirty="0"/>
              <a:t> reported that the Used Goods Industry is a multibillion-dollar industry that has annual sales revenue of roughly $15.1 billion with profits of around $636.1 million. </a:t>
            </a:r>
            <a:endParaRPr lang="en-US" dirty="0" smtClean="0"/>
          </a:p>
          <a:p>
            <a:r>
              <a:rPr lang="en-US" b="1" dirty="0" smtClean="0"/>
              <a:t>Growth Rate: </a:t>
            </a:r>
            <a:r>
              <a:rPr lang="en-US" dirty="0" smtClean="0"/>
              <a:t>3% over the past five-years</a:t>
            </a:r>
          </a:p>
          <a:p>
            <a:r>
              <a:rPr lang="en-US" b="1" dirty="0" smtClean="0"/>
              <a:t>Potential: </a:t>
            </a:r>
            <a:r>
              <a:rPr lang="en-US" dirty="0" smtClean="0"/>
              <a:t>The online &amp; used goods retail segment has ample room for growth</a:t>
            </a:r>
          </a:p>
          <a:p>
            <a:r>
              <a:rPr lang="en-US" b="1" dirty="0"/>
              <a:t>Industry: Clothing &amp; Used Goods </a:t>
            </a:r>
          </a:p>
          <a:p>
            <a:pPr lvl="1"/>
            <a:r>
              <a:rPr lang="en-US" b="1" dirty="0"/>
              <a:t> </a:t>
            </a:r>
            <a:r>
              <a:rPr lang="en-US" sz="1700" dirty="0"/>
              <a:t>SIC 5932 &amp; NAICS 453310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Market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300178"/>
            <a:ext cx="8534400" cy="3048001"/>
          </a:xfrm>
        </p:spPr>
        <p:txBody>
          <a:bodyPr>
            <a:normAutofit fontScale="92500" lnSpcReduction="20000"/>
          </a:bodyPr>
          <a:lstStyle/>
          <a:p>
            <a:r>
              <a:rPr lang="en-US" sz="1900" b="1" dirty="0" smtClean="0"/>
              <a:t>Target Audience:</a:t>
            </a:r>
          </a:p>
          <a:p>
            <a:pPr lvl="1"/>
            <a:r>
              <a:rPr lang="en-US" b="1" dirty="0" smtClean="0"/>
              <a:t> </a:t>
            </a:r>
            <a:r>
              <a:rPr lang="en-US" sz="1700" dirty="0" smtClean="0"/>
              <a:t>Men &amp; Women 25-40 </a:t>
            </a:r>
          </a:p>
          <a:p>
            <a:pPr lvl="1"/>
            <a:r>
              <a:rPr lang="en-US" sz="1700" dirty="0" smtClean="0"/>
              <a:t> Fashion Conscious </a:t>
            </a:r>
          </a:p>
          <a:p>
            <a:pPr lvl="1"/>
            <a:r>
              <a:rPr lang="en-US" sz="1700" dirty="0" smtClean="0"/>
              <a:t> Sustainable Consumers</a:t>
            </a:r>
          </a:p>
          <a:p>
            <a:r>
              <a:rPr lang="en-US" sz="1900" b="1" dirty="0" smtClean="0"/>
              <a:t>Competition:</a:t>
            </a:r>
          </a:p>
          <a:p>
            <a:pPr lvl="1"/>
            <a:r>
              <a:rPr lang="en-US" sz="1700" dirty="0" smtClean="0"/>
              <a:t>Freestyle</a:t>
            </a:r>
          </a:p>
          <a:p>
            <a:pPr lvl="1"/>
            <a:r>
              <a:rPr lang="en-US" sz="1700" dirty="0" smtClean="0"/>
              <a:t>Goodwill</a:t>
            </a:r>
          </a:p>
          <a:p>
            <a:pPr lvl="1"/>
            <a:r>
              <a:rPr lang="en-US" sz="1700" dirty="0" smtClean="0"/>
              <a:t>Crossroads</a:t>
            </a:r>
          </a:p>
          <a:p>
            <a:pPr lvl="1"/>
            <a:r>
              <a:rPr lang="en-US" sz="1700" dirty="0" smtClean="0"/>
              <a:t>eBay</a:t>
            </a:r>
          </a:p>
          <a:p>
            <a:pPr lvl="1"/>
            <a:r>
              <a:rPr lang="en-US" sz="1700" dirty="0" err="1" smtClean="0"/>
              <a:t>Poshmark</a:t>
            </a:r>
            <a:endParaRPr lang="en-US" sz="1700" dirty="0" smtClean="0"/>
          </a:p>
          <a:p>
            <a:pPr indent="0">
              <a:buNone/>
            </a:pPr>
            <a:endParaRPr lang="en-US" b="1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995" y="2393915"/>
            <a:ext cx="2856230" cy="187261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160" y="3728294"/>
            <a:ext cx="2769235" cy="1856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8334" y="3965223"/>
            <a:ext cx="201788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Indirect: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Buffalo Exchange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Non-used clothing Retailers (Nordstrom, etc.)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58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374605"/>
            <a:ext cx="8534400" cy="33563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General Manager, Stephanie Young </a:t>
            </a:r>
            <a:r>
              <a:rPr lang="en-US" dirty="0" smtClean="0"/>
              <a:t>- </a:t>
            </a:r>
            <a:r>
              <a:rPr lang="en-US" dirty="0"/>
              <a:t>Stephanie will be taking this role due to her past experience in management </a:t>
            </a:r>
            <a:r>
              <a:rPr lang="en-US" dirty="0" smtClean="0"/>
              <a:t>positions throughout the service industry.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Operations Manager, Brooke Palmiter </a:t>
            </a:r>
            <a:r>
              <a:rPr lang="en-US" dirty="0" smtClean="0"/>
              <a:t>– Brooke has past </a:t>
            </a:r>
            <a:r>
              <a:rPr lang="en-US" dirty="0"/>
              <a:t>qualifications in customer service based operations, and a keen ability to spot problematic areas of concern both on and off of the sales floor.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b="1" dirty="0" smtClean="0"/>
              <a:t>Sales &amp; Marketing, Dan Young </a:t>
            </a:r>
            <a:r>
              <a:rPr lang="en-US" dirty="0" smtClean="0"/>
              <a:t>- </a:t>
            </a:r>
            <a:r>
              <a:rPr lang="en-US" dirty="0"/>
              <a:t>Dan’s qualifications for distribution and marketing come from past positions working as a sales representative, and marketing </a:t>
            </a:r>
            <a:r>
              <a:rPr lang="en-US" dirty="0" smtClean="0"/>
              <a:t>manager. 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Accounting &amp; Legal, Outsource to fill the gaps </a:t>
            </a:r>
            <a:r>
              <a:rPr lang="en-US" dirty="0" smtClean="0"/>
              <a:t>–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will be making sure the candidates have past experience, are knowledgeable, </a:t>
            </a:r>
            <a:r>
              <a:rPr lang="en-US" dirty="0" smtClean="0"/>
              <a:t>&amp; have a drive </a:t>
            </a:r>
            <a:r>
              <a:rPr lang="en-US" dirty="0"/>
              <a:t>for </a:t>
            </a:r>
            <a:r>
              <a:rPr lang="en-US" dirty="0" smtClean="0"/>
              <a:t>results.</a:t>
            </a:r>
          </a:p>
        </p:txBody>
      </p:sp>
    </p:spTree>
    <p:extLst>
      <p:ext uri="{BB962C8B-B14F-4D97-AF65-F5344CB8AC3E}">
        <p14:creationId xmlns:p14="http://schemas.microsoft.com/office/powerpoint/2010/main" val="5005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Breakeven: </a:t>
            </a:r>
            <a:r>
              <a:rPr lang="en-US" dirty="0" smtClean="0"/>
              <a:t>In month 11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797345"/>
              </p:ext>
            </p:extLst>
          </p:nvPr>
        </p:nvGraphicFramePr>
        <p:xfrm>
          <a:off x="1411111" y="3027680"/>
          <a:ext cx="4529666" cy="237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72371"/>
                <a:gridCol w="1857295"/>
              </a:tblGrid>
              <a:tr h="346127">
                <a:tc>
                  <a:txBody>
                    <a:bodyPr/>
                    <a:lstStyle/>
                    <a:p>
                      <a:r>
                        <a:rPr lang="en-US" dirty="0" smtClean="0"/>
                        <a:t>TC</a:t>
                      </a:r>
                      <a:r>
                        <a:rPr lang="en-US" baseline="0" dirty="0" smtClean="0"/>
                        <a:t> = TR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$60,881 = $60,881</a:t>
                      </a:r>
                      <a:endParaRPr lang="en-US" dirty="0"/>
                    </a:p>
                  </a:txBody>
                  <a:tcPr/>
                </a:tc>
              </a:tr>
              <a:tr h="346127">
                <a:tc>
                  <a:txBody>
                    <a:bodyPr/>
                    <a:lstStyle/>
                    <a:p>
                      <a:r>
                        <a:rPr lang="en-US" dirty="0" smtClean="0"/>
                        <a:t>P = Selling Price per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= $10</a:t>
                      </a:r>
                      <a:endParaRPr lang="en-US" dirty="0"/>
                    </a:p>
                  </a:txBody>
                  <a:tcPr/>
                </a:tc>
              </a:tr>
              <a:tr h="346127">
                <a:tc>
                  <a:txBody>
                    <a:bodyPr/>
                    <a:lstStyle/>
                    <a:p>
                      <a:r>
                        <a:rPr lang="en-US" dirty="0" smtClean="0"/>
                        <a:t>V = Variable Cost per unit.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 = $3.50</a:t>
                      </a:r>
                      <a:endParaRPr lang="en-US" dirty="0"/>
                    </a:p>
                  </a:txBody>
                  <a:tcPr/>
                </a:tc>
              </a:tr>
              <a:tr h="605722">
                <a:tc>
                  <a:txBody>
                    <a:bodyPr/>
                    <a:lstStyle/>
                    <a:p>
                      <a:r>
                        <a:rPr lang="en-US" dirty="0" smtClean="0"/>
                        <a:t>X = Number of Units Produced and Sold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 = 6,088.15</a:t>
                      </a:r>
                      <a:endParaRPr lang="en-US" dirty="0"/>
                    </a:p>
                  </a:txBody>
                  <a:tcPr/>
                </a:tc>
              </a:tr>
              <a:tr h="346127">
                <a:tc>
                  <a:txBody>
                    <a:bodyPr/>
                    <a:lstStyle/>
                    <a:p>
                      <a:r>
                        <a:rPr lang="en-US" dirty="0" smtClean="0"/>
                        <a:t>TR = Total Revenue = P *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 = $60,881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8333" y="2610556"/>
            <a:ext cx="4797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Net Earnings Before Interest &amp; Taxes: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Year 1: $9,177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Year 2: $21,814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Year 3: $25,700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37111" y="4078111"/>
            <a:ext cx="455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Start-Up Funds: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Partner’s Equity = $20,000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Loan = $30,000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60428"/>
            <a:ext cx="5943600" cy="336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We do not foresee exiting this business venture, we are hopeful and confident that our net income will continue to grow each year. Ultimately we would like to expand our operations to a second location, and aim to be recognized as a nationwide company.</a:t>
            </a:r>
          </a:p>
        </p:txBody>
      </p:sp>
    </p:spTree>
    <p:extLst>
      <p:ext uri="{BB962C8B-B14F-4D97-AF65-F5344CB8AC3E}">
        <p14:creationId xmlns:p14="http://schemas.microsoft.com/office/powerpoint/2010/main" val="28052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979</TotalTime>
  <Words>467</Words>
  <Application>Microsoft Office PowerPoint</Application>
  <PresentationFormat>Custom</PresentationFormat>
  <Paragraphs>55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PowerPoint Presentation</vt:lpstr>
      <vt:lpstr>Business Concept</vt:lpstr>
      <vt:lpstr>Industry/Market Analysis</vt:lpstr>
      <vt:lpstr> Market </vt:lpstr>
      <vt:lpstr>Management Team</vt:lpstr>
      <vt:lpstr>Financial Analysis</vt:lpstr>
      <vt:lpstr>timeline</vt:lpstr>
      <vt:lpstr>Exit strategy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Stephanie Marie</dc:creator>
  <cp:lastModifiedBy>Hatton, Lindle</cp:lastModifiedBy>
  <cp:revision>24</cp:revision>
  <dcterms:created xsi:type="dcterms:W3CDTF">2015-12-08T00:51:00Z</dcterms:created>
  <dcterms:modified xsi:type="dcterms:W3CDTF">2016-04-26T23:41:39Z</dcterms:modified>
</cp:coreProperties>
</file>