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6" r:id="rId5"/>
    <p:sldId id="260" r:id="rId6"/>
    <p:sldId id="267" r:id="rId7"/>
    <p:sldId id="264" r:id="rId8"/>
    <p:sldId id="265" r:id="rId9"/>
    <p:sldId id="261" r:id="rId10"/>
    <p:sldId id="268" r:id="rId11"/>
    <p:sldId id="269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shua%20Ayotte\Documents\Current%20School%20Stuff\Mktg%20186\Additional%20info%20for%20girl%20scou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Industry Breakdown</a:t>
            </a:r>
          </a:p>
        </c:rich>
      </c:tx>
      <c:layout>
        <c:manualLayout>
          <c:xMode val="edge"/>
          <c:yMode val="edge"/>
          <c:x val="1.4718160229971239E-3"/>
          <c:y val="0.2026022688586521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0.33544431946006764"/>
                  <c:y val="-4.908180410503081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'Cupboard Template'!$H$16:$H$18</c:f>
              <c:strCache>
                <c:ptCount val="3"/>
                <c:pt idx="0">
                  <c:v>Other Schools</c:v>
                </c:pt>
                <c:pt idx="1">
                  <c:v>Driving Schools</c:v>
                </c:pt>
                <c:pt idx="2">
                  <c:v>Exam Prep and Tutoring</c:v>
                </c:pt>
              </c:strCache>
            </c:strRef>
          </c:cat>
          <c:val>
            <c:numRef>
              <c:f>'Cupboard Template'!$I$16:$I$18</c:f>
              <c:numCache>
                <c:formatCode>_("$"* #,##0_);_("$"* \(#,##0\);_("$"* "-"??_);_(@_)</c:formatCode>
                <c:ptCount val="3"/>
                <c:pt idx="0">
                  <c:v>4296600000</c:v>
                </c:pt>
                <c:pt idx="1">
                  <c:v>771900000</c:v>
                </c:pt>
                <c:pt idx="2">
                  <c:v>4231500000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Over 30</c:v>
                </c:pt>
                <c:pt idx="1">
                  <c:v>Between 21 and 30</c:v>
                </c:pt>
                <c:pt idx="2">
                  <c:v>Under 21</c:v>
                </c:pt>
              </c:strCache>
            </c:strRef>
          </c:cat>
          <c:val>
            <c:numRef>
              <c:f>Sheet1!$B$1:$B$3</c:f>
              <c:numCache>
                <c:formatCode>0%</c:formatCode>
                <c:ptCount val="3"/>
                <c:pt idx="0">
                  <c:v>0.17700000000000005</c:v>
                </c:pt>
                <c:pt idx="1">
                  <c:v>0.26400000000000001</c:v>
                </c:pt>
                <c:pt idx="2">
                  <c:v>0.55900000000000005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14F7BDD-B1E3-41BB-91B9-30B7D16F2ED3}" type="datetimeFigureOut">
              <a:rPr lang="en-US" smtClean="0"/>
              <a:pPr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DAB9558-AB1A-415E-AB02-0A47FC6567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ln>
            <a:noFill/>
            <a:prstDash val="lgDashDotDot"/>
          </a:ln>
        </p:spPr>
        <p:txBody>
          <a:bodyPr>
            <a:normAutofit fontScale="90000"/>
          </a:bodyPr>
          <a:lstStyle/>
          <a:p>
            <a:pPr algn="ctr"/>
            <a:r>
              <a:rPr lang="en-US" sz="7200" b="1" dirty="0" smtClean="0">
                <a:latin typeface="AR DARLING" pitchFamily="2" charset="0"/>
              </a:rPr>
              <a:t>Tutoring Connections</a:t>
            </a:r>
            <a:endParaRPr lang="en-US" sz="7200" b="1" dirty="0">
              <a:latin typeface="AR DARLING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Tetyana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Chervenkova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Joshua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Ayotte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Hakim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Allie Webb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awebb\AppData\Local\Microsoft\Windows\Temporary Internet Files\Content.IE5\6ZXU25VL\3redbooks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200400"/>
            <a:ext cx="1746600" cy="1759799"/>
          </a:xfrm>
          <a:prstGeom prst="rect">
            <a:avLst/>
          </a:prstGeom>
          <a:noFill/>
        </p:spPr>
      </p:pic>
      <p:pic>
        <p:nvPicPr>
          <p:cNvPr id="2051" name="Picture 3" descr="C:\Users\awebb\AppData\Local\Microsoft\Windows\Temporary Internet Files\Content.IE5\6ZXU25VL\distance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48000"/>
            <a:ext cx="1709547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Financials – Investment / Funds Needed</a:t>
            </a:r>
            <a:endParaRPr lang="en-US" dirty="0"/>
          </a:p>
        </p:txBody>
      </p:sp>
      <p:pic>
        <p:nvPicPr>
          <p:cNvPr id="3074" name="Picture 2" descr="C:\Users\awebb\AppData\Local\Microsoft\Windows\Temporary Internet Files\Content.IE5\6ZXU25VL\no_olympics_money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066800"/>
            <a:ext cx="1445172" cy="8382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Each Team member invests $15,000……………………………$60,000</a:t>
            </a:r>
          </a:p>
          <a:p>
            <a:r>
              <a:rPr lang="en-US" sz="2000" dirty="0" smtClean="0"/>
              <a:t>Family/Friends……………………………..……………………$10,000</a:t>
            </a:r>
          </a:p>
          <a:p>
            <a:r>
              <a:rPr lang="en-US" sz="2000" dirty="0" smtClean="0"/>
              <a:t>Bank Loan………………………………………………….………………..$20,000</a:t>
            </a:r>
          </a:p>
          <a:p>
            <a:endParaRPr lang="en-US" sz="2000" dirty="0" smtClean="0"/>
          </a:p>
          <a:p>
            <a:r>
              <a:rPr lang="en-US" sz="2000" dirty="0" smtClean="0"/>
              <a:t>Total Funds……………………………………..……………………………$90,000</a:t>
            </a:r>
          </a:p>
          <a:p>
            <a:endParaRPr lang="en-US" sz="2000" dirty="0" smtClean="0"/>
          </a:p>
          <a:p>
            <a:r>
              <a:rPr lang="en-US" sz="2000" dirty="0" smtClean="0"/>
              <a:t>Note: $20,000 Bank Notes will be paid in 2 years</a:t>
            </a:r>
          </a:p>
          <a:p>
            <a:pPr marL="0" indent="0">
              <a:buNone/>
            </a:pPr>
            <a:r>
              <a:rPr lang="en-US" sz="2000" dirty="0" smtClean="0"/>
              <a:t>              $40,000 Loan will be paid in 2 years</a:t>
            </a:r>
          </a:p>
          <a:p>
            <a:pPr marL="0" indent="0">
              <a:buNone/>
            </a:pPr>
            <a:r>
              <a:rPr lang="en-US" sz="2000" dirty="0" smtClean="0"/>
              <a:t>              $30,000 will be kept as Capital Stock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Financials – Breakeven Point</a:t>
            </a:r>
            <a:endParaRPr lang="en-US" dirty="0"/>
          </a:p>
        </p:txBody>
      </p:sp>
      <p:pic>
        <p:nvPicPr>
          <p:cNvPr id="3074" name="Picture 2" descr="C:\Users\awebb\AppData\Local\Microsoft\Windows\Temporary Internet Files\Content.IE5\6ZXU25VL\no_olympics_money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0"/>
            <a:ext cx="1445172" cy="8382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9317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Demand Expected                                                               Revenue</a:t>
            </a:r>
          </a:p>
          <a:p>
            <a:pPr marL="246888" lvl="1" indent="0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1</a:t>
            </a:r>
            <a:r>
              <a:rPr lang="en-US" sz="2000" baseline="30000" dirty="0" smtClean="0">
                <a:solidFill>
                  <a:schemeClr val="tx1"/>
                </a:solidFill>
              </a:rPr>
              <a:t>st</a:t>
            </a:r>
            <a:r>
              <a:rPr lang="en-US" sz="2000" dirty="0" smtClean="0">
                <a:solidFill>
                  <a:schemeClr val="tx1"/>
                </a:solidFill>
              </a:rPr>
              <a:t> three month 1800 hours/week………………………..$43,200</a:t>
            </a:r>
          </a:p>
          <a:p>
            <a:pPr marL="246888" lvl="1" indent="0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Fall/spring semesters 2400 hours/week……………..$57,600</a:t>
            </a:r>
          </a:p>
          <a:p>
            <a:pPr marL="246888" lvl="1" indent="0"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Summer semester 1600 hours/week…………………….$38,400</a:t>
            </a:r>
          </a:p>
          <a:p>
            <a:pPr marL="246888" lvl="1" indent="0">
              <a:buFont typeface="Wingdings" pitchFamily="2" charset="2"/>
              <a:buChar char="ü"/>
            </a:pPr>
            <a:r>
              <a:rPr lang="en-US" sz="2000" b="1" i="1" dirty="0" smtClean="0">
                <a:solidFill>
                  <a:schemeClr val="tx1"/>
                </a:solidFill>
              </a:rPr>
              <a:t>Reach at end of Month 5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810000"/>
            <a:ext cx="2406542" cy="2590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657600"/>
            <a:ext cx="4108383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908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AR DARLING" pitchFamily="2" charset="0"/>
              </a:rPr>
              <a:t>Thank you!</a:t>
            </a:r>
            <a:endParaRPr lang="en-US" sz="6600" b="1" dirty="0">
              <a:latin typeface="AR DARLING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A privately-operated college tutoring service located on ARC’s campus 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Book by appointment or drop-in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Hourly rates, discounted for students in host campus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Buy as many hours as you want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awebb\AppData\Local\Microsoft\Windows\Temporary Internet Files\Content.IE5\K91EDUX7\goal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81000"/>
            <a:ext cx="1600200" cy="850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Competitive 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Discounts will be highly attractive to students in the host college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High level of availability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Charge an hourly rate with no limit of hours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Highly selective about tutors, well-compensated to ensure quality tutoring</a:t>
            </a:r>
            <a:endParaRPr lang="en-US" dirty="0"/>
          </a:p>
        </p:txBody>
      </p:sp>
      <p:pic>
        <p:nvPicPr>
          <p:cNvPr id="7170" name="Picture 2" descr="C:\Users\awebb\AppData\Local\Microsoft\Windows\Temporary Internet Files\Content.IE5\6ZXU25VL\Number1_Orang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609600" cy="7709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1895784"/>
          </a:xfrm>
        </p:spPr>
        <p:txBody>
          <a:bodyPr>
            <a:normAutofit/>
          </a:bodyPr>
          <a:lstStyle/>
          <a:p>
            <a:r>
              <a:rPr lang="en-US" dirty="0" smtClean="0"/>
              <a:t>The third-party instruction industry includes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Academic tutoring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Driving schools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Professional education</a:t>
            </a:r>
          </a:p>
          <a:p>
            <a:pPr lvl="1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701040"/>
          </a:xfrm>
        </p:spPr>
        <p:txBody>
          <a:bodyPr/>
          <a:lstStyle/>
          <a:p>
            <a:r>
              <a:rPr lang="en-US" dirty="0" smtClean="0"/>
              <a:t>Industry Analysis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57200" y="2057400"/>
          <a:ext cx="8382000" cy="4552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487680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Total:$9.3 billion</a:t>
            </a:r>
          </a:p>
          <a:p>
            <a:r>
              <a:rPr lang="en-US" sz="2400" dirty="0" smtClean="0"/>
              <a:t>Growth: 1.7%</a:t>
            </a:r>
          </a:p>
          <a:p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IBISWorld</a:t>
            </a:r>
            <a:r>
              <a:rPr lang="en-US" sz="2400" dirty="0" smtClean="0"/>
              <a:t>, 2014)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810184"/>
          </a:xfrm>
        </p:spPr>
        <p:txBody>
          <a:bodyPr>
            <a:normAutofit/>
          </a:bodyPr>
          <a:lstStyle/>
          <a:p>
            <a:r>
              <a:rPr lang="en-US" dirty="0" smtClean="0"/>
              <a:t>ARC has a current enrollment of 33,440 students, and nearly 75% of them are part-time</a:t>
            </a:r>
          </a:p>
          <a:p>
            <a:r>
              <a:rPr lang="en-US" dirty="0" smtClean="0"/>
              <a:t>Likely to be working students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Discretionary income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Time-constrained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099" name="Picture 3" descr="C:\Users\awebb\AppData\Local\Microsoft\Windows\Temporary Internet Files\Content.IE5\K91EDUX7\PngMedium-LED-Light-Emitting-Diode-Red-16392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28600"/>
            <a:ext cx="1020536" cy="1143000"/>
          </a:xfrm>
          <a:prstGeom prst="rect">
            <a:avLst/>
          </a:prstGeom>
          <a:noFill/>
        </p:spPr>
      </p:pic>
      <p:graphicFrame>
        <p:nvGraphicFramePr>
          <p:cNvPr id="6" name="Chart 5"/>
          <p:cNvGraphicFramePr/>
          <p:nvPr/>
        </p:nvGraphicFramePr>
        <p:xfrm>
          <a:off x="3048000" y="3657600"/>
          <a:ext cx="4953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4876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IBISWorld</a:t>
            </a:r>
            <a:r>
              <a:rPr lang="en-US" sz="2400" dirty="0" smtClean="0"/>
              <a:t>, 2014)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Landscape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Highly fragmented market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58.8% of competitors have 5 or fewer employees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Top 5 competitors make up 10% of the market, only two of these provide college level tutoring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8001000" cy="6241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90600" y="6488668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Comprise 10% of Market Share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Tutoring Connections has a founding executive team of four professionals from diverse fields: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Tanya </a:t>
            </a:r>
            <a:r>
              <a:rPr lang="en-US" dirty="0" err="1" smtClean="0"/>
              <a:t>Chervenkova</a:t>
            </a:r>
            <a:r>
              <a:rPr lang="en-US" dirty="0" smtClean="0"/>
              <a:t> – Chief Executive Officer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Joshua </a:t>
            </a:r>
            <a:r>
              <a:rPr lang="en-US" dirty="0" err="1" smtClean="0"/>
              <a:t>Ayotte</a:t>
            </a:r>
            <a:r>
              <a:rPr lang="en-US" dirty="0" smtClean="0"/>
              <a:t> – Chief Personnel Officer </a:t>
            </a:r>
          </a:p>
          <a:p>
            <a:pPr>
              <a:spcAft>
                <a:spcPts val="600"/>
              </a:spcAft>
            </a:pPr>
            <a:r>
              <a:rPr lang="en-US" dirty="0" err="1" smtClean="0"/>
              <a:t>Rima</a:t>
            </a:r>
            <a:r>
              <a:rPr lang="en-US" dirty="0" smtClean="0"/>
              <a:t> Hakim – Chief Financial Officer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Allie Webb – Marketing / Administration Head</a:t>
            </a:r>
          </a:p>
          <a:p>
            <a:pPr>
              <a:spcAft>
                <a:spcPts val="600"/>
              </a:spcAft>
            </a:pPr>
            <a:r>
              <a:rPr lang="en-US" i="1" dirty="0" smtClean="0"/>
              <a:t>All investing owners as well as the executive managers.  </a:t>
            </a:r>
            <a:endParaRPr lang="en-US" i="1" dirty="0"/>
          </a:p>
        </p:txBody>
      </p:sp>
      <p:pic>
        <p:nvPicPr>
          <p:cNvPr id="6" name="Picture 2" descr="C:\Users\awebb\AppData\Local\Microsoft\Windows\Temporary Internet Files\Content.IE5\K91EDUX7\Artwork_BluecurveLibrary_bluecurve-certificate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76912"/>
            <a:ext cx="1731645" cy="1294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Financials – Significant Expenses</a:t>
            </a:r>
            <a:endParaRPr lang="en-US" dirty="0"/>
          </a:p>
        </p:txBody>
      </p:sp>
      <p:pic>
        <p:nvPicPr>
          <p:cNvPr id="3074" name="Picture 2" descr="C:\Users\awebb\AppData\Local\Microsoft\Windows\Temporary Internet Files\Content.IE5\6ZXU25VL\no_olympics_money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52400"/>
            <a:ext cx="1445172" cy="8382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Computer Software…………………………………………….  $5,000 one-time</a:t>
            </a:r>
          </a:p>
          <a:p>
            <a:r>
              <a:rPr lang="en-US" sz="2000" dirty="0" smtClean="0"/>
              <a:t>Equipment………………………………………………………….  $6,000 						   one-time</a:t>
            </a:r>
          </a:p>
          <a:p>
            <a:r>
              <a:rPr lang="en-US" sz="2000" dirty="0" smtClean="0"/>
              <a:t>Website, Room Design, Licensing……………………….   $1,760 						   one-time</a:t>
            </a:r>
          </a:p>
          <a:p>
            <a:r>
              <a:rPr lang="en-US" sz="2000" dirty="0" smtClean="0"/>
              <a:t>Total Employee Salary(2400 hrs/month)……$28,800/month</a:t>
            </a:r>
          </a:p>
          <a:p>
            <a:r>
              <a:rPr lang="en-US" sz="2000" dirty="0" smtClean="0"/>
              <a:t>Additional Employee Expenses………………….$20,160/month</a:t>
            </a:r>
          </a:p>
          <a:p>
            <a:r>
              <a:rPr lang="en-US" sz="2000" dirty="0" smtClean="0"/>
              <a:t>Rent……………………………………………………………..$1,000/month</a:t>
            </a:r>
          </a:p>
          <a:p>
            <a:r>
              <a:rPr lang="en-US" sz="2000" dirty="0" smtClean="0"/>
              <a:t>Other Reoccurring Expenses…………………….....$ 900/ month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2879</TotalTime>
  <Words>334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Tutoring Connections</vt:lpstr>
      <vt:lpstr>Business concept</vt:lpstr>
      <vt:lpstr>Competitive Edge</vt:lpstr>
      <vt:lpstr>Industry Analysis</vt:lpstr>
      <vt:lpstr>Target Market</vt:lpstr>
      <vt:lpstr>Competitive Landscape </vt:lpstr>
      <vt:lpstr>PowerPoint Presentation</vt:lpstr>
      <vt:lpstr>Executive Team</vt:lpstr>
      <vt:lpstr>Financials – Significant Expenses</vt:lpstr>
      <vt:lpstr>Financials – Investment / Funds Needed</vt:lpstr>
      <vt:lpstr>Financials – Breakeven Point</vt:lpstr>
      <vt:lpstr>Thank you!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 Connections</dc:title>
  <dc:creator>Alexandria Webb</dc:creator>
  <cp:lastModifiedBy>Hatton, Lindle</cp:lastModifiedBy>
  <cp:revision>20</cp:revision>
  <dcterms:created xsi:type="dcterms:W3CDTF">2015-12-01T17:18:32Z</dcterms:created>
  <dcterms:modified xsi:type="dcterms:W3CDTF">2016-04-26T23:42:39Z</dcterms:modified>
</cp:coreProperties>
</file>