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459" r:id="rId3"/>
    <p:sldId id="460" r:id="rId4"/>
    <p:sldId id="440" r:id="rId5"/>
    <p:sldId id="442" r:id="rId6"/>
    <p:sldId id="441" r:id="rId7"/>
    <p:sldId id="443" r:id="rId8"/>
    <p:sldId id="444" r:id="rId9"/>
    <p:sldId id="445" r:id="rId10"/>
    <p:sldId id="446" r:id="rId11"/>
    <p:sldId id="447" r:id="rId12"/>
    <p:sldId id="307" r:id="rId13"/>
    <p:sldId id="455" r:id="rId14"/>
    <p:sldId id="448" r:id="rId15"/>
    <p:sldId id="449" r:id="rId16"/>
    <p:sldId id="450" r:id="rId17"/>
    <p:sldId id="451" r:id="rId18"/>
    <p:sldId id="462" r:id="rId19"/>
    <p:sldId id="463" r:id="rId20"/>
    <p:sldId id="464" r:id="rId21"/>
    <p:sldId id="461" r:id="rId22"/>
    <p:sldId id="457" r:id="rId23"/>
    <p:sldId id="452" r:id="rId24"/>
    <p:sldId id="458" r:id="rId25"/>
    <p:sldId id="311" r:id="rId26"/>
    <p:sldId id="34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6600"/>
    <a:srgbClr val="DDDDDD"/>
    <a:srgbClr val="EAEAEA"/>
    <a:srgbClr val="CCCC00"/>
    <a:srgbClr val="003366"/>
    <a:srgbClr val="FFFFFF"/>
    <a:srgbClr val="A500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77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-4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F9E2A5-DA57-4104-9B42-E5369BA1E4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0194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AD3FB-114E-4225-B32D-B1ED2944BEBD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F4D00-3B63-4488-AFC5-61F532CFB735}" type="slidenum">
              <a:rPr lang="en-US"/>
              <a:pPr/>
              <a:t>12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2A46D-1CD3-42E6-9953-DA89B0284B3B}" type="slidenum">
              <a:rPr lang="en-US"/>
              <a:pPr/>
              <a:t>13</a:t>
            </a:fld>
            <a:endParaRPr lang="en-US"/>
          </a:p>
        </p:txBody>
      </p:sp>
      <p:sp>
        <p:nvSpPr>
          <p:cNvPr id="1188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8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C0E95-3FF8-49CA-AB07-1E64C7D397D3}" type="slidenum">
              <a:rPr lang="en-US"/>
              <a:pPr/>
              <a:t>14</a:t>
            </a:fld>
            <a:endParaRPr lang="en-US"/>
          </a:p>
        </p:txBody>
      </p:sp>
      <p:sp>
        <p:nvSpPr>
          <p:cNvPr id="1170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0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33B43-9F22-4CF4-B0E0-2E8896010FBB}" type="slidenum">
              <a:rPr lang="en-US"/>
              <a:pPr/>
              <a:t>15</a:t>
            </a:fld>
            <a:endParaRPr lang="en-US"/>
          </a:p>
        </p:txBody>
      </p:sp>
      <p:sp>
        <p:nvSpPr>
          <p:cNvPr id="117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166EB-DF67-4145-A5FF-DABB1A2D6892}" type="slidenum">
              <a:rPr lang="en-US"/>
              <a:pPr/>
              <a:t>16</a:t>
            </a:fld>
            <a:endParaRPr lang="en-US"/>
          </a:p>
        </p:txBody>
      </p:sp>
      <p:sp>
        <p:nvSpPr>
          <p:cNvPr id="117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79C0F-E49C-460C-90D1-E31BCC465141}" type="slidenum">
              <a:rPr lang="en-US"/>
              <a:pPr/>
              <a:t>17</a:t>
            </a:fld>
            <a:endParaRPr lang="en-US"/>
          </a:p>
        </p:txBody>
      </p:sp>
      <p:sp>
        <p:nvSpPr>
          <p:cNvPr id="117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F4D00-3B63-4488-AFC5-61F532CFB735}" type="slidenum">
              <a:rPr lang="en-US"/>
              <a:pPr/>
              <a:t>18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F4D00-3B63-4488-AFC5-61F532CFB735}" type="slidenum">
              <a:rPr lang="en-US"/>
              <a:pPr/>
              <a:t>19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4F4D00-3B63-4488-AFC5-61F532CFB735}" type="slidenum">
              <a:rPr lang="en-US"/>
              <a:pPr/>
              <a:t>20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13157-9E15-46D2-A186-6B52D1C44F41}" type="slidenum">
              <a:rPr lang="en-US"/>
              <a:pPr/>
              <a:t>22</a:t>
            </a:fld>
            <a:endParaRPr lang="en-US"/>
          </a:p>
        </p:txBody>
      </p:sp>
      <p:sp>
        <p:nvSpPr>
          <p:cNvPr id="118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6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DB4CE-55F3-494A-9772-D501B289FF83}" type="slidenum">
              <a:rPr lang="en-US"/>
              <a:pPr/>
              <a:t>4</a:t>
            </a:fld>
            <a:endParaRPr lang="en-US"/>
          </a:p>
        </p:txBody>
      </p:sp>
      <p:sp>
        <p:nvSpPr>
          <p:cNvPr id="115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3617AC-30CA-4C02-867E-9C30DF08F517}" type="slidenum">
              <a:rPr lang="en-US"/>
              <a:pPr/>
              <a:t>23</a:t>
            </a:fld>
            <a:endParaRPr lang="en-US"/>
          </a:p>
        </p:txBody>
      </p:sp>
      <p:sp>
        <p:nvSpPr>
          <p:cNvPr id="117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F42A9-84CA-4C9C-B647-CAFCCFEE07E7}" type="slidenum">
              <a:rPr lang="en-US"/>
              <a:pPr/>
              <a:t>24</a:t>
            </a:fld>
            <a:endParaRPr lang="en-US"/>
          </a:p>
        </p:txBody>
      </p:sp>
      <p:sp>
        <p:nvSpPr>
          <p:cNvPr id="118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F12751-B11E-466E-9A7C-AEA43B415E26}" type="slidenum">
              <a:rPr lang="en-US"/>
              <a:pPr/>
              <a:t>25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2398A-5E8E-4C11-B1DF-585A502FBCDE}" type="slidenum">
              <a:rPr lang="en-US"/>
              <a:pPr/>
              <a:t>26</a:t>
            </a:fld>
            <a:endParaRPr lang="en-US"/>
          </a:p>
        </p:txBody>
      </p:sp>
      <p:sp>
        <p:nvSpPr>
          <p:cNvPr id="76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D8C9F9-B716-421A-BD6E-06E5C82E4A6C}" type="slidenum">
              <a:rPr lang="en-US"/>
              <a:pPr/>
              <a:t>5</a:t>
            </a:fld>
            <a:endParaRPr lang="en-U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D15A9-D902-48F6-A23F-A4D547E7197A}" type="slidenum">
              <a:rPr lang="en-US"/>
              <a:pPr/>
              <a:t>6</a:t>
            </a:fld>
            <a:endParaRPr lang="en-US"/>
          </a:p>
        </p:txBody>
      </p:sp>
      <p:sp>
        <p:nvSpPr>
          <p:cNvPr id="115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7D1FAE-AB84-407E-A221-FD5F9377DAAB}" type="slidenum">
              <a:rPr lang="en-US"/>
              <a:pPr/>
              <a:t>7</a:t>
            </a:fld>
            <a:endParaRPr lang="en-US"/>
          </a:p>
        </p:txBody>
      </p:sp>
      <p:sp>
        <p:nvSpPr>
          <p:cNvPr id="116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B87CA9-6560-40D2-A0AD-695A1B4DF0D7}" type="slidenum">
              <a:rPr lang="en-US"/>
              <a:pPr/>
              <a:t>8</a:t>
            </a:fld>
            <a:endParaRPr lang="en-US"/>
          </a:p>
        </p:txBody>
      </p:sp>
      <p:sp>
        <p:nvSpPr>
          <p:cNvPr id="1162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7B7D5-254F-46EE-B681-CDC9CA96EBC3}" type="slidenum">
              <a:rPr lang="en-US"/>
              <a:pPr/>
              <a:t>9</a:t>
            </a:fld>
            <a:endParaRPr lang="en-US"/>
          </a:p>
        </p:txBody>
      </p:sp>
      <p:sp>
        <p:nvSpPr>
          <p:cNvPr id="1164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D0D3FC-4263-45CE-A4C3-503B7CD2061A}" type="slidenum">
              <a:rPr lang="en-US"/>
              <a:pPr/>
              <a:t>10</a:t>
            </a:fld>
            <a:endParaRPr lang="en-US"/>
          </a:p>
        </p:txBody>
      </p:sp>
      <p:sp>
        <p:nvSpPr>
          <p:cNvPr id="116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7308A-3F16-42C5-B805-2CE5B9086E95}" type="slidenum">
              <a:rPr lang="en-US"/>
              <a:pPr/>
              <a:t>11</a:t>
            </a:fld>
            <a:endParaRPr lang="en-US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1_Title Slide">
    <p:bg>
      <p:bgPr>
        <a:gradFill>
          <a:gsLst>
            <a:gs pos="32000">
              <a:schemeClr val="accent6">
                <a:lumMod val="50000"/>
                <a:lumOff val="50000"/>
              </a:schemeClr>
            </a:gs>
            <a:gs pos="0">
              <a:schemeClr val="accent6">
                <a:lumMod val="50000"/>
              </a:schemeClr>
            </a:gs>
            <a:gs pos="70000">
              <a:schemeClr val="accent6">
                <a:lumMod val="50000"/>
                <a:lumOff val="50000"/>
              </a:schemeClr>
            </a:gs>
            <a:gs pos="94000">
              <a:schemeClr val="accent6">
                <a:lumMod val="1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5105400" y="3048000"/>
            <a:ext cx="3581400" cy="519113"/>
          </a:xfrm>
          <a:noFill/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tIns="45720" bIns="45720" anchor="t"/>
          <a:lstStyle>
            <a:lvl1pPr marL="0">
              <a:spcBef>
                <a:spcPct val="50000"/>
              </a:spcBef>
              <a:defRPr sz="2800">
                <a:solidFill>
                  <a:srgbClr val="F8F8F8"/>
                </a:solidFill>
                <a:effectLst/>
              </a:defRPr>
            </a:lvl1pPr>
          </a:lstStyle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4876801" y="6172200"/>
            <a:ext cx="4190999" cy="461665"/>
          </a:xfr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algn="l">
              <a:defRPr lang="en-US" sz="800" b="0" smtClean="0">
                <a:solidFill>
                  <a:schemeClr val="bg1"/>
                </a:solidFill>
              </a:defRPr>
            </a:lvl1pPr>
          </a:lstStyle>
          <a:p>
            <a:pPr>
              <a:spcBef>
                <a:spcPct val="50000"/>
              </a:spcBef>
            </a:pPr>
            <a:r>
              <a:rPr lang="en-US" dirty="0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3080" name="Text Box 8"/>
          <p:cNvSpPr txBox="1">
            <a:spLocks noChangeArrowheads="1"/>
          </p:cNvSpPr>
          <p:nvPr userDrawn="1"/>
        </p:nvSpPr>
        <p:spPr bwMode="auto">
          <a:xfrm>
            <a:off x="6705600" y="5943600"/>
            <a:ext cx="2362200" cy="215444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800" dirty="0">
                <a:solidFill>
                  <a:schemeClr val="bg1"/>
                </a:solidFill>
              </a:rPr>
              <a:t>PowerPoint Presentation by Charlie </a:t>
            </a:r>
            <a:r>
              <a:rPr lang="en-US" sz="800" dirty="0" smtClean="0">
                <a:solidFill>
                  <a:schemeClr val="bg1"/>
                </a:solidFill>
              </a:rPr>
              <a:t>Cook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auto">
          <a:xfrm>
            <a:off x="5105400" y="990600"/>
            <a:ext cx="3200400" cy="9461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dirty="0">
                <a:solidFill>
                  <a:srgbClr val="C0C0C0"/>
                </a:solidFill>
              </a:rPr>
              <a:t>Part </a:t>
            </a:r>
            <a:r>
              <a:rPr lang="en-US" sz="2000" dirty="0" smtClean="0">
                <a:solidFill>
                  <a:srgbClr val="C0C0C0"/>
                </a:solidFill>
              </a:rPr>
              <a:t>III</a:t>
            </a:r>
            <a:r>
              <a:rPr lang="en-US" sz="3200" baseline="-6000" dirty="0">
                <a:solidFill>
                  <a:srgbClr val="B2B2B2"/>
                </a:solidFill>
              </a:rPr>
              <a:t/>
            </a:r>
            <a:br>
              <a:rPr lang="en-US" sz="3200" baseline="-6000" dirty="0">
                <a:solidFill>
                  <a:srgbClr val="B2B2B2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  <a:latin typeface="Tahoma" pitchFamily="34" charset="0"/>
              </a:rPr>
              <a:t>Developing the Entrepreneurial Plan</a:t>
            </a:r>
            <a:endParaRPr lang="en-US" sz="180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126" name="Picture 5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73" y="-3544"/>
            <a:ext cx="4722628" cy="686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1"/>
          <p:cNvSpPr>
            <a:spLocks noChangeArrowheads="1"/>
          </p:cNvSpPr>
          <p:nvPr userDrawn="1"/>
        </p:nvSpPr>
        <p:spPr bwMode="auto">
          <a:xfrm>
            <a:off x="5105400" y="2362200"/>
            <a:ext cx="2209800" cy="54373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400" b="1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C h a p t e r</a:t>
            </a:r>
            <a:r>
              <a:rPr lang="en-US" sz="14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aseline="-10000" dirty="0" smtClean="0">
                <a:solidFill>
                  <a:srgbClr val="C0C0C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en-US" sz="3600" baseline="-10000" dirty="0">
              <a:solidFill>
                <a:srgbClr val="C0C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915072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12–</a:t>
            </a:r>
            <a:fld id="{6C93176F-5239-4C5D-9249-D5FB85BCAA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6076583"/>
      </p:ext>
    </p:extLst>
  </p:cSld>
  <p:clrMapOvr>
    <a:masterClrMapping/>
  </p:clrMapOvr>
  <p:transition spd="slow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12–</a:t>
            </a:r>
            <a:fld id="{04C7D1DD-E49F-4F35-BF33-95A264C230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4487680"/>
      </p:ext>
    </p:extLst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12–</a:t>
            </a:r>
            <a:fld id="{6C4AB44C-B47A-40E1-BA00-DC990B6607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349586"/>
      </p:ext>
    </p:extLst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12–</a:t>
            </a:r>
            <a:fld id="{0E013460-DF12-4E0E-A908-594235EA1B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8455029"/>
      </p:ext>
    </p:extLst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 descr="Slideheader01"/>
          <p:cNvSpPr>
            <a:spLocks noGrp="1" noChangeArrowheads="1"/>
          </p:cNvSpPr>
          <p:nvPr>
            <p:ph type="title"/>
          </p:nvPr>
        </p:nvSpPr>
        <p:spPr bwMode="blackWhite">
          <a:xfrm>
            <a:off x="0" y="309082"/>
            <a:ext cx="9144000" cy="723275"/>
          </a:xfrm>
          <a:prstGeom prst="rect">
            <a:avLst/>
          </a:prstGeom>
          <a:solidFill>
            <a:srgbClr val="00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rgbClr val="33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137160" rIns="91440" bIns="9144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6553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rgbClr val="0099CC"/>
                </a:solidFill>
              </a:defRPr>
            </a:lvl1pPr>
          </a:lstStyle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1875" y="6477000"/>
            <a:ext cx="1295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rgbClr val="0099CC"/>
                </a:solidFill>
                <a:cs typeface="Times New Roman" pitchFamily="18" charset="0"/>
              </a:defRPr>
            </a:lvl1pPr>
          </a:lstStyle>
          <a:p>
            <a:r>
              <a:rPr lang="en-US" smtClean="0"/>
              <a:t>12–</a:t>
            </a:r>
            <a:fld id="{76603EE3-FDD5-4B5A-B8E2-605A4F515691}" type="slidenum">
              <a:rPr lang="en-US" smtClean="0">
                <a:cs typeface="+mn-cs"/>
              </a:rPr>
              <a:pPr/>
              <a:t>‹#›</a:t>
            </a:fld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2" r:id="rId3"/>
    <p:sldLayoutId id="2147483654" r:id="rId4"/>
    <p:sldLayoutId id="2147483655" r:id="rId5"/>
  </p:sldLayoutIdLst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marL="514350" algn="l" rtl="0" fontAlgn="base">
        <a:spcBef>
          <a:spcPct val="0"/>
        </a:spcBef>
        <a:spcAft>
          <a:spcPct val="0"/>
        </a:spcAft>
        <a:defRPr lang="en-US" sz="3200" smtClean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marL="5143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9715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14287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8859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2343150" algn="l" rtl="0" fontAlgn="base">
        <a:spcBef>
          <a:spcPct val="0"/>
        </a:spcBef>
        <a:spcAft>
          <a:spcPct val="0"/>
        </a:spcAft>
        <a:defRPr sz="32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231775" indent="-231775" algn="l" rtl="0" fontAlgn="base">
        <a:spcBef>
          <a:spcPct val="20000"/>
        </a:spcBef>
        <a:spcAft>
          <a:spcPct val="0"/>
        </a:spcAft>
        <a:buClr>
          <a:srgbClr val="336699"/>
        </a:buClr>
        <a:buSzPct val="85000"/>
        <a:buChar char="•"/>
        <a:defRPr sz="2800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88975" indent="-287338" algn="l" rtl="0" fontAlgn="base">
        <a:spcBef>
          <a:spcPct val="20000"/>
        </a:spcBef>
        <a:spcAft>
          <a:spcPct val="0"/>
        </a:spcAft>
        <a:buSzPct val="80000"/>
        <a:buFont typeface="Wingdings" pitchFamily="2" charset="2"/>
        <a:buChar char="Ø"/>
        <a:defRPr sz="2400">
          <a:solidFill>
            <a:srgbClr val="99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marL="1082675" indent="-223838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CC6600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marL="1539875" indent="-223838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Developing an Effective Business Plan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4C406036-5212-4D3E-B681-F1A73CBC64FC}" type="slidenum">
              <a:rPr lang="en-US"/>
              <a:pPr/>
              <a:t>10</a:t>
            </a:fld>
            <a:endParaRPr lang="en-US"/>
          </a:p>
        </p:txBody>
      </p:sp>
      <p:sp>
        <p:nvSpPr>
          <p:cNvPr id="116531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Putting the Package Together</a:t>
            </a:r>
          </a:p>
        </p:txBody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Appearance</a:t>
            </a:r>
          </a:p>
          <a:p>
            <a:r>
              <a:rPr lang="en-US" dirty="0"/>
              <a:t>Length</a:t>
            </a:r>
          </a:p>
          <a:p>
            <a:r>
              <a:rPr lang="en-US" dirty="0"/>
              <a:t>The cover and title page</a:t>
            </a:r>
          </a:p>
          <a:p>
            <a:r>
              <a:rPr lang="en-US" dirty="0"/>
              <a:t>The executive summary</a:t>
            </a:r>
          </a:p>
          <a:p>
            <a:r>
              <a:rPr lang="en-US" dirty="0"/>
              <a:t>The table of contents</a:t>
            </a:r>
          </a:p>
        </p:txBody>
      </p:sp>
      <p:pic>
        <p:nvPicPr>
          <p:cNvPr id="1165316" name="Picture 4" descr="BS0159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98800"/>
            <a:ext cx="2857500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6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6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6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6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65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3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7A6AE97A-3C54-49B7-B9EB-C8025BB86C70}" type="slidenum">
              <a:rPr lang="en-US"/>
              <a:pPr/>
              <a:t>11</a:t>
            </a:fld>
            <a:endParaRPr lang="en-US"/>
          </a:p>
        </p:txBody>
      </p:sp>
      <p:sp>
        <p:nvSpPr>
          <p:cNvPr id="116736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Guidelines to Remember</a:t>
            </a:r>
          </a:p>
        </p:txBody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sz="2400"/>
              <a:t>Keep the plan respectably short</a:t>
            </a:r>
          </a:p>
          <a:p>
            <a:pPr>
              <a:spcBef>
                <a:spcPct val="35000"/>
              </a:spcBef>
            </a:pPr>
            <a:r>
              <a:rPr lang="en-US" sz="2400"/>
              <a:t>Organize and package the plan appropriately</a:t>
            </a:r>
          </a:p>
          <a:p>
            <a:pPr>
              <a:spcBef>
                <a:spcPct val="35000"/>
              </a:spcBef>
            </a:pPr>
            <a:r>
              <a:rPr lang="en-US" sz="2400"/>
              <a:t>Orient the plan toward the future</a:t>
            </a:r>
          </a:p>
          <a:p>
            <a:pPr>
              <a:spcBef>
                <a:spcPct val="35000"/>
              </a:spcBef>
            </a:pPr>
            <a:r>
              <a:rPr lang="en-US" sz="2400"/>
              <a:t>Avoid exaggeration</a:t>
            </a:r>
          </a:p>
          <a:p>
            <a:pPr>
              <a:spcBef>
                <a:spcPct val="35000"/>
              </a:spcBef>
            </a:pPr>
            <a:r>
              <a:rPr lang="en-US" sz="2400"/>
              <a:t>Highlight critical risks</a:t>
            </a:r>
          </a:p>
          <a:p>
            <a:pPr>
              <a:spcBef>
                <a:spcPct val="35000"/>
              </a:spcBef>
            </a:pPr>
            <a:r>
              <a:rPr lang="en-US" sz="2400"/>
              <a:t>Give evidence of an effective entrepreneurial team</a:t>
            </a:r>
          </a:p>
          <a:p>
            <a:pPr>
              <a:spcBef>
                <a:spcPct val="35000"/>
              </a:spcBef>
            </a:pPr>
            <a:r>
              <a:rPr lang="en-US" sz="2400"/>
              <a:t>Do not over-diversify</a:t>
            </a:r>
          </a:p>
          <a:p>
            <a:pPr>
              <a:spcBef>
                <a:spcPct val="35000"/>
              </a:spcBef>
            </a:pPr>
            <a:r>
              <a:rPr lang="en-US" sz="2400"/>
              <a:t>Identify the target market</a:t>
            </a:r>
          </a:p>
          <a:p>
            <a:pPr>
              <a:spcBef>
                <a:spcPct val="35000"/>
              </a:spcBef>
            </a:pPr>
            <a:r>
              <a:rPr lang="en-US" sz="2400"/>
              <a:t>Keep the plan written in the third person</a:t>
            </a:r>
          </a:p>
          <a:p>
            <a:pPr>
              <a:spcBef>
                <a:spcPct val="35000"/>
              </a:spcBef>
            </a:pPr>
            <a:r>
              <a:rPr lang="en-US" sz="2400"/>
              <a:t>Capture the reader’s interest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6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6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6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6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6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67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6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67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67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67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6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8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62EE16AC-E74F-4A23-AE62-73F115449A9B}" type="slidenum">
              <a:rPr lang="en-US"/>
              <a:pPr/>
              <a:t>12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12.1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Common Business Plan Phrases: Statement versus Reality </a:t>
            </a:r>
          </a:p>
        </p:txBody>
      </p:sp>
      <p:graphicFrame>
        <p:nvGraphicFramePr>
          <p:cNvPr id="2723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34290670"/>
              </p:ext>
            </p:extLst>
          </p:nvPr>
        </p:nvGraphicFramePr>
        <p:xfrm>
          <a:off x="381000" y="1066800"/>
          <a:ext cx="8382000" cy="4939986"/>
        </p:xfrm>
        <a:graphic>
          <a:graphicData uri="http://schemas.openxmlformats.org/drawingml/2006/table">
            <a:tbl>
              <a:tblPr/>
              <a:tblGrid>
                <a:gridCol w="3429000"/>
                <a:gridCol w="49530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Statement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Reality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conservatively project . . 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read a book that said we had to be a $50 million company in five years, and we reverse-engineered the numbers.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took our best guess and divided by 2.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accidentally divided by 0.5.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project a 10 percent margin.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did not modify any of the assumptions in the business plan template that we downloaded from the Internet.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The project is 98 percent complete.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 complete the remaining 2 percent will take as long as it took to create the initial 98 percent but will cost twice as much.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Our business model is proven . . 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 . . if you take the evidence from the past week for the best of our 50 locations and extrapolate it for all the others.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have a six-month lead.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tried not to find out how many other people have a six-month lead.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need only a 10 percent market share.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 do the other 50 entrants getting funded.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Customers are clamoring for our product.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have not yet asked them to pay for it. Also, all of our current customers are relatives.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are the low-cost producer.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have not produced anything yet, but we are confident that we will be able to.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have no competition.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Only IBM, Microsoft, Netscape, and Sun have announced plans to enter the business.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Our management team has a great deal of experience . . 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. . . consuming the product or service.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 select group of investors is considering the plan.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mailed a copy of the plan to everyone in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Pratt’s Guide.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seek a value-added investor.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We are looking for a passive, dumb-as-rocks investor.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If you invest on our terms, you will earn a 68 percent internal rate of return.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If everything that could ever conceivably go right does go right, you might get your money back.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2464" name="Rectangle 80"/>
          <p:cNvSpPr>
            <a:spLocks noChangeArrowheads="1"/>
          </p:cNvSpPr>
          <p:nvPr/>
        </p:nvSpPr>
        <p:spPr bwMode="auto">
          <a:xfrm>
            <a:off x="338138" y="6077386"/>
            <a:ext cx="65198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Reprinted by permission of </a:t>
            </a:r>
            <a:r>
              <a:rPr lang="en-US" sz="800" i="1" dirty="0">
                <a:solidFill>
                  <a:srgbClr val="0099CC"/>
                </a:solidFill>
              </a:rPr>
              <a:t>Harvard Business Review.</a:t>
            </a:r>
            <a:r>
              <a:rPr lang="en-US" sz="800" dirty="0">
                <a:solidFill>
                  <a:srgbClr val="0099CC"/>
                </a:solidFill>
              </a:rPr>
              <a:t> Adapted from William A. </a:t>
            </a:r>
            <a:r>
              <a:rPr lang="en-US" sz="800" dirty="0" err="1">
                <a:solidFill>
                  <a:srgbClr val="0099CC"/>
                </a:solidFill>
              </a:rPr>
              <a:t>Sahlman</a:t>
            </a:r>
            <a:r>
              <a:rPr lang="en-US" sz="800" dirty="0">
                <a:solidFill>
                  <a:srgbClr val="0099CC"/>
                </a:solidFill>
              </a:rPr>
              <a:t>, “How to Write a Great Business Plan,” (July–August 1997): 106. Copyright © 1997 by the Harvard Business School Publishing Corporation; all rights reserved.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27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CF9992A5-CCED-4185-8DFF-7FC9BC30A99E}" type="slidenum">
              <a:rPr lang="en-US"/>
              <a:pPr/>
              <a:t>13</a:t>
            </a:fld>
            <a:endParaRPr lang="en-US"/>
          </a:p>
        </p:txBody>
      </p:sp>
      <p:sp>
        <p:nvSpPr>
          <p:cNvPr id="1183748" name="Rectangle 4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to Be Answered</a:t>
            </a:r>
          </a:p>
        </p:txBody>
      </p:sp>
      <p:sp>
        <p:nvSpPr>
          <p:cNvPr id="1183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en-US" sz="2000" dirty="0"/>
              <a:t>Is your plan organized so key facts leap out at the reader?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Is your product/service and business mission clear and simple?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Are you focused on the right things?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Who is your customer?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Why will customers buy? How much better is your product/service?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Do you have a competitive advantage?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Do you have a favorable cost structure?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Can the management team build a business?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How much money do you need?</a:t>
            </a:r>
          </a:p>
          <a:p>
            <a:pPr>
              <a:spcBef>
                <a:spcPct val="40000"/>
              </a:spcBef>
            </a:pPr>
            <a:r>
              <a:rPr lang="en-US" sz="2000" dirty="0"/>
              <a:t>How does your investor get a cash return?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83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83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83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83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83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83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83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83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183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183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C4D01C5A-4B6F-4BD5-8CCC-D4EC4DE92E19}" type="slidenum">
              <a:rPr lang="en-US"/>
              <a:pPr/>
              <a:t>14</a:t>
            </a:fld>
            <a:endParaRPr lang="en-US"/>
          </a:p>
        </p:txBody>
      </p:sp>
      <p:sp>
        <p:nvSpPr>
          <p:cNvPr id="1169410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 of a Business Plan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 marL="233363" indent="-233363">
              <a:spcBef>
                <a:spcPct val="30000"/>
              </a:spcBef>
            </a:pPr>
            <a:r>
              <a:rPr lang="en-US" sz="2400"/>
              <a:t>Section I: Executive Summary</a:t>
            </a:r>
          </a:p>
          <a:p>
            <a:pPr marL="233363" indent="-233363">
              <a:spcBef>
                <a:spcPct val="30000"/>
              </a:spcBef>
            </a:pPr>
            <a:r>
              <a:rPr lang="en-US" sz="2400"/>
              <a:t>Section II: Business Description</a:t>
            </a:r>
          </a:p>
          <a:p>
            <a:pPr marL="690563" lvl="1" indent="-342900">
              <a:spcBef>
                <a:spcPct val="30000"/>
              </a:spcBef>
              <a:buSzTx/>
              <a:buFont typeface="Wingdings" pitchFamily="2" charset="2"/>
              <a:buAutoNum type="alphaUcPeriod"/>
            </a:pPr>
            <a:r>
              <a:rPr lang="en-US" sz="2000"/>
              <a:t>General description of business</a:t>
            </a:r>
          </a:p>
          <a:p>
            <a:pPr marL="690563" lvl="1" indent="-342900">
              <a:spcBef>
                <a:spcPct val="30000"/>
              </a:spcBef>
              <a:buSzTx/>
              <a:buFont typeface="Wingdings" pitchFamily="2" charset="2"/>
              <a:buAutoNum type="alphaUcPeriod"/>
            </a:pPr>
            <a:r>
              <a:rPr lang="en-US" sz="2000"/>
              <a:t>Industry background</a:t>
            </a:r>
          </a:p>
          <a:p>
            <a:pPr marL="690563" lvl="1" indent="-342900">
              <a:spcBef>
                <a:spcPct val="30000"/>
              </a:spcBef>
              <a:buSzTx/>
              <a:buFont typeface="Wingdings" pitchFamily="2" charset="2"/>
              <a:buAutoNum type="alphaUcPeriod"/>
            </a:pPr>
            <a:r>
              <a:rPr lang="en-US" sz="2000"/>
              <a:t>Goals and potential of the business and milestones (if any)</a:t>
            </a:r>
          </a:p>
          <a:p>
            <a:pPr marL="690563" lvl="1" indent="-342900">
              <a:spcBef>
                <a:spcPct val="30000"/>
              </a:spcBef>
              <a:buSzTx/>
              <a:buFont typeface="Wingdings" pitchFamily="2" charset="2"/>
              <a:buAutoNum type="alphaUcPeriod"/>
            </a:pPr>
            <a:r>
              <a:rPr lang="en-US" sz="2000"/>
              <a:t>Uniqueness of product or service</a:t>
            </a:r>
          </a:p>
          <a:p>
            <a:pPr marL="233363" indent="-233363">
              <a:spcBef>
                <a:spcPct val="30000"/>
              </a:spcBef>
            </a:pPr>
            <a:r>
              <a:rPr lang="en-US" sz="2400"/>
              <a:t>Section III: Marketing</a:t>
            </a:r>
          </a:p>
          <a:p>
            <a:pPr marL="690563" lvl="1" indent="-342900">
              <a:spcBef>
                <a:spcPct val="30000"/>
              </a:spcBef>
              <a:buSzTx/>
              <a:buFont typeface="Wingdings" pitchFamily="2" charset="2"/>
              <a:buAutoNum type="alphaUcPeriod"/>
            </a:pPr>
            <a:r>
              <a:rPr lang="en-US" sz="2000"/>
              <a:t>Research and analysis</a:t>
            </a:r>
          </a:p>
          <a:p>
            <a:pPr marL="1254125" lvl="2" indent="-339725">
              <a:spcBef>
                <a:spcPct val="30000"/>
              </a:spcBef>
              <a:buFontTx/>
              <a:buAutoNum type="arabicPeriod"/>
            </a:pPr>
            <a:r>
              <a:rPr lang="en-US" sz="1800"/>
              <a:t>Target market (customers) identified</a:t>
            </a:r>
          </a:p>
          <a:p>
            <a:pPr marL="1254125" lvl="2" indent="-339725">
              <a:spcBef>
                <a:spcPct val="30000"/>
              </a:spcBef>
              <a:buFontTx/>
              <a:buAutoNum type="arabicPeriod"/>
            </a:pPr>
            <a:r>
              <a:rPr lang="en-US" sz="1800"/>
              <a:t>Market size and trends</a:t>
            </a:r>
          </a:p>
          <a:p>
            <a:pPr marL="1254125" lvl="2" indent="-339725">
              <a:spcBef>
                <a:spcPct val="30000"/>
              </a:spcBef>
              <a:buFontTx/>
              <a:buAutoNum type="arabicPeriod"/>
            </a:pPr>
            <a:r>
              <a:rPr lang="en-US" sz="1800"/>
              <a:t>Competition</a:t>
            </a:r>
          </a:p>
          <a:p>
            <a:pPr marL="1254125" lvl="2" indent="-339725">
              <a:spcBef>
                <a:spcPct val="30000"/>
              </a:spcBef>
              <a:buFontTx/>
              <a:buAutoNum type="arabicPeriod"/>
            </a:pPr>
            <a:r>
              <a:rPr lang="en-US" sz="1800"/>
              <a:t>Estimated market share</a:t>
            </a:r>
          </a:p>
        </p:txBody>
      </p:sp>
      <p:sp>
        <p:nvSpPr>
          <p:cNvPr id="1169413" name="Rectangle 5"/>
          <p:cNvSpPr>
            <a:spLocks noChangeArrowheads="1"/>
          </p:cNvSpPr>
          <p:nvPr/>
        </p:nvSpPr>
        <p:spPr bwMode="auto">
          <a:xfrm>
            <a:off x="374650" y="6241366"/>
            <a:ext cx="62547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Donald F. </a:t>
            </a:r>
            <a:r>
              <a:rPr lang="en-US" sz="800" dirty="0" smtClean="0">
                <a:solidFill>
                  <a:srgbClr val="0099CC"/>
                </a:solidFill>
              </a:rPr>
              <a:t>Kuratko, </a:t>
            </a:r>
            <a:r>
              <a:rPr lang="en-US" sz="800" i="1" dirty="0">
                <a:solidFill>
                  <a:srgbClr val="0099CC"/>
                </a:solidFill>
              </a:rPr>
              <a:t>The Entrepreneurial Planning Guide </a:t>
            </a:r>
            <a:r>
              <a:rPr lang="en-US" sz="800" dirty="0">
                <a:solidFill>
                  <a:srgbClr val="0099CC"/>
                </a:solidFill>
              </a:rPr>
              <a:t>(Bloomington: Kelley School of Business, Indiana University, </a:t>
            </a:r>
            <a:r>
              <a:rPr lang="en-US" sz="800" dirty="0" smtClean="0">
                <a:solidFill>
                  <a:srgbClr val="0099CC"/>
                </a:solidFill>
              </a:rPr>
              <a:t>2013).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C601FB65-6353-4154-AAC4-25571BA1C120}" type="slidenum">
              <a:rPr lang="en-US"/>
              <a:pPr/>
              <a:t>15</a:t>
            </a:fld>
            <a:endParaRPr lang="en-US"/>
          </a:p>
        </p:txBody>
      </p:sp>
      <p:sp>
        <p:nvSpPr>
          <p:cNvPr id="117145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 of a Business Plan (cont’d)</a:t>
            </a:r>
          </a:p>
        </p:txBody>
      </p:sp>
      <p:sp>
        <p:nvSpPr>
          <p:cNvPr id="117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3363" indent="-233363">
              <a:spcBef>
                <a:spcPct val="35000"/>
              </a:spcBef>
            </a:pPr>
            <a:r>
              <a:rPr lang="en-US" sz="2400" dirty="0"/>
              <a:t>Section III: Marketing (cont’d)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 startAt="2"/>
            </a:pPr>
            <a:r>
              <a:rPr lang="en-US" sz="2000" dirty="0"/>
              <a:t>Marketing plan</a:t>
            </a:r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/>
              <a:t>Market strategy</a:t>
            </a:r>
            <a:r>
              <a:rPr lang="en-US" sz="1800" dirty="0">
                <a:cs typeface="Arial" pitchFamily="34" charset="0"/>
              </a:rPr>
              <a:t>—</a:t>
            </a:r>
            <a:r>
              <a:rPr lang="en-US" sz="1800" dirty="0"/>
              <a:t>sales and distribution</a:t>
            </a:r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 smtClean="0"/>
              <a:t>Pricing</a:t>
            </a:r>
            <a:endParaRPr lang="en-US" sz="1800" dirty="0"/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/>
              <a:t>Advertising and </a:t>
            </a:r>
            <a:r>
              <a:rPr lang="en-US" sz="1800" dirty="0" smtClean="0"/>
              <a:t>promotions</a:t>
            </a:r>
            <a:endParaRPr lang="en-US" sz="1800" dirty="0"/>
          </a:p>
          <a:p>
            <a:pPr marL="233363" indent="-233363">
              <a:spcBef>
                <a:spcPct val="35000"/>
              </a:spcBef>
            </a:pPr>
            <a:r>
              <a:rPr lang="en-US" sz="2400" dirty="0"/>
              <a:t>Section IV: Operations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Identify </a:t>
            </a:r>
            <a:r>
              <a:rPr lang="en-US" sz="2000" dirty="0" smtClean="0"/>
              <a:t>location a</a:t>
            </a:r>
            <a:r>
              <a:rPr lang="en-US" sz="1800" dirty="0" smtClean="0"/>
              <a:t>dvantages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1800" dirty="0" smtClean="0"/>
              <a:t>Specific operational procedures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1800" dirty="0" smtClean="0"/>
              <a:t>Personnel needs and uses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2000" dirty="0" smtClean="0"/>
              <a:t>Proximity </a:t>
            </a:r>
            <a:r>
              <a:rPr lang="en-US" sz="2000" dirty="0"/>
              <a:t>to </a:t>
            </a:r>
            <a:r>
              <a:rPr lang="en-US" sz="2000" dirty="0" smtClean="0"/>
              <a:t>suppliers</a:t>
            </a:r>
            <a:endParaRPr lang="en-US" sz="20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74650" y="6241202"/>
            <a:ext cx="62547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Donald F. </a:t>
            </a:r>
            <a:r>
              <a:rPr lang="en-US" sz="800" dirty="0" smtClean="0">
                <a:solidFill>
                  <a:srgbClr val="0099CC"/>
                </a:solidFill>
              </a:rPr>
              <a:t>Kuratko, </a:t>
            </a:r>
            <a:r>
              <a:rPr lang="en-US" sz="800" i="1" dirty="0">
                <a:solidFill>
                  <a:srgbClr val="0099CC"/>
                </a:solidFill>
              </a:rPr>
              <a:t>The Entrepreneurial Planning Guide </a:t>
            </a:r>
            <a:r>
              <a:rPr lang="en-US" sz="800" dirty="0">
                <a:solidFill>
                  <a:srgbClr val="0099CC"/>
                </a:solidFill>
              </a:rPr>
              <a:t>(Bloomington: Kelley School of Business, Indiana University, </a:t>
            </a:r>
            <a:r>
              <a:rPr lang="en-US" sz="800" dirty="0" smtClean="0">
                <a:solidFill>
                  <a:srgbClr val="0099CC"/>
                </a:solidFill>
              </a:rPr>
              <a:t>2013).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7E93B48F-4D18-4E18-A7A0-5A93913619F5}" type="slidenum">
              <a:rPr lang="en-US"/>
              <a:pPr/>
              <a:t>16</a:t>
            </a:fld>
            <a:endParaRPr lang="en-US"/>
          </a:p>
        </p:txBody>
      </p:sp>
      <p:sp>
        <p:nvSpPr>
          <p:cNvPr id="117350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 of a Business Plan (cont’d)</a:t>
            </a:r>
          </a:p>
        </p:txBody>
      </p:sp>
      <p:sp>
        <p:nvSpPr>
          <p:cNvPr id="117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6934200" cy="4800600"/>
          </a:xfrm>
        </p:spPr>
        <p:txBody>
          <a:bodyPr/>
          <a:lstStyle/>
          <a:p>
            <a:pPr marL="233363" indent="-233363">
              <a:spcBef>
                <a:spcPct val="35000"/>
              </a:spcBef>
            </a:pPr>
            <a:r>
              <a:rPr lang="en-US" sz="2400" dirty="0"/>
              <a:t>Section V: Management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Management team</a:t>
            </a:r>
            <a:r>
              <a:rPr lang="en-US" sz="2000" dirty="0">
                <a:cs typeface="Arial" pitchFamily="34" charset="0"/>
              </a:rPr>
              <a:t>—</a:t>
            </a:r>
            <a:r>
              <a:rPr lang="en-US" sz="2000" dirty="0"/>
              <a:t>key personnel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Legal structure</a:t>
            </a:r>
            <a:r>
              <a:rPr lang="en-US" sz="2000" dirty="0">
                <a:cs typeface="Arial" pitchFamily="34" charset="0"/>
              </a:rPr>
              <a:t>—</a:t>
            </a:r>
            <a:r>
              <a:rPr lang="en-US" sz="2000" dirty="0"/>
              <a:t>stock and employment agreements, and ownership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Board of directors, advisors, and consultants</a:t>
            </a:r>
          </a:p>
          <a:p>
            <a:pPr marL="233363" indent="-233363">
              <a:spcBef>
                <a:spcPct val="35000"/>
              </a:spcBef>
            </a:pPr>
            <a:r>
              <a:rPr lang="en-US" sz="2400" dirty="0"/>
              <a:t>Section VI: Financial</a:t>
            </a:r>
          </a:p>
          <a:p>
            <a:pPr marL="690563" lvl="1" indent="-342900">
              <a:spcBef>
                <a:spcPct val="3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Financial forecast (pro forma financial statements)</a:t>
            </a:r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/>
              <a:t>Profit and loss</a:t>
            </a:r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/>
              <a:t>Cash flow</a:t>
            </a:r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/>
              <a:t>Break-even analysis</a:t>
            </a:r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/>
              <a:t>Cost controls</a:t>
            </a:r>
          </a:p>
          <a:p>
            <a:pPr marL="1147763" lvl="2" indent="-342900">
              <a:spcBef>
                <a:spcPct val="35000"/>
              </a:spcBef>
              <a:buFontTx/>
              <a:buAutoNum type="arabicPeriod"/>
            </a:pPr>
            <a:r>
              <a:rPr lang="en-US" sz="1800" dirty="0"/>
              <a:t>Budgeting plans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74650" y="6235998"/>
            <a:ext cx="62547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Donald F. </a:t>
            </a:r>
            <a:r>
              <a:rPr lang="en-US" sz="800" dirty="0" smtClean="0">
                <a:solidFill>
                  <a:srgbClr val="0099CC"/>
                </a:solidFill>
              </a:rPr>
              <a:t>Kuratko, </a:t>
            </a:r>
            <a:r>
              <a:rPr lang="en-US" sz="800" i="1" dirty="0">
                <a:solidFill>
                  <a:srgbClr val="0099CC"/>
                </a:solidFill>
              </a:rPr>
              <a:t>The Entrepreneurial Planning Guide </a:t>
            </a:r>
            <a:r>
              <a:rPr lang="en-US" sz="800" dirty="0">
                <a:solidFill>
                  <a:srgbClr val="0099CC"/>
                </a:solidFill>
              </a:rPr>
              <a:t>(Bloomington: Kelley School of Business, Indiana University, </a:t>
            </a:r>
            <a:r>
              <a:rPr lang="en-US" sz="800" dirty="0" smtClean="0">
                <a:solidFill>
                  <a:srgbClr val="0099CC"/>
                </a:solidFill>
              </a:rPr>
              <a:t>2013).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251CB4AE-2B0F-4F38-AAD1-908ED202EE71}" type="slidenum">
              <a:rPr lang="en-US"/>
              <a:pPr/>
              <a:t>17</a:t>
            </a:fld>
            <a:endParaRPr lang="en-US"/>
          </a:p>
        </p:txBody>
      </p:sp>
      <p:sp>
        <p:nvSpPr>
          <p:cNvPr id="117555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Elements of a Business Plan (cont’d)</a:t>
            </a:r>
          </a:p>
        </p:txBody>
      </p:sp>
      <p:sp>
        <p:nvSpPr>
          <p:cNvPr id="1175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pPr marL="233363" indent="-233363">
              <a:spcBef>
                <a:spcPct val="15000"/>
              </a:spcBef>
            </a:pPr>
            <a:r>
              <a:rPr lang="en-US" sz="2400" dirty="0"/>
              <a:t>Section VII: Critical Risks</a:t>
            </a:r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Potential problems</a:t>
            </a:r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Obstacles and risks</a:t>
            </a:r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Alternative courses of action</a:t>
            </a:r>
          </a:p>
          <a:p>
            <a:pPr marL="233363" indent="-233363">
              <a:spcBef>
                <a:spcPct val="15000"/>
              </a:spcBef>
            </a:pPr>
            <a:r>
              <a:rPr lang="en-US" sz="2400" dirty="0"/>
              <a:t>Section VIII: Harvest </a:t>
            </a:r>
            <a:r>
              <a:rPr lang="en-US" sz="2400" dirty="0" smtClean="0"/>
              <a:t>Strategy</a:t>
            </a:r>
            <a:endParaRPr lang="en-US" sz="2400" dirty="0"/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 smtClean="0"/>
              <a:t>Liquidity event (IPO or sale)</a:t>
            </a:r>
            <a:endParaRPr lang="en-US" sz="2000" dirty="0"/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Continuity of business strategy</a:t>
            </a:r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 smtClean="0"/>
              <a:t>Identify successor</a:t>
            </a:r>
            <a:endParaRPr lang="en-US" sz="2000" dirty="0"/>
          </a:p>
          <a:p>
            <a:pPr marL="233363" indent="-233363">
              <a:spcBef>
                <a:spcPct val="15000"/>
              </a:spcBef>
            </a:pPr>
            <a:r>
              <a:rPr lang="en-US" sz="2400" dirty="0"/>
              <a:t>Section IX: Milestone Schedule</a:t>
            </a:r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Timing and objectives</a:t>
            </a:r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Deadlines and milestones</a:t>
            </a:r>
          </a:p>
          <a:p>
            <a:pPr marL="690563" lvl="1" indent="-342900">
              <a:spcBef>
                <a:spcPct val="15000"/>
              </a:spcBef>
              <a:buSzTx/>
              <a:buFont typeface="Wingdings" pitchFamily="2" charset="2"/>
              <a:buAutoNum type="alphaUcPeriod"/>
            </a:pPr>
            <a:r>
              <a:rPr lang="en-US" sz="2000" dirty="0"/>
              <a:t>Relationship of events</a:t>
            </a:r>
          </a:p>
          <a:p>
            <a:pPr marL="233363" indent="-233363">
              <a:spcBef>
                <a:spcPct val="15000"/>
              </a:spcBef>
            </a:pPr>
            <a:r>
              <a:rPr lang="en-US" sz="2400" dirty="0"/>
              <a:t>Section X: Appendix or Bibliography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74650" y="6240290"/>
            <a:ext cx="62547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Donald F. </a:t>
            </a:r>
            <a:r>
              <a:rPr lang="en-US" sz="800" dirty="0" smtClean="0">
                <a:solidFill>
                  <a:srgbClr val="0099CC"/>
                </a:solidFill>
              </a:rPr>
              <a:t>Kuratko, </a:t>
            </a:r>
            <a:r>
              <a:rPr lang="en-US" sz="800" i="1" dirty="0">
                <a:solidFill>
                  <a:srgbClr val="0099CC"/>
                </a:solidFill>
              </a:rPr>
              <a:t>The Entrepreneurial Planning Guide </a:t>
            </a:r>
            <a:r>
              <a:rPr lang="en-US" sz="800" dirty="0">
                <a:solidFill>
                  <a:srgbClr val="0099CC"/>
                </a:solidFill>
              </a:rPr>
              <a:t>(Bloomington: Kelley School of Business, Indiana University, </a:t>
            </a:r>
            <a:r>
              <a:rPr lang="en-US" sz="800" dirty="0" smtClean="0">
                <a:solidFill>
                  <a:srgbClr val="0099CC"/>
                </a:solidFill>
              </a:rPr>
              <a:t>2013).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8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62EE16AC-E74F-4A23-AE62-73F115449A9B}" type="slidenum">
              <a:rPr lang="en-US"/>
              <a:pPr/>
              <a:t>18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12.3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Helpful Hints for Developing the Business Plan</a:t>
            </a:r>
          </a:p>
        </p:txBody>
      </p:sp>
      <p:sp>
        <p:nvSpPr>
          <p:cNvPr id="2" name="Rectangle 1"/>
          <p:cNvSpPr/>
          <p:nvPr/>
        </p:nvSpPr>
        <p:spPr>
          <a:xfrm>
            <a:off x="304800" y="1162377"/>
            <a:ext cx="8229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spcBef>
                <a:spcPts val="300"/>
              </a:spcBef>
              <a:buFont typeface="+mj-lt"/>
              <a:buAutoNum type="romanUcPeriod"/>
            </a:pPr>
            <a:r>
              <a:rPr lang="en-US" sz="1400" b="1" dirty="0" smtClean="0">
                <a:solidFill>
                  <a:srgbClr val="0099CC"/>
                </a:solidFill>
              </a:rPr>
              <a:t>Executive Summary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No </a:t>
            </a:r>
            <a:r>
              <a:rPr lang="en-US" sz="1400" dirty="0"/>
              <a:t>more than three pages. This is the most crucial part of your plan because you must capture the </a:t>
            </a:r>
            <a:r>
              <a:rPr lang="en-US" sz="1400" dirty="0" smtClean="0"/>
              <a:t>reader’s interest.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What</a:t>
            </a:r>
            <a:r>
              <a:rPr lang="en-US" sz="1400" dirty="0"/>
              <a:t>, how, why, where, and so on must be </a:t>
            </a:r>
            <a:r>
              <a:rPr lang="en-US" sz="1400" dirty="0" smtClean="0"/>
              <a:t>summarized.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Complete </a:t>
            </a:r>
            <a:r>
              <a:rPr lang="en-US" sz="1400" dirty="0"/>
              <a:t>this part after you have a finished business plan.</a:t>
            </a:r>
          </a:p>
          <a:p>
            <a:pPr marL="400050" indent="-400050">
              <a:spcBef>
                <a:spcPts val="300"/>
              </a:spcBef>
              <a:buFont typeface="+mj-lt"/>
              <a:buAutoNum type="romanUcPeriod"/>
            </a:pPr>
            <a:r>
              <a:rPr lang="en-US" sz="1400" b="1" dirty="0" smtClean="0">
                <a:solidFill>
                  <a:srgbClr val="0099CC"/>
                </a:solidFill>
              </a:rPr>
              <a:t>Business </a:t>
            </a:r>
            <a:r>
              <a:rPr lang="en-US" sz="1400" b="1" dirty="0">
                <a:solidFill>
                  <a:srgbClr val="0099CC"/>
                </a:solidFill>
              </a:rPr>
              <a:t>Description 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name of your business.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A </a:t>
            </a:r>
            <a:r>
              <a:rPr lang="en-US" sz="1400" dirty="0"/>
              <a:t>background of the industry with history of your company (if any) should be covered here.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The </a:t>
            </a:r>
            <a:r>
              <a:rPr lang="en-US" sz="1400" dirty="0"/>
              <a:t>potential of the new venture should be described clearly.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Any </a:t>
            </a:r>
            <a:r>
              <a:rPr lang="en-US" sz="1400" dirty="0"/>
              <a:t>uniqueness or distinctive features of this venture should be described clearly.</a:t>
            </a:r>
          </a:p>
          <a:p>
            <a:pPr marL="400050" indent="-400050">
              <a:spcBef>
                <a:spcPts val="300"/>
              </a:spcBef>
              <a:buFont typeface="+mj-lt"/>
              <a:buAutoNum type="romanUcPeriod"/>
            </a:pPr>
            <a:r>
              <a:rPr lang="en-US" sz="1400" b="1" dirty="0" smtClean="0">
                <a:solidFill>
                  <a:srgbClr val="0099CC"/>
                </a:solidFill>
              </a:rPr>
              <a:t>Marketing </a:t>
            </a:r>
            <a:r>
              <a:rPr lang="en-US" sz="1400" b="1" dirty="0">
                <a:solidFill>
                  <a:srgbClr val="0099CC"/>
                </a:solidFill>
              </a:rPr>
              <a:t>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Convince </a:t>
            </a:r>
            <a:r>
              <a:rPr lang="en-US" sz="1400" dirty="0"/>
              <a:t>investors that sales projections and competition can be met.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Use </a:t>
            </a:r>
            <a:r>
              <a:rPr lang="en-US" sz="1400" dirty="0"/>
              <a:t>and disclose market studies.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Identify </a:t>
            </a:r>
            <a:r>
              <a:rPr lang="en-US" sz="1400" dirty="0"/>
              <a:t>target market, market position, and market share.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Evaluate </a:t>
            </a:r>
            <a:r>
              <a:rPr lang="en-US" sz="1400" dirty="0"/>
              <a:t>all competition and specifically cover why and how you will be better than your competitors.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Identify </a:t>
            </a:r>
            <a:r>
              <a:rPr lang="en-US" sz="1400" dirty="0"/>
              <a:t>all market sources and assistance used for this segment.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Demonstrate </a:t>
            </a:r>
            <a:r>
              <a:rPr lang="en-US" sz="1400" dirty="0"/>
              <a:t>pricing strategy. Your price must penetrate and maintain a market share to produce profits</a:t>
            </a:r>
            <a:r>
              <a:rPr lang="en-US" sz="1400" dirty="0" smtClean="0"/>
              <a:t>; thus</a:t>
            </a:r>
            <a:r>
              <a:rPr lang="en-US" sz="1400" dirty="0"/>
              <a:t>, the lowest price is not necessarily the best price.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Identify </a:t>
            </a:r>
            <a:r>
              <a:rPr lang="en-US" sz="1400" dirty="0"/>
              <a:t>your advertising plans with cost estimates to validate proposed strategy.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74650" y="6240290"/>
            <a:ext cx="62547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Donald F. </a:t>
            </a:r>
            <a:r>
              <a:rPr lang="en-US" sz="800" dirty="0" smtClean="0">
                <a:solidFill>
                  <a:srgbClr val="0099CC"/>
                </a:solidFill>
              </a:rPr>
              <a:t>Kuratko, </a:t>
            </a:r>
            <a:r>
              <a:rPr lang="en-US" sz="800" i="1" dirty="0">
                <a:solidFill>
                  <a:srgbClr val="0099CC"/>
                </a:solidFill>
              </a:rPr>
              <a:t>The Entrepreneurial Planning Guide </a:t>
            </a:r>
            <a:r>
              <a:rPr lang="en-US" sz="800" dirty="0">
                <a:solidFill>
                  <a:srgbClr val="0099CC"/>
                </a:solidFill>
              </a:rPr>
              <a:t>(Bloomington: Kelley School of Business, Indiana University, </a:t>
            </a:r>
            <a:r>
              <a:rPr lang="en-US" sz="800" dirty="0" smtClean="0">
                <a:solidFill>
                  <a:srgbClr val="0099CC"/>
                </a:solidFill>
              </a:rPr>
              <a:t>2013).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869719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8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62EE16AC-E74F-4A23-AE62-73F115449A9B}" type="slidenum">
              <a:rPr lang="en-US"/>
              <a:pPr/>
              <a:t>19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12.3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Helpful Hints for Developing the Business 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Plan (cont’d)</a:t>
            </a:r>
            <a:endParaRPr lang="en-US" sz="1800" dirty="0">
              <a:solidFill>
                <a:srgbClr val="0099CC"/>
              </a:solidFill>
              <a:effectLst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162377"/>
            <a:ext cx="8458200" cy="4762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spcBef>
                <a:spcPts val="300"/>
              </a:spcBef>
              <a:buFont typeface="+mj-lt"/>
              <a:buAutoNum type="romanUcPeriod" startAt="4"/>
            </a:pPr>
            <a:r>
              <a:rPr lang="en-US" sz="1400" b="1" dirty="0">
                <a:solidFill>
                  <a:srgbClr val="0099CC"/>
                </a:solidFill>
              </a:rPr>
              <a:t>Operations 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Describe </a:t>
            </a:r>
            <a:r>
              <a:rPr lang="en-US" sz="1400" dirty="0"/>
              <a:t>the advantages of your location (zoning, tax laws, wage rates). List the production needs in </a:t>
            </a:r>
            <a:r>
              <a:rPr lang="en-US" sz="1400" dirty="0" smtClean="0"/>
              <a:t>terms of </a:t>
            </a:r>
            <a:r>
              <a:rPr lang="en-US" sz="1400" dirty="0"/>
              <a:t>facilities (plant, storage, office space) and equipment (machinery, furnishings, supplies).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Describe </a:t>
            </a:r>
            <a:r>
              <a:rPr lang="en-US" sz="1400" dirty="0"/>
              <a:t>the specific operations of the venture.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Indicate </a:t>
            </a:r>
            <a:r>
              <a:rPr lang="en-US" sz="1400" dirty="0"/>
              <a:t>proximity to your suppliers.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Mention </a:t>
            </a:r>
            <a:r>
              <a:rPr lang="en-US" sz="1400" dirty="0"/>
              <a:t>the need and use of personnel in the operation.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Provide </a:t>
            </a:r>
            <a:r>
              <a:rPr lang="en-US" sz="1400" dirty="0"/>
              <a:t>estimates of operation costs—but be careful: </a:t>
            </a:r>
            <a:r>
              <a:rPr lang="en-US" sz="1400" dirty="0" smtClean="0"/>
              <a:t>Entrepreneurs </a:t>
            </a:r>
            <a:r>
              <a:rPr lang="en-US" sz="1400" dirty="0"/>
              <a:t>underestimate their costs.</a:t>
            </a:r>
          </a:p>
          <a:p>
            <a:pPr marL="400050" indent="-400050">
              <a:spcBef>
                <a:spcPts val="300"/>
              </a:spcBef>
              <a:buFont typeface="+mj-lt"/>
              <a:buAutoNum type="romanUcPeriod" startAt="4"/>
            </a:pPr>
            <a:r>
              <a:rPr lang="en-US" sz="1400" b="1" dirty="0" smtClean="0">
                <a:solidFill>
                  <a:srgbClr val="0099CC"/>
                </a:solidFill>
              </a:rPr>
              <a:t>Management </a:t>
            </a:r>
            <a:r>
              <a:rPr lang="en-US" sz="1400" b="1" dirty="0">
                <a:solidFill>
                  <a:srgbClr val="0099CC"/>
                </a:solidFill>
              </a:rPr>
              <a:t>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Supply </a:t>
            </a:r>
            <a:r>
              <a:rPr lang="en-US" sz="1400" dirty="0"/>
              <a:t>résumés of all key people in the management of your venture.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Carefully </a:t>
            </a:r>
            <a:r>
              <a:rPr lang="en-US" sz="1400" dirty="0"/>
              <a:t>describe the legal structure of your venture (sole proprietorship, partnership, or corporation).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Cover </a:t>
            </a:r>
            <a:r>
              <a:rPr lang="en-US" sz="1400" dirty="0"/>
              <a:t>the added assistance (if any) of advisors, consultants, and directors.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Give </a:t>
            </a:r>
            <a:r>
              <a:rPr lang="en-US" sz="1400" dirty="0"/>
              <a:t>information on how and how much everyone is to be compensated.</a:t>
            </a:r>
          </a:p>
          <a:p>
            <a:pPr marL="400050" indent="-400050">
              <a:spcBef>
                <a:spcPts val="300"/>
              </a:spcBef>
              <a:buFont typeface="+mj-lt"/>
              <a:buAutoNum type="romanUcPeriod" startAt="4"/>
            </a:pPr>
            <a:r>
              <a:rPr lang="en-US" sz="1400" b="1" dirty="0" smtClean="0">
                <a:solidFill>
                  <a:srgbClr val="0099CC"/>
                </a:solidFill>
              </a:rPr>
              <a:t>Financial </a:t>
            </a:r>
            <a:r>
              <a:rPr lang="en-US" sz="1400" b="1" dirty="0">
                <a:solidFill>
                  <a:srgbClr val="0099CC"/>
                </a:solidFill>
              </a:rPr>
              <a:t>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Give </a:t>
            </a:r>
            <a:r>
              <a:rPr lang="en-US" sz="1400" dirty="0"/>
              <a:t>actual estimated statements.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Describe </a:t>
            </a:r>
            <a:r>
              <a:rPr lang="en-US" sz="1400" dirty="0"/>
              <a:t>the needed sources for your funds and the uses you intend for the money.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Develop </a:t>
            </a:r>
            <a:r>
              <a:rPr lang="en-US" sz="1400" dirty="0"/>
              <a:t>and present a budget.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Create </a:t>
            </a:r>
            <a:r>
              <a:rPr lang="en-US" sz="1400" dirty="0"/>
              <a:t>stages of financing for purposes of allowing evaluation by investors at various points.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74650" y="6240290"/>
            <a:ext cx="62547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Donald F. </a:t>
            </a:r>
            <a:r>
              <a:rPr lang="en-US" sz="800" dirty="0" smtClean="0">
                <a:solidFill>
                  <a:srgbClr val="0099CC"/>
                </a:solidFill>
              </a:rPr>
              <a:t>Kuratko, </a:t>
            </a:r>
            <a:r>
              <a:rPr lang="en-US" sz="800" i="1" dirty="0">
                <a:solidFill>
                  <a:srgbClr val="0099CC"/>
                </a:solidFill>
              </a:rPr>
              <a:t>The Entrepreneurial Planning Guide </a:t>
            </a:r>
            <a:r>
              <a:rPr lang="en-US" sz="800" dirty="0">
                <a:solidFill>
                  <a:srgbClr val="0099CC"/>
                </a:solidFill>
              </a:rPr>
              <a:t>(Bloomington: Kelley School of Business, Indiana University, </a:t>
            </a:r>
            <a:r>
              <a:rPr lang="en-US" sz="800" dirty="0" smtClean="0">
                <a:solidFill>
                  <a:srgbClr val="0099CC"/>
                </a:solidFill>
              </a:rPr>
              <a:t>2013).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579732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Objectives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12–</a:t>
            </a:r>
            <a:fld id="{6C4AB44C-B47A-40E1-BA00-DC990B66070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>
          <a:xfrm>
            <a:off x="457200" y="1219200"/>
            <a:ext cx="7848600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461963" indent="-461963">
              <a:spcBef>
                <a:spcPct val="40000"/>
              </a:spcBef>
              <a:buSzTx/>
              <a:buFontTx/>
              <a:buAutoNum type="arabicPeriod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define a business plan and demonstrate its value</a:t>
            </a:r>
          </a:p>
          <a:p>
            <a:pPr marL="461963" indent="-461963">
              <a:spcBef>
                <a:spcPct val="40000"/>
              </a:spcBef>
              <a:buSzTx/>
              <a:buFontTx/>
              <a:buAutoNum type="arabicPeriod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explore the planning pitfalls that plague many new ventures</a:t>
            </a:r>
          </a:p>
          <a:p>
            <a:pPr marL="461963" indent="-461963">
              <a:spcBef>
                <a:spcPct val="40000"/>
              </a:spcBef>
              <a:buSzTx/>
              <a:buFontTx/>
              <a:buAutoNum type="arabicPeriod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describe the benefits of a business plan </a:t>
            </a:r>
          </a:p>
          <a:p>
            <a:pPr marL="461963" indent="-461963">
              <a:spcBef>
                <a:spcPct val="40000"/>
              </a:spcBef>
              <a:buSzTx/>
              <a:buFontTx/>
              <a:buAutoNum type="arabicPeriod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set forth the viewpoints of those who read a business plan </a:t>
            </a:r>
          </a:p>
          <a:p>
            <a:pPr marL="461963" indent="-461963">
              <a:spcBef>
                <a:spcPct val="40000"/>
              </a:spcBef>
              <a:buSzTx/>
              <a:buFontTx/>
              <a:buAutoNum type="arabicPeriod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emphasize the importance of coordinating the business plan segments</a:t>
            </a:r>
          </a:p>
          <a:p>
            <a:pPr marL="461963" indent="-461963">
              <a:spcBef>
                <a:spcPct val="40000"/>
              </a:spcBef>
              <a:buSzTx/>
              <a:buFontTx/>
              <a:buAutoNum type="arabicPeriod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review key recommendations by venture capital experts regarding a plan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9225652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8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62EE16AC-E74F-4A23-AE62-73F115449A9B}" type="slidenum">
              <a:rPr lang="en-US"/>
              <a:pPr/>
              <a:t>20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40156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effectLst/>
                <a:cs typeface="Tahoma" pitchFamily="34" charset="0"/>
              </a:rPr>
              <a:t>12.3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800" dirty="0">
                <a:solidFill>
                  <a:srgbClr val="0099CC"/>
                </a:solidFill>
                <a:effectLst/>
                <a:cs typeface="Tahoma" pitchFamily="34" charset="0"/>
              </a:rPr>
              <a:t>Helpful Hints for Developing the Business </a:t>
            </a:r>
            <a:r>
              <a:rPr lang="en-US" sz="1800" dirty="0" smtClean="0">
                <a:solidFill>
                  <a:srgbClr val="0099CC"/>
                </a:solidFill>
                <a:effectLst/>
                <a:cs typeface="Tahoma" pitchFamily="34" charset="0"/>
              </a:rPr>
              <a:t>Plan (cont’d)</a:t>
            </a:r>
            <a:endParaRPr lang="en-US" sz="1800" dirty="0">
              <a:solidFill>
                <a:srgbClr val="0099CC"/>
              </a:solidFill>
              <a:effectLst/>
              <a:cs typeface="Tahom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162377"/>
            <a:ext cx="84582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spcBef>
                <a:spcPts val="300"/>
              </a:spcBef>
              <a:buFont typeface="+mj-lt"/>
              <a:buAutoNum type="romanUcPeriod" startAt="7"/>
            </a:pPr>
            <a:r>
              <a:rPr lang="en-US" sz="1400" b="1" dirty="0" smtClean="0">
                <a:solidFill>
                  <a:srgbClr val="0099CC"/>
                </a:solidFill>
              </a:rPr>
              <a:t>Critical-Risks </a:t>
            </a:r>
            <a:r>
              <a:rPr lang="en-US" sz="1400" b="1" dirty="0">
                <a:solidFill>
                  <a:srgbClr val="0099CC"/>
                </a:solidFill>
              </a:rPr>
              <a:t>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Discuss </a:t>
            </a:r>
            <a:r>
              <a:rPr lang="en-US" sz="1400" dirty="0"/>
              <a:t>potential risks before investors point them out—for example: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Price </a:t>
            </a:r>
            <a:r>
              <a:rPr lang="en-US" sz="1400" dirty="0"/>
              <a:t>cutting by competitors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Any </a:t>
            </a:r>
            <a:r>
              <a:rPr lang="en-US" sz="1400" dirty="0"/>
              <a:t>potentially unfavorable industry-wide trends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Design </a:t>
            </a:r>
            <a:r>
              <a:rPr lang="en-US" sz="1400" dirty="0"/>
              <a:t>or manufacturing costs in excess of estimates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Sales </a:t>
            </a:r>
            <a:r>
              <a:rPr lang="en-US" sz="1400" dirty="0"/>
              <a:t>projections not achieved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Product </a:t>
            </a:r>
            <a:r>
              <a:rPr lang="en-US" sz="1400" dirty="0"/>
              <a:t>development schedule not met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Difficulties </a:t>
            </a:r>
            <a:r>
              <a:rPr lang="en-US" sz="1400" dirty="0"/>
              <a:t>or long lead times encountered in the procurement of parts or raw materials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Greater </a:t>
            </a:r>
            <a:r>
              <a:rPr lang="en-US" sz="1400" dirty="0"/>
              <a:t>than expected innovation and development costs to stay competitive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Provide </a:t>
            </a:r>
            <a:r>
              <a:rPr lang="en-US" sz="1400" dirty="0"/>
              <a:t>some alternative courses of action</a:t>
            </a:r>
            <a:r>
              <a:rPr lang="en-US" sz="1400" dirty="0" smtClean="0"/>
              <a:t>.</a:t>
            </a:r>
          </a:p>
          <a:p>
            <a:pPr marL="400050" indent="-400050">
              <a:spcBef>
                <a:spcPts val="300"/>
              </a:spcBef>
              <a:buFont typeface="+mj-lt"/>
              <a:buAutoNum type="romanUcPeriod" startAt="8"/>
            </a:pPr>
            <a:r>
              <a:rPr lang="en-US" sz="1400" b="1" dirty="0" smtClean="0">
                <a:solidFill>
                  <a:srgbClr val="0099CC"/>
                </a:solidFill>
              </a:rPr>
              <a:t>Harvest </a:t>
            </a:r>
            <a:r>
              <a:rPr lang="en-US" sz="1400" b="1" dirty="0">
                <a:solidFill>
                  <a:srgbClr val="0099CC"/>
                </a:solidFill>
              </a:rPr>
              <a:t>Strategy 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Outline </a:t>
            </a:r>
            <a:r>
              <a:rPr lang="en-US" sz="1400" dirty="0"/>
              <a:t>a plan for a liquidity event—IPO or sale.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Describe </a:t>
            </a:r>
            <a:r>
              <a:rPr lang="en-US" sz="1400" dirty="0"/>
              <a:t>the plan for transition of leadership.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Mention </a:t>
            </a:r>
            <a:r>
              <a:rPr lang="en-US" sz="1400" dirty="0"/>
              <a:t>the preparations (insurance, trusts, and so on) needed for continuity of the business.</a:t>
            </a:r>
          </a:p>
          <a:p>
            <a:pPr marL="400050" indent="-400050">
              <a:spcBef>
                <a:spcPts val="300"/>
              </a:spcBef>
              <a:buFont typeface="+mj-lt"/>
              <a:buAutoNum type="romanUcPeriod" startAt="8"/>
            </a:pPr>
            <a:r>
              <a:rPr lang="en-US" sz="1400" b="1" dirty="0" smtClean="0">
                <a:solidFill>
                  <a:srgbClr val="0099CC"/>
                </a:solidFill>
              </a:rPr>
              <a:t>Milestone </a:t>
            </a:r>
            <a:r>
              <a:rPr lang="en-US" sz="1400" b="1" dirty="0">
                <a:solidFill>
                  <a:srgbClr val="0099CC"/>
                </a:solidFill>
              </a:rPr>
              <a:t>Schedule Segment</a:t>
            </a:r>
          </a:p>
          <a:p>
            <a:pPr marL="690563" lvl="1" indent="-233363">
              <a:spcBef>
                <a:spcPts val="300"/>
              </a:spcBef>
              <a:buFont typeface="Arial" pitchFamily="34" charset="0"/>
              <a:buChar char="•"/>
            </a:pPr>
            <a:r>
              <a:rPr lang="en-US" sz="1400" dirty="0" smtClean="0"/>
              <a:t>Develop </a:t>
            </a:r>
            <a:r>
              <a:rPr lang="en-US" sz="1400" dirty="0"/>
              <a:t>a timetable or chart to demonstrate when each phase of the venture is to be completed. This </a:t>
            </a:r>
            <a:r>
              <a:rPr lang="en-US" sz="1400" dirty="0" smtClean="0"/>
              <a:t>shows the </a:t>
            </a:r>
            <a:r>
              <a:rPr lang="en-US" sz="1400" dirty="0"/>
              <a:t>relationship of events and provides a deadline for accomplishment</a:t>
            </a:r>
            <a:r>
              <a:rPr lang="en-US" sz="1400" dirty="0" smtClean="0"/>
              <a:t>.</a:t>
            </a:r>
          </a:p>
          <a:p>
            <a:pPr marL="400050" indent="-400050">
              <a:spcBef>
                <a:spcPts val="300"/>
              </a:spcBef>
              <a:buFont typeface="+mj-lt"/>
              <a:buAutoNum type="romanUcPeriod" startAt="10"/>
            </a:pPr>
            <a:r>
              <a:rPr lang="en-US" sz="1400" b="1" dirty="0" smtClean="0">
                <a:solidFill>
                  <a:srgbClr val="0099CC"/>
                </a:solidFill>
              </a:rPr>
              <a:t>Appendix </a:t>
            </a:r>
            <a:r>
              <a:rPr lang="en-US" sz="1400" b="1" dirty="0">
                <a:solidFill>
                  <a:srgbClr val="0099CC"/>
                </a:solidFill>
              </a:rPr>
              <a:t>or Bibliography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74650" y="6240290"/>
            <a:ext cx="62547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Donald F. </a:t>
            </a:r>
            <a:r>
              <a:rPr lang="en-US" sz="800" dirty="0" smtClean="0">
                <a:solidFill>
                  <a:srgbClr val="0099CC"/>
                </a:solidFill>
              </a:rPr>
              <a:t>Kuratko, </a:t>
            </a:r>
            <a:r>
              <a:rPr lang="en-US" sz="800" i="1" dirty="0">
                <a:solidFill>
                  <a:srgbClr val="0099CC"/>
                </a:solidFill>
              </a:rPr>
              <a:t>The Entrepreneurial Planning Guide </a:t>
            </a:r>
            <a:r>
              <a:rPr lang="en-US" sz="800" dirty="0">
                <a:solidFill>
                  <a:srgbClr val="0099CC"/>
                </a:solidFill>
              </a:rPr>
              <a:t>(Bloomington: Kelley School of Business, Indiana University, </a:t>
            </a:r>
            <a:r>
              <a:rPr lang="en-US" sz="800" dirty="0" smtClean="0">
                <a:solidFill>
                  <a:srgbClr val="0099CC"/>
                </a:solidFill>
              </a:rPr>
              <a:t>2013).</a:t>
            </a:r>
            <a:endParaRPr lang="en-US" sz="800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43152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 Schedule Segment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391400" cy="51816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dirty="0" smtClean="0"/>
              <a:t>Timetable </a:t>
            </a:r>
            <a:r>
              <a:rPr lang="en-US" sz="2400" dirty="0"/>
              <a:t>for the </a:t>
            </a:r>
            <a:r>
              <a:rPr lang="en-US" sz="2400" dirty="0" smtClean="0"/>
              <a:t>activities to </a:t>
            </a:r>
            <a:r>
              <a:rPr lang="en-US" sz="2400" dirty="0"/>
              <a:t>be </a:t>
            </a:r>
            <a:r>
              <a:rPr lang="en-US" sz="2400" dirty="0" smtClean="0"/>
              <a:t>accomplished: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Incorporation </a:t>
            </a:r>
            <a:r>
              <a:rPr lang="en-US" sz="2000" dirty="0"/>
              <a:t>of the venture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Completion </a:t>
            </a:r>
            <a:r>
              <a:rPr lang="en-US" sz="2000" dirty="0"/>
              <a:t>of design and development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Completion </a:t>
            </a:r>
            <a:r>
              <a:rPr lang="en-US" sz="2000" dirty="0"/>
              <a:t>of prototypes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Hiring </a:t>
            </a:r>
            <a:r>
              <a:rPr lang="en-US" sz="2000" dirty="0"/>
              <a:t>of sales representatives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Product </a:t>
            </a:r>
            <a:r>
              <a:rPr lang="en-US" sz="2000" dirty="0"/>
              <a:t>display at trade shows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Signing </a:t>
            </a:r>
            <a:r>
              <a:rPr lang="en-US" sz="2000" dirty="0"/>
              <a:t>up distributors and dealers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Ordering </a:t>
            </a:r>
            <a:r>
              <a:rPr lang="en-US" sz="2000" dirty="0"/>
              <a:t>production quantities of materials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Receipt </a:t>
            </a:r>
            <a:r>
              <a:rPr lang="en-US" sz="2000" dirty="0"/>
              <a:t>of first orders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First </a:t>
            </a:r>
            <a:r>
              <a:rPr lang="en-US" sz="2000" dirty="0"/>
              <a:t>sales and first deliveries (dates of maximum interest because they relate directly to </a:t>
            </a:r>
            <a:r>
              <a:rPr lang="en-US" sz="2000" dirty="0" smtClean="0"/>
              <a:t>the venture’s </a:t>
            </a:r>
            <a:r>
              <a:rPr lang="en-US" sz="2000" dirty="0"/>
              <a:t>credibility and need for capital)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Payment </a:t>
            </a:r>
            <a:r>
              <a:rPr lang="en-US" sz="2000" dirty="0"/>
              <a:t>of first accounts receivable (cash in)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12–</a:t>
            </a:r>
            <a:fld id="{6C93176F-5239-4C5D-9249-D5FB85BCAA1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878384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92ACE7EF-7E0D-4804-8F4A-88982AF9A137}" type="slidenum">
              <a:rPr lang="en-US"/>
              <a:pPr/>
              <a:t>22</a:t>
            </a:fld>
            <a:endParaRPr lang="en-US"/>
          </a:p>
        </p:txBody>
      </p:sp>
      <p:sp>
        <p:nvSpPr>
          <p:cNvPr id="118579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Updating the Business Plan</a:t>
            </a:r>
          </a:p>
        </p:txBody>
      </p:sp>
      <p:grpSp>
        <p:nvGrpSpPr>
          <p:cNvPr id="1185795" name="Group 3"/>
          <p:cNvGrpSpPr>
            <a:grpSpLocks/>
          </p:cNvGrpSpPr>
          <p:nvPr/>
        </p:nvGrpSpPr>
        <p:grpSpPr bwMode="auto">
          <a:xfrm>
            <a:off x="1066800" y="1654175"/>
            <a:ext cx="7218363" cy="4441825"/>
            <a:chOff x="666" y="810"/>
            <a:chExt cx="4547" cy="2798"/>
          </a:xfrm>
        </p:grpSpPr>
        <p:pic>
          <p:nvPicPr>
            <p:cNvPr id="1185796" name="Picture 4" descr="Boxshdow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3" y="1767"/>
              <a:ext cx="1394" cy="9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85797" name="Picture 5" descr="Boxshdow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27" y="810"/>
              <a:ext cx="1394" cy="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85798" name="Group 6"/>
            <p:cNvGrpSpPr>
              <a:grpSpLocks/>
            </p:cNvGrpSpPr>
            <p:nvPr/>
          </p:nvGrpSpPr>
          <p:grpSpPr bwMode="auto">
            <a:xfrm>
              <a:off x="1878" y="1366"/>
              <a:ext cx="2002" cy="1575"/>
              <a:chOff x="1878" y="1496"/>
              <a:chExt cx="2002" cy="1360"/>
            </a:xfrm>
          </p:grpSpPr>
          <p:sp>
            <p:nvSpPr>
              <p:cNvPr id="1185799" name="_s1028"/>
              <p:cNvSpPr>
                <a:spLocks noChangeShapeType="1"/>
              </p:cNvSpPr>
              <p:nvPr/>
            </p:nvSpPr>
            <p:spPr bwMode="auto">
              <a:xfrm flipH="1" flipV="1">
                <a:off x="1878" y="1835"/>
                <a:ext cx="501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  <p:sp>
            <p:nvSpPr>
              <p:cNvPr id="1185800" name="_s1030"/>
              <p:cNvSpPr>
                <a:spLocks noChangeShapeType="1"/>
              </p:cNvSpPr>
              <p:nvPr/>
            </p:nvSpPr>
            <p:spPr bwMode="auto">
              <a:xfrm flipH="1">
                <a:off x="1878" y="2346"/>
                <a:ext cx="501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  <p:sp>
            <p:nvSpPr>
              <p:cNvPr id="1185801" name="_s1032"/>
              <p:cNvSpPr>
                <a:spLocks noChangeShapeType="1"/>
              </p:cNvSpPr>
              <p:nvPr/>
            </p:nvSpPr>
            <p:spPr bwMode="auto">
              <a:xfrm>
                <a:off x="2879" y="2516"/>
                <a:ext cx="0" cy="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  <p:sp>
            <p:nvSpPr>
              <p:cNvPr id="1185802" name="_s1034"/>
              <p:cNvSpPr>
                <a:spLocks noChangeShapeType="1"/>
              </p:cNvSpPr>
              <p:nvPr/>
            </p:nvSpPr>
            <p:spPr bwMode="auto">
              <a:xfrm>
                <a:off x="3380" y="2346"/>
                <a:ext cx="50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  <p:sp>
            <p:nvSpPr>
              <p:cNvPr id="1185803" name="_s1036"/>
              <p:cNvSpPr>
                <a:spLocks noChangeShapeType="1"/>
              </p:cNvSpPr>
              <p:nvPr/>
            </p:nvSpPr>
            <p:spPr bwMode="auto">
              <a:xfrm flipV="1">
                <a:off x="3380" y="1836"/>
                <a:ext cx="50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  <p:sp>
            <p:nvSpPr>
              <p:cNvPr id="1185804" name="_s1038"/>
              <p:cNvSpPr>
                <a:spLocks noChangeShapeType="1"/>
              </p:cNvSpPr>
              <p:nvPr/>
            </p:nvSpPr>
            <p:spPr bwMode="auto">
              <a:xfrm flipV="1">
                <a:off x="2879" y="1496"/>
                <a:ext cx="0" cy="3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0" tIns="0" rIns="0" bIns="0" anchor="ctr"/>
              <a:lstStyle/>
              <a:p>
                <a:endParaRPr lang="en-US"/>
              </a:p>
            </p:txBody>
          </p:sp>
        </p:grpSp>
        <p:sp>
          <p:nvSpPr>
            <p:cNvPr id="1185805" name="Text Box 13"/>
            <p:cNvSpPr txBox="1">
              <a:spLocks noChangeArrowheads="1"/>
            </p:cNvSpPr>
            <p:nvPr/>
          </p:nvSpPr>
          <p:spPr bwMode="auto">
            <a:xfrm>
              <a:off x="2301" y="838"/>
              <a:ext cx="1146" cy="530"/>
            </a:xfrm>
            <a:prstGeom prst="rect">
              <a:avLst/>
            </a:prstGeom>
            <a:solidFill>
              <a:srgbClr val="CCECFF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C0C0C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Financial Changes</a:t>
              </a:r>
            </a:p>
          </p:txBody>
        </p:sp>
        <p:pic>
          <p:nvPicPr>
            <p:cNvPr id="1185806" name="Picture 14" descr="Boxshdow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9" y="1490"/>
              <a:ext cx="1394" cy="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5807" name="Text Box 15"/>
            <p:cNvSpPr txBox="1">
              <a:spLocks noChangeArrowheads="1"/>
            </p:cNvSpPr>
            <p:nvPr/>
          </p:nvSpPr>
          <p:spPr bwMode="auto">
            <a:xfrm>
              <a:off x="3881" y="1518"/>
              <a:ext cx="1146" cy="530"/>
            </a:xfrm>
            <a:prstGeom prst="rect">
              <a:avLst/>
            </a:prstGeom>
            <a:solidFill>
              <a:srgbClr val="CCECFF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C0C0C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Changes in</a:t>
              </a:r>
              <a:br>
                <a:rPr lang="en-US" sz="1600"/>
              </a:br>
              <a:r>
                <a:rPr lang="en-US" sz="1600"/>
                <a:t>the Market</a:t>
              </a:r>
            </a:p>
          </p:txBody>
        </p:sp>
        <p:pic>
          <p:nvPicPr>
            <p:cNvPr id="1185808" name="Picture 16" descr="Boxshdow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" y="1472"/>
              <a:ext cx="1394" cy="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5809" name="Text Box 17"/>
            <p:cNvSpPr txBox="1">
              <a:spLocks noChangeArrowheads="1"/>
            </p:cNvSpPr>
            <p:nvPr/>
          </p:nvSpPr>
          <p:spPr bwMode="auto">
            <a:xfrm>
              <a:off x="733" y="1500"/>
              <a:ext cx="1146" cy="530"/>
            </a:xfrm>
            <a:prstGeom prst="rect">
              <a:avLst/>
            </a:prstGeom>
            <a:solidFill>
              <a:srgbClr val="CCECFF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C0C0C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Additional Financing</a:t>
              </a:r>
            </a:p>
          </p:txBody>
        </p:sp>
        <p:pic>
          <p:nvPicPr>
            <p:cNvPr id="1185810" name="Picture 18" descr="Boxshdow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6" y="2260"/>
              <a:ext cx="1394" cy="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5811" name="Text Box 19"/>
            <p:cNvSpPr txBox="1">
              <a:spLocks noChangeArrowheads="1"/>
            </p:cNvSpPr>
            <p:nvPr/>
          </p:nvSpPr>
          <p:spPr bwMode="auto">
            <a:xfrm>
              <a:off x="728" y="2288"/>
              <a:ext cx="1146" cy="530"/>
            </a:xfrm>
            <a:prstGeom prst="rect">
              <a:avLst/>
            </a:prstGeom>
            <a:solidFill>
              <a:srgbClr val="CCECFF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C0C0C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Launch of a New Product or Service</a:t>
              </a:r>
            </a:p>
          </p:txBody>
        </p:sp>
        <p:pic>
          <p:nvPicPr>
            <p:cNvPr id="1185812" name="Picture 20" descr="Boxshdow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5" y="2256"/>
              <a:ext cx="1394" cy="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5813" name="Text Box 21"/>
            <p:cNvSpPr txBox="1">
              <a:spLocks noChangeArrowheads="1"/>
            </p:cNvSpPr>
            <p:nvPr/>
          </p:nvSpPr>
          <p:spPr bwMode="auto">
            <a:xfrm>
              <a:off x="3877" y="2284"/>
              <a:ext cx="1146" cy="530"/>
            </a:xfrm>
            <a:prstGeom prst="rect">
              <a:avLst/>
            </a:prstGeom>
            <a:solidFill>
              <a:srgbClr val="CCECFF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C0C0C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New Management Team</a:t>
              </a:r>
            </a:p>
          </p:txBody>
        </p:sp>
        <p:pic>
          <p:nvPicPr>
            <p:cNvPr id="1185814" name="Picture 22" descr="Boxshdow0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3" y="2914"/>
              <a:ext cx="1394" cy="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85815" name="Text Box 23"/>
            <p:cNvSpPr txBox="1">
              <a:spLocks noChangeArrowheads="1"/>
            </p:cNvSpPr>
            <p:nvPr/>
          </p:nvSpPr>
          <p:spPr bwMode="auto">
            <a:xfrm>
              <a:off x="2307" y="2942"/>
              <a:ext cx="1146" cy="530"/>
            </a:xfrm>
            <a:prstGeom prst="rect">
              <a:avLst/>
            </a:prstGeom>
            <a:solidFill>
              <a:srgbClr val="CCECFF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C0C0C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>
                <a:spcBef>
                  <a:spcPct val="50000"/>
                </a:spcBef>
              </a:pPr>
              <a:r>
                <a:rPr lang="en-US" sz="1600"/>
                <a:t>Reflect the New Reality</a:t>
              </a:r>
            </a:p>
          </p:txBody>
        </p:sp>
        <p:sp>
          <p:nvSpPr>
            <p:cNvPr id="1185816" name="Text Box 24"/>
            <p:cNvSpPr txBox="1">
              <a:spLocks noChangeArrowheads="1"/>
            </p:cNvSpPr>
            <p:nvPr/>
          </p:nvSpPr>
          <p:spPr bwMode="blackWhite">
            <a:xfrm>
              <a:off x="2307" y="1744"/>
              <a:ext cx="1146" cy="816"/>
            </a:xfrm>
            <a:prstGeom prst="rect">
              <a:avLst/>
            </a:prstGeom>
            <a:solidFill>
              <a:srgbClr val="00B0F0"/>
            </a:solidFill>
            <a:ln w="31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107763" dir="2700000" algn="ctr" rotWithShape="0">
                      <a:srgbClr val="C0C0C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 anchorCtr="1"/>
            <a:lstStyle/>
            <a:p>
              <a:pPr algn="ctr" eaLnBrk="0" hangingPunct="0"/>
              <a:r>
                <a:rPr 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Reasons to Update the Plan</a:t>
              </a:r>
            </a:p>
          </p:txBody>
        </p:sp>
      </p:grp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18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61FA816F-14D3-4E7E-A93D-689F3D406EC8}" type="slidenum">
              <a:rPr lang="en-US"/>
              <a:pPr/>
              <a:t>23</a:t>
            </a:fld>
            <a:endParaRPr lang="en-US"/>
          </a:p>
        </p:txBody>
      </p:sp>
      <p:sp>
        <p:nvSpPr>
          <p:cNvPr id="117760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of the Business Plan: The </a:t>
            </a:r>
            <a:r>
              <a:rPr lang="en-US" dirty="0" smtClean="0"/>
              <a:t>“Pitch”</a:t>
            </a:r>
            <a:endParaRPr lang="en-US" dirty="0"/>
          </a:p>
        </p:txBody>
      </p:sp>
      <p:sp>
        <p:nvSpPr>
          <p:cNvPr id="117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86725" cy="5181600"/>
          </a:xfrm>
        </p:spPr>
        <p:txBody>
          <a:bodyPr/>
          <a:lstStyle/>
          <a:p>
            <a:r>
              <a:rPr lang="en-US" sz="2400" dirty="0"/>
              <a:t>Know the outline thoroughly.</a:t>
            </a:r>
          </a:p>
          <a:p>
            <a:r>
              <a:rPr lang="en-US" sz="2400" dirty="0"/>
              <a:t>Use key words that help recall examples, visual aids,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or </a:t>
            </a:r>
            <a:r>
              <a:rPr lang="en-US" sz="2400" dirty="0"/>
              <a:t>other details.</a:t>
            </a:r>
          </a:p>
          <a:p>
            <a:r>
              <a:rPr lang="en-US" sz="2400" dirty="0"/>
              <a:t>Rehearse the presentation to get the feel of its length.</a:t>
            </a:r>
          </a:p>
          <a:p>
            <a:r>
              <a:rPr lang="en-US" sz="2400" dirty="0"/>
              <a:t>Be familiar with any equipment to be used in the presentation—use your own laptop.</a:t>
            </a:r>
          </a:p>
          <a:p>
            <a:r>
              <a:rPr lang="en-US" sz="2400" dirty="0"/>
              <a:t>The day before, practice the complete </a:t>
            </a:r>
            <a:r>
              <a:rPr lang="en-US" sz="2400" dirty="0" smtClean="0"/>
              <a:t>presentation </a:t>
            </a:r>
            <a:br>
              <a:rPr lang="en-US" sz="2400" dirty="0" smtClean="0"/>
            </a:br>
            <a:r>
              <a:rPr lang="en-US" sz="2400" dirty="0" smtClean="0"/>
              <a:t>by moving through each slide.</a:t>
            </a:r>
            <a:endParaRPr lang="en-US" sz="2400" dirty="0"/>
          </a:p>
        </p:txBody>
      </p:sp>
      <p:pic>
        <p:nvPicPr>
          <p:cNvPr id="1177604" name="Picture 4" descr="PE03726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83312" y="4267200"/>
            <a:ext cx="197008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7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7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7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7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7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3AAA2BF4-D4E3-4A3F-9A23-DA204D5217F7}" type="slidenum">
              <a:rPr lang="en-US"/>
              <a:pPr/>
              <a:t>24</a:t>
            </a:fld>
            <a:endParaRPr lang="en-US"/>
          </a:p>
        </p:txBody>
      </p:sp>
      <p:sp>
        <p:nvSpPr>
          <p:cNvPr id="118784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Suggestions for Presentation</a:t>
            </a:r>
          </a:p>
        </p:txBody>
      </p:sp>
      <p:sp>
        <p:nvSpPr>
          <p:cNvPr id="1187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391400" cy="5181600"/>
          </a:xfrm>
        </p:spPr>
        <p:txBody>
          <a:bodyPr/>
          <a:lstStyle/>
          <a:p>
            <a:r>
              <a:rPr lang="en-US" dirty="0"/>
              <a:t>Focus on the </a:t>
            </a:r>
            <a:r>
              <a:rPr lang="en-US" b="1" dirty="0">
                <a:solidFill>
                  <a:srgbClr val="A50021"/>
                </a:solidFill>
              </a:rPr>
              <a:t>pain</a:t>
            </a:r>
            <a:r>
              <a:rPr lang="en-US" dirty="0"/>
              <a:t> for which your venture will be the solution.</a:t>
            </a:r>
          </a:p>
          <a:p>
            <a:r>
              <a:rPr lang="en-US" dirty="0"/>
              <a:t>Demonstrate the </a:t>
            </a:r>
            <a:r>
              <a:rPr lang="en-US" b="1" dirty="0">
                <a:solidFill>
                  <a:srgbClr val="A50021"/>
                </a:solidFill>
              </a:rPr>
              <a:t>reachable market</a:t>
            </a:r>
            <a:r>
              <a:rPr lang="en-US" dirty="0"/>
              <a:t>.</a:t>
            </a:r>
          </a:p>
          <a:p>
            <a:r>
              <a:rPr lang="en-US" dirty="0"/>
              <a:t>Explain the </a:t>
            </a:r>
            <a:r>
              <a:rPr lang="en-US" b="1" dirty="0">
                <a:solidFill>
                  <a:srgbClr val="A50021"/>
                </a:solidFill>
              </a:rPr>
              <a:t>business model</a:t>
            </a:r>
            <a:r>
              <a:rPr lang="en-US" dirty="0"/>
              <a:t>.</a:t>
            </a:r>
          </a:p>
          <a:p>
            <a:r>
              <a:rPr lang="en-US" dirty="0"/>
              <a:t>Tout the </a:t>
            </a:r>
            <a:r>
              <a:rPr lang="en-US" b="1" dirty="0">
                <a:solidFill>
                  <a:srgbClr val="A50021"/>
                </a:solidFill>
              </a:rPr>
              <a:t>management team</a:t>
            </a:r>
            <a:r>
              <a:rPr lang="en-US" dirty="0"/>
              <a:t>.</a:t>
            </a:r>
          </a:p>
          <a:p>
            <a:r>
              <a:rPr lang="en-US" dirty="0"/>
              <a:t>Explain your </a:t>
            </a:r>
            <a:r>
              <a:rPr lang="en-US" b="1" dirty="0">
                <a:solidFill>
                  <a:srgbClr val="A50021"/>
                </a:solidFill>
              </a:rPr>
              <a:t>metrics</a:t>
            </a:r>
            <a:r>
              <a:rPr lang="en-US" dirty="0"/>
              <a:t>.</a:t>
            </a:r>
          </a:p>
          <a:p>
            <a:r>
              <a:rPr lang="en-US" dirty="0"/>
              <a:t>Motivate the </a:t>
            </a:r>
            <a:r>
              <a:rPr lang="en-US" b="1" dirty="0">
                <a:solidFill>
                  <a:srgbClr val="A50021"/>
                </a:solidFill>
              </a:rPr>
              <a:t>audience</a:t>
            </a:r>
            <a:r>
              <a:rPr lang="en-US" dirty="0"/>
              <a:t>.</a:t>
            </a:r>
          </a:p>
          <a:p>
            <a:r>
              <a:rPr lang="en-US" dirty="0"/>
              <a:t>Why </a:t>
            </a:r>
            <a:r>
              <a:rPr lang="en-US" b="1" i="1" dirty="0">
                <a:solidFill>
                  <a:srgbClr val="A50021"/>
                </a:solidFill>
              </a:rPr>
              <a:t>you</a:t>
            </a:r>
            <a:r>
              <a:rPr lang="en-US" i="1" dirty="0"/>
              <a:t> </a:t>
            </a:r>
            <a:r>
              <a:rPr lang="en-US" dirty="0"/>
              <a:t>and why </a:t>
            </a:r>
            <a:r>
              <a:rPr lang="en-US" b="1" i="1" dirty="0">
                <a:solidFill>
                  <a:srgbClr val="A50021"/>
                </a:solidFill>
              </a:rPr>
              <a:t>now</a:t>
            </a:r>
            <a:r>
              <a:rPr lang="en-US" dirty="0"/>
              <a:t>?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87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87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87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87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87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87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87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4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4FEE03B9-EBE4-48B3-B449-ED1310D1E51E}" type="slidenum">
              <a:rPr lang="en-US"/>
              <a:pPr/>
              <a:t>25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5275" y="554057"/>
            <a:ext cx="8534400" cy="457200"/>
          </a:xfr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/>
        </p:spPr>
        <p:txBody>
          <a:bodyPr lIns="0" tIns="0" rIns="0" bIns="0">
            <a:noAutofit/>
          </a:bodyPr>
          <a:lstStyle/>
          <a:p>
            <a:pPr marL="1654175" indent="-1484313">
              <a:tabLst>
                <a:tab pos="1147763" algn="ctr"/>
              </a:tabLst>
            </a:pPr>
            <a:r>
              <a:rPr lang="en-US" sz="2000" i="1" baseline="54000" dirty="0">
                <a:solidFill>
                  <a:schemeClr val="bg1"/>
                </a:solidFill>
                <a:effectLst/>
                <a:latin typeface="Book Antiqua" pitchFamily="18" charset="0"/>
              </a:rPr>
              <a:t>Table</a:t>
            </a:r>
            <a:r>
              <a:rPr lang="en-US" sz="2400" i="1" baseline="50000" dirty="0">
                <a:solidFill>
                  <a:schemeClr val="bg1"/>
                </a:solidFill>
                <a:effectLst/>
                <a:latin typeface="Book Antiqua" pitchFamily="18" charset="0"/>
              </a:rPr>
              <a:t>	</a:t>
            </a:r>
            <a:r>
              <a:rPr lang="en-US" sz="1600" dirty="0">
                <a:solidFill>
                  <a:schemeClr val="bg1"/>
                </a:solidFill>
                <a:effectLst/>
                <a:cs typeface="Tahoma" pitchFamily="34" charset="0"/>
              </a:rPr>
              <a:t>12.5</a:t>
            </a:r>
            <a:r>
              <a:rPr lang="en-US" sz="1800" dirty="0">
                <a:solidFill>
                  <a:schemeClr val="bg1"/>
                </a:solidFill>
                <a:effectLst/>
                <a:cs typeface="Tahoma" pitchFamily="34" charset="0"/>
              </a:rPr>
              <a:t>	</a:t>
            </a:r>
            <a:r>
              <a:rPr lang="en-US" sz="1600" dirty="0">
                <a:solidFill>
                  <a:srgbClr val="0099CC"/>
                </a:solidFill>
                <a:effectLst/>
                <a:cs typeface="Tahoma" pitchFamily="34" charset="0"/>
              </a:rPr>
              <a:t>What to Do When a Venture Capitalist Turns You Down: </a:t>
            </a:r>
            <a:r>
              <a:rPr lang="en-US" sz="1600" dirty="0" smtClean="0">
                <a:solidFill>
                  <a:srgbClr val="0099CC"/>
                </a:solidFill>
                <a:effectLst/>
                <a:cs typeface="Tahoma" pitchFamily="34" charset="0"/>
              </a:rPr>
              <a:t>Ten </a:t>
            </a:r>
            <a:r>
              <a:rPr lang="en-US" sz="1600" dirty="0">
                <a:solidFill>
                  <a:srgbClr val="0099CC"/>
                </a:solidFill>
                <a:effectLst/>
                <a:cs typeface="Tahoma" pitchFamily="34" charset="0"/>
              </a:rPr>
              <a:t>Questions </a:t>
            </a:r>
            <a:endParaRPr lang="en-US" sz="1800" dirty="0">
              <a:solidFill>
                <a:srgbClr val="0099CC"/>
              </a:solidFill>
              <a:effectLst/>
              <a:cs typeface="Tahoma" pitchFamily="34" charset="0"/>
            </a:endParaRPr>
          </a:p>
        </p:txBody>
      </p:sp>
      <p:sp>
        <p:nvSpPr>
          <p:cNvPr id="280585" name="Rectangle 9"/>
          <p:cNvSpPr>
            <a:spLocks noChangeArrowheads="1"/>
          </p:cNvSpPr>
          <p:nvPr/>
        </p:nvSpPr>
        <p:spPr bwMode="auto">
          <a:xfrm>
            <a:off x="425450" y="1328738"/>
            <a:ext cx="8281988" cy="461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Confirm the decision: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“That means you do not wish to participate at this time?”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Sell for the future: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“Can we count you in for a second round of financing, after we’ve completed the first?”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Find out why you were rejected: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“Why do you choose not to participate in this deal?” (Timing? Fit? All filled up?)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Ask for advice: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“If you were in my position, how would you proceed?”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Ask for suggestions: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“Can you suggest a source who invests in this kind of deal?”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Get the name: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“Whom should I speak to when I’m there?”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Find out why: 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“Why do you suggest this firm, and why do you think this is the best person to speak to there?”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Work on an introduction: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“Who would be the best person to introduce me?”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Develop a reasonable excuse: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 “Can I tell him that your decision to turn us down was based on ____________ ?”</a:t>
            </a:r>
            <a:endParaRPr lang="en-US" sz="1600" dirty="0"/>
          </a:p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600" i="1" dirty="0">
                <a:solidFill>
                  <a:srgbClr val="000000"/>
                </a:solidFill>
                <a:cs typeface="Times New Roman" pitchFamily="18" charset="0"/>
              </a:rPr>
              <a:t>Know your referral: </a:t>
            </a:r>
            <a:r>
              <a:rPr lang="en-US" sz="1600" dirty="0">
                <a:solidFill>
                  <a:srgbClr val="000000"/>
                </a:solidFill>
                <a:cs typeface="Times New Roman" pitchFamily="18" charset="0"/>
              </a:rPr>
              <a:t>“What will you tell him when he calls?”</a:t>
            </a:r>
            <a:endParaRPr lang="en-US" sz="1600" dirty="0"/>
          </a:p>
        </p:txBody>
      </p:sp>
      <p:sp>
        <p:nvSpPr>
          <p:cNvPr id="280586" name="Rectangle 10"/>
          <p:cNvSpPr>
            <a:spLocks noChangeArrowheads="1"/>
          </p:cNvSpPr>
          <p:nvPr/>
        </p:nvSpPr>
        <p:spPr bwMode="auto">
          <a:xfrm>
            <a:off x="371475" y="6117344"/>
            <a:ext cx="5876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US" sz="800" b="1" i="1" dirty="0">
                <a:solidFill>
                  <a:srgbClr val="0099CC"/>
                </a:solidFill>
              </a:rPr>
              <a:t>Source: </a:t>
            </a:r>
            <a:r>
              <a:rPr lang="en-US" sz="800" dirty="0">
                <a:solidFill>
                  <a:srgbClr val="0099CC"/>
                </a:solidFill>
              </a:rPr>
              <a:t>Joseph R. Mancuso, </a:t>
            </a:r>
            <a:r>
              <a:rPr lang="en-US" sz="800" i="1" dirty="0">
                <a:solidFill>
                  <a:srgbClr val="0099CC"/>
                </a:solidFill>
              </a:rPr>
              <a:t>How to Write a Winning Business Plan</a:t>
            </a:r>
            <a:r>
              <a:rPr lang="en-US" sz="800" dirty="0">
                <a:solidFill>
                  <a:srgbClr val="0099CC"/>
                </a:solidFill>
              </a:rPr>
              <a:t> (Englewood Cliffs, NJ: Prentice-Hall, 1985), 37. Reprinted with the permission of Simon &amp; Schuster Adult Publishing Group. Copyright © 1985 by Prentice-Hall, Inc.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80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8CF87824-1F3E-4538-A038-9888A440FD24}" type="slidenum">
              <a:rPr lang="en-US"/>
              <a:pPr/>
              <a:t>26</a:t>
            </a:fld>
            <a:endParaRPr lang="en-US"/>
          </a:p>
        </p:txBody>
      </p:sp>
      <p:sp>
        <p:nvSpPr>
          <p:cNvPr id="763906" name="Rectangle 2" descr="Slideheader01"/>
          <p:cNvSpPr>
            <a:spLocks noGrp="1" noChangeArrowheads="1"/>
          </p:cNvSpPr>
          <p:nvPr>
            <p:ph type="title"/>
          </p:nvPr>
        </p:nvSpPr>
        <p:spPr>
          <a:xfrm>
            <a:off x="0" y="342900"/>
            <a:ext cx="9144000" cy="655638"/>
          </a:xfrm>
        </p:spPr>
        <p:txBody>
          <a:bodyPr/>
          <a:lstStyle/>
          <a:p>
            <a:r>
              <a:rPr lang="en-US" sz="2800"/>
              <a:t>Key Terms and Concepts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business model</a:t>
            </a:r>
          </a:p>
          <a:p>
            <a:r>
              <a:rPr lang="en-US" sz="2400"/>
              <a:t>business plan</a:t>
            </a:r>
          </a:p>
          <a:p>
            <a:r>
              <a:rPr lang="en-US" sz="2400"/>
              <a:t>elevator pitch</a:t>
            </a:r>
          </a:p>
          <a:p>
            <a:r>
              <a:rPr lang="en-US" sz="2400"/>
              <a:t>five-minute reading</a:t>
            </a:r>
          </a:p>
          <a:p>
            <a:r>
              <a:rPr lang="en-US" sz="2400"/>
              <a:t>management team</a:t>
            </a:r>
          </a:p>
          <a:p>
            <a:r>
              <a:rPr lang="en-US" sz="2400"/>
              <a:t>market niche</a:t>
            </a:r>
          </a:p>
        </p:txBody>
      </p:sp>
      <p:sp>
        <p:nvSpPr>
          <p:cNvPr id="7639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/>
              <a:t>marketing segment</a:t>
            </a:r>
          </a:p>
          <a:p>
            <a:r>
              <a:rPr lang="en-US" sz="2400"/>
              <a:t>marketing strategy</a:t>
            </a:r>
          </a:p>
          <a:p>
            <a:r>
              <a:rPr lang="en-US" sz="2400"/>
              <a:t>metrics</a:t>
            </a:r>
          </a:p>
          <a:p>
            <a:r>
              <a:rPr lang="en-US" sz="2400"/>
              <a:t>milestone schedule segment</a:t>
            </a:r>
          </a:p>
          <a:p>
            <a:r>
              <a:rPr lang="en-US" sz="2400"/>
              <a:t>pain </a:t>
            </a:r>
          </a:p>
          <a:p>
            <a:r>
              <a:rPr lang="en-US" sz="2400"/>
              <a:t>reachable market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6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6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63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639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63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639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uiExpand="1" build="p"/>
      <p:bldP spid="76390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Objectives (cont’d)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12–</a:t>
            </a:r>
            <a:fld id="{6C4AB44C-B47A-40E1-BA00-DC990B66070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19200"/>
            <a:ext cx="7924800" cy="5181600"/>
          </a:xfrm>
          <a:prstGeom prst="rect">
            <a:avLst/>
          </a:prstGeom>
        </p:spPr>
        <p:txBody>
          <a:bodyPr/>
          <a:lstStyle>
            <a:lvl1pPr marL="231775" indent="-231775" algn="l" rtl="0" fontAlgn="base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85000"/>
              <a:buChar char="•"/>
              <a:defRPr sz="2800">
                <a:solidFill>
                  <a:srgbClr val="33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88975" indent="-287338" algn="l" rtl="0" fontAlgn="base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Ø"/>
              <a:defRPr sz="2400">
                <a:solidFill>
                  <a:srgbClr val="99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2pPr>
            <a:lvl3pPr marL="1082675" indent="-223838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CC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3pPr>
            <a:lvl4pPr marL="1539875" indent="-223838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defRPr>
            </a:lvl9pPr>
          </a:lstStyle>
          <a:p>
            <a:pPr marL="461963" indent="-461963">
              <a:spcBef>
                <a:spcPct val="50000"/>
              </a:spcBef>
              <a:buSzTx/>
              <a:buFontTx/>
              <a:buAutoNum type="arabicPeriod" startAt="7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present a complete outline of an effective business plan</a:t>
            </a:r>
          </a:p>
          <a:p>
            <a:pPr marL="461963" indent="-461963">
              <a:spcBef>
                <a:spcPct val="50000"/>
              </a:spcBef>
              <a:buSzTx/>
              <a:buFontTx/>
              <a:buAutoNum type="arabicPeriod" startAt="8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present some helpful hints for writing an effective business plan</a:t>
            </a:r>
          </a:p>
          <a:p>
            <a:pPr marL="461963" indent="-461963">
              <a:spcBef>
                <a:spcPct val="50000"/>
              </a:spcBef>
              <a:buSzTx/>
              <a:buFontTx/>
              <a:buAutoNum type="arabicPeriod" startAt="8"/>
            </a:pPr>
            <a:r>
              <a:rPr lang="en-US" sz="2400" smtClean="0">
                <a:latin typeface="Tahoma" pitchFamily="34" charset="0"/>
                <a:cs typeface="Tahoma" pitchFamily="34" charset="0"/>
              </a:rPr>
              <a:t>To highlight points to remember in the presentation of a business plan</a:t>
            </a:r>
            <a:endParaRPr lang="en-US" sz="240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6321990"/>
      </p:ext>
    </p:extLst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7744E42D-CD31-42D5-88FC-4FC81CC2605E}" type="slidenum">
              <a:rPr lang="en-US"/>
              <a:pPr/>
              <a:t>4</a:t>
            </a:fld>
            <a:endParaRPr lang="en-US"/>
          </a:p>
        </p:txBody>
      </p:sp>
      <p:sp>
        <p:nvSpPr>
          <p:cNvPr id="115302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Importance of Planning</a:t>
            </a: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467600" cy="5181600"/>
          </a:xfrm>
        </p:spPr>
        <p:txBody>
          <a:bodyPr/>
          <a:lstStyle/>
          <a:p>
            <a:r>
              <a:rPr lang="en-US" dirty="0"/>
              <a:t>Planning is essential to the success of any undertaking. Critical factors that must be addressed when planning are:</a:t>
            </a:r>
          </a:p>
          <a:p>
            <a:pPr lvl="1"/>
            <a:r>
              <a:rPr lang="en-US" b="1" dirty="0"/>
              <a:t>Realistic goals</a:t>
            </a:r>
            <a:r>
              <a:rPr lang="en-US" dirty="0"/>
              <a:t>. These must be specific, measurable, and set within time parameters.</a:t>
            </a:r>
          </a:p>
          <a:p>
            <a:pPr lvl="1"/>
            <a:r>
              <a:rPr lang="en-US" b="1" dirty="0"/>
              <a:t>Commitment</a:t>
            </a:r>
            <a:r>
              <a:rPr lang="en-US" dirty="0"/>
              <a:t>. The venture must be supported by all involved—family, partners, employees, team members.</a:t>
            </a:r>
          </a:p>
          <a:p>
            <a:pPr lvl="1"/>
            <a:r>
              <a:rPr lang="en-US" b="1" dirty="0"/>
              <a:t>Milestones</a:t>
            </a:r>
            <a:r>
              <a:rPr lang="en-US" dirty="0"/>
              <a:t>. </a:t>
            </a:r>
            <a:r>
              <a:rPr lang="en-US" dirty="0" err="1"/>
              <a:t>Subgoals</a:t>
            </a:r>
            <a:r>
              <a:rPr lang="en-US" dirty="0"/>
              <a:t> must be set for continual and timely evaluation of progress.</a:t>
            </a:r>
          </a:p>
          <a:p>
            <a:pPr lvl="1"/>
            <a:r>
              <a:rPr lang="en-US" b="1" dirty="0"/>
              <a:t>Flexibility</a:t>
            </a:r>
            <a:r>
              <a:rPr lang="en-US" dirty="0"/>
              <a:t>. Obstacles must be anticipated, and alternative strategies must be formulated.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4BF2FAF4-430F-4500-8712-208152DA7600}" type="slidenum">
              <a:rPr lang="en-US"/>
              <a:pPr/>
              <a:t>5</a:t>
            </a:fld>
            <a:endParaRPr lang="en-US"/>
          </a:p>
        </p:txBody>
      </p:sp>
      <p:sp>
        <p:nvSpPr>
          <p:cNvPr id="1157122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Is a </a:t>
            </a:r>
            <a:r>
              <a:rPr lang="en-US" dirty="0"/>
              <a:t>Business Plan?</a:t>
            </a:r>
          </a:p>
        </p:txBody>
      </p:sp>
      <p:sp>
        <p:nvSpPr>
          <p:cNvPr id="115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5000"/>
              </a:spcBef>
            </a:pPr>
            <a:r>
              <a:rPr lang="en-US" dirty="0"/>
              <a:t>A written document that details the proposed venture:</a:t>
            </a:r>
          </a:p>
          <a:p>
            <a:pPr lvl="1">
              <a:spcBef>
                <a:spcPct val="45000"/>
              </a:spcBef>
            </a:pPr>
            <a:r>
              <a:rPr lang="en-US" dirty="0"/>
              <a:t>Describes the current status, expected needs, and projected results of the new business.</a:t>
            </a:r>
          </a:p>
          <a:p>
            <a:pPr lvl="1">
              <a:spcBef>
                <a:spcPct val="45000"/>
              </a:spcBef>
            </a:pPr>
            <a:r>
              <a:rPr lang="en-US" dirty="0"/>
              <a:t>Covers the project, marketing, research and development, manufacturing, management, critical risks, financing, and milestones or a timetable.</a:t>
            </a:r>
          </a:p>
          <a:p>
            <a:pPr lvl="1">
              <a:spcBef>
                <a:spcPct val="45000"/>
              </a:spcBef>
            </a:pPr>
            <a:r>
              <a:rPr lang="en-US" dirty="0"/>
              <a:t>Demonstrates a clear picture of what that venture is, where it is projected to go, and how the entrepreneur proposes it will get there</a:t>
            </a:r>
            <a:r>
              <a:rPr lang="en-US" dirty="0">
                <a:cs typeface="Arial" pitchFamily="34" charset="0"/>
              </a:rPr>
              <a:t>—a </a:t>
            </a:r>
            <a:r>
              <a:rPr lang="en-US" i="1" dirty="0" smtClean="0"/>
              <a:t>road map</a:t>
            </a:r>
            <a:r>
              <a:rPr lang="en-US" dirty="0" smtClean="0"/>
              <a:t> </a:t>
            </a:r>
            <a:r>
              <a:rPr lang="en-US" dirty="0"/>
              <a:t>for a successful enterprise.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6C35C1B9-B03F-469A-A5F1-990F49CD4C7D}" type="slidenum">
              <a:rPr lang="en-US"/>
              <a:pPr/>
              <a:t>6</a:t>
            </a:fld>
            <a:endParaRPr lang="en-US"/>
          </a:p>
        </p:txBody>
      </p:sp>
      <p:sp>
        <p:nvSpPr>
          <p:cNvPr id="1155074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Pitfalls to Avoid in Planning</a:t>
            </a:r>
          </a:p>
        </p:txBody>
      </p:sp>
      <p:sp>
        <p:nvSpPr>
          <p:cNvPr id="115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tabLst>
                <a:tab pos="1716088" algn="l"/>
              </a:tabLst>
            </a:pPr>
            <a:r>
              <a:rPr lang="en-US"/>
              <a:t>Pitfall 1:	No Realistic Goals</a:t>
            </a:r>
          </a:p>
          <a:p>
            <a:pPr>
              <a:spcBef>
                <a:spcPct val="50000"/>
              </a:spcBef>
              <a:tabLst>
                <a:tab pos="1716088" algn="l"/>
              </a:tabLst>
            </a:pPr>
            <a:r>
              <a:rPr lang="en-US"/>
              <a:t>Pitfall 2: 	Failure to Anticipate Roadblocks</a:t>
            </a:r>
          </a:p>
          <a:p>
            <a:pPr>
              <a:spcBef>
                <a:spcPct val="50000"/>
              </a:spcBef>
              <a:tabLst>
                <a:tab pos="1716088" algn="l"/>
              </a:tabLst>
            </a:pPr>
            <a:r>
              <a:rPr lang="en-US"/>
              <a:t>Pitfall 3:	No Commitment or Dedication</a:t>
            </a:r>
          </a:p>
          <a:p>
            <a:pPr>
              <a:spcBef>
                <a:spcPct val="50000"/>
              </a:spcBef>
              <a:tabLst>
                <a:tab pos="1716088" algn="l"/>
              </a:tabLst>
            </a:pPr>
            <a:r>
              <a:rPr lang="en-US"/>
              <a:t>Pitfall 4:	Lack of Demonstrated Experience</a:t>
            </a:r>
            <a:br>
              <a:rPr lang="en-US"/>
            </a:br>
            <a:r>
              <a:rPr lang="en-US"/>
              <a:t>	(Business or Technical)</a:t>
            </a:r>
          </a:p>
          <a:p>
            <a:pPr>
              <a:spcBef>
                <a:spcPct val="50000"/>
              </a:spcBef>
              <a:tabLst>
                <a:tab pos="1716088" algn="l"/>
              </a:tabLst>
            </a:pPr>
            <a:r>
              <a:rPr lang="en-US"/>
              <a:t>Pitfall 5:	No Market Niche (Segment)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D169CF4F-5F2F-490A-A445-E45E8F658062}" type="slidenum">
              <a:rPr lang="en-US"/>
              <a:pPr/>
              <a:t>7</a:t>
            </a:fld>
            <a:endParaRPr lang="en-US"/>
          </a:p>
        </p:txBody>
      </p:sp>
      <p:sp>
        <p:nvSpPr>
          <p:cNvPr id="1159174" name="Rectangle 6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a Business Plan</a:t>
            </a:r>
          </a:p>
        </p:txBody>
      </p:sp>
      <p:sp>
        <p:nvSpPr>
          <p:cNvPr id="11591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the Entrepreneur:</a:t>
            </a:r>
          </a:p>
          <a:p>
            <a:pPr lvl="1"/>
            <a:r>
              <a:rPr lang="en-US"/>
              <a:t>The time, effort, research, and discipline required to create a formal business plan forces the entrepreneur to view operating strategies and expected results critically and objectively.</a:t>
            </a:r>
          </a:p>
          <a:p>
            <a:r>
              <a:rPr lang="en-US"/>
              <a:t>For Outside Evaluators:</a:t>
            </a:r>
          </a:p>
          <a:p>
            <a:pPr lvl="1"/>
            <a:r>
              <a:rPr lang="en-US"/>
              <a:t>The business plan provides a tool for use in communications with outside financial sources.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45B684BE-3011-40E0-92E9-DCD94D96DA85}" type="slidenum">
              <a:rPr lang="en-US"/>
              <a:pPr/>
              <a:t>8</a:t>
            </a:fld>
            <a:endParaRPr lang="en-US"/>
          </a:p>
        </p:txBody>
      </p:sp>
      <p:sp>
        <p:nvSpPr>
          <p:cNvPr id="1161218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of the Business Plan (cont’d)</a:t>
            </a:r>
          </a:p>
        </p:txBody>
      </p:sp>
      <p:sp>
        <p:nvSpPr>
          <p:cNvPr id="116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848600" cy="5181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/>
              <a:t>Specifically for the Financial Sources: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Details the market potential and plans for securing a share of that market.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Shows how the venture’s intends to service debt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provide an adequate return on equity.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Identifies critical risks and crucial events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discussion of contingency plans.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Contains the necessary information for a thorough business and financial evaluation.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2014 Cengage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12–</a:t>
            </a:r>
            <a:fld id="{F44D2B9E-78E5-4D8C-B91A-BFF39D5EB644}" type="slidenum">
              <a:rPr lang="en-US"/>
              <a:pPr/>
              <a:t>9</a:t>
            </a:fld>
            <a:endParaRPr lang="en-US"/>
          </a:p>
        </p:txBody>
      </p:sp>
      <p:sp>
        <p:nvSpPr>
          <p:cNvPr id="1163266" name="Rectangle 2" descr="Slideheader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Developing a Well-Conceived Business Plan</a:t>
            </a:r>
          </a:p>
        </p:txBody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668" y="1219200"/>
            <a:ext cx="7848600" cy="5181600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en-US" sz="2400" dirty="0"/>
              <a:t>The Five-Minute Reading</a:t>
            </a:r>
          </a:p>
          <a:p>
            <a:pPr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 dirty="0"/>
              <a:t>Determine the characteristics of the venture and its industry.</a:t>
            </a:r>
          </a:p>
          <a:p>
            <a:pPr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 dirty="0"/>
              <a:t>Determine the financial structure of the plan (amount of debt or equity investment required).</a:t>
            </a:r>
          </a:p>
          <a:p>
            <a:pPr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 dirty="0"/>
              <a:t>Read the latest balance sheet (to determine liquidity, net worth, and debt/equity).</a:t>
            </a:r>
          </a:p>
          <a:p>
            <a:pPr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 dirty="0"/>
              <a:t>Determine the quality of entrepreneurs in the venture (sometimes the most important step).</a:t>
            </a:r>
          </a:p>
          <a:p>
            <a:pPr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 dirty="0"/>
              <a:t>Establish the unique feature in this venture (find out what is different).</a:t>
            </a:r>
          </a:p>
          <a:p>
            <a:pPr lvl="1" indent="-342900">
              <a:spcBef>
                <a:spcPct val="35000"/>
              </a:spcBef>
              <a:buSzTx/>
              <a:buFont typeface="Wingdings" pitchFamily="2" charset="2"/>
              <a:buAutoNum type="arabicPeriod"/>
            </a:pPr>
            <a:r>
              <a:rPr lang="en-US" sz="2000" dirty="0"/>
              <a:t>Read the entire plan over lightly (this is when the entire package is paged through for a casual look at graphs, charts, exhibits, and other plan components).</a:t>
            </a: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eurship 9e.">
  <a:themeElements>
    <a:clrScheme name="Entrepreneurship 7e.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trepreneurship 7e.">
      <a:majorFont>
        <a:latin typeface="Tahom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trepreneurship 7e.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repreneurship 7e.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repreneurship 7e.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3771</Words>
  <Application>Microsoft Office PowerPoint</Application>
  <PresentationFormat>On-screen Show (4:3)</PresentationFormat>
  <Paragraphs>351</Paragraphs>
  <Slides>26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Entrepreneurship 9e.</vt:lpstr>
      <vt:lpstr>Developing an Effective Business Plan</vt:lpstr>
      <vt:lpstr>Chapter Objectives</vt:lpstr>
      <vt:lpstr>Chapter Objectives (cont’d)</vt:lpstr>
      <vt:lpstr>The Importance of Planning</vt:lpstr>
      <vt:lpstr>What Is a Business Plan?</vt:lpstr>
      <vt:lpstr>Pitfalls to Avoid in Planning</vt:lpstr>
      <vt:lpstr>Benefits of a Business Plan</vt:lpstr>
      <vt:lpstr>Benefits of the Business Plan (cont’d)</vt:lpstr>
      <vt:lpstr>Developing a Well-Conceived Business Plan</vt:lpstr>
      <vt:lpstr>Putting the Package Together</vt:lpstr>
      <vt:lpstr>Guidelines to Remember</vt:lpstr>
      <vt:lpstr>Table 12.1 Common Business Plan Phrases: Statement versus Reality </vt:lpstr>
      <vt:lpstr>Questions to Be Answered</vt:lpstr>
      <vt:lpstr>Elements of a Business Plan</vt:lpstr>
      <vt:lpstr>Elements of a Business Plan (cont’d)</vt:lpstr>
      <vt:lpstr>Elements of a Business Plan (cont’d)</vt:lpstr>
      <vt:lpstr>Elements of a Business Plan (cont’d)</vt:lpstr>
      <vt:lpstr>Table 12.3 Helpful Hints for Developing the Business Plan</vt:lpstr>
      <vt:lpstr>Table 12.3 Helpful Hints for Developing the Business Plan (cont’d)</vt:lpstr>
      <vt:lpstr>Table 12.3 Helpful Hints for Developing the Business Plan (cont’d)</vt:lpstr>
      <vt:lpstr>Milestone Schedule Segment</vt:lpstr>
      <vt:lpstr>Updating the Business Plan</vt:lpstr>
      <vt:lpstr>Presentation of the Business Plan: The “Pitch”</vt:lpstr>
      <vt:lpstr>Suggestions for Presentation</vt:lpstr>
      <vt:lpstr>Table 12.5 What to Do When a Venture Capitalist Turns You Down: Ten Questions </vt:lpstr>
      <vt:lpstr>Key Terms and Concepts</vt:lpstr>
    </vt:vector>
  </TitlesOfParts>
  <Manager>Judy O'Neil</Manager>
  <Company>Cengage Learning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Entrepreneurship 9e.</dc:title>
  <dc:subject>Chapter 12</dc:subject>
  <dc:creator>Charlie Cook;ccook@uwa.edu</dc:creator>
  <cp:lastModifiedBy>hattonlg</cp:lastModifiedBy>
  <cp:revision>109</cp:revision>
  <dcterms:created xsi:type="dcterms:W3CDTF">2005-11-04T15:06:22Z</dcterms:created>
  <dcterms:modified xsi:type="dcterms:W3CDTF">2013-02-20T00:46:59Z</dcterms:modified>
</cp:coreProperties>
</file>