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5"/>
  </p:notesMasterIdLst>
  <p:sldIdLst>
    <p:sldId id="256" r:id="rId2"/>
    <p:sldId id="282" r:id="rId3"/>
    <p:sldId id="259" r:id="rId4"/>
    <p:sldId id="260" r:id="rId5"/>
    <p:sldId id="283" r:id="rId6"/>
    <p:sldId id="261" r:id="rId7"/>
    <p:sldId id="263" r:id="rId8"/>
    <p:sldId id="264" r:id="rId9"/>
    <p:sldId id="265" r:id="rId10"/>
    <p:sldId id="285" r:id="rId11"/>
    <p:sldId id="286" r:id="rId12"/>
    <p:sldId id="266" r:id="rId13"/>
    <p:sldId id="287" r:id="rId14"/>
    <p:sldId id="288" r:id="rId15"/>
    <p:sldId id="268" r:id="rId16"/>
    <p:sldId id="269" r:id="rId17"/>
    <p:sldId id="270" r:id="rId18"/>
    <p:sldId id="271" r:id="rId19"/>
    <p:sldId id="289" r:id="rId20"/>
    <p:sldId id="272" r:id="rId21"/>
    <p:sldId id="290" r:id="rId22"/>
    <p:sldId id="273" r:id="rId23"/>
    <p:sldId id="274" r:id="rId24"/>
    <p:sldId id="291" r:id="rId25"/>
    <p:sldId id="275" r:id="rId26"/>
    <p:sldId id="292" r:id="rId27"/>
    <p:sldId id="293" r:id="rId28"/>
    <p:sldId id="276" r:id="rId29"/>
    <p:sldId id="277" r:id="rId30"/>
    <p:sldId id="294" r:id="rId31"/>
    <p:sldId id="278" r:id="rId32"/>
    <p:sldId id="295" r:id="rId33"/>
    <p:sldId id="257"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42629" autoAdjust="0"/>
  </p:normalViewPr>
  <p:slideViewPr>
    <p:cSldViewPr>
      <p:cViewPr>
        <p:scale>
          <a:sx n="20" d="100"/>
          <a:sy n="20" d="100"/>
        </p:scale>
        <p:origin x="-3462" y="-29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12B916-9102-41C6-A396-D7C8C7F8F3A6}" type="doc">
      <dgm:prSet loTypeId="urn:microsoft.com/office/officeart/2005/8/layout/vList2" loCatId="list" qsTypeId="urn:microsoft.com/office/officeart/2005/8/quickstyle/3d2" qsCatId="3D" csTypeId="urn:microsoft.com/office/officeart/2005/8/colors/colorful1#3" csCatId="colorful"/>
      <dgm:spPr/>
      <dgm:t>
        <a:bodyPr/>
        <a:lstStyle/>
        <a:p>
          <a:endParaRPr lang="en-US"/>
        </a:p>
      </dgm:t>
    </dgm:pt>
    <dgm:pt modelId="{F988352D-BCB6-481A-83EC-7CBDE730EC34}">
      <dgm:prSet/>
      <dgm:spPr/>
      <dgm:t>
        <a:bodyPr/>
        <a:lstStyle/>
        <a:p>
          <a:pPr rtl="0"/>
          <a:r>
            <a:rPr lang="en-US" b="1" dirty="0" smtClean="0">
              <a:effectLst>
                <a:outerShdw blurRad="38100" dist="38100" dir="2700000" algn="tl">
                  <a:srgbClr val="000000">
                    <a:alpha val="43137"/>
                  </a:srgbClr>
                </a:outerShdw>
              </a:effectLst>
            </a:rPr>
            <a:t>Effective Board Leadership</a:t>
          </a:r>
          <a:endParaRPr lang="en-US" b="1" dirty="0">
            <a:effectLst>
              <a:outerShdw blurRad="38100" dist="38100" dir="2700000" algn="tl">
                <a:srgbClr val="000000">
                  <a:alpha val="43137"/>
                </a:srgbClr>
              </a:outerShdw>
            </a:effectLst>
          </a:endParaRPr>
        </a:p>
      </dgm:t>
    </dgm:pt>
    <dgm:pt modelId="{63F6C144-FADB-4456-B2E8-962D69E58AAB}" type="parTrans" cxnId="{0CA0BCE5-15A2-4194-A938-0A20CC74C0BC}">
      <dgm:prSet/>
      <dgm:spPr/>
      <dgm:t>
        <a:bodyPr/>
        <a:lstStyle/>
        <a:p>
          <a:endParaRPr lang="en-US"/>
        </a:p>
      </dgm:t>
    </dgm:pt>
    <dgm:pt modelId="{93C334D0-2E41-4674-9370-60A1A735F72B}" type="sibTrans" cxnId="{0CA0BCE5-15A2-4194-A938-0A20CC74C0BC}">
      <dgm:prSet/>
      <dgm:spPr/>
      <dgm:t>
        <a:bodyPr/>
        <a:lstStyle/>
        <a:p>
          <a:endParaRPr lang="en-US"/>
        </a:p>
      </dgm:t>
    </dgm:pt>
    <dgm:pt modelId="{3966E292-F24C-4A62-A6C4-DA1B2C67D63D}">
      <dgm:prSet/>
      <dgm:spPr/>
      <dgm:t>
        <a:bodyPr/>
        <a:lstStyle/>
        <a:p>
          <a:pPr rtl="0"/>
          <a:r>
            <a:rPr lang="en-US" b="1" dirty="0" smtClean="0">
              <a:effectLst>
                <a:outerShdw blurRad="38100" dist="38100" dir="2700000" algn="tl">
                  <a:srgbClr val="000000">
                    <a:alpha val="43137"/>
                  </a:srgbClr>
                </a:outerShdw>
              </a:effectLst>
            </a:rPr>
            <a:t>Strategy of the Organization</a:t>
          </a:r>
          <a:endParaRPr lang="en-US" b="1" dirty="0">
            <a:effectLst>
              <a:outerShdw blurRad="38100" dist="38100" dir="2700000" algn="tl">
                <a:srgbClr val="000000">
                  <a:alpha val="43137"/>
                </a:srgbClr>
              </a:outerShdw>
            </a:effectLst>
          </a:endParaRPr>
        </a:p>
      </dgm:t>
    </dgm:pt>
    <dgm:pt modelId="{03E75742-9B90-4FF3-B2BC-2C3A65C300F3}" type="parTrans" cxnId="{41BB8AFC-E0D6-4007-B65D-2C44259E1B59}">
      <dgm:prSet/>
      <dgm:spPr/>
      <dgm:t>
        <a:bodyPr/>
        <a:lstStyle/>
        <a:p>
          <a:endParaRPr lang="en-US"/>
        </a:p>
      </dgm:t>
    </dgm:pt>
    <dgm:pt modelId="{A05457F9-64F9-41D3-B12D-2011B07CEF1F}" type="sibTrans" cxnId="{41BB8AFC-E0D6-4007-B65D-2C44259E1B59}">
      <dgm:prSet/>
      <dgm:spPr/>
      <dgm:t>
        <a:bodyPr/>
        <a:lstStyle/>
        <a:p>
          <a:endParaRPr lang="en-US"/>
        </a:p>
      </dgm:t>
    </dgm:pt>
    <dgm:pt modelId="{2CA7C349-C84E-4EA5-95A7-BC5ED1705857}">
      <dgm:prSet/>
      <dgm:spPr/>
      <dgm:t>
        <a:bodyPr/>
        <a:lstStyle/>
        <a:p>
          <a:pPr rtl="0"/>
          <a:r>
            <a:rPr lang="en-US" b="1" dirty="0" smtClean="0">
              <a:effectLst>
                <a:outerShdw blurRad="38100" dist="38100" dir="2700000" algn="tl">
                  <a:srgbClr val="000000">
                    <a:alpha val="43137"/>
                  </a:srgbClr>
                </a:outerShdw>
              </a:effectLst>
            </a:rPr>
            <a:t>Risk vs. Initiative</a:t>
          </a:r>
          <a:endParaRPr lang="en-US" b="1" dirty="0">
            <a:effectLst>
              <a:outerShdw blurRad="38100" dist="38100" dir="2700000" algn="tl">
                <a:srgbClr val="000000">
                  <a:alpha val="43137"/>
                </a:srgbClr>
              </a:outerShdw>
            </a:effectLst>
          </a:endParaRPr>
        </a:p>
      </dgm:t>
    </dgm:pt>
    <dgm:pt modelId="{7CD287B2-4DEA-472C-9CBD-4CA30DBC059C}" type="parTrans" cxnId="{16B87645-FD95-44A1-BAAD-72BA58796919}">
      <dgm:prSet/>
      <dgm:spPr/>
      <dgm:t>
        <a:bodyPr/>
        <a:lstStyle/>
        <a:p>
          <a:endParaRPr lang="en-US"/>
        </a:p>
      </dgm:t>
    </dgm:pt>
    <dgm:pt modelId="{581BA361-E79D-49C7-BEC1-D38B71395B2D}" type="sibTrans" cxnId="{16B87645-FD95-44A1-BAAD-72BA58796919}">
      <dgm:prSet/>
      <dgm:spPr/>
      <dgm:t>
        <a:bodyPr/>
        <a:lstStyle/>
        <a:p>
          <a:endParaRPr lang="en-US"/>
        </a:p>
      </dgm:t>
    </dgm:pt>
    <dgm:pt modelId="{9DA0E95A-8281-4D98-9400-BB971F1D0DD8}">
      <dgm:prSet/>
      <dgm:spPr/>
      <dgm:t>
        <a:bodyPr/>
        <a:lstStyle/>
        <a:p>
          <a:pPr rtl="0"/>
          <a:r>
            <a:rPr lang="en-US" b="1" dirty="0" smtClean="0">
              <a:effectLst>
                <a:outerShdw blurRad="38100" dist="38100" dir="2700000" algn="tl">
                  <a:srgbClr val="000000">
                    <a:alpha val="43137"/>
                  </a:srgbClr>
                </a:outerShdw>
              </a:effectLst>
            </a:rPr>
            <a:t>Succession Planning</a:t>
          </a:r>
          <a:endParaRPr lang="en-US" b="1" dirty="0">
            <a:effectLst>
              <a:outerShdw blurRad="38100" dist="38100" dir="2700000" algn="tl">
                <a:srgbClr val="000000">
                  <a:alpha val="43137"/>
                </a:srgbClr>
              </a:outerShdw>
            </a:effectLst>
          </a:endParaRPr>
        </a:p>
      </dgm:t>
    </dgm:pt>
    <dgm:pt modelId="{9C238104-C401-4429-849E-A7CF1E4902A8}" type="parTrans" cxnId="{65607B81-DF57-4DFD-AD42-23F7E1594E01}">
      <dgm:prSet/>
      <dgm:spPr/>
      <dgm:t>
        <a:bodyPr/>
        <a:lstStyle/>
        <a:p>
          <a:endParaRPr lang="en-US"/>
        </a:p>
      </dgm:t>
    </dgm:pt>
    <dgm:pt modelId="{3620FA08-704B-4DC9-8EC4-A4CB52D832C4}" type="sibTrans" cxnId="{65607B81-DF57-4DFD-AD42-23F7E1594E01}">
      <dgm:prSet/>
      <dgm:spPr/>
      <dgm:t>
        <a:bodyPr/>
        <a:lstStyle/>
        <a:p>
          <a:endParaRPr lang="en-US"/>
        </a:p>
      </dgm:t>
    </dgm:pt>
    <dgm:pt modelId="{96059F52-7B20-44C5-84E6-CA0D4F73577F}">
      <dgm:prSet/>
      <dgm:spPr/>
      <dgm:t>
        <a:bodyPr/>
        <a:lstStyle/>
        <a:p>
          <a:pPr rtl="0"/>
          <a:r>
            <a:rPr lang="en-US" b="1" dirty="0" smtClean="0">
              <a:effectLst>
                <a:outerShdw blurRad="38100" dist="38100" dir="2700000" algn="tl">
                  <a:srgbClr val="000000">
                    <a:alpha val="43137"/>
                  </a:srgbClr>
                </a:outerShdw>
              </a:effectLst>
            </a:rPr>
            <a:t>Sustainability</a:t>
          </a:r>
          <a:endParaRPr lang="en-US" b="1" dirty="0">
            <a:effectLst>
              <a:outerShdw blurRad="38100" dist="38100" dir="2700000" algn="tl">
                <a:srgbClr val="000000">
                  <a:alpha val="43137"/>
                </a:srgbClr>
              </a:outerShdw>
            </a:effectLst>
          </a:endParaRPr>
        </a:p>
      </dgm:t>
    </dgm:pt>
    <dgm:pt modelId="{3F8318C0-06A3-40E3-8821-429079C79B7E}" type="parTrans" cxnId="{DB2E2680-0D96-470A-B1FF-C10B2009B139}">
      <dgm:prSet/>
      <dgm:spPr/>
      <dgm:t>
        <a:bodyPr/>
        <a:lstStyle/>
        <a:p>
          <a:endParaRPr lang="en-US"/>
        </a:p>
      </dgm:t>
    </dgm:pt>
    <dgm:pt modelId="{CC417A2C-D267-4AD4-BD77-790BA805940F}" type="sibTrans" cxnId="{DB2E2680-0D96-470A-B1FF-C10B2009B139}">
      <dgm:prSet/>
      <dgm:spPr/>
      <dgm:t>
        <a:bodyPr/>
        <a:lstStyle/>
        <a:p>
          <a:endParaRPr lang="en-US"/>
        </a:p>
      </dgm:t>
    </dgm:pt>
    <dgm:pt modelId="{3A1CF44D-AEDF-4083-B69D-495EBD447F37}" type="pres">
      <dgm:prSet presAssocID="{5E12B916-9102-41C6-A396-D7C8C7F8F3A6}" presName="linear" presStyleCnt="0">
        <dgm:presLayoutVars>
          <dgm:animLvl val="lvl"/>
          <dgm:resizeHandles val="exact"/>
        </dgm:presLayoutVars>
      </dgm:prSet>
      <dgm:spPr/>
      <dgm:t>
        <a:bodyPr/>
        <a:lstStyle/>
        <a:p>
          <a:endParaRPr lang="en-US"/>
        </a:p>
      </dgm:t>
    </dgm:pt>
    <dgm:pt modelId="{E7E46A5B-DEE0-4FCC-8C5C-E253390A27BC}" type="pres">
      <dgm:prSet presAssocID="{F988352D-BCB6-481A-83EC-7CBDE730EC34}" presName="parentText" presStyleLbl="node1" presStyleIdx="0" presStyleCnt="5">
        <dgm:presLayoutVars>
          <dgm:chMax val="0"/>
          <dgm:bulletEnabled val="1"/>
        </dgm:presLayoutVars>
      </dgm:prSet>
      <dgm:spPr/>
      <dgm:t>
        <a:bodyPr/>
        <a:lstStyle/>
        <a:p>
          <a:endParaRPr lang="en-US"/>
        </a:p>
      </dgm:t>
    </dgm:pt>
    <dgm:pt modelId="{70D5FA00-2EEC-4FEF-B892-494A4167B7CB}" type="pres">
      <dgm:prSet presAssocID="{93C334D0-2E41-4674-9370-60A1A735F72B}" presName="spacer" presStyleCnt="0"/>
      <dgm:spPr/>
    </dgm:pt>
    <dgm:pt modelId="{17880C93-E6E3-4648-A80F-FAB3B919A12A}" type="pres">
      <dgm:prSet presAssocID="{3966E292-F24C-4A62-A6C4-DA1B2C67D63D}" presName="parentText" presStyleLbl="node1" presStyleIdx="1" presStyleCnt="5">
        <dgm:presLayoutVars>
          <dgm:chMax val="0"/>
          <dgm:bulletEnabled val="1"/>
        </dgm:presLayoutVars>
      </dgm:prSet>
      <dgm:spPr/>
      <dgm:t>
        <a:bodyPr/>
        <a:lstStyle/>
        <a:p>
          <a:endParaRPr lang="en-US"/>
        </a:p>
      </dgm:t>
    </dgm:pt>
    <dgm:pt modelId="{93A40001-3E0C-419C-8F61-7EFF6EF2E9FB}" type="pres">
      <dgm:prSet presAssocID="{A05457F9-64F9-41D3-B12D-2011B07CEF1F}" presName="spacer" presStyleCnt="0"/>
      <dgm:spPr/>
    </dgm:pt>
    <dgm:pt modelId="{33A9D55A-2A0B-4AD2-A3F8-6CB45451E1AD}" type="pres">
      <dgm:prSet presAssocID="{2CA7C349-C84E-4EA5-95A7-BC5ED1705857}" presName="parentText" presStyleLbl="node1" presStyleIdx="2" presStyleCnt="5">
        <dgm:presLayoutVars>
          <dgm:chMax val="0"/>
          <dgm:bulletEnabled val="1"/>
        </dgm:presLayoutVars>
      </dgm:prSet>
      <dgm:spPr/>
      <dgm:t>
        <a:bodyPr/>
        <a:lstStyle/>
        <a:p>
          <a:endParaRPr lang="en-US"/>
        </a:p>
      </dgm:t>
    </dgm:pt>
    <dgm:pt modelId="{588BF763-B7C0-41B4-B277-469271784B7C}" type="pres">
      <dgm:prSet presAssocID="{581BA361-E79D-49C7-BEC1-D38B71395B2D}" presName="spacer" presStyleCnt="0"/>
      <dgm:spPr/>
    </dgm:pt>
    <dgm:pt modelId="{4BDA8953-D2D7-4D46-AA40-091E9F2478E3}" type="pres">
      <dgm:prSet presAssocID="{9DA0E95A-8281-4D98-9400-BB971F1D0DD8}" presName="parentText" presStyleLbl="node1" presStyleIdx="3" presStyleCnt="5">
        <dgm:presLayoutVars>
          <dgm:chMax val="0"/>
          <dgm:bulletEnabled val="1"/>
        </dgm:presLayoutVars>
      </dgm:prSet>
      <dgm:spPr/>
      <dgm:t>
        <a:bodyPr/>
        <a:lstStyle/>
        <a:p>
          <a:endParaRPr lang="en-US"/>
        </a:p>
      </dgm:t>
    </dgm:pt>
    <dgm:pt modelId="{0DF0AF9E-3D9E-434C-A1E2-634BBBCA2F8C}" type="pres">
      <dgm:prSet presAssocID="{3620FA08-704B-4DC9-8EC4-A4CB52D832C4}" presName="spacer" presStyleCnt="0"/>
      <dgm:spPr/>
    </dgm:pt>
    <dgm:pt modelId="{4A89D6B6-EF74-4F5D-8BE9-AD91A216BFA6}" type="pres">
      <dgm:prSet presAssocID="{96059F52-7B20-44C5-84E6-CA0D4F73577F}" presName="parentText" presStyleLbl="node1" presStyleIdx="4" presStyleCnt="5">
        <dgm:presLayoutVars>
          <dgm:chMax val="0"/>
          <dgm:bulletEnabled val="1"/>
        </dgm:presLayoutVars>
      </dgm:prSet>
      <dgm:spPr/>
      <dgm:t>
        <a:bodyPr/>
        <a:lstStyle/>
        <a:p>
          <a:endParaRPr lang="en-US"/>
        </a:p>
      </dgm:t>
    </dgm:pt>
  </dgm:ptLst>
  <dgm:cxnLst>
    <dgm:cxn modelId="{6ED9B246-C992-44A3-ACB8-4440DA182E6E}" type="presOf" srcId="{2CA7C349-C84E-4EA5-95A7-BC5ED1705857}" destId="{33A9D55A-2A0B-4AD2-A3F8-6CB45451E1AD}" srcOrd="0" destOrd="0" presId="urn:microsoft.com/office/officeart/2005/8/layout/vList2"/>
    <dgm:cxn modelId="{16B87645-FD95-44A1-BAAD-72BA58796919}" srcId="{5E12B916-9102-41C6-A396-D7C8C7F8F3A6}" destId="{2CA7C349-C84E-4EA5-95A7-BC5ED1705857}" srcOrd="2" destOrd="0" parTransId="{7CD287B2-4DEA-472C-9CBD-4CA30DBC059C}" sibTransId="{581BA361-E79D-49C7-BEC1-D38B71395B2D}"/>
    <dgm:cxn modelId="{0CA0BCE5-15A2-4194-A938-0A20CC74C0BC}" srcId="{5E12B916-9102-41C6-A396-D7C8C7F8F3A6}" destId="{F988352D-BCB6-481A-83EC-7CBDE730EC34}" srcOrd="0" destOrd="0" parTransId="{63F6C144-FADB-4456-B2E8-962D69E58AAB}" sibTransId="{93C334D0-2E41-4674-9370-60A1A735F72B}"/>
    <dgm:cxn modelId="{BBC5521B-F45C-4790-A156-E18D4A32D226}" type="presOf" srcId="{F988352D-BCB6-481A-83EC-7CBDE730EC34}" destId="{E7E46A5B-DEE0-4FCC-8C5C-E253390A27BC}" srcOrd="0" destOrd="0" presId="urn:microsoft.com/office/officeart/2005/8/layout/vList2"/>
    <dgm:cxn modelId="{7D3D5CB7-526D-4F50-9783-2286375B1889}" type="presOf" srcId="{5E12B916-9102-41C6-A396-D7C8C7F8F3A6}" destId="{3A1CF44D-AEDF-4083-B69D-495EBD447F37}" srcOrd="0" destOrd="0" presId="urn:microsoft.com/office/officeart/2005/8/layout/vList2"/>
    <dgm:cxn modelId="{65607B81-DF57-4DFD-AD42-23F7E1594E01}" srcId="{5E12B916-9102-41C6-A396-D7C8C7F8F3A6}" destId="{9DA0E95A-8281-4D98-9400-BB971F1D0DD8}" srcOrd="3" destOrd="0" parTransId="{9C238104-C401-4429-849E-A7CF1E4902A8}" sibTransId="{3620FA08-704B-4DC9-8EC4-A4CB52D832C4}"/>
    <dgm:cxn modelId="{BD919DEE-E4BA-462E-AC40-4F7E69FCB796}" type="presOf" srcId="{96059F52-7B20-44C5-84E6-CA0D4F73577F}" destId="{4A89D6B6-EF74-4F5D-8BE9-AD91A216BFA6}" srcOrd="0" destOrd="0" presId="urn:microsoft.com/office/officeart/2005/8/layout/vList2"/>
    <dgm:cxn modelId="{DB2E2680-0D96-470A-B1FF-C10B2009B139}" srcId="{5E12B916-9102-41C6-A396-D7C8C7F8F3A6}" destId="{96059F52-7B20-44C5-84E6-CA0D4F73577F}" srcOrd="4" destOrd="0" parTransId="{3F8318C0-06A3-40E3-8821-429079C79B7E}" sibTransId="{CC417A2C-D267-4AD4-BD77-790BA805940F}"/>
    <dgm:cxn modelId="{41BB8AFC-E0D6-4007-B65D-2C44259E1B59}" srcId="{5E12B916-9102-41C6-A396-D7C8C7F8F3A6}" destId="{3966E292-F24C-4A62-A6C4-DA1B2C67D63D}" srcOrd="1" destOrd="0" parTransId="{03E75742-9B90-4FF3-B2BC-2C3A65C300F3}" sibTransId="{A05457F9-64F9-41D3-B12D-2011B07CEF1F}"/>
    <dgm:cxn modelId="{F501D257-0B7A-4980-AC1E-4CAED14FC66F}" type="presOf" srcId="{9DA0E95A-8281-4D98-9400-BB971F1D0DD8}" destId="{4BDA8953-D2D7-4D46-AA40-091E9F2478E3}" srcOrd="0" destOrd="0" presId="urn:microsoft.com/office/officeart/2005/8/layout/vList2"/>
    <dgm:cxn modelId="{F245956A-88DF-4B27-8E5C-FBFAA803A6C0}" type="presOf" srcId="{3966E292-F24C-4A62-A6C4-DA1B2C67D63D}" destId="{17880C93-E6E3-4648-A80F-FAB3B919A12A}" srcOrd="0" destOrd="0" presId="urn:microsoft.com/office/officeart/2005/8/layout/vList2"/>
    <dgm:cxn modelId="{7386AB2B-5616-4D29-AB34-A2433111279C}" type="presParOf" srcId="{3A1CF44D-AEDF-4083-B69D-495EBD447F37}" destId="{E7E46A5B-DEE0-4FCC-8C5C-E253390A27BC}" srcOrd="0" destOrd="0" presId="urn:microsoft.com/office/officeart/2005/8/layout/vList2"/>
    <dgm:cxn modelId="{62FDE61D-FEFA-41C8-AE3F-D4CC506C4993}" type="presParOf" srcId="{3A1CF44D-AEDF-4083-B69D-495EBD447F37}" destId="{70D5FA00-2EEC-4FEF-B892-494A4167B7CB}" srcOrd="1" destOrd="0" presId="urn:microsoft.com/office/officeart/2005/8/layout/vList2"/>
    <dgm:cxn modelId="{5774AE28-D28D-43F6-AF57-15BDCBC3E379}" type="presParOf" srcId="{3A1CF44D-AEDF-4083-B69D-495EBD447F37}" destId="{17880C93-E6E3-4648-A80F-FAB3B919A12A}" srcOrd="2" destOrd="0" presId="urn:microsoft.com/office/officeart/2005/8/layout/vList2"/>
    <dgm:cxn modelId="{5E59A53D-3247-41A7-B9CD-14DA7D3E9836}" type="presParOf" srcId="{3A1CF44D-AEDF-4083-B69D-495EBD447F37}" destId="{93A40001-3E0C-419C-8F61-7EFF6EF2E9FB}" srcOrd="3" destOrd="0" presId="urn:microsoft.com/office/officeart/2005/8/layout/vList2"/>
    <dgm:cxn modelId="{DD82D847-4C72-4372-866D-E1F3CE911E84}" type="presParOf" srcId="{3A1CF44D-AEDF-4083-B69D-495EBD447F37}" destId="{33A9D55A-2A0B-4AD2-A3F8-6CB45451E1AD}" srcOrd="4" destOrd="0" presId="urn:microsoft.com/office/officeart/2005/8/layout/vList2"/>
    <dgm:cxn modelId="{9D61EB4D-56DA-4BA3-86B2-4642BBBCE92B}" type="presParOf" srcId="{3A1CF44D-AEDF-4083-B69D-495EBD447F37}" destId="{588BF763-B7C0-41B4-B277-469271784B7C}" srcOrd="5" destOrd="0" presId="urn:microsoft.com/office/officeart/2005/8/layout/vList2"/>
    <dgm:cxn modelId="{8DFD997B-7C50-4682-AC42-27F6C83863E4}" type="presParOf" srcId="{3A1CF44D-AEDF-4083-B69D-495EBD447F37}" destId="{4BDA8953-D2D7-4D46-AA40-091E9F2478E3}" srcOrd="6" destOrd="0" presId="urn:microsoft.com/office/officeart/2005/8/layout/vList2"/>
    <dgm:cxn modelId="{0DEF6013-A2EC-4C7B-91F5-C802739BA952}" type="presParOf" srcId="{3A1CF44D-AEDF-4083-B69D-495EBD447F37}" destId="{0DF0AF9E-3D9E-434C-A1E2-634BBBCA2F8C}" srcOrd="7" destOrd="0" presId="urn:microsoft.com/office/officeart/2005/8/layout/vList2"/>
    <dgm:cxn modelId="{20A5E32C-3EC4-4313-837F-E92BAC7CE370}" type="presParOf" srcId="{3A1CF44D-AEDF-4083-B69D-495EBD447F37}" destId="{4A89D6B6-EF74-4F5D-8BE9-AD91A216BFA6}"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E46A5B-DEE0-4FCC-8C5C-E253390A27BC}">
      <dsp:nvSpPr>
        <dsp:cNvPr id="0" name=""/>
        <dsp:cNvSpPr/>
      </dsp:nvSpPr>
      <dsp:spPr>
        <a:xfrm>
          <a:off x="0" y="28416"/>
          <a:ext cx="8229600" cy="815490"/>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rtl="0">
            <a:lnSpc>
              <a:spcPct val="90000"/>
            </a:lnSpc>
            <a:spcBef>
              <a:spcPct val="0"/>
            </a:spcBef>
            <a:spcAft>
              <a:spcPct val="35000"/>
            </a:spcAft>
          </a:pPr>
          <a:r>
            <a:rPr lang="en-US" sz="3400" b="1" kern="1200" dirty="0" smtClean="0">
              <a:effectLst>
                <a:outerShdw blurRad="38100" dist="38100" dir="2700000" algn="tl">
                  <a:srgbClr val="000000">
                    <a:alpha val="43137"/>
                  </a:srgbClr>
                </a:outerShdw>
              </a:effectLst>
            </a:rPr>
            <a:t>Effective Board Leadership</a:t>
          </a:r>
          <a:endParaRPr lang="en-US" sz="3400" b="1" kern="1200" dirty="0">
            <a:effectLst>
              <a:outerShdw blurRad="38100" dist="38100" dir="2700000" algn="tl">
                <a:srgbClr val="000000">
                  <a:alpha val="43137"/>
                </a:srgbClr>
              </a:outerShdw>
            </a:effectLst>
          </a:endParaRPr>
        </a:p>
      </dsp:txBody>
      <dsp:txXfrm>
        <a:off x="39809" y="68225"/>
        <a:ext cx="8149982" cy="735872"/>
      </dsp:txXfrm>
    </dsp:sp>
    <dsp:sp modelId="{17880C93-E6E3-4648-A80F-FAB3B919A12A}">
      <dsp:nvSpPr>
        <dsp:cNvPr id="0" name=""/>
        <dsp:cNvSpPr/>
      </dsp:nvSpPr>
      <dsp:spPr>
        <a:xfrm>
          <a:off x="0" y="941826"/>
          <a:ext cx="8229600" cy="815490"/>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rtl="0">
            <a:lnSpc>
              <a:spcPct val="90000"/>
            </a:lnSpc>
            <a:spcBef>
              <a:spcPct val="0"/>
            </a:spcBef>
            <a:spcAft>
              <a:spcPct val="35000"/>
            </a:spcAft>
          </a:pPr>
          <a:r>
            <a:rPr lang="en-US" sz="3400" b="1" kern="1200" dirty="0" smtClean="0">
              <a:effectLst>
                <a:outerShdw blurRad="38100" dist="38100" dir="2700000" algn="tl">
                  <a:srgbClr val="000000">
                    <a:alpha val="43137"/>
                  </a:srgbClr>
                </a:outerShdw>
              </a:effectLst>
            </a:rPr>
            <a:t>Strategy of the Organization</a:t>
          </a:r>
          <a:endParaRPr lang="en-US" sz="3400" b="1" kern="1200" dirty="0">
            <a:effectLst>
              <a:outerShdw blurRad="38100" dist="38100" dir="2700000" algn="tl">
                <a:srgbClr val="000000">
                  <a:alpha val="43137"/>
                </a:srgbClr>
              </a:outerShdw>
            </a:effectLst>
          </a:endParaRPr>
        </a:p>
      </dsp:txBody>
      <dsp:txXfrm>
        <a:off x="39809" y="981635"/>
        <a:ext cx="8149982" cy="735872"/>
      </dsp:txXfrm>
    </dsp:sp>
    <dsp:sp modelId="{33A9D55A-2A0B-4AD2-A3F8-6CB45451E1AD}">
      <dsp:nvSpPr>
        <dsp:cNvPr id="0" name=""/>
        <dsp:cNvSpPr/>
      </dsp:nvSpPr>
      <dsp:spPr>
        <a:xfrm>
          <a:off x="0" y="1855236"/>
          <a:ext cx="8229600" cy="815490"/>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rtl="0">
            <a:lnSpc>
              <a:spcPct val="90000"/>
            </a:lnSpc>
            <a:spcBef>
              <a:spcPct val="0"/>
            </a:spcBef>
            <a:spcAft>
              <a:spcPct val="35000"/>
            </a:spcAft>
          </a:pPr>
          <a:r>
            <a:rPr lang="en-US" sz="3400" b="1" kern="1200" dirty="0" smtClean="0">
              <a:effectLst>
                <a:outerShdw blurRad="38100" dist="38100" dir="2700000" algn="tl">
                  <a:srgbClr val="000000">
                    <a:alpha val="43137"/>
                  </a:srgbClr>
                </a:outerShdw>
              </a:effectLst>
            </a:rPr>
            <a:t>Risk vs. Initiative</a:t>
          </a:r>
          <a:endParaRPr lang="en-US" sz="3400" b="1" kern="1200" dirty="0">
            <a:effectLst>
              <a:outerShdw blurRad="38100" dist="38100" dir="2700000" algn="tl">
                <a:srgbClr val="000000">
                  <a:alpha val="43137"/>
                </a:srgbClr>
              </a:outerShdw>
            </a:effectLst>
          </a:endParaRPr>
        </a:p>
      </dsp:txBody>
      <dsp:txXfrm>
        <a:off x="39809" y="1895045"/>
        <a:ext cx="8149982" cy="735872"/>
      </dsp:txXfrm>
    </dsp:sp>
    <dsp:sp modelId="{4BDA8953-D2D7-4D46-AA40-091E9F2478E3}">
      <dsp:nvSpPr>
        <dsp:cNvPr id="0" name=""/>
        <dsp:cNvSpPr/>
      </dsp:nvSpPr>
      <dsp:spPr>
        <a:xfrm>
          <a:off x="0" y="2768646"/>
          <a:ext cx="8229600" cy="815490"/>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rtl="0">
            <a:lnSpc>
              <a:spcPct val="90000"/>
            </a:lnSpc>
            <a:spcBef>
              <a:spcPct val="0"/>
            </a:spcBef>
            <a:spcAft>
              <a:spcPct val="35000"/>
            </a:spcAft>
          </a:pPr>
          <a:r>
            <a:rPr lang="en-US" sz="3400" b="1" kern="1200" dirty="0" smtClean="0">
              <a:effectLst>
                <a:outerShdw blurRad="38100" dist="38100" dir="2700000" algn="tl">
                  <a:srgbClr val="000000">
                    <a:alpha val="43137"/>
                  </a:srgbClr>
                </a:outerShdw>
              </a:effectLst>
            </a:rPr>
            <a:t>Succession Planning</a:t>
          </a:r>
          <a:endParaRPr lang="en-US" sz="3400" b="1" kern="1200" dirty="0">
            <a:effectLst>
              <a:outerShdw blurRad="38100" dist="38100" dir="2700000" algn="tl">
                <a:srgbClr val="000000">
                  <a:alpha val="43137"/>
                </a:srgbClr>
              </a:outerShdw>
            </a:effectLst>
          </a:endParaRPr>
        </a:p>
      </dsp:txBody>
      <dsp:txXfrm>
        <a:off x="39809" y="2808455"/>
        <a:ext cx="8149982" cy="735872"/>
      </dsp:txXfrm>
    </dsp:sp>
    <dsp:sp modelId="{4A89D6B6-EF74-4F5D-8BE9-AD91A216BFA6}">
      <dsp:nvSpPr>
        <dsp:cNvPr id="0" name=""/>
        <dsp:cNvSpPr/>
      </dsp:nvSpPr>
      <dsp:spPr>
        <a:xfrm>
          <a:off x="0" y="3682056"/>
          <a:ext cx="8229600" cy="815490"/>
        </a:xfrm>
        <a:prstGeom prst="round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rtl="0">
            <a:lnSpc>
              <a:spcPct val="90000"/>
            </a:lnSpc>
            <a:spcBef>
              <a:spcPct val="0"/>
            </a:spcBef>
            <a:spcAft>
              <a:spcPct val="35000"/>
            </a:spcAft>
          </a:pPr>
          <a:r>
            <a:rPr lang="en-US" sz="3400" b="1" kern="1200" dirty="0" smtClean="0">
              <a:effectLst>
                <a:outerShdw blurRad="38100" dist="38100" dir="2700000" algn="tl">
                  <a:srgbClr val="000000">
                    <a:alpha val="43137"/>
                  </a:srgbClr>
                </a:outerShdw>
              </a:effectLst>
            </a:rPr>
            <a:t>Sustainability</a:t>
          </a:r>
          <a:endParaRPr lang="en-US" sz="3400" b="1" kern="1200" dirty="0">
            <a:effectLst>
              <a:outerShdw blurRad="38100" dist="38100" dir="2700000" algn="tl">
                <a:srgbClr val="000000">
                  <a:alpha val="43137"/>
                </a:srgbClr>
              </a:outerShdw>
            </a:effectLst>
          </a:endParaRPr>
        </a:p>
      </dsp:txBody>
      <dsp:txXfrm>
        <a:off x="39809" y="3721865"/>
        <a:ext cx="8149982" cy="73587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382CA9-5BF2-47EC-95E8-DEB1C74C2FA6}" type="datetimeFigureOut">
              <a:rPr lang="en-US" smtClean="0"/>
              <a:pPr/>
              <a:t>1/18/2014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DF6FCA-8189-4B33-BBB6-90EB11C90991}" type="slidenum">
              <a:rPr lang="en-US" smtClean="0"/>
              <a:pPr/>
              <a:t>‹#›</a:t>
            </a:fld>
            <a:endParaRPr lang="en-US" dirty="0"/>
          </a:p>
        </p:txBody>
      </p:sp>
    </p:spTree>
    <p:extLst>
      <p:ext uri="{BB962C8B-B14F-4D97-AF65-F5344CB8AC3E}">
        <p14:creationId xmlns:p14="http://schemas.microsoft.com/office/powerpoint/2010/main" val="33018744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u="none" strike="noStrike" kern="1200" baseline="0" dirty="0" smtClean="0">
                <a:solidFill>
                  <a:schemeClr val="tx1"/>
                </a:solidFill>
                <a:latin typeface="+mn-lt"/>
                <a:ea typeface="+mn-ea"/>
                <a:cs typeface="+mn-cs"/>
              </a:rPr>
              <a:t>After reading this chapter, you should be able to:</a:t>
            </a:r>
          </a:p>
          <a:p>
            <a:pPr marL="171450" indent="-171450">
              <a:buFont typeface="Arial" panose="020B0604020202020204" pitchFamily="34" charset="0"/>
              <a:buChar char="•"/>
            </a:pPr>
            <a:r>
              <a:rPr lang="en-US" dirty="0" smtClean="0"/>
              <a:t>Describe the role and responsibilities of the board of directors in corporate governance</a:t>
            </a:r>
          </a:p>
          <a:p>
            <a:pPr marL="171450" indent="-171450">
              <a:buFont typeface="Arial" panose="020B0604020202020204" pitchFamily="34" charset="0"/>
              <a:buChar char="•"/>
            </a:pPr>
            <a:r>
              <a:rPr lang="en-US" dirty="0" smtClean="0"/>
              <a:t>Understand how the composition of a board can affect its operation</a:t>
            </a:r>
          </a:p>
          <a:p>
            <a:pPr marL="171450" indent="-171450">
              <a:buFont typeface="Arial" panose="020B0604020202020204" pitchFamily="34" charset="0"/>
              <a:buChar char="•"/>
            </a:pPr>
            <a:r>
              <a:rPr lang="en-US" dirty="0" smtClean="0"/>
              <a:t>Describe the impact of the Sarbanes–Oxley Act on corporate governance in the United States</a:t>
            </a:r>
          </a:p>
          <a:p>
            <a:pPr marL="171450" indent="-171450">
              <a:buFont typeface="Arial" panose="020B0604020202020204" pitchFamily="34" charset="0"/>
              <a:buChar char="•"/>
            </a:pPr>
            <a:r>
              <a:rPr lang="en-US" dirty="0" smtClean="0"/>
              <a:t>Discuss trends in corporate governance</a:t>
            </a:r>
          </a:p>
          <a:p>
            <a:pPr marL="171450" indent="-171450">
              <a:buFont typeface="Arial" panose="020B0604020202020204" pitchFamily="34" charset="0"/>
              <a:buChar char="•"/>
            </a:pPr>
            <a:r>
              <a:rPr lang="en-US" dirty="0" smtClean="0"/>
              <a:t>Explain how executive leadership is an important part of strategic management</a:t>
            </a:r>
          </a:p>
          <a:p>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2</a:t>
            </a:fld>
            <a:endParaRPr lang="en-US" dirty="0"/>
          </a:p>
        </p:txBody>
      </p:sp>
    </p:spTree>
    <p:extLst>
      <p:ext uri="{BB962C8B-B14F-4D97-AF65-F5344CB8AC3E}">
        <p14:creationId xmlns:p14="http://schemas.microsoft.com/office/powerpoint/2010/main" val="4503474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Stewardship theory </a:t>
            </a:r>
            <a:r>
              <a:rPr lang="en-US" sz="1200" b="0" i="0" u="none" strike="noStrike" kern="1200" baseline="0" dirty="0" smtClean="0">
                <a:solidFill>
                  <a:schemeClr val="tx1"/>
                </a:solidFill>
                <a:latin typeface="+mn-lt"/>
                <a:ea typeface="+mn-ea"/>
                <a:cs typeface="+mn-cs"/>
              </a:rPr>
              <a:t>proposes that, because of their long tenure with the corporation, insiders (senior executives) tend to identify with the corporation and its success.</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11</a:t>
            </a:fld>
            <a:endParaRPr lang="en-US" dirty="0"/>
          </a:p>
        </p:txBody>
      </p:sp>
    </p:spTree>
    <p:extLst>
      <p:ext uri="{BB962C8B-B14F-4D97-AF65-F5344CB8AC3E}">
        <p14:creationId xmlns:p14="http://schemas.microsoft.com/office/powerpoint/2010/main" val="6019040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Affiliated directors,</a:t>
            </a:r>
            <a:r>
              <a:rPr lang="en-US" sz="1200" b="0" i="0" u="none" strike="noStrike" kern="1200" baseline="0" dirty="0" smtClean="0">
                <a:solidFill>
                  <a:schemeClr val="tx1"/>
                </a:solidFill>
                <a:latin typeface="+mn-lt"/>
                <a:ea typeface="+mn-ea"/>
                <a:cs typeface="+mn-cs"/>
              </a:rPr>
              <a:t> though not really employed by the corporation, handle the legal or insurance work for the company or are important suppliers (and thus dependent on the current management for a key part of their business). </a:t>
            </a:r>
            <a:r>
              <a:rPr lang="en-US" sz="1200" b="1" i="0" u="none" strike="noStrike" kern="1200" baseline="0" dirty="0" smtClean="0">
                <a:solidFill>
                  <a:schemeClr val="tx1"/>
                </a:solidFill>
                <a:latin typeface="+mn-lt"/>
                <a:ea typeface="+mn-ea"/>
                <a:cs typeface="+mn-cs"/>
              </a:rPr>
              <a:t>Retired executive directors </a:t>
            </a:r>
            <a:r>
              <a:rPr lang="en-US" sz="1200" b="0" i="0" u="none" strike="noStrike" kern="1200" baseline="0" dirty="0" smtClean="0">
                <a:solidFill>
                  <a:schemeClr val="tx1"/>
                </a:solidFill>
                <a:latin typeface="+mn-lt"/>
                <a:ea typeface="+mn-ea"/>
                <a:cs typeface="+mn-cs"/>
              </a:rPr>
              <a:t>used to work for the company, such as the past CEO</a:t>
            </a:r>
          </a:p>
          <a:p>
            <a:r>
              <a:rPr lang="en-US" sz="1200" b="0" i="0" u="none" strike="noStrike" kern="1200" baseline="0" dirty="0" smtClean="0">
                <a:solidFill>
                  <a:schemeClr val="tx1"/>
                </a:solidFill>
                <a:latin typeface="+mn-lt"/>
                <a:ea typeface="+mn-ea"/>
                <a:cs typeface="+mn-cs"/>
              </a:rPr>
              <a:t>who is partly responsible for much of the corporation’s current strategy and who probably groomed the current CEO as his or her replacement.</a:t>
            </a:r>
          </a:p>
          <a:p>
            <a:r>
              <a:rPr lang="en-US" sz="1200" b="1" i="0" u="none" strike="noStrike" kern="1200" baseline="0" dirty="0" smtClean="0">
                <a:solidFill>
                  <a:schemeClr val="tx1"/>
                </a:solidFill>
                <a:latin typeface="+mn-lt"/>
                <a:ea typeface="+mn-ea"/>
                <a:cs typeface="+mn-cs"/>
              </a:rPr>
              <a:t>Family directors </a:t>
            </a:r>
            <a:r>
              <a:rPr lang="en-US" sz="1200" b="0" i="0" u="none" strike="noStrike" kern="1200" baseline="0" dirty="0" smtClean="0">
                <a:solidFill>
                  <a:schemeClr val="tx1"/>
                </a:solidFill>
                <a:latin typeface="+mn-lt"/>
                <a:ea typeface="+mn-ea"/>
                <a:cs typeface="+mn-cs"/>
              </a:rPr>
              <a:t>are descendants of the founder and own significant blocks of stock (with personal agendas based on a family relationship with the current CEO).</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12</a:t>
            </a:fld>
            <a:endParaRPr lang="en-US" dirty="0"/>
          </a:p>
        </p:txBody>
      </p:sp>
    </p:spTree>
    <p:extLst>
      <p:ext uri="{BB962C8B-B14F-4D97-AF65-F5344CB8AC3E}">
        <p14:creationId xmlns:p14="http://schemas.microsoft.com/office/powerpoint/2010/main" val="32862953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Codetermination,</a:t>
            </a:r>
            <a:r>
              <a:rPr lang="en-US" sz="1200" b="0" i="0" u="none" strike="noStrike" kern="1200" baseline="0" dirty="0" smtClean="0">
                <a:solidFill>
                  <a:schemeClr val="tx1"/>
                </a:solidFill>
                <a:latin typeface="+mn-lt"/>
                <a:ea typeface="+mn-ea"/>
                <a:cs typeface="+mn-cs"/>
              </a:rPr>
              <a:t> the inclusion of a corporation’s workers on its board, began only recently in the United States. Although the movement to place employees on the boards of directors of U.S. companies shows little likelihood of increasing (except through employee stock ownership), the European experience reveals an increasing acceptance of worker participation (without ownership) on corporate boards.</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13</a:t>
            </a:fld>
            <a:endParaRPr lang="en-US" dirty="0"/>
          </a:p>
        </p:txBody>
      </p:sp>
    </p:spTree>
    <p:extLst>
      <p:ext uri="{BB962C8B-B14F-4D97-AF65-F5344CB8AC3E}">
        <p14:creationId xmlns:p14="http://schemas.microsoft.com/office/powerpoint/2010/main" val="3056922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A </a:t>
            </a:r>
            <a:r>
              <a:rPr lang="en-US" sz="1200" b="0" i="1" u="none" strike="noStrike" kern="1200" baseline="0" dirty="0" smtClean="0">
                <a:solidFill>
                  <a:schemeClr val="tx1"/>
                </a:solidFill>
                <a:latin typeface="+mn-lt"/>
                <a:ea typeface="+mn-ea"/>
                <a:cs typeface="+mn-cs"/>
              </a:rPr>
              <a:t>direct</a:t>
            </a:r>
            <a:r>
              <a:rPr lang="en-US" sz="1200" b="1" i="0" u="none" strike="noStrike" kern="1200" baseline="0" dirty="0" smtClean="0">
                <a:solidFill>
                  <a:schemeClr val="tx1"/>
                </a:solidFill>
                <a:latin typeface="+mn-lt"/>
                <a:ea typeface="+mn-ea"/>
                <a:cs typeface="+mn-cs"/>
              </a:rPr>
              <a:t> interlocking directorate </a:t>
            </a:r>
            <a:r>
              <a:rPr lang="en-US" sz="1200" b="0" i="0" u="none" strike="noStrike" kern="1200" baseline="0" dirty="0" smtClean="0">
                <a:solidFill>
                  <a:schemeClr val="tx1"/>
                </a:solidFill>
                <a:latin typeface="+mn-lt"/>
                <a:ea typeface="+mn-ea"/>
                <a:cs typeface="+mn-cs"/>
              </a:rPr>
              <a:t>occurs when two firms share a director or when an executive of one firm sits on the board of a second firm. An </a:t>
            </a:r>
            <a:r>
              <a:rPr lang="en-US" sz="1200" b="0" i="1" u="none" strike="noStrike" kern="1200" baseline="0" dirty="0" smtClean="0">
                <a:solidFill>
                  <a:schemeClr val="tx1"/>
                </a:solidFill>
                <a:latin typeface="+mn-lt"/>
                <a:ea typeface="+mn-ea"/>
                <a:cs typeface="+mn-cs"/>
              </a:rPr>
              <a:t>indirect </a:t>
            </a:r>
            <a:r>
              <a:rPr lang="en-US" sz="1200" b="0" i="0" u="none" strike="noStrike" kern="1200" baseline="0" dirty="0" smtClean="0">
                <a:solidFill>
                  <a:schemeClr val="tx1"/>
                </a:solidFill>
                <a:latin typeface="+mn-lt"/>
                <a:ea typeface="+mn-ea"/>
                <a:cs typeface="+mn-cs"/>
              </a:rPr>
              <a:t>interlock occurs when two corporations have directors who also serve on the board of a third firm, such as a bank.</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14</a:t>
            </a:fld>
            <a:endParaRPr lang="en-US" dirty="0"/>
          </a:p>
        </p:txBody>
      </p:sp>
    </p:spTree>
    <p:extLst>
      <p:ext uri="{BB962C8B-B14F-4D97-AF65-F5344CB8AC3E}">
        <p14:creationId xmlns:p14="http://schemas.microsoft.com/office/powerpoint/2010/main" val="28459740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Interlocking directorates are useful for gaining both inside information about an uncertain environment and objective expertise about potential strategies and tactics</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15</a:t>
            </a:fld>
            <a:endParaRPr lang="en-US" dirty="0"/>
          </a:p>
        </p:txBody>
      </p:sp>
    </p:spTree>
    <p:extLst>
      <p:ext uri="{BB962C8B-B14F-4D97-AF65-F5344CB8AC3E}">
        <p14:creationId xmlns:p14="http://schemas.microsoft.com/office/powerpoint/2010/main" val="34291766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Ninety-seven percent of large U.S. corporations now use nominating committees to identify potential directors. This practice is less common in Europe where 60% of boards use nominating committees Many corporations whose directors serve terms of more than one year divide the board into classes and stagger elections so that only a portion of the board stands for election each year. This is called a </a:t>
            </a:r>
            <a:r>
              <a:rPr lang="en-US" sz="1200" b="1" i="0" u="none" strike="noStrike" kern="1200" baseline="0" dirty="0" smtClean="0">
                <a:solidFill>
                  <a:schemeClr val="tx1"/>
                </a:solidFill>
                <a:latin typeface="+mn-lt"/>
                <a:ea typeface="+mn-ea"/>
                <a:cs typeface="+mn-cs"/>
              </a:rPr>
              <a:t>staggered board.</a:t>
            </a:r>
            <a:endParaRPr lang="en-US" b="1" i="0"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16</a:t>
            </a:fld>
            <a:endParaRPr lang="en-US" dirty="0"/>
          </a:p>
        </p:txBody>
      </p:sp>
    </p:spTree>
    <p:extLst>
      <p:ext uri="{BB962C8B-B14F-4D97-AF65-F5344CB8AC3E}">
        <p14:creationId xmlns:p14="http://schemas.microsoft.com/office/powerpoint/2010/main" val="32599136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A survey of directors of U.S. corporations revealed the following criteria in a good director:</a:t>
            </a:r>
          </a:p>
          <a:p>
            <a:r>
              <a:rPr lang="en-US" sz="1200" b="0" i="0" u="none" strike="noStrike" kern="1200" baseline="0" dirty="0" smtClean="0">
                <a:solidFill>
                  <a:schemeClr val="tx1"/>
                </a:solidFill>
                <a:latin typeface="+mn-lt"/>
                <a:ea typeface="+mn-ea"/>
                <a:cs typeface="+mn-cs"/>
              </a:rPr>
              <a:t>■ Willing to challenge management when necessary—95%</a:t>
            </a:r>
          </a:p>
          <a:p>
            <a:r>
              <a:rPr lang="en-US" sz="1200" b="0" i="0" u="none" strike="noStrike" kern="1200" baseline="0" dirty="0" smtClean="0">
                <a:solidFill>
                  <a:schemeClr val="tx1"/>
                </a:solidFill>
                <a:latin typeface="+mn-lt"/>
                <a:ea typeface="+mn-ea"/>
                <a:cs typeface="+mn-cs"/>
              </a:rPr>
              <a:t>■ Special expertise important to the company—67%</a:t>
            </a:r>
          </a:p>
          <a:p>
            <a:r>
              <a:rPr lang="en-US" sz="1200" b="0" i="0" u="none" strike="noStrike" kern="1200" baseline="0" dirty="0" smtClean="0">
                <a:solidFill>
                  <a:schemeClr val="tx1"/>
                </a:solidFill>
                <a:latin typeface="+mn-lt"/>
                <a:ea typeface="+mn-ea"/>
                <a:cs typeface="+mn-cs"/>
              </a:rPr>
              <a:t>■ Available outside meetings to advise management—57%</a:t>
            </a:r>
          </a:p>
          <a:p>
            <a:r>
              <a:rPr lang="en-US" sz="1200" b="0" i="0" u="none" strike="noStrike" kern="1200" baseline="0" dirty="0" smtClean="0">
                <a:solidFill>
                  <a:schemeClr val="tx1"/>
                </a:solidFill>
                <a:latin typeface="+mn-lt"/>
                <a:ea typeface="+mn-ea"/>
                <a:cs typeface="+mn-cs"/>
              </a:rPr>
              <a:t>■ Expertise on global business issues—41%</a:t>
            </a:r>
          </a:p>
          <a:p>
            <a:r>
              <a:rPr lang="en-US" sz="1200" b="0" i="0" u="none" strike="noStrike" kern="1200" baseline="0" dirty="0" smtClean="0">
                <a:solidFill>
                  <a:schemeClr val="tx1"/>
                </a:solidFill>
                <a:latin typeface="+mn-lt"/>
                <a:ea typeface="+mn-ea"/>
                <a:cs typeface="+mn-cs"/>
              </a:rPr>
              <a:t>■ Understands the firm’s key technologies and processes—39%</a:t>
            </a:r>
          </a:p>
          <a:p>
            <a:r>
              <a:rPr lang="en-US" sz="1200" b="0" i="0" u="none" strike="noStrike" kern="1200" baseline="0" dirty="0" smtClean="0">
                <a:solidFill>
                  <a:schemeClr val="tx1"/>
                </a:solidFill>
                <a:latin typeface="+mn-lt"/>
                <a:ea typeface="+mn-ea"/>
                <a:cs typeface="+mn-cs"/>
              </a:rPr>
              <a:t>■ Brings external contacts that are potentially valuable to the firm—33%</a:t>
            </a:r>
          </a:p>
          <a:p>
            <a:r>
              <a:rPr lang="en-US" sz="1200" b="0" i="0" u="none" strike="noStrike" kern="1200" baseline="0" dirty="0" smtClean="0">
                <a:solidFill>
                  <a:schemeClr val="tx1"/>
                </a:solidFill>
                <a:latin typeface="+mn-lt"/>
                <a:ea typeface="+mn-ea"/>
                <a:cs typeface="+mn-cs"/>
              </a:rPr>
              <a:t>■ Has detailed knowledge of the firm’s industry—31%</a:t>
            </a:r>
          </a:p>
          <a:p>
            <a:r>
              <a:rPr lang="en-US" sz="1200" b="0" i="0" u="none" strike="noStrike" kern="1200" baseline="0" dirty="0" smtClean="0">
                <a:solidFill>
                  <a:schemeClr val="tx1"/>
                </a:solidFill>
                <a:latin typeface="+mn-lt"/>
                <a:ea typeface="+mn-ea"/>
                <a:cs typeface="+mn-cs"/>
              </a:rPr>
              <a:t>■ Has high visibility in his or her field—31%</a:t>
            </a:r>
          </a:p>
          <a:p>
            <a:r>
              <a:rPr lang="en-US" sz="1200" b="0" i="0" u="none" strike="noStrike" kern="1200" baseline="0" dirty="0" smtClean="0">
                <a:solidFill>
                  <a:schemeClr val="tx1"/>
                </a:solidFill>
                <a:latin typeface="+mn-lt"/>
                <a:ea typeface="+mn-ea"/>
                <a:cs typeface="+mn-cs"/>
              </a:rPr>
              <a:t>■ Is accomplished at representing the firm to stakeholders—18%</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17</a:t>
            </a:fld>
            <a:endParaRPr lang="en-US" dirty="0"/>
          </a:p>
        </p:txBody>
      </p:sp>
    </p:spTree>
    <p:extLst>
      <p:ext uri="{BB962C8B-B14F-4D97-AF65-F5344CB8AC3E}">
        <p14:creationId xmlns:p14="http://schemas.microsoft.com/office/powerpoint/2010/main" val="2431261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size of a board in the United States is determined by the corporation’s </a:t>
            </a:r>
            <a:r>
              <a:rPr lang="en-US" dirty="0" smtClean="0">
                <a:solidFill>
                  <a:schemeClr val="accent1">
                    <a:lumMod val="75000"/>
                  </a:schemeClr>
                </a:solidFill>
              </a:rPr>
              <a:t>charter and its by-laws</a:t>
            </a:r>
            <a:r>
              <a:rPr lang="en-US" dirty="0" smtClean="0"/>
              <a:t>, in compliance with state laws. </a:t>
            </a:r>
          </a:p>
          <a:p>
            <a:r>
              <a:rPr lang="en-US" dirty="0" smtClean="0"/>
              <a:t>Although some states require a minimum number of board members, most corporations have quite a bit of discretion in determining </a:t>
            </a:r>
            <a:r>
              <a:rPr lang="en-US" dirty="0" smtClean="0">
                <a:solidFill>
                  <a:schemeClr val="accent1">
                    <a:lumMod val="75000"/>
                  </a:schemeClr>
                </a:solidFill>
              </a:rPr>
              <a:t>board size</a:t>
            </a:r>
            <a:r>
              <a:rPr lang="en-US" dirty="0" smtClean="0"/>
              <a:t>.</a:t>
            </a:r>
            <a:endParaRPr lang="en-US" altLang="en-US" dirty="0" smtClean="0"/>
          </a:p>
          <a:p>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18</a:t>
            </a:fld>
            <a:endParaRPr lang="en-US" dirty="0"/>
          </a:p>
        </p:txBody>
      </p:sp>
    </p:spTree>
    <p:extLst>
      <p:ext uri="{BB962C8B-B14F-4D97-AF65-F5344CB8AC3E}">
        <p14:creationId xmlns:p14="http://schemas.microsoft.com/office/powerpoint/2010/main" val="5494379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The average large, publicly held U.S. firm has 10 directors on its board. The average small, privately-held company has four to five members.</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19</a:t>
            </a:fld>
            <a:endParaRPr lang="en-US" dirty="0"/>
          </a:p>
        </p:txBody>
      </p:sp>
    </p:spTree>
    <p:extLst>
      <p:ext uri="{BB962C8B-B14F-4D97-AF65-F5344CB8AC3E}">
        <p14:creationId xmlns:p14="http://schemas.microsoft.com/office/powerpoint/2010/main" val="39096897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Many of those who prefer that the Chairman and CEO positions be combined agree that the outside directors should elect a </a:t>
            </a:r>
            <a:r>
              <a:rPr lang="en-US" sz="1200" b="1" i="0" u="none" strike="noStrike" kern="1200" baseline="0" dirty="0" smtClean="0">
                <a:solidFill>
                  <a:schemeClr val="tx1"/>
                </a:solidFill>
                <a:latin typeface="+mn-lt"/>
                <a:ea typeface="+mn-ea"/>
                <a:cs typeface="+mn-cs"/>
              </a:rPr>
              <a:t>lead director.</a:t>
            </a:r>
            <a:r>
              <a:rPr lang="en-US" sz="1200" b="0" i="0" u="none" strike="noStrike" kern="1200" baseline="0" dirty="0" smtClean="0">
                <a:solidFill>
                  <a:schemeClr val="tx1"/>
                </a:solidFill>
                <a:latin typeface="+mn-lt"/>
                <a:ea typeface="+mn-ea"/>
                <a:cs typeface="+mn-cs"/>
              </a:rPr>
              <a:t> This person is consulted by the Chair/CEO regarding board affairs and coordinates the annual evaluation of the CEO. </a:t>
            </a:r>
            <a:r>
              <a:rPr lang="en-US" altLang="en-US" dirty="0" smtClean="0"/>
              <a:t>Ninety-six</a:t>
            </a:r>
            <a:r>
              <a:rPr lang="en-US" altLang="en-US" baseline="0" dirty="0" smtClean="0"/>
              <a:t> percent</a:t>
            </a:r>
            <a:r>
              <a:rPr lang="en-US" altLang="en-US" dirty="0" smtClean="0"/>
              <a:t> of U.S. companies that combine the Chairman and CEO positions had a lead director</a:t>
            </a:r>
          </a:p>
          <a:p>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20</a:t>
            </a:fld>
            <a:endParaRPr lang="en-US" dirty="0"/>
          </a:p>
        </p:txBody>
      </p:sp>
    </p:spTree>
    <p:extLst>
      <p:ext uri="{BB962C8B-B14F-4D97-AF65-F5344CB8AC3E}">
        <p14:creationId xmlns:p14="http://schemas.microsoft.com/office/powerpoint/2010/main" val="25342472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A </a:t>
            </a:r>
            <a:r>
              <a:rPr lang="en-US" sz="1200" b="1" i="0" u="none" strike="noStrike" kern="1200" baseline="0" dirty="0" smtClean="0">
                <a:solidFill>
                  <a:schemeClr val="tx1"/>
                </a:solidFill>
                <a:latin typeface="+mn-lt"/>
                <a:ea typeface="+mn-ea"/>
                <a:cs typeface="+mn-cs"/>
              </a:rPr>
              <a:t>corporation</a:t>
            </a:r>
            <a:r>
              <a:rPr lang="en-US" sz="1200" b="0" i="1"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is a mechanism established to allow different parties to contribute capital, expertise and labor for their mutual benefit. The board of directors, therefore, has an obligation to approve all decisions that might affect the long-term performance of the corporation. This means that the corporation is fundamentally governed by the </a:t>
            </a:r>
            <a:r>
              <a:rPr lang="en-US" sz="1200" b="1" i="0" u="none" strike="noStrike" kern="1200" baseline="0" dirty="0" smtClean="0">
                <a:solidFill>
                  <a:schemeClr val="tx1"/>
                </a:solidFill>
                <a:latin typeface="+mn-lt"/>
                <a:ea typeface="+mn-ea"/>
                <a:cs typeface="+mn-cs"/>
              </a:rPr>
              <a:t>board of directors </a:t>
            </a:r>
            <a:r>
              <a:rPr lang="en-US" sz="1200" b="0" i="0" u="none" strike="noStrike" kern="1200" baseline="0" dirty="0" smtClean="0">
                <a:solidFill>
                  <a:schemeClr val="tx1"/>
                </a:solidFill>
                <a:latin typeface="+mn-lt"/>
                <a:ea typeface="+mn-ea"/>
                <a:cs typeface="+mn-cs"/>
              </a:rPr>
              <a:t>overseeing </a:t>
            </a:r>
            <a:r>
              <a:rPr lang="en-US" sz="1200" b="1" i="0" u="none" strike="noStrike" kern="1200" baseline="0" dirty="0" smtClean="0">
                <a:solidFill>
                  <a:schemeClr val="tx1"/>
                </a:solidFill>
                <a:latin typeface="+mn-lt"/>
                <a:ea typeface="+mn-ea"/>
                <a:cs typeface="+mn-cs"/>
              </a:rPr>
              <a:t>top management, </a:t>
            </a:r>
            <a:r>
              <a:rPr lang="en-US" sz="1200" b="0" i="0" u="none" strike="noStrike" kern="1200" baseline="0" dirty="0" smtClean="0">
                <a:solidFill>
                  <a:schemeClr val="tx1"/>
                </a:solidFill>
                <a:latin typeface="+mn-lt"/>
                <a:ea typeface="+mn-ea"/>
                <a:cs typeface="+mn-cs"/>
              </a:rPr>
              <a:t>with the concurrence of the </a:t>
            </a:r>
            <a:r>
              <a:rPr lang="en-US" sz="1200" b="1" i="0" u="none" strike="noStrike" kern="1200" baseline="0" dirty="0" smtClean="0">
                <a:solidFill>
                  <a:schemeClr val="tx1"/>
                </a:solidFill>
                <a:latin typeface="+mn-lt"/>
                <a:ea typeface="+mn-ea"/>
                <a:cs typeface="+mn-cs"/>
              </a:rPr>
              <a:t>shareholder.</a:t>
            </a:r>
            <a:endParaRPr lang="en-US" b="1" i="0"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3</a:t>
            </a:fld>
            <a:endParaRPr lang="en-US" dirty="0"/>
          </a:p>
        </p:txBody>
      </p:sp>
    </p:spTree>
    <p:extLst>
      <p:ext uri="{BB962C8B-B14F-4D97-AF65-F5344CB8AC3E}">
        <p14:creationId xmlns:p14="http://schemas.microsoft.com/office/powerpoint/2010/main" val="21785405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The most effective boards accomplish much of their work through committees. Although they do not usually have legal duties, most committees are granted full power to act with the authority of the board between board meetings.</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21</a:t>
            </a:fld>
            <a:endParaRPr lang="en-US" dirty="0"/>
          </a:p>
        </p:txBody>
      </p:sp>
    </p:spTree>
    <p:extLst>
      <p:ext uri="{BB962C8B-B14F-4D97-AF65-F5344CB8AC3E}">
        <p14:creationId xmlns:p14="http://schemas.microsoft.com/office/powerpoint/2010/main" val="37477003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In response to the many corporate scandals uncovered since 2000, the U.S. Congress passed the </a:t>
            </a:r>
            <a:r>
              <a:rPr lang="en-US" sz="1200" b="1" i="0" u="none" strike="noStrike" kern="1200" baseline="0" dirty="0" smtClean="0">
                <a:solidFill>
                  <a:schemeClr val="tx1"/>
                </a:solidFill>
                <a:latin typeface="+mn-lt"/>
                <a:ea typeface="+mn-ea"/>
                <a:cs typeface="+mn-cs"/>
              </a:rPr>
              <a:t>Sarbanes–Oxley Act </a:t>
            </a:r>
            <a:r>
              <a:rPr lang="en-US" sz="1200" b="0" i="0" u="none" strike="noStrike" kern="1200" baseline="0" dirty="0" smtClean="0">
                <a:solidFill>
                  <a:schemeClr val="tx1"/>
                </a:solidFill>
                <a:latin typeface="+mn-lt"/>
                <a:ea typeface="+mn-ea"/>
                <a:cs typeface="+mn-cs"/>
              </a:rPr>
              <a:t>in June 2002. This act was designed to protect shareholders from the excesses and failed oversight that characterized criminal activities at Enron, Tyco, WorldCom, Adelphia Communications, Qwest, and Global Crossing, among other prominent firms.</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22</a:t>
            </a:fld>
            <a:endParaRPr lang="en-US" dirty="0"/>
          </a:p>
        </p:txBody>
      </p:sp>
    </p:spTree>
    <p:extLst>
      <p:ext uri="{BB962C8B-B14F-4D97-AF65-F5344CB8AC3E}">
        <p14:creationId xmlns:p14="http://schemas.microsoft.com/office/powerpoint/2010/main" val="42349993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The S&amp;P Corporate Governance Scoring System researches four major issues:</a:t>
            </a:r>
          </a:p>
          <a:p>
            <a:r>
              <a:rPr lang="en-US" sz="1200" b="0" i="0" u="none" strike="noStrike" kern="1200" baseline="0" dirty="0" smtClean="0">
                <a:solidFill>
                  <a:schemeClr val="tx1"/>
                </a:solidFill>
                <a:latin typeface="+mn-lt"/>
                <a:ea typeface="+mn-ea"/>
                <a:cs typeface="+mn-cs"/>
              </a:rPr>
              <a:t>■ Ownership Structure and Influence</a:t>
            </a:r>
          </a:p>
          <a:p>
            <a:r>
              <a:rPr lang="en-US" sz="1200" b="0" i="0" u="none" strike="noStrike" kern="1200" baseline="0" dirty="0" smtClean="0">
                <a:solidFill>
                  <a:schemeClr val="tx1"/>
                </a:solidFill>
                <a:latin typeface="+mn-lt"/>
                <a:ea typeface="+mn-ea"/>
                <a:cs typeface="+mn-cs"/>
              </a:rPr>
              <a:t>■ Financial Stakeholder Rights and Relations</a:t>
            </a:r>
          </a:p>
          <a:p>
            <a:r>
              <a:rPr lang="en-US" sz="1200" b="0" i="0" u="none" strike="noStrike" kern="1200" baseline="0" dirty="0" smtClean="0">
                <a:solidFill>
                  <a:schemeClr val="tx1"/>
                </a:solidFill>
                <a:latin typeface="+mn-lt"/>
                <a:ea typeface="+mn-ea"/>
                <a:cs typeface="+mn-cs"/>
              </a:rPr>
              <a:t>■ Financial Transparency and Information Disclosure</a:t>
            </a:r>
          </a:p>
          <a:p>
            <a:r>
              <a:rPr lang="en-US" sz="1200" b="0" i="0" u="none" strike="noStrike" kern="1200" baseline="0" dirty="0" smtClean="0">
                <a:solidFill>
                  <a:schemeClr val="tx1"/>
                </a:solidFill>
                <a:latin typeface="+mn-lt"/>
                <a:ea typeface="+mn-ea"/>
                <a:cs typeface="+mn-cs"/>
              </a:rPr>
              <a:t>■ Board Structure and Processes</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23</a:t>
            </a:fld>
            <a:endParaRPr lang="en-US" dirty="0"/>
          </a:p>
        </p:txBody>
      </p:sp>
    </p:spTree>
    <p:extLst>
      <p:ext uri="{BB962C8B-B14F-4D97-AF65-F5344CB8AC3E}">
        <p14:creationId xmlns:p14="http://schemas.microsoft.com/office/powerpoint/2010/main" val="29474937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A number of corporations are concerned that various requirements to improve corporate governance will constrain top management’s ability to effectively manage the company. Some examples are: </a:t>
            </a:r>
            <a:br>
              <a:rPr lang="en-US" sz="1200" b="0" i="0" u="none" strike="noStrike" kern="1200" baseline="0" dirty="0" smtClean="0">
                <a:solidFill>
                  <a:schemeClr val="tx1"/>
                </a:solidFill>
                <a:latin typeface="+mn-lt"/>
                <a:ea typeface="+mn-ea"/>
                <a:cs typeface="+mn-cs"/>
              </a:rPr>
            </a:br>
            <a:r>
              <a:rPr lang="en-US" sz="1200" b="0" i="0" u="none" strike="noStrike" kern="1200" baseline="0" dirty="0" smtClean="0">
                <a:solidFill>
                  <a:schemeClr val="tx1"/>
                </a:solidFill>
                <a:latin typeface="+mn-lt"/>
                <a:ea typeface="+mn-ea"/>
                <a:cs typeface="+mn-cs"/>
              </a:rPr>
              <a:t>• </a:t>
            </a:r>
            <a:r>
              <a:rPr lang="en-US" altLang="en-US" dirty="0" smtClean="0"/>
              <a:t>Multiple </a:t>
            </a:r>
            <a:r>
              <a:rPr lang="en-US" altLang="en-US" dirty="0" smtClean="0"/>
              <a:t>classes of stock</a:t>
            </a:r>
          </a:p>
          <a:p>
            <a:r>
              <a:rPr lang="en-US" altLang="en-US" dirty="0" smtClean="0"/>
              <a:t>• Public </a:t>
            </a:r>
            <a:r>
              <a:rPr lang="en-US" altLang="en-US" dirty="0" smtClean="0"/>
              <a:t>to private ownership</a:t>
            </a:r>
          </a:p>
          <a:p>
            <a:r>
              <a:rPr lang="en-US" altLang="en-US" dirty="0" smtClean="0"/>
              <a:t>• Controlled </a:t>
            </a:r>
            <a:r>
              <a:rPr lang="en-US" altLang="en-US" dirty="0" smtClean="0"/>
              <a:t>companies</a:t>
            </a:r>
          </a:p>
          <a:p>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24</a:t>
            </a:fld>
            <a:endParaRPr lang="en-US" dirty="0"/>
          </a:p>
        </p:txBody>
      </p:sp>
    </p:spTree>
    <p:extLst>
      <p:ext uri="{BB962C8B-B14F-4D97-AF65-F5344CB8AC3E}">
        <p14:creationId xmlns:p14="http://schemas.microsoft.com/office/powerpoint/2010/main" val="38816580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 trends in corporate governance are: </a:t>
            </a:r>
            <a:br>
              <a:rPr lang="en-US" dirty="0" smtClean="0"/>
            </a:br>
            <a:r>
              <a:rPr lang="en-US" dirty="0" smtClean="0"/>
              <a:t>• </a:t>
            </a:r>
            <a:r>
              <a:rPr lang="en-US" altLang="en-US" dirty="0" smtClean="0"/>
              <a:t>Boards </a:t>
            </a:r>
            <a:r>
              <a:rPr lang="en-US" altLang="en-US" dirty="0" smtClean="0"/>
              <a:t>shaping company strategy</a:t>
            </a:r>
          </a:p>
          <a:p>
            <a:r>
              <a:rPr lang="en-US" altLang="en-US" dirty="0" smtClean="0"/>
              <a:t>• Institutional </a:t>
            </a:r>
            <a:r>
              <a:rPr lang="en-US" altLang="en-US" dirty="0" smtClean="0"/>
              <a:t>investors active on boards</a:t>
            </a:r>
          </a:p>
          <a:p>
            <a:r>
              <a:rPr lang="en-US" altLang="en-US" dirty="0" smtClean="0"/>
              <a:t>• Shareholder </a:t>
            </a:r>
            <a:r>
              <a:rPr lang="en-US" altLang="en-US" dirty="0" smtClean="0"/>
              <a:t>demands that directors and top management own significant stock</a:t>
            </a:r>
          </a:p>
          <a:p>
            <a:r>
              <a:rPr lang="en-US" altLang="en-US" dirty="0" smtClean="0"/>
              <a:t>• More </a:t>
            </a:r>
            <a:r>
              <a:rPr lang="en-US" altLang="en-US" dirty="0" smtClean="0"/>
              <a:t>involvement of non-affiliated outside directors</a:t>
            </a:r>
          </a:p>
          <a:p>
            <a:r>
              <a:rPr lang="en-US" altLang="en-US" dirty="0" smtClean="0"/>
              <a:t>• Increased </a:t>
            </a:r>
            <a:r>
              <a:rPr lang="en-US" altLang="en-US" dirty="0" smtClean="0"/>
              <a:t>representation of women and minorities</a:t>
            </a:r>
          </a:p>
          <a:p>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25</a:t>
            </a:fld>
            <a:endParaRPr lang="en-US" dirty="0"/>
          </a:p>
        </p:txBody>
      </p:sp>
    </p:spTree>
    <p:extLst>
      <p:ext uri="{BB962C8B-B14F-4D97-AF65-F5344CB8AC3E}">
        <p14:creationId xmlns:p14="http://schemas.microsoft.com/office/powerpoint/2010/main" val="195315607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 other trends in corporate governance are:</a:t>
            </a:r>
            <a:br>
              <a:rPr lang="en-US" dirty="0" smtClean="0"/>
            </a:br>
            <a:r>
              <a:rPr lang="en-US" dirty="0" smtClean="0"/>
              <a:t>• </a:t>
            </a:r>
            <a:r>
              <a:rPr lang="en-US" altLang="en-US" sz="1200" dirty="0" smtClean="0"/>
              <a:t>Boards </a:t>
            </a:r>
            <a:r>
              <a:rPr lang="en-US" altLang="en-US" sz="1200" dirty="0" smtClean="0"/>
              <a:t>evaluating individual directors</a:t>
            </a:r>
          </a:p>
          <a:p>
            <a:r>
              <a:rPr lang="en-US" altLang="en-US" sz="1200" dirty="0" smtClean="0"/>
              <a:t>• Smaller </a:t>
            </a:r>
            <a:r>
              <a:rPr lang="en-US" altLang="en-US" sz="1200" dirty="0" smtClean="0"/>
              <a:t>boards</a:t>
            </a:r>
          </a:p>
          <a:p>
            <a:r>
              <a:rPr lang="en-US" altLang="en-US" sz="1200" dirty="0" smtClean="0"/>
              <a:t>• Splitting </a:t>
            </a:r>
            <a:r>
              <a:rPr lang="en-US" altLang="en-US" sz="1200" dirty="0" smtClean="0"/>
              <a:t>the Chairman and CEO positions</a:t>
            </a:r>
          </a:p>
          <a:p>
            <a:r>
              <a:rPr lang="en-US" altLang="en-US" sz="1200" dirty="0" smtClean="0"/>
              <a:t>• Shareholders </a:t>
            </a:r>
            <a:r>
              <a:rPr lang="en-US" altLang="en-US" sz="1200" dirty="0" smtClean="0"/>
              <a:t>may begin to nominate board members</a:t>
            </a:r>
          </a:p>
          <a:p>
            <a:r>
              <a:rPr lang="en-US" altLang="en-US" sz="1200" dirty="0" smtClean="0"/>
              <a:t>• Society </a:t>
            </a:r>
            <a:r>
              <a:rPr lang="en-US" altLang="en-US" sz="1200" dirty="0" smtClean="0"/>
              <a:t>expects boards to balance profitability with social needs of society</a:t>
            </a:r>
          </a:p>
          <a:p>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26</a:t>
            </a:fld>
            <a:endParaRPr lang="en-US" dirty="0"/>
          </a:p>
        </p:txBody>
      </p:sp>
    </p:spTree>
    <p:extLst>
      <p:ext uri="{BB962C8B-B14F-4D97-AF65-F5344CB8AC3E}">
        <p14:creationId xmlns:p14="http://schemas.microsoft.com/office/powerpoint/2010/main" val="422183023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Top management responsibilities</a:t>
            </a:r>
            <a:r>
              <a:rPr lang="en-US" sz="1200" b="0" i="0" u="none" strike="noStrike" kern="1200" baseline="0" dirty="0" smtClean="0">
                <a:solidFill>
                  <a:schemeClr val="tx1"/>
                </a:solidFill>
                <a:latin typeface="+mn-lt"/>
                <a:ea typeface="+mn-ea"/>
                <a:cs typeface="+mn-cs"/>
              </a:rPr>
              <a:t>, especially those of the CEO, involve getting things accomplished through and with others in order to meet the corporate objectives. Top management’s job is thus multidimensional and is oriented toward the welfare of the total organization.</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27</a:t>
            </a:fld>
            <a:endParaRPr lang="en-US" dirty="0"/>
          </a:p>
        </p:txBody>
      </p:sp>
    </p:spTree>
    <p:extLst>
      <p:ext uri="{BB962C8B-B14F-4D97-AF65-F5344CB8AC3E}">
        <p14:creationId xmlns:p14="http://schemas.microsoft.com/office/powerpoint/2010/main" val="16643543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Executive leadership </a:t>
            </a:r>
            <a:r>
              <a:rPr lang="en-US" sz="1200" b="0" i="0" u="none" strike="noStrike" kern="1200" baseline="0" dirty="0" smtClean="0">
                <a:solidFill>
                  <a:schemeClr val="tx1"/>
                </a:solidFill>
                <a:latin typeface="+mn-lt"/>
                <a:ea typeface="+mn-ea"/>
                <a:cs typeface="+mn-cs"/>
              </a:rPr>
              <a:t>is the directing of activities toward the accomplishment of corporate objectives. Executive leadership is important because it sets the tone for the entire corporation.</a:t>
            </a:r>
          </a:p>
          <a:p>
            <a:r>
              <a:rPr lang="en-US" sz="1200" b="0" i="0" u="none" strike="noStrike" kern="1200" baseline="0" dirty="0" smtClean="0">
                <a:solidFill>
                  <a:schemeClr val="tx1"/>
                </a:solidFill>
                <a:latin typeface="+mn-lt"/>
                <a:ea typeface="+mn-ea"/>
                <a:cs typeface="+mn-cs"/>
              </a:rPr>
              <a:t>A </a:t>
            </a:r>
            <a:r>
              <a:rPr lang="en-US" sz="1200" b="1" i="0" u="none" strike="noStrike" kern="1200" baseline="0" dirty="0" smtClean="0">
                <a:solidFill>
                  <a:schemeClr val="tx1"/>
                </a:solidFill>
                <a:latin typeface="+mn-lt"/>
                <a:ea typeface="+mn-ea"/>
                <a:cs typeface="+mn-cs"/>
              </a:rPr>
              <a:t>strategic vision </a:t>
            </a:r>
            <a:r>
              <a:rPr lang="en-US" sz="1200" b="0" i="0" u="none" strike="noStrike" kern="1200" baseline="0" dirty="0" smtClean="0">
                <a:solidFill>
                  <a:schemeClr val="tx1"/>
                </a:solidFill>
                <a:latin typeface="+mn-lt"/>
                <a:ea typeface="+mn-ea"/>
                <a:cs typeface="+mn-cs"/>
              </a:rPr>
              <a:t>is a description of what the company is capable of becoming.</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28</a:t>
            </a:fld>
            <a:endParaRPr lang="en-US" dirty="0"/>
          </a:p>
        </p:txBody>
      </p:sp>
    </p:spTree>
    <p:extLst>
      <p:ext uri="{BB962C8B-B14F-4D97-AF65-F5344CB8AC3E}">
        <p14:creationId xmlns:p14="http://schemas.microsoft.com/office/powerpoint/2010/main" val="127210637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Successful CEOs are noted for having a clear strategic vision, a strong passion for their company, and an ability to communicate with others. They have many of the characteristics of </a:t>
            </a:r>
            <a:r>
              <a:rPr lang="en-US" sz="1200" b="1" i="0" u="none" strike="noStrike" kern="1200" baseline="0" dirty="0" smtClean="0">
                <a:solidFill>
                  <a:schemeClr val="tx1"/>
                </a:solidFill>
                <a:latin typeface="+mn-lt"/>
                <a:ea typeface="+mn-ea"/>
                <a:cs typeface="+mn-cs"/>
              </a:rPr>
              <a:t>transformational leaders</a:t>
            </a:r>
            <a:r>
              <a:rPr lang="en-US" sz="1200" b="0" i="0" u="none" strike="noStrike" kern="1200" baseline="0" dirty="0" smtClean="0">
                <a:solidFill>
                  <a:schemeClr val="tx1"/>
                </a:solidFill>
                <a:latin typeface="+mn-lt"/>
                <a:ea typeface="+mn-ea"/>
                <a:cs typeface="+mn-cs"/>
              </a:rPr>
              <a:t>—that is, leaders who provide change and movement in an organization by providing a vision for that change</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29</a:t>
            </a:fld>
            <a:endParaRPr lang="en-US" dirty="0"/>
          </a:p>
        </p:txBody>
      </p:sp>
    </p:spTree>
    <p:extLst>
      <p:ext uri="{BB962C8B-B14F-4D97-AF65-F5344CB8AC3E}">
        <p14:creationId xmlns:p14="http://schemas.microsoft.com/office/powerpoint/2010/main" val="25820663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Many transformational leaders have been able to command respect and execute effective strategy formulation and implementation because they have exhibited three key characteristics:</a:t>
            </a:r>
          </a:p>
          <a:p>
            <a:pPr marL="514350" indent="-514350">
              <a:lnSpc>
                <a:spcPct val="80000"/>
              </a:lnSpc>
              <a:buFont typeface="+mj-lt"/>
              <a:buAutoNum type="arabicPeriod"/>
            </a:pPr>
            <a:r>
              <a:rPr lang="en-US" altLang="en-US" sz="1200" dirty="0" smtClean="0">
                <a:latin typeface="Tahoma" pitchFamily="-112" charset="0"/>
              </a:rPr>
              <a:t>The CEO articulates a strategic vision for the corporation.</a:t>
            </a:r>
          </a:p>
          <a:p>
            <a:pPr marL="514350" indent="-514350">
              <a:lnSpc>
                <a:spcPct val="80000"/>
              </a:lnSpc>
              <a:buFont typeface="+mj-lt"/>
              <a:buAutoNum type="arabicPeriod"/>
            </a:pPr>
            <a:endParaRPr lang="en-US" altLang="en-US" sz="100" dirty="0" smtClean="0">
              <a:latin typeface="Tahoma" pitchFamily="-112" charset="0"/>
            </a:endParaRPr>
          </a:p>
          <a:p>
            <a:pPr marL="514350" indent="-514350">
              <a:lnSpc>
                <a:spcPct val="80000"/>
              </a:lnSpc>
              <a:buFont typeface="+mj-lt"/>
              <a:buAutoNum type="arabicPeriod"/>
            </a:pPr>
            <a:r>
              <a:rPr lang="en-US" altLang="en-US" sz="1200" dirty="0" smtClean="0">
                <a:latin typeface="Tahoma" pitchFamily="-112" charset="0"/>
              </a:rPr>
              <a:t>The CEO presents a role for others to identify with and to follow.</a:t>
            </a:r>
          </a:p>
          <a:p>
            <a:pPr marL="514350" indent="-514350">
              <a:lnSpc>
                <a:spcPct val="80000"/>
              </a:lnSpc>
              <a:buFont typeface="+mj-lt"/>
              <a:buAutoNum type="arabicPeriod"/>
            </a:pPr>
            <a:endParaRPr lang="en-US" altLang="en-US" sz="100" dirty="0" smtClean="0">
              <a:latin typeface="Tahoma" pitchFamily="-112" charset="0"/>
            </a:endParaRPr>
          </a:p>
          <a:p>
            <a:pPr marL="514350" indent="-514350">
              <a:lnSpc>
                <a:spcPct val="80000"/>
              </a:lnSpc>
              <a:buFont typeface="+mj-lt"/>
              <a:buAutoNum type="arabicPeriod"/>
            </a:pPr>
            <a:r>
              <a:rPr lang="en-US" altLang="en-US" sz="1200" dirty="0" smtClean="0">
                <a:latin typeface="Tahoma" pitchFamily="-112" charset="0"/>
              </a:rPr>
              <a:t>The CEO communicates high performance standards and also show confidence in the followers’ abilities to meet these standards.</a:t>
            </a:r>
          </a:p>
          <a:p>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30</a:t>
            </a:fld>
            <a:endParaRPr lang="en-US" dirty="0"/>
          </a:p>
        </p:txBody>
      </p:sp>
    </p:spTree>
    <p:extLst>
      <p:ext uri="{BB962C8B-B14F-4D97-AF65-F5344CB8AC3E}">
        <p14:creationId xmlns:p14="http://schemas.microsoft.com/office/powerpoint/2010/main" val="2625450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The term </a:t>
            </a:r>
            <a:r>
              <a:rPr lang="en-US" sz="1200" b="1" i="0" u="none" strike="noStrike" kern="1200" baseline="0" dirty="0" smtClean="0">
                <a:solidFill>
                  <a:schemeClr val="tx1"/>
                </a:solidFill>
                <a:latin typeface="+mn-lt"/>
                <a:ea typeface="+mn-ea"/>
                <a:cs typeface="+mn-cs"/>
              </a:rPr>
              <a:t>corporate governance </a:t>
            </a:r>
            <a:r>
              <a:rPr lang="en-US" sz="1200" b="0" i="0" u="none" strike="noStrike" kern="1200" baseline="0" dirty="0" smtClean="0">
                <a:solidFill>
                  <a:schemeClr val="tx1"/>
                </a:solidFill>
                <a:latin typeface="+mn-lt"/>
                <a:ea typeface="+mn-ea"/>
                <a:cs typeface="+mn-cs"/>
              </a:rPr>
              <a:t>refers to the relationship among these three groups in determining the direction and performance of the corporation</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4</a:t>
            </a:fld>
            <a:endParaRPr lang="en-US" dirty="0"/>
          </a:p>
        </p:txBody>
      </p:sp>
    </p:spTree>
    <p:extLst>
      <p:ext uri="{BB962C8B-B14F-4D97-AF65-F5344CB8AC3E}">
        <p14:creationId xmlns:p14="http://schemas.microsoft.com/office/powerpoint/2010/main" val="102667233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Many large organizations have a </a:t>
            </a:r>
            <a:r>
              <a:rPr lang="en-US" sz="1200" b="1" i="0" u="none" strike="noStrike" kern="1200" baseline="0" dirty="0" smtClean="0">
                <a:solidFill>
                  <a:schemeClr val="tx1"/>
                </a:solidFill>
                <a:latin typeface="+mn-lt"/>
                <a:ea typeface="+mn-ea"/>
                <a:cs typeface="+mn-cs"/>
              </a:rPr>
              <a:t>strategic planning staff </a:t>
            </a:r>
            <a:r>
              <a:rPr lang="en-US" sz="1200" b="0" i="0" u="none" strike="noStrike" kern="1200" baseline="0" dirty="0" smtClean="0">
                <a:solidFill>
                  <a:schemeClr val="tx1"/>
                </a:solidFill>
                <a:latin typeface="+mn-lt"/>
                <a:ea typeface="+mn-ea"/>
                <a:cs typeface="+mn-cs"/>
              </a:rPr>
              <a:t>charged with supporting both top management and the business units in the strategic planning process.</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31</a:t>
            </a:fld>
            <a:endParaRPr lang="en-US" dirty="0"/>
          </a:p>
        </p:txBody>
      </p:sp>
    </p:spTree>
    <p:extLst>
      <p:ext uri="{BB962C8B-B14F-4D97-AF65-F5344CB8AC3E}">
        <p14:creationId xmlns:p14="http://schemas.microsoft.com/office/powerpoint/2010/main" val="23319991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The staff’s major responsibilities are to:</a:t>
            </a:r>
          </a:p>
          <a:p>
            <a:r>
              <a:rPr lang="en-US" sz="1200" b="0" i="0" u="none" strike="noStrike" kern="1200" baseline="0" dirty="0" smtClean="0">
                <a:solidFill>
                  <a:schemeClr val="tx1"/>
                </a:solidFill>
                <a:latin typeface="+mn-lt"/>
                <a:ea typeface="+mn-ea"/>
                <a:cs typeface="+mn-cs"/>
              </a:rPr>
              <a:t>1. Identify and analyze companywide strategic issues, and suggest corporate strategic alternatives to top management</a:t>
            </a:r>
          </a:p>
          <a:p>
            <a:r>
              <a:rPr lang="en-US" sz="1200" b="0" i="0" u="none" strike="noStrike" kern="1200" baseline="0" dirty="0" smtClean="0">
                <a:solidFill>
                  <a:schemeClr val="tx1"/>
                </a:solidFill>
                <a:latin typeface="+mn-lt"/>
                <a:ea typeface="+mn-ea"/>
                <a:cs typeface="+mn-cs"/>
              </a:rPr>
              <a:t>2. Work as facilitators with business units to guide them through the strategic planning process</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32</a:t>
            </a:fld>
            <a:endParaRPr lang="en-US" dirty="0"/>
          </a:p>
        </p:txBody>
      </p:sp>
    </p:spTree>
    <p:extLst>
      <p:ext uri="{BB962C8B-B14F-4D97-AF65-F5344CB8AC3E}">
        <p14:creationId xmlns:p14="http://schemas.microsoft.com/office/powerpoint/2010/main" val="14806837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An article by Spencer Stuart written by an international team of contributors suggested the following five </a:t>
            </a:r>
            <a:r>
              <a:rPr lang="en-US" sz="1200" b="1" i="0" u="none" strike="noStrike" kern="1200" baseline="0" dirty="0" smtClean="0">
                <a:solidFill>
                  <a:schemeClr val="tx1"/>
                </a:solidFill>
                <a:latin typeface="+mn-lt"/>
                <a:ea typeface="+mn-ea"/>
                <a:cs typeface="+mn-cs"/>
              </a:rPr>
              <a:t>board of director responsibilities:</a:t>
            </a:r>
          </a:p>
          <a:p>
            <a:r>
              <a:rPr lang="en-US" sz="1200" b="0" i="0" u="none" strike="noStrike" kern="1200" baseline="0" dirty="0" smtClean="0">
                <a:solidFill>
                  <a:schemeClr val="tx1"/>
                </a:solidFill>
                <a:latin typeface="+mn-lt"/>
                <a:ea typeface="+mn-ea"/>
                <a:cs typeface="+mn-cs"/>
              </a:rPr>
              <a:t>1. Effective board leadership including the processes, makeup and output of the board</a:t>
            </a:r>
          </a:p>
          <a:p>
            <a:r>
              <a:rPr lang="en-US" sz="1200" b="0" i="0" u="none" strike="noStrike" kern="1200" baseline="0" dirty="0" smtClean="0">
                <a:solidFill>
                  <a:schemeClr val="tx1"/>
                </a:solidFill>
                <a:latin typeface="+mn-lt"/>
                <a:ea typeface="+mn-ea"/>
                <a:cs typeface="+mn-cs"/>
              </a:rPr>
              <a:t>2. Strategy of the organization</a:t>
            </a:r>
          </a:p>
          <a:p>
            <a:r>
              <a:rPr lang="en-US" sz="1200" b="0" i="0" u="none" strike="noStrike" kern="1200" baseline="0" dirty="0" smtClean="0">
                <a:solidFill>
                  <a:schemeClr val="tx1"/>
                </a:solidFill>
                <a:latin typeface="+mn-lt"/>
                <a:ea typeface="+mn-ea"/>
                <a:cs typeface="+mn-cs"/>
              </a:rPr>
              <a:t>3. Risk vs. initiative and the overall risk profile of the organization</a:t>
            </a:r>
          </a:p>
          <a:p>
            <a:r>
              <a:rPr lang="en-US" sz="1200" b="0" i="0" u="none" strike="noStrike" kern="1200" baseline="0" dirty="0" smtClean="0">
                <a:solidFill>
                  <a:schemeClr val="tx1"/>
                </a:solidFill>
                <a:latin typeface="+mn-lt"/>
                <a:ea typeface="+mn-ea"/>
                <a:cs typeface="+mn-cs"/>
              </a:rPr>
              <a:t>4. Succession planning for the board and top management team</a:t>
            </a:r>
          </a:p>
          <a:p>
            <a:r>
              <a:rPr lang="en-US" sz="1200" b="0" i="0" u="none" strike="noStrike" kern="1200" baseline="0" dirty="0" smtClean="0">
                <a:solidFill>
                  <a:schemeClr val="tx1"/>
                </a:solidFill>
                <a:latin typeface="+mn-lt"/>
                <a:ea typeface="+mn-ea"/>
                <a:cs typeface="+mn-cs"/>
              </a:rPr>
              <a:t>5. Sustainability</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5</a:t>
            </a:fld>
            <a:endParaRPr lang="en-US" dirty="0"/>
          </a:p>
        </p:txBody>
      </p:sp>
    </p:spTree>
    <p:extLst>
      <p:ext uri="{BB962C8B-B14F-4D97-AF65-F5344CB8AC3E}">
        <p14:creationId xmlns:p14="http://schemas.microsoft.com/office/powerpoint/2010/main" val="1487718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In a legal sense, the board is required to direct the affairs of the corporation but not to manage them. It is charged by law to act with </a:t>
            </a:r>
            <a:r>
              <a:rPr lang="en-US" sz="1200" b="1" i="0" u="none" strike="noStrike" kern="1200" baseline="0" dirty="0" smtClean="0">
                <a:solidFill>
                  <a:schemeClr val="tx1"/>
                </a:solidFill>
                <a:latin typeface="+mn-lt"/>
                <a:ea typeface="+mn-ea"/>
                <a:cs typeface="+mn-cs"/>
              </a:rPr>
              <a:t>due care.</a:t>
            </a:r>
            <a:r>
              <a:rPr lang="en-US" sz="1200" b="0" i="0" u="none" strike="noStrike" kern="1200" baseline="0" dirty="0" smtClean="0">
                <a:solidFill>
                  <a:schemeClr val="tx1"/>
                </a:solidFill>
                <a:latin typeface="+mn-lt"/>
                <a:ea typeface="+mn-ea"/>
                <a:cs typeface="+mn-cs"/>
              </a:rPr>
              <a:t> If a director or the board as a whole fails to act with due care and, as a result, the corporation is in some way harmed, the careless director or directors can be held personally liable for the harm done.</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6</a:t>
            </a:fld>
            <a:endParaRPr lang="en-US" dirty="0"/>
          </a:p>
        </p:txBody>
      </p:sp>
    </p:spTree>
    <p:extLst>
      <p:ext uri="{BB962C8B-B14F-4D97-AF65-F5344CB8AC3E}">
        <p14:creationId xmlns:p14="http://schemas.microsoft.com/office/powerpoint/2010/main" val="4444066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The role of the board of directors in strategic management</a:t>
            </a:r>
            <a:r>
              <a:rPr lang="en-US" sz="1200" b="0" i="1"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is to carry out three basic tasks:</a:t>
            </a:r>
          </a:p>
          <a:p>
            <a:r>
              <a:rPr lang="en-US" altLang="en-US" b="1" dirty="0" smtClean="0"/>
              <a:t>Monitor</a:t>
            </a:r>
            <a:r>
              <a:rPr lang="en-US" altLang="en-US" dirty="0" smtClean="0"/>
              <a:t> developments inside and outside the corporation</a:t>
            </a:r>
          </a:p>
          <a:p>
            <a:r>
              <a:rPr lang="en-US" altLang="en-US" b="1" dirty="0" smtClean="0"/>
              <a:t>Evaluate and Influence </a:t>
            </a:r>
            <a:r>
              <a:rPr lang="en-US" altLang="en-US" dirty="0" smtClean="0"/>
              <a:t>management proposals, decisions and actions</a:t>
            </a:r>
          </a:p>
          <a:p>
            <a:r>
              <a:rPr lang="en-US" altLang="en-US" b="1" dirty="0" smtClean="0"/>
              <a:t>Initiate and Determine </a:t>
            </a:r>
            <a:r>
              <a:rPr lang="en-US" altLang="en-US" dirty="0" smtClean="0"/>
              <a:t>the corporation’s mission and strategies </a:t>
            </a:r>
          </a:p>
          <a:p>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7</a:t>
            </a:fld>
            <a:endParaRPr lang="en-US" dirty="0"/>
          </a:p>
        </p:txBody>
      </p:sp>
    </p:spTree>
    <p:extLst>
      <p:ext uri="{BB962C8B-B14F-4D97-AF65-F5344CB8AC3E}">
        <p14:creationId xmlns:p14="http://schemas.microsoft.com/office/powerpoint/2010/main" val="20009202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The </a:t>
            </a:r>
            <a:r>
              <a:rPr lang="en-US" sz="1200" b="1" i="0" u="none" strike="noStrike" kern="1200" baseline="0" dirty="0" smtClean="0">
                <a:solidFill>
                  <a:schemeClr val="tx1"/>
                </a:solidFill>
                <a:latin typeface="+mn-lt"/>
                <a:ea typeface="+mn-ea"/>
                <a:cs typeface="+mn-cs"/>
              </a:rPr>
              <a:t>board of directors’ continuum </a:t>
            </a:r>
            <a:r>
              <a:rPr lang="en-US" sz="1200" b="0" i="0" u="none" strike="noStrike" kern="1200" baseline="0" dirty="0" smtClean="0">
                <a:solidFill>
                  <a:schemeClr val="tx1"/>
                </a:solidFill>
                <a:latin typeface="+mn-lt"/>
                <a:ea typeface="+mn-ea"/>
                <a:cs typeface="+mn-cs"/>
              </a:rPr>
              <a:t>shown in </a:t>
            </a:r>
            <a:r>
              <a:rPr lang="en-US" sz="1200" b="1" i="0" u="none" strike="noStrike" kern="1200" baseline="0" dirty="0" smtClean="0">
                <a:solidFill>
                  <a:schemeClr val="tx1"/>
                </a:solidFill>
                <a:latin typeface="+mn-lt"/>
                <a:ea typeface="+mn-ea"/>
                <a:cs typeface="+mn-cs"/>
              </a:rPr>
              <a:t>Figure 2–1 </a:t>
            </a:r>
            <a:r>
              <a:rPr lang="en-US" sz="1200" b="0" i="0" u="none" strike="noStrike" kern="1200" baseline="0" dirty="0" smtClean="0">
                <a:solidFill>
                  <a:schemeClr val="tx1"/>
                </a:solidFill>
                <a:latin typeface="+mn-lt"/>
                <a:ea typeface="+mn-ea"/>
                <a:cs typeface="+mn-cs"/>
              </a:rPr>
              <a:t>shows the possible degree of involvement (from low to high) in the strategic management process. Boards can range from phantom boards with no real involvement to catalyst boards with a very high degree of involvement.</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8</a:t>
            </a:fld>
            <a:endParaRPr lang="en-US" dirty="0"/>
          </a:p>
        </p:txBody>
      </p:sp>
    </p:spTree>
    <p:extLst>
      <p:ext uri="{BB962C8B-B14F-4D97-AF65-F5344CB8AC3E}">
        <p14:creationId xmlns:p14="http://schemas.microsoft.com/office/powerpoint/2010/main" val="42337917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Inside directors </a:t>
            </a:r>
            <a:r>
              <a:rPr lang="en-US" sz="1200" b="0" i="0" u="none" strike="noStrike" kern="1200" baseline="0" dirty="0" smtClean="0">
                <a:solidFill>
                  <a:schemeClr val="tx1"/>
                </a:solidFill>
                <a:latin typeface="+mn-lt"/>
                <a:ea typeface="+mn-ea"/>
                <a:cs typeface="+mn-cs"/>
              </a:rPr>
              <a:t>(sometimes called management directors) are typically officers or executives employed by the corporation. </a:t>
            </a:r>
            <a:r>
              <a:rPr lang="en-US" sz="1200" b="1" i="0" u="none" strike="noStrike" kern="1200" baseline="0" dirty="0" smtClean="0">
                <a:solidFill>
                  <a:schemeClr val="tx1"/>
                </a:solidFill>
                <a:latin typeface="+mn-lt"/>
                <a:ea typeface="+mn-ea"/>
                <a:cs typeface="+mn-cs"/>
              </a:rPr>
              <a:t>Outside directors </a:t>
            </a:r>
            <a:r>
              <a:rPr lang="en-US" sz="1200" b="0" i="0" u="none" strike="noStrike" kern="1200" baseline="0" dirty="0" smtClean="0">
                <a:solidFill>
                  <a:schemeClr val="tx1"/>
                </a:solidFill>
                <a:latin typeface="+mn-lt"/>
                <a:ea typeface="+mn-ea"/>
                <a:cs typeface="+mn-cs"/>
              </a:rPr>
              <a:t>(sometimes called</a:t>
            </a:r>
          </a:p>
          <a:p>
            <a:r>
              <a:rPr lang="en-US" sz="1200" b="0" i="0" u="none" strike="noStrike" kern="1200" baseline="0" dirty="0" smtClean="0">
                <a:solidFill>
                  <a:schemeClr val="tx1"/>
                </a:solidFill>
                <a:latin typeface="+mn-lt"/>
                <a:ea typeface="+mn-ea"/>
                <a:cs typeface="+mn-cs"/>
              </a:rPr>
              <a:t>non-management directors) may be executives of other firms but are not employees of the board’s corporation.</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9</a:t>
            </a:fld>
            <a:endParaRPr lang="en-US" dirty="0"/>
          </a:p>
        </p:txBody>
      </p:sp>
    </p:spTree>
    <p:extLst>
      <p:ext uri="{BB962C8B-B14F-4D97-AF65-F5344CB8AC3E}">
        <p14:creationId xmlns:p14="http://schemas.microsoft.com/office/powerpoint/2010/main" val="15020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Agency theory</a:t>
            </a:r>
            <a:r>
              <a:rPr lang="en-US" sz="1200" b="0" i="0" u="none" strike="noStrike" kern="1200" baseline="0" dirty="0" smtClean="0">
                <a:solidFill>
                  <a:schemeClr val="tx1"/>
                </a:solidFill>
                <a:latin typeface="+mn-lt"/>
                <a:ea typeface="+mn-ea"/>
                <a:cs typeface="+mn-cs"/>
              </a:rPr>
              <a:t> states that problems arise in corporations because the agents (top management) are not willing to bear responsibility for their decisions unless they own a substantial amount of stock in the corporation.</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10</a:t>
            </a:fld>
            <a:endParaRPr lang="en-US" dirty="0"/>
          </a:p>
        </p:txBody>
      </p:sp>
    </p:spTree>
    <p:extLst>
      <p:ext uri="{BB962C8B-B14F-4D97-AF65-F5344CB8AC3E}">
        <p14:creationId xmlns:p14="http://schemas.microsoft.com/office/powerpoint/2010/main" val="27965275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5181600" y="457201"/>
            <a:ext cx="3276600" cy="3143250"/>
          </a:xfrm>
        </p:spPr>
        <p:txBody>
          <a:bodyPr/>
          <a:lstStyle>
            <a:lvl1pPr>
              <a:defRPr>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5181600" y="3886200"/>
            <a:ext cx="32766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p>
            <a:fld id="{3BA836C6-F704-448B-94C4-5B456B503172}" type="slidenum">
              <a:rPr lang="en-US" smtClean="0"/>
              <a:pPr/>
              <a:t>‹#›</a:t>
            </a:fld>
            <a:endParaRPr lang="en-US" dirty="0"/>
          </a:p>
        </p:txBody>
      </p:sp>
      <p:pic>
        <p:nvPicPr>
          <p:cNvPr id="10" name="Picture 9" descr="wheelan 14e cover.JPG"/>
          <p:cNvPicPr>
            <a:picLocks noChangeAspect="1"/>
          </p:cNvPicPr>
          <p:nvPr userDrawn="1"/>
        </p:nvPicPr>
        <p:blipFill>
          <a:blip r:embed="rId3" cstate="print"/>
          <a:stretch>
            <a:fillRect/>
          </a:stretch>
        </p:blipFill>
        <p:spPr>
          <a:xfrm>
            <a:off x="685800" y="762000"/>
            <a:ext cx="3865374" cy="5181600"/>
          </a:xfrm>
          <a:prstGeom prst="rect">
            <a:avLst/>
          </a:prstGeom>
        </p:spPr>
      </p:pic>
    </p:spTree>
    <p:extLst>
      <p:ext uri="{BB962C8B-B14F-4D97-AF65-F5344CB8AC3E}">
        <p14:creationId xmlns:p14="http://schemas.microsoft.com/office/powerpoint/2010/main" val="364235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Copyright © 2015 Pearson Education, Inc. </a:t>
            </a:r>
            <a:endParaRPr lang="en-US" dirty="0"/>
          </a:p>
        </p:txBody>
      </p:sp>
      <p:sp>
        <p:nvSpPr>
          <p:cNvPr id="6" name="Slide Number Placeholder 5"/>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300476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Copyright © 2015 Pearson Education, Inc. </a:t>
            </a:r>
            <a:endParaRPr lang="en-US" dirty="0"/>
          </a:p>
        </p:txBody>
      </p:sp>
      <p:sp>
        <p:nvSpPr>
          <p:cNvPr id="6" name="Slide Number Placeholder 5"/>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2692534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marL="457200" indent="-457200">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p:txBody>
          <a:bodyPr/>
          <a:lstStyle/>
          <a:p>
            <a:r>
              <a:rPr lang="en-US" dirty="0" smtClean="0"/>
              <a:t>Copyright © 2015 Pearson Education, Inc. </a:t>
            </a:r>
            <a:endParaRPr lang="en-US" dirty="0"/>
          </a:p>
        </p:txBody>
      </p:sp>
      <p:sp>
        <p:nvSpPr>
          <p:cNvPr id="6" name="Slide Number Placeholder 5"/>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3433426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Copyright © 2015 Pearson Education, Inc. </a:t>
            </a:r>
            <a:endParaRPr lang="en-US" dirty="0"/>
          </a:p>
        </p:txBody>
      </p:sp>
      <p:sp>
        <p:nvSpPr>
          <p:cNvPr id="6" name="Slide Number Placeholder 5"/>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3098730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52600"/>
            <a:ext cx="4038600" cy="4525963"/>
          </a:xfrm>
        </p:spPr>
        <p:txBody>
          <a:bodyPr/>
          <a:lstStyle>
            <a:lvl1pPr marL="461963" indent="-461963">
              <a:defRPr sz="3000"/>
            </a:lvl1pPr>
            <a:lvl2pPr>
              <a:defRPr sz="27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752600"/>
            <a:ext cx="4038600" cy="4525963"/>
          </a:xfrm>
        </p:spPr>
        <p:txBody>
          <a:bodyPr/>
          <a:lstStyle>
            <a:lvl1pPr marL="461963" indent="-461963">
              <a:defRPr sz="3000"/>
            </a:lvl1pPr>
            <a:lvl2pPr>
              <a:defRPr sz="27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11"/>
          </p:nvPr>
        </p:nvSpPr>
        <p:spPr/>
        <p:txBody>
          <a:bodyPr/>
          <a:lstStyle/>
          <a:p>
            <a:r>
              <a:rPr lang="en-US" dirty="0" smtClean="0"/>
              <a:t>Copyright © 2015 Pearson Education, Inc. </a:t>
            </a:r>
            <a:endParaRPr lang="en-US" dirty="0"/>
          </a:p>
        </p:txBody>
      </p:sp>
      <p:sp>
        <p:nvSpPr>
          <p:cNvPr id="7" name="Slide Number Placeholder 6"/>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3384212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Copyright © 2015 Pearson Education, Inc. </a:t>
            </a:r>
            <a:endParaRPr lang="en-US" dirty="0"/>
          </a:p>
        </p:txBody>
      </p:sp>
      <p:sp>
        <p:nvSpPr>
          <p:cNvPr id="9" name="Slide Number Placeholder 8"/>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2275895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3509046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Copyright © 2015 Pearson Education, Inc. </a:t>
            </a:r>
            <a:endParaRPr lang="en-US" dirty="0"/>
          </a:p>
        </p:txBody>
      </p:sp>
      <p:sp>
        <p:nvSpPr>
          <p:cNvPr id="4" name="Slide Number Placeholder 3"/>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136162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Copyright © 2015 Pearson Education, Inc. </a:t>
            </a:r>
            <a:endParaRPr lang="en-US" dirty="0"/>
          </a:p>
        </p:txBody>
      </p:sp>
      <p:sp>
        <p:nvSpPr>
          <p:cNvPr id="7" name="Slide Number Placeholder 6"/>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1338188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Copyright © 2015 Pearson Education, Inc. </a:t>
            </a:r>
            <a:endParaRPr lang="en-US" dirty="0"/>
          </a:p>
        </p:txBody>
      </p:sp>
      <p:sp>
        <p:nvSpPr>
          <p:cNvPr id="7" name="Slide Number Placeholder 6"/>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490337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0"/>
            <a:ext cx="9144000" cy="1524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7526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3086100" y="6492875"/>
            <a:ext cx="2971800" cy="365125"/>
          </a:xfrm>
          <a:prstGeom prst="rect">
            <a:avLst/>
          </a:prstGeom>
        </p:spPr>
        <p:txBody>
          <a:bodyPr vert="horz" lIns="91440" tIns="45720" rIns="91440" bIns="45720" rtlCol="0" anchor="ctr"/>
          <a:lstStyle>
            <a:lvl1pPr algn="ctr">
              <a:defRPr sz="1200" b="0">
                <a:solidFill>
                  <a:schemeClr val="tx1"/>
                </a:solidFill>
              </a:defRPr>
            </a:lvl1pPr>
          </a:lstStyle>
          <a:p>
            <a:pPr algn="l"/>
            <a:r>
              <a:rPr lang="en-US" dirty="0" smtClean="0"/>
              <a:t>Copyright © 2015 Pearson Education, Inc. </a:t>
            </a:r>
            <a:endParaRPr lang="en-US" dirty="0"/>
          </a:p>
        </p:txBody>
      </p:sp>
      <p:sp>
        <p:nvSpPr>
          <p:cNvPr id="6" name="Slide Number Placeholder 5"/>
          <p:cNvSpPr>
            <a:spLocks noGrp="1"/>
          </p:cNvSpPr>
          <p:nvPr>
            <p:ph type="sldNum" sz="quarter" idx="4"/>
          </p:nvPr>
        </p:nvSpPr>
        <p:spPr>
          <a:xfrm>
            <a:off x="7010400" y="6487696"/>
            <a:ext cx="2133600" cy="365125"/>
          </a:xfrm>
          <a:prstGeom prst="rect">
            <a:avLst/>
          </a:prstGeom>
        </p:spPr>
        <p:txBody>
          <a:bodyPr vert="horz" lIns="91440" tIns="45720" rIns="91440" bIns="45720" rtlCol="0" anchor="ctr"/>
          <a:lstStyle>
            <a:lvl1pPr algn="r">
              <a:defRPr sz="1200">
                <a:solidFill>
                  <a:schemeClr val="tx1"/>
                </a:solidFill>
              </a:defRPr>
            </a:lvl1pPr>
          </a:lstStyle>
          <a:p>
            <a:r>
              <a:rPr lang="en-US" dirty="0" smtClean="0"/>
              <a:t>2-</a:t>
            </a:r>
            <a:fld id="{3BA836C6-F704-448B-94C4-5B456B503172}" type="slidenum">
              <a:rPr lang="en-US" smtClean="0"/>
              <a:pPr/>
              <a:t>‹#›</a:t>
            </a:fld>
            <a:endParaRPr lang="en-US" dirty="0"/>
          </a:p>
        </p:txBody>
      </p:sp>
      <p:cxnSp>
        <p:nvCxnSpPr>
          <p:cNvPr id="9" name="Straight Connector 8"/>
          <p:cNvCxnSpPr/>
          <p:nvPr userDrawn="1"/>
        </p:nvCxnSpPr>
        <p:spPr>
          <a:xfrm>
            <a:off x="0" y="1524000"/>
            <a:ext cx="9144000" cy="0"/>
          </a:xfrm>
          <a:prstGeom prst="line">
            <a:avLst/>
          </a:prstGeom>
          <a:ln w="38100">
            <a:solidFill>
              <a:schemeClr val="accent1">
                <a:lumMod val="75000"/>
              </a:schemeClr>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457200" y="6400800"/>
            <a:ext cx="8229600" cy="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55011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Clr>
          <a:srgbClr val="00CC00"/>
        </a:buClr>
        <a:buSzPct val="125000"/>
        <a:buFont typeface="Wingdings" panose="05000000000000000000" pitchFamily="2" charset="2"/>
        <a:buChar char="ª"/>
        <a:defRPr sz="3200" kern="1200">
          <a:solidFill>
            <a:schemeClr val="tx1"/>
          </a:solidFill>
          <a:latin typeface="+mn-lt"/>
          <a:ea typeface="+mn-ea"/>
          <a:cs typeface="+mn-cs"/>
        </a:defRPr>
      </a:lvl1pPr>
      <a:lvl2pPr marL="798513" indent="-341313" algn="l" defTabSz="914400" rtl="0" eaLnBrk="1" latinLnBrk="0" hangingPunct="1">
        <a:spcBef>
          <a:spcPct val="20000"/>
        </a:spcBef>
        <a:buClr>
          <a:schemeClr val="tx2">
            <a:lumMod val="75000"/>
          </a:schemeClr>
        </a:buClr>
        <a:buFont typeface="Wingdings 3" panose="05040102010807070707" pitchFamily="18" charset="2"/>
        <a:buChar char="9"/>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Corporate Governance</a:t>
            </a:r>
            <a:endParaRPr lang="en-US" dirty="0"/>
          </a:p>
        </p:txBody>
      </p:sp>
      <p:sp>
        <p:nvSpPr>
          <p:cNvPr id="3" name="Subtitle 2"/>
          <p:cNvSpPr>
            <a:spLocks noGrp="1"/>
          </p:cNvSpPr>
          <p:nvPr>
            <p:ph type="subTitle" idx="1"/>
          </p:nvPr>
        </p:nvSpPr>
        <p:spPr/>
        <p:txBody>
          <a:bodyPr/>
          <a:lstStyle/>
          <a:p>
            <a:r>
              <a:rPr lang="en-US" dirty="0" smtClean="0"/>
              <a:t>Chapter 2</a:t>
            </a:r>
            <a:endParaRPr lang="en-US" dirty="0"/>
          </a:p>
        </p:txBody>
      </p:sp>
    </p:spTree>
    <p:extLst>
      <p:ext uri="{BB962C8B-B14F-4D97-AF65-F5344CB8AC3E}">
        <p14:creationId xmlns:p14="http://schemas.microsoft.com/office/powerpoint/2010/main" val="2832396447"/>
      </p:ext>
    </p:extLst>
  </p:cSld>
  <p:clrMapOvr>
    <a:masterClrMapping/>
  </p:clrMapOvr>
  <p:transition>
    <p:rand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Members of a Board of Directors</a:t>
            </a:r>
          </a:p>
        </p:txBody>
      </p:sp>
      <p:sp>
        <p:nvSpPr>
          <p:cNvPr id="3" name="Content Placeholder 2"/>
          <p:cNvSpPr>
            <a:spLocks noGrp="1"/>
          </p:cNvSpPr>
          <p:nvPr>
            <p:ph idx="1"/>
          </p:nvPr>
        </p:nvSpPr>
        <p:spPr/>
        <p:txBody>
          <a:bodyPr/>
          <a:lstStyle/>
          <a:p>
            <a:r>
              <a:rPr lang="en-US" b="1" dirty="0" smtClean="0"/>
              <a:t>Agency theory</a:t>
            </a:r>
            <a:endParaRPr lang="en-US" dirty="0"/>
          </a:p>
          <a:p>
            <a:pPr lvl="1"/>
            <a:r>
              <a:rPr lang="en-US" dirty="0" smtClean="0"/>
              <a:t>states </a:t>
            </a:r>
            <a:r>
              <a:rPr lang="en-US" dirty="0"/>
              <a:t>that problems arise in corporations because the </a:t>
            </a:r>
            <a:r>
              <a:rPr lang="en-US" dirty="0" smtClean="0"/>
              <a:t>agents (top </a:t>
            </a:r>
            <a:r>
              <a:rPr lang="en-US" dirty="0"/>
              <a:t>management) are not willing to bear responsibility for their decisions unless they own </a:t>
            </a:r>
            <a:r>
              <a:rPr lang="en-US" dirty="0" smtClean="0"/>
              <a:t>a substantial </a:t>
            </a:r>
            <a:r>
              <a:rPr lang="en-US" dirty="0"/>
              <a:t>amount of stock in the corporation</a:t>
            </a:r>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2-</a:t>
            </a:r>
            <a:fld id="{3BA836C6-F704-448B-94C4-5B456B503172}" type="slidenum">
              <a:rPr lang="en-US" smtClean="0"/>
              <a:pPr/>
              <a:t>10</a:t>
            </a:fld>
            <a:endParaRPr lang="en-US" dirty="0"/>
          </a:p>
        </p:txBody>
      </p:sp>
    </p:spTree>
    <p:extLst>
      <p:ext uri="{BB962C8B-B14F-4D97-AF65-F5344CB8AC3E}">
        <p14:creationId xmlns:p14="http://schemas.microsoft.com/office/powerpoint/2010/main" val="451040027"/>
      </p:ext>
    </p:extLst>
  </p:cSld>
  <p:clrMapOvr>
    <a:masterClrMapping/>
  </p:clrMapOvr>
  <p:transition>
    <p:rand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Members of a Board of Directors</a:t>
            </a:r>
          </a:p>
        </p:txBody>
      </p:sp>
      <p:sp>
        <p:nvSpPr>
          <p:cNvPr id="3" name="Content Placeholder 2"/>
          <p:cNvSpPr>
            <a:spLocks noGrp="1"/>
          </p:cNvSpPr>
          <p:nvPr>
            <p:ph idx="1"/>
          </p:nvPr>
        </p:nvSpPr>
        <p:spPr/>
        <p:txBody>
          <a:bodyPr/>
          <a:lstStyle/>
          <a:p>
            <a:r>
              <a:rPr lang="en-US" b="1" dirty="0"/>
              <a:t>Stewardship theory </a:t>
            </a:r>
            <a:endParaRPr lang="en-US" b="1" dirty="0" smtClean="0"/>
          </a:p>
          <a:p>
            <a:pPr lvl="1"/>
            <a:r>
              <a:rPr lang="en-US" dirty="0" smtClean="0"/>
              <a:t>proposes </a:t>
            </a:r>
            <a:r>
              <a:rPr lang="en-US" dirty="0"/>
              <a:t>that, because </a:t>
            </a:r>
            <a:r>
              <a:rPr lang="en-US" dirty="0" smtClean="0"/>
              <a:t>of their </a:t>
            </a:r>
            <a:r>
              <a:rPr lang="en-US" dirty="0"/>
              <a:t>long tenure with the corporation, insiders (senior executives) tend to identify with </a:t>
            </a:r>
            <a:r>
              <a:rPr lang="en-US" dirty="0" smtClean="0"/>
              <a:t>the corporation </a:t>
            </a:r>
            <a:r>
              <a:rPr lang="en-US" dirty="0"/>
              <a:t>and its </a:t>
            </a:r>
            <a:r>
              <a:rPr lang="en-US" dirty="0" smtClean="0"/>
              <a:t>success</a:t>
            </a:r>
            <a:endParaRPr lang="en-US" dirty="0"/>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2-</a:t>
            </a:r>
            <a:fld id="{3BA836C6-F704-448B-94C4-5B456B503172}" type="slidenum">
              <a:rPr lang="en-US" smtClean="0"/>
              <a:pPr/>
              <a:t>11</a:t>
            </a:fld>
            <a:endParaRPr lang="en-US" dirty="0"/>
          </a:p>
        </p:txBody>
      </p:sp>
    </p:spTree>
    <p:extLst>
      <p:ext uri="{BB962C8B-B14F-4D97-AF65-F5344CB8AC3E}">
        <p14:creationId xmlns:p14="http://schemas.microsoft.com/office/powerpoint/2010/main" val="4239765706"/>
      </p:ext>
    </p:extLst>
  </p:cSld>
  <p:clrMapOvr>
    <a:masterClrMapping/>
  </p:clrMapOvr>
  <p:transition>
    <p:rand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Members of a Board of Directors</a:t>
            </a:r>
          </a:p>
        </p:txBody>
      </p:sp>
      <p:sp>
        <p:nvSpPr>
          <p:cNvPr id="25604" name="Rectangle 2"/>
          <p:cNvSpPr>
            <a:spLocks noGrp="1" noChangeArrowheads="1"/>
          </p:cNvSpPr>
          <p:nvPr>
            <p:ph idx="1"/>
          </p:nvPr>
        </p:nvSpPr>
        <p:spPr/>
        <p:txBody>
          <a:bodyPr>
            <a:normAutofit fontScale="92500"/>
          </a:bodyPr>
          <a:lstStyle/>
          <a:p>
            <a:r>
              <a:rPr lang="en-US" altLang="en-US" b="1" dirty="0" smtClean="0"/>
              <a:t>Affiliated directors</a:t>
            </a:r>
          </a:p>
          <a:p>
            <a:pPr lvl="1"/>
            <a:r>
              <a:rPr lang="en-US" altLang="en-US" dirty="0" smtClean="0"/>
              <a:t>not employed by the corporation, handle legal or insurance work</a:t>
            </a:r>
          </a:p>
          <a:p>
            <a:r>
              <a:rPr lang="en-US" altLang="en-US" b="1" dirty="0" smtClean="0"/>
              <a:t>Retired executive directors</a:t>
            </a:r>
          </a:p>
          <a:p>
            <a:pPr lvl="1"/>
            <a:r>
              <a:rPr lang="en-US" altLang="en-US" dirty="0" smtClean="0"/>
              <a:t>used to work for the corporation, partly responsible for past decisions affecting current strategy</a:t>
            </a:r>
          </a:p>
          <a:p>
            <a:r>
              <a:rPr lang="en-US" altLang="en-US" b="1" dirty="0" smtClean="0"/>
              <a:t>Family directors</a:t>
            </a:r>
          </a:p>
          <a:p>
            <a:pPr lvl="1"/>
            <a:r>
              <a:rPr lang="en-US" altLang="en-US" dirty="0" smtClean="0"/>
              <a:t>descendants of the founder and own significant blocks of stock</a:t>
            </a:r>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25603" name="Slide Number Placeholder 6"/>
          <p:cNvSpPr>
            <a:spLocks noGrp="1"/>
          </p:cNvSpPr>
          <p:nvPr>
            <p:ph type="sldNum" sz="quarter" idx="12"/>
          </p:nvPr>
        </p:nvSpPr>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r>
              <a:rPr lang="en-US" altLang="en-US" sz="1200" dirty="0" smtClean="0"/>
              <a:t>2-</a:t>
            </a:r>
            <a:fld id="{FDB1EB41-712C-46BF-B1DB-A77419A5DF32}" type="slidenum">
              <a:rPr lang="en-US" altLang="en-US" sz="1200" smtClean="0"/>
              <a:pPr/>
              <a:t>12</a:t>
            </a:fld>
            <a:endParaRPr lang="en-US" altLang="en-US" sz="1200" dirty="0"/>
          </a:p>
        </p:txBody>
      </p:sp>
    </p:spTree>
    <p:extLst>
      <p:ext uri="{BB962C8B-B14F-4D97-AF65-F5344CB8AC3E}">
        <p14:creationId xmlns:p14="http://schemas.microsoft.com/office/powerpoint/2010/main" val="3141529969"/>
      </p:ext>
    </p:extLst>
  </p:cSld>
  <p:clrMapOvr>
    <a:masterClrMapping/>
  </p:clrMapOvr>
  <p:transition>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Codetermination: Should Employees Serve on Boards?</a:t>
            </a:r>
          </a:p>
        </p:txBody>
      </p:sp>
      <p:sp>
        <p:nvSpPr>
          <p:cNvPr id="3" name="Content Placeholder 2"/>
          <p:cNvSpPr>
            <a:spLocks noGrp="1"/>
          </p:cNvSpPr>
          <p:nvPr>
            <p:ph idx="1"/>
          </p:nvPr>
        </p:nvSpPr>
        <p:spPr/>
        <p:txBody>
          <a:bodyPr>
            <a:normAutofit/>
          </a:bodyPr>
          <a:lstStyle/>
          <a:p>
            <a:r>
              <a:rPr lang="en-US" b="1" dirty="0" smtClean="0"/>
              <a:t>Codetermination</a:t>
            </a:r>
            <a:endParaRPr lang="en-US" dirty="0"/>
          </a:p>
          <a:p>
            <a:pPr lvl="1"/>
            <a:r>
              <a:rPr lang="en-US" dirty="0" smtClean="0"/>
              <a:t>the </a:t>
            </a:r>
            <a:r>
              <a:rPr lang="en-US" dirty="0"/>
              <a:t>inclusion of a corporation’s workers on its board, began only </a:t>
            </a:r>
            <a:r>
              <a:rPr lang="en-US" dirty="0" smtClean="0"/>
              <a:t>recently in </a:t>
            </a:r>
            <a:r>
              <a:rPr lang="en-US" dirty="0"/>
              <a:t>the United </a:t>
            </a:r>
            <a:r>
              <a:rPr lang="en-US" dirty="0" smtClean="0"/>
              <a:t>States</a:t>
            </a:r>
          </a:p>
          <a:p>
            <a:pPr lvl="1"/>
            <a:endParaRPr lang="en-US" sz="800" dirty="0" smtClean="0"/>
          </a:p>
          <a:p>
            <a:r>
              <a:rPr lang="en-US" sz="2800" dirty="0"/>
              <a:t>Although the movement to place employees on the boards of directors of U.S</a:t>
            </a:r>
            <a:r>
              <a:rPr lang="en-US" sz="2800" dirty="0" smtClean="0"/>
              <a:t>. companies </a:t>
            </a:r>
            <a:r>
              <a:rPr lang="en-US" sz="2800" dirty="0"/>
              <a:t>shows </a:t>
            </a:r>
            <a:r>
              <a:rPr lang="en-US" sz="2800" dirty="0">
                <a:solidFill>
                  <a:schemeClr val="tx2">
                    <a:lumMod val="60000"/>
                    <a:lumOff val="40000"/>
                  </a:schemeClr>
                </a:solidFill>
              </a:rPr>
              <a:t>little likelihood</a:t>
            </a:r>
            <a:r>
              <a:rPr lang="en-US" sz="2800" dirty="0"/>
              <a:t> of </a:t>
            </a:r>
            <a:r>
              <a:rPr lang="en-US" sz="2800" dirty="0" smtClean="0"/>
              <a:t>increasing, the European experience </a:t>
            </a:r>
            <a:r>
              <a:rPr lang="en-US" sz="2800" dirty="0"/>
              <a:t>reveals an increasing </a:t>
            </a:r>
            <a:r>
              <a:rPr lang="en-US" sz="2800" dirty="0">
                <a:solidFill>
                  <a:schemeClr val="tx2">
                    <a:lumMod val="60000"/>
                    <a:lumOff val="40000"/>
                  </a:schemeClr>
                </a:solidFill>
              </a:rPr>
              <a:t>acceptance</a:t>
            </a:r>
            <a:r>
              <a:rPr lang="en-US" sz="2800" dirty="0"/>
              <a:t> of worker participation </a:t>
            </a:r>
            <a:r>
              <a:rPr lang="en-US" sz="2800" dirty="0" smtClean="0"/>
              <a:t>on </a:t>
            </a:r>
            <a:r>
              <a:rPr lang="en-US" sz="2800" dirty="0"/>
              <a:t>corporate boards.</a:t>
            </a:r>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2-</a:t>
            </a:r>
            <a:fld id="{3BA836C6-F704-448B-94C4-5B456B503172}" type="slidenum">
              <a:rPr lang="en-US" smtClean="0"/>
              <a:pPr/>
              <a:t>13</a:t>
            </a:fld>
            <a:endParaRPr lang="en-US" dirty="0"/>
          </a:p>
        </p:txBody>
      </p:sp>
    </p:spTree>
    <p:extLst>
      <p:ext uri="{BB962C8B-B14F-4D97-AF65-F5344CB8AC3E}">
        <p14:creationId xmlns:p14="http://schemas.microsoft.com/office/powerpoint/2010/main" val="3471503263"/>
      </p:ext>
    </p:extLst>
  </p:cSld>
  <p:clrMapOvr>
    <a:masterClrMapping/>
  </p:clrMapOvr>
  <p:transition>
    <p:rand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Interlocking Directorates</a:t>
            </a:r>
          </a:p>
        </p:txBody>
      </p:sp>
      <p:sp>
        <p:nvSpPr>
          <p:cNvPr id="3" name="Content Placeholder 2"/>
          <p:cNvSpPr>
            <a:spLocks noGrp="1"/>
          </p:cNvSpPr>
          <p:nvPr>
            <p:ph idx="1"/>
          </p:nvPr>
        </p:nvSpPr>
        <p:spPr/>
        <p:txBody>
          <a:bodyPr/>
          <a:lstStyle/>
          <a:p>
            <a:r>
              <a:rPr lang="en-US" altLang="en-US" b="1" dirty="0"/>
              <a:t>Direct interlocking </a:t>
            </a:r>
            <a:r>
              <a:rPr lang="en-US" altLang="en-US" b="1" dirty="0" smtClean="0"/>
              <a:t>directorate</a:t>
            </a:r>
          </a:p>
          <a:p>
            <a:pPr lvl="1"/>
            <a:r>
              <a:rPr lang="en-US" altLang="en-US" dirty="0" smtClean="0"/>
              <a:t>when </a:t>
            </a:r>
            <a:r>
              <a:rPr lang="en-US" altLang="en-US" dirty="0"/>
              <a:t>two firms share a director or when an executive of one firm sits on the board of a second</a:t>
            </a:r>
          </a:p>
          <a:p>
            <a:endParaRPr lang="en-US" altLang="en-US" sz="500" dirty="0"/>
          </a:p>
          <a:p>
            <a:r>
              <a:rPr lang="en-US" altLang="en-US" b="1" dirty="0"/>
              <a:t>Indirect interlocking </a:t>
            </a:r>
            <a:r>
              <a:rPr lang="en-US" altLang="en-US" b="1" dirty="0" smtClean="0"/>
              <a:t>directorate</a:t>
            </a:r>
          </a:p>
          <a:p>
            <a:pPr lvl="1"/>
            <a:r>
              <a:rPr lang="en-US" altLang="en-US" dirty="0" smtClean="0"/>
              <a:t>when </a:t>
            </a:r>
            <a:r>
              <a:rPr lang="en-US" altLang="en-US" dirty="0"/>
              <a:t>two corporations have directors who serve on the board of a third firm</a:t>
            </a:r>
          </a:p>
          <a:p>
            <a:endParaRPr lang="en-US" dirty="0"/>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2-</a:t>
            </a:r>
            <a:fld id="{3BA836C6-F704-448B-94C4-5B456B503172}" type="slidenum">
              <a:rPr lang="en-US" smtClean="0"/>
              <a:pPr/>
              <a:t>14</a:t>
            </a:fld>
            <a:endParaRPr lang="en-US" dirty="0"/>
          </a:p>
        </p:txBody>
      </p:sp>
    </p:spTree>
    <p:extLst>
      <p:ext uri="{BB962C8B-B14F-4D97-AF65-F5344CB8AC3E}">
        <p14:creationId xmlns:p14="http://schemas.microsoft.com/office/powerpoint/2010/main" val="3115913377"/>
      </p:ext>
    </p:extLst>
  </p:cSld>
  <p:clrMapOvr>
    <a:masterClrMapping/>
  </p:clrMapOvr>
  <p:transition>
    <p:rand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Interlocking Directorates</a:t>
            </a:r>
          </a:p>
        </p:txBody>
      </p:sp>
      <p:sp>
        <p:nvSpPr>
          <p:cNvPr id="27652" name="Rectangle 2"/>
          <p:cNvSpPr>
            <a:spLocks noGrp="1" noChangeArrowheads="1"/>
          </p:cNvSpPr>
          <p:nvPr>
            <p:ph idx="1"/>
          </p:nvPr>
        </p:nvSpPr>
        <p:spPr/>
        <p:txBody>
          <a:bodyPr>
            <a:normAutofit/>
          </a:bodyPr>
          <a:lstStyle/>
          <a:p>
            <a:r>
              <a:rPr lang="en-US" altLang="en-US" b="1" dirty="0" smtClean="0"/>
              <a:t>Interlocking directorates</a:t>
            </a:r>
          </a:p>
          <a:p>
            <a:pPr lvl="1"/>
            <a:r>
              <a:rPr lang="en-US" altLang="en-US" dirty="0" smtClean="0"/>
              <a:t>useful for gaining both inside information about an uncertain environment and objective expertise about potential strategies and tactics</a:t>
            </a:r>
          </a:p>
          <a:p>
            <a:endParaRPr lang="en-US" altLang="en-US" dirty="0" smtClean="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27651" name="Slide Number Placeholder 6"/>
          <p:cNvSpPr>
            <a:spLocks noGrp="1"/>
          </p:cNvSpPr>
          <p:nvPr>
            <p:ph type="sldNum" sz="quarter" idx="12"/>
          </p:nvPr>
        </p:nvSpPr>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r>
              <a:rPr lang="en-US" altLang="en-US" sz="1200" dirty="0" smtClean="0"/>
              <a:t>2-</a:t>
            </a:r>
            <a:fld id="{BE1D72F9-2C38-48D5-8147-3F947EE6FB39}" type="slidenum">
              <a:rPr lang="en-US" altLang="en-US" sz="1200" smtClean="0"/>
              <a:pPr/>
              <a:t>15</a:t>
            </a:fld>
            <a:endParaRPr lang="en-US" altLang="en-US" sz="1200" dirty="0"/>
          </a:p>
        </p:txBody>
      </p:sp>
    </p:spTree>
    <p:extLst>
      <p:ext uri="{BB962C8B-B14F-4D97-AF65-F5344CB8AC3E}">
        <p14:creationId xmlns:p14="http://schemas.microsoft.com/office/powerpoint/2010/main" val="638645016"/>
      </p:ext>
    </p:extLst>
  </p:cSld>
  <p:clrMapOvr>
    <a:masterClrMapping/>
  </p:clrMapOvr>
  <p:transition>
    <p:rand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marL="0" indent="0"/>
            <a:r>
              <a:rPr lang="en-US" altLang="en-US" dirty="0"/>
              <a:t>Nomination and Election of </a:t>
            </a:r>
            <a:r>
              <a:rPr lang="en-US" altLang="en-US" dirty="0" smtClean="0"/>
              <a:t/>
            </a:r>
            <a:br>
              <a:rPr lang="en-US" altLang="en-US" dirty="0" smtClean="0"/>
            </a:br>
            <a:r>
              <a:rPr lang="en-US" altLang="en-US" dirty="0" smtClean="0"/>
              <a:t>Board </a:t>
            </a:r>
            <a:r>
              <a:rPr lang="en-US" altLang="en-US" dirty="0"/>
              <a:t>Members</a:t>
            </a:r>
          </a:p>
        </p:txBody>
      </p:sp>
      <p:sp>
        <p:nvSpPr>
          <p:cNvPr id="28676" name="Rectangle 2"/>
          <p:cNvSpPr>
            <a:spLocks noGrp="1" noChangeArrowheads="1"/>
          </p:cNvSpPr>
          <p:nvPr>
            <p:ph idx="1"/>
          </p:nvPr>
        </p:nvSpPr>
        <p:spPr/>
        <p:txBody>
          <a:bodyPr>
            <a:normAutofit/>
          </a:bodyPr>
          <a:lstStyle/>
          <a:p>
            <a:r>
              <a:rPr lang="en-US" altLang="en-US" b="1" dirty="0" smtClean="0">
                <a:solidFill>
                  <a:schemeClr val="tx2">
                    <a:lumMod val="60000"/>
                    <a:lumOff val="40000"/>
                  </a:schemeClr>
                </a:solidFill>
              </a:rPr>
              <a:t>97% </a:t>
            </a:r>
            <a:r>
              <a:rPr lang="en-US" altLang="en-US" dirty="0" smtClean="0"/>
              <a:t>of U.S. boards use nominating committees to identify potential board members</a:t>
            </a:r>
          </a:p>
          <a:p>
            <a:endParaRPr lang="en-US" altLang="en-US" sz="500" dirty="0" smtClean="0"/>
          </a:p>
          <a:p>
            <a:r>
              <a:rPr lang="en-US" altLang="en-US" b="1" dirty="0" smtClean="0"/>
              <a:t>Staggered boards</a:t>
            </a:r>
          </a:p>
          <a:p>
            <a:pPr lvl="1"/>
            <a:r>
              <a:rPr lang="en-US" altLang="en-US" dirty="0" smtClean="0"/>
              <a:t>only a portion of board members stand for re-election when directors serve more than one year terms</a:t>
            </a:r>
          </a:p>
          <a:p>
            <a:endParaRPr lang="en-US" altLang="en-US" dirty="0" smtClean="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28675" name="Slide Number Placeholder 6"/>
          <p:cNvSpPr>
            <a:spLocks noGrp="1"/>
          </p:cNvSpPr>
          <p:nvPr>
            <p:ph type="sldNum" sz="quarter" idx="12"/>
          </p:nvPr>
        </p:nvSpPr>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r>
              <a:rPr lang="en-US" altLang="en-US" sz="1200" dirty="0" smtClean="0"/>
              <a:t>2-</a:t>
            </a:r>
            <a:fld id="{1E8A866A-4B85-4FE1-B2E1-4C00EDF94987}" type="slidenum">
              <a:rPr lang="en-US" altLang="en-US" sz="1200" smtClean="0"/>
              <a:pPr/>
              <a:t>16</a:t>
            </a:fld>
            <a:endParaRPr lang="en-US" altLang="en-US" sz="1200" dirty="0"/>
          </a:p>
        </p:txBody>
      </p:sp>
    </p:spTree>
    <p:extLst>
      <p:ext uri="{BB962C8B-B14F-4D97-AF65-F5344CB8AC3E}">
        <p14:creationId xmlns:p14="http://schemas.microsoft.com/office/powerpoint/2010/main" val="2577401102"/>
      </p:ext>
    </p:extLst>
  </p:cSld>
  <p:clrMapOvr>
    <a:masterClrMapping/>
  </p:clrMapOvr>
  <p:transition>
    <p:rand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altLang="en-US" dirty="0"/>
              <a:t>Nomination and Election of </a:t>
            </a:r>
            <a:br>
              <a:rPr lang="en-US" altLang="en-US" dirty="0"/>
            </a:br>
            <a:r>
              <a:rPr lang="en-US" altLang="en-US" dirty="0"/>
              <a:t>Board Members</a:t>
            </a:r>
            <a:endParaRPr lang="en-US" dirty="0"/>
          </a:p>
        </p:txBody>
      </p:sp>
      <p:sp>
        <p:nvSpPr>
          <p:cNvPr id="29700" name="Rectangle 2"/>
          <p:cNvSpPr>
            <a:spLocks noGrp="1" noChangeArrowheads="1"/>
          </p:cNvSpPr>
          <p:nvPr>
            <p:ph idx="1"/>
          </p:nvPr>
        </p:nvSpPr>
        <p:spPr/>
        <p:txBody>
          <a:bodyPr>
            <a:normAutofit lnSpcReduction="10000"/>
          </a:bodyPr>
          <a:lstStyle/>
          <a:p>
            <a:r>
              <a:rPr lang="en-US" altLang="en-US" dirty="0" smtClean="0"/>
              <a:t>Criteria for a </a:t>
            </a:r>
            <a:r>
              <a:rPr lang="en-US" altLang="en-US" b="1" dirty="0" smtClean="0">
                <a:solidFill>
                  <a:schemeClr val="tx2">
                    <a:lumMod val="60000"/>
                    <a:lumOff val="40000"/>
                  </a:schemeClr>
                </a:solidFill>
              </a:rPr>
              <a:t>good director </a:t>
            </a:r>
            <a:r>
              <a:rPr lang="en-US" altLang="en-US" dirty="0" smtClean="0"/>
              <a:t>include:</a:t>
            </a:r>
          </a:p>
          <a:p>
            <a:pPr lvl="1"/>
            <a:r>
              <a:rPr lang="en-US" altLang="en-US" dirty="0" smtClean="0"/>
              <a:t>Willingness to challenge management when necessary</a:t>
            </a:r>
          </a:p>
          <a:p>
            <a:pPr lvl="1"/>
            <a:r>
              <a:rPr lang="en-US" altLang="en-US" dirty="0" smtClean="0"/>
              <a:t>Special expertise that is important to the company</a:t>
            </a:r>
          </a:p>
          <a:p>
            <a:pPr lvl="1"/>
            <a:r>
              <a:rPr lang="en-US" altLang="en-US" dirty="0" smtClean="0"/>
              <a:t>Available for outside meetings to advise management</a:t>
            </a:r>
          </a:p>
          <a:p>
            <a:pPr lvl="1"/>
            <a:r>
              <a:rPr lang="en-US" altLang="en-US" dirty="0" smtClean="0"/>
              <a:t>Expertise on global issues</a:t>
            </a:r>
          </a:p>
          <a:p>
            <a:pPr lvl="1"/>
            <a:r>
              <a:rPr lang="en-US" altLang="en-US" dirty="0" smtClean="0"/>
              <a:t>Understands the firm’s key technologies and processes</a:t>
            </a:r>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29699" name="Slide Number Placeholder 6"/>
          <p:cNvSpPr>
            <a:spLocks noGrp="1"/>
          </p:cNvSpPr>
          <p:nvPr>
            <p:ph type="sldNum" sz="quarter" idx="12"/>
          </p:nvPr>
        </p:nvSpPr>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r>
              <a:rPr lang="en-US" altLang="en-US" sz="1200" dirty="0" smtClean="0"/>
              <a:t>2-</a:t>
            </a:r>
            <a:fld id="{9774668E-591E-4CEB-809D-E0D40F0EC56C}" type="slidenum">
              <a:rPr lang="en-US" altLang="en-US" sz="1200" smtClean="0"/>
              <a:pPr/>
              <a:t>17</a:t>
            </a:fld>
            <a:endParaRPr lang="en-US" altLang="en-US" sz="1200" dirty="0"/>
          </a:p>
        </p:txBody>
      </p:sp>
    </p:spTree>
    <p:extLst>
      <p:ext uri="{BB962C8B-B14F-4D97-AF65-F5344CB8AC3E}">
        <p14:creationId xmlns:p14="http://schemas.microsoft.com/office/powerpoint/2010/main" val="3513438037"/>
      </p:ext>
    </p:extLst>
  </p:cSld>
  <p:clrMapOvr>
    <a:masterClrMapping/>
  </p:clrMapOvr>
  <p:transition>
    <p:rand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Organization of the Board</a:t>
            </a:r>
            <a:endParaRPr lang="en-US" dirty="0"/>
          </a:p>
        </p:txBody>
      </p:sp>
      <p:sp>
        <p:nvSpPr>
          <p:cNvPr id="30724" name="Rectangle 2"/>
          <p:cNvSpPr>
            <a:spLocks noGrp="1" noChangeArrowheads="1"/>
          </p:cNvSpPr>
          <p:nvPr>
            <p:ph idx="1"/>
          </p:nvPr>
        </p:nvSpPr>
        <p:spPr/>
        <p:txBody>
          <a:bodyPr>
            <a:normAutofit/>
          </a:bodyPr>
          <a:lstStyle/>
          <a:p>
            <a:r>
              <a:rPr lang="en-US" dirty="0"/>
              <a:t>The size of a board in the United States is determined by the corporation’s </a:t>
            </a:r>
            <a:r>
              <a:rPr lang="en-US" dirty="0">
                <a:solidFill>
                  <a:schemeClr val="tx2">
                    <a:lumMod val="60000"/>
                    <a:lumOff val="40000"/>
                  </a:schemeClr>
                </a:solidFill>
              </a:rPr>
              <a:t>charter and </a:t>
            </a:r>
            <a:r>
              <a:rPr lang="en-US" dirty="0" smtClean="0">
                <a:solidFill>
                  <a:schemeClr val="tx2">
                    <a:lumMod val="60000"/>
                    <a:lumOff val="40000"/>
                  </a:schemeClr>
                </a:solidFill>
              </a:rPr>
              <a:t>its by- </a:t>
            </a:r>
            <a:r>
              <a:rPr lang="en-US" dirty="0">
                <a:solidFill>
                  <a:schemeClr val="tx2">
                    <a:lumMod val="60000"/>
                    <a:lumOff val="40000"/>
                  </a:schemeClr>
                </a:solidFill>
              </a:rPr>
              <a:t>laws</a:t>
            </a:r>
            <a:r>
              <a:rPr lang="en-US" dirty="0"/>
              <a:t>, in compliance with state laws. </a:t>
            </a:r>
            <a:endParaRPr lang="en-US" dirty="0" smtClean="0"/>
          </a:p>
          <a:p>
            <a:endParaRPr lang="en-US" sz="500" dirty="0" smtClean="0"/>
          </a:p>
          <a:p>
            <a:r>
              <a:rPr lang="en-US" dirty="0" smtClean="0"/>
              <a:t>Although </a:t>
            </a:r>
            <a:r>
              <a:rPr lang="en-US" dirty="0"/>
              <a:t>some states require a minimum number </a:t>
            </a:r>
            <a:r>
              <a:rPr lang="en-US" dirty="0" smtClean="0"/>
              <a:t>of board </a:t>
            </a:r>
            <a:r>
              <a:rPr lang="en-US" dirty="0"/>
              <a:t>members, most corporations have quite a bit of discretion in determining </a:t>
            </a:r>
            <a:r>
              <a:rPr lang="en-US" dirty="0">
                <a:solidFill>
                  <a:schemeClr val="tx2">
                    <a:lumMod val="60000"/>
                    <a:lumOff val="40000"/>
                  </a:schemeClr>
                </a:solidFill>
              </a:rPr>
              <a:t>board size</a:t>
            </a:r>
            <a:r>
              <a:rPr lang="en-US" dirty="0"/>
              <a:t>.</a:t>
            </a:r>
            <a:endParaRPr lang="en-US" altLang="en-US" dirty="0"/>
          </a:p>
          <a:p>
            <a:endParaRPr lang="en-US" altLang="en-US" dirty="0" smtClean="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30723" name="Slide Number Placeholder 6"/>
          <p:cNvSpPr>
            <a:spLocks noGrp="1"/>
          </p:cNvSpPr>
          <p:nvPr>
            <p:ph type="sldNum" sz="quarter" idx="12"/>
          </p:nvPr>
        </p:nvSpPr>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r>
              <a:rPr lang="en-US" altLang="en-US" sz="1200" dirty="0" smtClean="0"/>
              <a:t>2-</a:t>
            </a:r>
            <a:fld id="{FBE39050-55D8-4C84-B9E5-EC088E29E326}" type="slidenum">
              <a:rPr lang="en-US" altLang="en-US" sz="1200" smtClean="0"/>
              <a:pPr/>
              <a:t>18</a:t>
            </a:fld>
            <a:endParaRPr lang="en-US" altLang="en-US" sz="1200" dirty="0"/>
          </a:p>
        </p:txBody>
      </p:sp>
    </p:spTree>
    <p:extLst>
      <p:ext uri="{BB962C8B-B14F-4D97-AF65-F5344CB8AC3E}">
        <p14:creationId xmlns:p14="http://schemas.microsoft.com/office/powerpoint/2010/main" val="2146500118"/>
      </p:ext>
    </p:extLst>
  </p:cSld>
  <p:clrMapOvr>
    <a:masterClrMapping/>
  </p:clrMapOvr>
  <p:transition>
    <p:rand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Organization of the Board</a:t>
            </a:r>
          </a:p>
        </p:txBody>
      </p:sp>
      <p:sp>
        <p:nvSpPr>
          <p:cNvPr id="3" name="Content Placeholder 2"/>
          <p:cNvSpPr>
            <a:spLocks noGrp="1"/>
          </p:cNvSpPr>
          <p:nvPr>
            <p:ph idx="1"/>
          </p:nvPr>
        </p:nvSpPr>
        <p:spPr/>
        <p:txBody>
          <a:bodyPr/>
          <a:lstStyle/>
          <a:p>
            <a:r>
              <a:rPr lang="en-US" dirty="0"/>
              <a:t>The average </a:t>
            </a:r>
            <a:r>
              <a:rPr lang="en-US" dirty="0">
                <a:solidFill>
                  <a:schemeClr val="tx2">
                    <a:lumMod val="60000"/>
                    <a:lumOff val="40000"/>
                  </a:schemeClr>
                </a:solidFill>
              </a:rPr>
              <a:t>large, publicly held </a:t>
            </a:r>
            <a:r>
              <a:rPr lang="en-US" dirty="0"/>
              <a:t>U.S. firm has 10 directors on its </a:t>
            </a:r>
            <a:r>
              <a:rPr lang="en-US" dirty="0" smtClean="0"/>
              <a:t>board</a:t>
            </a:r>
          </a:p>
          <a:p>
            <a:endParaRPr lang="en-US" sz="800" dirty="0" smtClean="0"/>
          </a:p>
          <a:p>
            <a:r>
              <a:rPr lang="en-US" dirty="0" smtClean="0"/>
              <a:t>The </a:t>
            </a:r>
            <a:r>
              <a:rPr lang="en-US" dirty="0"/>
              <a:t>average </a:t>
            </a:r>
            <a:r>
              <a:rPr lang="en-US" dirty="0">
                <a:solidFill>
                  <a:schemeClr val="tx2">
                    <a:lumMod val="60000"/>
                    <a:lumOff val="40000"/>
                  </a:schemeClr>
                </a:solidFill>
              </a:rPr>
              <a:t>small</a:t>
            </a:r>
            <a:r>
              <a:rPr lang="en-US" dirty="0" smtClean="0">
                <a:solidFill>
                  <a:schemeClr val="tx2">
                    <a:lumMod val="60000"/>
                    <a:lumOff val="40000"/>
                  </a:schemeClr>
                </a:solidFill>
              </a:rPr>
              <a:t>, privately-held </a:t>
            </a:r>
            <a:r>
              <a:rPr lang="en-US" dirty="0"/>
              <a:t>company has four to five members.</a:t>
            </a:r>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a:t>2</a:t>
            </a:r>
            <a:r>
              <a:rPr lang="en-US" dirty="0" smtClean="0"/>
              <a:t>-</a:t>
            </a:r>
            <a:fld id="{3BA836C6-F704-448B-94C4-5B456B503172}" type="slidenum">
              <a:rPr lang="en-US" smtClean="0"/>
              <a:pPr/>
              <a:t>19</a:t>
            </a:fld>
            <a:endParaRPr lang="en-US" dirty="0"/>
          </a:p>
        </p:txBody>
      </p:sp>
    </p:spTree>
    <p:extLst>
      <p:ext uri="{BB962C8B-B14F-4D97-AF65-F5344CB8AC3E}">
        <p14:creationId xmlns:p14="http://schemas.microsoft.com/office/powerpoint/2010/main" val="1507276839"/>
      </p:ext>
    </p:extLst>
  </p:cSld>
  <p:clrMapOvr>
    <a:masterClrMapping/>
  </p:clrMapOvr>
  <p:transition>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p:txBody>
          <a:bodyPr>
            <a:normAutofit fontScale="92500" lnSpcReduction="10000"/>
          </a:bodyPr>
          <a:lstStyle/>
          <a:p>
            <a:r>
              <a:rPr lang="en-US" dirty="0"/>
              <a:t>Describe the role and responsibilities of </a:t>
            </a:r>
            <a:r>
              <a:rPr lang="en-US" dirty="0" smtClean="0"/>
              <a:t>the board </a:t>
            </a:r>
            <a:r>
              <a:rPr lang="en-US" dirty="0"/>
              <a:t>of directors in corporate governance</a:t>
            </a:r>
          </a:p>
          <a:p>
            <a:r>
              <a:rPr lang="en-US" dirty="0" smtClean="0"/>
              <a:t>Understand </a:t>
            </a:r>
            <a:r>
              <a:rPr lang="en-US" dirty="0"/>
              <a:t>how the composition of </a:t>
            </a:r>
            <a:r>
              <a:rPr lang="en-US" dirty="0" smtClean="0"/>
              <a:t>a board </a:t>
            </a:r>
            <a:r>
              <a:rPr lang="en-US" dirty="0"/>
              <a:t>can affect its operation</a:t>
            </a:r>
          </a:p>
          <a:p>
            <a:r>
              <a:rPr lang="en-US" dirty="0" smtClean="0"/>
              <a:t>Describe </a:t>
            </a:r>
            <a:r>
              <a:rPr lang="en-US" dirty="0"/>
              <a:t>the impact of the </a:t>
            </a:r>
            <a:r>
              <a:rPr lang="en-US" dirty="0" smtClean="0"/>
              <a:t>Sarbanes–Oxley Act </a:t>
            </a:r>
            <a:r>
              <a:rPr lang="en-US" dirty="0"/>
              <a:t>on corporate governance in </a:t>
            </a:r>
            <a:r>
              <a:rPr lang="en-US" dirty="0" smtClean="0"/>
              <a:t>the United States</a:t>
            </a:r>
          </a:p>
          <a:p>
            <a:r>
              <a:rPr lang="en-US" dirty="0"/>
              <a:t>Discuss trends in corporate governance</a:t>
            </a:r>
          </a:p>
          <a:p>
            <a:r>
              <a:rPr lang="en-US" dirty="0" smtClean="0"/>
              <a:t>Explain </a:t>
            </a:r>
            <a:r>
              <a:rPr lang="en-US" dirty="0"/>
              <a:t>how executive leadership </a:t>
            </a:r>
            <a:r>
              <a:rPr lang="en-US" dirty="0" smtClean="0"/>
              <a:t>is an important part </a:t>
            </a:r>
            <a:r>
              <a:rPr lang="en-US" dirty="0"/>
              <a:t>of </a:t>
            </a:r>
            <a:r>
              <a:rPr lang="en-US" dirty="0" smtClean="0"/>
              <a:t>strategic management</a:t>
            </a:r>
            <a:endParaRPr lang="en-US" dirty="0"/>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2-</a:t>
            </a:r>
            <a:fld id="{3BA836C6-F704-448B-94C4-5B456B503172}" type="slidenum">
              <a:rPr lang="en-US" smtClean="0"/>
              <a:pPr/>
              <a:t>2</a:t>
            </a:fld>
            <a:endParaRPr lang="en-US" dirty="0"/>
          </a:p>
        </p:txBody>
      </p:sp>
    </p:spTree>
    <p:extLst>
      <p:ext uri="{BB962C8B-B14F-4D97-AF65-F5344CB8AC3E}">
        <p14:creationId xmlns:p14="http://schemas.microsoft.com/office/powerpoint/2010/main" val="3814709964"/>
      </p:ext>
    </p:extLst>
  </p:cSld>
  <p:clrMapOvr>
    <a:masterClrMapping/>
  </p:clrMapOvr>
  <p:transition>
    <p:rand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Organization of the Board</a:t>
            </a:r>
          </a:p>
        </p:txBody>
      </p:sp>
      <p:sp>
        <p:nvSpPr>
          <p:cNvPr id="31748" name="Rectangle 2"/>
          <p:cNvSpPr>
            <a:spLocks noGrp="1" noChangeArrowheads="1"/>
          </p:cNvSpPr>
          <p:nvPr>
            <p:ph idx="1"/>
          </p:nvPr>
        </p:nvSpPr>
        <p:spPr/>
        <p:txBody>
          <a:bodyPr/>
          <a:lstStyle/>
          <a:p>
            <a:r>
              <a:rPr lang="en-US" altLang="en-US" b="1" dirty="0" smtClean="0"/>
              <a:t>Lead director</a:t>
            </a:r>
          </a:p>
          <a:p>
            <a:pPr lvl="1"/>
            <a:r>
              <a:rPr lang="en-US" altLang="en-US" dirty="0" smtClean="0"/>
              <a:t>consulted by the Chair/CEO regarding board affairs and coordinates the annual evaluation of the CEO</a:t>
            </a:r>
          </a:p>
          <a:p>
            <a:endParaRPr lang="en-US" altLang="en-US" sz="500" dirty="0" smtClean="0"/>
          </a:p>
          <a:p>
            <a:r>
              <a:rPr lang="en-US" altLang="en-US" dirty="0" smtClean="0"/>
              <a:t>96% of U.S. companies that combine the Chairman and CEO positions had a lead director.</a:t>
            </a:r>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31747" name="Slide Number Placeholder 6"/>
          <p:cNvSpPr>
            <a:spLocks noGrp="1"/>
          </p:cNvSpPr>
          <p:nvPr>
            <p:ph type="sldNum" sz="quarter" idx="12"/>
          </p:nvPr>
        </p:nvSpPr>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r>
              <a:rPr lang="en-US" altLang="en-US" sz="1200" dirty="0" smtClean="0"/>
              <a:t>2-</a:t>
            </a:r>
            <a:fld id="{5C54AD4D-D7E6-4DC2-8B2F-9C513DEBB5A0}" type="slidenum">
              <a:rPr lang="en-US" altLang="en-US" sz="1200" smtClean="0"/>
              <a:pPr/>
              <a:t>20</a:t>
            </a:fld>
            <a:endParaRPr lang="en-US" altLang="en-US" sz="1200" dirty="0"/>
          </a:p>
        </p:txBody>
      </p:sp>
    </p:spTree>
    <p:extLst>
      <p:ext uri="{BB962C8B-B14F-4D97-AF65-F5344CB8AC3E}">
        <p14:creationId xmlns:p14="http://schemas.microsoft.com/office/powerpoint/2010/main" val="1121353221"/>
      </p:ext>
    </p:extLst>
  </p:cSld>
  <p:clrMapOvr>
    <a:masterClrMapping/>
  </p:clrMapOvr>
  <p:transition>
    <p:rand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Organization of the Board</a:t>
            </a:r>
          </a:p>
        </p:txBody>
      </p:sp>
      <p:sp>
        <p:nvSpPr>
          <p:cNvPr id="3" name="Content Placeholder 2"/>
          <p:cNvSpPr>
            <a:spLocks noGrp="1"/>
          </p:cNvSpPr>
          <p:nvPr>
            <p:ph idx="1"/>
          </p:nvPr>
        </p:nvSpPr>
        <p:spPr/>
        <p:txBody>
          <a:bodyPr/>
          <a:lstStyle/>
          <a:p>
            <a:r>
              <a:rPr lang="en-US" dirty="0"/>
              <a:t>The most effective boards accomplish much of their work through </a:t>
            </a:r>
            <a:r>
              <a:rPr lang="en-US" dirty="0" smtClean="0">
                <a:solidFill>
                  <a:schemeClr val="tx2">
                    <a:lumMod val="60000"/>
                    <a:lumOff val="40000"/>
                  </a:schemeClr>
                </a:solidFill>
              </a:rPr>
              <a:t>committees</a:t>
            </a:r>
            <a:r>
              <a:rPr lang="en-US" dirty="0" smtClean="0"/>
              <a:t>. </a:t>
            </a:r>
          </a:p>
          <a:p>
            <a:endParaRPr lang="en-US" sz="800" dirty="0" smtClean="0"/>
          </a:p>
          <a:p>
            <a:r>
              <a:rPr lang="en-US" dirty="0" smtClean="0"/>
              <a:t>Although they </a:t>
            </a:r>
            <a:r>
              <a:rPr lang="en-US" dirty="0"/>
              <a:t>do not usually have legal duties, most committees are granted </a:t>
            </a:r>
            <a:r>
              <a:rPr lang="en-US" dirty="0">
                <a:solidFill>
                  <a:schemeClr val="tx2">
                    <a:lumMod val="60000"/>
                    <a:lumOff val="40000"/>
                  </a:schemeClr>
                </a:solidFill>
              </a:rPr>
              <a:t>full power</a:t>
            </a:r>
            <a:r>
              <a:rPr lang="en-US" dirty="0">
                <a:solidFill>
                  <a:schemeClr val="accent1">
                    <a:lumMod val="75000"/>
                  </a:schemeClr>
                </a:solidFill>
              </a:rPr>
              <a:t> </a:t>
            </a:r>
            <a:r>
              <a:rPr lang="en-US" dirty="0"/>
              <a:t>to act with </a:t>
            </a:r>
            <a:r>
              <a:rPr lang="en-US" dirty="0" smtClean="0"/>
              <a:t>the authority </a:t>
            </a:r>
            <a:r>
              <a:rPr lang="en-US" dirty="0"/>
              <a:t>of the board between board </a:t>
            </a:r>
            <a:r>
              <a:rPr lang="en-US" dirty="0" smtClean="0"/>
              <a:t>meetings.</a:t>
            </a:r>
            <a:endParaRPr lang="en-US" dirty="0"/>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2-</a:t>
            </a:r>
            <a:fld id="{3BA836C6-F704-448B-94C4-5B456B503172}" type="slidenum">
              <a:rPr lang="en-US" smtClean="0"/>
              <a:pPr/>
              <a:t>21</a:t>
            </a:fld>
            <a:endParaRPr lang="en-US" dirty="0"/>
          </a:p>
        </p:txBody>
      </p:sp>
    </p:spTree>
    <p:extLst>
      <p:ext uri="{BB962C8B-B14F-4D97-AF65-F5344CB8AC3E}">
        <p14:creationId xmlns:p14="http://schemas.microsoft.com/office/powerpoint/2010/main" val="663671950"/>
      </p:ext>
    </p:extLst>
  </p:cSld>
  <p:clrMapOvr>
    <a:masterClrMapping/>
  </p:clrMapOvr>
  <p:transition>
    <p:rand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4000" dirty="0" smtClean="0"/>
              <a:t>Impact of the Sarbanes–Oxley Act on U.S. Corporate Governance</a:t>
            </a:r>
            <a:endParaRPr lang="en-US" sz="4000" dirty="0"/>
          </a:p>
        </p:txBody>
      </p:sp>
      <p:sp>
        <p:nvSpPr>
          <p:cNvPr id="32772" name="Rectangle 2"/>
          <p:cNvSpPr>
            <a:spLocks noGrp="1" noChangeArrowheads="1"/>
          </p:cNvSpPr>
          <p:nvPr>
            <p:ph idx="1"/>
          </p:nvPr>
        </p:nvSpPr>
        <p:spPr/>
        <p:txBody>
          <a:bodyPr/>
          <a:lstStyle/>
          <a:p>
            <a:r>
              <a:rPr lang="en-US" altLang="en-US" b="1" dirty="0" smtClean="0"/>
              <a:t>Sarbanes–Oxley Act </a:t>
            </a:r>
          </a:p>
          <a:p>
            <a:pPr lvl="1"/>
            <a:r>
              <a:rPr lang="en-US" altLang="en-US" dirty="0" smtClean="0"/>
              <a:t>designed to protect shareholders from excesses and failed oversight of boards of directors</a:t>
            </a:r>
          </a:p>
          <a:p>
            <a:pPr lvl="1"/>
            <a:r>
              <a:rPr lang="en-US" altLang="en-US" dirty="0" smtClean="0"/>
              <a:t>whistleblower procedures</a:t>
            </a:r>
          </a:p>
          <a:p>
            <a:pPr lvl="1"/>
            <a:r>
              <a:rPr lang="en-US" altLang="en-US" dirty="0" smtClean="0"/>
              <a:t>improved corporate financial statements</a:t>
            </a:r>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32771" name="Slide Number Placeholder 6"/>
          <p:cNvSpPr>
            <a:spLocks noGrp="1"/>
          </p:cNvSpPr>
          <p:nvPr>
            <p:ph type="sldNum" sz="quarter" idx="12"/>
          </p:nvPr>
        </p:nvSpPr>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r>
              <a:rPr lang="en-US" altLang="en-US" sz="1200" dirty="0" smtClean="0"/>
              <a:t>2-</a:t>
            </a:r>
            <a:fld id="{B07E9A12-F3FD-4504-95DB-D6DD7F549C29}" type="slidenum">
              <a:rPr lang="en-US" altLang="en-US" sz="1200" smtClean="0"/>
              <a:pPr/>
              <a:t>22</a:t>
            </a:fld>
            <a:endParaRPr lang="en-US" altLang="en-US" sz="1200" dirty="0"/>
          </a:p>
        </p:txBody>
      </p:sp>
    </p:spTree>
    <p:extLst>
      <p:ext uri="{BB962C8B-B14F-4D97-AF65-F5344CB8AC3E}">
        <p14:creationId xmlns:p14="http://schemas.microsoft.com/office/powerpoint/2010/main" val="4021819825"/>
      </p:ext>
    </p:extLst>
  </p:cSld>
  <p:clrMapOvr>
    <a:masterClrMapping/>
  </p:clrMapOvr>
  <p:transition>
    <p:random/>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marL="0" indent="0"/>
            <a:r>
              <a:rPr lang="en-US" altLang="en-US" dirty="0"/>
              <a:t>Evaluating Governance</a:t>
            </a:r>
          </a:p>
        </p:txBody>
      </p:sp>
      <p:sp>
        <p:nvSpPr>
          <p:cNvPr id="33796" name="Rectangle 2"/>
          <p:cNvSpPr>
            <a:spLocks noGrp="1" noChangeArrowheads="1"/>
          </p:cNvSpPr>
          <p:nvPr>
            <p:ph idx="1"/>
          </p:nvPr>
        </p:nvSpPr>
        <p:spPr/>
        <p:txBody>
          <a:bodyPr/>
          <a:lstStyle/>
          <a:p>
            <a:r>
              <a:rPr lang="en-US" altLang="en-US" b="1" dirty="0" smtClean="0"/>
              <a:t>S&amp;P Corporate Governance Scoring System</a:t>
            </a:r>
          </a:p>
          <a:p>
            <a:pPr lvl="1"/>
            <a:r>
              <a:rPr lang="en-US" dirty="0" smtClean="0"/>
              <a:t>Ownership </a:t>
            </a:r>
            <a:r>
              <a:rPr lang="en-US" dirty="0"/>
              <a:t>Structure and Influence</a:t>
            </a:r>
          </a:p>
          <a:p>
            <a:pPr lvl="1"/>
            <a:r>
              <a:rPr lang="en-US" dirty="0" smtClean="0"/>
              <a:t>Financial </a:t>
            </a:r>
            <a:r>
              <a:rPr lang="en-US" dirty="0"/>
              <a:t>Stakeholder Rights and Relations</a:t>
            </a:r>
          </a:p>
          <a:p>
            <a:pPr lvl="1"/>
            <a:r>
              <a:rPr lang="en-US" dirty="0" smtClean="0"/>
              <a:t>Financial </a:t>
            </a:r>
            <a:r>
              <a:rPr lang="en-US" dirty="0"/>
              <a:t>Transparency and Information Disclosure</a:t>
            </a:r>
          </a:p>
          <a:p>
            <a:pPr lvl="1"/>
            <a:r>
              <a:rPr lang="en-US" dirty="0" smtClean="0"/>
              <a:t>Board </a:t>
            </a:r>
            <a:r>
              <a:rPr lang="en-US" dirty="0"/>
              <a:t>Structure and Processes</a:t>
            </a:r>
            <a:endParaRPr lang="en-US" altLang="en-US" dirty="0" smtClean="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33795" name="Slide Number Placeholder 6"/>
          <p:cNvSpPr>
            <a:spLocks noGrp="1"/>
          </p:cNvSpPr>
          <p:nvPr>
            <p:ph type="sldNum" sz="quarter" idx="12"/>
          </p:nvPr>
        </p:nvSpPr>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r>
              <a:rPr lang="en-US" altLang="en-US" sz="1200" dirty="0" smtClean="0"/>
              <a:t>2-</a:t>
            </a:r>
            <a:fld id="{84ABF04C-5927-4C35-AB98-058AE67A1DF7}" type="slidenum">
              <a:rPr lang="en-US" altLang="en-US" sz="1200" smtClean="0"/>
              <a:pPr/>
              <a:t>23</a:t>
            </a:fld>
            <a:endParaRPr lang="en-US" altLang="en-US" sz="1200" dirty="0"/>
          </a:p>
        </p:txBody>
      </p:sp>
    </p:spTree>
    <p:extLst>
      <p:ext uri="{BB962C8B-B14F-4D97-AF65-F5344CB8AC3E}">
        <p14:creationId xmlns:p14="http://schemas.microsoft.com/office/powerpoint/2010/main" val="3851583290"/>
      </p:ext>
    </p:extLst>
  </p:cSld>
  <p:clrMapOvr>
    <a:masterClrMapping/>
  </p:clrMapOvr>
  <p:transition>
    <p:random/>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indent="0"/>
            <a:r>
              <a:rPr lang="en-US" altLang="en-US" dirty="0"/>
              <a:t>Avoiding </a:t>
            </a:r>
            <a:r>
              <a:rPr lang="en-US" altLang="en-US" dirty="0" smtClean="0"/>
              <a:t>Governance Improvements</a:t>
            </a:r>
            <a:endParaRPr lang="en-US" altLang="en-US" dirty="0"/>
          </a:p>
        </p:txBody>
      </p:sp>
      <p:sp>
        <p:nvSpPr>
          <p:cNvPr id="3" name="Content Placeholder 2"/>
          <p:cNvSpPr>
            <a:spLocks noGrp="1"/>
          </p:cNvSpPr>
          <p:nvPr>
            <p:ph idx="1"/>
          </p:nvPr>
        </p:nvSpPr>
        <p:spPr/>
        <p:txBody>
          <a:bodyPr/>
          <a:lstStyle/>
          <a:p>
            <a:r>
              <a:rPr lang="en-US" altLang="en-US" dirty="0" smtClean="0"/>
              <a:t>Multiple </a:t>
            </a:r>
            <a:r>
              <a:rPr lang="en-US" altLang="en-US" dirty="0"/>
              <a:t>classes of </a:t>
            </a:r>
            <a:r>
              <a:rPr lang="en-US" altLang="en-US" dirty="0" smtClean="0"/>
              <a:t>stock</a:t>
            </a:r>
          </a:p>
          <a:p>
            <a:r>
              <a:rPr lang="en-US" altLang="en-US" dirty="0" smtClean="0"/>
              <a:t>Public </a:t>
            </a:r>
            <a:r>
              <a:rPr lang="en-US" altLang="en-US" dirty="0"/>
              <a:t>to private </a:t>
            </a:r>
            <a:r>
              <a:rPr lang="en-US" altLang="en-US" dirty="0" smtClean="0"/>
              <a:t>ownership</a:t>
            </a:r>
          </a:p>
          <a:p>
            <a:r>
              <a:rPr lang="en-US" altLang="en-US" dirty="0" smtClean="0"/>
              <a:t>Controlled </a:t>
            </a:r>
            <a:r>
              <a:rPr lang="en-US" altLang="en-US" dirty="0"/>
              <a:t>companies</a:t>
            </a:r>
          </a:p>
          <a:p>
            <a:endParaRPr lang="en-US" dirty="0"/>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2-</a:t>
            </a:r>
            <a:fld id="{3BA836C6-F704-448B-94C4-5B456B503172}" type="slidenum">
              <a:rPr lang="en-US" smtClean="0"/>
              <a:pPr/>
              <a:t>24</a:t>
            </a:fld>
            <a:endParaRPr lang="en-US" dirty="0"/>
          </a:p>
        </p:txBody>
      </p:sp>
    </p:spTree>
    <p:extLst>
      <p:ext uri="{BB962C8B-B14F-4D97-AF65-F5344CB8AC3E}">
        <p14:creationId xmlns:p14="http://schemas.microsoft.com/office/powerpoint/2010/main" val="4091849883"/>
      </p:ext>
    </p:extLst>
  </p:cSld>
  <p:clrMapOvr>
    <a:masterClrMapping/>
  </p:clrMapOvr>
  <p:transition>
    <p:rand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Trends in Corporate </a:t>
            </a:r>
            <a:r>
              <a:rPr lang="en-US" altLang="en-US" dirty="0" smtClean="0"/>
              <a:t>Governance</a:t>
            </a:r>
            <a:endParaRPr lang="en-US" dirty="0"/>
          </a:p>
        </p:txBody>
      </p:sp>
      <p:sp>
        <p:nvSpPr>
          <p:cNvPr id="34820" name="Rectangle 2"/>
          <p:cNvSpPr>
            <a:spLocks noGrp="1" noChangeArrowheads="1"/>
          </p:cNvSpPr>
          <p:nvPr>
            <p:ph idx="1"/>
          </p:nvPr>
        </p:nvSpPr>
        <p:spPr/>
        <p:txBody>
          <a:bodyPr>
            <a:normAutofit/>
          </a:bodyPr>
          <a:lstStyle/>
          <a:p>
            <a:r>
              <a:rPr lang="en-US" altLang="en-US" dirty="0" smtClean="0"/>
              <a:t>Boards </a:t>
            </a:r>
            <a:r>
              <a:rPr lang="en-US" altLang="en-US" dirty="0" smtClean="0">
                <a:solidFill>
                  <a:schemeClr val="tx2">
                    <a:lumMod val="60000"/>
                    <a:lumOff val="40000"/>
                  </a:schemeClr>
                </a:solidFill>
              </a:rPr>
              <a:t>shaping</a:t>
            </a:r>
            <a:r>
              <a:rPr lang="en-US" altLang="en-US" dirty="0" smtClean="0">
                <a:solidFill>
                  <a:schemeClr val="accent1">
                    <a:lumMod val="75000"/>
                  </a:schemeClr>
                </a:solidFill>
              </a:rPr>
              <a:t> </a:t>
            </a:r>
            <a:r>
              <a:rPr lang="en-US" altLang="en-US" dirty="0" smtClean="0"/>
              <a:t>company strategy</a:t>
            </a:r>
          </a:p>
          <a:p>
            <a:r>
              <a:rPr lang="en-US" altLang="en-US" dirty="0" smtClean="0"/>
              <a:t>Institutional investors </a:t>
            </a:r>
            <a:r>
              <a:rPr lang="en-US" altLang="en-US" dirty="0" smtClean="0">
                <a:solidFill>
                  <a:schemeClr val="tx2">
                    <a:lumMod val="60000"/>
                    <a:lumOff val="40000"/>
                  </a:schemeClr>
                </a:solidFill>
              </a:rPr>
              <a:t>active on boards</a:t>
            </a:r>
          </a:p>
          <a:p>
            <a:r>
              <a:rPr lang="en-US" altLang="en-US" dirty="0" smtClean="0"/>
              <a:t>Shareholder demands that directors and top management own </a:t>
            </a:r>
            <a:r>
              <a:rPr lang="en-US" altLang="en-US" dirty="0" smtClean="0">
                <a:solidFill>
                  <a:schemeClr val="tx2">
                    <a:lumMod val="60000"/>
                    <a:lumOff val="40000"/>
                  </a:schemeClr>
                </a:solidFill>
              </a:rPr>
              <a:t>significant stock</a:t>
            </a:r>
          </a:p>
          <a:p>
            <a:r>
              <a:rPr lang="en-US" altLang="en-US" dirty="0" smtClean="0"/>
              <a:t>More involvement of </a:t>
            </a:r>
            <a:r>
              <a:rPr lang="en-US" altLang="en-US" dirty="0" smtClean="0">
                <a:solidFill>
                  <a:schemeClr val="tx2">
                    <a:lumMod val="60000"/>
                    <a:lumOff val="40000"/>
                  </a:schemeClr>
                </a:solidFill>
              </a:rPr>
              <a:t>non-affiliated</a:t>
            </a:r>
            <a:r>
              <a:rPr lang="en-US" altLang="en-US" dirty="0" smtClean="0"/>
              <a:t> outside directors</a:t>
            </a:r>
          </a:p>
          <a:p>
            <a:r>
              <a:rPr lang="en-US" altLang="en-US" dirty="0" smtClean="0">
                <a:solidFill>
                  <a:schemeClr val="tx2">
                    <a:lumMod val="60000"/>
                    <a:lumOff val="40000"/>
                  </a:schemeClr>
                </a:solidFill>
              </a:rPr>
              <a:t>Increased representation </a:t>
            </a:r>
            <a:r>
              <a:rPr lang="en-US" altLang="en-US" dirty="0" smtClean="0"/>
              <a:t>of women and minorities</a:t>
            </a:r>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34819" name="Slide Number Placeholder 6"/>
          <p:cNvSpPr>
            <a:spLocks noGrp="1"/>
          </p:cNvSpPr>
          <p:nvPr>
            <p:ph type="sldNum" sz="quarter" idx="12"/>
          </p:nvPr>
        </p:nvSpPr>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r>
              <a:rPr lang="en-US" altLang="en-US" sz="1200" dirty="0" smtClean="0"/>
              <a:t>2-</a:t>
            </a:r>
            <a:fld id="{E968DFD0-9C12-4E4E-B38E-AF2CA86723C7}" type="slidenum">
              <a:rPr lang="en-US" altLang="en-US" sz="1200" smtClean="0"/>
              <a:pPr/>
              <a:t>25</a:t>
            </a:fld>
            <a:endParaRPr lang="en-US" altLang="en-US" sz="1200" dirty="0"/>
          </a:p>
        </p:txBody>
      </p:sp>
    </p:spTree>
    <p:extLst>
      <p:ext uri="{BB962C8B-B14F-4D97-AF65-F5344CB8AC3E}">
        <p14:creationId xmlns:p14="http://schemas.microsoft.com/office/powerpoint/2010/main" val="3673890239"/>
      </p:ext>
    </p:extLst>
  </p:cSld>
  <p:clrMapOvr>
    <a:masterClrMapping/>
  </p:clrMapOvr>
  <p:transition>
    <p:random/>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Trends in Corporate Governance</a:t>
            </a:r>
            <a:endParaRPr lang="en-US" dirty="0"/>
          </a:p>
        </p:txBody>
      </p:sp>
      <p:sp>
        <p:nvSpPr>
          <p:cNvPr id="3" name="Content Placeholder 2"/>
          <p:cNvSpPr>
            <a:spLocks noGrp="1"/>
          </p:cNvSpPr>
          <p:nvPr>
            <p:ph idx="1"/>
          </p:nvPr>
        </p:nvSpPr>
        <p:spPr/>
        <p:txBody>
          <a:bodyPr>
            <a:normAutofit/>
          </a:bodyPr>
          <a:lstStyle/>
          <a:p>
            <a:r>
              <a:rPr lang="en-US" altLang="en-US" sz="3000" dirty="0" smtClean="0"/>
              <a:t>Boards </a:t>
            </a:r>
            <a:r>
              <a:rPr lang="en-US" altLang="en-US" sz="3000" dirty="0"/>
              <a:t>evaluating </a:t>
            </a:r>
            <a:r>
              <a:rPr lang="en-US" altLang="en-US" sz="3000" dirty="0">
                <a:solidFill>
                  <a:schemeClr val="tx2">
                    <a:lumMod val="60000"/>
                    <a:lumOff val="40000"/>
                  </a:schemeClr>
                </a:solidFill>
              </a:rPr>
              <a:t>individual directors</a:t>
            </a:r>
          </a:p>
          <a:p>
            <a:r>
              <a:rPr lang="en-US" altLang="en-US" sz="3000" dirty="0"/>
              <a:t>Smaller boards</a:t>
            </a:r>
          </a:p>
          <a:p>
            <a:r>
              <a:rPr lang="en-US" altLang="en-US" sz="3000" dirty="0">
                <a:solidFill>
                  <a:schemeClr val="tx2">
                    <a:lumMod val="60000"/>
                    <a:lumOff val="40000"/>
                  </a:schemeClr>
                </a:solidFill>
              </a:rPr>
              <a:t>Splitting</a:t>
            </a:r>
            <a:r>
              <a:rPr lang="en-US" altLang="en-US" sz="3000" dirty="0">
                <a:solidFill>
                  <a:schemeClr val="accent1">
                    <a:lumMod val="75000"/>
                  </a:schemeClr>
                </a:solidFill>
              </a:rPr>
              <a:t> </a:t>
            </a:r>
            <a:r>
              <a:rPr lang="en-US" altLang="en-US" sz="3000" dirty="0"/>
              <a:t>the Chairman and CEO positions</a:t>
            </a:r>
          </a:p>
          <a:p>
            <a:r>
              <a:rPr lang="en-US" altLang="en-US" sz="3000" dirty="0"/>
              <a:t>Shareholders may begin to </a:t>
            </a:r>
            <a:r>
              <a:rPr lang="en-US" altLang="en-US" sz="3000" dirty="0">
                <a:solidFill>
                  <a:schemeClr val="tx2">
                    <a:lumMod val="60000"/>
                    <a:lumOff val="40000"/>
                  </a:schemeClr>
                </a:solidFill>
              </a:rPr>
              <a:t>nominate</a:t>
            </a:r>
            <a:r>
              <a:rPr lang="en-US" altLang="en-US" sz="3000" dirty="0">
                <a:solidFill>
                  <a:schemeClr val="accent1">
                    <a:lumMod val="75000"/>
                  </a:schemeClr>
                </a:solidFill>
              </a:rPr>
              <a:t> </a:t>
            </a:r>
            <a:r>
              <a:rPr lang="en-US" altLang="en-US" sz="3000" dirty="0"/>
              <a:t>board members</a:t>
            </a:r>
          </a:p>
          <a:p>
            <a:r>
              <a:rPr lang="en-US" altLang="en-US" sz="3000" dirty="0"/>
              <a:t>Society expects boards to balance</a:t>
            </a:r>
            <a:r>
              <a:rPr lang="en-US" altLang="en-US" sz="3000" dirty="0">
                <a:solidFill>
                  <a:schemeClr val="tx2">
                    <a:lumMod val="60000"/>
                    <a:lumOff val="40000"/>
                  </a:schemeClr>
                </a:solidFill>
              </a:rPr>
              <a:t> profitability </a:t>
            </a:r>
            <a:r>
              <a:rPr lang="en-US" altLang="en-US" sz="3000" dirty="0"/>
              <a:t>with </a:t>
            </a:r>
            <a:r>
              <a:rPr lang="en-US" altLang="en-US" sz="3000" dirty="0">
                <a:solidFill>
                  <a:schemeClr val="tx2">
                    <a:lumMod val="60000"/>
                    <a:lumOff val="40000"/>
                  </a:schemeClr>
                </a:solidFill>
              </a:rPr>
              <a:t>social needs </a:t>
            </a:r>
            <a:r>
              <a:rPr lang="en-US" altLang="en-US" sz="3000" dirty="0"/>
              <a:t>of society</a:t>
            </a:r>
          </a:p>
          <a:p>
            <a:endParaRPr lang="en-US" dirty="0"/>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2-</a:t>
            </a:r>
            <a:fld id="{3BA836C6-F704-448B-94C4-5B456B503172}" type="slidenum">
              <a:rPr lang="en-US" smtClean="0"/>
              <a:pPr/>
              <a:t>26</a:t>
            </a:fld>
            <a:endParaRPr lang="en-US" dirty="0"/>
          </a:p>
        </p:txBody>
      </p:sp>
    </p:spTree>
    <p:extLst>
      <p:ext uri="{BB962C8B-B14F-4D97-AF65-F5344CB8AC3E}">
        <p14:creationId xmlns:p14="http://schemas.microsoft.com/office/powerpoint/2010/main" val="111911718"/>
      </p:ext>
    </p:extLst>
  </p:cSld>
  <p:clrMapOvr>
    <a:masterClrMapping/>
  </p:clrMapOvr>
  <p:transition>
    <p:random/>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a:t>Role of Top Management</a:t>
            </a:r>
          </a:p>
        </p:txBody>
      </p:sp>
      <p:sp>
        <p:nvSpPr>
          <p:cNvPr id="3" name="Content Placeholder 2"/>
          <p:cNvSpPr>
            <a:spLocks noGrp="1"/>
          </p:cNvSpPr>
          <p:nvPr>
            <p:ph idx="1"/>
          </p:nvPr>
        </p:nvSpPr>
        <p:spPr/>
        <p:txBody>
          <a:bodyPr/>
          <a:lstStyle/>
          <a:p>
            <a:r>
              <a:rPr lang="en-US" b="1" dirty="0"/>
              <a:t>Top management </a:t>
            </a:r>
            <a:r>
              <a:rPr lang="en-US" b="1" dirty="0" smtClean="0"/>
              <a:t>responsibilities </a:t>
            </a:r>
          </a:p>
          <a:p>
            <a:pPr lvl="1"/>
            <a:r>
              <a:rPr lang="en-US" dirty="0" smtClean="0"/>
              <a:t>involve </a:t>
            </a:r>
            <a:r>
              <a:rPr lang="en-US" dirty="0"/>
              <a:t>getting </a:t>
            </a:r>
            <a:r>
              <a:rPr lang="en-US" dirty="0" smtClean="0"/>
              <a:t>things accomplished</a:t>
            </a:r>
            <a:r>
              <a:rPr lang="en-US" dirty="0"/>
              <a:t> </a:t>
            </a:r>
            <a:r>
              <a:rPr lang="en-US" dirty="0" smtClean="0"/>
              <a:t>through </a:t>
            </a:r>
            <a:r>
              <a:rPr lang="en-US" dirty="0"/>
              <a:t>and with others in order to meet the corporate objectives</a:t>
            </a:r>
            <a:r>
              <a:rPr lang="en-US" dirty="0" smtClean="0"/>
              <a:t>.</a:t>
            </a:r>
          </a:p>
          <a:p>
            <a:pPr lvl="1"/>
            <a:r>
              <a:rPr lang="en-US" dirty="0" smtClean="0"/>
              <a:t>are multidimensional </a:t>
            </a:r>
            <a:r>
              <a:rPr lang="en-US" dirty="0"/>
              <a:t>and </a:t>
            </a:r>
            <a:r>
              <a:rPr lang="en-US" dirty="0" smtClean="0"/>
              <a:t>are </a:t>
            </a:r>
            <a:r>
              <a:rPr lang="en-US" dirty="0"/>
              <a:t>oriented toward the welfare of the total </a:t>
            </a:r>
            <a:r>
              <a:rPr lang="en-US" dirty="0" smtClean="0"/>
              <a:t>organization</a:t>
            </a:r>
            <a:endParaRPr lang="en-US" dirty="0"/>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2-</a:t>
            </a:r>
            <a:fld id="{3BA836C6-F704-448B-94C4-5B456B503172}" type="slidenum">
              <a:rPr lang="en-US" smtClean="0"/>
              <a:pPr/>
              <a:t>27</a:t>
            </a:fld>
            <a:endParaRPr lang="en-US" dirty="0"/>
          </a:p>
        </p:txBody>
      </p:sp>
    </p:spTree>
    <p:extLst>
      <p:ext uri="{BB962C8B-B14F-4D97-AF65-F5344CB8AC3E}">
        <p14:creationId xmlns:p14="http://schemas.microsoft.com/office/powerpoint/2010/main" val="2903669687"/>
      </p:ext>
    </p:extLst>
  </p:cSld>
  <p:clrMapOvr>
    <a:masterClrMapping/>
  </p:clrMapOvr>
  <p:transition>
    <p:random/>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fontScale="90000"/>
          </a:bodyPr>
          <a:lstStyle/>
          <a:p>
            <a:r>
              <a:rPr lang="en-US" dirty="0"/>
              <a:t>Executive Leadership and </a:t>
            </a:r>
            <a:r>
              <a:rPr lang="en-US" dirty="0" smtClean="0"/>
              <a:t/>
            </a:r>
            <a:br>
              <a:rPr lang="en-US" dirty="0" smtClean="0"/>
            </a:br>
            <a:r>
              <a:rPr lang="en-US" dirty="0" smtClean="0"/>
              <a:t>Strategic </a:t>
            </a:r>
            <a:r>
              <a:rPr lang="en-US" dirty="0"/>
              <a:t>Vision</a:t>
            </a:r>
          </a:p>
        </p:txBody>
      </p:sp>
      <p:sp>
        <p:nvSpPr>
          <p:cNvPr id="35844" name="Rectangle 2"/>
          <p:cNvSpPr>
            <a:spLocks noGrp="1" noChangeArrowheads="1"/>
          </p:cNvSpPr>
          <p:nvPr>
            <p:ph idx="1"/>
          </p:nvPr>
        </p:nvSpPr>
        <p:spPr/>
        <p:txBody>
          <a:bodyPr>
            <a:normAutofit/>
          </a:bodyPr>
          <a:lstStyle/>
          <a:p>
            <a:r>
              <a:rPr lang="en-US" altLang="en-US" b="1" dirty="0" smtClean="0"/>
              <a:t>Executive leadership </a:t>
            </a:r>
            <a:endParaRPr lang="en-US" altLang="en-US" b="1" dirty="0"/>
          </a:p>
          <a:p>
            <a:pPr lvl="1"/>
            <a:r>
              <a:rPr lang="en-US" altLang="en-US" dirty="0" smtClean="0"/>
              <a:t>the directing of activities toward the accomplishment of corporate objectives, </a:t>
            </a:r>
            <a:r>
              <a:rPr lang="en-US" altLang="en-US" dirty="0"/>
              <a:t>s</a:t>
            </a:r>
            <a:r>
              <a:rPr lang="en-US" altLang="en-US" dirty="0" smtClean="0"/>
              <a:t>ets the tone for the entire corporation</a:t>
            </a:r>
          </a:p>
          <a:p>
            <a:endParaRPr lang="en-US" altLang="en-US" sz="500" dirty="0" smtClean="0"/>
          </a:p>
          <a:p>
            <a:r>
              <a:rPr lang="en-US" altLang="en-US" b="1" dirty="0" smtClean="0"/>
              <a:t>Strategic vision</a:t>
            </a:r>
          </a:p>
          <a:p>
            <a:pPr lvl="1"/>
            <a:r>
              <a:rPr lang="en-US" altLang="en-US" dirty="0" smtClean="0"/>
              <a:t>description of what the company is capable of becoming</a:t>
            </a:r>
          </a:p>
          <a:p>
            <a:endParaRPr lang="en-US" altLang="en-US" dirty="0" smtClean="0"/>
          </a:p>
          <a:p>
            <a:endParaRPr lang="en-US" altLang="en-US" dirty="0" smtClean="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35843" name="Slide Number Placeholder 6"/>
          <p:cNvSpPr>
            <a:spLocks noGrp="1"/>
          </p:cNvSpPr>
          <p:nvPr>
            <p:ph type="sldNum" sz="quarter" idx="12"/>
          </p:nvPr>
        </p:nvSpPr>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r>
              <a:rPr lang="en-US" altLang="en-US" sz="1200" dirty="0" smtClean="0"/>
              <a:t>2-</a:t>
            </a:r>
            <a:fld id="{D05D3C27-E9F1-4406-AA5C-B0B7E58E3B8D}" type="slidenum">
              <a:rPr lang="en-US" altLang="en-US" sz="1200" smtClean="0"/>
              <a:pPr/>
              <a:t>28</a:t>
            </a:fld>
            <a:endParaRPr lang="en-US" altLang="en-US" sz="1200" dirty="0"/>
          </a:p>
        </p:txBody>
      </p:sp>
    </p:spTree>
    <p:extLst>
      <p:ext uri="{BB962C8B-B14F-4D97-AF65-F5344CB8AC3E}">
        <p14:creationId xmlns:p14="http://schemas.microsoft.com/office/powerpoint/2010/main" val="1335539325"/>
      </p:ext>
    </p:extLst>
  </p:cSld>
  <p:clrMapOvr>
    <a:masterClrMapping/>
  </p:clrMapOvr>
  <p:transition>
    <p:random/>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Executive Leadership and </a:t>
            </a:r>
            <a:br>
              <a:rPr lang="en-US" dirty="0"/>
            </a:br>
            <a:r>
              <a:rPr lang="en-US" dirty="0"/>
              <a:t>Strategic Vision</a:t>
            </a:r>
          </a:p>
        </p:txBody>
      </p:sp>
      <p:sp>
        <p:nvSpPr>
          <p:cNvPr id="36868" name="Rectangle 2"/>
          <p:cNvSpPr>
            <a:spLocks noGrp="1" noChangeArrowheads="1"/>
          </p:cNvSpPr>
          <p:nvPr>
            <p:ph idx="1"/>
          </p:nvPr>
        </p:nvSpPr>
        <p:spPr/>
        <p:txBody>
          <a:bodyPr/>
          <a:lstStyle/>
          <a:p>
            <a:r>
              <a:rPr lang="en-US" altLang="en-US" b="1" dirty="0" smtClean="0"/>
              <a:t>Transformational leaders</a:t>
            </a:r>
          </a:p>
          <a:p>
            <a:pPr lvl="1"/>
            <a:r>
              <a:rPr lang="en-US" altLang="en-US" dirty="0" smtClean="0"/>
              <a:t>provide change and movement in an organization by providing a vision for that change</a:t>
            </a:r>
          </a:p>
          <a:p>
            <a:endParaRPr lang="en-US" altLang="en-US" dirty="0" smtClean="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36867" name="Slide Number Placeholder 6"/>
          <p:cNvSpPr>
            <a:spLocks noGrp="1"/>
          </p:cNvSpPr>
          <p:nvPr>
            <p:ph type="sldNum" sz="quarter" idx="12"/>
          </p:nvPr>
        </p:nvSpPr>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r>
              <a:rPr lang="en-US" altLang="en-US" sz="1200" dirty="0" smtClean="0"/>
              <a:t>2-</a:t>
            </a:r>
            <a:fld id="{F79B2E13-1F19-44F3-A3B5-1CE2E4AE3437}" type="slidenum">
              <a:rPr lang="en-US" altLang="en-US" sz="1200" smtClean="0"/>
              <a:pPr/>
              <a:t>29</a:t>
            </a:fld>
            <a:endParaRPr lang="en-US" altLang="en-US" sz="1200" dirty="0"/>
          </a:p>
        </p:txBody>
      </p:sp>
    </p:spTree>
    <p:extLst>
      <p:ext uri="{BB962C8B-B14F-4D97-AF65-F5344CB8AC3E}">
        <p14:creationId xmlns:p14="http://schemas.microsoft.com/office/powerpoint/2010/main" val="2154447367"/>
      </p:ext>
    </p:extLst>
  </p:cSld>
  <p:clrMapOvr>
    <a:masterClrMapping/>
  </p:clrMapOvr>
  <p:transition>
    <p:rand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Role of the Board of Directors</a:t>
            </a:r>
            <a:endParaRPr lang="en-US" dirty="0"/>
          </a:p>
        </p:txBody>
      </p:sp>
      <p:sp>
        <p:nvSpPr>
          <p:cNvPr id="18436" name="Rectangle 2"/>
          <p:cNvSpPr>
            <a:spLocks noGrp="1" noChangeArrowheads="1"/>
          </p:cNvSpPr>
          <p:nvPr>
            <p:ph idx="1"/>
          </p:nvPr>
        </p:nvSpPr>
        <p:spPr/>
        <p:txBody>
          <a:bodyPr/>
          <a:lstStyle/>
          <a:p>
            <a:r>
              <a:rPr lang="en-US" altLang="en-US" b="1" dirty="0" smtClean="0"/>
              <a:t>Corporation</a:t>
            </a:r>
          </a:p>
          <a:p>
            <a:pPr lvl="1"/>
            <a:r>
              <a:rPr lang="en-US" altLang="en-US" dirty="0" smtClean="0"/>
              <a:t>a mechanism established to allow different parties to contribute capital, expertise and labor for their mutual benefit</a:t>
            </a:r>
          </a:p>
          <a:p>
            <a:endParaRPr lang="en-US" altLang="en-US" sz="500" dirty="0" smtClean="0"/>
          </a:p>
          <a:p>
            <a:r>
              <a:rPr lang="en-US" altLang="en-US" dirty="0" smtClean="0"/>
              <a:t>The corporation is governed by the </a:t>
            </a:r>
            <a:r>
              <a:rPr lang="en-US" altLang="en-US" i="1" dirty="0" smtClean="0">
                <a:solidFill>
                  <a:schemeClr val="tx2">
                    <a:lumMod val="60000"/>
                    <a:lumOff val="40000"/>
                  </a:schemeClr>
                </a:solidFill>
              </a:rPr>
              <a:t>board of directors</a:t>
            </a:r>
            <a:r>
              <a:rPr lang="en-US" altLang="en-US" dirty="0" smtClean="0"/>
              <a:t> that oversees </a:t>
            </a:r>
            <a:r>
              <a:rPr lang="en-US" altLang="en-US" i="1" dirty="0" smtClean="0">
                <a:solidFill>
                  <a:schemeClr val="tx2">
                    <a:lumMod val="60000"/>
                    <a:lumOff val="40000"/>
                  </a:schemeClr>
                </a:solidFill>
              </a:rPr>
              <a:t>top management </a:t>
            </a:r>
            <a:r>
              <a:rPr lang="en-US" altLang="en-US" dirty="0" smtClean="0"/>
              <a:t>with the concurrence of the </a:t>
            </a:r>
            <a:r>
              <a:rPr lang="en-US" altLang="en-US" i="1" dirty="0" smtClean="0">
                <a:solidFill>
                  <a:schemeClr val="tx2">
                    <a:lumMod val="60000"/>
                    <a:lumOff val="40000"/>
                  </a:schemeClr>
                </a:solidFill>
              </a:rPr>
              <a:t>shareholders</a:t>
            </a:r>
            <a:r>
              <a:rPr lang="en-US" altLang="en-US" dirty="0" smtClean="0"/>
              <a:t>.</a:t>
            </a:r>
          </a:p>
          <a:p>
            <a:endParaRPr lang="en-US" altLang="en-US" dirty="0" smtClean="0"/>
          </a:p>
          <a:p>
            <a:endParaRPr lang="en-US" altLang="en-US" dirty="0" smtClean="0"/>
          </a:p>
        </p:txBody>
      </p:sp>
      <p:sp>
        <p:nvSpPr>
          <p:cNvPr id="18435" name="Slide Number Placeholder 6"/>
          <p:cNvSpPr>
            <a:spLocks noGrp="1"/>
          </p:cNvSpPr>
          <p:nvPr>
            <p:ph type="sldNum" sz="quarter" idx="12"/>
          </p:nvPr>
        </p:nvSpPr>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r>
              <a:rPr lang="en-US" altLang="en-US" sz="1200" dirty="0" smtClean="0"/>
              <a:t>2-</a:t>
            </a:r>
            <a:fld id="{D18564EF-3317-4CE8-AC24-41B77EE37E80}" type="slidenum">
              <a:rPr lang="en-US" altLang="en-US" sz="1200" smtClean="0"/>
              <a:pPr/>
              <a:t>3</a:t>
            </a:fld>
            <a:endParaRPr lang="en-US" altLang="en-US" sz="1200" dirty="0"/>
          </a:p>
        </p:txBody>
      </p:sp>
      <p:sp>
        <p:nvSpPr>
          <p:cNvPr id="7" name="Footer Placeholder 6"/>
          <p:cNvSpPr>
            <a:spLocks noGrp="1"/>
          </p:cNvSpPr>
          <p:nvPr>
            <p:ph type="ftr" sz="quarter" idx="11"/>
          </p:nvPr>
        </p:nvSpPr>
        <p:spPr/>
        <p:txBody>
          <a:bodyPr/>
          <a:lstStyle/>
          <a:p>
            <a:r>
              <a:rPr lang="en-US" dirty="0" smtClean="0"/>
              <a:t>Copyright © 2015 Pearson Education, Inc. </a:t>
            </a:r>
            <a:endParaRPr lang="en-US" dirty="0"/>
          </a:p>
        </p:txBody>
      </p:sp>
    </p:spTree>
    <p:extLst>
      <p:ext uri="{BB962C8B-B14F-4D97-AF65-F5344CB8AC3E}">
        <p14:creationId xmlns:p14="http://schemas.microsoft.com/office/powerpoint/2010/main" val="575701179"/>
      </p:ext>
    </p:extLst>
  </p:cSld>
  <p:clrMapOvr>
    <a:masterClrMapping/>
  </p:clrMapOvr>
  <p:transition>
    <p:random/>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Executive Leadership and </a:t>
            </a:r>
            <a:br>
              <a:rPr lang="en-US" dirty="0"/>
            </a:br>
            <a:r>
              <a:rPr lang="en-US" dirty="0"/>
              <a:t>Strategic Vision</a:t>
            </a:r>
          </a:p>
        </p:txBody>
      </p:sp>
      <p:sp>
        <p:nvSpPr>
          <p:cNvPr id="3" name="Content Placeholder 2"/>
          <p:cNvSpPr>
            <a:spLocks noGrp="1"/>
          </p:cNvSpPr>
          <p:nvPr>
            <p:ph idx="1"/>
          </p:nvPr>
        </p:nvSpPr>
        <p:spPr/>
        <p:txBody>
          <a:bodyPr>
            <a:normAutofit/>
          </a:bodyPr>
          <a:lstStyle/>
          <a:p>
            <a:pPr marL="0" indent="0">
              <a:buNone/>
            </a:pPr>
            <a:r>
              <a:rPr lang="en-US" altLang="en-US" b="1" dirty="0" smtClean="0">
                <a:solidFill>
                  <a:schemeClr val="tx2">
                    <a:lumMod val="60000"/>
                    <a:lumOff val="40000"/>
                  </a:schemeClr>
                </a:solidFill>
              </a:rPr>
              <a:t>Characteristics of effective CEOs </a:t>
            </a:r>
            <a:r>
              <a:rPr lang="en-US" altLang="en-US" dirty="0" smtClean="0"/>
              <a:t>include:</a:t>
            </a:r>
          </a:p>
          <a:p>
            <a:pPr marL="514350" indent="-514350">
              <a:buFont typeface="+mj-lt"/>
              <a:buAutoNum type="arabicPeriod"/>
            </a:pPr>
            <a:r>
              <a:rPr lang="en-US" altLang="en-US" sz="3000" dirty="0" smtClean="0"/>
              <a:t>The CEO articulates a strategic vision for the corporation.</a:t>
            </a:r>
          </a:p>
          <a:p>
            <a:pPr marL="514350" indent="-514350">
              <a:buFont typeface="+mj-lt"/>
              <a:buAutoNum type="arabicPeriod"/>
            </a:pPr>
            <a:r>
              <a:rPr lang="en-US" altLang="en-US" sz="3000" dirty="0" smtClean="0"/>
              <a:t>The CEO presents a role for others to identify with and to follow.</a:t>
            </a:r>
          </a:p>
          <a:p>
            <a:pPr marL="514350" indent="-514350">
              <a:buFont typeface="+mj-lt"/>
              <a:buAutoNum type="arabicPeriod"/>
            </a:pPr>
            <a:r>
              <a:rPr lang="en-US" altLang="en-US" sz="3000" dirty="0" smtClean="0"/>
              <a:t>The CEO communicates high performance standards and also show confidence in the followers’ abilities to meet these standards.</a:t>
            </a:r>
          </a:p>
          <a:p>
            <a:pPr marL="514350" indent="-514350">
              <a:buFont typeface="+mj-lt"/>
              <a:buAutoNum type="arabicPeriod"/>
            </a:pPr>
            <a:endParaRPr lang="en-US" sz="3000" dirty="0"/>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2-</a:t>
            </a:r>
            <a:fld id="{3BA836C6-F704-448B-94C4-5B456B503172}" type="slidenum">
              <a:rPr lang="en-US" smtClean="0"/>
              <a:pPr/>
              <a:t>30</a:t>
            </a:fld>
            <a:endParaRPr lang="en-US" dirty="0"/>
          </a:p>
        </p:txBody>
      </p:sp>
    </p:spTree>
    <p:extLst>
      <p:ext uri="{BB962C8B-B14F-4D97-AF65-F5344CB8AC3E}">
        <p14:creationId xmlns:p14="http://schemas.microsoft.com/office/powerpoint/2010/main" val="500809046"/>
      </p:ext>
    </p:extLst>
  </p:cSld>
  <p:clrMapOvr>
    <a:masterClrMapping/>
  </p:clrMapOvr>
  <p:transition>
    <p:random/>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Managing the </a:t>
            </a:r>
            <a:r>
              <a:rPr lang="en-US" dirty="0" smtClean="0"/>
              <a:t/>
            </a:r>
            <a:br>
              <a:rPr lang="en-US" dirty="0" smtClean="0"/>
            </a:br>
            <a:r>
              <a:rPr lang="en-US" dirty="0" smtClean="0"/>
              <a:t>Strategic </a:t>
            </a:r>
            <a:r>
              <a:rPr lang="en-US" dirty="0"/>
              <a:t>Planning Process</a:t>
            </a:r>
          </a:p>
        </p:txBody>
      </p:sp>
      <p:sp>
        <p:nvSpPr>
          <p:cNvPr id="37892" name="Rectangle 2"/>
          <p:cNvSpPr>
            <a:spLocks noGrp="1" noChangeArrowheads="1"/>
          </p:cNvSpPr>
          <p:nvPr>
            <p:ph idx="1"/>
          </p:nvPr>
        </p:nvSpPr>
        <p:spPr/>
        <p:txBody>
          <a:bodyPr>
            <a:normAutofit/>
          </a:bodyPr>
          <a:lstStyle/>
          <a:p>
            <a:r>
              <a:rPr lang="en-US" altLang="en-US" b="1" dirty="0" smtClean="0"/>
              <a:t>Strategic planning staff</a:t>
            </a:r>
          </a:p>
          <a:p>
            <a:pPr lvl="1"/>
            <a:r>
              <a:rPr lang="en-US" dirty="0" smtClean="0"/>
              <a:t>charged </a:t>
            </a:r>
            <a:r>
              <a:rPr lang="en-US" dirty="0"/>
              <a:t>with supporting </a:t>
            </a:r>
            <a:r>
              <a:rPr lang="en-US" dirty="0" smtClean="0"/>
              <a:t>both top </a:t>
            </a:r>
            <a:r>
              <a:rPr lang="en-US" dirty="0"/>
              <a:t>management and the business units in the strategic planning process</a:t>
            </a:r>
            <a:endParaRPr lang="en-US" altLang="en-US" dirty="0" smtClean="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37891" name="Slide Number Placeholder 6"/>
          <p:cNvSpPr>
            <a:spLocks noGrp="1"/>
          </p:cNvSpPr>
          <p:nvPr>
            <p:ph type="sldNum" sz="quarter" idx="12"/>
          </p:nvPr>
        </p:nvSpPr>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r>
              <a:rPr lang="en-US" altLang="en-US" sz="1200" dirty="0" smtClean="0"/>
              <a:t>2-</a:t>
            </a:r>
            <a:fld id="{8010D602-49D7-4CF5-A9C1-9A6C95C016D2}" type="slidenum">
              <a:rPr lang="en-US" altLang="en-US" sz="1200" smtClean="0"/>
              <a:pPr/>
              <a:t>31</a:t>
            </a:fld>
            <a:endParaRPr lang="en-US" altLang="en-US" sz="1200" dirty="0"/>
          </a:p>
        </p:txBody>
      </p:sp>
    </p:spTree>
    <p:extLst>
      <p:ext uri="{BB962C8B-B14F-4D97-AF65-F5344CB8AC3E}">
        <p14:creationId xmlns:p14="http://schemas.microsoft.com/office/powerpoint/2010/main" val="2371585473"/>
      </p:ext>
    </p:extLst>
  </p:cSld>
  <p:clrMapOvr>
    <a:masterClrMapping/>
  </p:clrMapOvr>
  <p:transition>
    <p:random/>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Managing the </a:t>
            </a:r>
            <a:r>
              <a:rPr lang="en-US" dirty="0" smtClean="0"/>
              <a:t/>
            </a:r>
            <a:br>
              <a:rPr lang="en-US" dirty="0" smtClean="0"/>
            </a:br>
            <a:r>
              <a:rPr lang="en-US" dirty="0" smtClean="0"/>
              <a:t>Strategic </a:t>
            </a:r>
            <a:r>
              <a:rPr lang="en-US" dirty="0"/>
              <a:t>Planning Process</a:t>
            </a:r>
          </a:p>
        </p:txBody>
      </p:sp>
      <p:sp>
        <p:nvSpPr>
          <p:cNvPr id="3" name="Content Placeholder 2"/>
          <p:cNvSpPr>
            <a:spLocks noGrp="1"/>
          </p:cNvSpPr>
          <p:nvPr>
            <p:ph idx="1"/>
          </p:nvPr>
        </p:nvSpPr>
        <p:spPr/>
        <p:txBody>
          <a:bodyPr>
            <a:normAutofit/>
          </a:bodyPr>
          <a:lstStyle/>
          <a:p>
            <a:pPr marL="0" indent="0" algn="ctr">
              <a:buNone/>
            </a:pPr>
            <a:r>
              <a:rPr lang="en-US" altLang="en-US" b="1" dirty="0" smtClean="0">
                <a:solidFill>
                  <a:schemeClr val="tx2">
                    <a:lumMod val="60000"/>
                    <a:lumOff val="40000"/>
                  </a:schemeClr>
                </a:solidFill>
              </a:rPr>
              <a:t>Strategic planning staff responsibilities </a:t>
            </a:r>
            <a:r>
              <a:rPr lang="en-US" altLang="en-US" dirty="0"/>
              <a:t>include:</a:t>
            </a:r>
          </a:p>
          <a:p>
            <a:endParaRPr lang="en-US" altLang="en-US" sz="800" dirty="0"/>
          </a:p>
          <a:p>
            <a:pPr marL="514350" indent="-514350">
              <a:buFont typeface="+mj-lt"/>
              <a:buAutoNum type="arabicPeriod"/>
            </a:pPr>
            <a:r>
              <a:rPr lang="en-US" altLang="en-US" dirty="0" smtClean="0"/>
              <a:t>Identify </a:t>
            </a:r>
            <a:r>
              <a:rPr lang="en-US" altLang="en-US" dirty="0"/>
              <a:t>and </a:t>
            </a:r>
            <a:r>
              <a:rPr lang="en-US" altLang="en-US" dirty="0" smtClean="0"/>
              <a:t>analyze </a:t>
            </a:r>
            <a:r>
              <a:rPr lang="en-US" altLang="en-US" dirty="0"/>
              <a:t>company-wide </a:t>
            </a:r>
            <a:r>
              <a:rPr lang="en-US" altLang="en-US" dirty="0">
                <a:solidFill>
                  <a:schemeClr val="tx2">
                    <a:lumMod val="60000"/>
                    <a:lumOff val="40000"/>
                  </a:schemeClr>
                </a:solidFill>
              </a:rPr>
              <a:t>strategic issues</a:t>
            </a:r>
            <a:r>
              <a:rPr lang="en-US" altLang="en-US" dirty="0"/>
              <a:t>, and </a:t>
            </a:r>
            <a:r>
              <a:rPr lang="en-US" altLang="en-US" dirty="0" smtClean="0"/>
              <a:t>suggest </a:t>
            </a:r>
            <a:r>
              <a:rPr lang="en-US" altLang="en-US" dirty="0"/>
              <a:t>corporate strategic </a:t>
            </a:r>
            <a:r>
              <a:rPr lang="en-US" altLang="en-US" dirty="0">
                <a:solidFill>
                  <a:schemeClr val="tx2">
                    <a:lumMod val="60000"/>
                    <a:lumOff val="40000"/>
                  </a:schemeClr>
                </a:solidFill>
              </a:rPr>
              <a:t>alternatives</a:t>
            </a:r>
            <a:r>
              <a:rPr lang="en-US" altLang="en-US" dirty="0"/>
              <a:t> to top management</a:t>
            </a:r>
          </a:p>
          <a:p>
            <a:pPr marL="514350" indent="-514350">
              <a:buFont typeface="+mj-lt"/>
              <a:buAutoNum type="arabicPeriod"/>
            </a:pPr>
            <a:r>
              <a:rPr lang="en-US" altLang="en-US" dirty="0"/>
              <a:t>Work as facilitators with business units to guide them through the </a:t>
            </a:r>
            <a:r>
              <a:rPr lang="en-US" altLang="en-US" dirty="0">
                <a:solidFill>
                  <a:schemeClr val="tx2">
                    <a:lumMod val="60000"/>
                    <a:lumOff val="40000"/>
                  </a:schemeClr>
                </a:solidFill>
              </a:rPr>
              <a:t>strategic planning process</a:t>
            </a:r>
          </a:p>
          <a:p>
            <a:endParaRPr lang="en-US" dirty="0"/>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2-</a:t>
            </a:r>
            <a:fld id="{3BA836C6-F704-448B-94C4-5B456B503172}" type="slidenum">
              <a:rPr lang="en-US" smtClean="0"/>
              <a:pPr/>
              <a:t>32</a:t>
            </a:fld>
            <a:endParaRPr lang="en-US" dirty="0"/>
          </a:p>
        </p:txBody>
      </p:sp>
    </p:spTree>
    <p:extLst>
      <p:ext uri="{BB962C8B-B14F-4D97-AF65-F5344CB8AC3E}">
        <p14:creationId xmlns:p14="http://schemas.microsoft.com/office/powerpoint/2010/main" val="631577413"/>
      </p:ext>
    </p:extLst>
  </p:cSld>
  <p:clrMapOvr>
    <a:masterClrMapping/>
  </p:clrMapOvr>
  <p:transition>
    <p:random/>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smtClean="0"/>
              <a:t>Copyright © 2015 Pearson Education, Inc. </a:t>
            </a:r>
            <a:endParaRPr lang="en-US" dirty="0"/>
          </a:p>
        </p:txBody>
      </p:sp>
      <p:sp>
        <p:nvSpPr>
          <p:cNvPr id="4" name="Slide Number Placeholder 3"/>
          <p:cNvSpPr>
            <a:spLocks noGrp="1"/>
          </p:cNvSpPr>
          <p:nvPr>
            <p:ph type="sldNum" sz="quarter" idx="12"/>
          </p:nvPr>
        </p:nvSpPr>
        <p:spPr/>
        <p:txBody>
          <a:bodyPr/>
          <a:lstStyle/>
          <a:p>
            <a:r>
              <a:rPr lang="en-US" dirty="0" smtClean="0"/>
              <a:t>2-</a:t>
            </a:r>
            <a:fld id="{3BA836C6-F704-448B-94C4-5B456B503172}" type="slidenum">
              <a:rPr lang="en-US" smtClean="0"/>
              <a:pPr/>
              <a:t>33</a:t>
            </a:fld>
            <a:endParaRPr lang="en-US" dirty="0"/>
          </a:p>
        </p:txBody>
      </p:sp>
      <p:pic>
        <p:nvPicPr>
          <p:cNvPr id="1026" name="Picture 3" descr="3293795473_4752441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8978" y="2247900"/>
            <a:ext cx="7566044"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47514081"/>
      </p:ext>
    </p:extLst>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Role </a:t>
            </a:r>
            <a:r>
              <a:rPr lang="en-US" dirty="0"/>
              <a:t>of the Board of Directors</a:t>
            </a:r>
          </a:p>
        </p:txBody>
      </p:sp>
      <p:sp>
        <p:nvSpPr>
          <p:cNvPr id="19460" name="Rectangle 2"/>
          <p:cNvSpPr>
            <a:spLocks noGrp="1" noChangeArrowheads="1"/>
          </p:cNvSpPr>
          <p:nvPr>
            <p:ph idx="1"/>
          </p:nvPr>
        </p:nvSpPr>
        <p:spPr/>
        <p:txBody>
          <a:bodyPr/>
          <a:lstStyle/>
          <a:p>
            <a:r>
              <a:rPr lang="en-US" altLang="en-US" b="1" dirty="0" smtClean="0"/>
              <a:t>Corporate governance</a:t>
            </a:r>
          </a:p>
          <a:p>
            <a:pPr lvl="1"/>
            <a:r>
              <a:rPr lang="en-US" altLang="en-US" dirty="0" smtClean="0"/>
              <a:t>refers to the relationship among the board of directors, top management and shareholders in determining the direction and performance of the corporation</a:t>
            </a:r>
          </a:p>
          <a:p>
            <a:endParaRPr lang="en-US" altLang="en-US" dirty="0" smtClean="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19459" name="Slide Number Placeholder 6"/>
          <p:cNvSpPr>
            <a:spLocks noGrp="1"/>
          </p:cNvSpPr>
          <p:nvPr>
            <p:ph type="sldNum" sz="quarter" idx="12"/>
          </p:nvPr>
        </p:nvSpPr>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r>
              <a:rPr lang="en-US" altLang="en-US" sz="1200" dirty="0" smtClean="0"/>
              <a:t>2-</a:t>
            </a:r>
            <a:fld id="{2BC117D2-CC6B-40F1-870C-C8A79345A96B}" type="slidenum">
              <a:rPr lang="en-US" altLang="en-US" sz="1200" smtClean="0"/>
              <a:pPr/>
              <a:t>4</a:t>
            </a:fld>
            <a:endParaRPr lang="en-US" altLang="en-US" sz="1200" dirty="0"/>
          </a:p>
        </p:txBody>
      </p:sp>
    </p:spTree>
    <p:extLst>
      <p:ext uri="{BB962C8B-B14F-4D97-AF65-F5344CB8AC3E}">
        <p14:creationId xmlns:p14="http://schemas.microsoft.com/office/powerpoint/2010/main" val="2053895485"/>
      </p:ext>
    </p:extLst>
  </p:cSld>
  <p:clrMapOvr>
    <a:masterClrMapping/>
  </p:clrMapOvr>
  <p:transition>
    <p:rand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Responsibilities of the Board</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537102613"/>
              </p:ext>
            </p:extLst>
          </p:nvPr>
        </p:nvGraphicFramePr>
        <p:xfrm>
          <a:off x="457200" y="17526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2-</a:t>
            </a:r>
            <a:fld id="{3BA836C6-F704-448B-94C4-5B456B503172}" type="slidenum">
              <a:rPr lang="en-US" smtClean="0"/>
              <a:pPr/>
              <a:t>5</a:t>
            </a:fld>
            <a:endParaRPr lang="en-US" dirty="0"/>
          </a:p>
        </p:txBody>
      </p:sp>
    </p:spTree>
    <p:extLst>
      <p:ext uri="{BB962C8B-B14F-4D97-AF65-F5344CB8AC3E}">
        <p14:creationId xmlns:p14="http://schemas.microsoft.com/office/powerpoint/2010/main" val="2299654706"/>
      </p:ext>
    </p:extLst>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Responsibilities of the Board</a:t>
            </a:r>
          </a:p>
        </p:txBody>
      </p:sp>
      <p:sp>
        <p:nvSpPr>
          <p:cNvPr id="20484" name="Rectangle 2"/>
          <p:cNvSpPr>
            <a:spLocks noGrp="1" noChangeArrowheads="1"/>
          </p:cNvSpPr>
          <p:nvPr>
            <p:ph idx="1"/>
          </p:nvPr>
        </p:nvSpPr>
        <p:spPr/>
        <p:txBody>
          <a:bodyPr>
            <a:normAutofit/>
          </a:bodyPr>
          <a:lstStyle/>
          <a:p>
            <a:r>
              <a:rPr lang="en-US" altLang="en-US" b="1" dirty="0" smtClean="0"/>
              <a:t>Due care</a:t>
            </a:r>
          </a:p>
          <a:p>
            <a:pPr lvl="1"/>
            <a:r>
              <a:rPr lang="en-US" dirty="0"/>
              <a:t>the board is required to direct the affairs of the corporation but not </a:t>
            </a:r>
            <a:r>
              <a:rPr lang="en-US" dirty="0" smtClean="0"/>
              <a:t>to manage them</a:t>
            </a:r>
          </a:p>
          <a:p>
            <a:pPr lvl="1"/>
            <a:endParaRPr lang="en-US" sz="500" dirty="0" smtClean="0"/>
          </a:p>
          <a:p>
            <a:r>
              <a:rPr lang="en-US" sz="2800" dirty="0"/>
              <a:t>If a director or the board as a </a:t>
            </a:r>
            <a:r>
              <a:rPr lang="en-US" sz="2800" dirty="0" smtClean="0"/>
              <a:t>whole fails </a:t>
            </a:r>
            <a:r>
              <a:rPr lang="en-US" sz="2800" dirty="0"/>
              <a:t>to act with </a:t>
            </a:r>
            <a:r>
              <a:rPr lang="en-US" sz="2800" dirty="0">
                <a:solidFill>
                  <a:schemeClr val="accent1">
                    <a:lumMod val="75000"/>
                  </a:schemeClr>
                </a:solidFill>
              </a:rPr>
              <a:t>due care </a:t>
            </a:r>
            <a:r>
              <a:rPr lang="en-US" sz="2800" dirty="0"/>
              <a:t>and, as a result, the corporation is in some way harmed, the </a:t>
            </a:r>
            <a:r>
              <a:rPr lang="en-US" sz="2800" dirty="0" smtClean="0"/>
              <a:t>careless director </a:t>
            </a:r>
            <a:r>
              <a:rPr lang="en-US" sz="2800" dirty="0"/>
              <a:t>or directors can be held personally liable for the harm </a:t>
            </a:r>
            <a:r>
              <a:rPr lang="en-US" sz="2800" dirty="0" smtClean="0"/>
              <a:t>done.</a:t>
            </a:r>
            <a:endParaRPr lang="en-US" altLang="en-US" sz="2800" dirty="0" smtClean="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20483" name="Slide Number Placeholder 6"/>
          <p:cNvSpPr>
            <a:spLocks noGrp="1"/>
          </p:cNvSpPr>
          <p:nvPr>
            <p:ph type="sldNum" sz="quarter" idx="12"/>
          </p:nvPr>
        </p:nvSpPr>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r>
              <a:rPr lang="en-US" altLang="en-US" sz="1200" dirty="0" smtClean="0"/>
              <a:t>2-</a:t>
            </a:r>
            <a:fld id="{97CB19D6-45BA-40A8-9B31-1AD626A221C6}" type="slidenum">
              <a:rPr lang="en-US" altLang="en-US" sz="1200" smtClean="0"/>
              <a:pPr/>
              <a:t>6</a:t>
            </a:fld>
            <a:endParaRPr lang="en-US" altLang="en-US" sz="1200" dirty="0"/>
          </a:p>
        </p:txBody>
      </p:sp>
    </p:spTree>
    <p:extLst>
      <p:ext uri="{BB962C8B-B14F-4D97-AF65-F5344CB8AC3E}">
        <p14:creationId xmlns:p14="http://schemas.microsoft.com/office/powerpoint/2010/main" val="1076058664"/>
      </p:ext>
    </p:extLst>
  </p:cSld>
  <p:clrMapOvr>
    <a:masterClrMapping/>
  </p:clrMapOvr>
  <p:transition>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fontScale="90000"/>
          </a:bodyPr>
          <a:lstStyle/>
          <a:p>
            <a:pPr marL="0" indent="0"/>
            <a:r>
              <a:rPr lang="en-US" altLang="en-US" dirty="0"/>
              <a:t>Role of the Board in </a:t>
            </a:r>
            <a:r>
              <a:rPr lang="en-US" altLang="en-US" dirty="0" smtClean="0"/>
              <a:t/>
            </a:r>
            <a:br>
              <a:rPr lang="en-US" altLang="en-US" dirty="0" smtClean="0"/>
            </a:br>
            <a:r>
              <a:rPr lang="en-US" altLang="en-US" dirty="0" smtClean="0"/>
              <a:t>Strategic </a:t>
            </a:r>
            <a:r>
              <a:rPr lang="en-US" altLang="en-US" dirty="0"/>
              <a:t>Management</a:t>
            </a:r>
          </a:p>
        </p:txBody>
      </p:sp>
      <p:sp>
        <p:nvSpPr>
          <p:cNvPr id="22532" name="Rectangle 2"/>
          <p:cNvSpPr>
            <a:spLocks noGrp="1" noChangeArrowheads="1"/>
          </p:cNvSpPr>
          <p:nvPr>
            <p:ph idx="1"/>
          </p:nvPr>
        </p:nvSpPr>
        <p:spPr/>
        <p:txBody>
          <a:bodyPr/>
          <a:lstStyle/>
          <a:p>
            <a:r>
              <a:rPr lang="en-US" altLang="en-US" b="1" dirty="0" smtClean="0"/>
              <a:t>Monitor</a:t>
            </a:r>
            <a:r>
              <a:rPr lang="en-US" altLang="en-US" dirty="0" smtClean="0"/>
              <a:t> developments inside and outside the corporation</a:t>
            </a:r>
          </a:p>
          <a:p>
            <a:r>
              <a:rPr lang="en-US" altLang="en-US" b="1" dirty="0" smtClean="0"/>
              <a:t>Evaluate and Influence </a:t>
            </a:r>
            <a:r>
              <a:rPr lang="en-US" altLang="en-US" dirty="0" smtClean="0"/>
              <a:t>management proposals, decisions and actions</a:t>
            </a:r>
          </a:p>
          <a:p>
            <a:r>
              <a:rPr lang="en-US" altLang="en-US" b="1" dirty="0" smtClean="0"/>
              <a:t>Initiate and Determine </a:t>
            </a:r>
            <a:r>
              <a:rPr lang="en-US" altLang="en-US" dirty="0" smtClean="0"/>
              <a:t>the corporation’s mission and strategies </a:t>
            </a:r>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22531" name="Slide Number Placeholder 6"/>
          <p:cNvSpPr>
            <a:spLocks noGrp="1"/>
          </p:cNvSpPr>
          <p:nvPr>
            <p:ph type="sldNum" sz="quarter" idx="12"/>
          </p:nvPr>
        </p:nvSpPr>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r>
              <a:rPr lang="en-US" altLang="en-US" sz="1200" dirty="0" smtClean="0"/>
              <a:t>2-</a:t>
            </a:r>
            <a:fld id="{47E4EEE0-0BB3-4285-809F-33C482479BBE}" type="slidenum">
              <a:rPr lang="en-US" altLang="en-US" sz="1200" smtClean="0"/>
              <a:pPr/>
              <a:t>7</a:t>
            </a:fld>
            <a:endParaRPr lang="en-US" altLang="en-US" sz="1200" dirty="0"/>
          </a:p>
        </p:txBody>
      </p:sp>
    </p:spTree>
    <p:extLst>
      <p:ext uri="{BB962C8B-B14F-4D97-AF65-F5344CB8AC3E}">
        <p14:creationId xmlns:p14="http://schemas.microsoft.com/office/powerpoint/2010/main" val="3878610638"/>
      </p:ext>
    </p:extLst>
  </p:cSld>
  <p:clrMapOvr>
    <a:masterClrMapping/>
  </p:clrMapOvr>
  <p:transition>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Board of Directors’ Continuum</a:t>
            </a:r>
          </a:p>
        </p:txBody>
      </p:sp>
      <p:sp>
        <p:nvSpPr>
          <p:cNvPr id="2" name="Footer Placeholder 1"/>
          <p:cNvSpPr>
            <a:spLocks noGrp="1"/>
          </p:cNvSpPr>
          <p:nvPr>
            <p:ph type="ftr" sz="quarter" idx="11"/>
          </p:nvPr>
        </p:nvSpPr>
        <p:spPr/>
        <p:txBody>
          <a:bodyPr/>
          <a:lstStyle/>
          <a:p>
            <a:r>
              <a:rPr lang="en-US" dirty="0" smtClean="0"/>
              <a:t>Copyright © 2015 Pearson Education, Inc. </a:t>
            </a:r>
            <a:endParaRPr lang="en-US" dirty="0"/>
          </a:p>
        </p:txBody>
      </p:sp>
      <p:sp>
        <p:nvSpPr>
          <p:cNvPr id="23555" name="Slide Number Placeholder 6"/>
          <p:cNvSpPr>
            <a:spLocks noGrp="1"/>
          </p:cNvSpPr>
          <p:nvPr>
            <p:ph type="sldNum" sz="quarter" idx="12"/>
          </p:nvPr>
        </p:nvSpPr>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r>
              <a:rPr lang="en-US" altLang="en-US" sz="1200" dirty="0" smtClean="0"/>
              <a:t>2-</a:t>
            </a:r>
            <a:fld id="{3135A691-3DC0-4380-8856-89CD894D193E}" type="slidenum">
              <a:rPr lang="en-US" altLang="en-US" sz="1200" smtClean="0"/>
              <a:pPr/>
              <a:t>8</a:t>
            </a:fld>
            <a:endParaRPr lang="en-US" altLang="en-US" sz="1200"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1826623"/>
            <a:ext cx="8286750" cy="4216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35726933"/>
      </p:ext>
    </p:extLst>
  </p:cSld>
  <p:clrMapOvr>
    <a:masterClrMapping/>
  </p:clrMapOvr>
  <p:transition>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marL="0" indent="0"/>
            <a:r>
              <a:rPr lang="en-US" altLang="en-US" dirty="0"/>
              <a:t>Members of a Board of Directors</a:t>
            </a:r>
          </a:p>
        </p:txBody>
      </p:sp>
      <p:sp>
        <p:nvSpPr>
          <p:cNvPr id="24580" name="Rectangle 2"/>
          <p:cNvSpPr>
            <a:spLocks noGrp="1" noChangeArrowheads="1"/>
          </p:cNvSpPr>
          <p:nvPr>
            <p:ph idx="1"/>
          </p:nvPr>
        </p:nvSpPr>
        <p:spPr/>
        <p:txBody>
          <a:bodyPr>
            <a:normAutofit/>
          </a:bodyPr>
          <a:lstStyle/>
          <a:p>
            <a:r>
              <a:rPr lang="en-US" altLang="en-US" b="1" dirty="0" smtClean="0"/>
              <a:t>Inside directors </a:t>
            </a:r>
          </a:p>
          <a:p>
            <a:pPr lvl="1"/>
            <a:r>
              <a:rPr lang="en-US" dirty="0"/>
              <a:t>t</a:t>
            </a:r>
            <a:r>
              <a:rPr lang="en-US" dirty="0" smtClean="0"/>
              <a:t>ypically officers </a:t>
            </a:r>
            <a:r>
              <a:rPr lang="en-US" dirty="0"/>
              <a:t>or executives employed by the </a:t>
            </a:r>
            <a:r>
              <a:rPr lang="en-US" dirty="0" smtClean="0"/>
              <a:t>corporation</a:t>
            </a:r>
          </a:p>
          <a:p>
            <a:endParaRPr lang="en-US" altLang="en-US" sz="500" dirty="0" smtClean="0"/>
          </a:p>
          <a:p>
            <a:r>
              <a:rPr lang="en-US" altLang="en-US" b="1" dirty="0" smtClean="0"/>
              <a:t>Outside directors </a:t>
            </a:r>
          </a:p>
          <a:p>
            <a:pPr lvl="1"/>
            <a:r>
              <a:rPr lang="en-US" dirty="0" smtClean="0"/>
              <a:t>may </a:t>
            </a:r>
            <a:r>
              <a:rPr lang="en-US" dirty="0"/>
              <a:t>be executives of other firms but are not employees of </a:t>
            </a:r>
            <a:r>
              <a:rPr lang="en-US" dirty="0" smtClean="0"/>
              <a:t>the board’s </a:t>
            </a:r>
            <a:r>
              <a:rPr lang="en-US" dirty="0"/>
              <a:t>corporation</a:t>
            </a:r>
            <a:endParaRPr lang="en-US" altLang="en-US" dirty="0" smtClean="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24579" name="Slide Number Placeholder 6"/>
          <p:cNvSpPr>
            <a:spLocks noGrp="1"/>
          </p:cNvSpPr>
          <p:nvPr>
            <p:ph type="sldNum" sz="quarter" idx="12"/>
          </p:nvPr>
        </p:nvSpPr>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r>
              <a:rPr lang="en-US" altLang="en-US" sz="1200" dirty="0" smtClean="0"/>
              <a:t>2-</a:t>
            </a:r>
            <a:fld id="{F5B9CF76-BE98-450D-9238-82A0EC08282E}" type="slidenum">
              <a:rPr lang="en-US" altLang="en-US" sz="1200" smtClean="0"/>
              <a:pPr/>
              <a:t>9</a:t>
            </a:fld>
            <a:endParaRPr lang="en-US" altLang="en-US" sz="1200" dirty="0"/>
          </a:p>
        </p:txBody>
      </p:sp>
    </p:spTree>
    <p:extLst>
      <p:ext uri="{BB962C8B-B14F-4D97-AF65-F5344CB8AC3E}">
        <p14:creationId xmlns:p14="http://schemas.microsoft.com/office/powerpoint/2010/main" val="3454036319"/>
      </p:ext>
    </p:extLst>
  </p:cSld>
  <p:clrMapOvr>
    <a:masterClrMapping/>
  </p:clrMapOvr>
  <p:transition>
    <p:random/>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2745</TotalTime>
  <Words>2935</Words>
  <Application>Microsoft Office PowerPoint</Application>
  <PresentationFormat>On-screen Show (4:3)</PresentationFormat>
  <Paragraphs>321</Paragraphs>
  <Slides>33</Slides>
  <Notes>31</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Corporate Governance</vt:lpstr>
      <vt:lpstr>Learning Objectives</vt:lpstr>
      <vt:lpstr>Role of the Board of Directors</vt:lpstr>
      <vt:lpstr>Role of the Board of Directors</vt:lpstr>
      <vt:lpstr>Responsibilities of the Board</vt:lpstr>
      <vt:lpstr>Responsibilities of the Board</vt:lpstr>
      <vt:lpstr>Role of the Board in  Strategic Management</vt:lpstr>
      <vt:lpstr>Board of Directors’ Continuum</vt:lpstr>
      <vt:lpstr>Members of a Board of Directors</vt:lpstr>
      <vt:lpstr>Members of a Board of Directors</vt:lpstr>
      <vt:lpstr>Members of a Board of Directors</vt:lpstr>
      <vt:lpstr>Members of a Board of Directors</vt:lpstr>
      <vt:lpstr>Codetermination: Should Employees Serve on Boards?</vt:lpstr>
      <vt:lpstr>Interlocking Directorates</vt:lpstr>
      <vt:lpstr>Interlocking Directorates</vt:lpstr>
      <vt:lpstr>Nomination and Election of  Board Members</vt:lpstr>
      <vt:lpstr>Nomination and Election of  Board Members</vt:lpstr>
      <vt:lpstr>Organization of the Board</vt:lpstr>
      <vt:lpstr>Organization of the Board</vt:lpstr>
      <vt:lpstr>Organization of the Board</vt:lpstr>
      <vt:lpstr>Organization of the Board</vt:lpstr>
      <vt:lpstr>Impact of the Sarbanes–Oxley Act on U.S. Corporate Governance</vt:lpstr>
      <vt:lpstr>Evaluating Governance</vt:lpstr>
      <vt:lpstr>Avoiding Governance Improvements</vt:lpstr>
      <vt:lpstr>Trends in Corporate Governance</vt:lpstr>
      <vt:lpstr>Trends in Corporate Governance</vt:lpstr>
      <vt:lpstr>The Role of Top Management</vt:lpstr>
      <vt:lpstr>Executive Leadership and  Strategic Vision</vt:lpstr>
      <vt:lpstr>Executive Leadership and  Strategic Vision</vt:lpstr>
      <vt:lpstr>Executive Leadership and  Strategic Vision</vt:lpstr>
      <vt:lpstr>Managing the  Strategic Planning Process</vt:lpstr>
      <vt:lpstr>Managing the  Strategic Planning Process</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Bcox</dc:creator>
  <cp:lastModifiedBy>Editorial Services</cp:lastModifiedBy>
  <cp:revision>37</cp:revision>
  <dcterms:created xsi:type="dcterms:W3CDTF">2013-09-21T18:13:02Z</dcterms:created>
  <dcterms:modified xsi:type="dcterms:W3CDTF">2014-01-18T20:13:34Z</dcterms:modified>
</cp:coreProperties>
</file>