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76" r:id="rId3"/>
    <p:sldId id="277" r:id="rId4"/>
    <p:sldId id="259" r:id="rId5"/>
    <p:sldId id="260" r:id="rId6"/>
    <p:sldId id="261" r:id="rId7"/>
    <p:sldId id="278" r:id="rId8"/>
    <p:sldId id="279" r:id="rId9"/>
    <p:sldId id="263" r:id="rId10"/>
    <p:sldId id="280" r:id="rId11"/>
    <p:sldId id="281" r:id="rId12"/>
    <p:sldId id="265" r:id="rId13"/>
    <p:sldId id="282" r:id="rId14"/>
    <p:sldId id="283" r:id="rId15"/>
    <p:sldId id="266" r:id="rId16"/>
    <p:sldId id="284" r:id="rId17"/>
    <p:sldId id="285" r:id="rId18"/>
    <p:sldId id="267" r:id="rId19"/>
    <p:sldId id="268" r:id="rId20"/>
    <p:sldId id="286" r:id="rId21"/>
    <p:sldId id="287" r:id="rId22"/>
    <p:sldId id="270" r:id="rId23"/>
    <p:sldId id="271" r:id="rId24"/>
    <p:sldId id="289" r:id="rId25"/>
    <p:sldId id="288" r:id="rId26"/>
    <p:sldId id="272" r:id="rId27"/>
    <p:sldId id="290" r:id="rId28"/>
    <p:sldId id="273" r:id="rId29"/>
    <p:sldId id="274" r:id="rId30"/>
    <p:sldId id="275" r:id="rId31"/>
    <p:sldId id="25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47247" autoAdjust="0"/>
  </p:normalViewPr>
  <p:slideViewPr>
    <p:cSldViewPr>
      <p:cViewPr>
        <p:scale>
          <a:sx n="20" d="100"/>
          <a:sy n="20" d="100"/>
        </p:scale>
        <p:origin x="-3462" y="-372"/>
      </p:cViewPr>
      <p:guideLst>
        <p:guide orient="horz" pos="2160"/>
        <p:guide pos="2880"/>
      </p:guideLst>
    </p:cSldViewPr>
  </p:slideViewPr>
  <p:notesTextViewPr>
    <p:cViewPr>
      <p:scale>
        <a:sx n="1" d="1"/>
        <a:sy n="1" d="1"/>
      </p:scale>
      <p:origin x="0" y="0"/>
    </p:cViewPr>
  </p:notesTextViewPr>
  <p:sorterViewPr>
    <p:cViewPr>
      <p:scale>
        <a:sx n="100" d="100"/>
        <a:sy n="100" d="100"/>
      </p:scale>
      <p:origin x="0" y="4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30F7357-A050-4FDF-8AA3-5D1B3E555312}" type="doc">
      <dgm:prSet loTypeId="urn:microsoft.com/office/officeart/2005/8/layout/venn1" loCatId="relationship" qsTypeId="urn:microsoft.com/office/officeart/2005/8/quickstyle/3d2" qsCatId="3D" csTypeId="urn:microsoft.com/office/officeart/2005/8/colors/colorful4" csCatId="colorful"/>
      <dgm:spPr/>
      <dgm:t>
        <a:bodyPr/>
        <a:lstStyle/>
        <a:p>
          <a:endParaRPr lang="en-US"/>
        </a:p>
      </dgm:t>
    </dgm:pt>
    <dgm:pt modelId="{0AC9C6F7-D049-4D9B-958E-287438C0594D}">
      <dgm:prSet/>
      <dgm:spPr/>
      <dgm:t>
        <a:bodyPr/>
        <a:lstStyle/>
        <a:p>
          <a:pPr rtl="0"/>
          <a:r>
            <a:rPr lang="en-US" b="1" dirty="0" smtClean="0">
              <a:solidFill>
                <a:schemeClr val="bg1"/>
              </a:solidFill>
              <a:effectLst>
                <a:outerShdw blurRad="38100" dist="38100" dir="2700000" algn="tl">
                  <a:srgbClr val="000000">
                    <a:alpha val="43137"/>
                  </a:srgbClr>
                </a:outerShdw>
              </a:effectLst>
            </a:rPr>
            <a:t>Environmental</a:t>
          </a:r>
          <a:endParaRPr lang="en-US" b="1" dirty="0">
            <a:solidFill>
              <a:schemeClr val="bg1"/>
            </a:solidFill>
            <a:effectLst>
              <a:outerShdw blurRad="38100" dist="38100" dir="2700000" algn="tl">
                <a:srgbClr val="000000">
                  <a:alpha val="43137"/>
                </a:srgbClr>
              </a:outerShdw>
            </a:effectLst>
          </a:endParaRPr>
        </a:p>
      </dgm:t>
    </dgm:pt>
    <dgm:pt modelId="{B531E3BE-16A6-4DBE-BE01-2295288F9BCE}" type="parTrans" cxnId="{53B5F352-E572-4A35-AB66-859515EE207A}">
      <dgm:prSet/>
      <dgm:spPr/>
      <dgm:t>
        <a:bodyPr/>
        <a:lstStyle/>
        <a:p>
          <a:endParaRPr lang="en-US"/>
        </a:p>
      </dgm:t>
    </dgm:pt>
    <dgm:pt modelId="{15DC6D10-8B4A-4CB4-9722-52CA0F1C4E92}" type="sibTrans" cxnId="{53B5F352-E572-4A35-AB66-859515EE207A}">
      <dgm:prSet/>
      <dgm:spPr/>
      <dgm:t>
        <a:bodyPr/>
        <a:lstStyle/>
        <a:p>
          <a:endParaRPr lang="en-US"/>
        </a:p>
      </dgm:t>
    </dgm:pt>
    <dgm:pt modelId="{3B63BE44-5B82-4ADC-B69D-D5C038C3F8A1}">
      <dgm:prSet/>
      <dgm:spPr/>
      <dgm:t>
        <a:bodyPr/>
        <a:lstStyle/>
        <a:p>
          <a:pPr rtl="0"/>
          <a:r>
            <a:rPr lang="en-US" b="1" dirty="0" smtClean="0">
              <a:solidFill>
                <a:schemeClr val="bg1"/>
              </a:solidFill>
              <a:effectLst>
                <a:outerShdw blurRad="38100" dist="38100" dir="2700000" algn="tl">
                  <a:srgbClr val="000000">
                    <a:alpha val="43137"/>
                  </a:srgbClr>
                </a:outerShdw>
              </a:effectLst>
            </a:rPr>
            <a:t>Economic</a:t>
          </a:r>
          <a:endParaRPr lang="en-US" b="1" dirty="0">
            <a:solidFill>
              <a:schemeClr val="bg1"/>
            </a:solidFill>
            <a:effectLst>
              <a:outerShdw blurRad="38100" dist="38100" dir="2700000" algn="tl">
                <a:srgbClr val="000000">
                  <a:alpha val="43137"/>
                </a:srgbClr>
              </a:outerShdw>
            </a:effectLst>
          </a:endParaRPr>
        </a:p>
      </dgm:t>
    </dgm:pt>
    <dgm:pt modelId="{3384D3FE-64A3-4F52-93AA-73B3E650019A}" type="parTrans" cxnId="{927EFE28-2849-4462-BE5E-261690A87295}">
      <dgm:prSet/>
      <dgm:spPr/>
      <dgm:t>
        <a:bodyPr/>
        <a:lstStyle/>
        <a:p>
          <a:endParaRPr lang="en-US"/>
        </a:p>
      </dgm:t>
    </dgm:pt>
    <dgm:pt modelId="{140758DB-6400-44BB-96CD-42937F49A7B9}" type="sibTrans" cxnId="{927EFE28-2849-4462-BE5E-261690A87295}">
      <dgm:prSet/>
      <dgm:spPr/>
      <dgm:t>
        <a:bodyPr/>
        <a:lstStyle/>
        <a:p>
          <a:endParaRPr lang="en-US"/>
        </a:p>
      </dgm:t>
    </dgm:pt>
    <dgm:pt modelId="{E08D33E3-6086-45CB-9307-7BCD201FF7FC}">
      <dgm:prSet/>
      <dgm:spPr/>
      <dgm:t>
        <a:bodyPr/>
        <a:lstStyle/>
        <a:p>
          <a:pPr rtl="0"/>
          <a:r>
            <a:rPr lang="en-US" b="1" dirty="0" smtClean="0">
              <a:solidFill>
                <a:schemeClr val="bg1"/>
              </a:solidFill>
              <a:effectLst>
                <a:outerShdw blurRad="38100" dist="38100" dir="2700000" algn="tl">
                  <a:srgbClr val="000000">
                    <a:alpha val="43137"/>
                  </a:srgbClr>
                </a:outerShdw>
              </a:effectLst>
            </a:rPr>
            <a:t>Social</a:t>
          </a:r>
          <a:endParaRPr lang="en-US" b="1" dirty="0">
            <a:solidFill>
              <a:schemeClr val="bg1"/>
            </a:solidFill>
            <a:effectLst>
              <a:outerShdw blurRad="38100" dist="38100" dir="2700000" algn="tl">
                <a:srgbClr val="000000">
                  <a:alpha val="43137"/>
                </a:srgbClr>
              </a:outerShdw>
            </a:effectLst>
          </a:endParaRPr>
        </a:p>
      </dgm:t>
    </dgm:pt>
    <dgm:pt modelId="{F2B51FF8-F814-4798-95AB-F42C62123C83}" type="parTrans" cxnId="{D56FEE46-4587-4E59-9909-F358C5630CE1}">
      <dgm:prSet/>
      <dgm:spPr/>
      <dgm:t>
        <a:bodyPr/>
        <a:lstStyle/>
        <a:p>
          <a:endParaRPr lang="en-US"/>
        </a:p>
      </dgm:t>
    </dgm:pt>
    <dgm:pt modelId="{0A7E26F8-C998-4537-B6C8-35CD605CFDFD}" type="sibTrans" cxnId="{D56FEE46-4587-4E59-9909-F358C5630CE1}">
      <dgm:prSet/>
      <dgm:spPr/>
      <dgm:t>
        <a:bodyPr/>
        <a:lstStyle/>
        <a:p>
          <a:endParaRPr lang="en-US"/>
        </a:p>
      </dgm:t>
    </dgm:pt>
    <dgm:pt modelId="{CA52AA99-523A-4664-A19D-1B404993A24D}" type="pres">
      <dgm:prSet presAssocID="{B30F7357-A050-4FDF-8AA3-5D1B3E555312}" presName="compositeShape" presStyleCnt="0">
        <dgm:presLayoutVars>
          <dgm:chMax val="7"/>
          <dgm:dir/>
          <dgm:resizeHandles val="exact"/>
        </dgm:presLayoutVars>
      </dgm:prSet>
      <dgm:spPr/>
      <dgm:t>
        <a:bodyPr/>
        <a:lstStyle/>
        <a:p>
          <a:endParaRPr lang="en-US"/>
        </a:p>
      </dgm:t>
    </dgm:pt>
    <dgm:pt modelId="{E13E07BA-B4C5-4C28-BD56-9A699F20F05C}" type="pres">
      <dgm:prSet presAssocID="{0AC9C6F7-D049-4D9B-958E-287438C0594D}" presName="circ1" presStyleLbl="vennNode1" presStyleIdx="0" presStyleCnt="3"/>
      <dgm:spPr/>
      <dgm:t>
        <a:bodyPr/>
        <a:lstStyle/>
        <a:p>
          <a:endParaRPr lang="en-US"/>
        </a:p>
      </dgm:t>
    </dgm:pt>
    <dgm:pt modelId="{989FD9AA-0852-470B-9379-F88095C26EE2}" type="pres">
      <dgm:prSet presAssocID="{0AC9C6F7-D049-4D9B-958E-287438C0594D}" presName="circ1Tx" presStyleLbl="revTx" presStyleIdx="0" presStyleCnt="0">
        <dgm:presLayoutVars>
          <dgm:chMax val="0"/>
          <dgm:chPref val="0"/>
          <dgm:bulletEnabled val="1"/>
        </dgm:presLayoutVars>
      </dgm:prSet>
      <dgm:spPr/>
      <dgm:t>
        <a:bodyPr/>
        <a:lstStyle/>
        <a:p>
          <a:endParaRPr lang="en-US"/>
        </a:p>
      </dgm:t>
    </dgm:pt>
    <dgm:pt modelId="{26DFB3AB-7C10-4C53-B326-7927698096FF}" type="pres">
      <dgm:prSet presAssocID="{3B63BE44-5B82-4ADC-B69D-D5C038C3F8A1}" presName="circ2" presStyleLbl="vennNode1" presStyleIdx="1" presStyleCnt="3"/>
      <dgm:spPr/>
      <dgm:t>
        <a:bodyPr/>
        <a:lstStyle/>
        <a:p>
          <a:endParaRPr lang="en-US"/>
        </a:p>
      </dgm:t>
    </dgm:pt>
    <dgm:pt modelId="{1EA1D7BD-39B4-4F54-A80E-3860830C6FE6}" type="pres">
      <dgm:prSet presAssocID="{3B63BE44-5B82-4ADC-B69D-D5C038C3F8A1}" presName="circ2Tx" presStyleLbl="revTx" presStyleIdx="0" presStyleCnt="0">
        <dgm:presLayoutVars>
          <dgm:chMax val="0"/>
          <dgm:chPref val="0"/>
          <dgm:bulletEnabled val="1"/>
        </dgm:presLayoutVars>
      </dgm:prSet>
      <dgm:spPr/>
      <dgm:t>
        <a:bodyPr/>
        <a:lstStyle/>
        <a:p>
          <a:endParaRPr lang="en-US"/>
        </a:p>
      </dgm:t>
    </dgm:pt>
    <dgm:pt modelId="{684ADA34-5942-45DB-9AC7-18CF87B1F596}" type="pres">
      <dgm:prSet presAssocID="{E08D33E3-6086-45CB-9307-7BCD201FF7FC}" presName="circ3" presStyleLbl="vennNode1" presStyleIdx="2" presStyleCnt="3"/>
      <dgm:spPr/>
      <dgm:t>
        <a:bodyPr/>
        <a:lstStyle/>
        <a:p>
          <a:endParaRPr lang="en-US"/>
        </a:p>
      </dgm:t>
    </dgm:pt>
    <dgm:pt modelId="{B5655A14-04FC-4C51-83C7-FFDB7129E5F9}" type="pres">
      <dgm:prSet presAssocID="{E08D33E3-6086-45CB-9307-7BCD201FF7FC}" presName="circ3Tx" presStyleLbl="revTx" presStyleIdx="0" presStyleCnt="0">
        <dgm:presLayoutVars>
          <dgm:chMax val="0"/>
          <dgm:chPref val="0"/>
          <dgm:bulletEnabled val="1"/>
        </dgm:presLayoutVars>
      </dgm:prSet>
      <dgm:spPr/>
      <dgm:t>
        <a:bodyPr/>
        <a:lstStyle/>
        <a:p>
          <a:endParaRPr lang="en-US"/>
        </a:p>
      </dgm:t>
    </dgm:pt>
  </dgm:ptLst>
  <dgm:cxnLst>
    <dgm:cxn modelId="{53B5F352-E572-4A35-AB66-859515EE207A}" srcId="{B30F7357-A050-4FDF-8AA3-5D1B3E555312}" destId="{0AC9C6F7-D049-4D9B-958E-287438C0594D}" srcOrd="0" destOrd="0" parTransId="{B531E3BE-16A6-4DBE-BE01-2295288F9BCE}" sibTransId="{15DC6D10-8B4A-4CB4-9722-52CA0F1C4E92}"/>
    <dgm:cxn modelId="{7D5AF813-8A5E-4DF5-9E75-C045A4DF1611}" type="presOf" srcId="{3B63BE44-5B82-4ADC-B69D-D5C038C3F8A1}" destId="{26DFB3AB-7C10-4C53-B326-7927698096FF}" srcOrd="0" destOrd="0" presId="urn:microsoft.com/office/officeart/2005/8/layout/venn1"/>
    <dgm:cxn modelId="{7FA28BB7-1E21-4227-9FC6-4E2622C3DF31}" type="presOf" srcId="{E08D33E3-6086-45CB-9307-7BCD201FF7FC}" destId="{684ADA34-5942-45DB-9AC7-18CF87B1F596}" srcOrd="0" destOrd="0" presId="urn:microsoft.com/office/officeart/2005/8/layout/venn1"/>
    <dgm:cxn modelId="{D56FEE46-4587-4E59-9909-F358C5630CE1}" srcId="{B30F7357-A050-4FDF-8AA3-5D1B3E555312}" destId="{E08D33E3-6086-45CB-9307-7BCD201FF7FC}" srcOrd="2" destOrd="0" parTransId="{F2B51FF8-F814-4798-95AB-F42C62123C83}" sibTransId="{0A7E26F8-C998-4537-B6C8-35CD605CFDFD}"/>
    <dgm:cxn modelId="{35E52725-11DD-431B-8702-BAE7C20BD448}" type="presOf" srcId="{B30F7357-A050-4FDF-8AA3-5D1B3E555312}" destId="{CA52AA99-523A-4664-A19D-1B404993A24D}" srcOrd="0" destOrd="0" presId="urn:microsoft.com/office/officeart/2005/8/layout/venn1"/>
    <dgm:cxn modelId="{927EFE28-2849-4462-BE5E-261690A87295}" srcId="{B30F7357-A050-4FDF-8AA3-5D1B3E555312}" destId="{3B63BE44-5B82-4ADC-B69D-D5C038C3F8A1}" srcOrd="1" destOrd="0" parTransId="{3384D3FE-64A3-4F52-93AA-73B3E650019A}" sibTransId="{140758DB-6400-44BB-96CD-42937F49A7B9}"/>
    <dgm:cxn modelId="{240635E5-DF91-4269-81CB-2557F3EDB91C}" type="presOf" srcId="{0AC9C6F7-D049-4D9B-958E-287438C0594D}" destId="{E13E07BA-B4C5-4C28-BD56-9A699F20F05C}" srcOrd="0" destOrd="0" presId="urn:microsoft.com/office/officeart/2005/8/layout/venn1"/>
    <dgm:cxn modelId="{B474841A-947E-4376-AA59-E28F697B95B0}" type="presOf" srcId="{E08D33E3-6086-45CB-9307-7BCD201FF7FC}" destId="{B5655A14-04FC-4C51-83C7-FFDB7129E5F9}" srcOrd="1" destOrd="0" presId="urn:microsoft.com/office/officeart/2005/8/layout/venn1"/>
    <dgm:cxn modelId="{BB142A9D-DAA2-494B-8757-47BFEC75D1A6}" type="presOf" srcId="{0AC9C6F7-D049-4D9B-958E-287438C0594D}" destId="{989FD9AA-0852-470B-9379-F88095C26EE2}" srcOrd="1" destOrd="0" presId="urn:microsoft.com/office/officeart/2005/8/layout/venn1"/>
    <dgm:cxn modelId="{91885306-582D-41CF-B29B-BE83BC8765CD}" type="presOf" srcId="{3B63BE44-5B82-4ADC-B69D-D5C038C3F8A1}" destId="{1EA1D7BD-39B4-4F54-A80E-3860830C6FE6}" srcOrd="1" destOrd="0" presId="urn:microsoft.com/office/officeart/2005/8/layout/venn1"/>
    <dgm:cxn modelId="{9F1491DF-C52F-4586-917F-39F4B503558E}" type="presParOf" srcId="{CA52AA99-523A-4664-A19D-1B404993A24D}" destId="{E13E07BA-B4C5-4C28-BD56-9A699F20F05C}" srcOrd="0" destOrd="0" presId="urn:microsoft.com/office/officeart/2005/8/layout/venn1"/>
    <dgm:cxn modelId="{37BD3971-EB4C-4AB4-9AB5-EE44CFCBB6F3}" type="presParOf" srcId="{CA52AA99-523A-4664-A19D-1B404993A24D}" destId="{989FD9AA-0852-470B-9379-F88095C26EE2}" srcOrd="1" destOrd="0" presId="urn:microsoft.com/office/officeart/2005/8/layout/venn1"/>
    <dgm:cxn modelId="{CD0F138C-9EC1-48BD-863D-26AB7FC8B8BF}" type="presParOf" srcId="{CA52AA99-523A-4664-A19D-1B404993A24D}" destId="{26DFB3AB-7C10-4C53-B326-7927698096FF}" srcOrd="2" destOrd="0" presId="urn:microsoft.com/office/officeart/2005/8/layout/venn1"/>
    <dgm:cxn modelId="{C781EA29-1A7E-48D4-90EE-EA8EA48E93FA}" type="presParOf" srcId="{CA52AA99-523A-4664-A19D-1B404993A24D}" destId="{1EA1D7BD-39B4-4F54-A80E-3860830C6FE6}" srcOrd="3" destOrd="0" presId="urn:microsoft.com/office/officeart/2005/8/layout/venn1"/>
    <dgm:cxn modelId="{522BD42F-4522-41A5-B633-2C95F95A3C35}" type="presParOf" srcId="{CA52AA99-523A-4664-A19D-1B404993A24D}" destId="{684ADA34-5942-45DB-9AC7-18CF87B1F596}" srcOrd="4" destOrd="0" presId="urn:microsoft.com/office/officeart/2005/8/layout/venn1"/>
    <dgm:cxn modelId="{77867AAD-859B-4524-A148-20E4AC6C9D11}" type="presParOf" srcId="{CA52AA99-523A-4664-A19D-1B404993A24D}" destId="{B5655A14-04FC-4C51-83C7-FFDB7129E5F9}"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E07BA-B4C5-4C28-BD56-9A699F20F05C}">
      <dsp:nvSpPr>
        <dsp:cNvPr id="0" name=""/>
        <dsp:cNvSpPr/>
      </dsp:nvSpPr>
      <dsp:spPr>
        <a:xfrm>
          <a:off x="2757011" y="56574"/>
          <a:ext cx="2715577" cy="2715577"/>
        </a:xfrm>
        <a:prstGeom prst="ellipse">
          <a:avLst/>
        </a:prstGeom>
        <a:gradFill rotWithShape="0">
          <a:gsLst>
            <a:gs pos="0">
              <a:schemeClr val="accent4">
                <a:alpha val="50000"/>
                <a:hueOff val="0"/>
                <a:satOff val="0"/>
                <a:lumOff val="0"/>
                <a:alphaOff val="0"/>
                <a:shade val="51000"/>
                <a:satMod val="130000"/>
              </a:schemeClr>
            </a:gs>
            <a:gs pos="80000">
              <a:schemeClr val="accent4">
                <a:alpha val="50000"/>
                <a:hueOff val="0"/>
                <a:satOff val="0"/>
                <a:lumOff val="0"/>
                <a:alphaOff val="0"/>
                <a:shade val="93000"/>
                <a:satMod val="130000"/>
              </a:schemeClr>
            </a:gs>
            <a:gs pos="100000">
              <a:schemeClr val="accent4">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111250" rtl="0">
            <a:lnSpc>
              <a:spcPct val="90000"/>
            </a:lnSpc>
            <a:spcBef>
              <a:spcPct val="0"/>
            </a:spcBef>
            <a:spcAft>
              <a:spcPct val="35000"/>
            </a:spcAft>
          </a:pPr>
          <a:r>
            <a:rPr lang="en-US" sz="2500" b="1" kern="1200" dirty="0" smtClean="0">
              <a:solidFill>
                <a:schemeClr val="bg1"/>
              </a:solidFill>
              <a:effectLst>
                <a:outerShdw blurRad="38100" dist="38100" dir="2700000" algn="tl">
                  <a:srgbClr val="000000">
                    <a:alpha val="43137"/>
                  </a:srgbClr>
                </a:outerShdw>
              </a:effectLst>
            </a:rPr>
            <a:t>Environmental</a:t>
          </a:r>
          <a:endParaRPr lang="en-US" sz="2500" b="1" kern="1200" dirty="0">
            <a:solidFill>
              <a:schemeClr val="bg1"/>
            </a:solidFill>
            <a:effectLst>
              <a:outerShdw blurRad="38100" dist="38100" dir="2700000" algn="tl">
                <a:srgbClr val="000000">
                  <a:alpha val="43137"/>
                </a:srgbClr>
              </a:outerShdw>
            </a:effectLst>
          </a:endParaRPr>
        </a:p>
      </dsp:txBody>
      <dsp:txXfrm>
        <a:off x="3119088" y="531800"/>
        <a:ext cx="1991423" cy="1222010"/>
      </dsp:txXfrm>
    </dsp:sp>
    <dsp:sp modelId="{26DFB3AB-7C10-4C53-B326-7927698096FF}">
      <dsp:nvSpPr>
        <dsp:cNvPr id="0" name=""/>
        <dsp:cNvSpPr/>
      </dsp:nvSpPr>
      <dsp:spPr>
        <a:xfrm>
          <a:off x="3736882" y="1753810"/>
          <a:ext cx="2715577" cy="2715577"/>
        </a:xfrm>
        <a:prstGeom prst="ellipse">
          <a:avLst/>
        </a:prstGeom>
        <a:gradFill rotWithShape="0">
          <a:gsLst>
            <a:gs pos="0">
              <a:schemeClr val="accent4">
                <a:alpha val="50000"/>
                <a:hueOff val="-2232385"/>
                <a:satOff val="13449"/>
                <a:lumOff val="1078"/>
                <a:alphaOff val="0"/>
                <a:shade val="51000"/>
                <a:satMod val="130000"/>
              </a:schemeClr>
            </a:gs>
            <a:gs pos="80000">
              <a:schemeClr val="accent4">
                <a:alpha val="50000"/>
                <a:hueOff val="-2232385"/>
                <a:satOff val="13449"/>
                <a:lumOff val="1078"/>
                <a:alphaOff val="0"/>
                <a:shade val="93000"/>
                <a:satMod val="130000"/>
              </a:schemeClr>
            </a:gs>
            <a:gs pos="100000">
              <a:schemeClr val="accent4">
                <a:alpha val="50000"/>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111250" rtl="0">
            <a:lnSpc>
              <a:spcPct val="90000"/>
            </a:lnSpc>
            <a:spcBef>
              <a:spcPct val="0"/>
            </a:spcBef>
            <a:spcAft>
              <a:spcPct val="35000"/>
            </a:spcAft>
          </a:pPr>
          <a:r>
            <a:rPr lang="en-US" sz="2500" b="1" kern="1200" dirty="0" smtClean="0">
              <a:solidFill>
                <a:schemeClr val="bg1"/>
              </a:solidFill>
              <a:effectLst>
                <a:outerShdw blurRad="38100" dist="38100" dir="2700000" algn="tl">
                  <a:srgbClr val="000000">
                    <a:alpha val="43137"/>
                  </a:srgbClr>
                </a:outerShdw>
              </a:effectLst>
            </a:rPr>
            <a:t>Economic</a:t>
          </a:r>
          <a:endParaRPr lang="en-US" sz="2500" b="1" kern="1200" dirty="0">
            <a:solidFill>
              <a:schemeClr val="bg1"/>
            </a:solidFill>
            <a:effectLst>
              <a:outerShdw blurRad="38100" dist="38100" dir="2700000" algn="tl">
                <a:srgbClr val="000000">
                  <a:alpha val="43137"/>
                </a:srgbClr>
              </a:outerShdw>
            </a:effectLst>
          </a:endParaRPr>
        </a:p>
      </dsp:txBody>
      <dsp:txXfrm>
        <a:off x="4567396" y="2455334"/>
        <a:ext cx="1629346" cy="1493567"/>
      </dsp:txXfrm>
    </dsp:sp>
    <dsp:sp modelId="{684ADA34-5942-45DB-9AC7-18CF87B1F596}">
      <dsp:nvSpPr>
        <dsp:cNvPr id="0" name=""/>
        <dsp:cNvSpPr/>
      </dsp:nvSpPr>
      <dsp:spPr>
        <a:xfrm>
          <a:off x="1777140" y="1753810"/>
          <a:ext cx="2715577" cy="2715577"/>
        </a:xfrm>
        <a:prstGeom prst="ellipse">
          <a:avLst/>
        </a:prstGeom>
        <a:gradFill rotWithShape="0">
          <a:gsLst>
            <a:gs pos="0">
              <a:schemeClr val="accent4">
                <a:alpha val="50000"/>
                <a:hueOff val="-4464770"/>
                <a:satOff val="26899"/>
                <a:lumOff val="2156"/>
                <a:alphaOff val="0"/>
                <a:shade val="51000"/>
                <a:satMod val="130000"/>
              </a:schemeClr>
            </a:gs>
            <a:gs pos="80000">
              <a:schemeClr val="accent4">
                <a:alpha val="50000"/>
                <a:hueOff val="-4464770"/>
                <a:satOff val="26899"/>
                <a:lumOff val="2156"/>
                <a:alphaOff val="0"/>
                <a:shade val="93000"/>
                <a:satMod val="130000"/>
              </a:schemeClr>
            </a:gs>
            <a:gs pos="100000">
              <a:schemeClr val="accent4">
                <a:alpha val="50000"/>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lvl="0" algn="ctr" defTabSz="1111250" rtl="0">
            <a:lnSpc>
              <a:spcPct val="90000"/>
            </a:lnSpc>
            <a:spcBef>
              <a:spcPct val="0"/>
            </a:spcBef>
            <a:spcAft>
              <a:spcPct val="35000"/>
            </a:spcAft>
          </a:pPr>
          <a:r>
            <a:rPr lang="en-US" sz="2500" b="1" kern="1200" dirty="0" smtClean="0">
              <a:solidFill>
                <a:schemeClr val="bg1"/>
              </a:solidFill>
              <a:effectLst>
                <a:outerShdw blurRad="38100" dist="38100" dir="2700000" algn="tl">
                  <a:srgbClr val="000000">
                    <a:alpha val="43137"/>
                  </a:srgbClr>
                </a:outerShdw>
              </a:effectLst>
            </a:rPr>
            <a:t>Social</a:t>
          </a:r>
          <a:endParaRPr lang="en-US" sz="2500" b="1" kern="1200" dirty="0">
            <a:solidFill>
              <a:schemeClr val="bg1"/>
            </a:solidFill>
            <a:effectLst>
              <a:outerShdw blurRad="38100" dist="38100" dir="2700000" algn="tl">
                <a:srgbClr val="000000">
                  <a:alpha val="43137"/>
                </a:srgbClr>
              </a:outerShdw>
            </a:effectLst>
          </a:endParaRPr>
        </a:p>
      </dsp:txBody>
      <dsp:txXfrm>
        <a:off x="2032857" y="2455334"/>
        <a:ext cx="1629346" cy="149356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382CA9-5BF2-47EC-95E8-DEB1C74C2FA6}" type="datetimeFigureOut">
              <a:rPr lang="en-US" smtClean="0"/>
              <a:pPr/>
              <a:t>1/18/2014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DF6FCA-8189-4B33-BBB6-90EB11C90991}" type="slidenum">
              <a:rPr lang="en-US" smtClean="0"/>
              <a:pPr/>
              <a:t>‹#›</a:t>
            </a:fld>
            <a:endParaRPr lang="en-US" dirty="0"/>
          </a:p>
        </p:txBody>
      </p:sp>
    </p:spTree>
    <p:extLst>
      <p:ext uri="{BB962C8B-B14F-4D97-AF65-F5344CB8AC3E}">
        <p14:creationId xmlns:p14="http://schemas.microsoft.com/office/powerpoint/2010/main" val="33018744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1" u="none" strike="noStrike" kern="1200" baseline="0" dirty="0" smtClean="0">
                <a:solidFill>
                  <a:schemeClr val="tx1"/>
                </a:solidFill>
                <a:latin typeface="+mn-lt"/>
                <a:ea typeface="+mn-ea"/>
                <a:cs typeface="+mn-cs"/>
              </a:rPr>
              <a:t>After reading this chapter, you should be able to: </a:t>
            </a:r>
            <a:br>
              <a:rPr lang="en-US" sz="1200" b="1" i="1" u="none" strike="noStrike" kern="1200" baseline="0" dirty="0" smtClean="0">
                <a:solidFill>
                  <a:schemeClr val="tx1"/>
                </a:solidFill>
                <a:latin typeface="+mn-lt"/>
                <a:ea typeface="+mn-ea"/>
                <a:cs typeface="+mn-cs"/>
              </a:rPr>
            </a:br>
            <a:r>
              <a:rPr lang="en-US" sz="1200" b="0" i="0" u="none" strike="noStrike" kern="1200" baseline="0" dirty="0" smtClean="0">
                <a:solidFill>
                  <a:schemeClr val="tx1"/>
                </a:solidFill>
                <a:latin typeface="+mn-lt"/>
                <a:ea typeface="+mn-ea"/>
                <a:cs typeface="+mn-cs"/>
              </a:rPr>
              <a:t>• </a:t>
            </a:r>
            <a:r>
              <a:rPr lang="en-US" dirty="0" smtClean="0"/>
              <a:t>Compare </a:t>
            </a:r>
            <a:r>
              <a:rPr lang="en-US" dirty="0" smtClean="0"/>
              <a:t>and contrast Friedman’s traditional view with Carroll’s contemporary view of social responsibility</a:t>
            </a:r>
          </a:p>
          <a:p>
            <a:r>
              <a:rPr lang="en-US" dirty="0" smtClean="0"/>
              <a:t>• Understand </a:t>
            </a:r>
            <a:r>
              <a:rPr lang="en-US" dirty="0" smtClean="0"/>
              <a:t>the relationship between social responsibility and corporate performance</a:t>
            </a:r>
          </a:p>
          <a:p>
            <a:r>
              <a:rPr lang="en-US" dirty="0" smtClean="0"/>
              <a:t>• Explain </a:t>
            </a:r>
            <a:r>
              <a:rPr lang="en-US" dirty="0" smtClean="0"/>
              <a:t>the concept of sustainability</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a:t>
            </a:fld>
            <a:endParaRPr lang="en-US" dirty="0"/>
          </a:p>
        </p:txBody>
      </p:sp>
    </p:spTree>
    <p:extLst>
      <p:ext uri="{BB962C8B-B14F-4D97-AF65-F5344CB8AC3E}">
        <p14:creationId xmlns:p14="http://schemas.microsoft.com/office/powerpoint/2010/main" val="2300493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As pointed out in Chapter 1, sustainability includes much more than just ecological concerns and the natural environment. Crane and Matten point out that the concept of sustainability should be broadened to include economic and social as well as environmental concerns.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11</a:t>
            </a:fld>
            <a:endParaRPr lang="en-US" dirty="0"/>
          </a:p>
        </p:txBody>
      </p:sp>
    </p:spTree>
    <p:extLst>
      <p:ext uri="{BB962C8B-B14F-4D97-AF65-F5344CB8AC3E}">
        <p14:creationId xmlns:p14="http://schemas.microsoft.com/office/powerpoint/2010/main" val="2935868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corporation’s task environment includes a large number of groups with interest in a business organization’s activities. These groups are referred to as </a:t>
            </a:r>
            <a:r>
              <a:rPr lang="en-US" sz="1200" b="1" i="0" u="none" strike="noStrike" kern="1200" baseline="0" dirty="0" smtClean="0">
                <a:solidFill>
                  <a:schemeClr val="tx1"/>
                </a:solidFill>
                <a:latin typeface="+mn-lt"/>
                <a:ea typeface="+mn-ea"/>
                <a:cs typeface="+mn-cs"/>
              </a:rPr>
              <a:t>stakeholders </a:t>
            </a:r>
            <a:r>
              <a:rPr lang="en-US" sz="1200" b="0" i="0" u="none" strike="noStrike" kern="1200" baseline="0" dirty="0" smtClean="0">
                <a:solidFill>
                  <a:schemeClr val="tx1"/>
                </a:solidFill>
                <a:latin typeface="+mn-lt"/>
                <a:ea typeface="+mn-ea"/>
                <a:cs typeface="+mn-cs"/>
              </a:rPr>
              <a:t>because they affect or are affected by the achievement of the firm’s objectives. Which group’s interests should have priority?</a:t>
            </a:r>
          </a:p>
          <a:p>
            <a:r>
              <a:rPr lang="en-US" sz="1200" b="0" i="0" u="none" strike="noStrike" kern="1200" baseline="0" dirty="0" smtClean="0">
                <a:solidFill>
                  <a:schemeClr val="tx1"/>
                </a:solidFill>
                <a:latin typeface="+mn-lt"/>
                <a:ea typeface="+mn-ea"/>
                <a:cs typeface="+mn-cs"/>
              </a:rPr>
              <a:t>In order to answer this question, the corporation may need to craft an </a:t>
            </a:r>
            <a:r>
              <a:rPr lang="en-US" sz="1200" b="1" i="0" u="none" strike="noStrike" kern="1200" baseline="0" dirty="0" smtClean="0">
                <a:solidFill>
                  <a:schemeClr val="tx1"/>
                </a:solidFill>
                <a:latin typeface="+mn-lt"/>
                <a:ea typeface="+mn-ea"/>
                <a:cs typeface="+mn-cs"/>
              </a:rPr>
              <a:t>enterprise strategy</a:t>
            </a:r>
            <a:r>
              <a:rPr lang="en-US" sz="1200" b="0" i="0" u="none" strike="noStrike" kern="1200" baseline="0" dirty="0" smtClean="0">
                <a:solidFill>
                  <a:schemeClr val="tx1"/>
                </a:solidFill>
                <a:latin typeface="+mn-lt"/>
                <a:ea typeface="+mn-ea"/>
                <a:cs typeface="+mn-cs"/>
              </a:rPr>
              <a:t>—an overarching strategy that explicitly articulates the firm’s ethical relationship with its </a:t>
            </a:r>
            <a:r>
              <a:rPr lang="en-US" sz="1200" b="0" i="0" u="none" strike="noStrike" kern="1200" baseline="0" dirty="0" smtClean="0">
                <a:solidFill>
                  <a:schemeClr val="tx1"/>
                </a:solidFill>
                <a:latin typeface="+mn-lt"/>
                <a:ea typeface="+mn-ea"/>
                <a:cs typeface="+mn-cs"/>
              </a:rPr>
              <a:t>stakeholders.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12</a:t>
            </a:fld>
            <a:endParaRPr lang="en-US" dirty="0"/>
          </a:p>
        </p:txBody>
      </p:sp>
    </p:spTree>
    <p:extLst>
      <p:ext uri="{BB962C8B-B14F-4D97-AF65-F5344CB8AC3E}">
        <p14:creationId xmlns:p14="http://schemas.microsoft.com/office/powerpoint/2010/main" val="1981641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Stakeholder analysis </a:t>
            </a:r>
            <a:r>
              <a:rPr lang="en-US" sz="1200" b="0" i="0" u="none" strike="noStrike" kern="1200" baseline="0" dirty="0" smtClean="0">
                <a:solidFill>
                  <a:schemeClr val="tx1"/>
                </a:solidFill>
                <a:latin typeface="+mn-lt"/>
                <a:ea typeface="+mn-ea"/>
                <a:cs typeface="+mn-cs"/>
              </a:rPr>
              <a:t>is the identification and evaluation of corporate stakeholders. This can be done in a three-step process.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13</a:t>
            </a:fld>
            <a:endParaRPr lang="en-US" dirty="0"/>
          </a:p>
        </p:txBody>
      </p:sp>
    </p:spTree>
    <p:extLst>
      <p:ext uri="{BB962C8B-B14F-4D97-AF65-F5344CB8AC3E}">
        <p14:creationId xmlns:p14="http://schemas.microsoft.com/office/powerpoint/2010/main" val="2499389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0" i="1" u="none" strike="noStrike" kern="1200" baseline="0" dirty="0" smtClean="0">
                <a:solidFill>
                  <a:schemeClr val="tx1"/>
                </a:solidFill>
                <a:latin typeface="+mn-lt"/>
                <a:ea typeface="+mn-ea"/>
                <a:cs typeface="+mn-cs"/>
              </a:rPr>
              <a:t>first step </a:t>
            </a:r>
            <a:r>
              <a:rPr lang="en-US" sz="1200" b="0" i="0" u="none" strike="noStrike" kern="1200" baseline="0" dirty="0" smtClean="0">
                <a:solidFill>
                  <a:schemeClr val="tx1"/>
                </a:solidFill>
                <a:latin typeface="+mn-lt"/>
                <a:ea typeface="+mn-ea"/>
                <a:cs typeface="+mn-cs"/>
              </a:rPr>
              <a:t>in stakeholder analysis is to identify primary stakeholders, those who have a </a:t>
            </a:r>
            <a:r>
              <a:rPr lang="en-US" sz="1200" b="0" i="1" u="none" strike="noStrike" kern="1200" baseline="0" dirty="0" smtClean="0">
                <a:solidFill>
                  <a:schemeClr val="tx1"/>
                </a:solidFill>
                <a:latin typeface="+mn-lt"/>
                <a:ea typeface="+mn-ea"/>
                <a:cs typeface="+mn-cs"/>
              </a:rPr>
              <a:t>direct connection </a:t>
            </a:r>
            <a:r>
              <a:rPr lang="en-US" sz="1200" b="0" i="0" u="none" strike="noStrike" kern="1200" baseline="0" dirty="0" smtClean="0">
                <a:solidFill>
                  <a:schemeClr val="tx1"/>
                </a:solidFill>
                <a:latin typeface="+mn-lt"/>
                <a:ea typeface="+mn-ea"/>
                <a:cs typeface="+mn-cs"/>
              </a:rPr>
              <a:t>with the corporation and who have sufficient bargaining power to </a:t>
            </a:r>
            <a:r>
              <a:rPr lang="en-US" sz="1200" b="0" i="1" u="none" strike="noStrike" kern="1200" baseline="0" dirty="0" smtClean="0">
                <a:solidFill>
                  <a:schemeClr val="tx1"/>
                </a:solidFill>
                <a:latin typeface="+mn-lt"/>
                <a:ea typeface="+mn-ea"/>
                <a:cs typeface="+mn-cs"/>
              </a:rPr>
              <a:t>directly </a:t>
            </a:r>
            <a:r>
              <a:rPr lang="en-US" sz="1200" b="0" i="0" u="none" strike="noStrike" kern="1200" baseline="0" dirty="0" smtClean="0">
                <a:solidFill>
                  <a:schemeClr val="tx1"/>
                </a:solidFill>
                <a:latin typeface="+mn-lt"/>
                <a:ea typeface="+mn-ea"/>
                <a:cs typeface="+mn-cs"/>
              </a:rPr>
              <a:t>affect corporate activities. Primary stakeholders include customers, employees, suppliers, </a:t>
            </a:r>
            <a:r>
              <a:rPr lang="en-US" sz="1200" b="0" i="0" u="none" strike="noStrike" kern="1200" baseline="0" dirty="0" smtClean="0">
                <a:solidFill>
                  <a:schemeClr val="tx1"/>
                </a:solidFill>
                <a:latin typeface="+mn-lt"/>
                <a:ea typeface="+mn-ea"/>
                <a:cs typeface="+mn-cs"/>
              </a:rPr>
              <a:t>shareholders </a:t>
            </a:r>
            <a:r>
              <a:rPr lang="en-US" sz="1200" b="0" i="0" u="none" strike="noStrike" kern="1200" baseline="0" dirty="0" smtClean="0">
                <a:solidFill>
                  <a:schemeClr val="tx1"/>
                </a:solidFill>
                <a:latin typeface="+mn-lt"/>
                <a:ea typeface="+mn-ea"/>
                <a:cs typeface="+mn-cs"/>
              </a:rPr>
              <a:t>and creditors.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14</a:t>
            </a:fld>
            <a:endParaRPr lang="en-US" dirty="0"/>
          </a:p>
        </p:txBody>
      </p:sp>
    </p:spTree>
    <p:extLst>
      <p:ext uri="{BB962C8B-B14F-4D97-AF65-F5344CB8AC3E}">
        <p14:creationId xmlns:p14="http://schemas.microsoft.com/office/powerpoint/2010/main" val="4224189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0" i="1" u="none" strike="noStrike" kern="1200" baseline="0" dirty="0" smtClean="0">
                <a:solidFill>
                  <a:schemeClr val="tx1"/>
                </a:solidFill>
                <a:latin typeface="+mn-lt"/>
                <a:ea typeface="+mn-ea"/>
                <a:cs typeface="+mn-cs"/>
              </a:rPr>
              <a:t>second step </a:t>
            </a:r>
            <a:r>
              <a:rPr lang="en-US" sz="1200" b="0" i="0" u="none" strike="noStrike" kern="1200" baseline="0" dirty="0" smtClean="0">
                <a:solidFill>
                  <a:schemeClr val="tx1"/>
                </a:solidFill>
                <a:latin typeface="+mn-lt"/>
                <a:ea typeface="+mn-ea"/>
                <a:cs typeface="+mn-cs"/>
              </a:rPr>
              <a:t>in stakeholder analysis is to identify the </a:t>
            </a:r>
            <a:r>
              <a:rPr lang="en-US" sz="1200" b="0" i="1" u="none" strike="noStrike" kern="1200" baseline="0" dirty="0" smtClean="0">
                <a:solidFill>
                  <a:schemeClr val="tx1"/>
                </a:solidFill>
                <a:latin typeface="+mn-lt"/>
                <a:ea typeface="+mn-ea"/>
                <a:cs typeface="+mn-cs"/>
              </a:rPr>
              <a:t>secondary stakeholders</a:t>
            </a:r>
            <a:r>
              <a:rPr lang="en-US" sz="1200" b="0" i="0" u="none" strike="noStrike" kern="1200" baseline="0" dirty="0" smtClean="0">
                <a:solidFill>
                  <a:schemeClr val="tx1"/>
                </a:solidFill>
                <a:latin typeface="+mn-lt"/>
                <a:ea typeface="+mn-ea"/>
                <a:cs typeface="+mn-cs"/>
              </a:rPr>
              <a:t>—those who have only an </a:t>
            </a:r>
            <a:r>
              <a:rPr lang="en-US" sz="1200" b="0" i="1" u="none" strike="noStrike" kern="1200" baseline="0" dirty="0" smtClean="0">
                <a:solidFill>
                  <a:schemeClr val="tx1"/>
                </a:solidFill>
                <a:latin typeface="+mn-lt"/>
                <a:ea typeface="+mn-ea"/>
                <a:cs typeface="+mn-cs"/>
              </a:rPr>
              <a:t>indirect </a:t>
            </a:r>
            <a:r>
              <a:rPr lang="en-US" sz="1200" b="0" i="0" u="none" strike="noStrike" kern="1200" baseline="0" dirty="0" smtClean="0">
                <a:solidFill>
                  <a:schemeClr val="tx1"/>
                </a:solidFill>
                <a:latin typeface="+mn-lt"/>
                <a:ea typeface="+mn-ea"/>
                <a:cs typeface="+mn-cs"/>
              </a:rPr>
              <a:t>stake in the corporation but who are also affected by corporate activities. These usually include nongovernmental organizations (NGOs, such as Greenpeace), activists, local communities, trade associations, </a:t>
            </a:r>
            <a:r>
              <a:rPr lang="en-US" sz="1200" b="0" i="0" u="none" strike="noStrike" kern="1200" baseline="0" dirty="0" smtClean="0">
                <a:solidFill>
                  <a:schemeClr val="tx1"/>
                </a:solidFill>
                <a:latin typeface="+mn-lt"/>
                <a:ea typeface="+mn-ea"/>
                <a:cs typeface="+mn-cs"/>
              </a:rPr>
              <a:t>competitors </a:t>
            </a:r>
            <a:r>
              <a:rPr lang="en-US" sz="1200" b="0" i="0" u="none" strike="noStrike" kern="1200" baseline="0" dirty="0" smtClean="0">
                <a:solidFill>
                  <a:schemeClr val="tx1"/>
                </a:solidFill>
                <a:latin typeface="+mn-lt"/>
                <a:ea typeface="+mn-ea"/>
                <a:cs typeface="+mn-cs"/>
              </a:rPr>
              <a:t>and governments.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15</a:t>
            </a:fld>
            <a:endParaRPr lang="en-US" dirty="0"/>
          </a:p>
        </p:txBody>
      </p:sp>
    </p:spTree>
    <p:extLst>
      <p:ext uri="{BB962C8B-B14F-4D97-AF65-F5344CB8AC3E}">
        <p14:creationId xmlns:p14="http://schemas.microsoft.com/office/powerpoint/2010/main" val="321458996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0" i="1" u="none" strike="noStrike" kern="1200" baseline="0" dirty="0" smtClean="0">
                <a:solidFill>
                  <a:schemeClr val="tx1"/>
                </a:solidFill>
                <a:latin typeface="+mn-lt"/>
                <a:ea typeface="+mn-ea"/>
                <a:cs typeface="+mn-cs"/>
              </a:rPr>
              <a:t>third step </a:t>
            </a:r>
            <a:r>
              <a:rPr lang="en-US" sz="1200" b="0" i="0" u="none" strike="noStrike" kern="1200" baseline="0" dirty="0" smtClean="0">
                <a:solidFill>
                  <a:schemeClr val="tx1"/>
                </a:solidFill>
                <a:latin typeface="+mn-lt"/>
                <a:ea typeface="+mn-ea"/>
                <a:cs typeface="+mn-cs"/>
              </a:rPr>
              <a:t>in stakeholder analysis is to estimate the effect on each stakeholder group from any particular strategic </a:t>
            </a:r>
            <a:r>
              <a:rPr lang="en-US" sz="1200" b="0" i="0" u="none" strike="noStrike" kern="1200" baseline="0" dirty="0" smtClean="0">
                <a:solidFill>
                  <a:schemeClr val="tx1"/>
                </a:solidFill>
                <a:latin typeface="+mn-lt"/>
                <a:ea typeface="+mn-ea"/>
                <a:cs typeface="+mn-cs"/>
              </a:rPr>
              <a:t>decision.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16</a:t>
            </a:fld>
            <a:endParaRPr lang="en-US" dirty="0"/>
          </a:p>
        </p:txBody>
      </p:sp>
    </p:spTree>
    <p:extLst>
      <p:ext uri="{BB962C8B-B14F-4D97-AF65-F5344CB8AC3E}">
        <p14:creationId xmlns:p14="http://schemas.microsoft.com/office/powerpoint/2010/main" val="1359212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Once stakeholder impacts have been identified, managers should decide whether stakeholder input should be invited into the discussion of the strategic alternatives. A group is more likely to accept or even help implement a decision if it has some input into which alternative is chosen and how it is to be implemented.</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17</a:t>
            </a:fld>
            <a:endParaRPr lang="en-US" dirty="0"/>
          </a:p>
        </p:txBody>
      </p:sp>
    </p:spTree>
    <p:extLst>
      <p:ext uri="{BB962C8B-B14F-4D97-AF65-F5344CB8AC3E}">
        <p14:creationId xmlns:p14="http://schemas.microsoft.com/office/powerpoint/2010/main" val="3282649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Some reasons for unethical</a:t>
            </a:r>
            <a:r>
              <a:rPr lang="en-US" baseline="0" dirty="0" smtClean="0"/>
              <a:t> behavior are:</a:t>
            </a:r>
          </a:p>
          <a:p>
            <a:r>
              <a:rPr lang="en-US" altLang="en-US" dirty="0" smtClean="0">
                <a:solidFill>
                  <a:schemeClr val="accent1">
                    <a:lumMod val="75000"/>
                  </a:schemeClr>
                </a:solidFill>
              </a:rPr>
              <a:t>• Unaware</a:t>
            </a:r>
            <a:r>
              <a:rPr lang="en-US" altLang="en-US" dirty="0" smtClean="0"/>
              <a:t> </a:t>
            </a:r>
            <a:r>
              <a:rPr lang="en-US" altLang="en-US" dirty="0" smtClean="0"/>
              <a:t>that behavior is questionable</a:t>
            </a:r>
          </a:p>
          <a:p>
            <a:r>
              <a:rPr lang="en-US" altLang="en-US" dirty="0" smtClean="0"/>
              <a:t>• Lack </a:t>
            </a:r>
            <a:r>
              <a:rPr lang="en-US" altLang="en-US" dirty="0" smtClean="0"/>
              <a:t>of standards of conduct</a:t>
            </a:r>
          </a:p>
          <a:p>
            <a:r>
              <a:rPr lang="en-US" altLang="en-US" dirty="0" smtClean="0"/>
              <a:t>• Different </a:t>
            </a:r>
            <a:r>
              <a:rPr lang="en-US" altLang="en-US" dirty="0" smtClean="0">
                <a:solidFill>
                  <a:schemeClr val="accent1">
                    <a:lumMod val="75000"/>
                  </a:schemeClr>
                </a:solidFill>
              </a:rPr>
              <a:t>cultural norms </a:t>
            </a:r>
            <a:r>
              <a:rPr lang="en-US" altLang="en-US" dirty="0" smtClean="0"/>
              <a:t>and </a:t>
            </a:r>
            <a:r>
              <a:rPr lang="en-US" altLang="en-US" dirty="0" smtClean="0">
                <a:solidFill>
                  <a:schemeClr val="accent1">
                    <a:lumMod val="75000"/>
                  </a:schemeClr>
                </a:solidFill>
              </a:rPr>
              <a:t>values</a:t>
            </a:r>
          </a:p>
          <a:p>
            <a:r>
              <a:rPr lang="en-US" altLang="en-US" dirty="0" smtClean="0"/>
              <a:t>• Behavior-based </a:t>
            </a:r>
            <a:r>
              <a:rPr lang="en-US" altLang="en-US" dirty="0" smtClean="0"/>
              <a:t>or relationship-based governance systems</a:t>
            </a:r>
          </a:p>
          <a:p>
            <a:r>
              <a:rPr lang="en-US" altLang="en-US" dirty="0" smtClean="0">
                <a:solidFill>
                  <a:schemeClr val="accent1">
                    <a:lumMod val="75000"/>
                  </a:schemeClr>
                </a:solidFill>
              </a:rPr>
              <a:t>• Different </a:t>
            </a:r>
            <a:r>
              <a:rPr lang="en-US" altLang="en-US" dirty="0" smtClean="0">
                <a:solidFill>
                  <a:schemeClr val="accent1">
                    <a:lumMod val="75000"/>
                  </a:schemeClr>
                </a:solidFill>
              </a:rPr>
              <a:t>values </a:t>
            </a:r>
            <a:r>
              <a:rPr lang="en-US" altLang="en-US" dirty="0" smtClean="0"/>
              <a:t>between business people and stakeholders</a:t>
            </a:r>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18</a:t>
            </a:fld>
            <a:endParaRPr lang="en-US" dirty="0"/>
          </a:p>
        </p:txBody>
      </p:sp>
    </p:spTree>
    <p:extLst>
      <p:ext uri="{BB962C8B-B14F-4D97-AF65-F5344CB8AC3E}">
        <p14:creationId xmlns:p14="http://schemas.microsoft.com/office/powerpoint/2010/main" val="33744043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Moral relativism </a:t>
            </a:r>
            <a:r>
              <a:rPr lang="en-US" sz="1200" b="0" i="0" u="none" strike="noStrike" kern="1200" baseline="0" dirty="0" smtClean="0">
                <a:solidFill>
                  <a:schemeClr val="tx1"/>
                </a:solidFill>
                <a:latin typeface="+mn-lt"/>
                <a:ea typeface="+mn-ea"/>
                <a:cs typeface="+mn-cs"/>
              </a:rPr>
              <a:t>claims that morality is relative to some personal, </a:t>
            </a:r>
            <a:r>
              <a:rPr lang="en-US" sz="1200" b="0" i="0" u="none" strike="noStrike" kern="1200" baseline="0" dirty="0" smtClean="0">
                <a:solidFill>
                  <a:schemeClr val="tx1"/>
                </a:solidFill>
                <a:latin typeface="+mn-lt"/>
                <a:ea typeface="+mn-ea"/>
                <a:cs typeface="+mn-cs"/>
              </a:rPr>
              <a:t>social </a:t>
            </a:r>
            <a:r>
              <a:rPr lang="en-US" sz="1200" b="0" i="0" u="none" strike="noStrike" kern="1200" baseline="0" dirty="0" smtClean="0">
                <a:solidFill>
                  <a:schemeClr val="tx1"/>
                </a:solidFill>
                <a:latin typeface="+mn-lt"/>
                <a:ea typeface="+mn-ea"/>
                <a:cs typeface="+mn-cs"/>
              </a:rPr>
              <a:t>or cultural standard and that there is no method for deciding whether one decision is better than another.</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19</a:t>
            </a:fld>
            <a:endParaRPr lang="en-US" dirty="0"/>
          </a:p>
        </p:txBody>
      </p:sp>
    </p:spTree>
    <p:extLst>
      <p:ext uri="{BB962C8B-B14F-4D97-AF65-F5344CB8AC3E}">
        <p14:creationId xmlns:p14="http://schemas.microsoft.com/office/powerpoint/2010/main" val="544257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At one time or another, most managers have probably used one of the four types of moral relativism—naïve, role, social </a:t>
            </a:r>
            <a:r>
              <a:rPr lang="en-US" sz="1200" b="0" i="0" u="none" strike="noStrike" kern="1200" baseline="0" dirty="0" smtClean="0">
                <a:solidFill>
                  <a:schemeClr val="tx1"/>
                </a:solidFill>
                <a:latin typeface="+mn-lt"/>
                <a:ea typeface="+mn-ea"/>
                <a:cs typeface="+mn-cs"/>
              </a:rPr>
              <a:t>group </a:t>
            </a:r>
            <a:r>
              <a:rPr lang="en-US" sz="1200" b="0" i="0" u="none" strike="noStrike" kern="1200" baseline="0" dirty="0" smtClean="0">
                <a:solidFill>
                  <a:schemeClr val="tx1"/>
                </a:solidFill>
                <a:latin typeface="+mn-lt"/>
                <a:ea typeface="+mn-ea"/>
                <a:cs typeface="+mn-cs"/>
              </a:rPr>
              <a:t>or cultural—to justify questionable behavior.</a:t>
            </a:r>
          </a:p>
          <a:p>
            <a:r>
              <a:rPr lang="en-US" b="0" dirty="0" smtClean="0"/>
              <a:t>Naïve relativism</a:t>
            </a:r>
            <a:r>
              <a:rPr lang="en-US" b="0" baseline="0" dirty="0" smtClean="0"/>
              <a:t> is b</a:t>
            </a:r>
            <a:r>
              <a:rPr lang="en-US" b="0" dirty="0" smtClean="0"/>
              <a:t>ased on the belief that all moral decisions are deeply personal and that individuals have the right to run their own </a:t>
            </a:r>
            <a:r>
              <a:rPr lang="en-US" b="0" dirty="0" smtClean="0"/>
              <a:t>lives.</a:t>
            </a:r>
            <a:endParaRPr lang="en-US" b="0" dirty="0" smtClean="0"/>
          </a:p>
          <a:p>
            <a:r>
              <a:rPr lang="en-US" b="0" dirty="0" smtClean="0"/>
              <a:t>Role relativism</a:t>
            </a:r>
            <a:r>
              <a:rPr lang="en-US" b="0" baseline="0" dirty="0" smtClean="0"/>
              <a:t> is b</a:t>
            </a:r>
            <a:r>
              <a:rPr lang="en-US" b="0" dirty="0" smtClean="0"/>
              <a:t>ased on the </a:t>
            </a:r>
            <a:r>
              <a:rPr lang="en-US" dirty="0" smtClean="0"/>
              <a:t>belief that social roles carry with them certain obligations to that </a:t>
            </a:r>
            <a:r>
              <a:rPr lang="en-US" dirty="0" smtClean="0"/>
              <a:t>role.</a:t>
            </a:r>
            <a:endParaRPr 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20</a:t>
            </a:fld>
            <a:endParaRPr lang="en-US" dirty="0"/>
          </a:p>
        </p:txBody>
      </p:sp>
    </p:spTree>
    <p:extLst>
      <p:ext uri="{BB962C8B-B14F-4D97-AF65-F5344CB8AC3E}">
        <p14:creationId xmlns:p14="http://schemas.microsoft.com/office/powerpoint/2010/main" val="4174154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US" sz="1200" b="1" i="1" u="none" strike="noStrike" kern="1200" cap="none" spc="0" normalizeH="0" baseline="0" noProof="0" dirty="0" smtClean="0">
                <a:ln>
                  <a:noFill/>
                </a:ln>
                <a:solidFill>
                  <a:prstClr val="black"/>
                </a:solidFill>
                <a:effectLst/>
                <a:uLnTx/>
                <a:uFillTx/>
                <a:latin typeface="+mn-lt"/>
                <a:ea typeface="+mn-ea"/>
                <a:cs typeface="+mn-cs"/>
              </a:rPr>
              <a:t>After reading this chapter, you should be able to: </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 Conduct </a:t>
            </a:r>
            <a:r>
              <a:rPr lang="en-US" sz="1200" b="0" i="0" u="none" strike="noStrike" kern="1200" baseline="0" dirty="0" smtClean="0">
                <a:solidFill>
                  <a:schemeClr val="tx1"/>
                </a:solidFill>
                <a:latin typeface="+mn-lt"/>
                <a:ea typeface="+mn-ea"/>
                <a:cs typeface="+mn-cs"/>
              </a:rPr>
              <a:t>a stakeholder analysis</a:t>
            </a:r>
          </a:p>
          <a:p>
            <a:r>
              <a:rPr lang="en-US" sz="1200" b="0" i="0" u="none" strike="noStrike" kern="1200" baseline="0" dirty="0" smtClean="0">
                <a:solidFill>
                  <a:schemeClr val="tx1"/>
                </a:solidFill>
                <a:latin typeface="+mn-lt"/>
                <a:ea typeface="+mn-ea"/>
                <a:cs typeface="+mn-cs"/>
              </a:rPr>
              <a:t>• Explain </a:t>
            </a:r>
            <a:r>
              <a:rPr lang="en-US" sz="1200" b="0" i="0" u="none" strike="noStrike" kern="1200" baseline="0" dirty="0" smtClean="0">
                <a:solidFill>
                  <a:schemeClr val="tx1"/>
                </a:solidFill>
                <a:latin typeface="+mn-lt"/>
                <a:ea typeface="+mn-ea"/>
                <a:cs typeface="+mn-cs"/>
              </a:rPr>
              <a:t>why people may act unethically</a:t>
            </a:r>
          </a:p>
          <a:p>
            <a:r>
              <a:rPr lang="en-US" sz="1200" b="0" i="0" u="none" strike="noStrike" kern="1200" baseline="0" dirty="0" smtClean="0">
                <a:solidFill>
                  <a:schemeClr val="tx1"/>
                </a:solidFill>
                <a:latin typeface="+mn-lt"/>
                <a:ea typeface="+mn-ea"/>
                <a:cs typeface="+mn-cs"/>
              </a:rPr>
              <a:t>• Describe </a:t>
            </a:r>
            <a:r>
              <a:rPr lang="en-US" sz="1200" b="0" i="0" u="none" strike="noStrike" kern="1200" baseline="0" dirty="0" smtClean="0">
                <a:solidFill>
                  <a:schemeClr val="tx1"/>
                </a:solidFill>
                <a:latin typeface="+mn-lt"/>
                <a:ea typeface="+mn-ea"/>
                <a:cs typeface="+mn-cs"/>
              </a:rPr>
              <a:t>different views of ethics according to the utilitarian, individual </a:t>
            </a:r>
            <a:r>
              <a:rPr lang="en-US" sz="1200" b="0" i="0" u="none" strike="noStrike" kern="1200" baseline="0" dirty="0" smtClean="0">
                <a:solidFill>
                  <a:schemeClr val="tx1"/>
                </a:solidFill>
                <a:latin typeface="+mn-lt"/>
                <a:ea typeface="+mn-ea"/>
                <a:cs typeface="+mn-cs"/>
              </a:rPr>
              <a:t>rights </a:t>
            </a:r>
            <a:r>
              <a:rPr lang="en-US" sz="1200" b="0" i="0" u="none" strike="noStrike" kern="1200" baseline="0" dirty="0" smtClean="0">
                <a:solidFill>
                  <a:schemeClr val="tx1"/>
                </a:solidFill>
                <a:latin typeface="+mn-lt"/>
                <a:ea typeface="+mn-ea"/>
                <a:cs typeface="+mn-cs"/>
              </a:rPr>
              <a:t>and justice approaches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a:t>
            </a:fld>
            <a:endParaRPr lang="en-US" dirty="0"/>
          </a:p>
        </p:txBody>
      </p:sp>
    </p:spTree>
    <p:extLst>
      <p:ext uri="{BB962C8B-B14F-4D97-AF65-F5344CB8AC3E}">
        <p14:creationId xmlns:p14="http://schemas.microsoft.com/office/powerpoint/2010/main" val="1157658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Social group relativism is based on a belief that morality is simply a matter of following the norms of an individual’s peer </a:t>
            </a:r>
            <a:r>
              <a:rPr lang="en-US" sz="1200" b="0" i="0" u="none" strike="noStrike" kern="1200" baseline="0" dirty="0" smtClean="0">
                <a:solidFill>
                  <a:schemeClr val="tx1"/>
                </a:solidFill>
                <a:latin typeface="+mn-lt"/>
                <a:ea typeface="+mn-ea"/>
                <a:cs typeface="+mn-cs"/>
              </a:rPr>
              <a:t>group.</a:t>
            </a:r>
            <a:endParaRPr lang="en-US" sz="1200" b="0"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Cultural relativism is based on the belief that morality is relative to a particular culture, </a:t>
            </a:r>
            <a:r>
              <a:rPr lang="en-US" sz="1200" b="0" i="0" u="none" strike="noStrike" kern="1200" baseline="0" dirty="0" smtClean="0">
                <a:solidFill>
                  <a:schemeClr val="tx1"/>
                </a:solidFill>
                <a:latin typeface="+mn-lt"/>
                <a:ea typeface="+mn-ea"/>
                <a:cs typeface="+mn-cs"/>
              </a:rPr>
              <a:t>society </a:t>
            </a:r>
            <a:r>
              <a:rPr lang="en-US" sz="1200" b="0" i="0" u="none" strike="noStrike" kern="1200" baseline="0" dirty="0" smtClean="0">
                <a:solidFill>
                  <a:schemeClr val="tx1"/>
                </a:solidFill>
                <a:latin typeface="+mn-lt"/>
                <a:ea typeface="+mn-ea"/>
                <a:cs typeface="+mn-cs"/>
              </a:rPr>
              <a:t>or </a:t>
            </a:r>
            <a:r>
              <a:rPr lang="en-US" sz="1200" b="0" i="0" u="none" strike="noStrike" kern="1200" baseline="0" dirty="0" smtClean="0">
                <a:solidFill>
                  <a:schemeClr val="tx1"/>
                </a:solidFill>
                <a:latin typeface="+mn-lt"/>
                <a:ea typeface="+mn-ea"/>
                <a:cs typeface="+mn-cs"/>
              </a:rPr>
              <a:t>community.</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21</a:t>
            </a:fld>
            <a:endParaRPr lang="en-US" dirty="0"/>
          </a:p>
        </p:txBody>
      </p:sp>
    </p:spTree>
    <p:extLst>
      <p:ext uri="{BB962C8B-B14F-4D97-AF65-F5344CB8AC3E}">
        <p14:creationId xmlns:p14="http://schemas.microsoft.com/office/powerpoint/2010/main" val="15396569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Kohlberg proposes that a person progresses through three </a:t>
            </a:r>
            <a:r>
              <a:rPr lang="en-US" sz="1200" b="1" i="0" u="none" strike="noStrike" kern="1200" baseline="0" dirty="0" smtClean="0">
                <a:solidFill>
                  <a:schemeClr val="tx1"/>
                </a:solidFill>
                <a:latin typeface="+mn-lt"/>
                <a:ea typeface="+mn-ea"/>
                <a:cs typeface="+mn-cs"/>
              </a:rPr>
              <a:t>levels of moral development. </a:t>
            </a:r>
          </a:p>
          <a:p>
            <a:r>
              <a:rPr lang="en-US" sz="1200" b="1" i="0" u="none" strike="noStrike" kern="1200" baseline="0" dirty="0" smtClean="0">
                <a:solidFill>
                  <a:schemeClr val="tx1"/>
                </a:solidFill>
                <a:latin typeface="+mn-lt"/>
                <a:ea typeface="+mn-ea"/>
                <a:cs typeface="+mn-cs"/>
              </a:rPr>
              <a:t>The preconventional level </a:t>
            </a:r>
            <a:r>
              <a:rPr lang="en-US" sz="1200" b="0" i="0" u="none" strike="noStrike" kern="1200" baseline="0" dirty="0" smtClean="0">
                <a:solidFill>
                  <a:schemeClr val="tx1"/>
                </a:solidFill>
                <a:latin typeface="+mn-lt"/>
                <a:ea typeface="+mn-ea"/>
                <a:cs typeface="+mn-cs"/>
              </a:rPr>
              <a:t>is characterized by a concern for self. </a:t>
            </a:r>
            <a:r>
              <a:rPr lang="en-US" sz="1200" b="1" i="0" u="none" strike="noStrike" kern="1200" baseline="0" dirty="0" smtClean="0">
                <a:solidFill>
                  <a:schemeClr val="tx1"/>
                </a:solidFill>
                <a:latin typeface="+mn-lt"/>
                <a:ea typeface="+mn-ea"/>
                <a:cs typeface="+mn-cs"/>
              </a:rPr>
              <a:t>The conventional level </a:t>
            </a:r>
            <a:r>
              <a:rPr lang="en-US" sz="1200" b="0" i="0" u="none" strike="noStrike" kern="1200" baseline="0" dirty="0" smtClean="0">
                <a:solidFill>
                  <a:schemeClr val="tx1"/>
                </a:solidFill>
                <a:latin typeface="+mn-lt"/>
                <a:ea typeface="+mn-ea"/>
                <a:cs typeface="+mn-cs"/>
              </a:rPr>
              <a:t>is characterized by considerations of society’s laws and norms. </a:t>
            </a:r>
            <a:r>
              <a:rPr lang="en-US" sz="1200" b="1" i="0" u="none" strike="noStrike" kern="1200" baseline="0" dirty="0" smtClean="0">
                <a:solidFill>
                  <a:schemeClr val="tx1"/>
                </a:solidFill>
                <a:latin typeface="+mn-lt"/>
                <a:ea typeface="+mn-ea"/>
                <a:cs typeface="+mn-cs"/>
              </a:rPr>
              <a:t>The principled level </a:t>
            </a:r>
            <a:r>
              <a:rPr lang="en-US" sz="1200" b="0" i="0" u="none" strike="noStrike" kern="1200" baseline="0" dirty="0" smtClean="0">
                <a:solidFill>
                  <a:schemeClr val="tx1"/>
                </a:solidFill>
                <a:latin typeface="+mn-lt"/>
                <a:ea typeface="+mn-ea"/>
                <a:cs typeface="+mn-cs"/>
              </a:rPr>
              <a:t>is characterized by a person’s adherence to an internal moral code.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22</a:t>
            </a:fld>
            <a:endParaRPr lang="en-US" dirty="0"/>
          </a:p>
        </p:txBody>
      </p:sp>
    </p:spTree>
    <p:extLst>
      <p:ext uri="{BB962C8B-B14F-4D97-AF65-F5344CB8AC3E}">
        <p14:creationId xmlns:p14="http://schemas.microsoft.com/office/powerpoint/2010/main" val="1571763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 </a:t>
            </a:r>
            <a:r>
              <a:rPr lang="en-US" sz="1200" b="1" i="0" u="none" strike="noStrike" kern="1200" baseline="0" dirty="0" smtClean="0">
                <a:solidFill>
                  <a:schemeClr val="tx1"/>
                </a:solidFill>
                <a:latin typeface="+mn-lt"/>
                <a:ea typeface="+mn-ea"/>
                <a:cs typeface="+mn-cs"/>
              </a:rPr>
              <a:t>code of ethics </a:t>
            </a:r>
            <a:r>
              <a:rPr lang="en-US" sz="1200" b="0" i="0" u="none" strike="noStrike" kern="1200" baseline="0" dirty="0" smtClean="0">
                <a:solidFill>
                  <a:schemeClr val="tx1"/>
                </a:solidFill>
                <a:latin typeface="+mn-lt"/>
                <a:ea typeface="+mn-ea"/>
                <a:cs typeface="+mn-cs"/>
              </a:rPr>
              <a:t>specifies how an organization expects its employees to behave while on the job. </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23</a:t>
            </a:fld>
            <a:endParaRPr lang="en-US" dirty="0"/>
          </a:p>
        </p:txBody>
      </p:sp>
    </p:spTree>
    <p:extLst>
      <p:ext uri="{BB962C8B-B14F-4D97-AF65-F5344CB8AC3E}">
        <p14:creationId xmlns:p14="http://schemas.microsoft.com/office/powerpoint/2010/main" val="4387236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baseline="0" dirty="0" smtClean="0">
                <a:solidFill>
                  <a:schemeClr val="tx1"/>
                </a:solidFill>
                <a:latin typeface="+mn-lt"/>
                <a:ea typeface="+mn-ea"/>
                <a:cs typeface="+mn-cs"/>
              </a:rPr>
              <a:t>A code of ethics (1) clarifies company expectations of employee conduct in various situations and (2) makes clear that the company expects its people to recognize the ethical dimensions in decisions and action</a:t>
            </a:r>
            <a:endParaRPr lang="en-US" dirty="0" smtClean="0"/>
          </a:p>
          <a:p>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24</a:t>
            </a:fld>
            <a:endParaRPr lang="en-US" dirty="0"/>
          </a:p>
        </p:txBody>
      </p:sp>
    </p:spTree>
    <p:extLst>
      <p:ext uri="{BB962C8B-B14F-4D97-AF65-F5344CB8AC3E}">
        <p14:creationId xmlns:p14="http://schemas.microsoft.com/office/powerpoint/2010/main" val="2931374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U.S. corporations have attempted to support </a:t>
            </a:r>
            <a:r>
              <a:rPr lang="en-US" sz="1200" b="1" i="0" u="none" strike="noStrike" kern="1200" baseline="0" dirty="0" smtClean="0">
                <a:solidFill>
                  <a:schemeClr val="tx1"/>
                </a:solidFill>
                <a:latin typeface="+mn-lt"/>
                <a:ea typeface="+mn-ea"/>
                <a:cs typeface="+mn-cs"/>
              </a:rPr>
              <a:t>whistleblowers</a:t>
            </a:r>
            <a:r>
              <a:rPr lang="en-US" sz="1200" b="1"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those employees who report illegal or unethical behavior on the part of others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25</a:t>
            </a:fld>
            <a:endParaRPr lang="en-US" dirty="0"/>
          </a:p>
        </p:txBody>
      </p:sp>
    </p:spTree>
    <p:extLst>
      <p:ext uri="{BB962C8B-B14F-4D97-AF65-F5344CB8AC3E}">
        <p14:creationId xmlns:p14="http://schemas.microsoft.com/office/powerpoint/2010/main" val="25874170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Ethics </a:t>
            </a:r>
            <a:r>
              <a:rPr lang="en-US" sz="1200" b="0" i="0" u="none" strike="noStrike" kern="1200" baseline="0" dirty="0" smtClean="0">
                <a:solidFill>
                  <a:schemeClr val="tx1"/>
                </a:solidFill>
                <a:latin typeface="+mn-lt"/>
                <a:ea typeface="+mn-ea"/>
                <a:cs typeface="+mn-cs"/>
              </a:rPr>
              <a:t>is defined as the consensually accepted standards of behavior for an occupation, a </a:t>
            </a:r>
            <a:r>
              <a:rPr lang="en-US" sz="1200" b="0" i="0" u="none" strike="noStrike" kern="1200" baseline="0" dirty="0" smtClean="0">
                <a:solidFill>
                  <a:schemeClr val="tx1"/>
                </a:solidFill>
                <a:latin typeface="+mn-lt"/>
                <a:ea typeface="+mn-ea"/>
                <a:cs typeface="+mn-cs"/>
              </a:rPr>
              <a:t>trade </a:t>
            </a:r>
            <a:r>
              <a:rPr lang="en-US" sz="1200" b="0" i="0" u="none" strike="noStrike" kern="1200" baseline="0" dirty="0" smtClean="0">
                <a:solidFill>
                  <a:schemeClr val="tx1"/>
                </a:solidFill>
                <a:latin typeface="+mn-lt"/>
                <a:ea typeface="+mn-ea"/>
                <a:cs typeface="+mn-cs"/>
              </a:rPr>
              <a:t>or a profession. </a:t>
            </a:r>
            <a:r>
              <a:rPr lang="en-US" sz="1200" b="1" i="0" u="none" strike="noStrike" kern="1200" baseline="0" dirty="0" smtClean="0">
                <a:solidFill>
                  <a:schemeClr val="tx1"/>
                </a:solidFill>
                <a:latin typeface="+mn-lt"/>
                <a:ea typeface="+mn-ea"/>
                <a:cs typeface="+mn-cs"/>
              </a:rPr>
              <a:t>Morality, </a:t>
            </a:r>
            <a:r>
              <a:rPr lang="en-US" sz="1200" b="0" i="0" u="none" strike="noStrike" kern="1200" baseline="0" dirty="0" smtClean="0">
                <a:solidFill>
                  <a:schemeClr val="tx1"/>
                </a:solidFill>
                <a:latin typeface="+mn-lt"/>
                <a:ea typeface="+mn-ea"/>
                <a:cs typeface="+mn-cs"/>
              </a:rPr>
              <a:t>in contrast, constitutes one’s rules of personal behavior based on religious or philosophical grounds. </a:t>
            </a:r>
            <a:r>
              <a:rPr lang="en-US" sz="1200" b="1" i="0" u="none" strike="noStrike" kern="1200" baseline="0" dirty="0" smtClean="0">
                <a:solidFill>
                  <a:schemeClr val="tx1"/>
                </a:solidFill>
                <a:latin typeface="+mn-lt"/>
                <a:ea typeface="+mn-ea"/>
                <a:cs typeface="+mn-cs"/>
              </a:rPr>
              <a:t>Law </a:t>
            </a:r>
            <a:r>
              <a:rPr lang="en-US" sz="1200" b="0" i="0" u="none" strike="noStrike" kern="1200" baseline="0" dirty="0" smtClean="0">
                <a:solidFill>
                  <a:schemeClr val="tx1"/>
                </a:solidFill>
                <a:latin typeface="+mn-lt"/>
                <a:ea typeface="+mn-ea"/>
                <a:cs typeface="+mn-cs"/>
              </a:rPr>
              <a:t>refers to formal codes that permit or forbid certain behaviors and may or may not enforce ethics or morality</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26</a:t>
            </a:fld>
            <a:endParaRPr lang="en-US" dirty="0"/>
          </a:p>
        </p:txBody>
      </p:sp>
    </p:spTree>
    <p:extLst>
      <p:ext uri="{BB962C8B-B14F-4D97-AF65-F5344CB8AC3E}">
        <p14:creationId xmlns:p14="http://schemas.microsoft.com/office/powerpoint/2010/main" val="42152299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utilitarian approach </a:t>
            </a:r>
            <a:r>
              <a:rPr lang="en-US" sz="1200" b="0" i="0" u="none" strike="noStrike" kern="1200" baseline="0" dirty="0" smtClean="0">
                <a:solidFill>
                  <a:schemeClr val="tx1"/>
                </a:solidFill>
                <a:latin typeface="+mn-lt"/>
                <a:ea typeface="+mn-ea"/>
                <a:cs typeface="+mn-cs"/>
              </a:rPr>
              <a:t>proposes that actions and plans should be judged by their consequences. The </a:t>
            </a:r>
            <a:r>
              <a:rPr lang="en-US" sz="1200" b="1" i="0" u="none" strike="noStrike" kern="1200" baseline="0" dirty="0" smtClean="0">
                <a:solidFill>
                  <a:schemeClr val="tx1"/>
                </a:solidFill>
                <a:latin typeface="+mn-lt"/>
                <a:ea typeface="+mn-ea"/>
                <a:cs typeface="+mn-cs"/>
              </a:rPr>
              <a:t>individual rights approach </a:t>
            </a:r>
            <a:r>
              <a:rPr lang="en-US" sz="1200" b="0" i="0" u="none" strike="noStrike" kern="1200" baseline="0" dirty="0" smtClean="0">
                <a:solidFill>
                  <a:schemeClr val="tx1"/>
                </a:solidFill>
                <a:latin typeface="+mn-lt"/>
                <a:ea typeface="+mn-ea"/>
                <a:cs typeface="+mn-cs"/>
              </a:rPr>
              <a:t>proposes that human beings</a:t>
            </a:r>
          </a:p>
          <a:p>
            <a:r>
              <a:rPr lang="en-US" sz="1200" b="0" i="0" u="none" strike="noStrike" kern="1200" baseline="0" dirty="0" smtClean="0">
                <a:solidFill>
                  <a:schemeClr val="tx1"/>
                </a:solidFill>
                <a:latin typeface="+mn-lt"/>
                <a:ea typeface="+mn-ea"/>
                <a:cs typeface="+mn-cs"/>
              </a:rPr>
              <a:t>have certain fundamental rights that should be respected in all decisions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27</a:t>
            </a:fld>
            <a:endParaRPr lang="en-US" dirty="0"/>
          </a:p>
        </p:txBody>
      </p:sp>
    </p:spTree>
    <p:extLst>
      <p:ext uri="{BB962C8B-B14F-4D97-AF65-F5344CB8AC3E}">
        <p14:creationId xmlns:p14="http://schemas.microsoft.com/office/powerpoint/2010/main" val="39563737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a:t>
            </a:r>
            <a:r>
              <a:rPr lang="en-US" sz="1200" b="1" i="0" u="none" strike="noStrike" kern="1200" baseline="0" dirty="0" smtClean="0">
                <a:solidFill>
                  <a:schemeClr val="tx1"/>
                </a:solidFill>
                <a:latin typeface="+mn-lt"/>
                <a:ea typeface="+mn-ea"/>
                <a:cs typeface="+mn-cs"/>
              </a:rPr>
              <a:t>justice approach </a:t>
            </a:r>
            <a:r>
              <a:rPr lang="en-US" sz="1200" b="0" i="0" u="none" strike="noStrike" kern="1200" baseline="0" dirty="0" smtClean="0">
                <a:solidFill>
                  <a:schemeClr val="tx1"/>
                </a:solidFill>
                <a:latin typeface="+mn-lt"/>
                <a:ea typeface="+mn-ea"/>
                <a:cs typeface="+mn-cs"/>
              </a:rPr>
              <a:t>proposes that decision makers be equitable, </a:t>
            </a:r>
            <a:r>
              <a:rPr lang="en-US" sz="1200" b="0" i="0" u="none" strike="noStrike" kern="1200" baseline="0" dirty="0" smtClean="0">
                <a:solidFill>
                  <a:schemeClr val="tx1"/>
                </a:solidFill>
                <a:latin typeface="+mn-lt"/>
                <a:ea typeface="+mn-ea"/>
                <a:cs typeface="+mn-cs"/>
              </a:rPr>
              <a:t>fair </a:t>
            </a:r>
            <a:r>
              <a:rPr lang="en-US" sz="1200" b="0" i="0" u="none" strike="noStrike" kern="1200" baseline="0" dirty="0" smtClean="0">
                <a:solidFill>
                  <a:schemeClr val="tx1"/>
                </a:solidFill>
                <a:latin typeface="+mn-lt"/>
                <a:ea typeface="+mn-ea"/>
                <a:cs typeface="+mn-cs"/>
              </a:rPr>
              <a:t>and impartial in the distribution of costs and benefits to individuals and groups.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28</a:t>
            </a:fld>
            <a:endParaRPr lang="en-US" dirty="0"/>
          </a:p>
        </p:txBody>
      </p:sp>
    </p:spTree>
    <p:extLst>
      <p:ext uri="{BB962C8B-B14F-4D97-AF65-F5344CB8AC3E}">
        <p14:creationId xmlns:p14="http://schemas.microsoft.com/office/powerpoint/2010/main" val="3069560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Cavanagh proposes that we solve ethical problems by asking the following three questions regarding an act or a decision:</a:t>
            </a:r>
          </a:p>
          <a:p>
            <a:r>
              <a:rPr lang="en-US" sz="1200" b="0" i="0" u="none" strike="noStrike" kern="1200" baseline="0" dirty="0" smtClean="0">
                <a:solidFill>
                  <a:schemeClr val="tx1"/>
                </a:solidFill>
                <a:latin typeface="+mn-lt"/>
                <a:ea typeface="+mn-ea"/>
                <a:cs typeface="+mn-cs"/>
              </a:rPr>
              <a:t>1. </a:t>
            </a:r>
            <a:r>
              <a:rPr lang="en-US" sz="1200" b="1" i="0" u="none" strike="noStrike" kern="1200" baseline="0" dirty="0" smtClean="0">
                <a:solidFill>
                  <a:schemeClr val="tx1"/>
                </a:solidFill>
                <a:latin typeface="+mn-lt"/>
                <a:ea typeface="+mn-ea"/>
                <a:cs typeface="+mn-cs"/>
              </a:rPr>
              <a:t>Utility: </a:t>
            </a:r>
            <a:r>
              <a:rPr lang="en-US" sz="1200" b="0" i="0" u="none" strike="noStrike" kern="1200" baseline="0" dirty="0" smtClean="0">
                <a:solidFill>
                  <a:schemeClr val="tx1"/>
                </a:solidFill>
                <a:latin typeface="+mn-lt"/>
                <a:ea typeface="+mn-ea"/>
                <a:cs typeface="+mn-cs"/>
              </a:rPr>
              <a:t>Does it optimize the satisfactions of all stakeholders?</a:t>
            </a:r>
          </a:p>
          <a:p>
            <a:r>
              <a:rPr lang="en-US" sz="1200" b="0" i="0" u="none" strike="noStrike" kern="1200" baseline="0" dirty="0" smtClean="0">
                <a:solidFill>
                  <a:schemeClr val="tx1"/>
                </a:solidFill>
                <a:latin typeface="+mn-lt"/>
                <a:ea typeface="+mn-ea"/>
                <a:cs typeface="+mn-cs"/>
              </a:rPr>
              <a:t>2. </a:t>
            </a:r>
            <a:r>
              <a:rPr lang="en-US" sz="1200" b="1" i="0" u="none" strike="noStrike" kern="1200" baseline="0" dirty="0" smtClean="0">
                <a:solidFill>
                  <a:schemeClr val="tx1"/>
                </a:solidFill>
                <a:latin typeface="+mn-lt"/>
                <a:ea typeface="+mn-ea"/>
                <a:cs typeface="+mn-cs"/>
              </a:rPr>
              <a:t>Rights: </a:t>
            </a:r>
            <a:r>
              <a:rPr lang="en-US" sz="1200" b="0" i="0" u="none" strike="noStrike" kern="1200" baseline="0" dirty="0" smtClean="0">
                <a:solidFill>
                  <a:schemeClr val="tx1"/>
                </a:solidFill>
                <a:latin typeface="+mn-lt"/>
                <a:ea typeface="+mn-ea"/>
                <a:cs typeface="+mn-cs"/>
              </a:rPr>
              <a:t>Does it respect the rights of the individuals involved?</a:t>
            </a:r>
          </a:p>
          <a:p>
            <a:r>
              <a:rPr lang="en-US" sz="1200" b="0" i="0" u="none" strike="noStrike" kern="1200" baseline="0" dirty="0" smtClean="0">
                <a:solidFill>
                  <a:schemeClr val="tx1"/>
                </a:solidFill>
                <a:latin typeface="+mn-lt"/>
                <a:ea typeface="+mn-ea"/>
                <a:cs typeface="+mn-cs"/>
              </a:rPr>
              <a:t>3. </a:t>
            </a:r>
            <a:r>
              <a:rPr lang="en-US" sz="1200" b="1" i="0" u="none" strike="noStrike" kern="1200" baseline="0" dirty="0" smtClean="0">
                <a:solidFill>
                  <a:schemeClr val="tx1"/>
                </a:solidFill>
                <a:latin typeface="+mn-lt"/>
                <a:ea typeface="+mn-ea"/>
                <a:cs typeface="+mn-cs"/>
              </a:rPr>
              <a:t>Justice: </a:t>
            </a:r>
            <a:r>
              <a:rPr lang="en-US" sz="1200" b="0" i="0" u="none" strike="noStrike" kern="1200" baseline="0" dirty="0" smtClean="0">
                <a:solidFill>
                  <a:schemeClr val="tx1"/>
                </a:solidFill>
                <a:latin typeface="+mn-lt"/>
                <a:ea typeface="+mn-ea"/>
                <a:cs typeface="+mn-cs"/>
              </a:rPr>
              <a:t>Is it consistent with the canons of justice?</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29</a:t>
            </a:fld>
            <a:endParaRPr lang="en-US" dirty="0"/>
          </a:p>
        </p:txBody>
      </p:sp>
    </p:spTree>
    <p:extLst>
      <p:ext uri="{BB962C8B-B14F-4D97-AF65-F5344CB8AC3E}">
        <p14:creationId xmlns:p14="http://schemas.microsoft.com/office/powerpoint/2010/main" val="42303140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Kant presents two principles (called </a:t>
            </a:r>
            <a:r>
              <a:rPr lang="en-US" sz="1200" b="1" i="0" u="none" strike="noStrike" kern="1200" baseline="0" dirty="0" smtClean="0">
                <a:solidFill>
                  <a:schemeClr val="tx1"/>
                </a:solidFill>
                <a:latin typeface="+mn-lt"/>
                <a:ea typeface="+mn-ea"/>
                <a:cs typeface="+mn-cs"/>
              </a:rPr>
              <a:t>categorical imperatives</a:t>
            </a:r>
            <a:r>
              <a:rPr lang="en-US" sz="1200" b="0" i="0" u="none" strike="noStrike" kern="1200" baseline="0" dirty="0" smtClean="0">
                <a:solidFill>
                  <a:schemeClr val="tx1"/>
                </a:solidFill>
                <a:latin typeface="+mn-lt"/>
                <a:ea typeface="+mn-ea"/>
                <a:cs typeface="+mn-cs"/>
              </a:rPr>
              <a:t>) to guide our actions:</a:t>
            </a:r>
          </a:p>
          <a:p>
            <a:r>
              <a:rPr lang="en-US" sz="1200" b="0" i="0" u="none" strike="noStrike" kern="1200" baseline="0" dirty="0" smtClean="0">
                <a:solidFill>
                  <a:schemeClr val="tx1"/>
                </a:solidFill>
                <a:latin typeface="+mn-lt"/>
                <a:ea typeface="+mn-ea"/>
                <a:cs typeface="+mn-cs"/>
              </a:rPr>
              <a:t>1. A person’s action is ethical only if that person is willing for that same action to be taken by everyone who is in a similar situation.</a:t>
            </a:r>
          </a:p>
          <a:p>
            <a:r>
              <a:rPr lang="en-US" sz="1200" b="0" i="0" u="none" strike="noStrike" kern="1200" baseline="0" dirty="0" smtClean="0">
                <a:solidFill>
                  <a:schemeClr val="tx1"/>
                </a:solidFill>
                <a:latin typeface="+mn-lt"/>
                <a:ea typeface="+mn-ea"/>
                <a:cs typeface="+mn-cs"/>
              </a:rPr>
              <a:t>2. A person should never treat another human being simply as a means but always as an end.</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30</a:t>
            </a:fld>
            <a:endParaRPr lang="en-US" dirty="0"/>
          </a:p>
        </p:txBody>
      </p:sp>
    </p:spTree>
    <p:extLst>
      <p:ext uri="{BB962C8B-B14F-4D97-AF65-F5344CB8AC3E}">
        <p14:creationId xmlns:p14="http://schemas.microsoft.com/office/powerpoint/2010/main" val="42766295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concept of </a:t>
            </a:r>
            <a:r>
              <a:rPr lang="en-US" sz="1200" b="1" i="0" u="none" strike="noStrike" kern="1200" baseline="0" dirty="0" smtClean="0">
                <a:solidFill>
                  <a:schemeClr val="tx1"/>
                </a:solidFill>
                <a:latin typeface="+mn-lt"/>
                <a:ea typeface="+mn-ea"/>
                <a:cs typeface="+mn-cs"/>
              </a:rPr>
              <a:t>social responsibility </a:t>
            </a:r>
            <a:r>
              <a:rPr lang="en-US" sz="1200" b="0" i="0" u="none" strike="noStrike" kern="1200" baseline="0" dirty="0" smtClean="0">
                <a:solidFill>
                  <a:schemeClr val="tx1"/>
                </a:solidFill>
                <a:latin typeface="+mn-lt"/>
                <a:ea typeface="+mn-ea"/>
                <a:cs typeface="+mn-cs"/>
              </a:rPr>
              <a:t>proposes that a private corporation has responsibilities to society that extend beyond making a profit.</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4</a:t>
            </a:fld>
            <a:endParaRPr lang="en-US" dirty="0"/>
          </a:p>
        </p:txBody>
      </p:sp>
    </p:spTree>
    <p:extLst>
      <p:ext uri="{BB962C8B-B14F-4D97-AF65-F5344CB8AC3E}">
        <p14:creationId xmlns:p14="http://schemas.microsoft.com/office/powerpoint/2010/main" val="3863512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Urging a return to a laissez-faire worldwide economy with minimal government regulation, Milton Friedman argues against the concept of social responsibility as a function of business. Friedman thus referred to the social responsibility of business as a “fundamentally subversive doctrine” and stated that:</a:t>
            </a:r>
          </a:p>
          <a:p>
            <a:r>
              <a:rPr lang="en-US" sz="1200" b="0" i="0" u="none" strike="noStrike" kern="1200" baseline="0" dirty="0" smtClean="0">
                <a:solidFill>
                  <a:schemeClr val="tx1"/>
                </a:solidFill>
                <a:latin typeface="+mn-lt"/>
                <a:ea typeface="+mn-ea"/>
                <a:cs typeface="+mn-cs"/>
              </a:rPr>
              <a:t>There is one and only one social responsibility of business—to use its resources and engage in activities designed to increase its profits so long as it stays within the rules of the game, which is to say, engages in open and free competition without deception or fraud.</a:t>
            </a:r>
            <a:endParaRPr lang="en-US" i="0"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5</a:t>
            </a:fld>
            <a:endParaRPr lang="en-US" dirty="0"/>
          </a:p>
        </p:txBody>
      </p:sp>
    </p:spTree>
    <p:extLst>
      <p:ext uri="{BB962C8B-B14F-4D97-AF65-F5344CB8AC3E}">
        <p14:creationId xmlns:p14="http://schemas.microsoft.com/office/powerpoint/2010/main" val="3883885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1. </a:t>
            </a:r>
            <a:r>
              <a:rPr lang="en-US" sz="1200" b="1" i="0" u="none" strike="noStrike" kern="1200" baseline="0" dirty="0" smtClean="0">
                <a:solidFill>
                  <a:schemeClr val="tx1"/>
                </a:solidFill>
                <a:latin typeface="+mn-lt"/>
                <a:ea typeface="+mn-ea"/>
                <a:cs typeface="+mn-cs"/>
              </a:rPr>
              <a:t>Economic responsibilities</a:t>
            </a:r>
            <a:r>
              <a:rPr lang="en-US" sz="1200" b="0" i="0" u="none" strike="noStrike" kern="1200" baseline="0" dirty="0" smtClean="0">
                <a:solidFill>
                  <a:schemeClr val="tx1"/>
                </a:solidFill>
                <a:latin typeface="+mn-lt"/>
                <a:ea typeface="+mn-ea"/>
                <a:cs typeface="+mn-cs"/>
              </a:rPr>
              <a:t> of a business organization’s management are to produce goods and services of value to society so that the firm may repay its creditors and increase the wealth of its shareholders.</a:t>
            </a:r>
          </a:p>
          <a:p>
            <a:r>
              <a:rPr lang="en-US" sz="1200" b="0" i="0" u="none" strike="noStrike" kern="1200" baseline="0" dirty="0" smtClean="0">
                <a:solidFill>
                  <a:schemeClr val="tx1"/>
                </a:solidFill>
                <a:latin typeface="+mn-lt"/>
                <a:ea typeface="+mn-ea"/>
                <a:cs typeface="+mn-cs"/>
              </a:rPr>
              <a:t>2. </a:t>
            </a:r>
            <a:r>
              <a:rPr lang="en-US" sz="1200" b="1" i="0" u="none" strike="noStrike" kern="1200" baseline="0" dirty="0" smtClean="0">
                <a:solidFill>
                  <a:schemeClr val="tx1"/>
                </a:solidFill>
                <a:latin typeface="+mn-lt"/>
                <a:ea typeface="+mn-ea"/>
                <a:cs typeface="+mn-cs"/>
              </a:rPr>
              <a:t>Legal responsibilities</a:t>
            </a:r>
            <a:r>
              <a:rPr lang="en-US" sz="1200" b="0" i="0" u="none" strike="noStrike" kern="1200" baseline="0" dirty="0" smtClean="0">
                <a:solidFill>
                  <a:schemeClr val="tx1"/>
                </a:solidFill>
                <a:latin typeface="+mn-lt"/>
                <a:ea typeface="+mn-ea"/>
                <a:cs typeface="+mn-cs"/>
              </a:rPr>
              <a:t> are defined by governments in laws that management is expected to obey. For example, U.S. business firms are required to hire and promote people based on their credentials rather than to discriminate on non-job-related characteristics such as race, gender, or religion</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6</a:t>
            </a:fld>
            <a:endParaRPr lang="en-US" dirty="0"/>
          </a:p>
        </p:txBody>
      </p:sp>
    </p:spTree>
    <p:extLst>
      <p:ext uri="{BB962C8B-B14F-4D97-AF65-F5344CB8AC3E}">
        <p14:creationId xmlns:p14="http://schemas.microsoft.com/office/powerpoint/2010/main" val="2738983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Ethical responsibilities</a:t>
            </a:r>
            <a:r>
              <a:rPr lang="en-US" sz="1200" b="0" i="0" u="none" strike="noStrike" kern="1200" baseline="0" dirty="0" smtClean="0">
                <a:solidFill>
                  <a:schemeClr val="tx1"/>
                </a:solidFill>
                <a:latin typeface="+mn-lt"/>
                <a:ea typeface="+mn-ea"/>
                <a:cs typeface="+mn-cs"/>
              </a:rPr>
              <a:t> of an organization’s management are to follow the generally held beliefs about behavior in a society. </a:t>
            </a:r>
            <a:r>
              <a:rPr lang="en-US" sz="1200" b="1" i="0" u="none" strike="noStrike" kern="1200" baseline="0" dirty="0" smtClean="0">
                <a:solidFill>
                  <a:schemeClr val="tx1"/>
                </a:solidFill>
                <a:latin typeface="+mn-lt"/>
                <a:ea typeface="+mn-ea"/>
                <a:cs typeface="+mn-cs"/>
              </a:rPr>
              <a:t>Discretionary responsibilities</a:t>
            </a:r>
            <a:r>
              <a:rPr lang="en-US" sz="1200" b="0" i="0" u="none" strike="noStrike" kern="1200" baseline="0" dirty="0" smtClean="0">
                <a:solidFill>
                  <a:schemeClr val="tx1"/>
                </a:solidFill>
                <a:latin typeface="+mn-lt"/>
                <a:ea typeface="+mn-ea"/>
                <a:cs typeface="+mn-cs"/>
              </a:rPr>
              <a:t> are the purely voluntary obligations a corporation assumes.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7</a:t>
            </a:fld>
            <a:endParaRPr lang="en-US" dirty="0"/>
          </a:p>
        </p:txBody>
      </p:sp>
    </p:spTree>
    <p:extLst>
      <p:ext uri="{BB962C8B-B14F-4D97-AF65-F5344CB8AC3E}">
        <p14:creationId xmlns:p14="http://schemas.microsoft.com/office/powerpoint/2010/main" val="3480575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As shown in </a:t>
            </a:r>
            <a:r>
              <a:rPr lang="en-US" sz="1200" b="1" i="0" u="none" strike="noStrike" kern="1200" baseline="0" dirty="0" smtClean="0">
                <a:solidFill>
                  <a:schemeClr val="tx1"/>
                </a:solidFill>
                <a:latin typeface="+mn-lt"/>
                <a:ea typeface="+mn-ea"/>
                <a:cs typeface="+mn-cs"/>
              </a:rPr>
              <a:t>Figure 3–1, </a:t>
            </a:r>
            <a:r>
              <a:rPr lang="en-US" sz="1200" b="0" i="0" u="none" strike="noStrike" kern="1200" baseline="0" dirty="0" smtClean="0">
                <a:solidFill>
                  <a:schemeClr val="tx1"/>
                </a:solidFill>
                <a:latin typeface="+mn-lt"/>
                <a:ea typeface="+mn-ea"/>
                <a:cs typeface="+mn-cs"/>
              </a:rPr>
              <a:t>Archie Carroll proposed that the managers of business organizations have four responsibilities: economic, legal, ethical, and discretionary.</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8</a:t>
            </a:fld>
            <a:endParaRPr lang="en-US" dirty="0"/>
          </a:p>
        </p:txBody>
      </p:sp>
    </p:spTree>
    <p:extLst>
      <p:ext uri="{BB962C8B-B14F-4D97-AF65-F5344CB8AC3E}">
        <p14:creationId xmlns:p14="http://schemas.microsoft.com/office/powerpoint/2010/main" val="2802985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Being known as a socially responsible firm may provide a company with </a:t>
            </a:r>
            <a:r>
              <a:rPr lang="en-US" sz="1200" b="1" i="0" u="none" strike="noStrike" kern="1200" baseline="0" dirty="0" smtClean="0">
                <a:solidFill>
                  <a:schemeClr val="tx1"/>
                </a:solidFill>
                <a:latin typeface="+mn-lt"/>
                <a:ea typeface="+mn-ea"/>
                <a:cs typeface="+mn-cs"/>
              </a:rPr>
              <a:t>social capital, </a:t>
            </a:r>
            <a:r>
              <a:rPr lang="en-US" sz="1200" b="0" i="0" u="none" strike="noStrike" kern="1200" baseline="0" dirty="0" smtClean="0">
                <a:solidFill>
                  <a:schemeClr val="tx1"/>
                </a:solidFill>
                <a:latin typeface="+mn-lt"/>
                <a:ea typeface="+mn-ea"/>
                <a:cs typeface="+mn-cs"/>
              </a:rPr>
              <a:t>the goodwill of key stakeholders, that can be used for competitive advantage.</a:t>
            </a:r>
          </a:p>
          <a:p>
            <a:r>
              <a:rPr lang="en-US" sz="1200" b="0" i="0" u="none" strike="noStrike" kern="1200" baseline="0" dirty="0" smtClean="0">
                <a:solidFill>
                  <a:schemeClr val="tx1"/>
                </a:solidFill>
                <a:latin typeface="+mn-lt"/>
                <a:ea typeface="+mn-ea"/>
                <a:cs typeface="+mn-cs"/>
              </a:rPr>
              <a:t>A survey of more than 700 global companies by The Conference Board reported that 60% of the managers state that citizenship activities had led to (1) goodwill that opened doors in local communities and (2) an enhanced reputation with consumers.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9</a:t>
            </a:fld>
            <a:endParaRPr lang="en-US" dirty="0"/>
          </a:p>
        </p:txBody>
      </p:sp>
    </p:spTree>
    <p:extLst>
      <p:ext uri="{BB962C8B-B14F-4D97-AF65-F5344CB8AC3E}">
        <p14:creationId xmlns:p14="http://schemas.microsoft.com/office/powerpoint/2010/main" val="40788079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Other examples of benefits received from being socially responsible are:</a:t>
            </a:r>
          </a:p>
          <a:p>
            <a:r>
              <a:rPr lang="en-US" sz="1200" b="0" i="0" u="none" strike="noStrike" kern="1200" baseline="0" dirty="0" smtClean="0">
                <a:solidFill>
                  <a:schemeClr val="tx1"/>
                </a:solidFill>
                <a:latin typeface="+mn-lt"/>
                <a:ea typeface="+mn-ea"/>
                <a:cs typeface="+mn-cs"/>
              </a:rPr>
              <a:t>■ Their environmental concerns may enable them to charge premium prices and gain brand loyalty (for example, Stoneyfield Yogurt, Whole Foods, and Ben &amp; Jerry’s Ice Cream).</a:t>
            </a:r>
          </a:p>
          <a:p>
            <a:r>
              <a:rPr lang="en-US" sz="1200" b="0" i="0" u="none" strike="noStrike" kern="1200" baseline="0" dirty="0" smtClean="0">
                <a:solidFill>
                  <a:schemeClr val="tx1"/>
                </a:solidFill>
                <a:latin typeface="+mn-lt"/>
                <a:ea typeface="+mn-ea"/>
                <a:cs typeface="+mn-cs"/>
              </a:rPr>
              <a:t>■ Their trustworthiness may help them generate enduring relationships with suppliers and distributors without requiring them to spend a lot of time and money policing contracts.</a:t>
            </a:r>
          </a:p>
          <a:p>
            <a:r>
              <a:rPr lang="en-US" sz="1200" b="0" i="0" u="none" strike="noStrike" kern="1200" baseline="0" dirty="0" smtClean="0">
                <a:solidFill>
                  <a:schemeClr val="tx1"/>
                </a:solidFill>
                <a:latin typeface="+mn-lt"/>
                <a:ea typeface="+mn-ea"/>
                <a:cs typeface="+mn-cs"/>
              </a:rPr>
              <a:t>■ They can attract outstanding employees who prefer working for a responsible firm (for example, Procter &amp; Gamble and Starbucks).</a:t>
            </a:r>
          </a:p>
          <a:p>
            <a:r>
              <a:rPr lang="en-US" sz="1200" b="0" i="0" u="none" strike="noStrike" kern="1200" baseline="0" dirty="0" smtClean="0">
                <a:solidFill>
                  <a:schemeClr val="tx1"/>
                </a:solidFill>
                <a:latin typeface="+mn-lt"/>
                <a:ea typeface="+mn-ea"/>
                <a:cs typeface="+mn-cs"/>
              </a:rPr>
              <a:t>■ They are more likely to be welcomed into a foreign country (for example, Levi Strauss).</a:t>
            </a:r>
          </a:p>
          <a:p>
            <a:r>
              <a:rPr lang="en-US" sz="1200" b="0" i="0" u="none" strike="noStrike" kern="1200" baseline="0" dirty="0" smtClean="0">
                <a:solidFill>
                  <a:schemeClr val="tx1"/>
                </a:solidFill>
                <a:latin typeface="+mn-lt"/>
                <a:ea typeface="+mn-ea"/>
                <a:cs typeface="+mn-cs"/>
              </a:rPr>
              <a:t>■ They can utilize the goodwill of public officials for support in difficult times.</a:t>
            </a:r>
            <a:endParaRPr lang="en-US" dirty="0"/>
          </a:p>
        </p:txBody>
      </p:sp>
      <p:sp>
        <p:nvSpPr>
          <p:cNvPr id="4" name="Slide Number Placeholder 3"/>
          <p:cNvSpPr>
            <a:spLocks noGrp="1"/>
          </p:cNvSpPr>
          <p:nvPr>
            <p:ph type="sldNum" sz="quarter" idx="10"/>
          </p:nvPr>
        </p:nvSpPr>
        <p:spPr/>
        <p:txBody>
          <a:bodyPr/>
          <a:lstStyle/>
          <a:p>
            <a:fld id="{BEDF6FCA-8189-4B33-BBB6-90EB11C90991}" type="slidenum">
              <a:rPr lang="en-US" smtClean="0"/>
              <a:pPr/>
              <a:t>10</a:t>
            </a:fld>
            <a:endParaRPr lang="en-US" dirty="0"/>
          </a:p>
        </p:txBody>
      </p:sp>
    </p:spTree>
    <p:extLst>
      <p:ext uri="{BB962C8B-B14F-4D97-AF65-F5344CB8AC3E}">
        <p14:creationId xmlns:p14="http://schemas.microsoft.com/office/powerpoint/2010/main" val="2481121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5181600" y="457201"/>
            <a:ext cx="3276600" cy="3143250"/>
          </a:xfrm>
        </p:spPr>
        <p:txBody>
          <a:bodyPr/>
          <a:lstStyle>
            <a:lvl1pPr>
              <a:defRPr>
                <a:solidFill>
                  <a:schemeClr val="bg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181600" y="3886200"/>
            <a:ext cx="32766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pic>
        <p:nvPicPr>
          <p:cNvPr id="10" name="Picture 9" descr="wheelan 14e cover.JPG"/>
          <p:cNvPicPr>
            <a:picLocks noChangeAspect="1"/>
          </p:cNvPicPr>
          <p:nvPr userDrawn="1"/>
        </p:nvPicPr>
        <p:blipFill>
          <a:blip r:embed="rId3" cstate="print"/>
          <a:stretch>
            <a:fillRect/>
          </a:stretch>
        </p:blipFill>
        <p:spPr>
          <a:xfrm>
            <a:off x="685800" y="762000"/>
            <a:ext cx="3865374" cy="5181600"/>
          </a:xfrm>
          <a:prstGeom prst="rect">
            <a:avLst/>
          </a:prstGeom>
        </p:spPr>
      </p:pic>
    </p:spTree>
    <p:extLst>
      <p:ext uri="{BB962C8B-B14F-4D97-AF65-F5344CB8AC3E}">
        <p14:creationId xmlns:p14="http://schemas.microsoft.com/office/powerpoint/2010/main" val="364235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0476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692534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8400"/>
            <a:ext cx="3124200" cy="473075"/>
          </a:xfrm>
          <a:prstGeom prst="rect">
            <a:avLst/>
          </a:prstGeom>
        </p:spPr>
        <p:txBody>
          <a:bodyPr/>
          <a:lstStyle>
            <a:lvl1pPr>
              <a:defRPr/>
            </a:lvl1pPr>
          </a:lstStyle>
          <a:p>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Copyright © 2015 Pearson Education, Inc. </a:t>
            </a:r>
            <a:endParaRPr lang="en-US" altLang="en-US" dirty="0"/>
          </a:p>
        </p:txBody>
      </p:sp>
      <p:sp>
        <p:nvSpPr>
          <p:cNvPr id="7" name="Slide Number Placeholder 6"/>
          <p:cNvSpPr>
            <a:spLocks noGrp="1"/>
          </p:cNvSpPr>
          <p:nvPr>
            <p:ph type="sldNum" sz="quarter" idx="12"/>
          </p:nvPr>
        </p:nvSpPr>
        <p:spPr/>
        <p:txBody>
          <a:bodyPr/>
          <a:lstStyle>
            <a:lvl1pPr>
              <a:defRPr/>
            </a:lvl1pPr>
          </a:lstStyle>
          <a:p>
            <a:endParaRPr lang="en-US" altLang="en-US" dirty="0"/>
          </a:p>
          <a:p>
            <a:r>
              <a:rPr lang="en-US" altLang="en-US" dirty="0"/>
              <a:t>3-</a:t>
            </a:r>
            <a:fld id="{5E255405-2701-4026-84D0-77A0239EC282}" type="slidenum">
              <a:rPr lang="en-US" altLang="en-US"/>
              <a:pPr/>
              <a:t>‹#›</a:t>
            </a:fld>
            <a:endParaRPr lang="en-US" altLang="en-US" dirty="0"/>
          </a:p>
        </p:txBody>
      </p:sp>
    </p:spTree>
    <p:extLst>
      <p:ext uri="{BB962C8B-B14F-4D97-AF65-F5344CB8AC3E}">
        <p14:creationId xmlns:p14="http://schemas.microsoft.com/office/powerpoint/2010/main" val="303800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457200" indent="-45720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43342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r>
              <a:rPr lang="en-US" dirty="0" smtClean="0"/>
              <a:t>Copyright © 2015 Pearson Education, Inc. </a:t>
            </a:r>
            <a:endParaRPr lang="en-US" dirty="0"/>
          </a:p>
        </p:txBody>
      </p:sp>
      <p:sp>
        <p:nvSpPr>
          <p:cNvPr id="6" name="Slide Number Placeholder 5"/>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098730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752600"/>
            <a:ext cx="4038600" cy="4525963"/>
          </a:xfrm>
        </p:spPr>
        <p:txBody>
          <a:bodyPr/>
          <a:lstStyle>
            <a:lvl1pPr marL="461963" indent="-461963">
              <a:defRPr sz="3000"/>
            </a:lvl1pPr>
            <a:lvl2pPr>
              <a:defRPr sz="27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384212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r>
              <a:rPr lang="en-US" dirty="0" smtClean="0"/>
              <a:t>Copyright © 2015 Pearson Education, Inc. </a:t>
            </a:r>
            <a:endParaRPr lang="en-US" dirty="0"/>
          </a:p>
        </p:txBody>
      </p:sp>
      <p:sp>
        <p:nvSpPr>
          <p:cNvPr id="9" name="Slide Number Placeholder 8"/>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2275895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350904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6162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1338188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r>
              <a:rPr lang="en-US" dirty="0" smtClean="0"/>
              <a:t>Copyright © 2015 Pearson Education, Inc. </a:t>
            </a:r>
            <a:endParaRPr lang="en-US" dirty="0"/>
          </a:p>
        </p:txBody>
      </p:sp>
      <p:sp>
        <p:nvSpPr>
          <p:cNvPr id="7" name="Slide Number Placeholder 6"/>
          <p:cNvSpPr>
            <a:spLocks noGrp="1"/>
          </p:cNvSpPr>
          <p:nvPr>
            <p:ph type="sldNum" sz="quarter" idx="12"/>
          </p:nvPr>
        </p:nvSpPr>
        <p:spPr/>
        <p:txBody>
          <a:bodyPr/>
          <a:lstStyle/>
          <a:p>
            <a:fld id="{3BA836C6-F704-448B-94C4-5B456B503172}" type="slidenum">
              <a:rPr lang="en-US" smtClean="0"/>
              <a:pPr/>
              <a:t>‹#›</a:t>
            </a:fld>
            <a:endParaRPr lang="en-US" dirty="0"/>
          </a:p>
        </p:txBody>
      </p:sp>
    </p:spTree>
    <p:extLst>
      <p:ext uri="{BB962C8B-B14F-4D97-AF65-F5344CB8AC3E}">
        <p14:creationId xmlns:p14="http://schemas.microsoft.com/office/powerpoint/2010/main" val="490337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9144000" cy="1524000"/>
          </a:xfrm>
          <a:prstGeom prst="rect">
            <a:avLst/>
          </a:prstGeom>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7526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3086100" y="6492875"/>
            <a:ext cx="2971800" cy="365125"/>
          </a:xfrm>
          <a:prstGeom prst="rect">
            <a:avLst/>
          </a:prstGeom>
        </p:spPr>
        <p:txBody>
          <a:bodyPr vert="horz" lIns="91440" tIns="45720" rIns="91440" bIns="45720" rtlCol="0" anchor="ctr"/>
          <a:lstStyle>
            <a:lvl1pPr algn="ctr">
              <a:defRPr sz="1200" b="0">
                <a:solidFill>
                  <a:schemeClr val="tx1"/>
                </a:solidFill>
              </a:defRPr>
            </a:lvl1pPr>
          </a:lstStyle>
          <a:p>
            <a:pPr algn="l"/>
            <a:r>
              <a:rPr lang="en-US" dirty="0" smtClean="0"/>
              <a:t>Copyright © 2015 Pearson Education, Inc. </a:t>
            </a:r>
            <a:endParaRPr lang="en-US" dirty="0"/>
          </a:p>
        </p:txBody>
      </p:sp>
      <p:sp>
        <p:nvSpPr>
          <p:cNvPr id="6" name="Slide Number Placeholder 5"/>
          <p:cNvSpPr>
            <a:spLocks noGrp="1"/>
          </p:cNvSpPr>
          <p:nvPr>
            <p:ph type="sldNum" sz="quarter" idx="4"/>
          </p:nvPr>
        </p:nvSpPr>
        <p:spPr>
          <a:xfrm>
            <a:off x="7010400" y="6487696"/>
            <a:ext cx="2133600" cy="365125"/>
          </a:xfrm>
          <a:prstGeom prst="rect">
            <a:avLst/>
          </a:prstGeom>
        </p:spPr>
        <p:txBody>
          <a:bodyPr vert="horz" lIns="91440" tIns="45720" rIns="91440" bIns="45720" rtlCol="0" anchor="ctr"/>
          <a:lstStyle>
            <a:lvl1pPr algn="r">
              <a:defRPr sz="1200">
                <a:solidFill>
                  <a:schemeClr val="tx1"/>
                </a:solidFill>
              </a:defRPr>
            </a:lvl1pPr>
          </a:lstStyle>
          <a:p>
            <a:r>
              <a:rPr lang="en-US" dirty="0" smtClean="0"/>
              <a:t>3-</a:t>
            </a:r>
            <a:fld id="{3BA836C6-F704-448B-94C4-5B456B503172}" type="slidenum">
              <a:rPr lang="en-US" smtClean="0"/>
              <a:pPr/>
              <a:t>‹#›</a:t>
            </a:fld>
            <a:endParaRPr lang="en-US" dirty="0"/>
          </a:p>
        </p:txBody>
      </p:sp>
      <p:cxnSp>
        <p:nvCxnSpPr>
          <p:cNvPr id="9" name="Straight Connector 8"/>
          <p:cNvCxnSpPr/>
          <p:nvPr userDrawn="1"/>
        </p:nvCxnSpPr>
        <p:spPr>
          <a:xfrm>
            <a:off x="0" y="1524000"/>
            <a:ext cx="9144000" cy="0"/>
          </a:xfrm>
          <a:prstGeom prst="line">
            <a:avLst/>
          </a:prstGeom>
          <a:ln w="38100">
            <a:solidFill>
              <a:schemeClr val="accent1">
                <a:lumMod val="75000"/>
              </a:schemeClr>
            </a:solidFill>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457200" y="6400800"/>
            <a:ext cx="8229600"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55011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Clr>
          <a:srgbClr val="00CC00"/>
        </a:buClr>
        <a:buSzPct val="125000"/>
        <a:buFont typeface="Wingdings" panose="05000000000000000000" pitchFamily="2" charset="2"/>
        <a:buChar char="ª"/>
        <a:defRPr sz="3200" kern="1200">
          <a:solidFill>
            <a:schemeClr val="tx1"/>
          </a:solidFill>
          <a:latin typeface="+mn-lt"/>
          <a:ea typeface="+mn-ea"/>
          <a:cs typeface="+mn-cs"/>
        </a:defRPr>
      </a:lvl1pPr>
      <a:lvl2pPr marL="798513" indent="-341313" algn="l" defTabSz="914400" rtl="0" eaLnBrk="1" latinLnBrk="0" hangingPunct="1">
        <a:spcBef>
          <a:spcPct val="20000"/>
        </a:spcBef>
        <a:buClr>
          <a:schemeClr val="tx2">
            <a:lumMod val="75000"/>
          </a:schemeClr>
        </a:buClr>
        <a:buFont typeface="Wingdings 3" panose="05040102010807070707" pitchFamily="18" charset="2"/>
        <a:buChar char="9"/>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76800" y="381000"/>
            <a:ext cx="3810000" cy="3429000"/>
          </a:xfrm>
        </p:spPr>
        <p:txBody>
          <a:bodyPr>
            <a:normAutofit fontScale="90000"/>
          </a:bodyPr>
          <a:lstStyle/>
          <a:p>
            <a:r>
              <a:rPr lang="en-US" dirty="0"/>
              <a:t>S</a:t>
            </a:r>
            <a:r>
              <a:rPr lang="en-US" dirty="0" smtClean="0"/>
              <a:t>ocial </a:t>
            </a:r>
            <a:r>
              <a:rPr lang="en-US" dirty="0"/>
              <a:t>R</a:t>
            </a:r>
            <a:r>
              <a:rPr lang="en-US" dirty="0" smtClean="0"/>
              <a:t>esponsibility</a:t>
            </a:r>
            <a:r>
              <a:rPr lang="en-US" dirty="0"/>
              <a:t/>
            </a:r>
            <a:br>
              <a:rPr lang="en-US" dirty="0"/>
            </a:br>
            <a:r>
              <a:rPr lang="en-US" dirty="0"/>
              <a:t>and Ethics in</a:t>
            </a:r>
            <a:br>
              <a:rPr lang="en-US" dirty="0"/>
            </a:br>
            <a:r>
              <a:rPr lang="en-US" dirty="0"/>
              <a:t>Strategic Management</a:t>
            </a:r>
          </a:p>
        </p:txBody>
      </p:sp>
      <p:sp>
        <p:nvSpPr>
          <p:cNvPr id="3" name="Subtitle 2"/>
          <p:cNvSpPr>
            <a:spLocks noGrp="1"/>
          </p:cNvSpPr>
          <p:nvPr>
            <p:ph type="subTitle" idx="1"/>
          </p:nvPr>
        </p:nvSpPr>
        <p:spPr>
          <a:xfrm>
            <a:off x="5181600" y="4343400"/>
            <a:ext cx="3276600" cy="1752600"/>
          </a:xfrm>
        </p:spPr>
        <p:txBody>
          <a:bodyPr/>
          <a:lstStyle/>
          <a:p>
            <a:r>
              <a:rPr lang="en-US" dirty="0" smtClean="0"/>
              <a:t>Chapter 3</a:t>
            </a:r>
            <a:endParaRPr lang="en-US" dirty="0"/>
          </a:p>
        </p:txBody>
      </p:sp>
    </p:spTree>
    <p:extLst>
      <p:ext uri="{BB962C8B-B14F-4D97-AF65-F5344CB8AC3E}">
        <p14:creationId xmlns:p14="http://schemas.microsoft.com/office/powerpoint/2010/main" val="2832396447"/>
      </p:ext>
    </p:extLst>
  </p:cSld>
  <p:clrMapOvr>
    <a:masterClrMapping/>
  </p:clrMapOvr>
  <p:transition>
    <p:rand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Being </a:t>
            </a:r>
            <a:br>
              <a:rPr lang="en-US" dirty="0" smtClean="0"/>
            </a:br>
            <a:r>
              <a:rPr lang="en-US" dirty="0" smtClean="0"/>
              <a:t>Socially Responsible</a:t>
            </a:r>
            <a:endParaRPr lang="en-US" dirty="0"/>
          </a:p>
        </p:txBody>
      </p:sp>
      <p:sp>
        <p:nvSpPr>
          <p:cNvPr id="3" name="Content Placeholder 2"/>
          <p:cNvSpPr>
            <a:spLocks noGrp="1"/>
          </p:cNvSpPr>
          <p:nvPr>
            <p:ph idx="1"/>
          </p:nvPr>
        </p:nvSpPr>
        <p:spPr/>
        <p:txBody>
          <a:bodyPr/>
          <a:lstStyle/>
          <a:p>
            <a:r>
              <a:rPr lang="en-US" dirty="0" smtClean="0"/>
              <a:t>May </a:t>
            </a:r>
            <a:r>
              <a:rPr lang="en-US" dirty="0"/>
              <a:t>enable </a:t>
            </a:r>
            <a:r>
              <a:rPr lang="en-US" dirty="0" smtClean="0"/>
              <a:t>firm </a:t>
            </a:r>
            <a:r>
              <a:rPr lang="en-US" dirty="0"/>
              <a:t>to charge premium prices and gain </a:t>
            </a:r>
            <a:r>
              <a:rPr lang="en-US" dirty="0" smtClean="0"/>
              <a:t>brand loyalty</a:t>
            </a:r>
          </a:p>
          <a:p>
            <a:r>
              <a:rPr lang="en-US" dirty="0" smtClean="0"/>
              <a:t>May help </a:t>
            </a:r>
            <a:r>
              <a:rPr lang="en-US" dirty="0"/>
              <a:t>generate enduring relationships with suppliers </a:t>
            </a:r>
            <a:r>
              <a:rPr lang="en-US" dirty="0" smtClean="0"/>
              <a:t>and distributors</a:t>
            </a:r>
          </a:p>
          <a:p>
            <a:r>
              <a:rPr lang="en-US" dirty="0" smtClean="0"/>
              <a:t>Can  </a:t>
            </a:r>
            <a:r>
              <a:rPr lang="en-US" dirty="0"/>
              <a:t>attract outstanding </a:t>
            </a:r>
            <a:r>
              <a:rPr lang="en-US" dirty="0" smtClean="0"/>
              <a:t>employees</a:t>
            </a:r>
          </a:p>
          <a:p>
            <a:r>
              <a:rPr lang="en-US" dirty="0" smtClean="0"/>
              <a:t>Can </a:t>
            </a:r>
            <a:r>
              <a:rPr lang="en-US" dirty="0"/>
              <a:t>utilize the goodwill of public officials for support in difficult times</a:t>
            </a:r>
            <a:endParaRPr lang="en-US" dirty="0" smtClean="0"/>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10</a:t>
            </a:fld>
            <a:endParaRPr lang="en-US" dirty="0"/>
          </a:p>
        </p:txBody>
      </p:sp>
    </p:spTree>
    <p:extLst>
      <p:ext uri="{BB962C8B-B14F-4D97-AF65-F5344CB8AC3E}">
        <p14:creationId xmlns:p14="http://schemas.microsoft.com/office/powerpoint/2010/main" val="1499448465"/>
      </p:ext>
    </p:extLst>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Sustainability</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5375783"/>
              </p:ext>
            </p:extLst>
          </p:nvPr>
        </p:nvGraphicFramePr>
        <p:xfrm>
          <a:off x="457200" y="17526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11</a:t>
            </a:fld>
            <a:endParaRPr lang="en-US" dirty="0"/>
          </a:p>
        </p:txBody>
      </p:sp>
    </p:spTree>
    <p:extLst>
      <p:ext uri="{BB962C8B-B14F-4D97-AF65-F5344CB8AC3E}">
        <p14:creationId xmlns:p14="http://schemas.microsoft.com/office/powerpoint/2010/main" val="3618782489"/>
      </p:ext>
    </p:extLst>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Corporate Stakeholders</a:t>
            </a:r>
            <a:endParaRPr lang="en-US" dirty="0"/>
          </a:p>
        </p:txBody>
      </p:sp>
      <p:sp>
        <p:nvSpPr>
          <p:cNvPr id="25604" name="Rectangle 2"/>
          <p:cNvSpPr>
            <a:spLocks noGrp="1" noChangeArrowheads="1"/>
          </p:cNvSpPr>
          <p:nvPr>
            <p:ph idx="1"/>
          </p:nvPr>
        </p:nvSpPr>
        <p:spPr/>
        <p:txBody>
          <a:bodyPr/>
          <a:lstStyle/>
          <a:p>
            <a:r>
              <a:rPr lang="en-US" altLang="en-US" b="1" dirty="0" smtClean="0"/>
              <a:t>Stakeholders </a:t>
            </a:r>
          </a:p>
          <a:p>
            <a:pPr lvl="1"/>
            <a:r>
              <a:rPr lang="en-US" altLang="en-US" dirty="0" smtClean="0"/>
              <a:t>have an interest in the business and affect or are affected by the achievement of the firm’s objectives</a:t>
            </a:r>
          </a:p>
          <a:p>
            <a:endParaRPr lang="en-US" altLang="en-US" sz="800" dirty="0" smtClean="0"/>
          </a:p>
          <a:p>
            <a:r>
              <a:rPr lang="en-US" altLang="en-US" b="1" dirty="0" smtClean="0"/>
              <a:t>Enterprise strategy</a:t>
            </a:r>
          </a:p>
          <a:p>
            <a:pPr lvl="1"/>
            <a:r>
              <a:rPr lang="en-US" dirty="0" smtClean="0"/>
              <a:t>an </a:t>
            </a:r>
            <a:r>
              <a:rPr lang="en-US" dirty="0"/>
              <a:t>overarching strategy that explicitly articulates the firm’s ethical </a:t>
            </a:r>
            <a:r>
              <a:rPr lang="en-US" dirty="0" smtClean="0"/>
              <a:t>relationship with </a:t>
            </a:r>
            <a:r>
              <a:rPr lang="en-US" dirty="0"/>
              <a:t>its stakeholders</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560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5B66C947-6C9A-4225-8473-DE5EE6DEE21E}" type="slidenum">
              <a:rPr lang="en-US" altLang="en-US" sz="1200" smtClean="0"/>
              <a:pPr/>
              <a:t>12</a:t>
            </a:fld>
            <a:endParaRPr lang="en-US" altLang="en-US" sz="1200" dirty="0"/>
          </a:p>
        </p:txBody>
      </p:sp>
    </p:spTree>
    <p:extLst>
      <p:ext uri="{BB962C8B-B14F-4D97-AF65-F5344CB8AC3E}">
        <p14:creationId xmlns:p14="http://schemas.microsoft.com/office/powerpoint/2010/main" val="614083700"/>
      </p:ext>
    </p:extLst>
  </p:cSld>
  <p:clrMapOvr>
    <a:masterClrMapping/>
  </p:clrMapOvr>
  <p:transition>
    <p:rand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Analysis</a:t>
            </a:r>
          </a:p>
        </p:txBody>
      </p:sp>
      <p:sp>
        <p:nvSpPr>
          <p:cNvPr id="3" name="Content Placeholder 2"/>
          <p:cNvSpPr>
            <a:spLocks noGrp="1"/>
          </p:cNvSpPr>
          <p:nvPr>
            <p:ph idx="1"/>
          </p:nvPr>
        </p:nvSpPr>
        <p:spPr/>
        <p:txBody>
          <a:bodyPr/>
          <a:lstStyle/>
          <a:p>
            <a:r>
              <a:rPr lang="en-US" b="1" dirty="0"/>
              <a:t>Stakeholder analysis </a:t>
            </a:r>
            <a:endParaRPr lang="en-US" dirty="0"/>
          </a:p>
          <a:p>
            <a:pPr lvl="1"/>
            <a:r>
              <a:rPr lang="en-US" dirty="0"/>
              <a:t>t</a:t>
            </a:r>
            <a:r>
              <a:rPr lang="en-US" dirty="0" smtClean="0"/>
              <a:t>he </a:t>
            </a:r>
            <a:r>
              <a:rPr lang="en-US" dirty="0"/>
              <a:t>identification and evaluation of corporate </a:t>
            </a:r>
            <a:r>
              <a:rPr lang="en-US" dirty="0" smtClean="0"/>
              <a:t>stakeholders</a:t>
            </a:r>
          </a:p>
          <a:p>
            <a:pPr lvl="1"/>
            <a:r>
              <a:rPr lang="en-US" dirty="0"/>
              <a:t>u</a:t>
            </a:r>
            <a:r>
              <a:rPr lang="en-US" dirty="0" smtClean="0"/>
              <a:t>sually </a:t>
            </a:r>
            <a:r>
              <a:rPr lang="en-US" dirty="0" smtClean="0"/>
              <a:t>done </a:t>
            </a:r>
            <a:r>
              <a:rPr lang="en-US" dirty="0"/>
              <a:t>in a three-step process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13</a:t>
            </a:fld>
            <a:endParaRPr lang="en-US" dirty="0"/>
          </a:p>
        </p:txBody>
      </p:sp>
    </p:spTree>
    <p:extLst>
      <p:ext uri="{BB962C8B-B14F-4D97-AF65-F5344CB8AC3E}">
        <p14:creationId xmlns:p14="http://schemas.microsoft.com/office/powerpoint/2010/main" val="4133624073"/>
      </p:ext>
    </p:extLst>
  </p:cSld>
  <p:clrMapOvr>
    <a:masterClrMapping/>
  </p:clrMapOvr>
  <p:transition>
    <p:rand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Analysis</a:t>
            </a:r>
          </a:p>
        </p:txBody>
      </p:sp>
      <p:sp>
        <p:nvSpPr>
          <p:cNvPr id="3" name="Content Placeholder 2"/>
          <p:cNvSpPr>
            <a:spLocks noGrp="1"/>
          </p:cNvSpPr>
          <p:nvPr>
            <p:ph idx="1"/>
          </p:nvPr>
        </p:nvSpPr>
        <p:spPr/>
        <p:txBody>
          <a:bodyPr>
            <a:normAutofit/>
          </a:bodyPr>
          <a:lstStyle/>
          <a:p>
            <a:r>
              <a:rPr lang="en-US" dirty="0"/>
              <a:t>The </a:t>
            </a:r>
            <a:r>
              <a:rPr lang="en-US" b="1" dirty="0">
                <a:solidFill>
                  <a:schemeClr val="tx2">
                    <a:lumMod val="60000"/>
                    <a:lumOff val="40000"/>
                  </a:schemeClr>
                </a:solidFill>
              </a:rPr>
              <a:t>first step </a:t>
            </a:r>
            <a:r>
              <a:rPr lang="en-US" dirty="0"/>
              <a:t>in stakeholder analysis is to identify </a:t>
            </a:r>
            <a:r>
              <a:rPr lang="en-US" dirty="0">
                <a:solidFill>
                  <a:schemeClr val="tx2">
                    <a:lumMod val="60000"/>
                    <a:lumOff val="40000"/>
                  </a:schemeClr>
                </a:solidFill>
              </a:rPr>
              <a:t>primary </a:t>
            </a:r>
            <a:r>
              <a:rPr lang="en-US" dirty="0" smtClean="0">
                <a:solidFill>
                  <a:schemeClr val="tx2">
                    <a:lumMod val="60000"/>
                    <a:lumOff val="40000"/>
                  </a:schemeClr>
                </a:solidFill>
              </a:rPr>
              <a:t>stakeholders</a:t>
            </a:r>
            <a:r>
              <a:rPr lang="en-US" dirty="0" smtClean="0"/>
              <a:t>.</a:t>
            </a:r>
            <a:r>
              <a:rPr lang="en-US" dirty="0" smtClean="0">
                <a:solidFill>
                  <a:schemeClr val="tx2">
                    <a:lumMod val="60000"/>
                    <a:lumOff val="40000"/>
                  </a:schemeClr>
                </a:solidFill>
              </a:rPr>
              <a:t> </a:t>
            </a:r>
            <a:endParaRPr lang="en-US" dirty="0" smtClean="0">
              <a:solidFill>
                <a:schemeClr val="tx2">
                  <a:lumMod val="60000"/>
                  <a:lumOff val="40000"/>
                </a:schemeClr>
              </a:solidFill>
            </a:endParaRPr>
          </a:p>
          <a:p>
            <a:r>
              <a:rPr lang="en-US" b="1" dirty="0" smtClean="0"/>
              <a:t>Primary </a:t>
            </a:r>
            <a:r>
              <a:rPr lang="en-US" b="1" dirty="0"/>
              <a:t>stakeholders </a:t>
            </a:r>
            <a:endParaRPr lang="en-US" b="1" dirty="0" smtClean="0"/>
          </a:p>
          <a:p>
            <a:pPr lvl="1"/>
            <a:r>
              <a:rPr lang="en-US" dirty="0" smtClean="0"/>
              <a:t>have </a:t>
            </a:r>
            <a:r>
              <a:rPr lang="en-US" dirty="0" smtClean="0"/>
              <a:t>a </a:t>
            </a:r>
            <a:r>
              <a:rPr lang="en-US" i="1" dirty="0"/>
              <a:t>direct connection </a:t>
            </a:r>
            <a:r>
              <a:rPr lang="en-US" dirty="0"/>
              <a:t>with the corporation and who have sufficient bargaining power to </a:t>
            </a:r>
            <a:r>
              <a:rPr lang="en-US" i="1" dirty="0" smtClean="0"/>
              <a:t>directly </a:t>
            </a:r>
            <a:r>
              <a:rPr lang="en-US" dirty="0" smtClean="0"/>
              <a:t>affect </a:t>
            </a:r>
            <a:r>
              <a:rPr lang="en-US" dirty="0"/>
              <a:t>corporate </a:t>
            </a:r>
            <a:r>
              <a:rPr lang="en-US" dirty="0" smtClean="0"/>
              <a:t>activities</a:t>
            </a:r>
            <a:endParaRPr lang="en-US" dirty="0" smtClean="0"/>
          </a:p>
          <a:p>
            <a:pPr lvl="1"/>
            <a:r>
              <a:rPr lang="en-US" dirty="0" smtClean="0"/>
              <a:t>include </a:t>
            </a:r>
            <a:r>
              <a:rPr lang="en-US" dirty="0"/>
              <a:t>customers, employees, suppliers</a:t>
            </a:r>
            <a:r>
              <a:rPr lang="en-US" dirty="0" smtClean="0"/>
              <a:t>, </a:t>
            </a:r>
            <a:r>
              <a:rPr lang="en-US" dirty="0" smtClean="0"/>
              <a:t>shareholders </a:t>
            </a:r>
            <a:r>
              <a:rPr lang="en-US" dirty="0"/>
              <a:t>and </a:t>
            </a:r>
            <a:r>
              <a:rPr lang="en-US" dirty="0" smtClean="0"/>
              <a:t>creditors</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14</a:t>
            </a:fld>
            <a:endParaRPr lang="en-US" dirty="0"/>
          </a:p>
        </p:txBody>
      </p:sp>
    </p:spTree>
    <p:extLst>
      <p:ext uri="{BB962C8B-B14F-4D97-AF65-F5344CB8AC3E}">
        <p14:creationId xmlns:p14="http://schemas.microsoft.com/office/powerpoint/2010/main" val="2696189352"/>
      </p:ext>
    </p:extLst>
  </p:cSld>
  <p:clrMapOvr>
    <a:masterClrMapping/>
  </p:clrMapOvr>
  <p:transition>
    <p:rand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Stakeholder Analysis</a:t>
            </a:r>
            <a:endParaRPr lang="en-US" dirty="0"/>
          </a:p>
        </p:txBody>
      </p:sp>
      <p:sp>
        <p:nvSpPr>
          <p:cNvPr id="26628" name="Rectangle 2"/>
          <p:cNvSpPr>
            <a:spLocks noGrp="1" noChangeArrowheads="1"/>
          </p:cNvSpPr>
          <p:nvPr>
            <p:ph idx="1"/>
          </p:nvPr>
        </p:nvSpPr>
        <p:spPr/>
        <p:txBody>
          <a:bodyPr>
            <a:normAutofit/>
          </a:bodyPr>
          <a:lstStyle/>
          <a:p>
            <a:r>
              <a:rPr lang="en-US" dirty="0"/>
              <a:t>The </a:t>
            </a:r>
            <a:r>
              <a:rPr lang="en-US" b="1" dirty="0">
                <a:solidFill>
                  <a:schemeClr val="tx2">
                    <a:lumMod val="60000"/>
                    <a:lumOff val="40000"/>
                  </a:schemeClr>
                </a:solidFill>
              </a:rPr>
              <a:t>second step </a:t>
            </a:r>
            <a:r>
              <a:rPr lang="en-US" dirty="0"/>
              <a:t>in stakeholder analysis is to identify the </a:t>
            </a:r>
            <a:r>
              <a:rPr lang="en-US" dirty="0">
                <a:solidFill>
                  <a:schemeClr val="tx2">
                    <a:lumMod val="60000"/>
                    <a:lumOff val="40000"/>
                  </a:schemeClr>
                </a:solidFill>
              </a:rPr>
              <a:t>secondary </a:t>
            </a:r>
            <a:r>
              <a:rPr lang="en-US" dirty="0" smtClean="0">
                <a:solidFill>
                  <a:schemeClr val="tx2">
                    <a:lumMod val="60000"/>
                    <a:lumOff val="40000"/>
                  </a:schemeClr>
                </a:solidFill>
              </a:rPr>
              <a:t>stakeholders</a:t>
            </a:r>
            <a:r>
              <a:rPr lang="en-US" dirty="0" smtClean="0"/>
              <a:t>.</a:t>
            </a:r>
            <a:endParaRPr lang="en-US" altLang="en-US" dirty="0" smtClean="0"/>
          </a:p>
          <a:p>
            <a:r>
              <a:rPr lang="en-US" altLang="en-US" b="1" dirty="0" smtClean="0"/>
              <a:t>Secondary stakeholders </a:t>
            </a:r>
          </a:p>
          <a:p>
            <a:pPr lvl="1"/>
            <a:r>
              <a:rPr lang="en-US" altLang="en-US" dirty="0" smtClean="0"/>
              <a:t>have an indirect stake in the corporation but are also affected by corporate activities</a:t>
            </a:r>
          </a:p>
          <a:p>
            <a:pPr lvl="1"/>
            <a:r>
              <a:rPr lang="en-US" dirty="0" smtClean="0"/>
              <a:t>include </a:t>
            </a:r>
            <a:r>
              <a:rPr lang="en-US" dirty="0" smtClean="0"/>
              <a:t>NGOs</a:t>
            </a:r>
            <a:r>
              <a:rPr lang="en-US" dirty="0"/>
              <a:t>, </a:t>
            </a:r>
            <a:r>
              <a:rPr lang="en-US" dirty="0" smtClean="0"/>
              <a:t>activists</a:t>
            </a:r>
            <a:r>
              <a:rPr lang="en-US" dirty="0"/>
              <a:t>, local communities, trade associations, </a:t>
            </a:r>
            <a:r>
              <a:rPr lang="en-US" dirty="0" smtClean="0"/>
              <a:t>competitors </a:t>
            </a:r>
            <a:r>
              <a:rPr lang="en-US" dirty="0"/>
              <a:t>and </a:t>
            </a:r>
            <a:r>
              <a:rPr lang="en-US" dirty="0" smtClean="0"/>
              <a:t>governments</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6627"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3438D3C0-2A0B-4C7F-94D4-C480A339A595}" type="slidenum">
              <a:rPr lang="en-US" altLang="en-US" sz="1200" smtClean="0"/>
              <a:pPr/>
              <a:t>15</a:t>
            </a:fld>
            <a:endParaRPr lang="en-US" altLang="en-US" sz="1200" dirty="0"/>
          </a:p>
        </p:txBody>
      </p:sp>
    </p:spTree>
    <p:extLst>
      <p:ext uri="{BB962C8B-B14F-4D97-AF65-F5344CB8AC3E}">
        <p14:creationId xmlns:p14="http://schemas.microsoft.com/office/powerpoint/2010/main" val="62237677"/>
      </p:ext>
    </p:extLst>
  </p:cSld>
  <p:clrMapOvr>
    <a:masterClrMapping/>
  </p:clrMapOvr>
  <p:transition>
    <p:rand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Analysis</a:t>
            </a:r>
          </a:p>
        </p:txBody>
      </p:sp>
      <p:sp>
        <p:nvSpPr>
          <p:cNvPr id="3" name="Content Placeholder 2"/>
          <p:cNvSpPr>
            <a:spLocks noGrp="1"/>
          </p:cNvSpPr>
          <p:nvPr>
            <p:ph idx="1"/>
          </p:nvPr>
        </p:nvSpPr>
        <p:spPr/>
        <p:txBody>
          <a:bodyPr/>
          <a:lstStyle/>
          <a:p>
            <a:r>
              <a:rPr lang="en-US" dirty="0"/>
              <a:t>The </a:t>
            </a:r>
            <a:r>
              <a:rPr lang="en-US" b="1" dirty="0">
                <a:solidFill>
                  <a:schemeClr val="tx2">
                    <a:lumMod val="60000"/>
                    <a:lumOff val="40000"/>
                  </a:schemeClr>
                </a:solidFill>
              </a:rPr>
              <a:t>third step </a:t>
            </a:r>
            <a:r>
              <a:rPr lang="en-US" dirty="0"/>
              <a:t>in stakeholder analysis is to estimate the effect on each stakeholder </a:t>
            </a:r>
            <a:r>
              <a:rPr lang="en-US" dirty="0" smtClean="0"/>
              <a:t>group from </a:t>
            </a:r>
            <a:r>
              <a:rPr lang="en-US" dirty="0"/>
              <a:t>any particular strategic </a:t>
            </a:r>
            <a:r>
              <a:rPr lang="en-US" dirty="0" smtClean="0"/>
              <a:t>decision.</a:t>
            </a:r>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16</a:t>
            </a:fld>
            <a:endParaRPr lang="en-US" dirty="0"/>
          </a:p>
        </p:txBody>
      </p:sp>
    </p:spTree>
    <p:extLst>
      <p:ext uri="{BB962C8B-B14F-4D97-AF65-F5344CB8AC3E}">
        <p14:creationId xmlns:p14="http://schemas.microsoft.com/office/powerpoint/2010/main" val="18452934"/>
      </p:ext>
    </p:extLst>
  </p:cSld>
  <p:clrMapOvr>
    <a:masterClrMapping/>
  </p:clrMapOvr>
  <p:transition>
    <p:rand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Stakeholder Input</a:t>
            </a:r>
          </a:p>
        </p:txBody>
      </p:sp>
      <p:sp>
        <p:nvSpPr>
          <p:cNvPr id="3" name="Content Placeholder 2"/>
          <p:cNvSpPr>
            <a:spLocks noGrp="1"/>
          </p:cNvSpPr>
          <p:nvPr>
            <p:ph idx="1"/>
          </p:nvPr>
        </p:nvSpPr>
        <p:spPr/>
        <p:txBody>
          <a:bodyPr>
            <a:normAutofit/>
          </a:bodyPr>
          <a:lstStyle/>
          <a:p>
            <a:r>
              <a:rPr lang="en-US" sz="3000" dirty="0"/>
              <a:t>Once </a:t>
            </a:r>
            <a:r>
              <a:rPr lang="en-US" sz="3000" dirty="0">
                <a:solidFill>
                  <a:schemeClr val="tx2">
                    <a:lumMod val="60000"/>
                    <a:lumOff val="40000"/>
                  </a:schemeClr>
                </a:solidFill>
              </a:rPr>
              <a:t>stakeholder impacts </a:t>
            </a:r>
            <a:r>
              <a:rPr lang="en-US" sz="3000" dirty="0"/>
              <a:t>have been identified, managers should decide whether </a:t>
            </a:r>
            <a:r>
              <a:rPr lang="en-US" sz="3000" dirty="0" smtClean="0">
                <a:solidFill>
                  <a:schemeClr val="tx2">
                    <a:lumMod val="60000"/>
                    <a:lumOff val="40000"/>
                  </a:schemeClr>
                </a:solidFill>
              </a:rPr>
              <a:t>stakeholder input </a:t>
            </a:r>
            <a:r>
              <a:rPr lang="en-US" sz="3000" dirty="0"/>
              <a:t>should be invited into the discussion of the strategic alternatives. </a:t>
            </a:r>
            <a:endParaRPr lang="en-US" sz="3000" dirty="0" smtClean="0"/>
          </a:p>
          <a:p>
            <a:endParaRPr lang="en-US" sz="500" dirty="0" smtClean="0"/>
          </a:p>
          <a:p>
            <a:r>
              <a:rPr lang="en-US" sz="3000" dirty="0" smtClean="0"/>
              <a:t>A </a:t>
            </a:r>
            <a:r>
              <a:rPr lang="en-US" sz="3000" dirty="0"/>
              <a:t>group is </a:t>
            </a:r>
            <a:r>
              <a:rPr lang="en-US" sz="3000" dirty="0">
                <a:solidFill>
                  <a:schemeClr val="tx2">
                    <a:lumMod val="60000"/>
                    <a:lumOff val="40000"/>
                  </a:schemeClr>
                </a:solidFill>
              </a:rPr>
              <a:t>more </a:t>
            </a:r>
            <a:r>
              <a:rPr lang="en-US" sz="3000" dirty="0" smtClean="0">
                <a:solidFill>
                  <a:schemeClr val="tx2">
                    <a:lumMod val="60000"/>
                    <a:lumOff val="40000"/>
                  </a:schemeClr>
                </a:solidFill>
              </a:rPr>
              <a:t>likely to </a:t>
            </a:r>
            <a:r>
              <a:rPr lang="en-US" sz="3000" dirty="0">
                <a:solidFill>
                  <a:schemeClr val="tx2">
                    <a:lumMod val="60000"/>
                    <a:lumOff val="40000"/>
                  </a:schemeClr>
                </a:solidFill>
              </a:rPr>
              <a:t>accept </a:t>
            </a:r>
            <a:r>
              <a:rPr lang="en-US" sz="3000" dirty="0"/>
              <a:t>or even help implement a decision if it has some input into which alternative </a:t>
            </a:r>
            <a:r>
              <a:rPr lang="en-US" sz="3000" dirty="0" smtClean="0"/>
              <a:t>is chosen </a:t>
            </a:r>
            <a:r>
              <a:rPr lang="en-US" sz="3000" dirty="0"/>
              <a:t>and how it is to be </a:t>
            </a:r>
            <a:r>
              <a:rPr lang="en-US" sz="3000" dirty="0">
                <a:solidFill>
                  <a:schemeClr val="tx2">
                    <a:lumMod val="60000"/>
                    <a:lumOff val="40000"/>
                  </a:schemeClr>
                </a:solidFill>
              </a:rPr>
              <a:t>implemented</a:t>
            </a:r>
            <a:r>
              <a:rPr lang="en-US" sz="3000" dirty="0"/>
              <a:t>.</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fld id="{3BA836C6-F704-448B-94C4-5B456B503172}" type="slidenum">
              <a:rPr lang="en-US" smtClean="0"/>
              <a:pPr/>
              <a:t>17</a:t>
            </a:fld>
            <a:endParaRPr lang="en-US" dirty="0"/>
          </a:p>
        </p:txBody>
      </p:sp>
    </p:spTree>
    <p:extLst>
      <p:ext uri="{BB962C8B-B14F-4D97-AF65-F5344CB8AC3E}">
        <p14:creationId xmlns:p14="http://schemas.microsoft.com/office/powerpoint/2010/main" val="2818033291"/>
      </p:ext>
    </p:extLst>
  </p:cSld>
  <p:clrMapOvr>
    <a:masterClrMapping/>
  </p:clrMapOvr>
  <p:transition>
    <p:random/>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Reasons for Unethical Behavior</a:t>
            </a:r>
            <a:endParaRPr lang="en-US" dirty="0"/>
          </a:p>
        </p:txBody>
      </p:sp>
      <p:sp>
        <p:nvSpPr>
          <p:cNvPr id="27652" name="Rectangle 2"/>
          <p:cNvSpPr>
            <a:spLocks noGrp="1" noChangeArrowheads="1"/>
          </p:cNvSpPr>
          <p:nvPr>
            <p:ph idx="1"/>
          </p:nvPr>
        </p:nvSpPr>
        <p:spPr/>
        <p:txBody>
          <a:bodyPr/>
          <a:lstStyle/>
          <a:p>
            <a:r>
              <a:rPr lang="en-US" altLang="en-US" dirty="0" smtClean="0">
                <a:solidFill>
                  <a:schemeClr val="tx2">
                    <a:lumMod val="60000"/>
                    <a:lumOff val="40000"/>
                  </a:schemeClr>
                </a:solidFill>
              </a:rPr>
              <a:t>Unaware</a:t>
            </a:r>
            <a:r>
              <a:rPr lang="en-US" altLang="en-US" dirty="0" smtClean="0"/>
              <a:t> that behavior is questionable</a:t>
            </a:r>
          </a:p>
          <a:p>
            <a:r>
              <a:rPr lang="en-US" altLang="en-US" dirty="0" smtClean="0"/>
              <a:t>Lack of standards of conduct</a:t>
            </a:r>
          </a:p>
          <a:p>
            <a:r>
              <a:rPr lang="en-US" altLang="en-US" dirty="0" smtClean="0"/>
              <a:t>Different </a:t>
            </a:r>
            <a:r>
              <a:rPr lang="en-US" altLang="en-US" dirty="0" smtClean="0">
                <a:solidFill>
                  <a:schemeClr val="tx2">
                    <a:lumMod val="60000"/>
                    <a:lumOff val="40000"/>
                  </a:schemeClr>
                </a:solidFill>
              </a:rPr>
              <a:t>cultural norms </a:t>
            </a:r>
            <a:r>
              <a:rPr lang="en-US" altLang="en-US" dirty="0" smtClean="0"/>
              <a:t>and </a:t>
            </a:r>
            <a:r>
              <a:rPr lang="en-US" altLang="en-US" dirty="0" smtClean="0">
                <a:solidFill>
                  <a:schemeClr val="tx2">
                    <a:lumMod val="60000"/>
                    <a:lumOff val="40000"/>
                  </a:schemeClr>
                </a:solidFill>
              </a:rPr>
              <a:t>values</a:t>
            </a:r>
          </a:p>
          <a:p>
            <a:r>
              <a:rPr lang="en-US" altLang="en-US" dirty="0" smtClean="0"/>
              <a:t>Behavior-based or relationship-based governance systems</a:t>
            </a:r>
          </a:p>
          <a:p>
            <a:r>
              <a:rPr lang="en-US" altLang="en-US" dirty="0" smtClean="0">
                <a:solidFill>
                  <a:schemeClr val="tx2">
                    <a:lumMod val="60000"/>
                    <a:lumOff val="40000"/>
                  </a:schemeClr>
                </a:solidFill>
              </a:rPr>
              <a:t>Different values </a:t>
            </a:r>
            <a:r>
              <a:rPr lang="en-US" altLang="en-US" dirty="0" smtClean="0"/>
              <a:t>between business people and stakeholders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765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3F6BEA74-81C5-4183-A6D7-364D8C7796CB}" type="slidenum">
              <a:rPr lang="en-US" altLang="en-US" sz="1200" smtClean="0"/>
              <a:pPr/>
              <a:t>18</a:t>
            </a:fld>
            <a:endParaRPr lang="en-US" altLang="en-US" sz="1200" dirty="0"/>
          </a:p>
        </p:txBody>
      </p:sp>
    </p:spTree>
    <p:extLst>
      <p:ext uri="{BB962C8B-B14F-4D97-AF65-F5344CB8AC3E}">
        <p14:creationId xmlns:p14="http://schemas.microsoft.com/office/powerpoint/2010/main" val="1044230818"/>
      </p:ext>
    </p:extLst>
  </p:cSld>
  <p:clrMapOvr>
    <a:masterClrMapping/>
  </p:clrMapOvr>
  <p:transition>
    <p:random/>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Moral Relativism</a:t>
            </a:r>
            <a:endParaRPr lang="en-US" dirty="0"/>
          </a:p>
        </p:txBody>
      </p:sp>
      <p:sp>
        <p:nvSpPr>
          <p:cNvPr id="28676" name="Rectangle 2"/>
          <p:cNvSpPr>
            <a:spLocks noGrp="1" noChangeArrowheads="1"/>
          </p:cNvSpPr>
          <p:nvPr>
            <p:ph idx="1"/>
          </p:nvPr>
        </p:nvSpPr>
        <p:spPr/>
        <p:txBody>
          <a:bodyPr/>
          <a:lstStyle/>
          <a:p>
            <a:r>
              <a:rPr lang="en-US" b="1" dirty="0" smtClean="0"/>
              <a:t>Moral </a:t>
            </a:r>
            <a:r>
              <a:rPr lang="en-US" b="1" dirty="0"/>
              <a:t>relativism </a:t>
            </a:r>
            <a:endParaRPr lang="en-US" b="1" dirty="0" smtClean="0"/>
          </a:p>
          <a:p>
            <a:pPr lvl="1"/>
            <a:r>
              <a:rPr lang="en-US" dirty="0" smtClean="0"/>
              <a:t>claims that morality </a:t>
            </a:r>
            <a:r>
              <a:rPr lang="en-US" dirty="0"/>
              <a:t>is relative to some personal, </a:t>
            </a:r>
            <a:r>
              <a:rPr lang="en-US" dirty="0" smtClean="0"/>
              <a:t>social </a:t>
            </a:r>
            <a:r>
              <a:rPr lang="en-US" dirty="0"/>
              <a:t>or cultural standard and that there is no </a:t>
            </a:r>
            <a:r>
              <a:rPr lang="en-US" dirty="0" smtClean="0"/>
              <a:t>method for </a:t>
            </a:r>
            <a:r>
              <a:rPr lang="en-US" dirty="0"/>
              <a:t>deciding whether one decision is better than another</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867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41CC6A5E-338B-4734-BED7-DA1E24FD1D7A}" type="slidenum">
              <a:rPr lang="en-US" altLang="en-US" sz="1200" smtClean="0"/>
              <a:pPr/>
              <a:t>19</a:t>
            </a:fld>
            <a:endParaRPr lang="en-US" altLang="en-US" sz="1200" dirty="0"/>
          </a:p>
        </p:txBody>
      </p:sp>
    </p:spTree>
    <p:extLst>
      <p:ext uri="{BB962C8B-B14F-4D97-AF65-F5344CB8AC3E}">
        <p14:creationId xmlns:p14="http://schemas.microsoft.com/office/powerpoint/2010/main" val="1484651373"/>
      </p:ext>
    </p:extLst>
  </p:cSld>
  <p:clrMapOvr>
    <a:masterClrMapping/>
  </p:clrMapOvr>
  <p:transition>
    <p:rand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a:t>Compare and contrast Friedman’s </a:t>
            </a:r>
            <a:r>
              <a:rPr lang="en-US" dirty="0" smtClean="0"/>
              <a:t>traditional view </a:t>
            </a:r>
            <a:r>
              <a:rPr lang="en-US" dirty="0"/>
              <a:t>with Carroll’s contemporary view </a:t>
            </a:r>
            <a:r>
              <a:rPr lang="en-US" dirty="0" smtClean="0"/>
              <a:t>of social </a:t>
            </a:r>
            <a:r>
              <a:rPr lang="en-US" dirty="0"/>
              <a:t>responsibility</a:t>
            </a:r>
          </a:p>
          <a:p>
            <a:r>
              <a:rPr lang="en-US" dirty="0" smtClean="0"/>
              <a:t>Understand </a:t>
            </a:r>
            <a:r>
              <a:rPr lang="en-US" dirty="0"/>
              <a:t>the relationship </a:t>
            </a:r>
            <a:r>
              <a:rPr lang="en-US" dirty="0" smtClean="0"/>
              <a:t>between social </a:t>
            </a:r>
            <a:r>
              <a:rPr lang="en-US" dirty="0"/>
              <a:t>responsibility and </a:t>
            </a:r>
            <a:r>
              <a:rPr lang="en-US" dirty="0" smtClean="0"/>
              <a:t>corporate performance</a:t>
            </a:r>
            <a:endParaRPr lang="en-US" dirty="0"/>
          </a:p>
          <a:p>
            <a:r>
              <a:rPr lang="en-US" dirty="0" smtClean="0"/>
              <a:t>Explain </a:t>
            </a:r>
            <a:r>
              <a:rPr lang="en-US" dirty="0"/>
              <a:t>the concept of sustainability</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a:t>
            </a:fld>
            <a:endParaRPr lang="en-US" dirty="0"/>
          </a:p>
        </p:txBody>
      </p:sp>
    </p:spTree>
    <p:extLst>
      <p:ext uri="{BB962C8B-B14F-4D97-AF65-F5344CB8AC3E}">
        <p14:creationId xmlns:p14="http://schemas.microsoft.com/office/powerpoint/2010/main" val="508336252"/>
      </p:ext>
    </p:extLst>
  </p:cSld>
  <p:clrMapOvr>
    <a:masterClrMapping/>
  </p:clrMapOvr>
  <p:transition>
    <p:random/>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Moral Relativism</a:t>
            </a:r>
          </a:p>
        </p:txBody>
      </p:sp>
      <p:sp>
        <p:nvSpPr>
          <p:cNvPr id="3" name="Content Placeholder 2"/>
          <p:cNvSpPr>
            <a:spLocks noGrp="1"/>
          </p:cNvSpPr>
          <p:nvPr>
            <p:ph idx="1"/>
          </p:nvPr>
        </p:nvSpPr>
        <p:spPr/>
        <p:txBody>
          <a:bodyPr/>
          <a:lstStyle/>
          <a:p>
            <a:r>
              <a:rPr lang="en-US" b="1" dirty="0"/>
              <a:t>Naïve </a:t>
            </a:r>
            <a:r>
              <a:rPr lang="en-US" b="1" dirty="0" smtClean="0"/>
              <a:t>relativism</a:t>
            </a:r>
          </a:p>
          <a:p>
            <a:pPr lvl="1"/>
            <a:r>
              <a:rPr lang="en-US" dirty="0" smtClean="0"/>
              <a:t>based </a:t>
            </a:r>
            <a:r>
              <a:rPr lang="en-US" dirty="0"/>
              <a:t>on the belief that all moral decisions are deeply personal and </a:t>
            </a:r>
            <a:r>
              <a:rPr lang="en-US" dirty="0" smtClean="0"/>
              <a:t>that individuals </a:t>
            </a:r>
            <a:r>
              <a:rPr lang="en-US" dirty="0"/>
              <a:t>have the right to run their own </a:t>
            </a:r>
            <a:r>
              <a:rPr lang="en-US" dirty="0" smtClean="0"/>
              <a:t>lives</a:t>
            </a:r>
          </a:p>
          <a:p>
            <a:r>
              <a:rPr lang="en-US" b="1" dirty="0"/>
              <a:t>Role </a:t>
            </a:r>
            <a:r>
              <a:rPr lang="en-US" b="1" dirty="0" smtClean="0"/>
              <a:t>relativism</a:t>
            </a:r>
          </a:p>
          <a:p>
            <a:pPr lvl="1"/>
            <a:r>
              <a:rPr lang="en-US" dirty="0" smtClean="0"/>
              <a:t>based </a:t>
            </a:r>
            <a:r>
              <a:rPr lang="en-US" dirty="0"/>
              <a:t>on the belief that social roles carry with them certain obligations </a:t>
            </a:r>
            <a:r>
              <a:rPr lang="en-US" dirty="0" smtClean="0"/>
              <a:t>to that </a:t>
            </a:r>
            <a:r>
              <a:rPr lang="en-US" dirty="0"/>
              <a:t>role</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20</a:t>
            </a:fld>
            <a:endParaRPr lang="en-US" dirty="0"/>
          </a:p>
        </p:txBody>
      </p:sp>
    </p:spTree>
    <p:extLst>
      <p:ext uri="{BB962C8B-B14F-4D97-AF65-F5344CB8AC3E}">
        <p14:creationId xmlns:p14="http://schemas.microsoft.com/office/powerpoint/2010/main" val="4264838443"/>
      </p:ext>
    </p:extLst>
  </p:cSld>
  <p:clrMapOvr>
    <a:masterClrMapping/>
  </p:clrMapOvr>
  <p:transition>
    <p:random/>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Moral Relativism</a:t>
            </a:r>
          </a:p>
        </p:txBody>
      </p:sp>
      <p:sp>
        <p:nvSpPr>
          <p:cNvPr id="3" name="Content Placeholder 2"/>
          <p:cNvSpPr>
            <a:spLocks noGrp="1"/>
          </p:cNvSpPr>
          <p:nvPr>
            <p:ph idx="1"/>
          </p:nvPr>
        </p:nvSpPr>
        <p:spPr/>
        <p:txBody>
          <a:bodyPr/>
          <a:lstStyle/>
          <a:p>
            <a:r>
              <a:rPr lang="en-US" b="1" dirty="0"/>
              <a:t>Social group </a:t>
            </a:r>
            <a:r>
              <a:rPr lang="en-US" b="1" dirty="0" smtClean="0"/>
              <a:t>relativism</a:t>
            </a:r>
          </a:p>
          <a:p>
            <a:pPr lvl="1"/>
            <a:r>
              <a:rPr lang="en-US" dirty="0" smtClean="0"/>
              <a:t>based </a:t>
            </a:r>
            <a:r>
              <a:rPr lang="en-US" dirty="0"/>
              <a:t>on a belief that morality is simply a matter of following </a:t>
            </a:r>
            <a:r>
              <a:rPr lang="en-US" dirty="0" smtClean="0"/>
              <a:t>the norms </a:t>
            </a:r>
            <a:r>
              <a:rPr lang="en-US" dirty="0"/>
              <a:t>of an individual’s peer </a:t>
            </a:r>
            <a:r>
              <a:rPr lang="en-US" dirty="0" smtClean="0"/>
              <a:t>group</a:t>
            </a:r>
          </a:p>
          <a:p>
            <a:r>
              <a:rPr lang="en-US" b="1" dirty="0"/>
              <a:t>Cultural </a:t>
            </a:r>
            <a:r>
              <a:rPr lang="en-US" b="1" dirty="0" smtClean="0"/>
              <a:t>relativism</a:t>
            </a:r>
          </a:p>
          <a:p>
            <a:pPr lvl="1"/>
            <a:r>
              <a:rPr lang="en-US" dirty="0" smtClean="0"/>
              <a:t>based </a:t>
            </a:r>
            <a:r>
              <a:rPr lang="en-US" dirty="0"/>
              <a:t>on the belief that morality is relative to a particular culture, </a:t>
            </a:r>
            <a:r>
              <a:rPr lang="en-US" dirty="0" smtClean="0"/>
              <a:t>society </a:t>
            </a:r>
            <a:r>
              <a:rPr lang="en-US" dirty="0" smtClean="0"/>
              <a:t>or </a:t>
            </a:r>
            <a:r>
              <a:rPr lang="en-US" dirty="0"/>
              <a:t>community</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21</a:t>
            </a:fld>
            <a:endParaRPr lang="en-US" dirty="0"/>
          </a:p>
        </p:txBody>
      </p:sp>
    </p:spTree>
    <p:extLst>
      <p:ext uri="{BB962C8B-B14F-4D97-AF65-F5344CB8AC3E}">
        <p14:creationId xmlns:p14="http://schemas.microsoft.com/office/powerpoint/2010/main" val="1755363717"/>
      </p:ext>
    </p:extLst>
  </p:cSld>
  <p:clrMapOvr>
    <a:masterClrMapping/>
  </p:clrMapOvr>
  <p:transition>
    <p:random/>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altLang="en-US" dirty="0" smtClean="0"/>
              <a:t>Kohlberg’s Levels of Moral Development</a:t>
            </a:r>
            <a:endParaRPr lang="en-US" dirty="0"/>
          </a:p>
        </p:txBody>
      </p:sp>
      <p:sp>
        <p:nvSpPr>
          <p:cNvPr id="30724" name="Rectangle 2"/>
          <p:cNvSpPr>
            <a:spLocks noGrp="1" noChangeArrowheads="1"/>
          </p:cNvSpPr>
          <p:nvPr>
            <p:ph idx="1"/>
          </p:nvPr>
        </p:nvSpPr>
        <p:spPr/>
        <p:txBody>
          <a:bodyPr/>
          <a:lstStyle/>
          <a:p>
            <a:r>
              <a:rPr lang="en-US" altLang="en-US" b="1" dirty="0" smtClean="0"/>
              <a:t>Preconventional level</a:t>
            </a:r>
          </a:p>
          <a:p>
            <a:pPr lvl="1"/>
            <a:r>
              <a:rPr lang="en-US" altLang="en-US" dirty="0" smtClean="0"/>
              <a:t>concern for one’s self</a:t>
            </a:r>
          </a:p>
          <a:p>
            <a:r>
              <a:rPr lang="en-US" altLang="en-US" b="1" dirty="0" smtClean="0"/>
              <a:t>Conventional level</a:t>
            </a:r>
          </a:p>
          <a:p>
            <a:pPr lvl="1"/>
            <a:r>
              <a:rPr lang="en-US" altLang="en-US" dirty="0" smtClean="0"/>
              <a:t>considerations for society’s laws and norms</a:t>
            </a:r>
          </a:p>
          <a:p>
            <a:r>
              <a:rPr lang="en-US" altLang="en-US" b="1" dirty="0" smtClean="0"/>
              <a:t>Principled level</a:t>
            </a:r>
          </a:p>
          <a:p>
            <a:pPr lvl="1"/>
            <a:r>
              <a:rPr lang="en-US" altLang="en-US" dirty="0" smtClean="0"/>
              <a:t>guided by an internal code of ethics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072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53F1F9C5-8FE8-4635-B9F6-0278B8DC91D5}" type="slidenum">
              <a:rPr lang="en-US" altLang="en-US" sz="1200" smtClean="0"/>
              <a:pPr/>
              <a:t>22</a:t>
            </a:fld>
            <a:endParaRPr lang="en-US" altLang="en-US" sz="1200" dirty="0"/>
          </a:p>
        </p:txBody>
      </p:sp>
    </p:spTree>
    <p:extLst>
      <p:ext uri="{BB962C8B-B14F-4D97-AF65-F5344CB8AC3E}">
        <p14:creationId xmlns:p14="http://schemas.microsoft.com/office/powerpoint/2010/main" val="924815163"/>
      </p:ext>
    </p:extLst>
  </p:cSld>
  <p:clrMapOvr>
    <a:masterClrMapping/>
  </p:clrMapOvr>
  <p:transition>
    <p:random/>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en-US" dirty="0" smtClean="0"/>
              <a:t>Encouraging Ethical Behavior</a:t>
            </a:r>
            <a:endParaRPr lang="en-US" dirty="0"/>
          </a:p>
        </p:txBody>
      </p:sp>
      <p:sp>
        <p:nvSpPr>
          <p:cNvPr id="31748" name="Rectangle 2"/>
          <p:cNvSpPr>
            <a:spLocks noGrp="1" noChangeArrowheads="1"/>
          </p:cNvSpPr>
          <p:nvPr>
            <p:ph idx="1"/>
          </p:nvPr>
        </p:nvSpPr>
        <p:spPr/>
        <p:txBody>
          <a:bodyPr>
            <a:normAutofit/>
          </a:bodyPr>
          <a:lstStyle/>
          <a:p>
            <a:r>
              <a:rPr lang="en-US" altLang="en-US" b="1" dirty="0" smtClean="0"/>
              <a:t>Code of Ethics</a:t>
            </a:r>
          </a:p>
          <a:p>
            <a:pPr lvl="1"/>
            <a:r>
              <a:rPr lang="en-US" altLang="en-US" dirty="0" smtClean="0"/>
              <a:t>specifies how an organization expects its employees to behave while on the job</a:t>
            </a:r>
          </a:p>
          <a:p>
            <a:pPr lvl="1"/>
            <a:endParaRPr lang="en-US" altLang="en-US" dirty="0" smtClean="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1747"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B28E7C5C-2BDE-473B-8182-89B593675CB6}" type="slidenum">
              <a:rPr lang="en-US" altLang="en-US" sz="1200" smtClean="0"/>
              <a:pPr/>
              <a:t>23</a:t>
            </a:fld>
            <a:endParaRPr lang="en-US" altLang="en-US" sz="1200" dirty="0"/>
          </a:p>
        </p:txBody>
      </p:sp>
    </p:spTree>
    <p:extLst>
      <p:ext uri="{BB962C8B-B14F-4D97-AF65-F5344CB8AC3E}">
        <p14:creationId xmlns:p14="http://schemas.microsoft.com/office/powerpoint/2010/main" val="1407174097"/>
      </p:ext>
    </p:extLst>
  </p:cSld>
  <p:clrMapOvr>
    <a:masterClrMapping/>
  </p:clrMapOvr>
  <p:transition>
    <p:random/>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Encouraging Ethical Behavior</a:t>
            </a:r>
            <a:endParaRPr lang="en-US" dirty="0"/>
          </a:p>
        </p:txBody>
      </p:sp>
      <p:sp>
        <p:nvSpPr>
          <p:cNvPr id="3" name="Content Placeholder 2"/>
          <p:cNvSpPr>
            <a:spLocks noGrp="1"/>
          </p:cNvSpPr>
          <p:nvPr>
            <p:ph idx="1"/>
          </p:nvPr>
        </p:nvSpPr>
        <p:spPr/>
        <p:txBody>
          <a:bodyPr/>
          <a:lstStyle/>
          <a:p>
            <a:pPr marL="0" indent="0">
              <a:buNone/>
            </a:pPr>
            <a:r>
              <a:rPr lang="en-US" dirty="0"/>
              <a:t>A </a:t>
            </a:r>
            <a:r>
              <a:rPr lang="en-US" b="1" dirty="0">
                <a:solidFill>
                  <a:schemeClr val="tx2">
                    <a:lumMod val="60000"/>
                    <a:lumOff val="40000"/>
                  </a:schemeClr>
                </a:solidFill>
              </a:rPr>
              <a:t>code of ethics</a:t>
            </a:r>
            <a:r>
              <a:rPr lang="en-US" dirty="0"/>
              <a:t>:</a:t>
            </a:r>
          </a:p>
          <a:p>
            <a:pPr marL="514350" indent="-514350">
              <a:buFont typeface="+mj-lt"/>
              <a:buAutoNum type="arabicPeriod"/>
            </a:pPr>
            <a:r>
              <a:rPr lang="en-US" dirty="0"/>
              <a:t>clarifies company expectations of employee conduct in various situations</a:t>
            </a:r>
          </a:p>
          <a:p>
            <a:pPr marL="514350" indent="-514350">
              <a:buFont typeface="+mj-lt"/>
              <a:buAutoNum type="arabicPeriod"/>
            </a:pPr>
            <a:r>
              <a:rPr lang="en-US" dirty="0"/>
              <a:t>makes clear that the company expects its people to recognize the ethical dimensions in decisions and action</a:t>
            </a:r>
            <a:endParaRPr lang="en-US" alt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24</a:t>
            </a:fld>
            <a:endParaRPr lang="en-US" dirty="0"/>
          </a:p>
        </p:txBody>
      </p:sp>
    </p:spTree>
    <p:extLst>
      <p:ext uri="{BB962C8B-B14F-4D97-AF65-F5344CB8AC3E}">
        <p14:creationId xmlns:p14="http://schemas.microsoft.com/office/powerpoint/2010/main" val="472380967"/>
      </p:ext>
    </p:extLst>
  </p:cSld>
  <p:clrMapOvr>
    <a:masterClrMapping/>
  </p:clrMapOvr>
  <p:transition>
    <p:random/>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Encouraging Ethical Behavior</a:t>
            </a:r>
            <a:endParaRPr lang="en-US" dirty="0"/>
          </a:p>
        </p:txBody>
      </p:sp>
      <p:sp>
        <p:nvSpPr>
          <p:cNvPr id="3" name="Content Placeholder 2"/>
          <p:cNvSpPr>
            <a:spLocks noGrp="1"/>
          </p:cNvSpPr>
          <p:nvPr>
            <p:ph idx="1"/>
          </p:nvPr>
        </p:nvSpPr>
        <p:spPr/>
        <p:txBody>
          <a:bodyPr/>
          <a:lstStyle/>
          <a:p>
            <a:r>
              <a:rPr lang="en-US" altLang="en-US" b="1" dirty="0" smtClean="0"/>
              <a:t>Whistleblowers</a:t>
            </a:r>
          </a:p>
          <a:p>
            <a:pPr lvl="1"/>
            <a:r>
              <a:rPr lang="en-US" altLang="en-US" dirty="0" smtClean="0"/>
              <a:t>employees who report illegal or unethical behavior on the part of others</a:t>
            </a:r>
          </a:p>
          <a:p>
            <a:endParaRPr lang="en-US" dirty="0"/>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25</a:t>
            </a:fld>
            <a:endParaRPr lang="en-US" dirty="0"/>
          </a:p>
        </p:txBody>
      </p:sp>
    </p:spTree>
    <p:extLst>
      <p:ext uri="{BB962C8B-B14F-4D97-AF65-F5344CB8AC3E}">
        <p14:creationId xmlns:p14="http://schemas.microsoft.com/office/powerpoint/2010/main" val="471004445"/>
      </p:ext>
    </p:extLst>
  </p:cSld>
  <p:clrMapOvr>
    <a:masterClrMapping/>
  </p:clrMapOvr>
  <p:transition>
    <p:random/>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Guidelines for Ethical Behavior</a:t>
            </a:r>
            <a:endParaRPr lang="en-US" dirty="0"/>
          </a:p>
        </p:txBody>
      </p:sp>
      <p:sp>
        <p:nvSpPr>
          <p:cNvPr id="32772" name="Rectangle 2"/>
          <p:cNvSpPr>
            <a:spLocks noGrp="1" noChangeArrowheads="1"/>
          </p:cNvSpPr>
          <p:nvPr>
            <p:ph idx="1"/>
          </p:nvPr>
        </p:nvSpPr>
        <p:spPr/>
        <p:txBody>
          <a:bodyPr>
            <a:normAutofit fontScale="92500" lnSpcReduction="10000"/>
          </a:bodyPr>
          <a:lstStyle/>
          <a:p>
            <a:r>
              <a:rPr lang="en-US" altLang="en-US" b="1" dirty="0" smtClean="0"/>
              <a:t>Ethics</a:t>
            </a:r>
          </a:p>
          <a:p>
            <a:pPr lvl="1"/>
            <a:r>
              <a:rPr lang="en-US" altLang="en-US" dirty="0" smtClean="0"/>
              <a:t>the consensually accepted standards of behavior for an occupation, </a:t>
            </a:r>
            <a:r>
              <a:rPr lang="en-US" altLang="en-US" dirty="0" smtClean="0"/>
              <a:t>trade </a:t>
            </a:r>
            <a:r>
              <a:rPr lang="en-US" altLang="en-US" dirty="0" smtClean="0"/>
              <a:t>or profession</a:t>
            </a:r>
          </a:p>
          <a:p>
            <a:r>
              <a:rPr lang="en-US" altLang="en-US" b="1" dirty="0" smtClean="0"/>
              <a:t>Morality</a:t>
            </a:r>
          </a:p>
          <a:p>
            <a:pPr lvl="1"/>
            <a:r>
              <a:rPr lang="en-US" dirty="0" smtClean="0"/>
              <a:t>one’s </a:t>
            </a:r>
            <a:r>
              <a:rPr lang="en-US" dirty="0"/>
              <a:t>rules of personal behavior </a:t>
            </a:r>
            <a:r>
              <a:rPr lang="en-US" dirty="0" smtClean="0"/>
              <a:t>based on </a:t>
            </a:r>
            <a:r>
              <a:rPr lang="en-US" dirty="0"/>
              <a:t>religious or philosophical grounds</a:t>
            </a:r>
            <a:endParaRPr lang="en-US" altLang="en-US" dirty="0" smtClean="0"/>
          </a:p>
          <a:p>
            <a:r>
              <a:rPr lang="en-US" altLang="en-US" b="1" dirty="0" smtClean="0"/>
              <a:t>Law </a:t>
            </a:r>
            <a:endParaRPr lang="en-US" altLang="en-US" b="1" dirty="0"/>
          </a:p>
          <a:p>
            <a:pPr lvl="1"/>
            <a:r>
              <a:rPr lang="en-US" altLang="en-US" dirty="0" smtClean="0"/>
              <a:t>the formal codes that permit or forbid certain behaviors and may or may not enforce ethics or morality</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2771"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A2B4A17F-E8A5-43DE-A85D-5000BAFF4DFC}" type="slidenum">
              <a:rPr lang="en-US" altLang="en-US" sz="1200" smtClean="0"/>
              <a:pPr/>
              <a:t>26</a:t>
            </a:fld>
            <a:endParaRPr lang="en-US" altLang="en-US" sz="1200" dirty="0"/>
          </a:p>
        </p:txBody>
      </p:sp>
    </p:spTree>
    <p:extLst>
      <p:ext uri="{BB962C8B-B14F-4D97-AF65-F5344CB8AC3E}">
        <p14:creationId xmlns:p14="http://schemas.microsoft.com/office/powerpoint/2010/main" val="3126893995"/>
      </p:ext>
    </p:extLst>
  </p:cSld>
  <p:clrMapOvr>
    <a:masterClrMapping/>
  </p:clrMapOvr>
  <p:transition>
    <p:random/>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Ethical Behavior</a:t>
            </a:r>
          </a:p>
        </p:txBody>
      </p:sp>
      <p:sp>
        <p:nvSpPr>
          <p:cNvPr id="3" name="Content Placeholder 2"/>
          <p:cNvSpPr>
            <a:spLocks noGrp="1"/>
          </p:cNvSpPr>
          <p:nvPr>
            <p:ph idx="1"/>
          </p:nvPr>
        </p:nvSpPr>
        <p:spPr/>
        <p:txBody>
          <a:bodyPr/>
          <a:lstStyle/>
          <a:p>
            <a:r>
              <a:rPr lang="en-US" b="1" dirty="0" smtClean="0"/>
              <a:t>Utilitarian </a:t>
            </a:r>
            <a:r>
              <a:rPr lang="en-US" b="1" dirty="0"/>
              <a:t>approach </a:t>
            </a:r>
            <a:endParaRPr lang="en-US" b="1" dirty="0" smtClean="0"/>
          </a:p>
          <a:p>
            <a:pPr lvl="1"/>
            <a:r>
              <a:rPr lang="en-US" dirty="0" smtClean="0"/>
              <a:t>proposes </a:t>
            </a:r>
            <a:r>
              <a:rPr lang="en-US" dirty="0"/>
              <a:t>that actions and plans </a:t>
            </a:r>
            <a:r>
              <a:rPr lang="en-US" dirty="0" smtClean="0"/>
              <a:t>should be </a:t>
            </a:r>
            <a:r>
              <a:rPr lang="en-US" dirty="0"/>
              <a:t>judged by their </a:t>
            </a:r>
            <a:r>
              <a:rPr lang="en-US" dirty="0" smtClean="0"/>
              <a:t>consequences</a:t>
            </a:r>
          </a:p>
          <a:p>
            <a:r>
              <a:rPr lang="en-US" b="1" dirty="0" smtClean="0"/>
              <a:t>Individual </a:t>
            </a:r>
            <a:r>
              <a:rPr lang="en-US" b="1" dirty="0"/>
              <a:t>rights approach </a:t>
            </a:r>
            <a:endParaRPr lang="en-US" b="1" dirty="0" smtClean="0"/>
          </a:p>
          <a:p>
            <a:pPr lvl="1"/>
            <a:r>
              <a:rPr lang="en-US" dirty="0" smtClean="0"/>
              <a:t>proposes </a:t>
            </a:r>
            <a:r>
              <a:rPr lang="en-US" dirty="0"/>
              <a:t>that human </a:t>
            </a:r>
            <a:r>
              <a:rPr lang="en-US" dirty="0" smtClean="0"/>
              <a:t>beings have </a:t>
            </a:r>
            <a:r>
              <a:rPr lang="en-US" dirty="0"/>
              <a:t>certain fundamental rights that should be respected in all decisions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27</a:t>
            </a:fld>
            <a:endParaRPr lang="en-US" dirty="0"/>
          </a:p>
        </p:txBody>
      </p:sp>
    </p:spTree>
    <p:extLst>
      <p:ext uri="{BB962C8B-B14F-4D97-AF65-F5344CB8AC3E}">
        <p14:creationId xmlns:p14="http://schemas.microsoft.com/office/powerpoint/2010/main" val="3855070896"/>
      </p:ext>
    </p:extLst>
  </p:cSld>
  <p:clrMapOvr>
    <a:masterClrMapping/>
  </p:clrMapOvr>
  <p:transition>
    <p:random/>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Guidelines for Ethical Behavior</a:t>
            </a:r>
            <a:endParaRPr lang="en-US" dirty="0"/>
          </a:p>
        </p:txBody>
      </p:sp>
      <p:sp>
        <p:nvSpPr>
          <p:cNvPr id="33796" name="Rectangle 2"/>
          <p:cNvSpPr>
            <a:spLocks noGrp="1" noChangeArrowheads="1"/>
          </p:cNvSpPr>
          <p:nvPr>
            <p:ph idx="1"/>
          </p:nvPr>
        </p:nvSpPr>
        <p:spPr/>
        <p:txBody>
          <a:bodyPr/>
          <a:lstStyle/>
          <a:p>
            <a:r>
              <a:rPr lang="en-US" altLang="en-US" b="1" dirty="0" smtClean="0"/>
              <a:t>Justice approach</a:t>
            </a:r>
          </a:p>
          <a:p>
            <a:pPr lvl="1"/>
            <a:r>
              <a:rPr lang="en-US" altLang="en-US" dirty="0" smtClean="0"/>
              <a:t>decisions must be equitable, fair and impartial in the distribution of costs and benefits to individuals or groups</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379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0449BBEF-8F3B-4D28-B688-34E47FD28E8E}" type="slidenum">
              <a:rPr lang="en-US" altLang="en-US" sz="1200" smtClean="0"/>
              <a:pPr/>
              <a:t>28</a:t>
            </a:fld>
            <a:endParaRPr lang="en-US" altLang="en-US" sz="1200" dirty="0"/>
          </a:p>
        </p:txBody>
      </p:sp>
    </p:spTree>
    <p:extLst>
      <p:ext uri="{BB962C8B-B14F-4D97-AF65-F5344CB8AC3E}">
        <p14:creationId xmlns:p14="http://schemas.microsoft.com/office/powerpoint/2010/main" val="2206490561"/>
      </p:ext>
    </p:extLst>
  </p:cSld>
  <p:clrMapOvr>
    <a:masterClrMapping/>
  </p:clrMapOvr>
  <p:transition>
    <p:random/>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Guidelines for Ethical Behavior</a:t>
            </a:r>
            <a:endParaRPr lang="en-US" dirty="0"/>
          </a:p>
        </p:txBody>
      </p:sp>
      <p:sp>
        <p:nvSpPr>
          <p:cNvPr id="34820" name="Rectangle 2"/>
          <p:cNvSpPr>
            <a:spLocks noGrp="1" noChangeArrowheads="1"/>
          </p:cNvSpPr>
          <p:nvPr>
            <p:ph idx="1"/>
          </p:nvPr>
        </p:nvSpPr>
        <p:spPr/>
        <p:txBody>
          <a:bodyPr>
            <a:normAutofit/>
          </a:bodyPr>
          <a:lstStyle/>
          <a:p>
            <a:pPr marL="0" indent="0">
              <a:buNone/>
            </a:pPr>
            <a:r>
              <a:rPr lang="en-US" altLang="en-US" dirty="0" smtClean="0"/>
              <a:t>Cavanagh’s questions to solve ethical problems:</a:t>
            </a:r>
          </a:p>
          <a:p>
            <a:endParaRPr lang="en-US" altLang="en-US" sz="800" dirty="0" smtClean="0"/>
          </a:p>
          <a:p>
            <a:pPr marL="514350" indent="-514350">
              <a:buFont typeface="+mj-lt"/>
              <a:buAutoNum type="arabicPeriod"/>
            </a:pPr>
            <a:r>
              <a:rPr lang="en-US" altLang="en-US" b="1" dirty="0" smtClean="0"/>
              <a:t>Utility:</a:t>
            </a:r>
            <a:r>
              <a:rPr lang="en-US" altLang="en-US" dirty="0" smtClean="0"/>
              <a:t> Does it optimize the satisfactions of the stakeholders?</a:t>
            </a:r>
          </a:p>
          <a:p>
            <a:pPr marL="514350" indent="-514350">
              <a:buFont typeface="+mj-lt"/>
              <a:buAutoNum type="arabicPeriod"/>
            </a:pPr>
            <a:r>
              <a:rPr lang="en-US" altLang="en-US" b="1" dirty="0" smtClean="0"/>
              <a:t>Rights:</a:t>
            </a:r>
            <a:r>
              <a:rPr lang="en-US" altLang="en-US" dirty="0" smtClean="0"/>
              <a:t> Does it respect the rights of the individuals involved</a:t>
            </a:r>
          </a:p>
          <a:p>
            <a:pPr marL="514350" indent="-514350">
              <a:buFont typeface="+mj-lt"/>
              <a:buAutoNum type="arabicPeriod"/>
            </a:pPr>
            <a:r>
              <a:rPr lang="en-US" altLang="en-US" b="1" dirty="0" smtClean="0"/>
              <a:t>Justice:</a:t>
            </a:r>
            <a:r>
              <a:rPr lang="en-US" altLang="en-US" dirty="0" smtClean="0"/>
              <a:t> Is it consistent with the canons of justice?</a:t>
            </a:r>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481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3E4C8A54-AA5A-43E6-8CB0-61F048771B49}" type="slidenum">
              <a:rPr lang="en-US" altLang="en-US" sz="1200" smtClean="0"/>
              <a:pPr/>
              <a:t>29</a:t>
            </a:fld>
            <a:endParaRPr lang="en-US" altLang="en-US" sz="1200" dirty="0"/>
          </a:p>
        </p:txBody>
      </p:sp>
    </p:spTree>
    <p:extLst>
      <p:ext uri="{BB962C8B-B14F-4D97-AF65-F5344CB8AC3E}">
        <p14:creationId xmlns:p14="http://schemas.microsoft.com/office/powerpoint/2010/main" val="253794005"/>
      </p:ext>
    </p:extLst>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a:t>
            </a:r>
            <a:r>
              <a:rPr lang="en-US" dirty="0" smtClean="0"/>
              <a:t>Objectives</a:t>
            </a:r>
            <a:endParaRPr lang="en-US" dirty="0"/>
          </a:p>
        </p:txBody>
      </p:sp>
      <p:sp>
        <p:nvSpPr>
          <p:cNvPr id="3" name="Content Placeholder 2"/>
          <p:cNvSpPr>
            <a:spLocks noGrp="1"/>
          </p:cNvSpPr>
          <p:nvPr>
            <p:ph idx="1"/>
          </p:nvPr>
        </p:nvSpPr>
        <p:spPr/>
        <p:txBody>
          <a:bodyPr/>
          <a:lstStyle/>
          <a:p>
            <a:r>
              <a:rPr lang="en-US" dirty="0"/>
              <a:t>Conduct a stakeholder analysis</a:t>
            </a:r>
          </a:p>
          <a:p>
            <a:r>
              <a:rPr lang="en-US" dirty="0" smtClean="0"/>
              <a:t>Explain </a:t>
            </a:r>
            <a:r>
              <a:rPr lang="en-US" dirty="0"/>
              <a:t>why people may act unethically</a:t>
            </a:r>
          </a:p>
          <a:p>
            <a:r>
              <a:rPr lang="en-US" dirty="0" smtClean="0"/>
              <a:t>Describe </a:t>
            </a:r>
            <a:r>
              <a:rPr lang="en-US" dirty="0"/>
              <a:t>different views of ethics </a:t>
            </a:r>
            <a:r>
              <a:rPr lang="en-US" dirty="0" smtClean="0"/>
              <a:t>according to </a:t>
            </a:r>
            <a:r>
              <a:rPr lang="en-US" dirty="0"/>
              <a:t>the utilitarian, individual </a:t>
            </a:r>
            <a:r>
              <a:rPr lang="en-US" dirty="0" smtClean="0"/>
              <a:t>rights </a:t>
            </a:r>
            <a:r>
              <a:rPr lang="en-US" dirty="0" smtClean="0"/>
              <a:t>and </a:t>
            </a:r>
            <a:r>
              <a:rPr lang="en-US" dirty="0"/>
              <a:t>justice approaches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3</a:t>
            </a:fld>
            <a:endParaRPr lang="en-US" dirty="0"/>
          </a:p>
        </p:txBody>
      </p:sp>
    </p:spTree>
    <p:extLst>
      <p:ext uri="{BB962C8B-B14F-4D97-AF65-F5344CB8AC3E}">
        <p14:creationId xmlns:p14="http://schemas.microsoft.com/office/powerpoint/2010/main" val="2172051153"/>
      </p:ext>
    </p:extLst>
  </p:cSld>
  <p:clrMapOvr>
    <a:masterClrMapping/>
  </p:clrMapOvr>
  <p:transition>
    <p:random/>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Guidelines for Ethical Behavior</a:t>
            </a:r>
            <a:endParaRPr lang="en-US" dirty="0"/>
          </a:p>
        </p:txBody>
      </p:sp>
      <p:sp>
        <p:nvSpPr>
          <p:cNvPr id="35844" name="Rectangle 2"/>
          <p:cNvSpPr>
            <a:spLocks noGrp="1" noChangeArrowheads="1"/>
          </p:cNvSpPr>
          <p:nvPr>
            <p:ph idx="1"/>
          </p:nvPr>
        </p:nvSpPr>
        <p:spPr/>
        <p:txBody>
          <a:bodyPr/>
          <a:lstStyle/>
          <a:p>
            <a:pPr marL="0" indent="0" algn="ctr">
              <a:buNone/>
            </a:pPr>
            <a:r>
              <a:rPr lang="en-US" altLang="en-US" b="1" dirty="0" smtClean="0">
                <a:solidFill>
                  <a:schemeClr val="tx2">
                    <a:lumMod val="60000"/>
                    <a:lumOff val="40000"/>
                  </a:schemeClr>
                </a:solidFill>
              </a:rPr>
              <a:t>Kant’s categorical imperatives</a:t>
            </a:r>
            <a:endParaRPr lang="en-US" altLang="en-US" dirty="0" smtClean="0">
              <a:solidFill>
                <a:schemeClr val="tx2">
                  <a:lumMod val="60000"/>
                  <a:lumOff val="40000"/>
                </a:schemeClr>
              </a:solidFill>
            </a:endParaRPr>
          </a:p>
          <a:p>
            <a:endParaRPr lang="en-US" altLang="en-US" sz="800" dirty="0" smtClean="0"/>
          </a:p>
          <a:p>
            <a:pPr marL="514350" indent="-514350">
              <a:buFont typeface="+mj-lt"/>
              <a:buAutoNum type="arabicPeriod"/>
            </a:pPr>
            <a:r>
              <a:rPr lang="en-US" altLang="en-US" dirty="0" smtClean="0"/>
              <a:t>Actions are ethical only if the person is willing for the same action to be taken by everyone who is in a similar </a:t>
            </a:r>
            <a:r>
              <a:rPr lang="en-US" altLang="en-US" dirty="0" smtClean="0"/>
              <a:t>situation.</a:t>
            </a:r>
            <a:endParaRPr lang="en-US" altLang="en-US" dirty="0" smtClean="0"/>
          </a:p>
          <a:p>
            <a:pPr marL="514350" indent="-514350">
              <a:buFont typeface="+mj-lt"/>
              <a:buAutoNum type="arabicPeriod"/>
            </a:pPr>
            <a:r>
              <a:rPr lang="en-US" altLang="en-US" dirty="0" smtClean="0"/>
              <a:t>Never treat another person simply as a means but always as an </a:t>
            </a:r>
            <a:r>
              <a:rPr lang="en-US" altLang="en-US" dirty="0" smtClean="0"/>
              <a:t>end.</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3584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FA00C272-6564-4E39-A5D1-BFCDC52C8492}" type="slidenum">
              <a:rPr lang="en-US" altLang="en-US" sz="1200" smtClean="0"/>
              <a:pPr/>
              <a:t>30</a:t>
            </a:fld>
            <a:endParaRPr lang="en-US" altLang="en-US" sz="1200" dirty="0"/>
          </a:p>
        </p:txBody>
      </p:sp>
    </p:spTree>
    <p:extLst>
      <p:ext uri="{BB962C8B-B14F-4D97-AF65-F5344CB8AC3E}">
        <p14:creationId xmlns:p14="http://schemas.microsoft.com/office/powerpoint/2010/main" val="3988329952"/>
      </p:ext>
    </p:extLst>
  </p:cSld>
  <p:clrMapOvr>
    <a:masterClrMapping/>
  </p:clrMapOvr>
  <p:transition>
    <p:random/>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3-</a:t>
            </a:r>
            <a:fld id="{3BA836C6-F704-448B-94C4-5B456B503172}" type="slidenum">
              <a:rPr lang="en-US" smtClean="0"/>
              <a:pPr/>
              <a:t>31</a:t>
            </a:fld>
            <a:endParaRPr lang="en-US" dirty="0"/>
          </a:p>
        </p:txBody>
      </p:sp>
      <p:pic>
        <p:nvPicPr>
          <p:cNvPr id="1026" name="Picture 3" descr="3293795473_4752441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8978" y="2247900"/>
            <a:ext cx="7566044"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47514081"/>
      </p:ext>
    </p:extLst>
  </p:cSld>
  <p:clrMapOvr>
    <a:masterClrMapping/>
  </p:clrMapOvr>
  <p:transition>
    <p:random/>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Social Responsibilities of Strategic Decision Makers</a:t>
            </a:r>
            <a:endParaRPr lang="en-US" dirty="0"/>
          </a:p>
        </p:txBody>
      </p:sp>
      <p:sp>
        <p:nvSpPr>
          <p:cNvPr id="19460" name="Rectangle 2"/>
          <p:cNvSpPr>
            <a:spLocks noGrp="1" noChangeArrowheads="1"/>
          </p:cNvSpPr>
          <p:nvPr>
            <p:ph idx="1"/>
          </p:nvPr>
        </p:nvSpPr>
        <p:spPr/>
        <p:txBody>
          <a:bodyPr/>
          <a:lstStyle/>
          <a:p>
            <a:r>
              <a:rPr lang="en-US" altLang="en-US" b="1" dirty="0" smtClean="0"/>
              <a:t>Social Responsibility</a:t>
            </a:r>
          </a:p>
          <a:p>
            <a:pPr lvl="1"/>
            <a:r>
              <a:rPr lang="en-US" altLang="en-US" dirty="0" smtClean="0"/>
              <a:t>proposes that a private corporation has responsibilities to society that extend beyond making a profit</a:t>
            </a:r>
          </a:p>
          <a:p>
            <a:endParaRPr lang="en-US" altLang="en-US" dirty="0" smtClean="0"/>
          </a:p>
          <a:p>
            <a:endParaRPr lang="en-US" altLang="en-US" dirty="0" smtClean="0"/>
          </a:p>
          <a:p>
            <a:endParaRPr lang="en-US" altLang="en-US" dirty="0" smtClean="0"/>
          </a:p>
          <a:p>
            <a:endParaRPr lang="en-US" altLang="en-US" dirty="0" smtClean="0"/>
          </a:p>
        </p:txBody>
      </p:sp>
      <p:sp>
        <p:nvSpPr>
          <p:cNvPr id="19459"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308F0AC4-936E-45CB-8E0C-57CAABE41F6A}" type="slidenum">
              <a:rPr lang="en-US" altLang="en-US" sz="1200" smtClean="0"/>
              <a:pPr/>
              <a:t>4</a:t>
            </a:fld>
            <a:endParaRPr lang="en-US" altLang="en-US" sz="1200" dirty="0"/>
          </a:p>
        </p:txBody>
      </p:sp>
      <p:sp>
        <p:nvSpPr>
          <p:cNvPr id="13" name="Footer Placeholder 12"/>
          <p:cNvSpPr>
            <a:spLocks noGrp="1"/>
          </p:cNvSpPr>
          <p:nvPr>
            <p:ph type="ftr" sz="quarter" idx="11"/>
          </p:nvPr>
        </p:nvSpPr>
        <p:spPr/>
        <p:txBody>
          <a:bodyPr/>
          <a:lstStyle/>
          <a:p>
            <a:r>
              <a:rPr lang="en-US" dirty="0" smtClean="0"/>
              <a:t>Copyright © 2015 Pearson Education, Inc. </a:t>
            </a:r>
            <a:endParaRPr lang="en-US" dirty="0"/>
          </a:p>
        </p:txBody>
      </p:sp>
    </p:spTree>
    <p:extLst>
      <p:ext uri="{BB962C8B-B14F-4D97-AF65-F5344CB8AC3E}">
        <p14:creationId xmlns:p14="http://schemas.microsoft.com/office/powerpoint/2010/main" val="3258205802"/>
      </p:ext>
    </p:extLst>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Friedman’s Traditional View of Business Responsibility</a:t>
            </a:r>
          </a:p>
        </p:txBody>
      </p:sp>
      <p:sp>
        <p:nvSpPr>
          <p:cNvPr id="20484" name="Rectangle 2"/>
          <p:cNvSpPr>
            <a:spLocks noGrp="1" noChangeArrowheads="1"/>
          </p:cNvSpPr>
          <p:nvPr>
            <p:ph idx="1"/>
          </p:nvPr>
        </p:nvSpPr>
        <p:spPr/>
        <p:txBody>
          <a:bodyPr>
            <a:normAutofit/>
          </a:bodyPr>
          <a:lstStyle/>
          <a:p>
            <a:r>
              <a:rPr lang="en-US" altLang="en-US" dirty="0" smtClean="0"/>
              <a:t>Argues against the concept of </a:t>
            </a:r>
            <a:r>
              <a:rPr lang="en-US" altLang="en-US" dirty="0" smtClean="0">
                <a:solidFill>
                  <a:schemeClr val="accent1">
                    <a:lumMod val="75000"/>
                  </a:schemeClr>
                </a:solidFill>
              </a:rPr>
              <a:t>social responsibility</a:t>
            </a:r>
          </a:p>
          <a:p>
            <a:endParaRPr lang="en-US" altLang="en-US" sz="800" dirty="0" smtClean="0"/>
          </a:p>
          <a:p>
            <a:r>
              <a:rPr lang="en-US" altLang="en-US" dirty="0" smtClean="0"/>
              <a:t>Primary goal of business is profit maximization not spending shareholder money for the general social interest</a:t>
            </a:r>
          </a:p>
          <a:p>
            <a:endParaRPr lang="en-US" altLang="en-US" dirty="0" smtClean="0"/>
          </a:p>
          <a:p>
            <a:endParaRPr lang="en-US" altLang="en-US" dirty="0" smtClean="0"/>
          </a:p>
          <a:p>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0483"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B2D0EF0D-547F-4A64-9BDC-DC5CFAF262BA}" type="slidenum">
              <a:rPr lang="en-US" altLang="en-US" sz="1200" smtClean="0"/>
              <a:pPr/>
              <a:t>5</a:t>
            </a:fld>
            <a:endParaRPr lang="en-US" altLang="en-US" sz="1200" dirty="0"/>
          </a:p>
        </p:txBody>
      </p:sp>
    </p:spTree>
    <p:extLst>
      <p:ext uri="{BB962C8B-B14F-4D97-AF65-F5344CB8AC3E}">
        <p14:creationId xmlns:p14="http://schemas.microsoft.com/office/powerpoint/2010/main" val="3955667816"/>
      </p:ext>
    </p:extLst>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Carroll’s Four Responsibilities </a:t>
            </a:r>
            <a:br>
              <a:rPr lang="en-US" dirty="0" smtClean="0"/>
            </a:br>
            <a:r>
              <a:rPr lang="en-US" dirty="0" smtClean="0"/>
              <a:t>of Business</a:t>
            </a:r>
            <a:endParaRPr lang="en-US" dirty="0"/>
          </a:p>
        </p:txBody>
      </p:sp>
      <p:sp>
        <p:nvSpPr>
          <p:cNvPr id="21508" name="Rectangle 2"/>
          <p:cNvSpPr>
            <a:spLocks noGrp="1" noChangeArrowheads="1"/>
          </p:cNvSpPr>
          <p:nvPr>
            <p:ph idx="1"/>
          </p:nvPr>
        </p:nvSpPr>
        <p:spPr/>
        <p:txBody>
          <a:bodyPr>
            <a:normAutofit/>
          </a:bodyPr>
          <a:lstStyle/>
          <a:p>
            <a:pPr marL="514350" indent="-514350">
              <a:buFont typeface="+mj-lt"/>
              <a:buAutoNum type="arabicPeriod"/>
            </a:pPr>
            <a:r>
              <a:rPr lang="en-US" b="1" dirty="0"/>
              <a:t>Economic responsibilities </a:t>
            </a:r>
            <a:endParaRPr lang="en-US" b="1" dirty="0" smtClean="0"/>
          </a:p>
          <a:p>
            <a:pPr lvl="1"/>
            <a:r>
              <a:rPr lang="en-US" dirty="0" smtClean="0"/>
              <a:t>produce goods and </a:t>
            </a:r>
            <a:r>
              <a:rPr lang="en-US" dirty="0"/>
              <a:t>services of value to society so that the firm may repay its creditors and increase </a:t>
            </a:r>
            <a:r>
              <a:rPr lang="en-US" dirty="0" smtClean="0"/>
              <a:t>the wealth </a:t>
            </a:r>
            <a:r>
              <a:rPr lang="en-US" dirty="0"/>
              <a:t>of its </a:t>
            </a:r>
            <a:r>
              <a:rPr lang="en-US" dirty="0" smtClean="0"/>
              <a:t>shareholders</a:t>
            </a:r>
          </a:p>
          <a:p>
            <a:pPr marL="514350" indent="-514350">
              <a:buFont typeface="+mj-lt"/>
              <a:buAutoNum type="arabicPeriod" startAt="2"/>
            </a:pPr>
            <a:r>
              <a:rPr lang="en-US" b="1" dirty="0"/>
              <a:t>Legal responsibilities </a:t>
            </a:r>
            <a:endParaRPr lang="en-US" b="1" dirty="0" smtClean="0"/>
          </a:p>
          <a:p>
            <a:pPr lvl="1"/>
            <a:r>
              <a:rPr lang="en-US" dirty="0" smtClean="0"/>
              <a:t>defined </a:t>
            </a:r>
            <a:r>
              <a:rPr lang="en-US" dirty="0"/>
              <a:t>by governments in laws that management is </a:t>
            </a:r>
            <a:r>
              <a:rPr lang="en-US" dirty="0" smtClean="0"/>
              <a:t>expected to </a:t>
            </a:r>
            <a:r>
              <a:rPr lang="en-US" dirty="0"/>
              <a:t>obey</a:t>
            </a:r>
            <a:endParaRPr lang="en-US" altLang="en-US" dirty="0" smtClean="0"/>
          </a:p>
        </p:txBody>
      </p:sp>
      <p:sp>
        <p:nvSpPr>
          <p:cNvPr id="2" name="Footer Placeholder 1"/>
          <p:cNvSpPr>
            <a:spLocks noGrp="1"/>
          </p:cNvSpPr>
          <p:nvPr>
            <p:ph type="ftr" sz="quarter" idx="11"/>
          </p:nvPr>
        </p:nvSpPr>
        <p:spPr/>
        <p:txBody>
          <a:bodyPr/>
          <a:lstStyle/>
          <a:p>
            <a:r>
              <a:rPr lang="en-US" altLang="en-US" dirty="0" smtClean="0"/>
              <a:t>Copyright © 2015 Pearson Education, Inc. </a:t>
            </a:r>
            <a:endParaRPr lang="en-US" altLang="en-US" dirty="0"/>
          </a:p>
        </p:txBody>
      </p:sp>
      <p:sp>
        <p:nvSpPr>
          <p:cNvPr id="21507"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BBF76EE7-340F-4D82-9257-973E01D6B8BF}" type="slidenum">
              <a:rPr lang="en-US" altLang="en-US" sz="1200" smtClean="0"/>
              <a:pPr/>
              <a:t>6</a:t>
            </a:fld>
            <a:endParaRPr lang="en-US" altLang="en-US" sz="1200" dirty="0"/>
          </a:p>
        </p:txBody>
      </p:sp>
    </p:spTree>
    <p:extLst>
      <p:ext uri="{BB962C8B-B14F-4D97-AF65-F5344CB8AC3E}">
        <p14:creationId xmlns:p14="http://schemas.microsoft.com/office/powerpoint/2010/main" val="1580320156"/>
      </p:ext>
    </p:extLst>
  </p:cSld>
  <p:clrMapOvr>
    <a:masterClrMapping/>
  </p:clrMapOvr>
  <p:transition>
    <p:rand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Carroll’s Four Responsibilities </a:t>
            </a:r>
            <a:br>
              <a:rPr lang="en-US" dirty="0"/>
            </a:br>
            <a:r>
              <a:rPr lang="en-US" dirty="0"/>
              <a:t>of Business</a:t>
            </a:r>
          </a:p>
        </p:txBody>
      </p:sp>
      <p:sp>
        <p:nvSpPr>
          <p:cNvPr id="3" name="Content Placeholder 2"/>
          <p:cNvSpPr>
            <a:spLocks noGrp="1"/>
          </p:cNvSpPr>
          <p:nvPr>
            <p:ph idx="1"/>
          </p:nvPr>
        </p:nvSpPr>
        <p:spPr/>
        <p:txBody>
          <a:bodyPr/>
          <a:lstStyle/>
          <a:p>
            <a:pPr marL="514350" indent="-514350">
              <a:buFont typeface="+mj-lt"/>
              <a:buAutoNum type="arabicPeriod" startAt="3"/>
            </a:pPr>
            <a:r>
              <a:rPr lang="en-US" b="1" dirty="0"/>
              <a:t>Ethical responsibilities </a:t>
            </a:r>
            <a:endParaRPr lang="en-US" b="1" dirty="0" smtClean="0"/>
          </a:p>
          <a:p>
            <a:pPr lvl="1"/>
            <a:r>
              <a:rPr lang="en-US" dirty="0" smtClean="0"/>
              <a:t>follow </a:t>
            </a:r>
            <a:r>
              <a:rPr lang="en-US" dirty="0"/>
              <a:t>the generally </a:t>
            </a:r>
            <a:r>
              <a:rPr lang="en-US" dirty="0" smtClean="0"/>
              <a:t>held beliefs </a:t>
            </a:r>
            <a:r>
              <a:rPr lang="en-US" dirty="0"/>
              <a:t>about behavior in a </a:t>
            </a:r>
            <a:r>
              <a:rPr lang="en-US" dirty="0" smtClean="0"/>
              <a:t>society</a:t>
            </a:r>
          </a:p>
          <a:p>
            <a:pPr marL="514350" indent="-514350">
              <a:buFont typeface="+mj-lt"/>
              <a:buAutoNum type="arabicPeriod" startAt="4"/>
            </a:pPr>
            <a:r>
              <a:rPr lang="en-US" b="1" dirty="0"/>
              <a:t>Discretionary responsibilities </a:t>
            </a:r>
            <a:endParaRPr lang="en-US" b="1" dirty="0" smtClean="0"/>
          </a:p>
          <a:p>
            <a:pPr lvl="1"/>
            <a:r>
              <a:rPr lang="en-US" dirty="0" smtClean="0"/>
              <a:t>purely </a:t>
            </a:r>
            <a:r>
              <a:rPr lang="en-US" dirty="0"/>
              <a:t>voluntary obligations a corporation assumes</a:t>
            </a:r>
          </a:p>
        </p:txBody>
      </p:sp>
      <p:sp>
        <p:nvSpPr>
          <p:cNvPr id="4" name="Footer Placeholder 3"/>
          <p:cNvSpPr>
            <a:spLocks noGrp="1"/>
          </p:cNvSpPr>
          <p:nvPr>
            <p:ph type="ftr" sz="quarter" idx="11"/>
          </p:nvPr>
        </p:nvSpPr>
        <p:spPr/>
        <p:txBody>
          <a:bodyPr/>
          <a:lstStyle/>
          <a:p>
            <a:r>
              <a:rPr lang="en-US" dirty="0" smtClean="0"/>
              <a:t>Copyright © 2015 Pearson Education, Inc. </a:t>
            </a:r>
            <a:endParaRPr lang="en-US" dirty="0"/>
          </a:p>
        </p:txBody>
      </p:sp>
      <p:sp>
        <p:nvSpPr>
          <p:cNvPr id="5" name="Slide Number Placeholder 4"/>
          <p:cNvSpPr>
            <a:spLocks noGrp="1"/>
          </p:cNvSpPr>
          <p:nvPr>
            <p:ph type="sldNum" sz="quarter" idx="12"/>
          </p:nvPr>
        </p:nvSpPr>
        <p:spPr/>
        <p:txBody>
          <a:bodyPr/>
          <a:lstStyle/>
          <a:p>
            <a:r>
              <a:rPr lang="en-US" dirty="0" smtClean="0"/>
              <a:t>3-</a:t>
            </a:r>
            <a:fld id="{3BA836C6-F704-448B-94C4-5B456B503172}" type="slidenum">
              <a:rPr lang="en-US" smtClean="0"/>
              <a:pPr/>
              <a:t>7</a:t>
            </a:fld>
            <a:endParaRPr lang="en-US" dirty="0"/>
          </a:p>
        </p:txBody>
      </p:sp>
    </p:spTree>
    <p:extLst>
      <p:ext uri="{BB962C8B-B14F-4D97-AF65-F5344CB8AC3E}">
        <p14:creationId xmlns:p14="http://schemas.microsoft.com/office/powerpoint/2010/main" val="2377623528"/>
      </p:ext>
    </p:extLst>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Responsibilities of </a:t>
            </a:r>
            <a:r>
              <a:rPr lang="en-US" dirty="0"/>
              <a:t>Business</a:t>
            </a:r>
          </a:p>
        </p:txBody>
      </p:sp>
      <p:sp>
        <p:nvSpPr>
          <p:cNvPr id="3" name="Footer Placeholder 2"/>
          <p:cNvSpPr>
            <a:spLocks noGrp="1"/>
          </p:cNvSpPr>
          <p:nvPr>
            <p:ph type="ftr" sz="quarter" idx="11"/>
          </p:nvPr>
        </p:nvSpPr>
        <p:spPr/>
        <p:txBody>
          <a:bodyPr/>
          <a:lstStyle/>
          <a:p>
            <a:r>
              <a:rPr lang="en-US" dirty="0" smtClean="0"/>
              <a:t>Copyright © 2015 Pearson Education, Inc. </a:t>
            </a:r>
            <a:endParaRPr lang="en-US" dirty="0"/>
          </a:p>
        </p:txBody>
      </p:sp>
      <p:sp>
        <p:nvSpPr>
          <p:cNvPr id="4" name="Slide Number Placeholder 3"/>
          <p:cNvSpPr>
            <a:spLocks noGrp="1"/>
          </p:cNvSpPr>
          <p:nvPr>
            <p:ph type="sldNum" sz="quarter" idx="12"/>
          </p:nvPr>
        </p:nvSpPr>
        <p:spPr/>
        <p:txBody>
          <a:bodyPr/>
          <a:lstStyle/>
          <a:p>
            <a:r>
              <a:rPr lang="en-US" dirty="0" smtClean="0"/>
              <a:t>3-</a:t>
            </a:r>
            <a:fld id="{3BA836C6-F704-448B-94C4-5B456B503172}" type="slidenum">
              <a:rPr lang="en-US" smtClean="0"/>
              <a:pPr/>
              <a:t>8</a:t>
            </a:fld>
            <a:endParaRPr lang="en-US"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1535" y="2286000"/>
            <a:ext cx="7410450" cy="298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0" y="1713020"/>
            <a:ext cx="2057400" cy="369332"/>
          </a:xfrm>
          <a:prstGeom prst="rect">
            <a:avLst/>
          </a:prstGeom>
          <a:noFill/>
        </p:spPr>
        <p:txBody>
          <a:bodyPr wrap="square" rtlCol="0">
            <a:spAutoFit/>
          </a:bodyPr>
          <a:lstStyle/>
          <a:p>
            <a:r>
              <a:rPr lang="en-US" dirty="0" smtClean="0"/>
              <a:t>Figure 3-1</a:t>
            </a:r>
            <a:endParaRPr lang="en-US" dirty="0"/>
          </a:p>
        </p:txBody>
      </p:sp>
    </p:spTree>
    <p:extLst>
      <p:ext uri="{BB962C8B-B14F-4D97-AF65-F5344CB8AC3E}">
        <p14:creationId xmlns:p14="http://schemas.microsoft.com/office/powerpoint/2010/main" val="2620487249"/>
      </p:ext>
    </p:extLst>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5"/>
          <p:cNvSpPr>
            <a:spLocks noGrp="1" noChangeArrowheads="1"/>
          </p:cNvSpPr>
          <p:nvPr>
            <p:ph type="title"/>
          </p:nvPr>
        </p:nvSpPr>
        <p:spPr/>
        <p:txBody>
          <a:bodyPr>
            <a:normAutofit fontScale="90000"/>
          </a:bodyPr>
          <a:lstStyle/>
          <a:p>
            <a:r>
              <a:rPr lang="en-US" altLang="en-US" dirty="0" smtClean="0"/>
              <a:t/>
            </a:r>
            <a:br>
              <a:rPr lang="en-US" altLang="en-US" dirty="0" smtClean="0"/>
            </a:br>
            <a:r>
              <a:rPr lang="en-US" altLang="en-US" dirty="0" smtClean="0"/>
              <a:t>Responsibilities of a Business Firm</a:t>
            </a:r>
            <a:br>
              <a:rPr lang="en-US" altLang="en-US" dirty="0" smtClean="0"/>
            </a:br>
            <a:endParaRPr lang="en-US" altLang="en-US" dirty="0" smtClean="0"/>
          </a:p>
        </p:txBody>
      </p:sp>
      <p:sp>
        <p:nvSpPr>
          <p:cNvPr id="4" name="Content Placeholder 3"/>
          <p:cNvSpPr>
            <a:spLocks noGrp="1"/>
          </p:cNvSpPr>
          <p:nvPr>
            <p:ph idx="1"/>
          </p:nvPr>
        </p:nvSpPr>
        <p:spPr/>
        <p:txBody>
          <a:bodyPr/>
          <a:lstStyle/>
          <a:p>
            <a:r>
              <a:rPr lang="en-US" b="1" dirty="0" smtClean="0"/>
              <a:t>Social capital </a:t>
            </a:r>
          </a:p>
          <a:p>
            <a:pPr lvl="1"/>
            <a:r>
              <a:rPr lang="en-US" dirty="0" smtClean="0"/>
              <a:t>the goodwill of key stakeholders, that can be used for competitive advantage</a:t>
            </a:r>
          </a:p>
          <a:p>
            <a:pPr lvl="1"/>
            <a:r>
              <a:rPr lang="en-US" dirty="0"/>
              <a:t>o</a:t>
            </a:r>
            <a:r>
              <a:rPr lang="en-US" dirty="0" smtClean="0"/>
              <a:t>pens doors in local communities</a:t>
            </a:r>
          </a:p>
          <a:p>
            <a:pPr lvl="1"/>
            <a:r>
              <a:rPr lang="en-US" dirty="0"/>
              <a:t>e</a:t>
            </a:r>
            <a:r>
              <a:rPr lang="en-US" dirty="0" smtClean="0"/>
              <a:t>nhances reputation with consumers</a:t>
            </a:r>
            <a:endParaRPr lang="en-US" dirty="0"/>
          </a:p>
        </p:txBody>
      </p:sp>
      <p:sp>
        <p:nvSpPr>
          <p:cNvPr id="2" name="Footer Placeholder 1"/>
          <p:cNvSpPr>
            <a:spLocks noGrp="1"/>
          </p:cNvSpPr>
          <p:nvPr>
            <p:ph type="ftr" sz="quarter" idx="11"/>
          </p:nvPr>
        </p:nvSpPr>
        <p:spPr/>
        <p:txBody>
          <a:bodyPr/>
          <a:lstStyle/>
          <a:p>
            <a:r>
              <a:rPr lang="en-US" dirty="0" smtClean="0"/>
              <a:t>Copyright © 2015 Pearson Education, Inc. </a:t>
            </a:r>
            <a:endParaRPr lang="en-US" dirty="0"/>
          </a:p>
        </p:txBody>
      </p:sp>
      <p:sp>
        <p:nvSpPr>
          <p:cNvPr id="23555" name="Slide Number Placeholder 6"/>
          <p:cNvSpPr>
            <a:spLocks noGrp="1"/>
          </p:cNvSpPr>
          <p:nvPr>
            <p:ph type="sldNum" sz="quarter" idx="12"/>
          </p:nvPr>
        </p:nvSpPr>
        <p:spPr/>
        <p:txBody>
          <a:bodyPr/>
          <a:lstStyle>
            <a:lvl1pPr eaLnBrk="0" hangingPunct="0">
              <a:defRPr sz="2400">
                <a:solidFill>
                  <a:schemeClr val="tx1"/>
                </a:solidFill>
                <a:latin typeface="Arial" charset="0"/>
                <a:ea typeface="ＭＳ Ｐゴシック" pitchFamily="-112" charset="-128"/>
              </a:defRPr>
            </a:lvl1pPr>
            <a:lvl2pPr marL="37931725" indent="-37474525" eaLnBrk="0" hangingPunct="0">
              <a:defRPr sz="2400">
                <a:solidFill>
                  <a:schemeClr val="tx1"/>
                </a:solidFill>
                <a:latin typeface="Arial" charset="0"/>
                <a:ea typeface="ＭＳ Ｐゴシック" pitchFamily="-112" charset="-128"/>
              </a:defRPr>
            </a:lvl2pPr>
            <a:lvl3pPr eaLnBrk="0" hangingPunct="0">
              <a:defRPr sz="2400">
                <a:solidFill>
                  <a:schemeClr val="tx1"/>
                </a:solidFill>
                <a:latin typeface="Arial" charset="0"/>
                <a:ea typeface="ＭＳ Ｐゴシック" pitchFamily="-112" charset="-128"/>
              </a:defRPr>
            </a:lvl3pPr>
            <a:lvl4pPr eaLnBrk="0" hangingPunct="0">
              <a:defRPr sz="2400">
                <a:solidFill>
                  <a:schemeClr val="tx1"/>
                </a:solidFill>
                <a:latin typeface="Arial" charset="0"/>
                <a:ea typeface="ＭＳ Ｐゴシック" pitchFamily="-112" charset="-128"/>
              </a:defRPr>
            </a:lvl4pPr>
            <a:lvl5pPr eaLnBrk="0" hangingPunct="0">
              <a:defRPr sz="2400">
                <a:solidFill>
                  <a:schemeClr val="tx1"/>
                </a:solidFill>
                <a:latin typeface="Arial" charset="0"/>
                <a:ea typeface="ＭＳ Ｐゴシック" pitchFamily="-112" charset="-128"/>
              </a:defRPr>
            </a:lvl5pPr>
            <a:lvl6pPr marL="457200" eaLnBrk="0" fontAlgn="base" hangingPunct="0">
              <a:spcBef>
                <a:spcPct val="0"/>
              </a:spcBef>
              <a:spcAft>
                <a:spcPct val="0"/>
              </a:spcAft>
              <a:defRPr sz="2400">
                <a:solidFill>
                  <a:schemeClr val="tx1"/>
                </a:solidFill>
                <a:latin typeface="Arial" charset="0"/>
                <a:ea typeface="ＭＳ Ｐゴシック" pitchFamily="-112" charset="-128"/>
              </a:defRPr>
            </a:lvl6pPr>
            <a:lvl7pPr marL="914400" eaLnBrk="0" fontAlgn="base" hangingPunct="0">
              <a:spcBef>
                <a:spcPct val="0"/>
              </a:spcBef>
              <a:spcAft>
                <a:spcPct val="0"/>
              </a:spcAft>
              <a:defRPr sz="2400">
                <a:solidFill>
                  <a:schemeClr val="tx1"/>
                </a:solidFill>
                <a:latin typeface="Arial" charset="0"/>
                <a:ea typeface="ＭＳ Ｐゴシック" pitchFamily="-112" charset="-128"/>
              </a:defRPr>
            </a:lvl7pPr>
            <a:lvl8pPr marL="1371600" eaLnBrk="0" fontAlgn="base" hangingPunct="0">
              <a:spcBef>
                <a:spcPct val="0"/>
              </a:spcBef>
              <a:spcAft>
                <a:spcPct val="0"/>
              </a:spcAft>
              <a:defRPr sz="2400">
                <a:solidFill>
                  <a:schemeClr val="tx1"/>
                </a:solidFill>
                <a:latin typeface="Arial" charset="0"/>
                <a:ea typeface="ＭＳ Ｐゴシック" pitchFamily="-112" charset="-128"/>
              </a:defRPr>
            </a:lvl8pPr>
            <a:lvl9pPr marL="1828800" eaLnBrk="0" fontAlgn="base" hangingPunct="0">
              <a:spcBef>
                <a:spcPct val="0"/>
              </a:spcBef>
              <a:spcAft>
                <a:spcPct val="0"/>
              </a:spcAft>
              <a:defRPr sz="2400">
                <a:solidFill>
                  <a:schemeClr val="tx1"/>
                </a:solidFill>
                <a:latin typeface="Arial" charset="0"/>
                <a:ea typeface="ＭＳ Ｐゴシック" pitchFamily="-112" charset="-128"/>
              </a:defRPr>
            </a:lvl9pPr>
          </a:lstStyle>
          <a:p>
            <a:r>
              <a:rPr lang="en-US" altLang="en-US" sz="1200" dirty="0" smtClean="0"/>
              <a:t>3-</a:t>
            </a:r>
            <a:fld id="{B98854DB-5536-4597-B328-618D8D09D743}" type="slidenum">
              <a:rPr lang="en-US" altLang="en-US" sz="1200" smtClean="0"/>
              <a:pPr/>
              <a:t>9</a:t>
            </a:fld>
            <a:endParaRPr lang="en-US" altLang="en-US" sz="1200" dirty="0"/>
          </a:p>
        </p:txBody>
      </p:sp>
    </p:spTree>
    <p:extLst>
      <p:ext uri="{BB962C8B-B14F-4D97-AF65-F5344CB8AC3E}">
        <p14:creationId xmlns:p14="http://schemas.microsoft.com/office/powerpoint/2010/main" val="2309280991"/>
      </p:ext>
    </p:extLst>
  </p:cSld>
  <p:clrMapOvr>
    <a:masterClrMapping/>
  </p:clrMapOvr>
  <p:transition>
    <p:random/>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7164</TotalTime>
  <Words>2602</Words>
  <Application>Microsoft Office PowerPoint</Application>
  <PresentationFormat>On-screen Show (4:3)</PresentationFormat>
  <Paragraphs>281</Paragraphs>
  <Slides>31</Slides>
  <Notes>29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Social Responsibility and Ethics in Strategic Management</vt:lpstr>
      <vt:lpstr>Learning Objectives</vt:lpstr>
      <vt:lpstr>Learning Objectives</vt:lpstr>
      <vt:lpstr>Social Responsibilities of Strategic Decision Makers</vt:lpstr>
      <vt:lpstr>Friedman’s Traditional View of Business Responsibility</vt:lpstr>
      <vt:lpstr>Carroll’s Four Responsibilities  of Business</vt:lpstr>
      <vt:lpstr>Carroll’s Four Responsibilities  of Business</vt:lpstr>
      <vt:lpstr>Responsibilities of Business</vt:lpstr>
      <vt:lpstr> Responsibilities of a Business Firm </vt:lpstr>
      <vt:lpstr>Benefits of Being  Socially Responsible</vt:lpstr>
      <vt:lpstr>Characteristics of Sustainability</vt:lpstr>
      <vt:lpstr>Corporate Stakeholders</vt:lpstr>
      <vt:lpstr>Stakeholder Analysis</vt:lpstr>
      <vt:lpstr>Stakeholder Analysis</vt:lpstr>
      <vt:lpstr>Stakeholder Analysis</vt:lpstr>
      <vt:lpstr>Stakeholder Analysis</vt:lpstr>
      <vt:lpstr>Stakeholder Input</vt:lpstr>
      <vt:lpstr>Reasons for Unethical Behavior</vt:lpstr>
      <vt:lpstr>Moral Relativism</vt:lpstr>
      <vt:lpstr>Moral Relativism</vt:lpstr>
      <vt:lpstr>Moral Relativism</vt:lpstr>
      <vt:lpstr>Kohlberg’s Levels of Moral Development</vt:lpstr>
      <vt:lpstr>Encouraging Ethical Behavior</vt:lpstr>
      <vt:lpstr>Encouraging Ethical Behavior</vt:lpstr>
      <vt:lpstr>Encouraging Ethical Behavior</vt:lpstr>
      <vt:lpstr>Guidelines for Ethical Behavior</vt:lpstr>
      <vt:lpstr>Guidelines for Ethical Behavior</vt:lpstr>
      <vt:lpstr>Guidelines for Ethical Behavior</vt:lpstr>
      <vt:lpstr>Guidelines for Ethical Behavior</vt:lpstr>
      <vt:lpstr>Guidelines for Ethical Behavior</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Bcox</dc:creator>
  <cp:lastModifiedBy>Editorial Services</cp:lastModifiedBy>
  <cp:revision>31</cp:revision>
  <dcterms:created xsi:type="dcterms:W3CDTF">2013-09-21T18:13:02Z</dcterms:created>
  <dcterms:modified xsi:type="dcterms:W3CDTF">2014-01-18T20:21:17Z</dcterms:modified>
</cp:coreProperties>
</file>