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98" r:id="rId3"/>
    <p:sldId id="299" r:id="rId4"/>
    <p:sldId id="258" r:id="rId5"/>
    <p:sldId id="260" r:id="rId6"/>
    <p:sldId id="261" r:id="rId7"/>
    <p:sldId id="262" r:id="rId8"/>
    <p:sldId id="263" r:id="rId9"/>
    <p:sldId id="264" r:id="rId10"/>
    <p:sldId id="300" r:id="rId11"/>
    <p:sldId id="301" r:id="rId12"/>
    <p:sldId id="302" r:id="rId13"/>
    <p:sldId id="303" r:id="rId14"/>
    <p:sldId id="304" r:id="rId15"/>
    <p:sldId id="305" r:id="rId16"/>
    <p:sldId id="271" r:id="rId17"/>
    <p:sldId id="272" r:id="rId18"/>
    <p:sldId id="306" r:id="rId19"/>
    <p:sldId id="277" r:id="rId20"/>
    <p:sldId id="307" r:id="rId21"/>
    <p:sldId id="279" r:id="rId22"/>
    <p:sldId id="308" r:id="rId23"/>
    <p:sldId id="280" r:id="rId24"/>
    <p:sldId id="281" r:id="rId25"/>
    <p:sldId id="282" r:id="rId26"/>
    <p:sldId id="309" r:id="rId27"/>
    <p:sldId id="283" r:id="rId28"/>
    <p:sldId id="284" r:id="rId29"/>
    <p:sldId id="285" r:id="rId30"/>
    <p:sldId id="286" r:id="rId31"/>
    <p:sldId id="287" r:id="rId32"/>
    <p:sldId id="288" r:id="rId33"/>
    <p:sldId id="289" r:id="rId34"/>
    <p:sldId id="290" r:id="rId35"/>
    <p:sldId id="291" r:id="rId36"/>
    <p:sldId id="310" r:id="rId37"/>
    <p:sldId id="293" r:id="rId38"/>
    <p:sldId id="295" r:id="rId39"/>
    <p:sldId id="296" r:id="rId40"/>
    <p:sldId id="2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2895" autoAdjust="0"/>
  </p:normalViewPr>
  <p:slideViewPr>
    <p:cSldViewPr>
      <p:cViewPr>
        <p:scale>
          <a:sx n="60" d="100"/>
          <a:sy n="60" d="100"/>
        </p:scale>
        <p:origin x="-2292" y="-264"/>
      </p:cViewPr>
      <p:guideLst>
        <p:guide orient="horz" pos="2160"/>
        <p:guide pos="2880"/>
      </p:guideLst>
    </p:cSldViewPr>
  </p:slideViewPr>
  <p:notesTextViewPr>
    <p:cViewPr>
      <p:scale>
        <a:sx n="1" d="1"/>
        <a:sy n="1" d="1"/>
      </p:scale>
      <p:origin x="0" y="0"/>
    </p:cViewPr>
  </p:notesTextViewPr>
  <p:sorterViewPr>
    <p:cViewPr>
      <p:scale>
        <a:sx n="100" d="100"/>
        <a:sy n="100" d="100"/>
      </p:scale>
      <p:origin x="0" y="6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402D1-4BD9-4F7A-9496-AA77D9DAC673}"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0A3DFD22-6315-45B9-AA04-8A725B6B2686}">
      <dgm:prSet/>
      <dgm:spPr/>
      <dgm:t>
        <a:bodyPr/>
        <a:lstStyle/>
        <a:p>
          <a:pPr rtl="0"/>
          <a:r>
            <a:rPr lang="en-US" b="1" dirty="0" smtClean="0">
              <a:effectLst>
                <a:outerShdw blurRad="38100" dist="38100" dir="2700000" algn="tl">
                  <a:srgbClr val="000000">
                    <a:alpha val="43137"/>
                  </a:srgbClr>
                </a:outerShdw>
              </a:effectLst>
            </a:rPr>
            <a:t>Portable information devices</a:t>
          </a:r>
          <a:endParaRPr lang="en-US" b="1" dirty="0">
            <a:effectLst>
              <a:outerShdw blurRad="38100" dist="38100" dir="2700000" algn="tl">
                <a:srgbClr val="000000">
                  <a:alpha val="43137"/>
                </a:srgbClr>
              </a:outerShdw>
            </a:effectLst>
          </a:endParaRPr>
        </a:p>
      </dgm:t>
    </dgm:pt>
    <dgm:pt modelId="{D9E513FA-6096-4795-825A-97CC7B689953}" type="parTrans" cxnId="{5513CE08-7DCA-4DB8-A7AF-768938257940}">
      <dgm:prSet/>
      <dgm:spPr/>
      <dgm:t>
        <a:bodyPr/>
        <a:lstStyle/>
        <a:p>
          <a:endParaRPr lang="en-US"/>
        </a:p>
      </dgm:t>
    </dgm:pt>
    <dgm:pt modelId="{2DCD6D67-0CDD-4458-AD43-C5681EC81D84}" type="sibTrans" cxnId="{5513CE08-7DCA-4DB8-A7AF-768938257940}">
      <dgm:prSet/>
      <dgm:spPr/>
      <dgm:t>
        <a:bodyPr/>
        <a:lstStyle/>
        <a:p>
          <a:endParaRPr lang="en-US"/>
        </a:p>
      </dgm:t>
    </dgm:pt>
    <dgm:pt modelId="{9434317D-2042-4341-9654-5B4BD10E7CAA}">
      <dgm:prSet/>
      <dgm:spPr/>
      <dgm:t>
        <a:bodyPr/>
        <a:lstStyle/>
        <a:p>
          <a:pPr rtl="0"/>
          <a:r>
            <a:rPr lang="en-US" b="1" dirty="0" smtClean="0">
              <a:effectLst>
                <a:outerShdw blurRad="38100" dist="38100" dir="2700000" algn="tl">
                  <a:srgbClr val="000000">
                    <a:alpha val="43137"/>
                  </a:srgbClr>
                </a:outerShdw>
              </a:effectLst>
            </a:rPr>
            <a:t>Electronic networking</a:t>
          </a:r>
          <a:endParaRPr lang="en-US" b="1" dirty="0">
            <a:effectLst>
              <a:outerShdw blurRad="38100" dist="38100" dir="2700000" algn="tl">
                <a:srgbClr val="000000">
                  <a:alpha val="43137"/>
                </a:srgbClr>
              </a:outerShdw>
            </a:effectLst>
          </a:endParaRPr>
        </a:p>
      </dgm:t>
    </dgm:pt>
    <dgm:pt modelId="{45B8FCB7-2C1D-4984-B8B8-ADDFA7FC0FAA}" type="parTrans" cxnId="{4E9A9345-EFF6-469D-BA04-73BA8437DF6D}">
      <dgm:prSet/>
      <dgm:spPr/>
      <dgm:t>
        <a:bodyPr/>
        <a:lstStyle/>
        <a:p>
          <a:endParaRPr lang="en-US"/>
        </a:p>
      </dgm:t>
    </dgm:pt>
    <dgm:pt modelId="{336DBBF9-342C-4747-B1A9-8FC95FB54B41}" type="sibTrans" cxnId="{4E9A9345-EFF6-469D-BA04-73BA8437DF6D}">
      <dgm:prSet/>
      <dgm:spPr/>
      <dgm:t>
        <a:bodyPr/>
        <a:lstStyle/>
        <a:p>
          <a:endParaRPr lang="en-US"/>
        </a:p>
      </dgm:t>
    </dgm:pt>
    <dgm:pt modelId="{5CA8F15E-CB30-4633-830F-BBA3269624B6}">
      <dgm:prSet/>
      <dgm:spPr/>
      <dgm:t>
        <a:bodyPr/>
        <a:lstStyle/>
        <a:p>
          <a:pPr rtl="0"/>
          <a:r>
            <a:rPr lang="en-US" b="1" dirty="0" smtClean="0">
              <a:effectLst>
                <a:outerShdw blurRad="38100" dist="38100" dir="2700000" algn="tl">
                  <a:srgbClr val="000000">
                    <a:alpha val="43137"/>
                  </a:srgbClr>
                </a:outerShdw>
              </a:effectLst>
            </a:rPr>
            <a:t>Alternative energy sources</a:t>
          </a:r>
          <a:endParaRPr lang="en-US" b="1" dirty="0">
            <a:effectLst>
              <a:outerShdw blurRad="38100" dist="38100" dir="2700000" algn="tl">
                <a:srgbClr val="000000">
                  <a:alpha val="43137"/>
                </a:srgbClr>
              </a:outerShdw>
            </a:effectLst>
          </a:endParaRPr>
        </a:p>
      </dgm:t>
    </dgm:pt>
    <dgm:pt modelId="{B5AE6281-2E70-4F19-982F-F9EE12B7A2B3}" type="parTrans" cxnId="{6A1C526E-2580-4E18-BD6C-787B16690DE4}">
      <dgm:prSet/>
      <dgm:spPr/>
      <dgm:t>
        <a:bodyPr/>
        <a:lstStyle/>
        <a:p>
          <a:endParaRPr lang="en-US"/>
        </a:p>
      </dgm:t>
    </dgm:pt>
    <dgm:pt modelId="{8C64CFAA-A334-48FD-BB4B-8C79E1A7902E}" type="sibTrans" cxnId="{6A1C526E-2580-4E18-BD6C-787B16690DE4}">
      <dgm:prSet/>
      <dgm:spPr/>
      <dgm:t>
        <a:bodyPr/>
        <a:lstStyle/>
        <a:p>
          <a:endParaRPr lang="en-US"/>
        </a:p>
      </dgm:t>
    </dgm:pt>
    <dgm:pt modelId="{8DCD92A8-F858-4EAA-B6B3-DC4F5EB81202}">
      <dgm:prSet/>
      <dgm:spPr/>
      <dgm:t>
        <a:bodyPr/>
        <a:lstStyle/>
        <a:p>
          <a:pPr rtl="0"/>
          <a:r>
            <a:rPr lang="en-US" b="1" dirty="0" smtClean="0">
              <a:effectLst>
                <a:outerShdw blurRad="38100" dist="38100" dir="2700000" algn="tl">
                  <a:srgbClr val="000000">
                    <a:alpha val="43137"/>
                  </a:srgbClr>
                </a:outerShdw>
              </a:effectLst>
            </a:rPr>
            <a:t>Precision farming</a:t>
          </a:r>
          <a:endParaRPr lang="en-US" b="1" dirty="0">
            <a:effectLst>
              <a:outerShdw blurRad="38100" dist="38100" dir="2700000" algn="tl">
                <a:srgbClr val="000000">
                  <a:alpha val="43137"/>
                </a:srgbClr>
              </a:outerShdw>
            </a:effectLst>
          </a:endParaRPr>
        </a:p>
      </dgm:t>
    </dgm:pt>
    <dgm:pt modelId="{7B386088-9C64-486B-A950-483A2B3F80D9}" type="parTrans" cxnId="{9DB2D533-DDC3-445D-94B9-05DE5015E973}">
      <dgm:prSet/>
      <dgm:spPr/>
      <dgm:t>
        <a:bodyPr/>
        <a:lstStyle/>
        <a:p>
          <a:endParaRPr lang="en-US"/>
        </a:p>
      </dgm:t>
    </dgm:pt>
    <dgm:pt modelId="{BF01022A-ED8A-4458-9C0E-196EDCD9B52F}" type="sibTrans" cxnId="{9DB2D533-DDC3-445D-94B9-05DE5015E973}">
      <dgm:prSet/>
      <dgm:spPr/>
      <dgm:t>
        <a:bodyPr/>
        <a:lstStyle/>
        <a:p>
          <a:endParaRPr lang="en-US"/>
        </a:p>
      </dgm:t>
    </dgm:pt>
    <dgm:pt modelId="{5F4C8F01-404B-46A2-8C2F-C6D90C5DCF87}">
      <dgm:prSet/>
      <dgm:spPr/>
      <dgm:t>
        <a:bodyPr/>
        <a:lstStyle/>
        <a:p>
          <a:pPr rtl="0"/>
          <a:r>
            <a:rPr lang="en-US" b="1" dirty="0" smtClean="0">
              <a:effectLst>
                <a:outerShdw blurRad="38100" dist="38100" dir="2700000" algn="tl">
                  <a:srgbClr val="000000">
                    <a:alpha val="43137"/>
                  </a:srgbClr>
                </a:outerShdw>
              </a:effectLst>
            </a:rPr>
            <a:t>Virtual personal assistants</a:t>
          </a:r>
          <a:endParaRPr lang="en-US" b="1" dirty="0">
            <a:effectLst>
              <a:outerShdw blurRad="38100" dist="38100" dir="2700000" algn="tl">
                <a:srgbClr val="000000">
                  <a:alpha val="43137"/>
                </a:srgbClr>
              </a:outerShdw>
            </a:effectLst>
          </a:endParaRPr>
        </a:p>
      </dgm:t>
    </dgm:pt>
    <dgm:pt modelId="{325C548B-2714-4891-BF98-39A5D616C10C}" type="parTrans" cxnId="{F26C9D45-CB75-4B98-92FF-ACCF2DD330F9}">
      <dgm:prSet/>
      <dgm:spPr/>
      <dgm:t>
        <a:bodyPr/>
        <a:lstStyle/>
        <a:p>
          <a:endParaRPr lang="en-US"/>
        </a:p>
      </dgm:t>
    </dgm:pt>
    <dgm:pt modelId="{90DB3A47-F73A-4B96-B0DA-6DAA0960D840}" type="sibTrans" cxnId="{F26C9D45-CB75-4B98-92FF-ACCF2DD330F9}">
      <dgm:prSet/>
      <dgm:spPr/>
      <dgm:t>
        <a:bodyPr/>
        <a:lstStyle/>
        <a:p>
          <a:endParaRPr lang="en-US"/>
        </a:p>
      </dgm:t>
    </dgm:pt>
    <dgm:pt modelId="{85CADDCB-5B7D-456D-8A28-BBDA618AC355}">
      <dgm:prSet/>
      <dgm:spPr/>
      <dgm:t>
        <a:bodyPr/>
        <a:lstStyle/>
        <a:p>
          <a:pPr rtl="0"/>
          <a:r>
            <a:rPr lang="en-US" b="1" dirty="0" smtClean="0">
              <a:effectLst>
                <a:outerShdw blurRad="38100" dist="38100" dir="2700000" algn="tl">
                  <a:srgbClr val="000000">
                    <a:alpha val="43137"/>
                  </a:srgbClr>
                </a:outerShdw>
              </a:effectLst>
            </a:rPr>
            <a:t>Genetically altered organisms</a:t>
          </a:r>
          <a:endParaRPr lang="en-US" b="1" dirty="0">
            <a:effectLst>
              <a:outerShdw blurRad="38100" dist="38100" dir="2700000" algn="tl">
                <a:srgbClr val="000000">
                  <a:alpha val="43137"/>
                </a:srgbClr>
              </a:outerShdw>
            </a:effectLst>
          </a:endParaRPr>
        </a:p>
      </dgm:t>
    </dgm:pt>
    <dgm:pt modelId="{29F0FAC7-EE22-439E-B2FA-49663A84B5A7}" type="parTrans" cxnId="{2796C20B-5C00-4AE8-A1D4-FDF9154F4C60}">
      <dgm:prSet/>
      <dgm:spPr/>
      <dgm:t>
        <a:bodyPr/>
        <a:lstStyle/>
        <a:p>
          <a:endParaRPr lang="en-US"/>
        </a:p>
      </dgm:t>
    </dgm:pt>
    <dgm:pt modelId="{8BB5E5CA-C358-47BC-AE6A-3A6815738E8F}" type="sibTrans" cxnId="{2796C20B-5C00-4AE8-A1D4-FDF9154F4C60}">
      <dgm:prSet/>
      <dgm:spPr/>
      <dgm:t>
        <a:bodyPr/>
        <a:lstStyle/>
        <a:p>
          <a:endParaRPr lang="en-US"/>
        </a:p>
      </dgm:t>
    </dgm:pt>
    <dgm:pt modelId="{77B4DD5A-CC93-4ECD-9ABE-D7ED42261183}">
      <dgm:prSet/>
      <dgm:spPr/>
      <dgm:t>
        <a:bodyPr/>
        <a:lstStyle/>
        <a:p>
          <a:pPr rtl="0"/>
          <a:r>
            <a:rPr lang="en-US" b="1" dirty="0" smtClean="0">
              <a:effectLst>
                <a:outerShdw blurRad="38100" dist="38100" dir="2700000" algn="tl">
                  <a:srgbClr val="000000">
                    <a:alpha val="43137"/>
                  </a:srgbClr>
                </a:outerShdw>
              </a:effectLst>
            </a:rPr>
            <a:t>Smart, mobile robots</a:t>
          </a:r>
          <a:endParaRPr lang="en-US" b="1" dirty="0">
            <a:effectLst>
              <a:outerShdw blurRad="38100" dist="38100" dir="2700000" algn="tl">
                <a:srgbClr val="000000">
                  <a:alpha val="43137"/>
                </a:srgbClr>
              </a:outerShdw>
            </a:effectLst>
          </a:endParaRPr>
        </a:p>
      </dgm:t>
    </dgm:pt>
    <dgm:pt modelId="{616D703F-93C1-4569-9CDD-0500AF2A3CEF}" type="parTrans" cxnId="{96E3C881-9B16-4358-AEF4-3540BED5094C}">
      <dgm:prSet/>
      <dgm:spPr/>
      <dgm:t>
        <a:bodyPr/>
        <a:lstStyle/>
        <a:p>
          <a:endParaRPr lang="en-US"/>
        </a:p>
      </dgm:t>
    </dgm:pt>
    <dgm:pt modelId="{EF948B8E-107F-4065-94D9-901C2BF1CA43}" type="sibTrans" cxnId="{96E3C881-9B16-4358-AEF4-3540BED5094C}">
      <dgm:prSet/>
      <dgm:spPr/>
      <dgm:t>
        <a:bodyPr/>
        <a:lstStyle/>
        <a:p>
          <a:endParaRPr lang="en-US"/>
        </a:p>
      </dgm:t>
    </dgm:pt>
    <dgm:pt modelId="{F60B8D85-1F6F-4051-9863-9876A87459A7}" type="pres">
      <dgm:prSet presAssocID="{FD6402D1-4BD9-4F7A-9496-AA77D9DAC673}" presName="linear" presStyleCnt="0">
        <dgm:presLayoutVars>
          <dgm:animLvl val="lvl"/>
          <dgm:resizeHandles val="exact"/>
        </dgm:presLayoutVars>
      </dgm:prSet>
      <dgm:spPr/>
      <dgm:t>
        <a:bodyPr/>
        <a:lstStyle/>
        <a:p>
          <a:endParaRPr lang="en-US"/>
        </a:p>
      </dgm:t>
    </dgm:pt>
    <dgm:pt modelId="{D053EE3F-B8D8-4B7F-93E3-701F3A91B836}" type="pres">
      <dgm:prSet presAssocID="{0A3DFD22-6315-45B9-AA04-8A725B6B2686}" presName="parentText" presStyleLbl="node1" presStyleIdx="0" presStyleCnt="7">
        <dgm:presLayoutVars>
          <dgm:chMax val="0"/>
          <dgm:bulletEnabled val="1"/>
        </dgm:presLayoutVars>
      </dgm:prSet>
      <dgm:spPr/>
      <dgm:t>
        <a:bodyPr/>
        <a:lstStyle/>
        <a:p>
          <a:endParaRPr lang="en-US"/>
        </a:p>
      </dgm:t>
    </dgm:pt>
    <dgm:pt modelId="{2FC2AA20-ECD7-40C9-B694-1114FFE9767A}" type="pres">
      <dgm:prSet presAssocID="{2DCD6D67-0CDD-4458-AD43-C5681EC81D84}" presName="spacer" presStyleCnt="0"/>
      <dgm:spPr/>
    </dgm:pt>
    <dgm:pt modelId="{BAC6AC4A-F5C3-4193-B0FB-5B7D5F78D821}" type="pres">
      <dgm:prSet presAssocID="{9434317D-2042-4341-9654-5B4BD10E7CAA}" presName="parentText" presStyleLbl="node1" presStyleIdx="1" presStyleCnt="7">
        <dgm:presLayoutVars>
          <dgm:chMax val="0"/>
          <dgm:bulletEnabled val="1"/>
        </dgm:presLayoutVars>
      </dgm:prSet>
      <dgm:spPr/>
      <dgm:t>
        <a:bodyPr/>
        <a:lstStyle/>
        <a:p>
          <a:endParaRPr lang="en-US"/>
        </a:p>
      </dgm:t>
    </dgm:pt>
    <dgm:pt modelId="{9FCB6B92-7E9B-4F8C-A524-63314EE6113F}" type="pres">
      <dgm:prSet presAssocID="{336DBBF9-342C-4747-B1A9-8FC95FB54B41}" presName="spacer" presStyleCnt="0"/>
      <dgm:spPr/>
    </dgm:pt>
    <dgm:pt modelId="{837A55E2-8274-4705-8362-F430DF4E4329}" type="pres">
      <dgm:prSet presAssocID="{5CA8F15E-CB30-4633-830F-BBA3269624B6}" presName="parentText" presStyleLbl="node1" presStyleIdx="2" presStyleCnt="7">
        <dgm:presLayoutVars>
          <dgm:chMax val="0"/>
          <dgm:bulletEnabled val="1"/>
        </dgm:presLayoutVars>
      </dgm:prSet>
      <dgm:spPr/>
      <dgm:t>
        <a:bodyPr/>
        <a:lstStyle/>
        <a:p>
          <a:endParaRPr lang="en-US"/>
        </a:p>
      </dgm:t>
    </dgm:pt>
    <dgm:pt modelId="{CD4D9CDB-DCF7-4F8D-91E3-C40885C00577}" type="pres">
      <dgm:prSet presAssocID="{8C64CFAA-A334-48FD-BB4B-8C79E1A7902E}" presName="spacer" presStyleCnt="0"/>
      <dgm:spPr/>
    </dgm:pt>
    <dgm:pt modelId="{C0B354E4-0022-48C1-856E-D80953E110EB}" type="pres">
      <dgm:prSet presAssocID="{8DCD92A8-F858-4EAA-B6B3-DC4F5EB81202}" presName="parentText" presStyleLbl="node1" presStyleIdx="3" presStyleCnt="7">
        <dgm:presLayoutVars>
          <dgm:chMax val="0"/>
          <dgm:bulletEnabled val="1"/>
        </dgm:presLayoutVars>
      </dgm:prSet>
      <dgm:spPr/>
      <dgm:t>
        <a:bodyPr/>
        <a:lstStyle/>
        <a:p>
          <a:endParaRPr lang="en-US"/>
        </a:p>
      </dgm:t>
    </dgm:pt>
    <dgm:pt modelId="{A412B1EE-E3EF-4CB8-89B8-158938B82909}" type="pres">
      <dgm:prSet presAssocID="{BF01022A-ED8A-4458-9C0E-196EDCD9B52F}" presName="spacer" presStyleCnt="0"/>
      <dgm:spPr/>
    </dgm:pt>
    <dgm:pt modelId="{85826BD6-BEC8-4B44-9F1E-AB3118D55967}" type="pres">
      <dgm:prSet presAssocID="{5F4C8F01-404B-46A2-8C2F-C6D90C5DCF87}" presName="parentText" presStyleLbl="node1" presStyleIdx="4" presStyleCnt="7">
        <dgm:presLayoutVars>
          <dgm:chMax val="0"/>
          <dgm:bulletEnabled val="1"/>
        </dgm:presLayoutVars>
      </dgm:prSet>
      <dgm:spPr/>
      <dgm:t>
        <a:bodyPr/>
        <a:lstStyle/>
        <a:p>
          <a:endParaRPr lang="en-US"/>
        </a:p>
      </dgm:t>
    </dgm:pt>
    <dgm:pt modelId="{A415358C-643D-4196-96B8-3E091B7A6FFE}" type="pres">
      <dgm:prSet presAssocID="{90DB3A47-F73A-4B96-B0DA-6DAA0960D840}" presName="spacer" presStyleCnt="0"/>
      <dgm:spPr/>
    </dgm:pt>
    <dgm:pt modelId="{35E663A1-58C9-4DC8-920C-250D5AE54DB8}" type="pres">
      <dgm:prSet presAssocID="{85CADDCB-5B7D-456D-8A28-BBDA618AC355}" presName="parentText" presStyleLbl="node1" presStyleIdx="5" presStyleCnt="7">
        <dgm:presLayoutVars>
          <dgm:chMax val="0"/>
          <dgm:bulletEnabled val="1"/>
        </dgm:presLayoutVars>
      </dgm:prSet>
      <dgm:spPr/>
      <dgm:t>
        <a:bodyPr/>
        <a:lstStyle/>
        <a:p>
          <a:endParaRPr lang="en-US"/>
        </a:p>
      </dgm:t>
    </dgm:pt>
    <dgm:pt modelId="{6D37525B-F4BA-4836-9D36-7C133476E102}" type="pres">
      <dgm:prSet presAssocID="{8BB5E5CA-C358-47BC-AE6A-3A6815738E8F}" presName="spacer" presStyleCnt="0"/>
      <dgm:spPr/>
    </dgm:pt>
    <dgm:pt modelId="{ACE41ABB-84F3-4062-A419-BBEA337C270A}" type="pres">
      <dgm:prSet presAssocID="{77B4DD5A-CC93-4ECD-9ABE-D7ED42261183}" presName="parentText" presStyleLbl="node1" presStyleIdx="6" presStyleCnt="7">
        <dgm:presLayoutVars>
          <dgm:chMax val="0"/>
          <dgm:bulletEnabled val="1"/>
        </dgm:presLayoutVars>
      </dgm:prSet>
      <dgm:spPr/>
      <dgm:t>
        <a:bodyPr/>
        <a:lstStyle/>
        <a:p>
          <a:endParaRPr lang="en-US"/>
        </a:p>
      </dgm:t>
    </dgm:pt>
  </dgm:ptLst>
  <dgm:cxnLst>
    <dgm:cxn modelId="{4939108C-2C6B-45C5-A473-FBAC7CE172DF}" type="presOf" srcId="{77B4DD5A-CC93-4ECD-9ABE-D7ED42261183}" destId="{ACE41ABB-84F3-4062-A419-BBEA337C270A}" srcOrd="0" destOrd="0" presId="urn:microsoft.com/office/officeart/2005/8/layout/vList2"/>
    <dgm:cxn modelId="{389F3A9B-D79B-436D-B16C-E753C85EAB9C}" type="presOf" srcId="{FD6402D1-4BD9-4F7A-9496-AA77D9DAC673}" destId="{F60B8D85-1F6F-4051-9863-9876A87459A7}" srcOrd="0" destOrd="0" presId="urn:microsoft.com/office/officeart/2005/8/layout/vList2"/>
    <dgm:cxn modelId="{6BB91554-C464-4C39-AE64-5CD4D6F5D171}" type="presOf" srcId="{5F4C8F01-404B-46A2-8C2F-C6D90C5DCF87}" destId="{85826BD6-BEC8-4B44-9F1E-AB3118D55967}" srcOrd="0" destOrd="0" presId="urn:microsoft.com/office/officeart/2005/8/layout/vList2"/>
    <dgm:cxn modelId="{418EC3B7-2E63-48CC-9C82-953D4817A526}" type="presOf" srcId="{5CA8F15E-CB30-4633-830F-BBA3269624B6}" destId="{837A55E2-8274-4705-8362-F430DF4E4329}" srcOrd="0" destOrd="0" presId="urn:microsoft.com/office/officeart/2005/8/layout/vList2"/>
    <dgm:cxn modelId="{F26C9D45-CB75-4B98-92FF-ACCF2DD330F9}" srcId="{FD6402D1-4BD9-4F7A-9496-AA77D9DAC673}" destId="{5F4C8F01-404B-46A2-8C2F-C6D90C5DCF87}" srcOrd="4" destOrd="0" parTransId="{325C548B-2714-4891-BF98-39A5D616C10C}" sibTransId="{90DB3A47-F73A-4B96-B0DA-6DAA0960D840}"/>
    <dgm:cxn modelId="{C7726D54-1508-4343-B0CE-9D6F40829997}" type="presOf" srcId="{0A3DFD22-6315-45B9-AA04-8A725B6B2686}" destId="{D053EE3F-B8D8-4B7F-93E3-701F3A91B836}" srcOrd="0" destOrd="0" presId="urn:microsoft.com/office/officeart/2005/8/layout/vList2"/>
    <dgm:cxn modelId="{4C740E15-E28B-4EC8-A942-DC42686AD376}" type="presOf" srcId="{85CADDCB-5B7D-456D-8A28-BBDA618AC355}" destId="{35E663A1-58C9-4DC8-920C-250D5AE54DB8}" srcOrd="0" destOrd="0" presId="urn:microsoft.com/office/officeart/2005/8/layout/vList2"/>
    <dgm:cxn modelId="{5513CE08-7DCA-4DB8-A7AF-768938257940}" srcId="{FD6402D1-4BD9-4F7A-9496-AA77D9DAC673}" destId="{0A3DFD22-6315-45B9-AA04-8A725B6B2686}" srcOrd="0" destOrd="0" parTransId="{D9E513FA-6096-4795-825A-97CC7B689953}" sibTransId="{2DCD6D67-0CDD-4458-AD43-C5681EC81D84}"/>
    <dgm:cxn modelId="{4E9A9345-EFF6-469D-BA04-73BA8437DF6D}" srcId="{FD6402D1-4BD9-4F7A-9496-AA77D9DAC673}" destId="{9434317D-2042-4341-9654-5B4BD10E7CAA}" srcOrd="1" destOrd="0" parTransId="{45B8FCB7-2C1D-4984-B8B8-ADDFA7FC0FAA}" sibTransId="{336DBBF9-342C-4747-B1A9-8FC95FB54B41}"/>
    <dgm:cxn modelId="{9DB2D533-DDC3-445D-94B9-05DE5015E973}" srcId="{FD6402D1-4BD9-4F7A-9496-AA77D9DAC673}" destId="{8DCD92A8-F858-4EAA-B6B3-DC4F5EB81202}" srcOrd="3" destOrd="0" parTransId="{7B386088-9C64-486B-A950-483A2B3F80D9}" sibTransId="{BF01022A-ED8A-4458-9C0E-196EDCD9B52F}"/>
    <dgm:cxn modelId="{6A1C526E-2580-4E18-BD6C-787B16690DE4}" srcId="{FD6402D1-4BD9-4F7A-9496-AA77D9DAC673}" destId="{5CA8F15E-CB30-4633-830F-BBA3269624B6}" srcOrd="2" destOrd="0" parTransId="{B5AE6281-2E70-4F19-982F-F9EE12B7A2B3}" sibTransId="{8C64CFAA-A334-48FD-BB4B-8C79E1A7902E}"/>
    <dgm:cxn modelId="{2E366788-8C3D-456E-8B86-68789302A104}" type="presOf" srcId="{9434317D-2042-4341-9654-5B4BD10E7CAA}" destId="{BAC6AC4A-F5C3-4193-B0FB-5B7D5F78D821}" srcOrd="0" destOrd="0" presId="urn:microsoft.com/office/officeart/2005/8/layout/vList2"/>
    <dgm:cxn modelId="{96E3C881-9B16-4358-AEF4-3540BED5094C}" srcId="{FD6402D1-4BD9-4F7A-9496-AA77D9DAC673}" destId="{77B4DD5A-CC93-4ECD-9ABE-D7ED42261183}" srcOrd="6" destOrd="0" parTransId="{616D703F-93C1-4569-9CDD-0500AF2A3CEF}" sibTransId="{EF948B8E-107F-4065-94D9-901C2BF1CA43}"/>
    <dgm:cxn modelId="{2796C20B-5C00-4AE8-A1D4-FDF9154F4C60}" srcId="{FD6402D1-4BD9-4F7A-9496-AA77D9DAC673}" destId="{85CADDCB-5B7D-456D-8A28-BBDA618AC355}" srcOrd="5" destOrd="0" parTransId="{29F0FAC7-EE22-439E-B2FA-49663A84B5A7}" sibTransId="{8BB5E5CA-C358-47BC-AE6A-3A6815738E8F}"/>
    <dgm:cxn modelId="{AC6A3BA4-9EA0-4F9B-9502-E5F558C765AC}" type="presOf" srcId="{8DCD92A8-F858-4EAA-B6B3-DC4F5EB81202}" destId="{C0B354E4-0022-48C1-856E-D80953E110EB}" srcOrd="0" destOrd="0" presId="urn:microsoft.com/office/officeart/2005/8/layout/vList2"/>
    <dgm:cxn modelId="{69703392-F317-4D12-8461-52A085A2FB76}" type="presParOf" srcId="{F60B8D85-1F6F-4051-9863-9876A87459A7}" destId="{D053EE3F-B8D8-4B7F-93E3-701F3A91B836}" srcOrd="0" destOrd="0" presId="urn:microsoft.com/office/officeart/2005/8/layout/vList2"/>
    <dgm:cxn modelId="{609684AD-A90E-4EC2-A517-98572B5D52A3}" type="presParOf" srcId="{F60B8D85-1F6F-4051-9863-9876A87459A7}" destId="{2FC2AA20-ECD7-40C9-B694-1114FFE9767A}" srcOrd="1" destOrd="0" presId="urn:microsoft.com/office/officeart/2005/8/layout/vList2"/>
    <dgm:cxn modelId="{52C302E4-E2F4-48E8-A537-DF0526DCD473}" type="presParOf" srcId="{F60B8D85-1F6F-4051-9863-9876A87459A7}" destId="{BAC6AC4A-F5C3-4193-B0FB-5B7D5F78D821}" srcOrd="2" destOrd="0" presId="urn:microsoft.com/office/officeart/2005/8/layout/vList2"/>
    <dgm:cxn modelId="{56566B7B-D691-4B5D-AF25-2EBE5C20948E}" type="presParOf" srcId="{F60B8D85-1F6F-4051-9863-9876A87459A7}" destId="{9FCB6B92-7E9B-4F8C-A524-63314EE6113F}" srcOrd="3" destOrd="0" presId="urn:microsoft.com/office/officeart/2005/8/layout/vList2"/>
    <dgm:cxn modelId="{2146C496-7896-4C1A-A164-2CA5D6E2CF68}" type="presParOf" srcId="{F60B8D85-1F6F-4051-9863-9876A87459A7}" destId="{837A55E2-8274-4705-8362-F430DF4E4329}" srcOrd="4" destOrd="0" presId="urn:microsoft.com/office/officeart/2005/8/layout/vList2"/>
    <dgm:cxn modelId="{135EC5B2-A7A6-4539-BC8D-AEFBDB54D5D5}" type="presParOf" srcId="{F60B8D85-1F6F-4051-9863-9876A87459A7}" destId="{CD4D9CDB-DCF7-4F8D-91E3-C40885C00577}" srcOrd="5" destOrd="0" presId="urn:microsoft.com/office/officeart/2005/8/layout/vList2"/>
    <dgm:cxn modelId="{81A16AE3-765F-4740-9E29-D6E1A95FD4AD}" type="presParOf" srcId="{F60B8D85-1F6F-4051-9863-9876A87459A7}" destId="{C0B354E4-0022-48C1-856E-D80953E110EB}" srcOrd="6" destOrd="0" presId="urn:microsoft.com/office/officeart/2005/8/layout/vList2"/>
    <dgm:cxn modelId="{A0CB73D2-CD53-4E95-BE82-6E4DCFC1EC63}" type="presParOf" srcId="{F60B8D85-1F6F-4051-9863-9876A87459A7}" destId="{A412B1EE-E3EF-4CB8-89B8-158938B82909}" srcOrd="7" destOrd="0" presId="urn:microsoft.com/office/officeart/2005/8/layout/vList2"/>
    <dgm:cxn modelId="{4FE385CC-527F-4C80-A435-B4709A25951F}" type="presParOf" srcId="{F60B8D85-1F6F-4051-9863-9876A87459A7}" destId="{85826BD6-BEC8-4B44-9F1E-AB3118D55967}" srcOrd="8" destOrd="0" presId="urn:microsoft.com/office/officeart/2005/8/layout/vList2"/>
    <dgm:cxn modelId="{DF2D4692-782F-465B-B937-8C2A5B5E36E5}" type="presParOf" srcId="{F60B8D85-1F6F-4051-9863-9876A87459A7}" destId="{A415358C-643D-4196-96B8-3E091B7A6FFE}" srcOrd="9" destOrd="0" presId="urn:microsoft.com/office/officeart/2005/8/layout/vList2"/>
    <dgm:cxn modelId="{266CFEF0-95FD-4A7E-AF42-AF2AD1D9ED26}" type="presParOf" srcId="{F60B8D85-1F6F-4051-9863-9876A87459A7}" destId="{35E663A1-58C9-4DC8-920C-250D5AE54DB8}" srcOrd="10" destOrd="0" presId="urn:microsoft.com/office/officeart/2005/8/layout/vList2"/>
    <dgm:cxn modelId="{497E5287-DECD-4DC6-AB42-0956F4AFA41B}" type="presParOf" srcId="{F60B8D85-1F6F-4051-9863-9876A87459A7}" destId="{6D37525B-F4BA-4836-9D36-7C133476E102}" srcOrd="11" destOrd="0" presId="urn:microsoft.com/office/officeart/2005/8/layout/vList2"/>
    <dgm:cxn modelId="{0F699476-5421-4E1F-8CC4-2A8EC09C38B2}" type="presParOf" srcId="{F60B8D85-1F6F-4051-9863-9876A87459A7}" destId="{ACE41ABB-84F3-4062-A419-BBEA337C270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D4905-CAEF-41BB-BB38-51F3773FF41E}" type="doc">
      <dgm:prSet loTypeId="urn:microsoft.com/office/officeart/2005/8/layout/default#1" loCatId="list" qsTypeId="urn:microsoft.com/office/officeart/2005/8/quickstyle/3d2" qsCatId="3D" csTypeId="urn:microsoft.com/office/officeart/2005/8/colors/colorful3" csCatId="colorful"/>
      <dgm:spPr/>
      <dgm:t>
        <a:bodyPr/>
        <a:lstStyle/>
        <a:p>
          <a:endParaRPr lang="en-US"/>
        </a:p>
      </dgm:t>
    </dgm:pt>
    <dgm:pt modelId="{3F618F00-E7F0-46CE-8D20-44F999E18429}">
      <dgm:prSet/>
      <dgm:spPr/>
      <dgm:t>
        <a:bodyPr/>
        <a:lstStyle/>
        <a:p>
          <a:pPr rtl="0"/>
          <a:r>
            <a:rPr lang="en-US" b="1" dirty="0" smtClean="0">
              <a:effectLst>
                <a:outerShdw blurRad="38100" dist="38100" dir="2700000" algn="tl">
                  <a:srgbClr val="000000">
                    <a:alpha val="43137"/>
                  </a:srgbClr>
                </a:outerShdw>
              </a:effectLst>
            </a:rPr>
            <a:t>Regulatory risk</a:t>
          </a:r>
          <a:endParaRPr lang="en-US" b="1" dirty="0">
            <a:effectLst>
              <a:outerShdw blurRad="38100" dist="38100" dir="2700000" algn="tl">
                <a:srgbClr val="000000">
                  <a:alpha val="43137"/>
                </a:srgbClr>
              </a:outerShdw>
            </a:effectLst>
          </a:endParaRPr>
        </a:p>
      </dgm:t>
    </dgm:pt>
    <dgm:pt modelId="{47A8733C-8340-4424-B39E-04136525C3CC}" type="parTrans" cxnId="{F04093E4-CE0F-431F-B2E4-3B54D5DD70BC}">
      <dgm:prSet/>
      <dgm:spPr/>
      <dgm:t>
        <a:bodyPr/>
        <a:lstStyle/>
        <a:p>
          <a:endParaRPr lang="en-US"/>
        </a:p>
      </dgm:t>
    </dgm:pt>
    <dgm:pt modelId="{3D895980-A5F0-472E-AD09-3A7949CDAF76}" type="sibTrans" cxnId="{F04093E4-CE0F-431F-B2E4-3B54D5DD70BC}">
      <dgm:prSet/>
      <dgm:spPr/>
      <dgm:t>
        <a:bodyPr/>
        <a:lstStyle/>
        <a:p>
          <a:endParaRPr lang="en-US"/>
        </a:p>
      </dgm:t>
    </dgm:pt>
    <dgm:pt modelId="{2B6F6AB0-A3D9-4041-A772-44B5DBFAD675}">
      <dgm:prSet/>
      <dgm:spPr/>
      <dgm:t>
        <a:bodyPr/>
        <a:lstStyle/>
        <a:p>
          <a:pPr rtl="0"/>
          <a:r>
            <a:rPr lang="en-US" b="1" dirty="0" smtClean="0">
              <a:effectLst>
                <a:outerShdw blurRad="38100" dist="38100" dir="2700000" algn="tl">
                  <a:srgbClr val="000000">
                    <a:alpha val="43137"/>
                  </a:srgbClr>
                </a:outerShdw>
              </a:effectLst>
            </a:rPr>
            <a:t>Supply chain risk</a:t>
          </a:r>
          <a:endParaRPr lang="en-US" b="1" dirty="0">
            <a:effectLst>
              <a:outerShdw blurRad="38100" dist="38100" dir="2700000" algn="tl">
                <a:srgbClr val="000000">
                  <a:alpha val="43137"/>
                </a:srgbClr>
              </a:outerShdw>
            </a:effectLst>
          </a:endParaRPr>
        </a:p>
      </dgm:t>
    </dgm:pt>
    <dgm:pt modelId="{F6690456-3799-4785-A767-ED993603E154}" type="parTrans" cxnId="{0566F16D-4AEE-4468-B636-2062223A771B}">
      <dgm:prSet/>
      <dgm:spPr/>
      <dgm:t>
        <a:bodyPr/>
        <a:lstStyle/>
        <a:p>
          <a:endParaRPr lang="en-US"/>
        </a:p>
      </dgm:t>
    </dgm:pt>
    <dgm:pt modelId="{4C918AD7-3530-4942-BC01-085B0878ED57}" type="sibTrans" cxnId="{0566F16D-4AEE-4468-B636-2062223A771B}">
      <dgm:prSet/>
      <dgm:spPr/>
      <dgm:t>
        <a:bodyPr/>
        <a:lstStyle/>
        <a:p>
          <a:endParaRPr lang="en-US"/>
        </a:p>
      </dgm:t>
    </dgm:pt>
    <dgm:pt modelId="{DDF14A28-F871-4473-AA1E-0F14C4C5BB9E}">
      <dgm:prSet/>
      <dgm:spPr/>
      <dgm:t>
        <a:bodyPr/>
        <a:lstStyle/>
        <a:p>
          <a:pPr rtl="0"/>
          <a:r>
            <a:rPr lang="en-US" b="1" dirty="0" smtClean="0">
              <a:effectLst>
                <a:outerShdw blurRad="38100" dist="38100" dir="2700000" algn="tl">
                  <a:srgbClr val="000000">
                    <a:alpha val="43137"/>
                  </a:srgbClr>
                </a:outerShdw>
              </a:effectLst>
            </a:rPr>
            <a:t>Product and technology risk</a:t>
          </a:r>
          <a:endParaRPr lang="en-US" b="1" dirty="0">
            <a:effectLst>
              <a:outerShdw blurRad="38100" dist="38100" dir="2700000" algn="tl">
                <a:srgbClr val="000000">
                  <a:alpha val="43137"/>
                </a:srgbClr>
              </a:outerShdw>
            </a:effectLst>
          </a:endParaRPr>
        </a:p>
      </dgm:t>
    </dgm:pt>
    <dgm:pt modelId="{C387344D-C1B6-4CF7-A3DF-9D01D87A5F53}" type="parTrans" cxnId="{34DBA987-7983-4846-8B6C-479493FCB1DA}">
      <dgm:prSet/>
      <dgm:spPr/>
      <dgm:t>
        <a:bodyPr/>
        <a:lstStyle/>
        <a:p>
          <a:endParaRPr lang="en-US"/>
        </a:p>
      </dgm:t>
    </dgm:pt>
    <dgm:pt modelId="{C9F7FD17-C12E-4181-90BC-8D0B27277E9A}" type="sibTrans" cxnId="{34DBA987-7983-4846-8B6C-479493FCB1DA}">
      <dgm:prSet/>
      <dgm:spPr/>
      <dgm:t>
        <a:bodyPr/>
        <a:lstStyle/>
        <a:p>
          <a:endParaRPr lang="en-US"/>
        </a:p>
      </dgm:t>
    </dgm:pt>
    <dgm:pt modelId="{E819AD2C-B9A6-4B1A-AD3B-825488052F29}">
      <dgm:prSet/>
      <dgm:spPr/>
      <dgm:t>
        <a:bodyPr/>
        <a:lstStyle/>
        <a:p>
          <a:pPr rtl="0"/>
          <a:r>
            <a:rPr lang="en-US" b="1" dirty="0" smtClean="0">
              <a:effectLst>
                <a:outerShdw blurRad="38100" dist="38100" dir="2700000" algn="tl">
                  <a:srgbClr val="000000">
                    <a:alpha val="43137"/>
                  </a:srgbClr>
                </a:outerShdw>
              </a:effectLst>
            </a:rPr>
            <a:t>Litigation risk</a:t>
          </a:r>
          <a:endParaRPr lang="en-US" b="1" dirty="0">
            <a:effectLst>
              <a:outerShdw blurRad="38100" dist="38100" dir="2700000" algn="tl">
                <a:srgbClr val="000000">
                  <a:alpha val="43137"/>
                </a:srgbClr>
              </a:outerShdw>
            </a:effectLst>
          </a:endParaRPr>
        </a:p>
      </dgm:t>
    </dgm:pt>
    <dgm:pt modelId="{5D7D5CA3-C4CF-4062-ADB3-F795192942E2}" type="parTrans" cxnId="{DF84580F-E318-40D3-9742-404ED86E6CD7}">
      <dgm:prSet/>
      <dgm:spPr/>
      <dgm:t>
        <a:bodyPr/>
        <a:lstStyle/>
        <a:p>
          <a:endParaRPr lang="en-US"/>
        </a:p>
      </dgm:t>
    </dgm:pt>
    <dgm:pt modelId="{EF1C1832-BA57-4DF8-992F-8285C4063512}" type="sibTrans" cxnId="{DF84580F-E318-40D3-9742-404ED86E6CD7}">
      <dgm:prSet/>
      <dgm:spPr/>
      <dgm:t>
        <a:bodyPr/>
        <a:lstStyle/>
        <a:p>
          <a:endParaRPr lang="en-US"/>
        </a:p>
      </dgm:t>
    </dgm:pt>
    <dgm:pt modelId="{6D68D5C0-DDF2-4F7E-A1FB-ADA5B1A0B3CD}">
      <dgm:prSet/>
      <dgm:spPr/>
      <dgm:t>
        <a:bodyPr/>
        <a:lstStyle/>
        <a:p>
          <a:pPr rtl="0"/>
          <a:r>
            <a:rPr lang="en-US" b="1" dirty="0" smtClean="0">
              <a:effectLst>
                <a:outerShdw blurRad="38100" dist="38100" dir="2700000" algn="tl">
                  <a:srgbClr val="000000">
                    <a:alpha val="43137"/>
                  </a:srgbClr>
                </a:outerShdw>
              </a:effectLst>
            </a:rPr>
            <a:t>Reputational risk</a:t>
          </a:r>
          <a:endParaRPr lang="en-US" b="1" dirty="0">
            <a:effectLst>
              <a:outerShdw blurRad="38100" dist="38100" dir="2700000" algn="tl">
                <a:srgbClr val="000000">
                  <a:alpha val="43137"/>
                </a:srgbClr>
              </a:outerShdw>
            </a:effectLst>
          </a:endParaRPr>
        </a:p>
      </dgm:t>
    </dgm:pt>
    <dgm:pt modelId="{250DFAC7-CA59-448D-A682-32A046C7A274}" type="parTrans" cxnId="{9699DF6A-4FF9-4BB1-8457-9AB9CC64EC44}">
      <dgm:prSet/>
      <dgm:spPr/>
      <dgm:t>
        <a:bodyPr/>
        <a:lstStyle/>
        <a:p>
          <a:endParaRPr lang="en-US"/>
        </a:p>
      </dgm:t>
    </dgm:pt>
    <dgm:pt modelId="{2BC752E1-5F5F-45AD-AAF4-4D9BC0211591}" type="sibTrans" cxnId="{9699DF6A-4FF9-4BB1-8457-9AB9CC64EC44}">
      <dgm:prSet/>
      <dgm:spPr/>
      <dgm:t>
        <a:bodyPr/>
        <a:lstStyle/>
        <a:p>
          <a:endParaRPr lang="en-US"/>
        </a:p>
      </dgm:t>
    </dgm:pt>
    <dgm:pt modelId="{338C8B2D-FD76-42EC-9637-A5FF53511994}">
      <dgm:prSet/>
      <dgm:spPr/>
      <dgm:t>
        <a:bodyPr/>
        <a:lstStyle/>
        <a:p>
          <a:pPr rtl="0"/>
          <a:r>
            <a:rPr lang="en-US" b="1" dirty="0" smtClean="0">
              <a:effectLst>
                <a:outerShdw blurRad="38100" dist="38100" dir="2700000" algn="tl">
                  <a:srgbClr val="000000">
                    <a:alpha val="43137"/>
                  </a:srgbClr>
                </a:outerShdw>
              </a:effectLst>
            </a:rPr>
            <a:t>Physical risk</a:t>
          </a:r>
          <a:endParaRPr lang="en-US" b="1" dirty="0">
            <a:effectLst>
              <a:outerShdw blurRad="38100" dist="38100" dir="2700000" algn="tl">
                <a:srgbClr val="000000">
                  <a:alpha val="43137"/>
                </a:srgbClr>
              </a:outerShdw>
            </a:effectLst>
          </a:endParaRPr>
        </a:p>
      </dgm:t>
    </dgm:pt>
    <dgm:pt modelId="{0B5084DF-7281-4509-8A77-889094553CCC}" type="parTrans" cxnId="{822BB536-59EA-4748-A41D-8BF80072F0C3}">
      <dgm:prSet/>
      <dgm:spPr/>
      <dgm:t>
        <a:bodyPr/>
        <a:lstStyle/>
        <a:p>
          <a:endParaRPr lang="en-US"/>
        </a:p>
      </dgm:t>
    </dgm:pt>
    <dgm:pt modelId="{EBEDC7CD-3DC1-4C97-A48F-720FEAD4350D}" type="sibTrans" cxnId="{822BB536-59EA-4748-A41D-8BF80072F0C3}">
      <dgm:prSet/>
      <dgm:spPr/>
      <dgm:t>
        <a:bodyPr/>
        <a:lstStyle/>
        <a:p>
          <a:endParaRPr lang="en-US"/>
        </a:p>
      </dgm:t>
    </dgm:pt>
    <dgm:pt modelId="{7B051FE7-15B6-4C65-9042-B43C795996C4}" type="pres">
      <dgm:prSet presAssocID="{B23D4905-CAEF-41BB-BB38-51F3773FF41E}" presName="diagram" presStyleCnt="0">
        <dgm:presLayoutVars>
          <dgm:dir/>
          <dgm:resizeHandles val="exact"/>
        </dgm:presLayoutVars>
      </dgm:prSet>
      <dgm:spPr/>
      <dgm:t>
        <a:bodyPr/>
        <a:lstStyle/>
        <a:p>
          <a:endParaRPr lang="en-US"/>
        </a:p>
      </dgm:t>
    </dgm:pt>
    <dgm:pt modelId="{9EE770D4-5FEA-4880-8137-EE92EBE85158}" type="pres">
      <dgm:prSet presAssocID="{3F618F00-E7F0-46CE-8D20-44F999E18429}" presName="node" presStyleLbl="node1" presStyleIdx="0" presStyleCnt="6">
        <dgm:presLayoutVars>
          <dgm:bulletEnabled val="1"/>
        </dgm:presLayoutVars>
      </dgm:prSet>
      <dgm:spPr/>
      <dgm:t>
        <a:bodyPr/>
        <a:lstStyle/>
        <a:p>
          <a:endParaRPr lang="en-US"/>
        </a:p>
      </dgm:t>
    </dgm:pt>
    <dgm:pt modelId="{A4EC198F-DAC2-4FB4-9991-0782363A665A}" type="pres">
      <dgm:prSet presAssocID="{3D895980-A5F0-472E-AD09-3A7949CDAF76}" presName="sibTrans" presStyleCnt="0"/>
      <dgm:spPr/>
    </dgm:pt>
    <dgm:pt modelId="{BA559106-0054-455F-B189-7BA1B79A10B2}" type="pres">
      <dgm:prSet presAssocID="{2B6F6AB0-A3D9-4041-A772-44B5DBFAD675}" presName="node" presStyleLbl="node1" presStyleIdx="1" presStyleCnt="6">
        <dgm:presLayoutVars>
          <dgm:bulletEnabled val="1"/>
        </dgm:presLayoutVars>
      </dgm:prSet>
      <dgm:spPr/>
      <dgm:t>
        <a:bodyPr/>
        <a:lstStyle/>
        <a:p>
          <a:endParaRPr lang="en-US"/>
        </a:p>
      </dgm:t>
    </dgm:pt>
    <dgm:pt modelId="{1B4BECA8-EB9E-48DB-8A4A-A1391FB36E87}" type="pres">
      <dgm:prSet presAssocID="{4C918AD7-3530-4942-BC01-085B0878ED57}" presName="sibTrans" presStyleCnt="0"/>
      <dgm:spPr/>
    </dgm:pt>
    <dgm:pt modelId="{4A022BA9-933A-40A5-A436-C87872EC0945}" type="pres">
      <dgm:prSet presAssocID="{DDF14A28-F871-4473-AA1E-0F14C4C5BB9E}" presName="node" presStyleLbl="node1" presStyleIdx="2" presStyleCnt="6">
        <dgm:presLayoutVars>
          <dgm:bulletEnabled val="1"/>
        </dgm:presLayoutVars>
      </dgm:prSet>
      <dgm:spPr/>
      <dgm:t>
        <a:bodyPr/>
        <a:lstStyle/>
        <a:p>
          <a:endParaRPr lang="en-US"/>
        </a:p>
      </dgm:t>
    </dgm:pt>
    <dgm:pt modelId="{93FA14B5-A0E0-4094-800A-83F393E2A574}" type="pres">
      <dgm:prSet presAssocID="{C9F7FD17-C12E-4181-90BC-8D0B27277E9A}" presName="sibTrans" presStyleCnt="0"/>
      <dgm:spPr/>
    </dgm:pt>
    <dgm:pt modelId="{7B848535-41FD-4491-9DAB-36E5800D708A}" type="pres">
      <dgm:prSet presAssocID="{E819AD2C-B9A6-4B1A-AD3B-825488052F29}" presName="node" presStyleLbl="node1" presStyleIdx="3" presStyleCnt="6">
        <dgm:presLayoutVars>
          <dgm:bulletEnabled val="1"/>
        </dgm:presLayoutVars>
      </dgm:prSet>
      <dgm:spPr/>
      <dgm:t>
        <a:bodyPr/>
        <a:lstStyle/>
        <a:p>
          <a:endParaRPr lang="en-US"/>
        </a:p>
      </dgm:t>
    </dgm:pt>
    <dgm:pt modelId="{B803D731-9F94-4C59-9507-657FD6454955}" type="pres">
      <dgm:prSet presAssocID="{EF1C1832-BA57-4DF8-992F-8285C4063512}" presName="sibTrans" presStyleCnt="0"/>
      <dgm:spPr/>
    </dgm:pt>
    <dgm:pt modelId="{D44BF577-8EE4-4F36-BDB5-9EBC98FE1093}" type="pres">
      <dgm:prSet presAssocID="{6D68D5C0-DDF2-4F7E-A1FB-ADA5B1A0B3CD}" presName="node" presStyleLbl="node1" presStyleIdx="4" presStyleCnt="6">
        <dgm:presLayoutVars>
          <dgm:bulletEnabled val="1"/>
        </dgm:presLayoutVars>
      </dgm:prSet>
      <dgm:spPr/>
      <dgm:t>
        <a:bodyPr/>
        <a:lstStyle/>
        <a:p>
          <a:endParaRPr lang="en-US"/>
        </a:p>
      </dgm:t>
    </dgm:pt>
    <dgm:pt modelId="{D98D4887-DA0E-4F11-9428-3F104A834D23}" type="pres">
      <dgm:prSet presAssocID="{2BC752E1-5F5F-45AD-AAF4-4D9BC0211591}" presName="sibTrans" presStyleCnt="0"/>
      <dgm:spPr/>
    </dgm:pt>
    <dgm:pt modelId="{70253FD6-897C-451C-8791-CC4AA4FA2228}" type="pres">
      <dgm:prSet presAssocID="{338C8B2D-FD76-42EC-9637-A5FF53511994}" presName="node" presStyleLbl="node1" presStyleIdx="5" presStyleCnt="6">
        <dgm:presLayoutVars>
          <dgm:bulletEnabled val="1"/>
        </dgm:presLayoutVars>
      </dgm:prSet>
      <dgm:spPr/>
      <dgm:t>
        <a:bodyPr/>
        <a:lstStyle/>
        <a:p>
          <a:endParaRPr lang="en-US"/>
        </a:p>
      </dgm:t>
    </dgm:pt>
  </dgm:ptLst>
  <dgm:cxnLst>
    <dgm:cxn modelId="{A01DE26F-05E4-49DC-9BEB-7B5FE591877F}" type="presOf" srcId="{2B6F6AB0-A3D9-4041-A772-44B5DBFAD675}" destId="{BA559106-0054-455F-B189-7BA1B79A10B2}" srcOrd="0" destOrd="0" presId="urn:microsoft.com/office/officeart/2005/8/layout/default#1"/>
    <dgm:cxn modelId="{68D03FAA-669F-4A22-8C89-0DD5AABDE40A}" type="presOf" srcId="{B23D4905-CAEF-41BB-BB38-51F3773FF41E}" destId="{7B051FE7-15B6-4C65-9042-B43C795996C4}" srcOrd="0" destOrd="0" presId="urn:microsoft.com/office/officeart/2005/8/layout/default#1"/>
    <dgm:cxn modelId="{FD8C66D0-DB24-4718-A4D2-05F37F97F3C5}" type="presOf" srcId="{338C8B2D-FD76-42EC-9637-A5FF53511994}" destId="{70253FD6-897C-451C-8791-CC4AA4FA2228}" srcOrd="0" destOrd="0" presId="urn:microsoft.com/office/officeart/2005/8/layout/default#1"/>
    <dgm:cxn modelId="{DF84580F-E318-40D3-9742-404ED86E6CD7}" srcId="{B23D4905-CAEF-41BB-BB38-51F3773FF41E}" destId="{E819AD2C-B9A6-4B1A-AD3B-825488052F29}" srcOrd="3" destOrd="0" parTransId="{5D7D5CA3-C4CF-4062-ADB3-F795192942E2}" sibTransId="{EF1C1832-BA57-4DF8-992F-8285C4063512}"/>
    <dgm:cxn modelId="{372ECB4E-FCD8-4F45-8D2A-E732D707FFDA}" type="presOf" srcId="{3F618F00-E7F0-46CE-8D20-44F999E18429}" destId="{9EE770D4-5FEA-4880-8137-EE92EBE85158}" srcOrd="0" destOrd="0" presId="urn:microsoft.com/office/officeart/2005/8/layout/default#1"/>
    <dgm:cxn modelId="{9699DF6A-4FF9-4BB1-8457-9AB9CC64EC44}" srcId="{B23D4905-CAEF-41BB-BB38-51F3773FF41E}" destId="{6D68D5C0-DDF2-4F7E-A1FB-ADA5B1A0B3CD}" srcOrd="4" destOrd="0" parTransId="{250DFAC7-CA59-448D-A682-32A046C7A274}" sibTransId="{2BC752E1-5F5F-45AD-AAF4-4D9BC0211591}"/>
    <dgm:cxn modelId="{9260167C-EA85-449C-8EE5-2AC9415DD0E9}" type="presOf" srcId="{6D68D5C0-DDF2-4F7E-A1FB-ADA5B1A0B3CD}" destId="{D44BF577-8EE4-4F36-BDB5-9EBC98FE1093}" srcOrd="0" destOrd="0" presId="urn:microsoft.com/office/officeart/2005/8/layout/default#1"/>
    <dgm:cxn modelId="{822BB536-59EA-4748-A41D-8BF80072F0C3}" srcId="{B23D4905-CAEF-41BB-BB38-51F3773FF41E}" destId="{338C8B2D-FD76-42EC-9637-A5FF53511994}" srcOrd="5" destOrd="0" parTransId="{0B5084DF-7281-4509-8A77-889094553CCC}" sibTransId="{EBEDC7CD-3DC1-4C97-A48F-720FEAD4350D}"/>
    <dgm:cxn modelId="{46490FC9-4823-4DC1-8AC9-5A8018AD2988}" type="presOf" srcId="{DDF14A28-F871-4473-AA1E-0F14C4C5BB9E}" destId="{4A022BA9-933A-40A5-A436-C87872EC0945}" srcOrd="0" destOrd="0" presId="urn:microsoft.com/office/officeart/2005/8/layout/default#1"/>
    <dgm:cxn modelId="{F04093E4-CE0F-431F-B2E4-3B54D5DD70BC}" srcId="{B23D4905-CAEF-41BB-BB38-51F3773FF41E}" destId="{3F618F00-E7F0-46CE-8D20-44F999E18429}" srcOrd="0" destOrd="0" parTransId="{47A8733C-8340-4424-B39E-04136525C3CC}" sibTransId="{3D895980-A5F0-472E-AD09-3A7949CDAF76}"/>
    <dgm:cxn modelId="{597A60EB-4BC1-469F-88DB-912D03123324}" type="presOf" srcId="{E819AD2C-B9A6-4B1A-AD3B-825488052F29}" destId="{7B848535-41FD-4491-9DAB-36E5800D708A}" srcOrd="0" destOrd="0" presId="urn:microsoft.com/office/officeart/2005/8/layout/default#1"/>
    <dgm:cxn modelId="{0566F16D-4AEE-4468-B636-2062223A771B}" srcId="{B23D4905-CAEF-41BB-BB38-51F3773FF41E}" destId="{2B6F6AB0-A3D9-4041-A772-44B5DBFAD675}" srcOrd="1" destOrd="0" parTransId="{F6690456-3799-4785-A767-ED993603E154}" sibTransId="{4C918AD7-3530-4942-BC01-085B0878ED57}"/>
    <dgm:cxn modelId="{34DBA987-7983-4846-8B6C-479493FCB1DA}" srcId="{B23D4905-CAEF-41BB-BB38-51F3773FF41E}" destId="{DDF14A28-F871-4473-AA1E-0F14C4C5BB9E}" srcOrd="2" destOrd="0" parTransId="{C387344D-C1B6-4CF7-A3DF-9D01D87A5F53}" sibTransId="{C9F7FD17-C12E-4181-90BC-8D0B27277E9A}"/>
    <dgm:cxn modelId="{E9169011-E8B7-4E0F-835D-C5AAE3757599}" type="presParOf" srcId="{7B051FE7-15B6-4C65-9042-B43C795996C4}" destId="{9EE770D4-5FEA-4880-8137-EE92EBE85158}" srcOrd="0" destOrd="0" presId="urn:microsoft.com/office/officeart/2005/8/layout/default#1"/>
    <dgm:cxn modelId="{B2193718-96C3-48A6-9AD3-D095DA560961}" type="presParOf" srcId="{7B051FE7-15B6-4C65-9042-B43C795996C4}" destId="{A4EC198F-DAC2-4FB4-9991-0782363A665A}" srcOrd="1" destOrd="0" presId="urn:microsoft.com/office/officeart/2005/8/layout/default#1"/>
    <dgm:cxn modelId="{DFF870F3-4DBA-4423-B59A-B8D058F86D04}" type="presParOf" srcId="{7B051FE7-15B6-4C65-9042-B43C795996C4}" destId="{BA559106-0054-455F-B189-7BA1B79A10B2}" srcOrd="2" destOrd="0" presId="urn:microsoft.com/office/officeart/2005/8/layout/default#1"/>
    <dgm:cxn modelId="{FBE1CD7F-83A1-4860-B2D7-8B83DD43644B}" type="presParOf" srcId="{7B051FE7-15B6-4C65-9042-B43C795996C4}" destId="{1B4BECA8-EB9E-48DB-8A4A-A1391FB36E87}" srcOrd="3" destOrd="0" presId="urn:microsoft.com/office/officeart/2005/8/layout/default#1"/>
    <dgm:cxn modelId="{F81373AF-A05D-4FFC-A330-51CA7F4C8C35}" type="presParOf" srcId="{7B051FE7-15B6-4C65-9042-B43C795996C4}" destId="{4A022BA9-933A-40A5-A436-C87872EC0945}" srcOrd="4" destOrd="0" presId="urn:microsoft.com/office/officeart/2005/8/layout/default#1"/>
    <dgm:cxn modelId="{98C89ABF-A0CD-46EE-9225-A424F035AEB2}" type="presParOf" srcId="{7B051FE7-15B6-4C65-9042-B43C795996C4}" destId="{93FA14B5-A0E0-4094-800A-83F393E2A574}" srcOrd="5" destOrd="0" presId="urn:microsoft.com/office/officeart/2005/8/layout/default#1"/>
    <dgm:cxn modelId="{1704715B-C5DB-4298-AE77-8DB5D438A62F}" type="presParOf" srcId="{7B051FE7-15B6-4C65-9042-B43C795996C4}" destId="{7B848535-41FD-4491-9DAB-36E5800D708A}" srcOrd="6" destOrd="0" presId="urn:microsoft.com/office/officeart/2005/8/layout/default#1"/>
    <dgm:cxn modelId="{923BCB96-2807-4E43-A2FC-F489BE734FC2}" type="presParOf" srcId="{7B051FE7-15B6-4C65-9042-B43C795996C4}" destId="{B803D731-9F94-4C59-9507-657FD6454955}" srcOrd="7" destOrd="0" presId="urn:microsoft.com/office/officeart/2005/8/layout/default#1"/>
    <dgm:cxn modelId="{0EDF782F-7FB9-48C5-93ED-606A3B3FAE26}" type="presParOf" srcId="{7B051FE7-15B6-4C65-9042-B43C795996C4}" destId="{D44BF577-8EE4-4F36-BDB5-9EBC98FE1093}" srcOrd="8" destOrd="0" presId="urn:microsoft.com/office/officeart/2005/8/layout/default#1"/>
    <dgm:cxn modelId="{63220809-CE07-488F-9410-DC39DDCF1F9C}" type="presParOf" srcId="{7B051FE7-15B6-4C65-9042-B43C795996C4}" destId="{D98D4887-DA0E-4F11-9428-3F104A834D23}" srcOrd="9" destOrd="0" presId="urn:microsoft.com/office/officeart/2005/8/layout/default#1"/>
    <dgm:cxn modelId="{862424F7-E0B0-4097-BD32-08A47073D605}" type="presParOf" srcId="{7B051FE7-15B6-4C65-9042-B43C795996C4}" destId="{70253FD6-897C-451C-8791-CC4AA4FA2228}"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12B3D-8187-47E1-B252-817FB743E8A2}" type="doc">
      <dgm:prSet loTypeId="urn:microsoft.com/office/officeart/2005/8/layout/vList2" loCatId="list" qsTypeId="urn:microsoft.com/office/officeart/2005/8/quickstyle/3d2" qsCatId="3D" csTypeId="urn:microsoft.com/office/officeart/2005/8/colors/colorful1#1" csCatId="colorful"/>
      <dgm:spPr/>
      <dgm:t>
        <a:bodyPr/>
        <a:lstStyle/>
        <a:p>
          <a:endParaRPr lang="en-US"/>
        </a:p>
      </dgm:t>
    </dgm:pt>
    <dgm:pt modelId="{7C42FEAD-887F-4D1E-A024-00169A2E7D82}">
      <dgm:prSet custT="1"/>
      <dgm:spPr/>
      <dgm:t>
        <a:bodyPr/>
        <a:lstStyle/>
        <a:p>
          <a:pPr rtl="0"/>
          <a:r>
            <a:rPr lang="en-US" sz="2800" b="1" dirty="0" smtClean="0">
              <a:effectLst>
                <a:outerShdw blurRad="38100" dist="38100" dir="2700000" algn="tl">
                  <a:srgbClr val="000000">
                    <a:alpha val="43137"/>
                  </a:srgbClr>
                </a:outerShdw>
              </a:effectLst>
            </a:rPr>
            <a:t>Economies of scale</a:t>
          </a:r>
          <a:endParaRPr lang="en-US" sz="2800" b="1" dirty="0">
            <a:effectLst>
              <a:outerShdw blurRad="38100" dist="38100" dir="2700000" algn="tl">
                <a:srgbClr val="000000">
                  <a:alpha val="43137"/>
                </a:srgbClr>
              </a:outerShdw>
            </a:effectLst>
          </a:endParaRPr>
        </a:p>
      </dgm:t>
    </dgm:pt>
    <dgm:pt modelId="{F8375370-5443-4E35-9DE4-7B16AD3AFB76}" type="parTrans" cxnId="{1BD3DA34-AFA2-43CF-81F1-7BD0461DEEF4}">
      <dgm:prSet/>
      <dgm:spPr/>
      <dgm:t>
        <a:bodyPr/>
        <a:lstStyle/>
        <a:p>
          <a:endParaRPr lang="en-US"/>
        </a:p>
      </dgm:t>
    </dgm:pt>
    <dgm:pt modelId="{A1465447-4323-4EE9-B420-DBA409AA9695}" type="sibTrans" cxnId="{1BD3DA34-AFA2-43CF-81F1-7BD0461DEEF4}">
      <dgm:prSet/>
      <dgm:spPr/>
      <dgm:t>
        <a:bodyPr/>
        <a:lstStyle/>
        <a:p>
          <a:endParaRPr lang="en-US"/>
        </a:p>
      </dgm:t>
    </dgm:pt>
    <dgm:pt modelId="{27C434E6-57F8-4923-8120-099EB61E29BA}">
      <dgm:prSet custT="1"/>
      <dgm:spPr/>
      <dgm:t>
        <a:bodyPr/>
        <a:lstStyle/>
        <a:p>
          <a:pPr rtl="0"/>
          <a:r>
            <a:rPr lang="en-US" sz="2800" b="1" dirty="0" smtClean="0">
              <a:effectLst>
                <a:outerShdw blurRad="38100" dist="38100" dir="2700000" algn="tl">
                  <a:srgbClr val="000000">
                    <a:alpha val="43137"/>
                  </a:srgbClr>
                </a:outerShdw>
              </a:effectLst>
            </a:rPr>
            <a:t>Product differentiation</a:t>
          </a:r>
          <a:endParaRPr lang="en-US" sz="2800" b="1" dirty="0">
            <a:effectLst>
              <a:outerShdw blurRad="38100" dist="38100" dir="2700000" algn="tl">
                <a:srgbClr val="000000">
                  <a:alpha val="43137"/>
                </a:srgbClr>
              </a:outerShdw>
            </a:effectLst>
          </a:endParaRPr>
        </a:p>
      </dgm:t>
    </dgm:pt>
    <dgm:pt modelId="{079DC3DB-285E-49A2-81B4-D2668596922A}" type="parTrans" cxnId="{D0D4999C-B9DD-476A-B7C1-9827555E74F1}">
      <dgm:prSet/>
      <dgm:spPr/>
      <dgm:t>
        <a:bodyPr/>
        <a:lstStyle/>
        <a:p>
          <a:endParaRPr lang="en-US"/>
        </a:p>
      </dgm:t>
    </dgm:pt>
    <dgm:pt modelId="{EF30CA8C-C678-42A7-8EC2-FF7702CDB0D2}" type="sibTrans" cxnId="{D0D4999C-B9DD-476A-B7C1-9827555E74F1}">
      <dgm:prSet/>
      <dgm:spPr/>
      <dgm:t>
        <a:bodyPr/>
        <a:lstStyle/>
        <a:p>
          <a:endParaRPr lang="en-US"/>
        </a:p>
      </dgm:t>
    </dgm:pt>
    <dgm:pt modelId="{57C1D9B8-3F82-4F78-9EB8-AE6E0C8236D6}">
      <dgm:prSet custT="1"/>
      <dgm:spPr/>
      <dgm:t>
        <a:bodyPr/>
        <a:lstStyle/>
        <a:p>
          <a:pPr rtl="0"/>
          <a:r>
            <a:rPr lang="en-US" sz="2800" b="1" dirty="0" smtClean="0">
              <a:effectLst>
                <a:outerShdw blurRad="38100" dist="38100" dir="2700000" algn="tl">
                  <a:srgbClr val="000000">
                    <a:alpha val="43137"/>
                  </a:srgbClr>
                </a:outerShdw>
              </a:effectLst>
            </a:rPr>
            <a:t>Capital requirements</a:t>
          </a:r>
          <a:endParaRPr lang="en-US" sz="2800" b="1" dirty="0">
            <a:effectLst>
              <a:outerShdw blurRad="38100" dist="38100" dir="2700000" algn="tl">
                <a:srgbClr val="000000">
                  <a:alpha val="43137"/>
                </a:srgbClr>
              </a:outerShdw>
            </a:effectLst>
          </a:endParaRPr>
        </a:p>
      </dgm:t>
    </dgm:pt>
    <dgm:pt modelId="{C62E0CEF-C37F-4031-A756-85E0DDAB6459}" type="parTrans" cxnId="{512435A9-6E3C-4D46-AFCA-B2D6E1A2EE58}">
      <dgm:prSet/>
      <dgm:spPr/>
      <dgm:t>
        <a:bodyPr/>
        <a:lstStyle/>
        <a:p>
          <a:endParaRPr lang="en-US"/>
        </a:p>
      </dgm:t>
    </dgm:pt>
    <dgm:pt modelId="{71A8539C-7B93-4949-AEFB-BCB826B05057}" type="sibTrans" cxnId="{512435A9-6E3C-4D46-AFCA-B2D6E1A2EE58}">
      <dgm:prSet/>
      <dgm:spPr/>
      <dgm:t>
        <a:bodyPr/>
        <a:lstStyle/>
        <a:p>
          <a:endParaRPr lang="en-US"/>
        </a:p>
      </dgm:t>
    </dgm:pt>
    <dgm:pt modelId="{CB672E91-B9CC-44BF-ACBC-57E642E16FE6}">
      <dgm:prSet custT="1"/>
      <dgm:spPr/>
      <dgm:t>
        <a:bodyPr/>
        <a:lstStyle/>
        <a:p>
          <a:pPr rtl="0"/>
          <a:r>
            <a:rPr lang="en-US" sz="2800" b="1" dirty="0" smtClean="0">
              <a:effectLst>
                <a:outerShdw blurRad="38100" dist="38100" dir="2700000" algn="tl">
                  <a:srgbClr val="000000">
                    <a:alpha val="43137"/>
                  </a:srgbClr>
                </a:outerShdw>
              </a:effectLst>
            </a:rPr>
            <a:t>Switching costs</a:t>
          </a:r>
          <a:endParaRPr lang="en-US" sz="2800" b="1" dirty="0">
            <a:effectLst>
              <a:outerShdw blurRad="38100" dist="38100" dir="2700000" algn="tl">
                <a:srgbClr val="000000">
                  <a:alpha val="43137"/>
                </a:srgbClr>
              </a:outerShdw>
            </a:effectLst>
          </a:endParaRPr>
        </a:p>
      </dgm:t>
    </dgm:pt>
    <dgm:pt modelId="{C8480806-55E3-4C63-BD60-1455CFBDE59C}" type="parTrans" cxnId="{4629717C-871E-4C9A-B153-BF2AF5271EA7}">
      <dgm:prSet/>
      <dgm:spPr/>
      <dgm:t>
        <a:bodyPr/>
        <a:lstStyle/>
        <a:p>
          <a:endParaRPr lang="en-US"/>
        </a:p>
      </dgm:t>
    </dgm:pt>
    <dgm:pt modelId="{030990B2-C6D3-4715-89CE-17BDA4C4C493}" type="sibTrans" cxnId="{4629717C-871E-4C9A-B153-BF2AF5271EA7}">
      <dgm:prSet/>
      <dgm:spPr/>
      <dgm:t>
        <a:bodyPr/>
        <a:lstStyle/>
        <a:p>
          <a:endParaRPr lang="en-US"/>
        </a:p>
      </dgm:t>
    </dgm:pt>
    <dgm:pt modelId="{5BFB044C-1ADF-40EE-89B4-42194D6B5D51}">
      <dgm:prSet custT="1"/>
      <dgm:spPr/>
      <dgm:t>
        <a:bodyPr/>
        <a:lstStyle/>
        <a:p>
          <a:pPr rtl="0"/>
          <a:r>
            <a:rPr lang="en-US" sz="2800" b="1" dirty="0" smtClean="0">
              <a:effectLst>
                <a:outerShdw blurRad="38100" dist="38100" dir="2700000" algn="tl">
                  <a:srgbClr val="000000">
                    <a:alpha val="43137"/>
                  </a:srgbClr>
                </a:outerShdw>
              </a:effectLst>
            </a:rPr>
            <a:t>Access to distribution channels</a:t>
          </a:r>
          <a:endParaRPr lang="en-US" sz="2800" b="1" dirty="0">
            <a:effectLst>
              <a:outerShdw blurRad="38100" dist="38100" dir="2700000" algn="tl">
                <a:srgbClr val="000000">
                  <a:alpha val="43137"/>
                </a:srgbClr>
              </a:outerShdw>
            </a:effectLst>
          </a:endParaRPr>
        </a:p>
      </dgm:t>
    </dgm:pt>
    <dgm:pt modelId="{D80FC26E-66F6-45EE-828E-70EDF604974B}" type="parTrans" cxnId="{5F1F04B5-1FC1-411B-8AA6-B155FFB9BE86}">
      <dgm:prSet/>
      <dgm:spPr/>
      <dgm:t>
        <a:bodyPr/>
        <a:lstStyle/>
        <a:p>
          <a:endParaRPr lang="en-US"/>
        </a:p>
      </dgm:t>
    </dgm:pt>
    <dgm:pt modelId="{F5D3E6D2-9C8B-4AEF-82F0-783E63EE45EE}" type="sibTrans" cxnId="{5F1F04B5-1FC1-411B-8AA6-B155FFB9BE86}">
      <dgm:prSet/>
      <dgm:spPr/>
      <dgm:t>
        <a:bodyPr/>
        <a:lstStyle/>
        <a:p>
          <a:endParaRPr lang="en-US"/>
        </a:p>
      </dgm:t>
    </dgm:pt>
    <dgm:pt modelId="{7B6776C4-C5E8-4366-91D7-2F43D26326A3}">
      <dgm:prSet custT="1"/>
      <dgm:spPr/>
      <dgm:t>
        <a:bodyPr/>
        <a:lstStyle/>
        <a:p>
          <a:pPr rtl="0"/>
          <a:r>
            <a:rPr lang="en-US" sz="2800" b="1" dirty="0" smtClean="0">
              <a:effectLst>
                <a:outerShdw blurRad="38100" dist="38100" dir="2700000" algn="tl">
                  <a:srgbClr val="000000">
                    <a:alpha val="43137"/>
                  </a:srgbClr>
                </a:outerShdw>
              </a:effectLst>
            </a:rPr>
            <a:t>Cost disadvantages due to size</a:t>
          </a:r>
          <a:endParaRPr lang="en-US" sz="2800" b="1" dirty="0">
            <a:effectLst>
              <a:outerShdw blurRad="38100" dist="38100" dir="2700000" algn="tl">
                <a:srgbClr val="000000">
                  <a:alpha val="43137"/>
                </a:srgbClr>
              </a:outerShdw>
            </a:effectLst>
          </a:endParaRPr>
        </a:p>
      </dgm:t>
    </dgm:pt>
    <dgm:pt modelId="{6113ADB2-CEC8-419A-B810-73667110BE49}" type="parTrans" cxnId="{21829E03-70F6-4E0A-91B6-B6DA6004FA7B}">
      <dgm:prSet/>
      <dgm:spPr/>
      <dgm:t>
        <a:bodyPr/>
        <a:lstStyle/>
        <a:p>
          <a:endParaRPr lang="en-US"/>
        </a:p>
      </dgm:t>
    </dgm:pt>
    <dgm:pt modelId="{C77E5198-A8A5-42CC-9133-B662F1D5A0BF}" type="sibTrans" cxnId="{21829E03-70F6-4E0A-91B6-B6DA6004FA7B}">
      <dgm:prSet/>
      <dgm:spPr/>
      <dgm:t>
        <a:bodyPr/>
        <a:lstStyle/>
        <a:p>
          <a:endParaRPr lang="en-US"/>
        </a:p>
      </dgm:t>
    </dgm:pt>
    <dgm:pt modelId="{F3AA2D59-2EF3-4CC0-9EB2-488C50AE6158}">
      <dgm:prSet custT="1"/>
      <dgm:spPr/>
      <dgm:t>
        <a:bodyPr/>
        <a:lstStyle/>
        <a:p>
          <a:pPr rtl="0"/>
          <a:r>
            <a:rPr lang="en-US" sz="2800" b="1" dirty="0" smtClean="0">
              <a:effectLst>
                <a:outerShdw blurRad="38100" dist="38100" dir="2700000" algn="tl">
                  <a:srgbClr val="000000">
                    <a:alpha val="43137"/>
                  </a:srgbClr>
                </a:outerShdw>
              </a:effectLst>
            </a:rPr>
            <a:t>Government policies</a:t>
          </a:r>
          <a:endParaRPr lang="en-US" sz="2800" b="1" dirty="0">
            <a:effectLst>
              <a:outerShdw blurRad="38100" dist="38100" dir="2700000" algn="tl">
                <a:srgbClr val="000000">
                  <a:alpha val="43137"/>
                </a:srgbClr>
              </a:outerShdw>
            </a:effectLst>
          </a:endParaRPr>
        </a:p>
      </dgm:t>
    </dgm:pt>
    <dgm:pt modelId="{F4A65C56-D9F9-4D07-AE35-F2C9B363B81C}" type="parTrans" cxnId="{336B1507-ACC5-42B2-98ED-08DE4BC66535}">
      <dgm:prSet/>
      <dgm:spPr/>
      <dgm:t>
        <a:bodyPr/>
        <a:lstStyle/>
        <a:p>
          <a:endParaRPr lang="en-US"/>
        </a:p>
      </dgm:t>
    </dgm:pt>
    <dgm:pt modelId="{180EBAFC-6C41-4082-B385-C5FC98570282}" type="sibTrans" cxnId="{336B1507-ACC5-42B2-98ED-08DE4BC66535}">
      <dgm:prSet/>
      <dgm:spPr/>
      <dgm:t>
        <a:bodyPr/>
        <a:lstStyle/>
        <a:p>
          <a:endParaRPr lang="en-US"/>
        </a:p>
      </dgm:t>
    </dgm:pt>
    <dgm:pt modelId="{D824B33D-5664-4D9E-876E-48B625587A75}" type="pres">
      <dgm:prSet presAssocID="{E7112B3D-8187-47E1-B252-817FB743E8A2}" presName="linear" presStyleCnt="0">
        <dgm:presLayoutVars>
          <dgm:animLvl val="lvl"/>
          <dgm:resizeHandles val="exact"/>
        </dgm:presLayoutVars>
      </dgm:prSet>
      <dgm:spPr/>
      <dgm:t>
        <a:bodyPr/>
        <a:lstStyle/>
        <a:p>
          <a:endParaRPr lang="en-US"/>
        </a:p>
      </dgm:t>
    </dgm:pt>
    <dgm:pt modelId="{B82F6EB4-409B-43E3-9C1A-E70D453279B7}" type="pres">
      <dgm:prSet presAssocID="{7C42FEAD-887F-4D1E-A024-00169A2E7D82}" presName="parentText" presStyleLbl="node1" presStyleIdx="0" presStyleCnt="7">
        <dgm:presLayoutVars>
          <dgm:chMax val="0"/>
          <dgm:bulletEnabled val="1"/>
        </dgm:presLayoutVars>
      </dgm:prSet>
      <dgm:spPr/>
      <dgm:t>
        <a:bodyPr/>
        <a:lstStyle/>
        <a:p>
          <a:endParaRPr lang="en-US"/>
        </a:p>
      </dgm:t>
    </dgm:pt>
    <dgm:pt modelId="{D2F5566E-2ED7-41AC-8DD5-F824154EE4DB}" type="pres">
      <dgm:prSet presAssocID="{A1465447-4323-4EE9-B420-DBA409AA9695}" presName="spacer" presStyleCnt="0"/>
      <dgm:spPr/>
    </dgm:pt>
    <dgm:pt modelId="{90F9BE6A-1358-4F60-9110-46F29D1C0461}" type="pres">
      <dgm:prSet presAssocID="{27C434E6-57F8-4923-8120-099EB61E29BA}" presName="parentText" presStyleLbl="node1" presStyleIdx="1" presStyleCnt="7">
        <dgm:presLayoutVars>
          <dgm:chMax val="0"/>
          <dgm:bulletEnabled val="1"/>
        </dgm:presLayoutVars>
      </dgm:prSet>
      <dgm:spPr/>
      <dgm:t>
        <a:bodyPr/>
        <a:lstStyle/>
        <a:p>
          <a:endParaRPr lang="en-US"/>
        </a:p>
      </dgm:t>
    </dgm:pt>
    <dgm:pt modelId="{1B0EDD9F-1E90-4B8F-AA7F-671D5F26CCD8}" type="pres">
      <dgm:prSet presAssocID="{EF30CA8C-C678-42A7-8EC2-FF7702CDB0D2}" presName="spacer" presStyleCnt="0"/>
      <dgm:spPr/>
    </dgm:pt>
    <dgm:pt modelId="{6FB15225-A09E-40A9-9E6B-2D27C53BD71E}" type="pres">
      <dgm:prSet presAssocID="{57C1D9B8-3F82-4F78-9EB8-AE6E0C8236D6}" presName="parentText" presStyleLbl="node1" presStyleIdx="2" presStyleCnt="7">
        <dgm:presLayoutVars>
          <dgm:chMax val="0"/>
          <dgm:bulletEnabled val="1"/>
        </dgm:presLayoutVars>
      </dgm:prSet>
      <dgm:spPr/>
      <dgm:t>
        <a:bodyPr/>
        <a:lstStyle/>
        <a:p>
          <a:endParaRPr lang="en-US"/>
        </a:p>
      </dgm:t>
    </dgm:pt>
    <dgm:pt modelId="{40BCD2A5-4F4F-4FE0-B5AE-B83F2FFAF40C}" type="pres">
      <dgm:prSet presAssocID="{71A8539C-7B93-4949-AEFB-BCB826B05057}" presName="spacer" presStyleCnt="0"/>
      <dgm:spPr/>
    </dgm:pt>
    <dgm:pt modelId="{55789F79-E3AF-470C-BC43-750A1B952BF1}" type="pres">
      <dgm:prSet presAssocID="{CB672E91-B9CC-44BF-ACBC-57E642E16FE6}" presName="parentText" presStyleLbl="node1" presStyleIdx="3" presStyleCnt="7">
        <dgm:presLayoutVars>
          <dgm:chMax val="0"/>
          <dgm:bulletEnabled val="1"/>
        </dgm:presLayoutVars>
      </dgm:prSet>
      <dgm:spPr/>
      <dgm:t>
        <a:bodyPr/>
        <a:lstStyle/>
        <a:p>
          <a:endParaRPr lang="en-US"/>
        </a:p>
      </dgm:t>
    </dgm:pt>
    <dgm:pt modelId="{4D5B738F-BA17-4F44-AEC8-FEDBE040EA12}" type="pres">
      <dgm:prSet presAssocID="{030990B2-C6D3-4715-89CE-17BDA4C4C493}" presName="spacer" presStyleCnt="0"/>
      <dgm:spPr/>
    </dgm:pt>
    <dgm:pt modelId="{C3D49AE8-DBDF-4342-801B-1EEED76252F6}" type="pres">
      <dgm:prSet presAssocID="{5BFB044C-1ADF-40EE-89B4-42194D6B5D51}" presName="parentText" presStyleLbl="node1" presStyleIdx="4" presStyleCnt="7">
        <dgm:presLayoutVars>
          <dgm:chMax val="0"/>
          <dgm:bulletEnabled val="1"/>
        </dgm:presLayoutVars>
      </dgm:prSet>
      <dgm:spPr/>
      <dgm:t>
        <a:bodyPr/>
        <a:lstStyle/>
        <a:p>
          <a:endParaRPr lang="en-US"/>
        </a:p>
      </dgm:t>
    </dgm:pt>
    <dgm:pt modelId="{C82533B0-B4E3-448B-A66F-2E3E95F7AD4D}" type="pres">
      <dgm:prSet presAssocID="{F5D3E6D2-9C8B-4AEF-82F0-783E63EE45EE}" presName="spacer" presStyleCnt="0"/>
      <dgm:spPr/>
    </dgm:pt>
    <dgm:pt modelId="{8506251C-F4E6-4CBF-A5E7-C52017674777}" type="pres">
      <dgm:prSet presAssocID="{7B6776C4-C5E8-4366-91D7-2F43D26326A3}" presName="parentText" presStyleLbl="node1" presStyleIdx="5" presStyleCnt="7">
        <dgm:presLayoutVars>
          <dgm:chMax val="0"/>
          <dgm:bulletEnabled val="1"/>
        </dgm:presLayoutVars>
      </dgm:prSet>
      <dgm:spPr/>
      <dgm:t>
        <a:bodyPr/>
        <a:lstStyle/>
        <a:p>
          <a:endParaRPr lang="en-US"/>
        </a:p>
      </dgm:t>
    </dgm:pt>
    <dgm:pt modelId="{89C47F47-9739-41FA-9946-F9E26AE39295}" type="pres">
      <dgm:prSet presAssocID="{C77E5198-A8A5-42CC-9133-B662F1D5A0BF}" presName="spacer" presStyleCnt="0"/>
      <dgm:spPr/>
    </dgm:pt>
    <dgm:pt modelId="{FC12A3B0-397C-4852-940B-FB24292E6BEB}" type="pres">
      <dgm:prSet presAssocID="{F3AA2D59-2EF3-4CC0-9EB2-488C50AE6158}" presName="parentText" presStyleLbl="node1" presStyleIdx="6" presStyleCnt="7">
        <dgm:presLayoutVars>
          <dgm:chMax val="0"/>
          <dgm:bulletEnabled val="1"/>
        </dgm:presLayoutVars>
      </dgm:prSet>
      <dgm:spPr/>
      <dgm:t>
        <a:bodyPr/>
        <a:lstStyle/>
        <a:p>
          <a:endParaRPr lang="en-US"/>
        </a:p>
      </dgm:t>
    </dgm:pt>
  </dgm:ptLst>
  <dgm:cxnLst>
    <dgm:cxn modelId="{D15370BC-AAD6-4835-8721-FC74B3A55411}" type="presOf" srcId="{57C1D9B8-3F82-4F78-9EB8-AE6E0C8236D6}" destId="{6FB15225-A09E-40A9-9E6B-2D27C53BD71E}" srcOrd="0" destOrd="0" presId="urn:microsoft.com/office/officeart/2005/8/layout/vList2"/>
    <dgm:cxn modelId="{7096D602-6A79-4139-A021-1A5CBD8F6881}" type="presOf" srcId="{7C42FEAD-887F-4D1E-A024-00169A2E7D82}" destId="{B82F6EB4-409B-43E3-9C1A-E70D453279B7}" srcOrd="0" destOrd="0" presId="urn:microsoft.com/office/officeart/2005/8/layout/vList2"/>
    <dgm:cxn modelId="{5F1F04B5-1FC1-411B-8AA6-B155FFB9BE86}" srcId="{E7112B3D-8187-47E1-B252-817FB743E8A2}" destId="{5BFB044C-1ADF-40EE-89B4-42194D6B5D51}" srcOrd="4" destOrd="0" parTransId="{D80FC26E-66F6-45EE-828E-70EDF604974B}" sibTransId="{F5D3E6D2-9C8B-4AEF-82F0-783E63EE45EE}"/>
    <dgm:cxn modelId="{7F45ACC0-9E8B-482F-800F-13AE6568CAA1}" type="presOf" srcId="{CB672E91-B9CC-44BF-ACBC-57E642E16FE6}" destId="{55789F79-E3AF-470C-BC43-750A1B952BF1}" srcOrd="0" destOrd="0" presId="urn:microsoft.com/office/officeart/2005/8/layout/vList2"/>
    <dgm:cxn modelId="{5D1A4566-EF8E-4663-B191-05294F5BB1C3}" type="presOf" srcId="{27C434E6-57F8-4923-8120-099EB61E29BA}" destId="{90F9BE6A-1358-4F60-9110-46F29D1C0461}" srcOrd="0" destOrd="0" presId="urn:microsoft.com/office/officeart/2005/8/layout/vList2"/>
    <dgm:cxn modelId="{4629717C-871E-4C9A-B153-BF2AF5271EA7}" srcId="{E7112B3D-8187-47E1-B252-817FB743E8A2}" destId="{CB672E91-B9CC-44BF-ACBC-57E642E16FE6}" srcOrd="3" destOrd="0" parTransId="{C8480806-55E3-4C63-BD60-1455CFBDE59C}" sibTransId="{030990B2-C6D3-4715-89CE-17BDA4C4C493}"/>
    <dgm:cxn modelId="{DEA2AFD0-851E-4E34-90D2-0D4601F17CAA}" type="presOf" srcId="{5BFB044C-1ADF-40EE-89B4-42194D6B5D51}" destId="{C3D49AE8-DBDF-4342-801B-1EEED76252F6}" srcOrd="0" destOrd="0" presId="urn:microsoft.com/office/officeart/2005/8/layout/vList2"/>
    <dgm:cxn modelId="{3FFD2AF2-5A20-4A3D-BF0D-4686DAB99B96}" type="presOf" srcId="{E7112B3D-8187-47E1-B252-817FB743E8A2}" destId="{D824B33D-5664-4D9E-876E-48B625587A75}" srcOrd="0" destOrd="0" presId="urn:microsoft.com/office/officeart/2005/8/layout/vList2"/>
    <dgm:cxn modelId="{D0D4999C-B9DD-476A-B7C1-9827555E74F1}" srcId="{E7112B3D-8187-47E1-B252-817FB743E8A2}" destId="{27C434E6-57F8-4923-8120-099EB61E29BA}" srcOrd="1" destOrd="0" parTransId="{079DC3DB-285E-49A2-81B4-D2668596922A}" sibTransId="{EF30CA8C-C678-42A7-8EC2-FF7702CDB0D2}"/>
    <dgm:cxn modelId="{336B1507-ACC5-42B2-98ED-08DE4BC66535}" srcId="{E7112B3D-8187-47E1-B252-817FB743E8A2}" destId="{F3AA2D59-2EF3-4CC0-9EB2-488C50AE6158}" srcOrd="6" destOrd="0" parTransId="{F4A65C56-D9F9-4D07-AE35-F2C9B363B81C}" sibTransId="{180EBAFC-6C41-4082-B385-C5FC98570282}"/>
    <dgm:cxn modelId="{21829E03-70F6-4E0A-91B6-B6DA6004FA7B}" srcId="{E7112B3D-8187-47E1-B252-817FB743E8A2}" destId="{7B6776C4-C5E8-4366-91D7-2F43D26326A3}" srcOrd="5" destOrd="0" parTransId="{6113ADB2-CEC8-419A-B810-73667110BE49}" sibTransId="{C77E5198-A8A5-42CC-9133-B662F1D5A0BF}"/>
    <dgm:cxn modelId="{1BD3DA34-AFA2-43CF-81F1-7BD0461DEEF4}" srcId="{E7112B3D-8187-47E1-B252-817FB743E8A2}" destId="{7C42FEAD-887F-4D1E-A024-00169A2E7D82}" srcOrd="0" destOrd="0" parTransId="{F8375370-5443-4E35-9DE4-7B16AD3AFB76}" sibTransId="{A1465447-4323-4EE9-B420-DBA409AA9695}"/>
    <dgm:cxn modelId="{F10513AB-6932-4917-A833-600ED471953E}" type="presOf" srcId="{7B6776C4-C5E8-4366-91D7-2F43D26326A3}" destId="{8506251C-F4E6-4CBF-A5E7-C52017674777}" srcOrd="0" destOrd="0" presId="urn:microsoft.com/office/officeart/2005/8/layout/vList2"/>
    <dgm:cxn modelId="{AE59E2BA-D4FC-4696-BA43-E6C9E07DD5A0}" type="presOf" srcId="{F3AA2D59-2EF3-4CC0-9EB2-488C50AE6158}" destId="{FC12A3B0-397C-4852-940B-FB24292E6BEB}" srcOrd="0" destOrd="0" presId="urn:microsoft.com/office/officeart/2005/8/layout/vList2"/>
    <dgm:cxn modelId="{512435A9-6E3C-4D46-AFCA-B2D6E1A2EE58}" srcId="{E7112B3D-8187-47E1-B252-817FB743E8A2}" destId="{57C1D9B8-3F82-4F78-9EB8-AE6E0C8236D6}" srcOrd="2" destOrd="0" parTransId="{C62E0CEF-C37F-4031-A756-85E0DDAB6459}" sibTransId="{71A8539C-7B93-4949-AEFB-BCB826B05057}"/>
    <dgm:cxn modelId="{69A6A6F4-B910-48DD-B4F6-A203377134E2}" type="presParOf" srcId="{D824B33D-5664-4D9E-876E-48B625587A75}" destId="{B82F6EB4-409B-43E3-9C1A-E70D453279B7}" srcOrd="0" destOrd="0" presId="urn:microsoft.com/office/officeart/2005/8/layout/vList2"/>
    <dgm:cxn modelId="{89151A67-D5EE-47DF-9746-05E0911155DC}" type="presParOf" srcId="{D824B33D-5664-4D9E-876E-48B625587A75}" destId="{D2F5566E-2ED7-41AC-8DD5-F824154EE4DB}" srcOrd="1" destOrd="0" presId="urn:microsoft.com/office/officeart/2005/8/layout/vList2"/>
    <dgm:cxn modelId="{41F9682A-8253-4A34-9430-B340D4E0DAAA}" type="presParOf" srcId="{D824B33D-5664-4D9E-876E-48B625587A75}" destId="{90F9BE6A-1358-4F60-9110-46F29D1C0461}" srcOrd="2" destOrd="0" presId="urn:microsoft.com/office/officeart/2005/8/layout/vList2"/>
    <dgm:cxn modelId="{A193B156-74C8-4367-A38E-693E1625B1E5}" type="presParOf" srcId="{D824B33D-5664-4D9E-876E-48B625587A75}" destId="{1B0EDD9F-1E90-4B8F-AA7F-671D5F26CCD8}" srcOrd="3" destOrd="0" presId="urn:microsoft.com/office/officeart/2005/8/layout/vList2"/>
    <dgm:cxn modelId="{1F80E144-779A-4163-A048-FEDDE01E3F11}" type="presParOf" srcId="{D824B33D-5664-4D9E-876E-48B625587A75}" destId="{6FB15225-A09E-40A9-9E6B-2D27C53BD71E}" srcOrd="4" destOrd="0" presId="urn:microsoft.com/office/officeart/2005/8/layout/vList2"/>
    <dgm:cxn modelId="{7612912F-3FBF-4E01-924F-8DACB7A7D414}" type="presParOf" srcId="{D824B33D-5664-4D9E-876E-48B625587A75}" destId="{40BCD2A5-4F4F-4FE0-B5AE-B83F2FFAF40C}" srcOrd="5" destOrd="0" presId="urn:microsoft.com/office/officeart/2005/8/layout/vList2"/>
    <dgm:cxn modelId="{707CCCE8-72DC-4A0D-BB9D-20524370B4A3}" type="presParOf" srcId="{D824B33D-5664-4D9E-876E-48B625587A75}" destId="{55789F79-E3AF-470C-BC43-750A1B952BF1}" srcOrd="6" destOrd="0" presId="urn:microsoft.com/office/officeart/2005/8/layout/vList2"/>
    <dgm:cxn modelId="{DC760FAA-D1F1-42C8-9F6D-BDA6617E0CFD}" type="presParOf" srcId="{D824B33D-5664-4D9E-876E-48B625587A75}" destId="{4D5B738F-BA17-4F44-AEC8-FEDBE040EA12}" srcOrd="7" destOrd="0" presId="urn:microsoft.com/office/officeart/2005/8/layout/vList2"/>
    <dgm:cxn modelId="{4F20DA73-38E7-457D-90DE-8F36CB0F6A69}" type="presParOf" srcId="{D824B33D-5664-4D9E-876E-48B625587A75}" destId="{C3D49AE8-DBDF-4342-801B-1EEED76252F6}" srcOrd="8" destOrd="0" presId="urn:microsoft.com/office/officeart/2005/8/layout/vList2"/>
    <dgm:cxn modelId="{ED88CD4C-AE17-4397-B96A-38B7EE31DDC3}" type="presParOf" srcId="{D824B33D-5664-4D9E-876E-48B625587A75}" destId="{C82533B0-B4E3-448B-A66F-2E3E95F7AD4D}" srcOrd="9" destOrd="0" presId="urn:microsoft.com/office/officeart/2005/8/layout/vList2"/>
    <dgm:cxn modelId="{7A2C8AF1-35B7-4762-AB65-EB438AFB4006}" type="presParOf" srcId="{D824B33D-5664-4D9E-876E-48B625587A75}" destId="{8506251C-F4E6-4CBF-A5E7-C52017674777}" srcOrd="10" destOrd="0" presId="urn:microsoft.com/office/officeart/2005/8/layout/vList2"/>
    <dgm:cxn modelId="{A9F33043-6603-48A0-BFE5-632FB1F02DD6}" type="presParOf" srcId="{D824B33D-5664-4D9E-876E-48B625587A75}" destId="{89C47F47-9739-41FA-9946-F9E26AE39295}" srcOrd="11" destOrd="0" presId="urn:microsoft.com/office/officeart/2005/8/layout/vList2"/>
    <dgm:cxn modelId="{8401C584-7F9F-4125-8123-357FCC4FCD5D}" type="presParOf" srcId="{D824B33D-5664-4D9E-876E-48B625587A75}" destId="{FC12A3B0-397C-4852-940B-FB24292E6BE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0FEF1-DD6A-4152-AD8E-F585E01AEB10}" type="doc">
      <dgm:prSet loTypeId="urn:microsoft.com/office/officeart/2005/8/layout/default#2" loCatId="list" qsTypeId="urn:microsoft.com/office/officeart/2005/8/quickstyle/3d2" qsCatId="3D" csTypeId="urn:microsoft.com/office/officeart/2005/8/colors/colorful3" csCatId="colorful"/>
      <dgm:spPr/>
      <dgm:t>
        <a:bodyPr/>
        <a:lstStyle/>
        <a:p>
          <a:endParaRPr lang="en-US"/>
        </a:p>
      </dgm:t>
    </dgm:pt>
    <dgm:pt modelId="{1BC4FEF2-B230-4C7D-B2E1-E06911D84FB0}">
      <dgm:prSet custT="1"/>
      <dgm:spPr/>
      <dgm:t>
        <a:bodyPr/>
        <a:lstStyle/>
        <a:p>
          <a:pPr rtl="0"/>
          <a:r>
            <a:rPr lang="en-US" sz="2800" b="1" dirty="0" smtClean="0">
              <a:effectLst>
                <a:outerShdw blurRad="38100" dist="38100" dir="2700000" algn="tl">
                  <a:srgbClr val="000000">
                    <a:alpha val="43137"/>
                  </a:srgbClr>
                </a:outerShdw>
              </a:effectLst>
            </a:rPr>
            <a:t>Number of competitors</a:t>
          </a:r>
          <a:endParaRPr lang="en-US" sz="2800" b="1" dirty="0">
            <a:effectLst>
              <a:outerShdw blurRad="38100" dist="38100" dir="2700000" algn="tl">
                <a:srgbClr val="000000">
                  <a:alpha val="43137"/>
                </a:srgbClr>
              </a:outerShdw>
            </a:effectLst>
          </a:endParaRPr>
        </a:p>
      </dgm:t>
    </dgm:pt>
    <dgm:pt modelId="{71D58837-764D-4AFA-B1FA-5EFE4A6AE690}" type="parTrans" cxnId="{92E03565-9FE3-47D7-BFB8-1D5E958F123C}">
      <dgm:prSet/>
      <dgm:spPr/>
      <dgm:t>
        <a:bodyPr/>
        <a:lstStyle/>
        <a:p>
          <a:endParaRPr lang="en-US"/>
        </a:p>
      </dgm:t>
    </dgm:pt>
    <dgm:pt modelId="{85C522B7-8013-4832-B297-85227CB14DB0}" type="sibTrans" cxnId="{92E03565-9FE3-47D7-BFB8-1D5E958F123C}">
      <dgm:prSet/>
      <dgm:spPr/>
      <dgm:t>
        <a:bodyPr/>
        <a:lstStyle/>
        <a:p>
          <a:endParaRPr lang="en-US"/>
        </a:p>
      </dgm:t>
    </dgm:pt>
    <dgm:pt modelId="{C111D71B-2708-4EC5-8D60-22976CCEFD38}">
      <dgm:prSet custT="1"/>
      <dgm:spPr/>
      <dgm:t>
        <a:bodyPr/>
        <a:lstStyle/>
        <a:p>
          <a:pPr rtl="0"/>
          <a:r>
            <a:rPr lang="en-US" sz="2800" b="1" dirty="0" smtClean="0">
              <a:effectLst>
                <a:outerShdw blurRad="38100" dist="38100" dir="2700000" algn="tl">
                  <a:srgbClr val="000000">
                    <a:alpha val="43137"/>
                  </a:srgbClr>
                </a:outerShdw>
              </a:effectLst>
            </a:rPr>
            <a:t>Rate of industry growth</a:t>
          </a:r>
          <a:endParaRPr lang="en-US" sz="2800" b="1" dirty="0">
            <a:effectLst>
              <a:outerShdw blurRad="38100" dist="38100" dir="2700000" algn="tl">
                <a:srgbClr val="000000">
                  <a:alpha val="43137"/>
                </a:srgbClr>
              </a:outerShdw>
            </a:effectLst>
          </a:endParaRPr>
        </a:p>
      </dgm:t>
    </dgm:pt>
    <dgm:pt modelId="{F70BDD37-346B-4209-B49E-7F4FEE92D612}" type="parTrans" cxnId="{DADE7C45-F2BB-4AA9-BD62-6F6D5E748A29}">
      <dgm:prSet/>
      <dgm:spPr/>
      <dgm:t>
        <a:bodyPr/>
        <a:lstStyle/>
        <a:p>
          <a:endParaRPr lang="en-US"/>
        </a:p>
      </dgm:t>
    </dgm:pt>
    <dgm:pt modelId="{7007A94A-51CB-4BCD-AFE6-0F2F44121D25}" type="sibTrans" cxnId="{DADE7C45-F2BB-4AA9-BD62-6F6D5E748A29}">
      <dgm:prSet/>
      <dgm:spPr/>
      <dgm:t>
        <a:bodyPr/>
        <a:lstStyle/>
        <a:p>
          <a:endParaRPr lang="en-US"/>
        </a:p>
      </dgm:t>
    </dgm:pt>
    <dgm:pt modelId="{7F986109-5094-4822-803A-F69EB9C0917B}">
      <dgm:prSet custT="1"/>
      <dgm:spPr/>
      <dgm:t>
        <a:bodyPr/>
        <a:lstStyle/>
        <a:p>
          <a:pPr rtl="0"/>
          <a:r>
            <a:rPr lang="en-US" sz="2700" b="1" dirty="0" smtClean="0">
              <a:effectLst>
                <a:outerShdw blurRad="38100" dist="38100" dir="2700000" algn="tl">
                  <a:srgbClr val="000000">
                    <a:alpha val="43137"/>
                  </a:srgbClr>
                </a:outerShdw>
              </a:effectLst>
            </a:rPr>
            <a:t>Product or service characteristics</a:t>
          </a:r>
          <a:endParaRPr lang="en-US" sz="2700" b="1" dirty="0">
            <a:effectLst>
              <a:outerShdw blurRad="38100" dist="38100" dir="2700000" algn="tl">
                <a:srgbClr val="000000">
                  <a:alpha val="43137"/>
                </a:srgbClr>
              </a:outerShdw>
            </a:effectLst>
          </a:endParaRPr>
        </a:p>
      </dgm:t>
    </dgm:pt>
    <dgm:pt modelId="{50225579-C309-40EF-8439-83DF5EF6F632}" type="parTrans" cxnId="{5C64DD02-541C-4654-A4F3-8840ADD481CE}">
      <dgm:prSet/>
      <dgm:spPr/>
      <dgm:t>
        <a:bodyPr/>
        <a:lstStyle/>
        <a:p>
          <a:endParaRPr lang="en-US"/>
        </a:p>
      </dgm:t>
    </dgm:pt>
    <dgm:pt modelId="{6CBB5A34-6DA6-46E7-AEC0-883A4BB345AD}" type="sibTrans" cxnId="{5C64DD02-541C-4654-A4F3-8840ADD481CE}">
      <dgm:prSet/>
      <dgm:spPr/>
      <dgm:t>
        <a:bodyPr/>
        <a:lstStyle/>
        <a:p>
          <a:endParaRPr lang="en-US"/>
        </a:p>
      </dgm:t>
    </dgm:pt>
    <dgm:pt modelId="{6978B15A-567A-4A22-A03D-F92E346B8D50}">
      <dgm:prSet custT="1"/>
      <dgm:spPr/>
      <dgm:t>
        <a:bodyPr/>
        <a:lstStyle/>
        <a:p>
          <a:pPr rtl="0"/>
          <a:r>
            <a:rPr lang="en-US" sz="2800" b="1" dirty="0" smtClean="0">
              <a:effectLst>
                <a:outerShdw blurRad="38100" dist="38100" dir="2700000" algn="tl">
                  <a:srgbClr val="000000">
                    <a:alpha val="43137"/>
                  </a:srgbClr>
                </a:outerShdw>
              </a:effectLst>
            </a:rPr>
            <a:t>Amount of fixed costs</a:t>
          </a:r>
          <a:endParaRPr lang="en-US" sz="2800" b="1" dirty="0">
            <a:effectLst>
              <a:outerShdw blurRad="38100" dist="38100" dir="2700000" algn="tl">
                <a:srgbClr val="000000">
                  <a:alpha val="43137"/>
                </a:srgbClr>
              </a:outerShdw>
            </a:effectLst>
          </a:endParaRPr>
        </a:p>
      </dgm:t>
    </dgm:pt>
    <dgm:pt modelId="{3F3DC70F-BF05-4145-9A3E-E3A826931E24}" type="parTrans" cxnId="{5696CA78-163A-4FFC-BCC4-49912F914BD6}">
      <dgm:prSet/>
      <dgm:spPr/>
      <dgm:t>
        <a:bodyPr/>
        <a:lstStyle/>
        <a:p>
          <a:endParaRPr lang="en-US"/>
        </a:p>
      </dgm:t>
    </dgm:pt>
    <dgm:pt modelId="{A47EBFAC-82AC-4F52-A25C-0EB5C097D74D}" type="sibTrans" cxnId="{5696CA78-163A-4FFC-BCC4-49912F914BD6}">
      <dgm:prSet/>
      <dgm:spPr/>
      <dgm:t>
        <a:bodyPr/>
        <a:lstStyle/>
        <a:p>
          <a:endParaRPr lang="en-US"/>
        </a:p>
      </dgm:t>
    </dgm:pt>
    <dgm:pt modelId="{F191822F-3DE4-4B25-96FF-9C8943E0FF1D}">
      <dgm:prSet custT="1"/>
      <dgm:spPr/>
      <dgm:t>
        <a:bodyPr/>
        <a:lstStyle/>
        <a:p>
          <a:pPr rtl="0"/>
          <a:r>
            <a:rPr lang="en-US" sz="2800" b="1" dirty="0" smtClean="0">
              <a:effectLst>
                <a:outerShdw blurRad="38100" dist="38100" dir="2700000" algn="tl">
                  <a:srgbClr val="000000">
                    <a:alpha val="43137"/>
                  </a:srgbClr>
                </a:outerShdw>
              </a:effectLst>
            </a:rPr>
            <a:t>Capacity</a:t>
          </a:r>
          <a:endParaRPr lang="en-US" sz="2800" b="1" dirty="0">
            <a:effectLst>
              <a:outerShdw blurRad="38100" dist="38100" dir="2700000" algn="tl">
                <a:srgbClr val="000000">
                  <a:alpha val="43137"/>
                </a:srgbClr>
              </a:outerShdw>
            </a:effectLst>
          </a:endParaRPr>
        </a:p>
      </dgm:t>
    </dgm:pt>
    <dgm:pt modelId="{D7F4E9A1-7AE3-453F-BCCC-3006759D8414}" type="parTrans" cxnId="{1C3C055D-0CCC-40C2-85F9-89D90348AE64}">
      <dgm:prSet/>
      <dgm:spPr/>
      <dgm:t>
        <a:bodyPr/>
        <a:lstStyle/>
        <a:p>
          <a:endParaRPr lang="en-US"/>
        </a:p>
      </dgm:t>
    </dgm:pt>
    <dgm:pt modelId="{A19EE025-A814-4744-A74E-69239CAD3D56}" type="sibTrans" cxnId="{1C3C055D-0CCC-40C2-85F9-89D90348AE64}">
      <dgm:prSet/>
      <dgm:spPr/>
      <dgm:t>
        <a:bodyPr/>
        <a:lstStyle/>
        <a:p>
          <a:endParaRPr lang="en-US"/>
        </a:p>
      </dgm:t>
    </dgm:pt>
    <dgm:pt modelId="{94C882C1-F27B-4430-9FC1-D2BA4136A15E}">
      <dgm:prSet custT="1"/>
      <dgm:spPr/>
      <dgm:t>
        <a:bodyPr/>
        <a:lstStyle/>
        <a:p>
          <a:pPr rtl="0"/>
          <a:r>
            <a:rPr lang="en-US" sz="2800" b="1" dirty="0" smtClean="0">
              <a:effectLst>
                <a:outerShdw blurRad="38100" dist="38100" dir="2700000" algn="tl">
                  <a:srgbClr val="000000">
                    <a:alpha val="43137"/>
                  </a:srgbClr>
                </a:outerShdw>
              </a:effectLst>
            </a:rPr>
            <a:t>Height of exit barriers</a:t>
          </a:r>
          <a:endParaRPr lang="en-US" sz="2800" b="1" dirty="0">
            <a:effectLst>
              <a:outerShdw blurRad="38100" dist="38100" dir="2700000" algn="tl">
                <a:srgbClr val="000000">
                  <a:alpha val="43137"/>
                </a:srgbClr>
              </a:outerShdw>
            </a:effectLst>
          </a:endParaRPr>
        </a:p>
      </dgm:t>
    </dgm:pt>
    <dgm:pt modelId="{4EEFB40D-D4A5-4AD8-9BA1-EEE8D01C7CC8}" type="parTrans" cxnId="{11978131-E4E2-442A-9469-DBC02A63BBEC}">
      <dgm:prSet/>
      <dgm:spPr/>
      <dgm:t>
        <a:bodyPr/>
        <a:lstStyle/>
        <a:p>
          <a:endParaRPr lang="en-US"/>
        </a:p>
      </dgm:t>
    </dgm:pt>
    <dgm:pt modelId="{A06D11D6-E26A-45CE-AAE2-48BF30069A99}" type="sibTrans" cxnId="{11978131-E4E2-442A-9469-DBC02A63BBEC}">
      <dgm:prSet/>
      <dgm:spPr/>
      <dgm:t>
        <a:bodyPr/>
        <a:lstStyle/>
        <a:p>
          <a:endParaRPr lang="en-US"/>
        </a:p>
      </dgm:t>
    </dgm:pt>
    <dgm:pt modelId="{A9188EE9-992E-4FAE-9FAD-25350EADFBA0}">
      <dgm:prSet custT="1"/>
      <dgm:spPr/>
      <dgm:t>
        <a:bodyPr/>
        <a:lstStyle/>
        <a:p>
          <a:pPr rtl="0"/>
          <a:r>
            <a:rPr lang="en-US" sz="2800" b="1" dirty="0" smtClean="0">
              <a:effectLst>
                <a:outerShdw blurRad="38100" dist="38100" dir="2700000" algn="tl">
                  <a:srgbClr val="000000">
                    <a:alpha val="43137"/>
                  </a:srgbClr>
                </a:outerShdw>
              </a:effectLst>
            </a:rPr>
            <a:t>Diversity of rivals</a:t>
          </a:r>
          <a:endParaRPr lang="en-US" sz="2800" b="1" dirty="0">
            <a:effectLst>
              <a:outerShdw blurRad="38100" dist="38100" dir="2700000" algn="tl">
                <a:srgbClr val="000000">
                  <a:alpha val="43137"/>
                </a:srgbClr>
              </a:outerShdw>
            </a:effectLst>
          </a:endParaRPr>
        </a:p>
      </dgm:t>
    </dgm:pt>
    <dgm:pt modelId="{4CB18056-D959-483C-89C8-81B787AD0C46}" type="parTrans" cxnId="{B1AED9A7-02EC-4724-AEAD-B4067378162A}">
      <dgm:prSet/>
      <dgm:spPr/>
      <dgm:t>
        <a:bodyPr/>
        <a:lstStyle/>
        <a:p>
          <a:endParaRPr lang="en-US"/>
        </a:p>
      </dgm:t>
    </dgm:pt>
    <dgm:pt modelId="{0DE657D7-DD5E-4B00-BAE7-2B225019F3B8}" type="sibTrans" cxnId="{B1AED9A7-02EC-4724-AEAD-B4067378162A}">
      <dgm:prSet/>
      <dgm:spPr/>
      <dgm:t>
        <a:bodyPr/>
        <a:lstStyle/>
        <a:p>
          <a:endParaRPr lang="en-US"/>
        </a:p>
      </dgm:t>
    </dgm:pt>
    <dgm:pt modelId="{4A0612BE-8A68-4085-B82B-8FA4B23A0C7F}" type="pres">
      <dgm:prSet presAssocID="{BA90FEF1-DD6A-4152-AD8E-F585E01AEB10}" presName="diagram" presStyleCnt="0">
        <dgm:presLayoutVars>
          <dgm:dir/>
          <dgm:resizeHandles val="exact"/>
        </dgm:presLayoutVars>
      </dgm:prSet>
      <dgm:spPr/>
      <dgm:t>
        <a:bodyPr/>
        <a:lstStyle/>
        <a:p>
          <a:endParaRPr lang="en-US"/>
        </a:p>
      </dgm:t>
    </dgm:pt>
    <dgm:pt modelId="{775830B9-0519-4BA1-918D-E228F6789A21}" type="pres">
      <dgm:prSet presAssocID="{1BC4FEF2-B230-4C7D-B2E1-E06911D84FB0}" presName="node" presStyleLbl="node1" presStyleIdx="0" presStyleCnt="7">
        <dgm:presLayoutVars>
          <dgm:bulletEnabled val="1"/>
        </dgm:presLayoutVars>
      </dgm:prSet>
      <dgm:spPr/>
      <dgm:t>
        <a:bodyPr/>
        <a:lstStyle/>
        <a:p>
          <a:endParaRPr lang="en-US"/>
        </a:p>
      </dgm:t>
    </dgm:pt>
    <dgm:pt modelId="{454219AB-7325-4175-A79A-515648E2F7C2}" type="pres">
      <dgm:prSet presAssocID="{85C522B7-8013-4832-B297-85227CB14DB0}" presName="sibTrans" presStyleCnt="0"/>
      <dgm:spPr/>
    </dgm:pt>
    <dgm:pt modelId="{7042280F-A338-47FB-8FA3-319761E3534A}" type="pres">
      <dgm:prSet presAssocID="{C111D71B-2708-4EC5-8D60-22976CCEFD38}" presName="node" presStyleLbl="node1" presStyleIdx="1" presStyleCnt="7">
        <dgm:presLayoutVars>
          <dgm:bulletEnabled val="1"/>
        </dgm:presLayoutVars>
      </dgm:prSet>
      <dgm:spPr/>
      <dgm:t>
        <a:bodyPr/>
        <a:lstStyle/>
        <a:p>
          <a:endParaRPr lang="en-US"/>
        </a:p>
      </dgm:t>
    </dgm:pt>
    <dgm:pt modelId="{3B77A35B-671E-46F7-9434-E257166396C3}" type="pres">
      <dgm:prSet presAssocID="{7007A94A-51CB-4BCD-AFE6-0F2F44121D25}" presName="sibTrans" presStyleCnt="0"/>
      <dgm:spPr/>
    </dgm:pt>
    <dgm:pt modelId="{4317CBDA-94CC-4ABF-BC20-20E7C6E01460}" type="pres">
      <dgm:prSet presAssocID="{7F986109-5094-4822-803A-F69EB9C0917B}" presName="node" presStyleLbl="node1" presStyleIdx="2" presStyleCnt="7">
        <dgm:presLayoutVars>
          <dgm:bulletEnabled val="1"/>
        </dgm:presLayoutVars>
      </dgm:prSet>
      <dgm:spPr/>
      <dgm:t>
        <a:bodyPr/>
        <a:lstStyle/>
        <a:p>
          <a:endParaRPr lang="en-US"/>
        </a:p>
      </dgm:t>
    </dgm:pt>
    <dgm:pt modelId="{1A05E5BA-62B1-41D5-8978-DCA77D460AC2}" type="pres">
      <dgm:prSet presAssocID="{6CBB5A34-6DA6-46E7-AEC0-883A4BB345AD}" presName="sibTrans" presStyleCnt="0"/>
      <dgm:spPr/>
    </dgm:pt>
    <dgm:pt modelId="{6B7EA0F4-366D-4D3A-B92D-DF003092B347}" type="pres">
      <dgm:prSet presAssocID="{6978B15A-567A-4A22-A03D-F92E346B8D50}" presName="node" presStyleLbl="node1" presStyleIdx="3" presStyleCnt="7">
        <dgm:presLayoutVars>
          <dgm:bulletEnabled val="1"/>
        </dgm:presLayoutVars>
      </dgm:prSet>
      <dgm:spPr/>
      <dgm:t>
        <a:bodyPr/>
        <a:lstStyle/>
        <a:p>
          <a:endParaRPr lang="en-US"/>
        </a:p>
      </dgm:t>
    </dgm:pt>
    <dgm:pt modelId="{8EC763F3-4AB1-4496-B067-69CA7A1B9A07}" type="pres">
      <dgm:prSet presAssocID="{A47EBFAC-82AC-4F52-A25C-0EB5C097D74D}" presName="sibTrans" presStyleCnt="0"/>
      <dgm:spPr/>
    </dgm:pt>
    <dgm:pt modelId="{F2EC64C5-9857-45C5-A164-9DCA760C5F5B}" type="pres">
      <dgm:prSet presAssocID="{F191822F-3DE4-4B25-96FF-9C8943E0FF1D}" presName="node" presStyleLbl="node1" presStyleIdx="4" presStyleCnt="7">
        <dgm:presLayoutVars>
          <dgm:bulletEnabled val="1"/>
        </dgm:presLayoutVars>
      </dgm:prSet>
      <dgm:spPr/>
      <dgm:t>
        <a:bodyPr/>
        <a:lstStyle/>
        <a:p>
          <a:endParaRPr lang="en-US"/>
        </a:p>
      </dgm:t>
    </dgm:pt>
    <dgm:pt modelId="{D47D03F0-F06C-4BFB-9323-ECE7896411A1}" type="pres">
      <dgm:prSet presAssocID="{A19EE025-A814-4744-A74E-69239CAD3D56}" presName="sibTrans" presStyleCnt="0"/>
      <dgm:spPr/>
    </dgm:pt>
    <dgm:pt modelId="{9DB444E2-5F19-4057-9331-18982B00B710}" type="pres">
      <dgm:prSet presAssocID="{94C882C1-F27B-4430-9FC1-D2BA4136A15E}" presName="node" presStyleLbl="node1" presStyleIdx="5" presStyleCnt="7">
        <dgm:presLayoutVars>
          <dgm:bulletEnabled val="1"/>
        </dgm:presLayoutVars>
      </dgm:prSet>
      <dgm:spPr/>
      <dgm:t>
        <a:bodyPr/>
        <a:lstStyle/>
        <a:p>
          <a:endParaRPr lang="en-US"/>
        </a:p>
      </dgm:t>
    </dgm:pt>
    <dgm:pt modelId="{C4029A29-7F61-4ACD-A045-2C398EFB73B1}" type="pres">
      <dgm:prSet presAssocID="{A06D11D6-E26A-45CE-AAE2-48BF30069A99}" presName="sibTrans" presStyleCnt="0"/>
      <dgm:spPr/>
    </dgm:pt>
    <dgm:pt modelId="{18B6DA3B-4CAD-430F-BA84-93AB546F4B00}" type="pres">
      <dgm:prSet presAssocID="{A9188EE9-992E-4FAE-9FAD-25350EADFBA0}" presName="node" presStyleLbl="node1" presStyleIdx="6" presStyleCnt="7">
        <dgm:presLayoutVars>
          <dgm:bulletEnabled val="1"/>
        </dgm:presLayoutVars>
      </dgm:prSet>
      <dgm:spPr/>
      <dgm:t>
        <a:bodyPr/>
        <a:lstStyle/>
        <a:p>
          <a:endParaRPr lang="en-US"/>
        </a:p>
      </dgm:t>
    </dgm:pt>
  </dgm:ptLst>
  <dgm:cxnLst>
    <dgm:cxn modelId="{11978131-E4E2-442A-9469-DBC02A63BBEC}" srcId="{BA90FEF1-DD6A-4152-AD8E-F585E01AEB10}" destId="{94C882C1-F27B-4430-9FC1-D2BA4136A15E}" srcOrd="5" destOrd="0" parTransId="{4EEFB40D-D4A5-4AD8-9BA1-EEE8D01C7CC8}" sibTransId="{A06D11D6-E26A-45CE-AAE2-48BF30069A99}"/>
    <dgm:cxn modelId="{B1AED9A7-02EC-4724-AEAD-B4067378162A}" srcId="{BA90FEF1-DD6A-4152-AD8E-F585E01AEB10}" destId="{A9188EE9-992E-4FAE-9FAD-25350EADFBA0}" srcOrd="6" destOrd="0" parTransId="{4CB18056-D959-483C-89C8-81B787AD0C46}" sibTransId="{0DE657D7-DD5E-4B00-BAE7-2B225019F3B8}"/>
    <dgm:cxn modelId="{D191B2FF-C283-4409-9560-11A1BF6B1ED2}" type="presOf" srcId="{7F986109-5094-4822-803A-F69EB9C0917B}" destId="{4317CBDA-94CC-4ABF-BC20-20E7C6E01460}" srcOrd="0" destOrd="0" presId="urn:microsoft.com/office/officeart/2005/8/layout/default#2"/>
    <dgm:cxn modelId="{1C3C055D-0CCC-40C2-85F9-89D90348AE64}" srcId="{BA90FEF1-DD6A-4152-AD8E-F585E01AEB10}" destId="{F191822F-3DE4-4B25-96FF-9C8943E0FF1D}" srcOrd="4" destOrd="0" parTransId="{D7F4E9A1-7AE3-453F-BCCC-3006759D8414}" sibTransId="{A19EE025-A814-4744-A74E-69239CAD3D56}"/>
    <dgm:cxn modelId="{5696CA78-163A-4FFC-BCC4-49912F914BD6}" srcId="{BA90FEF1-DD6A-4152-AD8E-F585E01AEB10}" destId="{6978B15A-567A-4A22-A03D-F92E346B8D50}" srcOrd="3" destOrd="0" parTransId="{3F3DC70F-BF05-4145-9A3E-E3A826931E24}" sibTransId="{A47EBFAC-82AC-4F52-A25C-0EB5C097D74D}"/>
    <dgm:cxn modelId="{BB0191D6-B874-4827-A377-B9ECF203E416}" type="presOf" srcId="{F191822F-3DE4-4B25-96FF-9C8943E0FF1D}" destId="{F2EC64C5-9857-45C5-A164-9DCA760C5F5B}" srcOrd="0" destOrd="0" presId="urn:microsoft.com/office/officeart/2005/8/layout/default#2"/>
    <dgm:cxn modelId="{92E03565-9FE3-47D7-BFB8-1D5E958F123C}" srcId="{BA90FEF1-DD6A-4152-AD8E-F585E01AEB10}" destId="{1BC4FEF2-B230-4C7D-B2E1-E06911D84FB0}" srcOrd="0" destOrd="0" parTransId="{71D58837-764D-4AFA-B1FA-5EFE4A6AE690}" sibTransId="{85C522B7-8013-4832-B297-85227CB14DB0}"/>
    <dgm:cxn modelId="{3E80769F-C693-4920-97C1-C02CC9408980}" type="presOf" srcId="{A9188EE9-992E-4FAE-9FAD-25350EADFBA0}" destId="{18B6DA3B-4CAD-430F-BA84-93AB546F4B00}" srcOrd="0" destOrd="0" presId="urn:microsoft.com/office/officeart/2005/8/layout/default#2"/>
    <dgm:cxn modelId="{F0A4D5D2-E73A-4328-BEF1-68ACF739B7DD}" type="presOf" srcId="{94C882C1-F27B-4430-9FC1-D2BA4136A15E}" destId="{9DB444E2-5F19-4057-9331-18982B00B710}" srcOrd="0" destOrd="0" presId="urn:microsoft.com/office/officeart/2005/8/layout/default#2"/>
    <dgm:cxn modelId="{C595F883-D250-435F-9662-66860195EEBD}" type="presOf" srcId="{1BC4FEF2-B230-4C7D-B2E1-E06911D84FB0}" destId="{775830B9-0519-4BA1-918D-E228F6789A21}" srcOrd="0" destOrd="0" presId="urn:microsoft.com/office/officeart/2005/8/layout/default#2"/>
    <dgm:cxn modelId="{B5FF09B4-7E8A-4882-BC47-14FD6398F4F7}" type="presOf" srcId="{C111D71B-2708-4EC5-8D60-22976CCEFD38}" destId="{7042280F-A338-47FB-8FA3-319761E3534A}" srcOrd="0" destOrd="0" presId="urn:microsoft.com/office/officeart/2005/8/layout/default#2"/>
    <dgm:cxn modelId="{CD79F459-DC6F-4611-8724-781BF09FE2BF}" type="presOf" srcId="{BA90FEF1-DD6A-4152-AD8E-F585E01AEB10}" destId="{4A0612BE-8A68-4085-B82B-8FA4B23A0C7F}" srcOrd="0" destOrd="0" presId="urn:microsoft.com/office/officeart/2005/8/layout/default#2"/>
    <dgm:cxn modelId="{1E2EB94C-57CE-40AF-9AAD-DF550F24D929}" type="presOf" srcId="{6978B15A-567A-4A22-A03D-F92E346B8D50}" destId="{6B7EA0F4-366D-4D3A-B92D-DF003092B347}" srcOrd="0" destOrd="0" presId="urn:microsoft.com/office/officeart/2005/8/layout/default#2"/>
    <dgm:cxn modelId="{DADE7C45-F2BB-4AA9-BD62-6F6D5E748A29}" srcId="{BA90FEF1-DD6A-4152-AD8E-F585E01AEB10}" destId="{C111D71B-2708-4EC5-8D60-22976CCEFD38}" srcOrd="1" destOrd="0" parTransId="{F70BDD37-346B-4209-B49E-7F4FEE92D612}" sibTransId="{7007A94A-51CB-4BCD-AFE6-0F2F44121D25}"/>
    <dgm:cxn modelId="{5C64DD02-541C-4654-A4F3-8840ADD481CE}" srcId="{BA90FEF1-DD6A-4152-AD8E-F585E01AEB10}" destId="{7F986109-5094-4822-803A-F69EB9C0917B}" srcOrd="2" destOrd="0" parTransId="{50225579-C309-40EF-8439-83DF5EF6F632}" sibTransId="{6CBB5A34-6DA6-46E7-AEC0-883A4BB345AD}"/>
    <dgm:cxn modelId="{286244B4-3ABA-491D-89BE-859885146AD2}" type="presParOf" srcId="{4A0612BE-8A68-4085-B82B-8FA4B23A0C7F}" destId="{775830B9-0519-4BA1-918D-E228F6789A21}" srcOrd="0" destOrd="0" presId="urn:microsoft.com/office/officeart/2005/8/layout/default#2"/>
    <dgm:cxn modelId="{F24C2ED9-E040-419E-953E-2BB2F299F627}" type="presParOf" srcId="{4A0612BE-8A68-4085-B82B-8FA4B23A0C7F}" destId="{454219AB-7325-4175-A79A-515648E2F7C2}" srcOrd="1" destOrd="0" presId="urn:microsoft.com/office/officeart/2005/8/layout/default#2"/>
    <dgm:cxn modelId="{597D357B-DAE4-418E-BD89-698EB3814261}" type="presParOf" srcId="{4A0612BE-8A68-4085-B82B-8FA4B23A0C7F}" destId="{7042280F-A338-47FB-8FA3-319761E3534A}" srcOrd="2" destOrd="0" presId="urn:microsoft.com/office/officeart/2005/8/layout/default#2"/>
    <dgm:cxn modelId="{894B42E1-2BB8-4581-8C87-0CF9355803D6}" type="presParOf" srcId="{4A0612BE-8A68-4085-B82B-8FA4B23A0C7F}" destId="{3B77A35B-671E-46F7-9434-E257166396C3}" srcOrd="3" destOrd="0" presId="urn:microsoft.com/office/officeart/2005/8/layout/default#2"/>
    <dgm:cxn modelId="{DEB7FF06-F29D-41D1-89E1-130D61A99996}" type="presParOf" srcId="{4A0612BE-8A68-4085-B82B-8FA4B23A0C7F}" destId="{4317CBDA-94CC-4ABF-BC20-20E7C6E01460}" srcOrd="4" destOrd="0" presId="urn:microsoft.com/office/officeart/2005/8/layout/default#2"/>
    <dgm:cxn modelId="{3E0B8DA1-07B8-4D36-8865-8D2EFF87A3CF}" type="presParOf" srcId="{4A0612BE-8A68-4085-B82B-8FA4B23A0C7F}" destId="{1A05E5BA-62B1-41D5-8978-DCA77D460AC2}" srcOrd="5" destOrd="0" presId="urn:microsoft.com/office/officeart/2005/8/layout/default#2"/>
    <dgm:cxn modelId="{7E53C814-647D-41B2-9CBD-A283F9AAD357}" type="presParOf" srcId="{4A0612BE-8A68-4085-B82B-8FA4B23A0C7F}" destId="{6B7EA0F4-366D-4D3A-B92D-DF003092B347}" srcOrd="6" destOrd="0" presId="urn:microsoft.com/office/officeart/2005/8/layout/default#2"/>
    <dgm:cxn modelId="{37E1BF3D-EAA7-4EB5-9C23-32DF9E3DDCE7}" type="presParOf" srcId="{4A0612BE-8A68-4085-B82B-8FA4B23A0C7F}" destId="{8EC763F3-4AB1-4496-B067-69CA7A1B9A07}" srcOrd="7" destOrd="0" presId="urn:microsoft.com/office/officeart/2005/8/layout/default#2"/>
    <dgm:cxn modelId="{07B43A9C-40B3-4ABD-9552-946D53EDD86B}" type="presParOf" srcId="{4A0612BE-8A68-4085-B82B-8FA4B23A0C7F}" destId="{F2EC64C5-9857-45C5-A164-9DCA760C5F5B}" srcOrd="8" destOrd="0" presId="urn:microsoft.com/office/officeart/2005/8/layout/default#2"/>
    <dgm:cxn modelId="{306B5EA5-59FA-4359-96CB-070BD94AE017}" type="presParOf" srcId="{4A0612BE-8A68-4085-B82B-8FA4B23A0C7F}" destId="{D47D03F0-F06C-4BFB-9323-ECE7896411A1}" srcOrd="9" destOrd="0" presId="urn:microsoft.com/office/officeart/2005/8/layout/default#2"/>
    <dgm:cxn modelId="{4BBB080E-8E80-45BD-B5A0-33F4A83AA778}" type="presParOf" srcId="{4A0612BE-8A68-4085-B82B-8FA4B23A0C7F}" destId="{9DB444E2-5F19-4057-9331-18982B00B710}" srcOrd="10" destOrd="0" presId="urn:microsoft.com/office/officeart/2005/8/layout/default#2"/>
    <dgm:cxn modelId="{8D50AF79-E2EA-4100-9F5A-4F1862BBEDF7}" type="presParOf" srcId="{4A0612BE-8A68-4085-B82B-8FA4B23A0C7F}" destId="{C4029A29-7F61-4ACD-A045-2C398EFB73B1}" srcOrd="11" destOrd="0" presId="urn:microsoft.com/office/officeart/2005/8/layout/default#2"/>
    <dgm:cxn modelId="{E91463F6-9AF0-4C25-8555-A227478B73A4}" type="presParOf" srcId="{4A0612BE-8A68-4085-B82B-8FA4B23A0C7F}" destId="{18B6DA3B-4CAD-430F-BA84-93AB546F4B00}" srcOrd="1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BB8C89-E047-408C-AF99-A0ABBDAA88EB}" type="doc">
      <dgm:prSet loTypeId="urn:microsoft.com/office/officeart/2005/8/layout/default#3" loCatId="list" qsTypeId="urn:microsoft.com/office/officeart/2005/8/quickstyle/3d2" qsCatId="3D" csTypeId="urn:microsoft.com/office/officeart/2005/8/colors/colorful3" csCatId="colorful"/>
      <dgm:spPr/>
      <dgm:t>
        <a:bodyPr/>
        <a:lstStyle/>
        <a:p>
          <a:endParaRPr lang="en-US"/>
        </a:p>
      </dgm:t>
    </dgm:pt>
    <dgm:pt modelId="{33AC5DC8-8492-4F61-AE5B-4FEBF022BA1C}">
      <dgm:prSet/>
      <dgm:spPr/>
      <dgm:t>
        <a:bodyPr/>
        <a:lstStyle/>
        <a:p>
          <a:pPr rtl="0"/>
          <a:r>
            <a:rPr lang="en-US" b="1" dirty="0" smtClean="0">
              <a:effectLst>
                <a:outerShdw blurRad="38100" dist="38100" dir="2700000" algn="tl">
                  <a:srgbClr val="000000">
                    <a:alpha val="43137"/>
                  </a:srgbClr>
                </a:outerShdw>
              </a:effectLst>
            </a:rPr>
            <a:t>Extrapolation</a:t>
          </a:r>
          <a:endParaRPr lang="en-US" b="1" dirty="0">
            <a:effectLst>
              <a:outerShdw blurRad="38100" dist="38100" dir="2700000" algn="tl">
                <a:srgbClr val="000000">
                  <a:alpha val="43137"/>
                </a:srgbClr>
              </a:outerShdw>
            </a:effectLst>
          </a:endParaRPr>
        </a:p>
      </dgm:t>
    </dgm:pt>
    <dgm:pt modelId="{C5C954A7-6323-4CDC-8195-BF7224B31A16}" type="parTrans" cxnId="{FEAFDCDC-71B5-458D-AB28-4BF1DB40983E}">
      <dgm:prSet/>
      <dgm:spPr/>
      <dgm:t>
        <a:bodyPr/>
        <a:lstStyle/>
        <a:p>
          <a:endParaRPr lang="en-US"/>
        </a:p>
      </dgm:t>
    </dgm:pt>
    <dgm:pt modelId="{D4ABBE62-3DFC-43B4-B1EA-A330847247C7}" type="sibTrans" cxnId="{FEAFDCDC-71B5-458D-AB28-4BF1DB40983E}">
      <dgm:prSet/>
      <dgm:spPr/>
      <dgm:t>
        <a:bodyPr/>
        <a:lstStyle/>
        <a:p>
          <a:endParaRPr lang="en-US"/>
        </a:p>
      </dgm:t>
    </dgm:pt>
    <dgm:pt modelId="{C29177D9-99AB-4D54-B041-7795CA649ADB}">
      <dgm:prSet/>
      <dgm:spPr/>
      <dgm:t>
        <a:bodyPr/>
        <a:lstStyle/>
        <a:p>
          <a:pPr rtl="0"/>
          <a:r>
            <a:rPr lang="en-US" b="1" dirty="0" smtClean="0">
              <a:effectLst>
                <a:outerShdw blurRad="38100" dist="38100" dir="2700000" algn="tl">
                  <a:srgbClr val="000000">
                    <a:alpha val="43137"/>
                  </a:srgbClr>
                </a:outerShdw>
              </a:effectLst>
            </a:rPr>
            <a:t>Brainstorming</a:t>
          </a:r>
          <a:endParaRPr lang="en-US" b="1" dirty="0">
            <a:effectLst>
              <a:outerShdw blurRad="38100" dist="38100" dir="2700000" algn="tl">
                <a:srgbClr val="000000">
                  <a:alpha val="43137"/>
                </a:srgbClr>
              </a:outerShdw>
            </a:effectLst>
          </a:endParaRPr>
        </a:p>
      </dgm:t>
    </dgm:pt>
    <dgm:pt modelId="{3AF3CE2A-6D43-4150-84F2-ED16B0F7B484}" type="parTrans" cxnId="{7FB14677-7ECC-4908-AF65-2DD90E6818A2}">
      <dgm:prSet/>
      <dgm:spPr/>
      <dgm:t>
        <a:bodyPr/>
        <a:lstStyle/>
        <a:p>
          <a:endParaRPr lang="en-US"/>
        </a:p>
      </dgm:t>
    </dgm:pt>
    <dgm:pt modelId="{790B0912-ABB9-4FC3-9645-6AC213002788}" type="sibTrans" cxnId="{7FB14677-7ECC-4908-AF65-2DD90E6818A2}">
      <dgm:prSet/>
      <dgm:spPr/>
      <dgm:t>
        <a:bodyPr/>
        <a:lstStyle/>
        <a:p>
          <a:endParaRPr lang="en-US"/>
        </a:p>
      </dgm:t>
    </dgm:pt>
    <dgm:pt modelId="{3E844ADE-072A-4245-893A-F35ED1AAD37B}">
      <dgm:prSet/>
      <dgm:spPr/>
      <dgm:t>
        <a:bodyPr/>
        <a:lstStyle/>
        <a:p>
          <a:pPr rtl="0"/>
          <a:r>
            <a:rPr lang="en-US" b="1" dirty="0" smtClean="0">
              <a:effectLst>
                <a:outerShdw blurRad="38100" dist="38100" dir="2700000" algn="tl">
                  <a:srgbClr val="000000">
                    <a:alpha val="43137"/>
                  </a:srgbClr>
                </a:outerShdw>
              </a:effectLst>
            </a:rPr>
            <a:t>Expert opinion</a:t>
          </a:r>
          <a:endParaRPr lang="en-US" b="1" dirty="0">
            <a:effectLst>
              <a:outerShdw blurRad="38100" dist="38100" dir="2700000" algn="tl">
                <a:srgbClr val="000000">
                  <a:alpha val="43137"/>
                </a:srgbClr>
              </a:outerShdw>
            </a:effectLst>
          </a:endParaRPr>
        </a:p>
      </dgm:t>
    </dgm:pt>
    <dgm:pt modelId="{C397DA34-D5F1-4C4C-8932-C6C2F5A553AB}" type="parTrans" cxnId="{C7BCECD7-FEF0-4D3C-8076-57A2D2FB1043}">
      <dgm:prSet/>
      <dgm:spPr/>
      <dgm:t>
        <a:bodyPr/>
        <a:lstStyle/>
        <a:p>
          <a:endParaRPr lang="en-US"/>
        </a:p>
      </dgm:t>
    </dgm:pt>
    <dgm:pt modelId="{7013DC61-5CEA-45F1-B4ED-674CC31286DB}" type="sibTrans" cxnId="{C7BCECD7-FEF0-4D3C-8076-57A2D2FB1043}">
      <dgm:prSet/>
      <dgm:spPr/>
      <dgm:t>
        <a:bodyPr/>
        <a:lstStyle/>
        <a:p>
          <a:endParaRPr lang="en-US"/>
        </a:p>
      </dgm:t>
    </dgm:pt>
    <dgm:pt modelId="{1A00EAB0-4F2B-407B-900E-C8D38F246FF3}">
      <dgm:prSet/>
      <dgm:spPr/>
      <dgm:t>
        <a:bodyPr/>
        <a:lstStyle/>
        <a:p>
          <a:pPr rtl="0"/>
          <a:r>
            <a:rPr lang="en-US" b="1" dirty="0" smtClean="0">
              <a:effectLst>
                <a:outerShdw blurRad="38100" dist="38100" dir="2700000" algn="tl">
                  <a:srgbClr val="000000">
                    <a:alpha val="43137"/>
                  </a:srgbClr>
                </a:outerShdw>
              </a:effectLst>
            </a:rPr>
            <a:t>Delphi technique</a:t>
          </a:r>
          <a:endParaRPr lang="en-US" b="1" dirty="0">
            <a:effectLst>
              <a:outerShdw blurRad="38100" dist="38100" dir="2700000" algn="tl">
                <a:srgbClr val="000000">
                  <a:alpha val="43137"/>
                </a:srgbClr>
              </a:outerShdw>
            </a:effectLst>
          </a:endParaRPr>
        </a:p>
      </dgm:t>
    </dgm:pt>
    <dgm:pt modelId="{F5E18A03-5A82-4F20-837D-3107341BCE35}" type="parTrans" cxnId="{CA990ADB-F648-408A-B8A7-7C72D08BF4F9}">
      <dgm:prSet/>
      <dgm:spPr/>
      <dgm:t>
        <a:bodyPr/>
        <a:lstStyle/>
        <a:p>
          <a:endParaRPr lang="en-US"/>
        </a:p>
      </dgm:t>
    </dgm:pt>
    <dgm:pt modelId="{7352E636-A605-4930-8B7B-41A6FE7E610C}" type="sibTrans" cxnId="{CA990ADB-F648-408A-B8A7-7C72D08BF4F9}">
      <dgm:prSet/>
      <dgm:spPr/>
      <dgm:t>
        <a:bodyPr/>
        <a:lstStyle/>
        <a:p>
          <a:endParaRPr lang="en-US"/>
        </a:p>
      </dgm:t>
    </dgm:pt>
    <dgm:pt modelId="{0D229DF3-2475-4564-A849-B5E85D33686D}">
      <dgm:prSet/>
      <dgm:spPr/>
      <dgm:t>
        <a:bodyPr/>
        <a:lstStyle/>
        <a:p>
          <a:pPr rtl="0"/>
          <a:r>
            <a:rPr lang="en-US" b="1" dirty="0" smtClean="0">
              <a:effectLst>
                <a:outerShdw blurRad="38100" dist="38100" dir="2700000" algn="tl">
                  <a:srgbClr val="000000">
                    <a:alpha val="43137"/>
                  </a:srgbClr>
                </a:outerShdw>
              </a:effectLst>
            </a:rPr>
            <a:t>Statistical modeling</a:t>
          </a:r>
          <a:endParaRPr lang="en-US" b="1" dirty="0">
            <a:effectLst>
              <a:outerShdw blurRad="38100" dist="38100" dir="2700000" algn="tl">
                <a:srgbClr val="000000">
                  <a:alpha val="43137"/>
                </a:srgbClr>
              </a:outerShdw>
            </a:effectLst>
          </a:endParaRPr>
        </a:p>
      </dgm:t>
    </dgm:pt>
    <dgm:pt modelId="{33B6686E-74C1-4F28-ACDC-AD5D60F5A499}" type="parTrans" cxnId="{73C83F79-03C3-458F-B810-721218D243B9}">
      <dgm:prSet/>
      <dgm:spPr/>
      <dgm:t>
        <a:bodyPr/>
        <a:lstStyle/>
        <a:p>
          <a:endParaRPr lang="en-US"/>
        </a:p>
      </dgm:t>
    </dgm:pt>
    <dgm:pt modelId="{54BEC740-86E6-424C-87A4-ED7DCB66634B}" type="sibTrans" cxnId="{73C83F79-03C3-458F-B810-721218D243B9}">
      <dgm:prSet/>
      <dgm:spPr/>
      <dgm:t>
        <a:bodyPr/>
        <a:lstStyle/>
        <a:p>
          <a:endParaRPr lang="en-US"/>
        </a:p>
      </dgm:t>
    </dgm:pt>
    <dgm:pt modelId="{D7AC08C3-1AFE-4903-9E27-959D0B6732DD}">
      <dgm:prSet/>
      <dgm:spPr/>
      <dgm:t>
        <a:bodyPr/>
        <a:lstStyle/>
        <a:p>
          <a:pPr rtl="0"/>
          <a:r>
            <a:rPr lang="en-US" b="1" dirty="0" smtClean="0">
              <a:effectLst>
                <a:outerShdw blurRad="38100" dist="38100" dir="2700000" algn="tl">
                  <a:srgbClr val="000000">
                    <a:alpha val="43137"/>
                  </a:srgbClr>
                </a:outerShdw>
              </a:effectLst>
            </a:rPr>
            <a:t>Prediction markets</a:t>
          </a:r>
          <a:endParaRPr lang="en-US" b="1" dirty="0">
            <a:effectLst>
              <a:outerShdw blurRad="38100" dist="38100" dir="2700000" algn="tl">
                <a:srgbClr val="000000">
                  <a:alpha val="43137"/>
                </a:srgbClr>
              </a:outerShdw>
            </a:effectLst>
          </a:endParaRPr>
        </a:p>
      </dgm:t>
    </dgm:pt>
    <dgm:pt modelId="{3E228FA3-6D90-4812-B92B-8AC1C02277FF}" type="parTrans" cxnId="{0EF33A58-3E26-4A34-BCEE-C8B26BE57828}">
      <dgm:prSet/>
      <dgm:spPr/>
      <dgm:t>
        <a:bodyPr/>
        <a:lstStyle/>
        <a:p>
          <a:endParaRPr lang="en-US"/>
        </a:p>
      </dgm:t>
    </dgm:pt>
    <dgm:pt modelId="{E8554E0F-B4EC-4F82-8BA1-021973EEEB8E}" type="sibTrans" cxnId="{0EF33A58-3E26-4A34-BCEE-C8B26BE57828}">
      <dgm:prSet/>
      <dgm:spPr/>
      <dgm:t>
        <a:bodyPr/>
        <a:lstStyle/>
        <a:p>
          <a:endParaRPr lang="en-US"/>
        </a:p>
      </dgm:t>
    </dgm:pt>
    <dgm:pt modelId="{99A3EEC8-567A-4D6E-9F49-D4F91E479A09}">
      <dgm:prSet/>
      <dgm:spPr/>
      <dgm:t>
        <a:bodyPr/>
        <a:lstStyle/>
        <a:p>
          <a:pPr rtl="0"/>
          <a:r>
            <a:rPr lang="en-US" b="1" dirty="0" smtClean="0">
              <a:effectLst>
                <a:outerShdw blurRad="38100" dist="38100" dir="2700000" algn="tl">
                  <a:srgbClr val="000000">
                    <a:alpha val="43137"/>
                  </a:srgbClr>
                </a:outerShdw>
              </a:effectLst>
            </a:rPr>
            <a:t>Cross impact analysis</a:t>
          </a:r>
          <a:endParaRPr lang="en-US" b="1" dirty="0">
            <a:effectLst>
              <a:outerShdw blurRad="38100" dist="38100" dir="2700000" algn="tl">
                <a:srgbClr val="000000">
                  <a:alpha val="43137"/>
                </a:srgbClr>
              </a:outerShdw>
            </a:effectLst>
          </a:endParaRPr>
        </a:p>
      </dgm:t>
    </dgm:pt>
    <dgm:pt modelId="{BDC4E172-7DFD-44CC-AF09-DC2A0A4703E7}" type="parTrans" cxnId="{B1EE7DD0-2A6B-4DF2-807A-822AA61645D2}">
      <dgm:prSet/>
      <dgm:spPr/>
      <dgm:t>
        <a:bodyPr/>
        <a:lstStyle/>
        <a:p>
          <a:endParaRPr lang="en-US"/>
        </a:p>
      </dgm:t>
    </dgm:pt>
    <dgm:pt modelId="{A3B3F0B5-8A43-4809-A069-D6644C6F4A25}" type="sibTrans" cxnId="{B1EE7DD0-2A6B-4DF2-807A-822AA61645D2}">
      <dgm:prSet/>
      <dgm:spPr/>
      <dgm:t>
        <a:bodyPr/>
        <a:lstStyle/>
        <a:p>
          <a:endParaRPr lang="en-US"/>
        </a:p>
      </dgm:t>
    </dgm:pt>
    <dgm:pt modelId="{CE5C2CA1-7CF9-4476-94F4-C023EE707D7F}" type="pres">
      <dgm:prSet presAssocID="{83BB8C89-E047-408C-AF99-A0ABBDAA88EB}" presName="diagram" presStyleCnt="0">
        <dgm:presLayoutVars>
          <dgm:dir/>
          <dgm:resizeHandles val="exact"/>
        </dgm:presLayoutVars>
      </dgm:prSet>
      <dgm:spPr/>
      <dgm:t>
        <a:bodyPr/>
        <a:lstStyle/>
        <a:p>
          <a:endParaRPr lang="en-US"/>
        </a:p>
      </dgm:t>
    </dgm:pt>
    <dgm:pt modelId="{BEA62914-59AB-4460-B804-EAA731B684B0}" type="pres">
      <dgm:prSet presAssocID="{33AC5DC8-8492-4F61-AE5B-4FEBF022BA1C}" presName="node" presStyleLbl="node1" presStyleIdx="0" presStyleCnt="7">
        <dgm:presLayoutVars>
          <dgm:bulletEnabled val="1"/>
        </dgm:presLayoutVars>
      </dgm:prSet>
      <dgm:spPr/>
      <dgm:t>
        <a:bodyPr/>
        <a:lstStyle/>
        <a:p>
          <a:endParaRPr lang="en-US"/>
        </a:p>
      </dgm:t>
    </dgm:pt>
    <dgm:pt modelId="{27F2B436-EC63-4BB0-AD98-17342712C9B4}" type="pres">
      <dgm:prSet presAssocID="{D4ABBE62-3DFC-43B4-B1EA-A330847247C7}" presName="sibTrans" presStyleCnt="0"/>
      <dgm:spPr/>
    </dgm:pt>
    <dgm:pt modelId="{B355E99A-AE3B-4704-B093-BFBD03527794}" type="pres">
      <dgm:prSet presAssocID="{C29177D9-99AB-4D54-B041-7795CA649ADB}" presName="node" presStyleLbl="node1" presStyleIdx="1" presStyleCnt="7">
        <dgm:presLayoutVars>
          <dgm:bulletEnabled val="1"/>
        </dgm:presLayoutVars>
      </dgm:prSet>
      <dgm:spPr/>
      <dgm:t>
        <a:bodyPr/>
        <a:lstStyle/>
        <a:p>
          <a:endParaRPr lang="en-US"/>
        </a:p>
      </dgm:t>
    </dgm:pt>
    <dgm:pt modelId="{446F1D27-711C-4FD3-8E3E-349EDA3F5E51}" type="pres">
      <dgm:prSet presAssocID="{790B0912-ABB9-4FC3-9645-6AC213002788}" presName="sibTrans" presStyleCnt="0"/>
      <dgm:spPr/>
    </dgm:pt>
    <dgm:pt modelId="{49A7FEF1-DAF3-4C7A-9280-D7C7FAAF8780}" type="pres">
      <dgm:prSet presAssocID="{3E844ADE-072A-4245-893A-F35ED1AAD37B}" presName="node" presStyleLbl="node1" presStyleIdx="2" presStyleCnt="7">
        <dgm:presLayoutVars>
          <dgm:bulletEnabled val="1"/>
        </dgm:presLayoutVars>
      </dgm:prSet>
      <dgm:spPr/>
      <dgm:t>
        <a:bodyPr/>
        <a:lstStyle/>
        <a:p>
          <a:endParaRPr lang="en-US"/>
        </a:p>
      </dgm:t>
    </dgm:pt>
    <dgm:pt modelId="{706F1063-954B-4C84-9AE4-2E0BCAC12A3B}" type="pres">
      <dgm:prSet presAssocID="{7013DC61-5CEA-45F1-B4ED-674CC31286DB}" presName="sibTrans" presStyleCnt="0"/>
      <dgm:spPr/>
    </dgm:pt>
    <dgm:pt modelId="{2A118054-4E89-49CD-816D-26DD65371774}" type="pres">
      <dgm:prSet presAssocID="{1A00EAB0-4F2B-407B-900E-C8D38F246FF3}" presName="node" presStyleLbl="node1" presStyleIdx="3" presStyleCnt="7">
        <dgm:presLayoutVars>
          <dgm:bulletEnabled val="1"/>
        </dgm:presLayoutVars>
      </dgm:prSet>
      <dgm:spPr/>
      <dgm:t>
        <a:bodyPr/>
        <a:lstStyle/>
        <a:p>
          <a:endParaRPr lang="en-US"/>
        </a:p>
      </dgm:t>
    </dgm:pt>
    <dgm:pt modelId="{5CB3A887-64BF-43E6-A652-076B8EBA0E98}" type="pres">
      <dgm:prSet presAssocID="{7352E636-A605-4930-8B7B-41A6FE7E610C}" presName="sibTrans" presStyleCnt="0"/>
      <dgm:spPr/>
    </dgm:pt>
    <dgm:pt modelId="{317C6472-5649-4010-A00B-E24FCB3F5FD9}" type="pres">
      <dgm:prSet presAssocID="{0D229DF3-2475-4564-A849-B5E85D33686D}" presName="node" presStyleLbl="node1" presStyleIdx="4" presStyleCnt="7">
        <dgm:presLayoutVars>
          <dgm:bulletEnabled val="1"/>
        </dgm:presLayoutVars>
      </dgm:prSet>
      <dgm:spPr/>
      <dgm:t>
        <a:bodyPr/>
        <a:lstStyle/>
        <a:p>
          <a:endParaRPr lang="en-US"/>
        </a:p>
      </dgm:t>
    </dgm:pt>
    <dgm:pt modelId="{7CBDFA98-785D-43FD-A8AF-D4574DA78516}" type="pres">
      <dgm:prSet presAssocID="{54BEC740-86E6-424C-87A4-ED7DCB66634B}" presName="sibTrans" presStyleCnt="0"/>
      <dgm:spPr/>
    </dgm:pt>
    <dgm:pt modelId="{85BC6616-355F-4D68-AC2F-9A9F0DAF68CF}" type="pres">
      <dgm:prSet presAssocID="{D7AC08C3-1AFE-4903-9E27-959D0B6732DD}" presName="node" presStyleLbl="node1" presStyleIdx="5" presStyleCnt="7">
        <dgm:presLayoutVars>
          <dgm:bulletEnabled val="1"/>
        </dgm:presLayoutVars>
      </dgm:prSet>
      <dgm:spPr/>
      <dgm:t>
        <a:bodyPr/>
        <a:lstStyle/>
        <a:p>
          <a:endParaRPr lang="en-US"/>
        </a:p>
      </dgm:t>
    </dgm:pt>
    <dgm:pt modelId="{406500EC-EB42-4432-90FC-D2222BFAF75B}" type="pres">
      <dgm:prSet presAssocID="{E8554E0F-B4EC-4F82-8BA1-021973EEEB8E}" presName="sibTrans" presStyleCnt="0"/>
      <dgm:spPr/>
    </dgm:pt>
    <dgm:pt modelId="{8A609B1D-F4FF-44DA-8B64-EB551FF21091}" type="pres">
      <dgm:prSet presAssocID="{99A3EEC8-567A-4D6E-9F49-D4F91E479A09}" presName="node" presStyleLbl="node1" presStyleIdx="6" presStyleCnt="7">
        <dgm:presLayoutVars>
          <dgm:bulletEnabled val="1"/>
        </dgm:presLayoutVars>
      </dgm:prSet>
      <dgm:spPr/>
      <dgm:t>
        <a:bodyPr/>
        <a:lstStyle/>
        <a:p>
          <a:endParaRPr lang="en-US"/>
        </a:p>
      </dgm:t>
    </dgm:pt>
  </dgm:ptLst>
  <dgm:cxnLst>
    <dgm:cxn modelId="{7FB14677-7ECC-4908-AF65-2DD90E6818A2}" srcId="{83BB8C89-E047-408C-AF99-A0ABBDAA88EB}" destId="{C29177D9-99AB-4D54-B041-7795CA649ADB}" srcOrd="1" destOrd="0" parTransId="{3AF3CE2A-6D43-4150-84F2-ED16B0F7B484}" sibTransId="{790B0912-ABB9-4FC3-9645-6AC213002788}"/>
    <dgm:cxn modelId="{8EC3601B-F041-4AF7-B329-B215BAF2A3F5}" type="presOf" srcId="{0D229DF3-2475-4564-A849-B5E85D33686D}" destId="{317C6472-5649-4010-A00B-E24FCB3F5FD9}" srcOrd="0" destOrd="0" presId="urn:microsoft.com/office/officeart/2005/8/layout/default#3"/>
    <dgm:cxn modelId="{C7BCECD7-FEF0-4D3C-8076-57A2D2FB1043}" srcId="{83BB8C89-E047-408C-AF99-A0ABBDAA88EB}" destId="{3E844ADE-072A-4245-893A-F35ED1AAD37B}" srcOrd="2" destOrd="0" parTransId="{C397DA34-D5F1-4C4C-8932-C6C2F5A553AB}" sibTransId="{7013DC61-5CEA-45F1-B4ED-674CC31286DB}"/>
    <dgm:cxn modelId="{A9B02016-B00C-4588-AD1B-9C38E5FEDE3F}" type="presOf" srcId="{D7AC08C3-1AFE-4903-9E27-959D0B6732DD}" destId="{85BC6616-355F-4D68-AC2F-9A9F0DAF68CF}" srcOrd="0" destOrd="0" presId="urn:microsoft.com/office/officeart/2005/8/layout/default#3"/>
    <dgm:cxn modelId="{73C83F79-03C3-458F-B810-721218D243B9}" srcId="{83BB8C89-E047-408C-AF99-A0ABBDAA88EB}" destId="{0D229DF3-2475-4564-A849-B5E85D33686D}" srcOrd="4" destOrd="0" parTransId="{33B6686E-74C1-4F28-ACDC-AD5D60F5A499}" sibTransId="{54BEC740-86E6-424C-87A4-ED7DCB66634B}"/>
    <dgm:cxn modelId="{FEAFDCDC-71B5-458D-AB28-4BF1DB40983E}" srcId="{83BB8C89-E047-408C-AF99-A0ABBDAA88EB}" destId="{33AC5DC8-8492-4F61-AE5B-4FEBF022BA1C}" srcOrd="0" destOrd="0" parTransId="{C5C954A7-6323-4CDC-8195-BF7224B31A16}" sibTransId="{D4ABBE62-3DFC-43B4-B1EA-A330847247C7}"/>
    <dgm:cxn modelId="{F9F8C282-2600-4B1D-8157-206391FD0F12}" type="presOf" srcId="{99A3EEC8-567A-4D6E-9F49-D4F91E479A09}" destId="{8A609B1D-F4FF-44DA-8B64-EB551FF21091}" srcOrd="0" destOrd="0" presId="urn:microsoft.com/office/officeart/2005/8/layout/default#3"/>
    <dgm:cxn modelId="{BC787C09-489C-4261-958F-0634B6B598FC}" type="presOf" srcId="{1A00EAB0-4F2B-407B-900E-C8D38F246FF3}" destId="{2A118054-4E89-49CD-816D-26DD65371774}" srcOrd="0" destOrd="0" presId="urn:microsoft.com/office/officeart/2005/8/layout/default#3"/>
    <dgm:cxn modelId="{0EF33A58-3E26-4A34-BCEE-C8B26BE57828}" srcId="{83BB8C89-E047-408C-AF99-A0ABBDAA88EB}" destId="{D7AC08C3-1AFE-4903-9E27-959D0B6732DD}" srcOrd="5" destOrd="0" parTransId="{3E228FA3-6D90-4812-B92B-8AC1C02277FF}" sibTransId="{E8554E0F-B4EC-4F82-8BA1-021973EEEB8E}"/>
    <dgm:cxn modelId="{94B548D3-353F-420F-8616-1299E035FA07}" type="presOf" srcId="{83BB8C89-E047-408C-AF99-A0ABBDAA88EB}" destId="{CE5C2CA1-7CF9-4476-94F4-C023EE707D7F}" srcOrd="0" destOrd="0" presId="urn:microsoft.com/office/officeart/2005/8/layout/default#3"/>
    <dgm:cxn modelId="{E31A35B2-963E-4E8A-9276-41634071D2D8}" type="presOf" srcId="{33AC5DC8-8492-4F61-AE5B-4FEBF022BA1C}" destId="{BEA62914-59AB-4460-B804-EAA731B684B0}" srcOrd="0" destOrd="0" presId="urn:microsoft.com/office/officeart/2005/8/layout/default#3"/>
    <dgm:cxn modelId="{CA990ADB-F648-408A-B8A7-7C72D08BF4F9}" srcId="{83BB8C89-E047-408C-AF99-A0ABBDAA88EB}" destId="{1A00EAB0-4F2B-407B-900E-C8D38F246FF3}" srcOrd="3" destOrd="0" parTransId="{F5E18A03-5A82-4F20-837D-3107341BCE35}" sibTransId="{7352E636-A605-4930-8B7B-41A6FE7E610C}"/>
    <dgm:cxn modelId="{B2597501-E563-42AF-80D6-1B0DA1A9C35B}" type="presOf" srcId="{C29177D9-99AB-4D54-B041-7795CA649ADB}" destId="{B355E99A-AE3B-4704-B093-BFBD03527794}" srcOrd="0" destOrd="0" presId="urn:microsoft.com/office/officeart/2005/8/layout/default#3"/>
    <dgm:cxn modelId="{B1EE7DD0-2A6B-4DF2-807A-822AA61645D2}" srcId="{83BB8C89-E047-408C-AF99-A0ABBDAA88EB}" destId="{99A3EEC8-567A-4D6E-9F49-D4F91E479A09}" srcOrd="6" destOrd="0" parTransId="{BDC4E172-7DFD-44CC-AF09-DC2A0A4703E7}" sibTransId="{A3B3F0B5-8A43-4809-A069-D6644C6F4A25}"/>
    <dgm:cxn modelId="{2153D998-E8D9-4660-B30A-52018D417ACE}" type="presOf" srcId="{3E844ADE-072A-4245-893A-F35ED1AAD37B}" destId="{49A7FEF1-DAF3-4C7A-9280-D7C7FAAF8780}" srcOrd="0" destOrd="0" presId="urn:microsoft.com/office/officeart/2005/8/layout/default#3"/>
    <dgm:cxn modelId="{0D1545CE-5F48-473D-8861-04080AF523C9}" type="presParOf" srcId="{CE5C2CA1-7CF9-4476-94F4-C023EE707D7F}" destId="{BEA62914-59AB-4460-B804-EAA731B684B0}" srcOrd="0" destOrd="0" presId="urn:microsoft.com/office/officeart/2005/8/layout/default#3"/>
    <dgm:cxn modelId="{941605EB-ADFC-4FF5-B968-C144CACC9546}" type="presParOf" srcId="{CE5C2CA1-7CF9-4476-94F4-C023EE707D7F}" destId="{27F2B436-EC63-4BB0-AD98-17342712C9B4}" srcOrd="1" destOrd="0" presId="urn:microsoft.com/office/officeart/2005/8/layout/default#3"/>
    <dgm:cxn modelId="{6D4DE0D0-1AC5-4628-A1C1-0BAF4BE8AD69}" type="presParOf" srcId="{CE5C2CA1-7CF9-4476-94F4-C023EE707D7F}" destId="{B355E99A-AE3B-4704-B093-BFBD03527794}" srcOrd="2" destOrd="0" presId="urn:microsoft.com/office/officeart/2005/8/layout/default#3"/>
    <dgm:cxn modelId="{465DAC08-4B3F-497B-8B62-329EBE8C248B}" type="presParOf" srcId="{CE5C2CA1-7CF9-4476-94F4-C023EE707D7F}" destId="{446F1D27-711C-4FD3-8E3E-349EDA3F5E51}" srcOrd="3" destOrd="0" presId="urn:microsoft.com/office/officeart/2005/8/layout/default#3"/>
    <dgm:cxn modelId="{A7744040-0A71-4709-8D4E-5FDD95851875}" type="presParOf" srcId="{CE5C2CA1-7CF9-4476-94F4-C023EE707D7F}" destId="{49A7FEF1-DAF3-4C7A-9280-D7C7FAAF8780}" srcOrd="4" destOrd="0" presId="urn:microsoft.com/office/officeart/2005/8/layout/default#3"/>
    <dgm:cxn modelId="{6C5068F8-1044-4409-BC12-885FF7081BB4}" type="presParOf" srcId="{CE5C2CA1-7CF9-4476-94F4-C023EE707D7F}" destId="{706F1063-954B-4C84-9AE4-2E0BCAC12A3B}" srcOrd="5" destOrd="0" presId="urn:microsoft.com/office/officeart/2005/8/layout/default#3"/>
    <dgm:cxn modelId="{E07FC9E2-84AA-466D-AB62-448D726BF50D}" type="presParOf" srcId="{CE5C2CA1-7CF9-4476-94F4-C023EE707D7F}" destId="{2A118054-4E89-49CD-816D-26DD65371774}" srcOrd="6" destOrd="0" presId="urn:microsoft.com/office/officeart/2005/8/layout/default#3"/>
    <dgm:cxn modelId="{497580EE-F93D-487C-9438-0397DC85B594}" type="presParOf" srcId="{CE5C2CA1-7CF9-4476-94F4-C023EE707D7F}" destId="{5CB3A887-64BF-43E6-A652-076B8EBA0E98}" srcOrd="7" destOrd="0" presId="urn:microsoft.com/office/officeart/2005/8/layout/default#3"/>
    <dgm:cxn modelId="{A5CE65D2-0B57-4E71-8391-A5DF5727CE2B}" type="presParOf" srcId="{CE5C2CA1-7CF9-4476-94F4-C023EE707D7F}" destId="{317C6472-5649-4010-A00B-E24FCB3F5FD9}" srcOrd="8" destOrd="0" presId="urn:microsoft.com/office/officeart/2005/8/layout/default#3"/>
    <dgm:cxn modelId="{8F3B2390-770D-4725-A7E7-39D67908A08E}" type="presParOf" srcId="{CE5C2CA1-7CF9-4476-94F4-C023EE707D7F}" destId="{7CBDFA98-785D-43FD-A8AF-D4574DA78516}" srcOrd="9" destOrd="0" presId="urn:microsoft.com/office/officeart/2005/8/layout/default#3"/>
    <dgm:cxn modelId="{02678D26-E415-42F8-A4E1-DD91E4F298A3}" type="presParOf" srcId="{CE5C2CA1-7CF9-4476-94F4-C023EE707D7F}" destId="{85BC6616-355F-4D68-AC2F-9A9F0DAF68CF}" srcOrd="10" destOrd="0" presId="urn:microsoft.com/office/officeart/2005/8/layout/default#3"/>
    <dgm:cxn modelId="{A5801824-6A45-44E3-B7AE-9933166BE91F}" type="presParOf" srcId="{CE5C2CA1-7CF9-4476-94F4-C023EE707D7F}" destId="{406500EC-EB42-4432-90FC-D2222BFAF75B}" srcOrd="11" destOrd="0" presId="urn:microsoft.com/office/officeart/2005/8/layout/default#3"/>
    <dgm:cxn modelId="{6AD04A9A-DBFE-428F-81FB-8932728B987A}" type="presParOf" srcId="{CE5C2CA1-7CF9-4476-94F4-C023EE707D7F}" destId="{8A609B1D-F4FF-44DA-8B64-EB551FF21091}" srcOrd="1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3EE3F-B8D8-4B7F-93E3-701F3A91B836}">
      <dsp:nvSpPr>
        <dsp:cNvPr id="0" name=""/>
        <dsp:cNvSpPr/>
      </dsp:nvSpPr>
      <dsp:spPr>
        <a:xfrm>
          <a:off x="0" y="40881"/>
          <a:ext cx="6096000" cy="5756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Portable information devices</a:t>
          </a:r>
          <a:endParaRPr lang="en-US" sz="2400" b="1" kern="1200" dirty="0">
            <a:effectLst>
              <a:outerShdw blurRad="38100" dist="38100" dir="2700000" algn="tl">
                <a:srgbClr val="000000">
                  <a:alpha val="43137"/>
                </a:srgbClr>
              </a:outerShdw>
            </a:effectLst>
          </a:endParaRPr>
        </a:p>
      </dsp:txBody>
      <dsp:txXfrm>
        <a:off x="28100" y="68981"/>
        <a:ext cx="6039800" cy="519439"/>
      </dsp:txXfrm>
    </dsp:sp>
    <dsp:sp modelId="{BAC6AC4A-F5C3-4193-B0FB-5B7D5F78D821}">
      <dsp:nvSpPr>
        <dsp:cNvPr id="0" name=""/>
        <dsp:cNvSpPr/>
      </dsp:nvSpPr>
      <dsp:spPr>
        <a:xfrm>
          <a:off x="0" y="685641"/>
          <a:ext cx="6096000" cy="575639"/>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Electronic networking</a:t>
          </a:r>
          <a:endParaRPr lang="en-US" sz="2400" b="1" kern="1200" dirty="0">
            <a:effectLst>
              <a:outerShdw blurRad="38100" dist="38100" dir="2700000" algn="tl">
                <a:srgbClr val="000000">
                  <a:alpha val="43137"/>
                </a:srgbClr>
              </a:outerShdw>
            </a:effectLst>
          </a:endParaRPr>
        </a:p>
      </dsp:txBody>
      <dsp:txXfrm>
        <a:off x="28100" y="713741"/>
        <a:ext cx="6039800" cy="519439"/>
      </dsp:txXfrm>
    </dsp:sp>
    <dsp:sp modelId="{837A55E2-8274-4705-8362-F430DF4E4329}">
      <dsp:nvSpPr>
        <dsp:cNvPr id="0" name=""/>
        <dsp:cNvSpPr/>
      </dsp:nvSpPr>
      <dsp:spPr>
        <a:xfrm>
          <a:off x="0" y="1330401"/>
          <a:ext cx="6096000" cy="575639"/>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Alternative energy sources</a:t>
          </a:r>
          <a:endParaRPr lang="en-US" sz="2400" b="1" kern="1200" dirty="0">
            <a:effectLst>
              <a:outerShdw blurRad="38100" dist="38100" dir="2700000" algn="tl">
                <a:srgbClr val="000000">
                  <a:alpha val="43137"/>
                </a:srgbClr>
              </a:outerShdw>
            </a:effectLst>
          </a:endParaRPr>
        </a:p>
      </dsp:txBody>
      <dsp:txXfrm>
        <a:off x="28100" y="1358501"/>
        <a:ext cx="6039800" cy="519439"/>
      </dsp:txXfrm>
    </dsp:sp>
    <dsp:sp modelId="{C0B354E4-0022-48C1-856E-D80953E110EB}">
      <dsp:nvSpPr>
        <dsp:cNvPr id="0" name=""/>
        <dsp:cNvSpPr/>
      </dsp:nvSpPr>
      <dsp:spPr>
        <a:xfrm>
          <a:off x="0" y="1975161"/>
          <a:ext cx="6096000" cy="575639"/>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Precision farming</a:t>
          </a:r>
          <a:endParaRPr lang="en-US" sz="2400" b="1" kern="1200" dirty="0">
            <a:effectLst>
              <a:outerShdw blurRad="38100" dist="38100" dir="2700000" algn="tl">
                <a:srgbClr val="000000">
                  <a:alpha val="43137"/>
                </a:srgbClr>
              </a:outerShdw>
            </a:effectLst>
          </a:endParaRPr>
        </a:p>
      </dsp:txBody>
      <dsp:txXfrm>
        <a:off x="28100" y="2003261"/>
        <a:ext cx="6039800" cy="519439"/>
      </dsp:txXfrm>
    </dsp:sp>
    <dsp:sp modelId="{85826BD6-BEC8-4B44-9F1E-AB3118D55967}">
      <dsp:nvSpPr>
        <dsp:cNvPr id="0" name=""/>
        <dsp:cNvSpPr/>
      </dsp:nvSpPr>
      <dsp:spPr>
        <a:xfrm>
          <a:off x="0" y="2619921"/>
          <a:ext cx="6096000" cy="575639"/>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Virtual personal assistants</a:t>
          </a:r>
          <a:endParaRPr lang="en-US" sz="2400" b="1" kern="1200" dirty="0">
            <a:effectLst>
              <a:outerShdw blurRad="38100" dist="38100" dir="2700000" algn="tl">
                <a:srgbClr val="000000">
                  <a:alpha val="43137"/>
                </a:srgbClr>
              </a:outerShdw>
            </a:effectLst>
          </a:endParaRPr>
        </a:p>
      </dsp:txBody>
      <dsp:txXfrm>
        <a:off x="28100" y="2648021"/>
        <a:ext cx="6039800" cy="519439"/>
      </dsp:txXfrm>
    </dsp:sp>
    <dsp:sp modelId="{35E663A1-58C9-4DC8-920C-250D5AE54DB8}">
      <dsp:nvSpPr>
        <dsp:cNvPr id="0" name=""/>
        <dsp:cNvSpPr/>
      </dsp:nvSpPr>
      <dsp:spPr>
        <a:xfrm>
          <a:off x="0" y="3264681"/>
          <a:ext cx="6096000" cy="575639"/>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Genetically altered organisms</a:t>
          </a:r>
          <a:endParaRPr lang="en-US" sz="2400" b="1" kern="1200" dirty="0">
            <a:effectLst>
              <a:outerShdw blurRad="38100" dist="38100" dir="2700000" algn="tl">
                <a:srgbClr val="000000">
                  <a:alpha val="43137"/>
                </a:srgbClr>
              </a:outerShdw>
            </a:effectLst>
          </a:endParaRPr>
        </a:p>
      </dsp:txBody>
      <dsp:txXfrm>
        <a:off x="28100" y="3292781"/>
        <a:ext cx="6039800" cy="519439"/>
      </dsp:txXfrm>
    </dsp:sp>
    <dsp:sp modelId="{ACE41ABB-84F3-4062-A419-BBEA337C270A}">
      <dsp:nvSpPr>
        <dsp:cNvPr id="0" name=""/>
        <dsp:cNvSpPr/>
      </dsp:nvSpPr>
      <dsp:spPr>
        <a:xfrm>
          <a:off x="0" y="3909441"/>
          <a:ext cx="6096000" cy="57563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Smart, mobile robots</a:t>
          </a:r>
          <a:endParaRPr lang="en-US" sz="2400" b="1" kern="1200" dirty="0">
            <a:effectLst>
              <a:outerShdw blurRad="38100" dist="38100" dir="2700000" algn="tl">
                <a:srgbClr val="000000">
                  <a:alpha val="43137"/>
                </a:srgbClr>
              </a:outerShdw>
            </a:effectLst>
          </a:endParaRPr>
        </a:p>
      </dsp:txBody>
      <dsp:txXfrm>
        <a:off x="28100" y="3937541"/>
        <a:ext cx="603980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770D4-5FEA-4880-8137-EE92EBE85158}">
      <dsp:nvSpPr>
        <dsp:cNvPr id="0" name=""/>
        <dsp:cNvSpPr/>
      </dsp:nvSpPr>
      <dsp:spPr>
        <a:xfrm>
          <a:off x="0"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Regulatory risk</a:t>
          </a:r>
          <a:endParaRPr lang="en-US" sz="3100" b="1" kern="1200" dirty="0">
            <a:effectLst>
              <a:outerShdw blurRad="38100" dist="38100" dir="2700000" algn="tl">
                <a:srgbClr val="000000">
                  <a:alpha val="43137"/>
                </a:srgbClr>
              </a:outerShdw>
            </a:effectLst>
          </a:endParaRPr>
        </a:p>
      </dsp:txBody>
      <dsp:txXfrm>
        <a:off x="0" y="591343"/>
        <a:ext cx="2571749" cy="1543050"/>
      </dsp:txXfrm>
    </dsp:sp>
    <dsp:sp modelId="{BA559106-0054-455F-B189-7BA1B79A10B2}">
      <dsp:nvSpPr>
        <dsp:cNvPr id="0" name=""/>
        <dsp:cNvSpPr/>
      </dsp:nvSpPr>
      <dsp:spPr>
        <a:xfrm>
          <a:off x="2828925" y="591343"/>
          <a:ext cx="2571749" cy="1543050"/>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Supply chain risk</a:t>
          </a:r>
          <a:endParaRPr lang="en-US" sz="3100" b="1" kern="1200" dirty="0">
            <a:effectLst>
              <a:outerShdw blurRad="38100" dist="38100" dir="2700000" algn="tl">
                <a:srgbClr val="000000">
                  <a:alpha val="43137"/>
                </a:srgbClr>
              </a:outerShdw>
            </a:effectLst>
          </a:endParaRPr>
        </a:p>
      </dsp:txBody>
      <dsp:txXfrm>
        <a:off x="2828925" y="591343"/>
        <a:ext cx="2571749" cy="1543050"/>
      </dsp:txXfrm>
    </dsp:sp>
    <dsp:sp modelId="{4A022BA9-933A-40A5-A436-C87872EC0945}">
      <dsp:nvSpPr>
        <dsp:cNvPr id="0" name=""/>
        <dsp:cNvSpPr/>
      </dsp:nvSpPr>
      <dsp:spPr>
        <a:xfrm>
          <a:off x="5657849" y="591343"/>
          <a:ext cx="2571749" cy="1543050"/>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Product and technology risk</a:t>
          </a:r>
          <a:endParaRPr lang="en-US" sz="3100" b="1" kern="1200" dirty="0">
            <a:effectLst>
              <a:outerShdw blurRad="38100" dist="38100" dir="2700000" algn="tl">
                <a:srgbClr val="000000">
                  <a:alpha val="43137"/>
                </a:srgbClr>
              </a:outerShdw>
            </a:effectLst>
          </a:endParaRPr>
        </a:p>
      </dsp:txBody>
      <dsp:txXfrm>
        <a:off x="5657849" y="591343"/>
        <a:ext cx="2571749" cy="1543050"/>
      </dsp:txXfrm>
    </dsp:sp>
    <dsp:sp modelId="{7B848535-41FD-4491-9DAB-36E5800D708A}">
      <dsp:nvSpPr>
        <dsp:cNvPr id="0" name=""/>
        <dsp:cNvSpPr/>
      </dsp:nvSpPr>
      <dsp:spPr>
        <a:xfrm>
          <a:off x="0" y="2391569"/>
          <a:ext cx="2571749" cy="1543050"/>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Litigation risk</a:t>
          </a:r>
          <a:endParaRPr lang="en-US" sz="3100" b="1" kern="1200" dirty="0">
            <a:effectLst>
              <a:outerShdw blurRad="38100" dist="38100" dir="2700000" algn="tl">
                <a:srgbClr val="000000">
                  <a:alpha val="43137"/>
                </a:srgbClr>
              </a:outerShdw>
            </a:effectLst>
          </a:endParaRPr>
        </a:p>
      </dsp:txBody>
      <dsp:txXfrm>
        <a:off x="0" y="2391569"/>
        <a:ext cx="2571749" cy="1543050"/>
      </dsp:txXfrm>
    </dsp:sp>
    <dsp:sp modelId="{D44BF577-8EE4-4F36-BDB5-9EBC98FE1093}">
      <dsp:nvSpPr>
        <dsp:cNvPr id="0" name=""/>
        <dsp:cNvSpPr/>
      </dsp:nvSpPr>
      <dsp:spPr>
        <a:xfrm>
          <a:off x="2828925" y="2391569"/>
          <a:ext cx="2571749" cy="1543050"/>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Reputational risk</a:t>
          </a:r>
          <a:endParaRPr lang="en-US" sz="3100" b="1" kern="1200" dirty="0">
            <a:effectLst>
              <a:outerShdw blurRad="38100" dist="38100" dir="2700000" algn="tl">
                <a:srgbClr val="000000">
                  <a:alpha val="43137"/>
                </a:srgbClr>
              </a:outerShdw>
            </a:effectLst>
          </a:endParaRPr>
        </a:p>
      </dsp:txBody>
      <dsp:txXfrm>
        <a:off x="2828925" y="2391569"/>
        <a:ext cx="2571749" cy="1543050"/>
      </dsp:txXfrm>
    </dsp:sp>
    <dsp:sp modelId="{70253FD6-897C-451C-8791-CC4AA4FA2228}">
      <dsp:nvSpPr>
        <dsp:cNvPr id="0" name=""/>
        <dsp:cNvSpPr/>
      </dsp:nvSpPr>
      <dsp:spPr>
        <a:xfrm>
          <a:off x="5657849" y="2391569"/>
          <a:ext cx="2571749" cy="154305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Physical risk</a:t>
          </a:r>
          <a:endParaRPr lang="en-US" sz="3100" b="1" kern="1200" dirty="0">
            <a:effectLst>
              <a:outerShdw blurRad="38100" dist="38100" dir="2700000" algn="tl">
                <a:srgbClr val="000000">
                  <a:alpha val="43137"/>
                </a:srgbClr>
              </a:outerShdw>
            </a:effectLst>
          </a:endParaRPr>
        </a:p>
      </dsp:txBody>
      <dsp:txXfrm>
        <a:off x="5657849"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F6EB4-409B-43E3-9C1A-E70D453279B7}">
      <dsp:nvSpPr>
        <dsp:cNvPr id="0" name=""/>
        <dsp:cNvSpPr/>
      </dsp:nvSpPr>
      <dsp:spPr>
        <a:xfrm>
          <a:off x="0" y="2312"/>
          <a:ext cx="5943600" cy="6408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Economies of scale</a:t>
          </a:r>
          <a:endParaRPr lang="en-US" sz="2800" b="1" kern="1200" dirty="0">
            <a:effectLst>
              <a:outerShdw blurRad="38100" dist="38100" dir="2700000" algn="tl">
                <a:srgbClr val="000000">
                  <a:alpha val="43137"/>
                </a:srgbClr>
              </a:outerShdw>
            </a:effectLst>
          </a:endParaRPr>
        </a:p>
      </dsp:txBody>
      <dsp:txXfrm>
        <a:off x="31283" y="33595"/>
        <a:ext cx="5881034" cy="578260"/>
      </dsp:txXfrm>
    </dsp:sp>
    <dsp:sp modelId="{90F9BE6A-1358-4F60-9110-46F29D1C0461}">
      <dsp:nvSpPr>
        <dsp:cNvPr id="0" name=""/>
        <dsp:cNvSpPr/>
      </dsp:nvSpPr>
      <dsp:spPr>
        <a:xfrm>
          <a:off x="0" y="656737"/>
          <a:ext cx="5943600" cy="6408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Product differentiation</a:t>
          </a:r>
          <a:endParaRPr lang="en-US" sz="2800" b="1" kern="1200" dirty="0">
            <a:effectLst>
              <a:outerShdw blurRad="38100" dist="38100" dir="2700000" algn="tl">
                <a:srgbClr val="000000">
                  <a:alpha val="43137"/>
                </a:srgbClr>
              </a:outerShdw>
            </a:effectLst>
          </a:endParaRPr>
        </a:p>
      </dsp:txBody>
      <dsp:txXfrm>
        <a:off x="31283" y="688020"/>
        <a:ext cx="5881034" cy="578260"/>
      </dsp:txXfrm>
    </dsp:sp>
    <dsp:sp modelId="{6FB15225-A09E-40A9-9E6B-2D27C53BD71E}">
      <dsp:nvSpPr>
        <dsp:cNvPr id="0" name=""/>
        <dsp:cNvSpPr/>
      </dsp:nvSpPr>
      <dsp:spPr>
        <a:xfrm>
          <a:off x="0" y="1311162"/>
          <a:ext cx="5943600" cy="64082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Capital requirements</a:t>
          </a:r>
          <a:endParaRPr lang="en-US" sz="2800" b="1" kern="1200" dirty="0">
            <a:effectLst>
              <a:outerShdw blurRad="38100" dist="38100" dir="2700000" algn="tl">
                <a:srgbClr val="000000">
                  <a:alpha val="43137"/>
                </a:srgbClr>
              </a:outerShdw>
            </a:effectLst>
          </a:endParaRPr>
        </a:p>
      </dsp:txBody>
      <dsp:txXfrm>
        <a:off x="31283" y="1342445"/>
        <a:ext cx="5881034" cy="578260"/>
      </dsp:txXfrm>
    </dsp:sp>
    <dsp:sp modelId="{55789F79-E3AF-470C-BC43-750A1B952BF1}">
      <dsp:nvSpPr>
        <dsp:cNvPr id="0" name=""/>
        <dsp:cNvSpPr/>
      </dsp:nvSpPr>
      <dsp:spPr>
        <a:xfrm>
          <a:off x="0" y="1965586"/>
          <a:ext cx="5943600" cy="64082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Switching costs</a:t>
          </a:r>
          <a:endParaRPr lang="en-US" sz="2800" b="1" kern="1200" dirty="0">
            <a:effectLst>
              <a:outerShdw blurRad="38100" dist="38100" dir="2700000" algn="tl">
                <a:srgbClr val="000000">
                  <a:alpha val="43137"/>
                </a:srgbClr>
              </a:outerShdw>
            </a:effectLst>
          </a:endParaRPr>
        </a:p>
      </dsp:txBody>
      <dsp:txXfrm>
        <a:off x="31283" y="1996869"/>
        <a:ext cx="5881034" cy="578260"/>
      </dsp:txXfrm>
    </dsp:sp>
    <dsp:sp modelId="{C3D49AE8-DBDF-4342-801B-1EEED76252F6}">
      <dsp:nvSpPr>
        <dsp:cNvPr id="0" name=""/>
        <dsp:cNvSpPr/>
      </dsp:nvSpPr>
      <dsp:spPr>
        <a:xfrm>
          <a:off x="0" y="2620011"/>
          <a:ext cx="5943600" cy="64082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Access to distribution channels</a:t>
          </a:r>
          <a:endParaRPr lang="en-US" sz="2800" b="1" kern="1200" dirty="0">
            <a:effectLst>
              <a:outerShdw blurRad="38100" dist="38100" dir="2700000" algn="tl">
                <a:srgbClr val="000000">
                  <a:alpha val="43137"/>
                </a:srgbClr>
              </a:outerShdw>
            </a:effectLst>
          </a:endParaRPr>
        </a:p>
      </dsp:txBody>
      <dsp:txXfrm>
        <a:off x="31283" y="2651294"/>
        <a:ext cx="5881034" cy="578260"/>
      </dsp:txXfrm>
    </dsp:sp>
    <dsp:sp modelId="{8506251C-F4E6-4CBF-A5E7-C52017674777}">
      <dsp:nvSpPr>
        <dsp:cNvPr id="0" name=""/>
        <dsp:cNvSpPr/>
      </dsp:nvSpPr>
      <dsp:spPr>
        <a:xfrm>
          <a:off x="0" y="3274436"/>
          <a:ext cx="5943600" cy="6408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Cost disadvantages due to size</a:t>
          </a:r>
          <a:endParaRPr lang="en-US" sz="2800" b="1" kern="1200" dirty="0">
            <a:effectLst>
              <a:outerShdw blurRad="38100" dist="38100" dir="2700000" algn="tl">
                <a:srgbClr val="000000">
                  <a:alpha val="43137"/>
                </a:srgbClr>
              </a:outerShdw>
            </a:effectLst>
          </a:endParaRPr>
        </a:p>
      </dsp:txBody>
      <dsp:txXfrm>
        <a:off x="31283" y="3305719"/>
        <a:ext cx="5881034" cy="578260"/>
      </dsp:txXfrm>
    </dsp:sp>
    <dsp:sp modelId="{FC12A3B0-397C-4852-940B-FB24292E6BEB}">
      <dsp:nvSpPr>
        <dsp:cNvPr id="0" name=""/>
        <dsp:cNvSpPr/>
      </dsp:nvSpPr>
      <dsp:spPr>
        <a:xfrm>
          <a:off x="0" y="3928861"/>
          <a:ext cx="5943600" cy="6408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Government policies</a:t>
          </a:r>
          <a:endParaRPr lang="en-US" sz="2800" b="1" kern="1200" dirty="0">
            <a:effectLst>
              <a:outerShdw blurRad="38100" dist="38100" dir="2700000" algn="tl">
                <a:srgbClr val="000000">
                  <a:alpha val="43137"/>
                </a:srgbClr>
              </a:outerShdw>
            </a:effectLst>
          </a:endParaRPr>
        </a:p>
      </dsp:txBody>
      <dsp:txXfrm>
        <a:off x="31283" y="3960144"/>
        <a:ext cx="5881034" cy="578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830B9-0519-4BA1-918D-E228F6789A21}">
      <dsp:nvSpPr>
        <dsp:cNvPr id="0" name=""/>
        <dsp:cNvSpPr/>
      </dsp:nvSpPr>
      <dsp:spPr>
        <a:xfrm>
          <a:off x="495061" y="645"/>
          <a:ext cx="2262336" cy="135740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Number of competitors</a:t>
          </a:r>
          <a:endParaRPr lang="en-US" sz="2800" b="1" kern="1200" dirty="0">
            <a:effectLst>
              <a:outerShdw blurRad="38100" dist="38100" dir="2700000" algn="tl">
                <a:srgbClr val="000000">
                  <a:alpha val="43137"/>
                </a:srgbClr>
              </a:outerShdw>
            </a:effectLst>
          </a:endParaRPr>
        </a:p>
      </dsp:txBody>
      <dsp:txXfrm>
        <a:off x="495061" y="645"/>
        <a:ext cx="2262336" cy="1357401"/>
      </dsp:txXfrm>
    </dsp:sp>
    <dsp:sp modelId="{7042280F-A338-47FB-8FA3-319761E3534A}">
      <dsp:nvSpPr>
        <dsp:cNvPr id="0" name=""/>
        <dsp:cNvSpPr/>
      </dsp:nvSpPr>
      <dsp:spPr>
        <a:xfrm>
          <a:off x="2983631" y="645"/>
          <a:ext cx="2262336" cy="1357401"/>
        </a:xfrm>
        <a:prstGeom prst="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Rate of industry growth</a:t>
          </a:r>
          <a:endParaRPr lang="en-US" sz="2800" b="1" kern="1200" dirty="0">
            <a:effectLst>
              <a:outerShdw blurRad="38100" dist="38100" dir="2700000" algn="tl">
                <a:srgbClr val="000000">
                  <a:alpha val="43137"/>
                </a:srgbClr>
              </a:outerShdw>
            </a:effectLst>
          </a:endParaRPr>
        </a:p>
      </dsp:txBody>
      <dsp:txXfrm>
        <a:off x="2983631" y="645"/>
        <a:ext cx="2262336" cy="1357401"/>
      </dsp:txXfrm>
    </dsp:sp>
    <dsp:sp modelId="{4317CBDA-94CC-4ABF-BC20-20E7C6E01460}">
      <dsp:nvSpPr>
        <dsp:cNvPr id="0" name=""/>
        <dsp:cNvSpPr/>
      </dsp:nvSpPr>
      <dsp:spPr>
        <a:xfrm>
          <a:off x="5472201" y="645"/>
          <a:ext cx="2262336" cy="1357401"/>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Product or service characteristics</a:t>
          </a:r>
          <a:endParaRPr lang="en-US" sz="2700" b="1" kern="1200" dirty="0">
            <a:effectLst>
              <a:outerShdw blurRad="38100" dist="38100" dir="2700000" algn="tl">
                <a:srgbClr val="000000">
                  <a:alpha val="43137"/>
                </a:srgbClr>
              </a:outerShdw>
            </a:effectLst>
          </a:endParaRPr>
        </a:p>
      </dsp:txBody>
      <dsp:txXfrm>
        <a:off x="5472201" y="645"/>
        <a:ext cx="2262336" cy="1357401"/>
      </dsp:txXfrm>
    </dsp:sp>
    <dsp:sp modelId="{6B7EA0F4-366D-4D3A-B92D-DF003092B347}">
      <dsp:nvSpPr>
        <dsp:cNvPr id="0" name=""/>
        <dsp:cNvSpPr/>
      </dsp:nvSpPr>
      <dsp:spPr>
        <a:xfrm>
          <a:off x="495061" y="1584280"/>
          <a:ext cx="2262336" cy="1357401"/>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Amount of fixed costs</a:t>
          </a:r>
          <a:endParaRPr lang="en-US" sz="2800" b="1" kern="1200" dirty="0">
            <a:effectLst>
              <a:outerShdw blurRad="38100" dist="38100" dir="2700000" algn="tl">
                <a:srgbClr val="000000">
                  <a:alpha val="43137"/>
                </a:srgbClr>
              </a:outerShdw>
            </a:effectLst>
          </a:endParaRPr>
        </a:p>
      </dsp:txBody>
      <dsp:txXfrm>
        <a:off x="495061" y="1584280"/>
        <a:ext cx="2262336" cy="1357401"/>
      </dsp:txXfrm>
    </dsp:sp>
    <dsp:sp modelId="{F2EC64C5-9857-45C5-A164-9DCA760C5F5B}">
      <dsp:nvSpPr>
        <dsp:cNvPr id="0" name=""/>
        <dsp:cNvSpPr/>
      </dsp:nvSpPr>
      <dsp:spPr>
        <a:xfrm>
          <a:off x="2983631" y="1584280"/>
          <a:ext cx="2262336" cy="1357401"/>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Capacity</a:t>
          </a:r>
          <a:endParaRPr lang="en-US" sz="2800" b="1" kern="1200" dirty="0">
            <a:effectLst>
              <a:outerShdw blurRad="38100" dist="38100" dir="2700000" algn="tl">
                <a:srgbClr val="000000">
                  <a:alpha val="43137"/>
                </a:srgbClr>
              </a:outerShdw>
            </a:effectLst>
          </a:endParaRPr>
        </a:p>
      </dsp:txBody>
      <dsp:txXfrm>
        <a:off x="2983631" y="1584280"/>
        <a:ext cx="2262336" cy="1357401"/>
      </dsp:txXfrm>
    </dsp:sp>
    <dsp:sp modelId="{9DB444E2-5F19-4057-9331-18982B00B710}">
      <dsp:nvSpPr>
        <dsp:cNvPr id="0" name=""/>
        <dsp:cNvSpPr/>
      </dsp:nvSpPr>
      <dsp:spPr>
        <a:xfrm>
          <a:off x="5472201" y="1584280"/>
          <a:ext cx="2262336" cy="1357401"/>
        </a:xfrm>
        <a:prstGeom prst="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Height of exit barriers</a:t>
          </a:r>
          <a:endParaRPr lang="en-US" sz="2800" b="1" kern="1200" dirty="0">
            <a:effectLst>
              <a:outerShdw blurRad="38100" dist="38100" dir="2700000" algn="tl">
                <a:srgbClr val="000000">
                  <a:alpha val="43137"/>
                </a:srgbClr>
              </a:outerShdw>
            </a:effectLst>
          </a:endParaRPr>
        </a:p>
      </dsp:txBody>
      <dsp:txXfrm>
        <a:off x="5472201" y="1584280"/>
        <a:ext cx="2262336" cy="1357401"/>
      </dsp:txXfrm>
    </dsp:sp>
    <dsp:sp modelId="{18B6DA3B-4CAD-430F-BA84-93AB546F4B00}">
      <dsp:nvSpPr>
        <dsp:cNvPr id="0" name=""/>
        <dsp:cNvSpPr/>
      </dsp:nvSpPr>
      <dsp:spPr>
        <a:xfrm>
          <a:off x="2983631" y="3167916"/>
          <a:ext cx="2262336" cy="135740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Diversity of rivals</a:t>
          </a:r>
          <a:endParaRPr lang="en-US" sz="2800" b="1" kern="1200" dirty="0">
            <a:effectLst>
              <a:outerShdw blurRad="38100" dist="38100" dir="2700000" algn="tl">
                <a:srgbClr val="000000">
                  <a:alpha val="43137"/>
                </a:srgbClr>
              </a:outerShdw>
            </a:effectLst>
          </a:endParaRPr>
        </a:p>
      </dsp:txBody>
      <dsp:txXfrm>
        <a:off x="2983631" y="3167916"/>
        <a:ext cx="2262336" cy="1357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62914-59AB-4460-B804-EAA731B684B0}">
      <dsp:nvSpPr>
        <dsp:cNvPr id="0" name=""/>
        <dsp:cNvSpPr/>
      </dsp:nvSpPr>
      <dsp:spPr>
        <a:xfrm>
          <a:off x="495061" y="645"/>
          <a:ext cx="2262336" cy="135740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Extrapolation</a:t>
          </a:r>
          <a:endParaRPr lang="en-US" sz="2700" b="1" kern="1200" dirty="0">
            <a:effectLst>
              <a:outerShdw blurRad="38100" dist="38100" dir="2700000" algn="tl">
                <a:srgbClr val="000000">
                  <a:alpha val="43137"/>
                </a:srgbClr>
              </a:outerShdw>
            </a:effectLst>
          </a:endParaRPr>
        </a:p>
      </dsp:txBody>
      <dsp:txXfrm>
        <a:off x="495061" y="645"/>
        <a:ext cx="2262336" cy="1357401"/>
      </dsp:txXfrm>
    </dsp:sp>
    <dsp:sp modelId="{B355E99A-AE3B-4704-B093-BFBD03527794}">
      <dsp:nvSpPr>
        <dsp:cNvPr id="0" name=""/>
        <dsp:cNvSpPr/>
      </dsp:nvSpPr>
      <dsp:spPr>
        <a:xfrm>
          <a:off x="2983631" y="645"/>
          <a:ext cx="2262336" cy="1357401"/>
        </a:xfrm>
        <a:prstGeom prst="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Brainstorming</a:t>
          </a:r>
          <a:endParaRPr lang="en-US" sz="2700" b="1" kern="1200" dirty="0">
            <a:effectLst>
              <a:outerShdw blurRad="38100" dist="38100" dir="2700000" algn="tl">
                <a:srgbClr val="000000">
                  <a:alpha val="43137"/>
                </a:srgbClr>
              </a:outerShdw>
            </a:effectLst>
          </a:endParaRPr>
        </a:p>
      </dsp:txBody>
      <dsp:txXfrm>
        <a:off x="2983631" y="645"/>
        <a:ext cx="2262336" cy="1357401"/>
      </dsp:txXfrm>
    </dsp:sp>
    <dsp:sp modelId="{49A7FEF1-DAF3-4C7A-9280-D7C7FAAF8780}">
      <dsp:nvSpPr>
        <dsp:cNvPr id="0" name=""/>
        <dsp:cNvSpPr/>
      </dsp:nvSpPr>
      <dsp:spPr>
        <a:xfrm>
          <a:off x="5472201" y="645"/>
          <a:ext cx="2262336" cy="1357401"/>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Expert opinion</a:t>
          </a:r>
          <a:endParaRPr lang="en-US" sz="2700" b="1" kern="1200" dirty="0">
            <a:effectLst>
              <a:outerShdw blurRad="38100" dist="38100" dir="2700000" algn="tl">
                <a:srgbClr val="000000">
                  <a:alpha val="43137"/>
                </a:srgbClr>
              </a:outerShdw>
            </a:effectLst>
          </a:endParaRPr>
        </a:p>
      </dsp:txBody>
      <dsp:txXfrm>
        <a:off x="5472201" y="645"/>
        <a:ext cx="2262336" cy="1357401"/>
      </dsp:txXfrm>
    </dsp:sp>
    <dsp:sp modelId="{2A118054-4E89-49CD-816D-26DD65371774}">
      <dsp:nvSpPr>
        <dsp:cNvPr id="0" name=""/>
        <dsp:cNvSpPr/>
      </dsp:nvSpPr>
      <dsp:spPr>
        <a:xfrm>
          <a:off x="495061" y="1584280"/>
          <a:ext cx="2262336" cy="1357401"/>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Delphi technique</a:t>
          </a:r>
          <a:endParaRPr lang="en-US" sz="2700" b="1" kern="1200" dirty="0">
            <a:effectLst>
              <a:outerShdw blurRad="38100" dist="38100" dir="2700000" algn="tl">
                <a:srgbClr val="000000">
                  <a:alpha val="43137"/>
                </a:srgbClr>
              </a:outerShdw>
            </a:effectLst>
          </a:endParaRPr>
        </a:p>
      </dsp:txBody>
      <dsp:txXfrm>
        <a:off x="495061" y="1584280"/>
        <a:ext cx="2262336" cy="1357401"/>
      </dsp:txXfrm>
    </dsp:sp>
    <dsp:sp modelId="{317C6472-5649-4010-A00B-E24FCB3F5FD9}">
      <dsp:nvSpPr>
        <dsp:cNvPr id="0" name=""/>
        <dsp:cNvSpPr/>
      </dsp:nvSpPr>
      <dsp:spPr>
        <a:xfrm>
          <a:off x="2983631" y="1584280"/>
          <a:ext cx="2262336" cy="1357401"/>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Statistical modeling</a:t>
          </a:r>
          <a:endParaRPr lang="en-US" sz="2700" b="1" kern="1200" dirty="0">
            <a:effectLst>
              <a:outerShdw blurRad="38100" dist="38100" dir="2700000" algn="tl">
                <a:srgbClr val="000000">
                  <a:alpha val="43137"/>
                </a:srgbClr>
              </a:outerShdw>
            </a:effectLst>
          </a:endParaRPr>
        </a:p>
      </dsp:txBody>
      <dsp:txXfrm>
        <a:off x="2983631" y="1584280"/>
        <a:ext cx="2262336" cy="1357401"/>
      </dsp:txXfrm>
    </dsp:sp>
    <dsp:sp modelId="{85BC6616-355F-4D68-AC2F-9A9F0DAF68CF}">
      <dsp:nvSpPr>
        <dsp:cNvPr id="0" name=""/>
        <dsp:cNvSpPr/>
      </dsp:nvSpPr>
      <dsp:spPr>
        <a:xfrm>
          <a:off x="5472201" y="1584280"/>
          <a:ext cx="2262336" cy="1357401"/>
        </a:xfrm>
        <a:prstGeom prst="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Prediction markets</a:t>
          </a:r>
          <a:endParaRPr lang="en-US" sz="2700" b="1" kern="1200" dirty="0">
            <a:effectLst>
              <a:outerShdw blurRad="38100" dist="38100" dir="2700000" algn="tl">
                <a:srgbClr val="000000">
                  <a:alpha val="43137"/>
                </a:srgbClr>
              </a:outerShdw>
            </a:effectLst>
          </a:endParaRPr>
        </a:p>
      </dsp:txBody>
      <dsp:txXfrm>
        <a:off x="5472201" y="1584280"/>
        <a:ext cx="2262336" cy="1357401"/>
      </dsp:txXfrm>
    </dsp:sp>
    <dsp:sp modelId="{8A609B1D-F4FF-44DA-8B64-EB551FF21091}">
      <dsp:nvSpPr>
        <dsp:cNvPr id="0" name=""/>
        <dsp:cNvSpPr/>
      </dsp:nvSpPr>
      <dsp:spPr>
        <a:xfrm>
          <a:off x="2983631" y="3167916"/>
          <a:ext cx="2262336" cy="135740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Cross impact analysis</a:t>
          </a:r>
          <a:endParaRPr lang="en-US" sz="2700" b="1" kern="1200" dirty="0">
            <a:effectLst>
              <a:outerShdw blurRad="38100" dist="38100" dir="2700000" algn="tl">
                <a:srgbClr val="000000">
                  <a:alpha val="43137"/>
                </a:srgbClr>
              </a:outerShdw>
            </a:effectLst>
          </a:endParaRPr>
        </a:p>
      </dsp:txBody>
      <dsp:txXfrm>
        <a:off x="2983631"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Recognize aspects of an organization’s environment that can influence its long-term decisions</a:t>
            </a:r>
          </a:p>
          <a:p>
            <a:r>
              <a:rPr lang="en-US" sz="1200" b="0" i="0" u="none" strike="noStrike" kern="1200" baseline="0" dirty="0" smtClean="0">
                <a:solidFill>
                  <a:schemeClr val="tx1"/>
                </a:solidFill>
                <a:latin typeface="+mn-lt"/>
                <a:ea typeface="+mn-ea"/>
                <a:cs typeface="+mn-cs"/>
              </a:rPr>
              <a:t>• Identify the aspects of an organization’s environment that are most strategically important</a:t>
            </a:r>
          </a:p>
          <a:p>
            <a:r>
              <a:rPr lang="en-US" sz="1200" b="0" i="0" u="none" strike="noStrike" kern="1200" baseline="0" dirty="0" smtClean="0">
                <a:solidFill>
                  <a:schemeClr val="tx1"/>
                </a:solidFill>
                <a:latin typeface="+mn-lt"/>
                <a:ea typeface="+mn-ea"/>
                <a:cs typeface="+mn-cs"/>
              </a:rPr>
              <a:t>• Conduct an industry analysis to understand the competitive forces that influence the intensity of rivalry within an industry</a:t>
            </a:r>
          </a:p>
          <a:p>
            <a:r>
              <a:rPr lang="en-US" sz="1200" b="0" i="0" u="none" strike="noStrike" kern="1200" baseline="0" dirty="0" smtClean="0">
                <a:solidFill>
                  <a:schemeClr val="tx1"/>
                </a:solidFill>
                <a:latin typeface="+mn-lt"/>
                <a:ea typeface="+mn-ea"/>
                <a:cs typeface="+mn-cs"/>
              </a:rPr>
              <a:t>• Understand how industry maturity affects industry competitive forces</a:t>
            </a:r>
          </a:p>
          <a:p>
            <a:r>
              <a:rPr lang="en-US" sz="1200" b="0" i="0" u="none" strike="noStrike" kern="1200" baseline="0" dirty="0" smtClean="0">
                <a:solidFill>
                  <a:schemeClr val="tx1"/>
                </a:solidFill>
                <a:latin typeface="+mn-lt"/>
                <a:ea typeface="+mn-ea"/>
                <a:cs typeface="+mn-cs"/>
              </a:rPr>
              <a:t>• Categorize international industries based on their pressures for coordination and local responsiveness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369327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the demographic bulge in the U.S. population caused by the baby boom after WWII continues to affect market demand in many industries. This group of 77 million people now in their 50s and 60s is the largest age group in all developed countries, especially in Europe. (See </a:t>
            </a:r>
            <a:r>
              <a:rPr lang="en-US" sz="1200" b="1" i="0" u="none" strike="noStrike" kern="1200" baseline="0" dirty="0" smtClean="0">
                <a:solidFill>
                  <a:schemeClr val="tx1"/>
                </a:solidFill>
                <a:latin typeface="+mn-lt"/>
                <a:ea typeface="+mn-ea"/>
                <a:cs typeface="+mn-cs"/>
              </a:rPr>
              <a:t>Table 4–2.</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11</a:t>
            </a:fld>
            <a:endParaRPr lang="en-US" dirty="0"/>
          </a:p>
        </p:txBody>
      </p:sp>
    </p:spTree>
    <p:extLst>
      <p:ext uri="{BB962C8B-B14F-4D97-AF65-F5344CB8AC3E}">
        <p14:creationId xmlns:p14="http://schemas.microsoft.com/office/powerpoint/2010/main" val="41372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Eight current sociocultural trends are transforming North America and the rest of the world: </a:t>
            </a:r>
          </a:p>
          <a:p>
            <a:r>
              <a:rPr lang="en-US" b="0" dirty="0" smtClean="0"/>
              <a:t>• Increasing environmental awareness</a:t>
            </a:r>
          </a:p>
          <a:p>
            <a:r>
              <a:rPr lang="en-US" b="0" dirty="0" smtClean="0"/>
              <a:t>• Growing health consciousness</a:t>
            </a:r>
          </a:p>
          <a:p>
            <a:r>
              <a:rPr lang="en-US" b="0" dirty="0" smtClean="0"/>
              <a:t>• Expanding seniors market</a:t>
            </a:r>
          </a:p>
          <a:p>
            <a:r>
              <a:rPr lang="en-US" b="0" dirty="0" smtClean="0"/>
              <a:t>• Impact of Millennials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111980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others are:</a:t>
            </a:r>
            <a:r>
              <a:rPr lang="en-US" baseline="0" dirty="0" smtClean="0"/>
              <a:t> </a:t>
            </a:r>
          </a:p>
          <a:p>
            <a:r>
              <a:rPr lang="en-US" b="0" dirty="0" smtClean="0"/>
              <a:t>• Declining mass market</a:t>
            </a:r>
          </a:p>
          <a:p>
            <a:r>
              <a:rPr lang="en-US" b="0" dirty="0" smtClean="0"/>
              <a:t>• Changing pace and location of life</a:t>
            </a:r>
          </a:p>
          <a:p>
            <a:r>
              <a:rPr lang="en-US" b="0" dirty="0" smtClean="0"/>
              <a:t>• Changing household composition</a:t>
            </a:r>
          </a:p>
          <a:p>
            <a:r>
              <a:rPr lang="en-US" b="0" dirty="0" smtClean="0"/>
              <a:t>• Increasing diversity of workforce and markets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9144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Researchers at George Washington University have identified a number of technological breakthroughs that are already having a significant impact on many industries: </a:t>
            </a:r>
          </a:p>
          <a:p>
            <a:r>
              <a:rPr lang="en-US" sz="1200" b="0" i="0" u="none" strike="noStrike" kern="1200" baseline="0" dirty="0" smtClean="0">
                <a:solidFill>
                  <a:schemeClr val="tx1"/>
                </a:solidFill>
                <a:latin typeface="+mn-lt"/>
                <a:ea typeface="+mn-ea"/>
                <a:cs typeface="+mn-cs"/>
              </a:rPr>
              <a:t>• Portable information devices and electronic networking</a:t>
            </a:r>
          </a:p>
          <a:p>
            <a:r>
              <a:rPr lang="en-US" sz="1200" b="0" i="0" u="none" strike="noStrike" kern="1200" baseline="0" dirty="0" smtClean="0">
                <a:solidFill>
                  <a:schemeClr val="tx1"/>
                </a:solidFill>
                <a:latin typeface="+mn-lt"/>
                <a:ea typeface="+mn-ea"/>
                <a:cs typeface="+mn-cs"/>
              </a:rPr>
              <a:t>• Alternative energy sources</a:t>
            </a:r>
          </a:p>
          <a:p>
            <a:r>
              <a:rPr lang="en-US" sz="1200" b="0" i="0" u="none" strike="noStrike" kern="1200" baseline="0" dirty="0" smtClean="0">
                <a:solidFill>
                  <a:schemeClr val="tx1"/>
                </a:solidFill>
                <a:latin typeface="+mn-lt"/>
                <a:ea typeface="+mn-ea"/>
                <a:cs typeface="+mn-cs"/>
              </a:rPr>
              <a:t>• Precision farming</a:t>
            </a:r>
          </a:p>
          <a:p>
            <a:r>
              <a:rPr lang="en-US" sz="1200" b="0" i="0" u="none" strike="noStrike" kern="1200" baseline="0" dirty="0" smtClean="0">
                <a:solidFill>
                  <a:schemeClr val="tx1"/>
                </a:solidFill>
                <a:latin typeface="+mn-lt"/>
                <a:ea typeface="+mn-ea"/>
                <a:cs typeface="+mn-cs"/>
              </a:rPr>
              <a:t>• Virtual personal assistants</a:t>
            </a:r>
          </a:p>
          <a:p>
            <a:r>
              <a:rPr lang="en-US" sz="1200" b="0" i="0" u="none" strike="noStrike" kern="1200" baseline="0" dirty="0" smtClean="0">
                <a:solidFill>
                  <a:schemeClr val="tx1"/>
                </a:solidFill>
                <a:latin typeface="+mn-lt"/>
                <a:ea typeface="+mn-ea"/>
                <a:cs typeface="+mn-cs"/>
              </a:rPr>
              <a:t>• Genetically altered organisms</a:t>
            </a:r>
          </a:p>
          <a:p>
            <a:r>
              <a:rPr lang="en-US" sz="1200" b="0" i="0" u="none" strike="noStrike" kern="1200" baseline="0" dirty="0" smtClean="0">
                <a:solidFill>
                  <a:schemeClr val="tx1"/>
                </a:solidFill>
                <a:latin typeface="+mn-lt"/>
                <a:ea typeface="+mn-ea"/>
                <a:cs typeface="+mn-cs"/>
              </a:rPr>
              <a:t>• Smart, mobile robots</a:t>
            </a:r>
          </a:p>
          <a:p>
            <a:endParaRPr lang="en-US" b="0"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14</a:t>
            </a:fld>
            <a:endParaRPr lang="en-US" dirty="0"/>
          </a:p>
        </p:txBody>
      </p:sp>
    </p:spTree>
    <p:extLst>
      <p:ext uri="{BB962C8B-B14F-4D97-AF65-F5344CB8AC3E}">
        <p14:creationId xmlns:p14="http://schemas.microsoft.com/office/powerpoint/2010/main" val="211621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effects of climate change on companies can be grouped into six categories of risks: regulatory, supply chain, product and technology, litigation, reputational and physical.</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419099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account for the many differences among societal environments from one country to another, consider </a:t>
            </a:r>
            <a:r>
              <a:rPr lang="en-US" sz="1200" b="1" i="0" u="none" strike="noStrike" kern="1200" baseline="0" dirty="0" smtClean="0">
                <a:solidFill>
                  <a:schemeClr val="tx1"/>
                </a:solidFill>
                <a:latin typeface="+mn-lt"/>
                <a:ea typeface="+mn-ea"/>
                <a:cs typeface="+mn-cs"/>
              </a:rPr>
              <a:t>Table 4–3. </a:t>
            </a:r>
            <a:r>
              <a:rPr lang="en-US" sz="1200" b="0" i="0" u="none" strike="noStrike" kern="1200" baseline="0" dirty="0" smtClean="0">
                <a:solidFill>
                  <a:schemeClr val="tx1"/>
                </a:solidFill>
                <a:latin typeface="+mn-lt"/>
                <a:ea typeface="+mn-ea"/>
                <a:cs typeface="+mn-cs"/>
              </a:rPr>
              <a:t>It includes a list of economic, technological, political–legal and sociocultural variables for any particular country or region.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74884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shown in </a:t>
            </a:r>
            <a:r>
              <a:rPr lang="en-US" sz="1200" b="1" i="0" u="none" strike="noStrike" kern="1200" baseline="0" dirty="0" smtClean="0">
                <a:solidFill>
                  <a:schemeClr val="tx1"/>
                </a:solidFill>
                <a:latin typeface="+mn-lt"/>
                <a:ea typeface="+mn-ea"/>
                <a:cs typeface="+mn-cs"/>
              </a:rPr>
              <a:t>Figure 4–1, </a:t>
            </a:r>
            <a:r>
              <a:rPr lang="en-US" sz="1200" b="0" i="0" u="none" strike="noStrike" kern="1200" baseline="0" dirty="0" smtClean="0">
                <a:solidFill>
                  <a:schemeClr val="tx1"/>
                </a:solidFill>
                <a:latin typeface="+mn-lt"/>
                <a:ea typeface="+mn-ea"/>
                <a:cs typeface="+mn-cs"/>
              </a:rPr>
              <a:t>a corporation’s scanning of the environment includes analyses of all the relevant elements in the task environment.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2744174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Michael Porter, an authority on competitive strategy, contends that a corporation is most concerned with the intensity of competition within its industry. The level of this intensity is determined by basic competitive forces, as depicted in </a:t>
            </a:r>
            <a:r>
              <a:rPr lang="en-US" sz="1200" b="1" i="0" u="none" strike="noStrike" kern="1200" baseline="0" dirty="0" smtClean="0">
                <a:solidFill>
                  <a:schemeClr val="tx1"/>
                </a:solidFill>
                <a:latin typeface="+mn-lt"/>
                <a:ea typeface="+mn-ea"/>
                <a:cs typeface="+mn-cs"/>
              </a:rPr>
              <a:t>Figure 4–2.</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18</a:t>
            </a:fld>
            <a:endParaRPr lang="en-US" dirty="0"/>
          </a:p>
        </p:txBody>
      </p:sp>
    </p:spTree>
    <p:extLst>
      <p:ext uri="{BB962C8B-B14F-4D97-AF65-F5344CB8AC3E}">
        <p14:creationId xmlns:p14="http://schemas.microsoft.com/office/powerpoint/2010/main" val="46411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New entrants </a:t>
            </a:r>
            <a:r>
              <a:rPr lang="en-US" sz="1200" b="0" i="0" u="none" strike="noStrike" kern="1200" baseline="0" dirty="0" smtClean="0">
                <a:solidFill>
                  <a:schemeClr val="tx1"/>
                </a:solidFill>
                <a:latin typeface="+mn-lt"/>
                <a:ea typeface="+mn-ea"/>
                <a:cs typeface="+mn-cs"/>
              </a:rPr>
              <a:t>to an industry typically bring to it new capacity, a desire to gain market share and potentially substantial resources.</a:t>
            </a:r>
          </a:p>
          <a:p>
            <a:r>
              <a:rPr lang="en-US" sz="1200" b="0" i="0" u="none" strike="noStrike" kern="1200" baseline="0" dirty="0" smtClean="0">
                <a:solidFill>
                  <a:schemeClr val="tx1"/>
                </a:solidFill>
                <a:latin typeface="+mn-lt"/>
                <a:ea typeface="+mn-ea"/>
                <a:cs typeface="+mn-cs"/>
              </a:rPr>
              <a:t>An </a:t>
            </a:r>
            <a:r>
              <a:rPr lang="en-US" sz="1200" b="1" i="0" u="none" strike="noStrike" kern="1200" baseline="0" dirty="0" smtClean="0">
                <a:solidFill>
                  <a:schemeClr val="tx1"/>
                </a:solidFill>
                <a:latin typeface="+mn-lt"/>
                <a:ea typeface="+mn-ea"/>
                <a:cs typeface="+mn-cs"/>
              </a:rPr>
              <a:t>entry barrier </a:t>
            </a:r>
            <a:r>
              <a:rPr lang="en-US" sz="1200" b="0" i="0" u="none" strike="noStrike" kern="1200" baseline="0" dirty="0" smtClean="0">
                <a:solidFill>
                  <a:schemeClr val="tx1"/>
                </a:solidFill>
                <a:latin typeface="+mn-lt"/>
                <a:ea typeface="+mn-ea"/>
                <a:cs typeface="+mn-cs"/>
              </a:rPr>
              <a:t>is an obstruction that makes it difficult for a company to enter an industry.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19</a:t>
            </a:fld>
            <a:endParaRPr lang="en-US" dirty="0"/>
          </a:p>
        </p:txBody>
      </p:sp>
    </p:spTree>
    <p:extLst>
      <p:ext uri="{BB962C8B-B14F-4D97-AF65-F5344CB8AC3E}">
        <p14:creationId xmlns:p14="http://schemas.microsoft.com/office/powerpoint/2010/main" val="4109768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of the possible barriers to entry are:</a:t>
            </a:r>
          </a:p>
          <a:p>
            <a:pPr lvl="0" rtl="0"/>
            <a:r>
              <a:rPr lang="en-US" sz="1200" b="0" dirty="0" smtClean="0">
                <a:effectLst/>
              </a:rPr>
              <a:t>• Economies of scale</a:t>
            </a:r>
          </a:p>
          <a:p>
            <a:pPr lvl="0" rtl="0"/>
            <a:r>
              <a:rPr lang="en-US" sz="1200" b="0" dirty="0" smtClean="0">
                <a:effectLst/>
              </a:rPr>
              <a:t>• Product differentiation</a:t>
            </a:r>
          </a:p>
          <a:p>
            <a:pPr lvl="0" rtl="0"/>
            <a:r>
              <a:rPr lang="en-US" sz="1200" b="0" dirty="0" smtClean="0">
                <a:effectLst/>
              </a:rPr>
              <a:t>• Capital requirements</a:t>
            </a:r>
          </a:p>
          <a:p>
            <a:pPr lvl="0" rtl="0"/>
            <a:r>
              <a:rPr lang="en-US" sz="1200" b="0" dirty="0" smtClean="0">
                <a:effectLst/>
              </a:rPr>
              <a:t>• Switching costs</a:t>
            </a:r>
          </a:p>
          <a:p>
            <a:pPr lvl="0" rtl="0"/>
            <a:r>
              <a:rPr lang="en-US" sz="1200" b="0" dirty="0" smtClean="0">
                <a:effectLst/>
              </a:rPr>
              <a:t>• Access to distribution channels</a:t>
            </a:r>
          </a:p>
          <a:p>
            <a:pPr lvl="0" rtl="0"/>
            <a:r>
              <a:rPr kumimoji="0" lang="en-US" sz="1200" b="0" i="0" u="none" strike="noStrike" kern="1200" cap="none" spc="0" normalizeH="0" baseline="0" noProof="0" dirty="0" smtClean="0">
                <a:ln>
                  <a:noFill/>
                </a:ln>
                <a:solidFill>
                  <a:prstClr val="black"/>
                </a:solidFill>
                <a:effectLst/>
                <a:uLnTx/>
                <a:uFillTx/>
                <a:latin typeface="+mn-lt"/>
              </a:rPr>
              <a:t>• </a:t>
            </a:r>
            <a:r>
              <a:rPr lang="en-US" sz="1200" b="0" dirty="0" smtClean="0">
                <a:effectLst/>
              </a:rPr>
              <a:t>Cost disadvantages due to size</a:t>
            </a:r>
          </a:p>
          <a:p>
            <a:pPr lvl="0" rtl="0"/>
            <a:r>
              <a:rPr kumimoji="0" lang="en-US" sz="1200" b="0" i="0" u="none" strike="noStrike" kern="1200" cap="none" spc="0" normalizeH="0" baseline="0" noProof="0" dirty="0" smtClean="0">
                <a:ln>
                  <a:noFill/>
                </a:ln>
                <a:solidFill>
                  <a:prstClr val="black"/>
                </a:solidFill>
                <a:effectLst/>
                <a:uLnTx/>
                <a:uFillTx/>
                <a:latin typeface="+mn-lt"/>
              </a:rPr>
              <a:t>• </a:t>
            </a:r>
            <a:r>
              <a:rPr lang="en-US" sz="1200" b="0" dirty="0" smtClean="0">
                <a:effectLst/>
              </a:rPr>
              <a:t>Government policies</a:t>
            </a:r>
          </a:p>
          <a:p>
            <a:endParaRPr lang="en-US" b="0" dirty="0">
              <a:effectLst/>
            </a:endParaRPr>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20687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solidFill>
                <a:effectLst/>
                <a:uLnTx/>
                <a:uFillTx/>
                <a:latin typeface="+mn-lt"/>
                <a:ea typeface="+mn-ea"/>
                <a:cs typeface="+mn-cs"/>
              </a:rPr>
              <a:t>After reading this chapter, you should be able to:</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Construct strategic group maps to assess the competitive positions of firms in an industry</a:t>
            </a:r>
          </a:p>
          <a:p>
            <a:r>
              <a:rPr lang="en-US" sz="1200" b="0" i="0" u="none" strike="noStrike" kern="1200" baseline="0" dirty="0" smtClean="0">
                <a:solidFill>
                  <a:schemeClr val="tx1"/>
                </a:solidFill>
                <a:latin typeface="+mn-lt"/>
                <a:ea typeface="+mn-ea"/>
                <a:cs typeface="+mn-cs"/>
              </a:rPr>
              <a:t>• Identify key success factors and develop an industry matrix</a:t>
            </a:r>
          </a:p>
          <a:p>
            <a:r>
              <a:rPr lang="en-US" sz="1200" b="0" i="0" u="none" strike="noStrike" kern="1200" baseline="0" dirty="0" smtClean="0">
                <a:solidFill>
                  <a:schemeClr val="tx1"/>
                </a:solidFill>
                <a:latin typeface="+mn-lt"/>
                <a:ea typeface="+mn-ea"/>
                <a:cs typeface="+mn-cs"/>
              </a:rPr>
              <a:t>• Use publicly available information to conduct competitive intelligence</a:t>
            </a:r>
          </a:p>
          <a:p>
            <a:r>
              <a:rPr lang="en-US" sz="1200" b="0" i="0" u="none" strike="noStrike" kern="1200" baseline="0" dirty="0" smtClean="0">
                <a:solidFill>
                  <a:schemeClr val="tx1"/>
                </a:solidFill>
                <a:latin typeface="+mn-lt"/>
                <a:ea typeface="+mn-ea"/>
                <a:cs typeface="+mn-cs"/>
              </a:rPr>
              <a:t>• Know how to develop an industry scenario</a:t>
            </a:r>
          </a:p>
          <a:p>
            <a:r>
              <a:rPr lang="en-US" sz="1200" b="0" i="0" u="none" strike="noStrike" kern="1200" baseline="0" dirty="0" smtClean="0">
                <a:solidFill>
                  <a:schemeClr val="tx1"/>
                </a:solidFill>
                <a:latin typeface="+mn-lt"/>
                <a:ea typeface="+mn-ea"/>
                <a:cs typeface="+mn-cs"/>
              </a:rPr>
              <a:t>• Be able to construct an EFAS Table that summarizes external environmental factors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a:t>
            </a:fld>
            <a:endParaRPr lang="en-US" dirty="0"/>
          </a:p>
        </p:txBody>
      </p:sp>
    </p:spTree>
    <p:extLst>
      <p:ext uri="{BB962C8B-B14F-4D97-AF65-F5344CB8AC3E}">
        <p14:creationId xmlns:p14="http://schemas.microsoft.com/office/powerpoint/2010/main" val="136911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industries, corporations are </a:t>
            </a:r>
            <a:r>
              <a:rPr lang="en-US" dirty="0" smtClean="0">
                <a:solidFill>
                  <a:schemeClr val="accent1">
                    <a:lumMod val="75000"/>
                  </a:schemeClr>
                </a:solidFill>
              </a:rPr>
              <a:t>mutually dependent. </a:t>
            </a:r>
            <a:r>
              <a:rPr lang="en-US" dirty="0" smtClean="0"/>
              <a:t>A competitive move by one firm can be expected to have a noticeable effect on its competitors and thus may </a:t>
            </a:r>
            <a:r>
              <a:rPr lang="en-US" dirty="0" smtClean="0">
                <a:solidFill>
                  <a:schemeClr val="accent1">
                    <a:lumMod val="75000"/>
                  </a:schemeClr>
                </a:solidFill>
              </a:rPr>
              <a:t>cause retaliation</a:t>
            </a:r>
            <a:r>
              <a:rPr lang="en-US" dirty="0" smtClean="0"/>
              <a: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Porter, intense rivalry is related to the presence of several factors, including: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Number of competitors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Rate of industry growth</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Product or service characteristics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Amount of fixed costs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Capacity</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Height of exit barriers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Diversity of rivals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22</a:t>
            </a:fld>
            <a:endParaRPr lang="en-US" dirty="0"/>
          </a:p>
        </p:txBody>
      </p:sp>
    </p:spTree>
    <p:extLst>
      <p:ext uri="{BB962C8B-B14F-4D97-AF65-F5344CB8AC3E}">
        <p14:creationId xmlns:p14="http://schemas.microsoft.com/office/powerpoint/2010/main" val="88671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substitute product </a:t>
            </a:r>
            <a:r>
              <a:rPr lang="en-US" sz="1200" b="0" i="0" u="none" strike="noStrike" kern="1200" baseline="0" dirty="0" smtClean="0">
                <a:solidFill>
                  <a:schemeClr val="tx1"/>
                </a:solidFill>
                <a:latin typeface="+mn-lt"/>
                <a:ea typeface="+mn-ea"/>
                <a:cs typeface="+mn-cs"/>
              </a:rPr>
              <a:t>is a product that appears to be different but can satisfy the same need as another product. The identification of possible substitute products or services means searching for products or services that can perform the same function, even though they have a different appearance and may not appear to be easily substitutable.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23</a:t>
            </a:fld>
            <a:endParaRPr lang="en-US" dirty="0"/>
          </a:p>
        </p:txBody>
      </p:sp>
    </p:spTree>
    <p:extLst>
      <p:ext uri="{BB962C8B-B14F-4D97-AF65-F5344CB8AC3E}">
        <p14:creationId xmlns:p14="http://schemas.microsoft.com/office/powerpoint/2010/main" val="371332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Buyers affect an industry through their ability to force down prices, bargain for higher quality or more services and play competitors against each other. A buyer or a group of buyers is powerful if some of the following factors hold true: l</a:t>
            </a:r>
            <a:r>
              <a:rPr lang="en-US" altLang="en-US" dirty="0" smtClean="0"/>
              <a:t>arge purchases, backward integration, alternative suppliers, low cost to change suppliers, product represents a high percentage of buyer’s cost, buyer earns low profits</a:t>
            </a:r>
            <a:r>
              <a:rPr lang="en-US" altLang="en-US" baseline="0" dirty="0" smtClean="0"/>
              <a:t> and</a:t>
            </a:r>
            <a:r>
              <a:rPr lang="en-US" altLang="en-US" dirty="0" smtClean="0"/>
              <a:t> product is unimportant to buyer.</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24</a:t>
            </a:fld>
            <a:endParaRPr lang="en-US" dirty="0"/>
          </a:p>
        </p:txBody>
      </p:sp>
    </p:spTree>
    <p:extLst>
      <p:ext uri="{BB962C8B-B14F-4D97-AF65-F5344CB8AC3E}">
        <p14:creationId xmlns:p14="http://schemas.microsoft.com/office/powerpoint/2010/main" val="201577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Buyers affect an industry through their ability to force down prices, bargain for higher quality or more services and play competitors against each other.</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25</a:t>
            </a:fld>
            <a:endParaRPr lang="en-US" dirty="0"/>
          </a:p>
        </p:txBody>
      </p:sp>
    </p:spTree>
    <p:extLst>
      <p:ext uri="{BB962C8B-B14F-4D97-AF65-F5344CB8AC3E}">
        <p14:creationId xmlns:p14="http://schemas.microsoft.com/office/powerpoint/2010/main" val="2129932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a:t>
            </a:r>
            <a:r>
              <a:rPr lang="en-US" dirty="0" smtClean="0">
                <a:solidFill>
                  <a:schemeClr val="accent1">
                    <a:lumMod val="75000"/>
                  </a:schemeClr>
                </a:solidFill>
              </a:rPr>
              <a:t>buyer</a:t>
            </a:r>
            <a:r>
              <a:rPr lang="en-US" dirty="0" smtClean="0"/>
              <a:t> or a </a:t>
            </a:r>
            <a:r>
              <a:rPr lang="en-US" dirty="0" smtClean="0">
                <a:solidFill>
                  <a:schemeClr val="accent1">
                    <a:lumMod val="75000"/>
                  </a:schemeClr>
                </a:solidFill>
              </a:rPr>
              <a:t>group of buyers </a:t>
            </a:r>
            <a:r>
              <a:rPr lang="en-US" dirty="0" smtClean="0"/>
              <a:t>is powerful if some of the following factors hold true:</a:t>
            </a:r>
            <a:endParaRPr lang="en-US" altLang="en-US" dirty="0" smtClean="0"/>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Industry is dominated by a few companies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Unique product or service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Substitutes are not readily available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Ability to forward integrate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Unimportance of product or service to the industry</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26</a:t>
            </a:fld>
            <a:endParaRPr lang="en-US" dirty="0"/>
          </a:p>
        </p:txBody>
      </p:sp>
    </p:spTree>
    <p:extLst>
      <p:ext uri="{BB962C8B-B14F-4D97-AF65-F5344CB8AC3E}">
        <p14:creationId xmlns:p14="http://schemas.microsoft.com/office/powerpoint/2010/main" val="275759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sixth force should be added to Porter’s list to include a variety of stakeholder groups from the task environment. </a:t>
            </a:r>
          </a:p>
          <a:p>
            <a:r>
              <a:rPr lang="en-US" sz="1200" b="0" i="0" u="none" strike="noStrike" kern="1200" baseline="0" dirty="0" smtClean="0">
                <a:solidFill>
                  <a:schemeClr val="tx1"/>
                </a:solidFill>
                <a:latin typeface="+mn-lt"/>
                <a:ea typeface="+mn-ea"/>
                <a:cs typeface="+mn-cs"/>
              </a:rPr>
              <a:t>Some of these groups are: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Government</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Local communities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Creditors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Trade associations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Special interest groups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Unions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Shareholders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27</a:t>
            </a:fld>
            <a:endParaRPr lang="en-US" dirty="0"/>
          </a:p>
        </p:txBody>
      </p:sp>
    </p:spTree>
    <p:extLst>
      <p:ext uri="{BB962C8B-B14F-4D97-AF65-F5344CB8AC3E}">
        <p14:creationId xmlns:p14="http://schemas.microsoft.com/office/powerpoint/2010/main" val="2060204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fragmented industry</a:t>
            </a:r>
            <a:r>
              <a:rPr lang="en-US" sz="1200" b="0" i="0" u="none" strike="noStrike" kern="1200" baseline="0" dirty="0" smtClean="0">
                <a:solidFill>
                  <a:schemeClr val="tx1"/>
                </a:solidFill>
                <a:latin typeface="+mn-lt"/>
                <a:ea typeface="+mn-ea"/>
                <a:cs typeface="+mn-cs"/>
              </a:rPr>
              <a:t> is one where no firm has large market share, and each firm serves only a small piece of the total market in competition with</a:t>
            </a:r>
          </a:p>
          <a:p>
            <a:r>
              <a:rPr lang="en-US" sz="1200" b="0" i="0" u="none" strike="noStrike" kern="1200" baseline="0" dirty="0" smtClean="0">
                <a:solidFill>
                  <a:schemeClr val="tx1"/>
                </a:solidFill>
                <a:latin typeface="+mn-lt"/>
                <a:ea typeface="+mn-ea"/>
                <a:cs typeface="+mn-cs"/>
              </a:rPr>
              <a:t>others (for example, cleaning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consolidated industry</a:t>
            </a:r>
            <a:r>
              <a:rPr lang="en-US" sz="1200" b="0" i="0" u="none" strike="noStrike" kern="1200" baseline="0" dirty="0" smtClean="0">
                <a:solidFill>
                  <a:schemeClr val="tx1"/>
                </a:solidFill>
                <a:latin typeface="+mn-lt"/>
                <a:ea typeface="+mn-ea"/>
                <a:cs typeface="+mn-cs"/>
              </a:rPr>
              <a:t> is one dominated by a few large firms, each of which struggles</a:t>
            </a:r>
          </a:p>
          <a:p>
            <a:r>
              <a:rPr lang="en-US" sz="1200" b="0" i="0" u="none" strike="noStrike" kern="1200" baseline="0" dirty="0" smtClean="0">
                <a:solidFill>
                  <a:schemeClr val="tx1"/>
                </a:solidFill>
                <a:latin typeface="+mn-lt"/>
                <a:ea typeface="+mn-ea"/>
                <a:cs typeface="+mn-cs"/>
              </a:rPr>
              <a:t>to differentiate its products from those of the competition</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28</a:t>
            </a:fld>
            <a:endParaRPr lang="en-US" dirty="0"/>
          </a:p>
        </p:txBody>
      </p:sp>
    </p:spTree>
    <p:extLst>
      <p:ext uri="{BB962C8B-B14F-4D97-AF65-F5344CB8AC3E}">
        <p14:creationId xmlns:p14="http://schemas.microsoft.com/office/powerpoint/2010/main" val="372732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Multidomestic industries </a:t>
            </a:r>
            <a:r>
              <a:rPr lang="en-US" sz="1200" b="0" i="0" u="none" strike="noStrike" kern="1200" baseline="0" dirty="0" smtClean="0">
                <a:solidFill>
                  <a:schemeClr val="tx1"/>
                </a:solidFill>
                <a:latin typeface="+mn-lt"/>
                <a:ea typeface="+mn-ea"/>
                <a:cs typeface="+mn-cs"/>
              </a:rPr>
              <a:t>are specific to each country or group of countries. This type of international industry is a collection of essentially domestic industries, such as retailing and insurance. </a:t>
            </a:r>
            <a:r>
              <a:rPr lang="en-US" sz="1200" b="1" i="0" u="none" strike="noStrike" kern="1200" baseline="0" dirty="0" smtClean="0">
                <a:solidFill>
                  <a:schemeClr val="tx1"/>
                </a:solidFill>
                <a:latin typeface="+mn-lt"/>
                <a:ea typeface="+mn-ea"/>
                <a:cs typeface="+mn-cs"/>
              </a:rPr>
              <a:t>Global industries</a:t>
            </a:r>
            <a:r>
              <a:rPr lang="en-US" sz="1200" b="0" i="0" u="none" strike="noStrike" kern="1200" baseline="0" dirty="0" smtClean="0">
                <a:solidFill>
                  <a:schemeClr val="tx1"/>
                </a:solidFill>
                <a:latin typeface="+mn-lt"/>
                <a:ea typeface="+mn-ea"/>
                <a:cs typeface="+mn-cs"/>
              </a:rPr>
              <a:t>, in contrast, operate worldwide, with MNCs making only small adjustments for country-specific circumstances. </a:t>
            </a:r>
            <a:r>
              <a:rPr lang="en-US" sz="1200" b="1" i="0" u="none" strike="noStrike" kern="1200" baseline="0" dirty="0" smtClean="0">
                <a:solidFill>
                  <a:schemeClr val="tx1"/>
                </a:solidFill>
                <a:latin typeface="+mn-lt"/>
                <a:ea typeface="+mn-ea"/>
                <a:cs typeface="+mn-cs"/>
              </a:rPr>
              <a:t>Regional industries</a:t>
            </a:r>
            <a:r>
              <a:rPr lang="en-US" sz="1200" b="0" i="0" u="none" strike="noStrike" kern="1200" baseline="0" dirty="0" smtClean="0">
                <a:solidFill>
                  <a:schemeClr val="tx1"/>
                </a:solidFill>
                <a:latin typeface="+mn-lt"/>
                <a:ea typeface="+mn-ea"/>
                <a:cs typeface="+mn-cs"/>
              </a:rPr>
              <a:t> are those in which MNCs primarily coordinate their activities within regions, such as the Americas or Asia.</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29</a:t>
            </a:fld>
            <a:endParaRPr lang="en-US" dirty="0"/>
          </a:p>
        </p:txBody>
      </p:sp>
    </p:spTree>
    <p:extLst>
      <p:ext uri="{BB962C8B-B14F-4D97-AF65-F5344CB8AC3E}">
        <p14:creationId xmlns:p14="http://schemas.microsoft.com/office/powerpoint/2010/main" val="1572265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Porter, worldwide industries vary on a continuum from multi-domestic to global (see </a:t>
            </a:r>
            <a:r>
              <a:rPr lang="en-US" sz="1200" b="1" i="0" u="none" strike="noStrike" kern="1200" baseline="0" dirty="0" smtClean="0">
                <a:solidFill>
                  <a:schemeClr val="tx1"/>
                </a:solidFill>
                <a:latin typeface="+mn-lt"/>
                <a:ea typeface="+mn-ea"/>
                <a:cs typeface="+mn-cs"/>
              </a:rPr>
              <a:t>Figure 4–3</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30</a:t>
            </a:fld>
            <a:endParaRPr lang="en-US" dirty="0"/>
          </a:p>
        </p:txBody>
      </p:sp>
    </p:spTree>
    <p:extLst>
      <p:ext uri="{BB962C8B-B14F-4D97-AF65-F5344CB8AC3E}">
        <p14:creationId xmlns:p14="http://schemas.microsoft.com/office/powerpoint/2010/main" val="179876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Environmental scanning is </a:t>
            </a:r>
            <a:r>
              <a:rPr lang="en-US" dirty="0" smtClean="0"/>
              <a:t>the monitoring, evaluation and dissemination of information relevant to the organizational development of strategy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a:t>
            </a:fld>
            <a:endParaRPr lang="en-US" dirty="0"/>
          </a:p>
        </p:txBody>
      </p:sp>
    </p:spTree>
    <p:extLst>
      <p:ext uri="{BB962C8B-B14F-4D97-AF65-F5344CB8AC3E}">
        <p14:creationId xmlns:p14="http://schemas.microsoft.com/office/powerpoint/2010/main" val="976582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strategic group </a:t>
            </a:r>
            <a:r>
              <a:rPr lang="en-US" sz="1200" b="0" i="0" u="none" strike="noStrike" kern="1200" baseline="0" dirty="0" smtClean="0">
                <a:solidFill>
                  <a:schemeClr val="tx1"/>
                </a:solidFill>
                <a:latin typeface="+mn-lt"/>
                <a:ea typeface="+mn-ea"/>
                <a:cs typeface="+mn-cs"/>
              </a:rPr>
              <a:t>is a set of business units or firms that “pursue similar strategies with similar resources.”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31</a:t>
            </a:fld>
            <a:endParaRPr lang="en-US" dirty="0"/>
          </a:p>
        </p:txBody>
      </p:sp>
    </p:spTree>
    <p:extLst>
      <p:ext uri="{BB962C8B-B14F-4D97-AF65-F5344CB8AC3E}">
        <p14:creationId xmlns:p14="http://schemas.microsoft.com/office/powerpoint/2010/main" val="3515274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Strategic groups in a particular industry can be mapped by plotting the market positions of industry competitors on a two-dimensional graph, using two strategic variables as the vertical and horizontal axes (see </a:t>
            </a:r>
            <a:r>
              <a:rPr lang="en-US" sz="1200" b="1" i="0" u="none" strike="noStrike" kern="1200" baseline="0" dirty="0" smtClean="0">
                <a:solidFill>
                  <a:schemeClr val="tx1"/>
                </a:solidFill>
                <a:latin typeface="+mn-lt"/>
                <a:ea typeface="+mn-ea"/>
                <a:cs typeface="+mn-cs"/>
              </a:rPr>
              <a:t>Figure 4–4</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32</a:t>
            </a:fld>
            <a:endParaRPr lang="en-US" dirty="0"/>
          </a:p>
        </p:txBody>
      </p:sp>
    </p:spTree>
    <p:extLst>
      <p:ext uri="{BB962C8B-B14F-4D97-AF65-F5344CB8AC3E}">
        <p14:creationId xmlns:p14="http://schemas.microsoft.com/office/powerpoint/2010/main" val="113167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general types have the following characteristics:</a:t>
            </a:r>
          </a:p>
          <a:p>
            <a:r>
              <a:rPr lang="en-US" sz="1200" b="1" i="0" u="none" strike="noStrike" kern="1200" baseline="0" dirty="0" smtClean="0">
                <a:solidFill>
                  <a:schemeClr val="tx1"/>
                </a:solidFill>
                <a:latin typeface="+mn-lt"/>
                <a:ea typeface="+mn-ea"/>
                <a:cs typeface="+mn-cs"/>
              </a:rPr>
              <a:t>Defenders </a:t>
            </a:r>
            <a:r>
              <a:rPr lang="en-US" sz="1200" b="0" i="0" u="none" strike="noStrike" kern="1200" baseline="0" dirty="0" smtClean="0">
                <a:solidFill>
                  <a:schemeClr val="tx1"/>
                </a:solidFill>
                <a:latin typeface="+mn-lt"/>
                <a:ea typeface="+mn-ea"/>
                <a:cs typeface="+mn-cs"/>
              </a:rPr>
              <a:t>are companies with a limited product line that </a:t>
            </a:r>
            <a:r>
              <a:rPr lang="en-US" sz="1200" b="0" i="1" u="none" strike="noStrike" kern="1200" baseline="0" dirty="0" smtClean="0">
                <a:solidFill>
                  <a:schemeClr val="tx1"/>
                </a:solidFill>
                <a:latin typeface="+mn-lt"/>
                <a:ea typeface="+mn-ea"/>
                <a:cs typeface="+mn-cs"/>
              </a:rPr>
              <a:t>focus on improving the efficiency of their existing operations</a:t>
            </a:r>
            <a:r>
              <a:rPr lang="en-U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Prospectors </a:t>
            </a:r>
            <a:r>
              <a:rPr lang="en-US" sz="1200" b="0" i="0" u="none" strike="noStrike" kern="1200" baseline="0" dirty="0" smtClean="0">
                <a:solidFill>
                  <a:schemeClr val="tx1"/>
                </a:solidFill>
                <a:latin typeface="+mn-lt"/>
                <a:ea typeface="+mn-ea"/>
                <a:cs typeface="+mn-cs"/>
              </a:rPr>
              <a:t>are companies with fairly broad product lines that </a:t>
            </a:r>
            <a:r>
              <a:rPr lang="en-US" sz="1200" b="0" i="1" u="none" strike="noStrike" kern="1200" baseline="0" dirty="0" smtClean="0">
                <a:solidFill>
                  <a:schemeClr val="tx1"/>
                </a:solidFill>
                <a:latin typeface="+mn-lt"/>
                <a:ea typeface="+mn-ea"/>
                <a:cs typeface="+mn-cs"/>
              </a:rPr>
              <a:t>focus on product innovation and market opportunities</a:t>
            </a:r>
            <a:r>
              <a:rPr lang="en-U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Analyzers </a:t>
            </a:r>
            <a:r>
              <a:rPr lang="en-US" sz="1200" b="0" i="0" u="none" strike="noStrike" kern="1200" baseline="0" dirty="0" smtClean="0">
                <a:solidFill>
                  <a:schemeClr val="tx1"/>
                </a:solidFill>
                <a:latin typeface="+mn-lt"/>
                <a:ea typeface="+mn-ea"/>
                <a:cs typeface="+mn-cs"/>
              </a:rPr>
              <a:t>are corporations that </a:t>
            </a:r>
            <a:r>
              <a:rPr lang="en-US" sz="1200" b="0" i="1" u="none" strike="noStrike" kern="1200" baseline="0" dirty="0" smtClean="0">
                <a:solidFill>
                  <a:schemeClr val="tx1"/>
                </a:solidFill>
                <a:latin typeface="+mn-lt"/>
                <a:ea typeface="+mn-ea"/>
                <a:cs typeface="+mn-cs"/>
              </a:rPr>
              <a:t>operate in at least two different product-market areas</a:t>
            </a:r>
            <a:r>
              <a:rPr lang="en-US" sz="1200" b="0" i="0" u="none" strike="noStrike" kern="1200" baseline="0" dirty="0" smtClean="0">
                <a:solidFill>
                  <a:schemeClr val="tx1"/>
                </a:solidFill>
                <a:latin typeface="+mn-lt"/>
                <a:ea typeface="+mn-ea"/>
                <a:cs typeface="+mn-cs"/>
              </a:rPr>
              <a:t>, one stable and one variable.</a:t>
            </a:r>
          </a:p>
          <a:p>
            <a:r>
              <a:rPr lang="en-US" sz="1200" b="1" i="0" u="none" strike="noStrike" kern="1200" baseline="0" dirty="0" smtClean="0">
                <a:solidFill>
                  <a:schemeClr val="tx1"/>
                </a:solidFill>
                <a:latin typeface="+mn-lt"/>
                <a:ea typeface="+mn-ea"/>
                <a:cs typeface="+mn-cs"/>
              </a:rPr>
              <a:t>Reactors </a:t>
            </a:r>
            <a:r>
              <a:rPr lang="en-US" sz="1200" b="0" i="0" u="none" strike="noStrike" kern="1200" baseline="0" dirty="0" smtClean="0">
                <a:solidFill>
                  <a:schemeClr val="tx1"/>
                </a:solidFill>
                <a:latin typeface="+mn-lt"/>
                <a:ea typeface="+mn-ea"/>
                <a:cs typeface="+mn-cs"/>
              </a:rPr>
              <a:t>are corporations that </a:t>
            </a:r>
            <a:r>
              <a:rPr lang="en-US" sz="1200" b="0" i="1" u="none" strike="noStrike" kern="1200" baseline="0" dirty="0" smtClean="0">
                <a:solidFill>
                  <a:schemeClr val="tx1"/>
                </a:solidFill>
                <a:latin typeface="+mn-lt"/>
                <a:ea typeface="+mn-ea"/>
                <a:cs typeface="+mn-cs"/>
              </a:rPr>
              <a:t>lack a consistent strategy-structure-culture relationship</a:t>
            </a:r>
            <a:r>
              <a:rPr lang="en-US" sz="1200" b="0" i="0" u="none" strike="noStrik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33</a:t>
            </a:fld>
            <a:endParaRPr lang="en-US" dirty="0"/>
          </a:p>
        </p:txBody>
      </p:sp>
    </p:spTree>
    <p:extLst>
      <p:ext uri="{BB962C8B-B14F-4D97-AF65-F5344CB8AC3E}">
        <p14:creationId xmlns:p14="http://schemas.microsoft.com/office/powerpoint/2010/main" val="2328534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rPr>
              <a:t>Market stability </a:t>
            </a:r>
            <a:r>
              <a:rPr lang="en-US" dirty="0" smtClean="0"/>
              <a:t>is threatened by short product life cycles, short product design cycles, new technologies, frequent entry by unexpected outsiders, repositioning by incumbents and </a:t>
            </a:r>
            <a:r>
              <a:rPr lang="en-US" dirty="0" smtClean="0">
                <a:solidFill>
                  <a:schemeClr val="accent1">
                    <a:lumMod val="75000"/>
                  </a:schemeClr>
                </a:solidFill>
              </a:rPr>
              <a:t>tactical redefinitions </a:t>
            </a:r>
            <a:r>
              <a:rPr lang="en-US" dirty="0" smtClean="0"/>
              <a:t>of market boundaries as diverse industries merge.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34</a:t>
            </a:fld>
            <a:endParaRPr lang="en-US" dirty="0"/>
          </a:p>
        </p:txBody>
      </p:sp>
    </p:spTree>
    <p:extLst>
      <p:ext uri="{BB962C8B-B14F-4D97-AF65-F5344CB8AC3E}">
        <p14:creationId xmlns:p14="http://schemas.microsoft.com/office/powerpoint/2010/main" val="4191572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Key success factors </a:t>
            </a:r>
            <a:r>
              <a:rPr lang="en-US" sz="1200" b="0" i="0" u="none" strike="noStrike" kern="1200" baseline="0" dirty="0" smtClean="0">
                <a:solidFill>
                  <a:schemeClr val="tx1"/>
                </a:solidFill>
                <a:latin typeface="+mn-lt"/>
                <a:ea typeface="+mn-ea"/>
                <a:cs typeface="+mn-cs"/>
              </a:rPr>
              <a:t>are variables that can significantly affect the overall competitive positions of companies within any particular industry.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35</a:t>
            </a:fld>
            <a:endParaRPr lang="en-US" dirty="0"/>
          </a:p>
        </p:txBody>
      </p:sp>
    </p:spTree>
    <p:extLst>
      <p:ext uri="{BB962C8B-B14F-4D97-AF65-F5344CB8AC3E}">
        <p14:creationId xmlns:p14="http://schemas.microsoft.com/office/powerpoint/2010/main" val="304431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shown in </a:t>
            </a:r>
            <a:r>
              <a:rPr lang="en-US" sz="1200" b="1" i="0" u="none" strike="noStrike" kern="1200" baseline="0" dirty="0" smtClean="0">
                <a:solidFill>
                  <a:schemeClr val="tx1"/>
                </a:solidFill>
                <a:latin typeface="+mn-lt"/>
                <a:ea typeface="+mn-ea"/>
                <a:cs typeface="+mn-cs"/>
              </a:rPr>
              <a:t>Table 4–4, </a:t>
            </a:r>
            <a:r>
              <a:rPr lang="en-US" sz="1200" b="0" i="0" u="none" strike="noStrike" kern="1200" baseline="0" dirty="0" smtClean="0">
                <a:solidFill>
                  <a:schemeClr val="tx1"/>
                </a:solidFill>
                <a:latin typeface="+mn-lt"/>
                <a:ea typeface="+mn-ea"/>
                <a:cs typeface="+mn-cs"/>
              </a:rPr>
              <a:t>the matrix gives a weight for each factor based on how important that factor is for success within the industry. The matrix also specifies how well various competitors in the industry are responding to each factor.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36</a:t>
            </a:fld>
            <a:endParaRPr lang="en-US" dirty="0"/>
          </a:p>
        </p:txBody>
      </p:sp>
    </p:spTree>
    <p:extLst>
      <p:ext uri="{BB962C8B-B14F-4D97-AF65-F5344CB8AC3E}">
        <p14:creationId xmlns:p14="http://schemas.microsoft.com/office/powerpoint/2010/main" val="933245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Competitive intelligence </a:t>
            </a:r>
            <a:r>
              <a:rPr lang="en-US" sz="1200" b="0" i="0" u="none" strike="noStrike" kern="1200" baseline="0" dirty="0" smtClean="0">
                <a:solidFill>
                  <a:schemeClr val="tx1"/>
                </a:solidFill>
                <a:latin typeface="+mn-lt"/>
                <a:ea typeface="+mn-ea"/>
                <a:cs typeface="+mn-cs"/>
              </a:rPr>
              <a:t>is a formal program of gathering information on a company’s competitors. Often called </a:t>
            </a:r>
            <a:r>
              <a:rPr lang="en-US" sz="1200" b="0" i="1" u="none" strike="noStrike" kern="1200" baseline="0" dirty="0" smtClean="0">
                <a:solidFill>
                  <a:schemeClr val="tx1"/>
                </a:solidFill>
                <a:latin typeface="+mn-lt"/>
                <a:ea typeface="+mn-ea"/>
                <a:cs typeface="+mn-cs"/>
              </a:rPr>
              <a:t>business intelligence</a:t>
            </a:r>
            <a:r>
              <a:rPr lang="en-US" sz="1200" b="0" i="0" u="none" strike="noStrike" kern="1200" baseline="0" dirty="0" smtClean="0">
                <a:solidFill>
                  <a:schemeClr val="tx1"/>
                </a:solidFill>
                <a:latin typeface="+mn-lt"/>
                <a:ea typeface="+mn-ea"/>
                <a:cs typeface="+mn-cs"/>
              </a:rPr>
              <a:t>, it is one of the fastest growing fields within strategic management. </a:t>
            </a:r>
            <a:r>
              <a:rPr lang="en-US" altLang="en-US" dirty="0" smtClean="0"/>
              <a:t>Sources of </a:t>
            </a:r>
            <a:r>
              <a:rPr lang="en-US" altLang="en-US" dirty="0" smtClean="0">
                <a:solidFill>
                  <a:schemeClr val="accent1">
                    <a:lumMod val="75000"/>
                  </a:schemeClr>
                </a:solidFill>
              </a:rPr>
              <a:t>competitive intelligence</a:t>
            </a:r>
            <a:r>
              <a:rPr lang="en-US" altLang="en-US" baseline="0" dirty="0" smtClean="0">
                <a:solidFill>
                  <a:schemeClr val="tx1"/>
                </a:solidFill>
              </a:rPr>
              <a:t> are:</a:t>
            </a:r>
            <a:endParaRPr lang="en-US" altLang="en-US" dirty="0" smtClean="0"/>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Information brokers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Internet</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Industrial espionage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Investigatory services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37</a:t>
            </a:fld>
            <a:endParaRPr lang="en-US" dirty="0"/>
          </a:p>
        </p:txBody>
      </p:sp>
    </p:spTree>
    <p:extLst>
      <p:ext uri="{BB962C8B-B14F-4D97-AF65-F5344CB8AC3E}">
        <p14:creationId xmlns:p14="http://schemas.microsoft.com/office/powerpoint/2010/main" val="2740678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useful forecasting techniques are:</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Extrapolation</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Brainstorming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Expert opinion</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Delphi technique</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Statistical modeling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Prediction markets</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Cross impact analysis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38</a:t>
            </a:fld>
            <a:endParaRPr lang="en-US" dirty="0"/>
          </a:p>
        </p:txBody>
      </p:sp>
    </p:spTree>
    <p:extLst>
      <p:ext uri="{BB962C8B-B14F-4D97-AF65-F5344CB8AC3E}">
        <p14:creationId xmlns:p14="http://schemas.microsoft.com/office/powerpoint/2010/main" val="3728650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strategic managers have scanned the natural, societal and task environments and identified a number of likely external factors for their particular corporation, they may want to refine their analysis of these factors by using a form such as that given in </a:t>
            </a:r>
            <a:r>
              <a:rPr lang="en-US" sz="1200" b="1" i="0" u="none" strike="noStrike" kern="1200" baseline="0" dirty="0" smtClean="0">
                <a:solidFill>
                  <a:schemeClr val="tx1"/>
                </a:solidFill>
                <a:latin typeface="+mn-lt"/>
                <a:ea typeface="+mn-ea"/>
                <a:cs typeface="+mn-cs"/>
              </a:rPr>
              <a:t>Table 4–5.</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39</a:t>
            </a:fld>
            <a:endParaRPr lang="en-US" dirty="0"/>
          </a:p>
        </p:txBody>
      </p:sp>
    </p:spTree>
    <p:extLst>
      <p:ext uri="{BB962C8B-B14F-4D97-AF65-F5344CB8AC3E}">
        <p14:creationId xmlns:p14="http://schemas.microsoft.com/office/powerpoint/2010/main" val="266514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natural environment </a:t>
            </a:r>
            <a:r>
              <a:rPr lang="en-US" sz="1200" b="0" i="0" u="none" strike="noStrike" kern="1200" baseline="0" dirty="0" smtClean="0">
                <a:solidFill>
                  <a:schemeClr val="tx1"/>
                </a:solidFill>
                <a:latin typeface="+mn-lt"/>
                <a:ea typeface="+mn-ea"/>
                <a:cs typeface="+mn-cs"/>
              </a:rPr>
              <a:t>includes physical resources, wildlife and climate that are an inherent part of existence on Earth. These factors form an ecological system of interrelated life.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5</a:t>
            </a:fld>
            <a:endParaRPr lang="en-US" dirty="0"/>
          </a:p>
        </p:txBody>
      </p:sp>
    </p:spTree>
    <p:extLst>
      <p:ext uri="{BB962C8B-B14F-4D97-AF65-F5344CB8AC3E}">
        <p14:creationId xmlns:p14="http://schemas.microsoft.com/office/powerpoint/2010/main" val="336721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societal environment </a:t>
            </a:r>
            <a:r>
              <a:rPr lang="en-US" sz="1200" b="0" i="0" u="none" strike="noStrike" kern="1200" baseline="0" dirty="0" smtClean="0">
                <a:solidFill>
                  <a:schemeClr val="tx1"/>
                </a:solidFill>
                <a:latin typeface="+mn-lt"/>
                <a:ea typeface="+mn-ea"/>
                <a:cs typeface="+mn-cs"/>
              </a:rPr>
              <a:t>is mankind’s social system that includes general forces that do not directly touch on the short-run activities of the organization, but that can influence its long-term decisions. These factors affect multiple industries and are as follows: e</a:t>
            </a:r>
            <a:r>
              <a:rPr lang="en-US" altLang="en-US" dirty="0" smtClean="0"/>
              <a:t>conomic, technological, political-legal</a:t>
            </a:r>
            <a:r>
              <a:rPr lang="en-US" altLang="en-US" baseline="0" dirty="0" smtClean="0"/>
              <a:t> and</a:t>
            </a:r>
            <a:r>
              <a:rPr lang="en-US" altLang="en-US" dirty="0" smtClean="0"/>
              <a:t> sociocultural.</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377629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task environment </a:t>
            </a:r>
            <a:r>
              <a:rPr lang="en-US" sz="1200" b="0" i="0" u="none" strike="noStrike" kern="1200" baseline="0" dirty="0" smtClean="0">
                <a:solidFill>
                  <a:schemeClr val="tx1"/>
                </a:solidFill>
                <a:latin typeface="+mn-lt"/>
                <a:ea typeface="+mn-ea"/>
                <a:cs typeface="+mn-cs"/>
              </a:rPr>
              <a:t>includes those elements or groups that directly affect a corporation and, in turn, are affected by it. These are governments, local communities, suppliers, competitors, customers, creditors, employees/labor unions, special-interest groups and trade associations.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306191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analysis is an in-depth examination of key factors within a corporation’s task environment.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116732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scanning can be called </a:t>
            </a:r>
            <a:r>
              <a:rPr lang="en-US" sz="1200" b="1" i="0" u="none" strike="noStrike" kern="1200" baseline="0" dirty="0" smtClean="0">
                <a:solidFill>
                  <a:schemeClr val="tx1"/>
                </a:solidFill>
                <a:latin typeface="+mn-lt"/>
                <a:ea typeface="+mn-ea"/>
                <a:cs typeface="+mn-cs"/>
              </a:rPr>
              <a:t>STEEP Analysis,</a:t>
            </a:r>
            <a:r>
              <a:rPr lang="en-US" sz="1200" b="0" i="0" u="none" strike="noStrike" kern="1200" baseline="0" dirty="0" smtClean="0">
                <a:solidFill>
                  <a:schemeClr val="tx1"/>
                </a:solidFill>
                <a:latin typeface="+mn-lt"/>
                <a:ea typeface="+mn-ea"/>
                <a:cs typeface="+mn-cs"/>
              </a:rPr>
              <a:t> the scanning of sociocultural, technological, economic, ecological, and political–legal environmental forces.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354376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in Table 4–1, large corporations categorize the natural and societal environments in any one geographic region into five areas and focus their scanning in each area on trends that have </a:t>
            </a:r>
            <a:r>
              <a:rPr lang="en-US" dirty="0" err="1" smtClean="0"/>
              <a:t>corporatewide</a:t>
            </a:r>
            <a:r>
              <a:rPr lang="en-US" dirty="0" smtClean="0"/>
              <a:t> relevance.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3513619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762000" y="8382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7" name="Slide Number Placeholder 6"/>
          <p:cNvSpPr>
            <a:spLocks noGrp="1"/>
          </p:cNvSpPr>
          <p:nvPr>
            <p:ph type="sldNum" sz="quarter" idx="12"/>
          </p:nvPr>
        </p:nvSpPr>
        <p:spPr/>
        <p:txBody>
          <a:bodyPr/>
          <a:lstStyle>
            <a:lvl1pPr>
              <a:defRPr/>
            </a:lvl1pPr>
          </a:lstStyle>
          <a:p>
            <a:endParaRPr lang="en-US" altLang="en-US" dirty="0"/>
          </a:p>
          <a:p>
            <a:r>
              <a:rPr lang="en-US" altLang="en-US" dirty="0"/>
              <a:t>4-</a:t>
            </a:r>
            <a:fld id="{FDF4EA98-1093-4C9C-9199-CAA649DE1043}" type="slidenum">
              <a:rPr lang="en-US" altLang="en-US"/>
              <a:pPr/>
              <a:t>‹#›</a:t>
            </a:fld>
            <a:endParaRPr lang="en-US" altLang="en-US" dirty="0"/>
          </a:p>
        </p:txBody>
      </p:sp>
    </p:spTree>
    <p:extLst>
      <p:ext uri="{BB962C8B-B14F-4D97-AF65-F5344CB8AC3E}">
        <p14:creationId xmlns:p14="http://schemas.microsoft.com/office/powerpoint/2010/main" val="161019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7" name="Footer Placeholder 6"/>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8" name="Slide Number Placeholder 7"/>
          <p:cNvSpPr>
            <a:spLocks noGrp="1"/>
          </p:cNvSpPr>
          <p:nvPr>
            <p:ph type="sldNum" sz="quarter" idx="12"/>
          </p:nvPr>
        </p:nvSpPr>
        <p:spPr/>
        <p:txBody>
          <a:bodyPr/>
          <a:lstStyle>
            <a:lvl1pPr>
              <a:defRPr/>
            </a:lvl1pPr>
          </a:lstStyle>
          <a:p>
            <a:endParaRPr lang="en-US" altLang="en-US" dirty="0"/>
          </a:p>
          <a:p>
            <a:r>
              <a:rPr lang="en-US" altLang="en-US" dirty="0"/>
              <a:t>4-</a:t>
            </a:r>
            <a:fld id="{1FFB63A1-90DD-46DC-9746-10CEC71039D1}" type="slidenum">
              <a:rPr lang="en-US" altLang="en-US"/>
              <a:pPr/>
              <a:t>‹#›</a:t>
            </a:fld>
            <a:endParaRPr lang="en-US" altLang="en-US" dirty="0"/>
          </a:p>
        </p:txBody>
      </p:sp>
    </p:spTree>
    <p:extLst>
      <p:ext uri="{BB962C8B-B14F-4D97-AF65-F5344CB8AC3E}">
        <p14:creationId xmlns:p14="http://schemas.microsoft.com/office/powerpoint/2010/main" val="298912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4-</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57201"/>
            <a:ext cx="4267200" cy="3143250"/>
          </a:xfrm>
        </p:spPr>
        <p:txBody>
          <a:bodyPr/>
          <a:lstStyle/>
          <a:p>
            <a:r>
              <a:rPr lang="en-US" dirty="0" smtClean="0"/>
              <a:t>Environmental</a:t>
            </a:r>
            <a:r>
              <a:rPr lang="en-US" dirty="0"/>
              <a:t/>
            </a:r>
            <a:br>
              <a:rPr lang="en-US" dirty="0"/>
            </a:br>
            <a:r>
              <a:rPr lang="en-US" dirty="0" smtClean="0"/>
              <a:t>Scanning </a:t>
            </a:r>
            <a:r>
              <a:rPr lang="en-US" dirty="0"/>
              <a:t>and</a:t>
            </a:r>
            <a:br>
              <a:rPr lang="en-US" dirty="0"/>
            </a:br>
            <a:r>
              <a:rPr lang="en-US" dirty="0"/>
              <a:t>Industry Analysis</a:t>
            </a:r>
          </a:p>
        </p:txBody>
      </p:sp>
      <p:sp>
        <p:nvSpPr>
          <p:cNvPr id="3" name="Subtitle 2"/>
          <p:cNvSpPr>
            <a:spLocks noGrp="1"/>
          </p:cNvSpPr>
          <p:nvPr>
            <p:ph type="subTitle" idx="1"/>
          </p:nvPr>
        </p:nvSpPr>
        <p:spPr/>
        <p:txBody>
          <a:bodyPr/>
          <a:lstStyle/>
          <a:p>
            <a:r>
              <a:rPr lang="en-US" dirty="0" smtClean="0"/>
              <a:t>Chapter 4</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Important Variables in the Societal Environment</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4-</a:t>
            </a:r>
            <a:fld id="{3BA836C6-F704-448B-94C4-5B456B503172}" type="slidenum">
              <a:rPr lang="en-US" smtClean="0"/>
              <a:pPr/>
              <a:t>10</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92" y="1676400"/>
            <a:ext cx="8128817" cy="46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51540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Generations</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4-</a:t>
            </a:r>
            <a:fld id="{3BA836C6-F704-448B-94C4-5B456B503172}" type="slidenum">
              <a:rPr lang="en-US" smtClean="0"/>
              <a:pPr/>
              <a:t>11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8229600" cy="170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19034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Sociocultural Trends</a:t>
            </a:r>
            <a:endParaRPr lang="en-US" dirty="0"/>
          </a:p>
        </p:txBody>
      </p:sp>
      <p:sp>
        <p:nvSpPr>
          <p:cNvPr id="3" name="Content Placeholder 2"/>
          <p:cNvSpPr>
            <a:spLocks noGrp="1"/>
          </p:cNvSpPr>
          <p:nvPr>
            <p:ph idx="1"/>
          </p:nvPr>
        </p:nvSpPr>
        <p:spPr/>
        <p:txBody>
          <a:bodyPr/>
          <a:lstStyle/>
          <a:p>
            <a:r>
              <a:rPr lang="en-US" dirty="0"/>
              <a:t>Increasing environmental </a:t>
            </a:r>
            <a:r>
              <a:rPr lang="en-US" dirty="0" smtClean="0"/>
              <a:t>awareness</a:t>
            </a:r>
          </a:p>
          <a:p>
            <a:r>
              <a:rPr lang="en-US" dirty="0"/>
              <a:t>Growing health </a:t>
            </a:r>
            <a:r>
              <a:rPr lang="en-US" dirty="0" smtClean="0"/>
              <a:t>consciousness</a:t>
            </a:r>
          </a:p>
          <a:p>
            <a:r>
              <a:rPr lang="en-US" dirty="0"/>
              <a:t>Expanding seniors </a:t>
            </a:r>
            <a:r>
              <a:rPr lang="en-US" dirty="0" smtClean="0"/>
              <a:t>market</a:t>
            </a:r>
          </a:p>
          <a:p>
            <a:r>
              <a:rPr lang="en-US" dirty="0"/>
              <a:t>Impact of Millennials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12</a:t>
            </a:fld>
            <a:endParaRPr lang="en-US" dirty="0"/>
          </a:p>
        </p:txBody>
      </p:sp>
    </p:spTree>
    <p:extLst>
      <p:ext uri="{BB962C8B-B14F-4D97-AF65-F5344CB8AC3E}">
        <p14:creationId xmlns:p14="http://schemas.microsoft.com/office/powerpoint/2010/main" val="2429092353"/>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Sociocultural Trends</a:t>
            </a:r>
          </a:p>
        </p:txBody>
      </p:sp>
      <p:sp>
        <p:nvSpPr>
          <p:cNvPr id="3" name="Content Placeholder 2"/>
          <p:cNvSpPr>
            <a:spLocks noGrp="1"/>
          </p:cNvSpPr>
          <p:nvPr>
            <p:ph idx="1"/>
          </p:nvPr>
        </p:nvSpPr>
        <p:spPr/>
        <p:txBody>
          <a:bodyPr/>
          <a:lstStyle/>
          <a:p>
            <a:r>
              <a:rPr lang="en-US" dirty="0"/>
              <a:t>Declining mass </a:t>
            </a:r>
            <a:r>
              <a:rPr lang="en-US" dirty="0" smtClean="0"/>
              <a:t>market</a:t>
            </a:r>
          </a:p>
          <a:p>
            <a:r>
              <a:rPr lang="en-US" dirty="0"/>
              <a:t>Changing pace and location of </a:t>
            </a:r>
            <a:r>
              <a:rPr lang="en-US" dirty="0" smtClean="0"/>
              <a:t>life</a:t>
            </a:r>
          </a:p>
          <a:p>
            <a:r>
              <a:rPr lang="en-US" dirty="0"/>
              <a:t>Changing household </a:t>
            </a:r>
            <a:r>
              <a:rPr lang="en-US" dirty="0" smtClean="0"/>
              <a:t>composition</a:t>
            </a:r>
          </a:p>
          <a:p>
            <a:r>
              <a:rPr lang="en-US" dirty="0"/>
              <a:t>Increasing diversity of workforce and </a:t>
            </a:r>
            <a:r>
              <a:rPr lang="en-US" dirty="0" smtClean="0"/>
              <a:t>markets</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13</a:t>
            </a:fld>
            <a:endParaRPr lang="en-US" dirty="0"/>
          </a:p>
        </p:txBody>
      </p:sp>
    </p:spTree>
    <p:extLst>
      <p:ext uri="{BB962C8B-B14F-4D97-AF65-F5344CB8AC3E}">
        <p14:creationId xmlns:p14="http://schemas.microsoft.com/office/powerpoint/2010/main" val="2734194960"/>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Breakthroughs</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616872231"/>
              </p:ext>
            </p:extLst>
          </p:nvPr>
        </p:nvGraphicFramePr>
        <p:xfrm>
          <a:off x="1524000" y="1752600"/>
          <a:ext cx="6096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14</a:t>
            </a:fld>
            <a:endParaRPr lang="en-US" dirty="0"/>
          </a:p>
        </p:txBody>
      </p:sp>
    </p:spTree>
    <p:extLst>
      <p:ext uri="{BB962C8B-B14F-4D97-AF65-F5344CB8AC3E}">
        <p14:creationId xmlns:p14="http://schemas.microsoft.com/office/powerpoint/2010/main" val="2861549139"/>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Risk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0247309"/>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15</a:t>
            </a:fld>
            <a:endParaRPr lang="en-US" dirty="0"/>
          </a:p>
        </p:txBody>
      </p:sp>
    </p:spTree>
    <p:extLst>
      <p:ext uri="{BB962C8B-B14F-4D97-AF65-F5344CB8AC3E}">
        <p14:creationId xmlns:p14="http://schemas.microsoft.com/office/powerpoint/2010/main" val="552310439"/>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smtClean="0"/>
              <a:t>Some Important Variables in International Societal Environments</a:t>
            </a:r>
            <a:endParaRPr lang="en-US" sz="4000"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3277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F9BE9FFC-B931-4EEC-A84F-6DE226D05DC0}" type="slidenum">
              <a:rPr lang="en-US" altLang="en-US" sz="1200" smtClean="0"/>
              <a:pPr/>
              <a:t>16</a:t>
            </a:fld>
            <a:endParaRPr lang="en-US" altLang="en-US" sz="1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97681"/>
            <a:ext cx="7620000" cy="456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78034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Scanning External Environment</a:t>
            </a:r>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3379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D20B6DEC-9192-4406-8D7E-63B63D6900C5}" type="slidenum">
              <a:rPr lang="en-US" altLang="en-US" sz="1200" smtClean="0"/>
              <a:pPr/>
              <a:t>17</a:t>
            </a:fld>
            <a:endParaRPr lang="en-US" altLang="en-US" sz="1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2600"/>
            <a:ext cx="8229600" cy="412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51968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Forces </a:t>
            </a:r>
            <a:r>
              <a:rPr lang="en-US" dirty="0" smtClean="0"/>
              <a:t>Driving</a:t>
            </a:r>
            <a:r>
              <a:rPr lang="en-US" dirty="0"/>
              <a:t> </a:t>
            </a:r>
            <a:r>
              <a:rPr lang="en-US" dirty="0" smtClean="0"/>
              <a:t>Industry Competition</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4-</a:t>
            </a:r>
            <a:fld id="{3BA836C6-F704-448B-94C4-5B456B503172}" type="slidenum">
              <a:rPr lang="en-US" smtClean="0"/>
              <a:pPr/>
              <a:t>18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399"/>
            <a:ext cx="7162800" cy="459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04744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Threat of New Entrants</a:t>
            </a:r>
            <a:endParaRPr lang="en-US" dirty="0"/>
          </a:p>
        </p:txBody>
      </p:sp>
      <p:sp>
        <p:nvSpPr>
          <p:cNvPr id="38916" name="Rectangle 2"/>
          <p:cNvSpPr>
            <a:spLocks noGrp="1" noChangeArrowheads="1"/>
          </p:cNvSpPr>
          <p:nvPr>
            <p:ph idx="1"/>
          </p:nvPr>
        </p:nvSpPr>
        <p:spPr/>
        <p:txBody>
          <a:bodyPr/>
          <a:lstStyle/>
          <a:p>
            <a:r>
              <a:rPr lang="en-US" altLang="en-US" b="1" dirty="0" smtClean="0"/>
              <a:t>Threat of new entrants</a:t>
            </a:r>
          </a:p>
          <a:p>
            <a:pPr lvl="1"/>
            <a:r>
              <a:rPr lang="en-US" altLang="en-US" dirty="0" smtClean="0"/>
              <a:t>new entrants to an industry bring new capacity, a desire to gain market share and substantial resources</a:t>
            </a:r>
          </a:p>
          <a:p>
            <a:r>
              <a:rPr lang="en-US" b="1" dirty="0" smtClean="0"/>
              <a:t>Entry </a:t>
            </a:r>
            <a:r>
              <a:rPr lang="en-US" b="1" dirty="0"/>
              <a:t>barrier </a:t>
            </a:r>
            <a:endParaRPr lang="en-US" dirty="0"/>
          </a:p>
          <a:p>
            <a:pPr lvl="1"/>
            <a:r>
              <a:rPr lang="en-US" dirty="0" smtClean="0"/>
              <a:t>an </a:t>
            </a:r>
            <a:r>
              <a:rPr lang="en-US" dirty="0"/>
              <a:t>obstruction that makes it </a:t>
            </a:r>
            <a:r>
              <a:rPr lang="en-US" dirty="0" smtClean="0"/>
              <a:t>difficult for </a:t>
            </a:r>
            <a:r>
              <a:rPr lang="en-US" dirty="0"/>
              <a:t>a company to enter an industry</a:t>
            </a:r>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891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CF9DD5DE-9225-4593-B5F0-6ADF1463C7A7}" type="slidenum">
              <a:rPr lang="en-US" altLang="en-US" sz="1200" smtClean="0"/>
              <a:pPr/>
              <a:t>19</a:t>
            </a:fld>
            <a:endParaRPr lang="en-US" altLang="en-US" sz="1200" dirty="0"/>
          </a:p>
        </p:txBody>
      </p:sp>
    </p:spTree>
    <p:extLst>
      <p:ext uri="{BB962C8B-B14F-4D97-AF65-F5344CB8AC3E}">
        <p14:creationId xmlns:p14="http://schemas.microsoft.com/office/powerpoint/2010/main" val="375545562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9" name="Content Placeholder 8"/>
          <p:cNvSpPr>
            <a:spLocks noGrp="1"/>
          </p:cNvSpPr>
          <p:nvPr>
            <p:ph idx="1"/>
          </p:nvPr>
        </p:nvSpPr>
        <p:spPr/>
        <p:txBody>
          <a:bodyPr>
            <a:normAutofit fontScale="85000" lnSpcReduction="10000"/>
          </a:bodyPr>
          <a:lstStyle/>
          <a:p>
            <a:r>
              <a:rPr lang="en-US" dirty="0"/>
              <a:t>Recognize aspects of an </a:t>
            </a:r>
            <a:r>
              <a:rPr lang="en-US" dirty="0" smtClean="0"/>
              <a:t>organization’s environment </a:t>
            </a:r>
            <a:r>
              <a:rPr lang="en-US" dirty="0"/>
              <a:t>that can influence its </a:t>
            </a:r>
            <a:r>
              <a:rPr lang="en-US" dirty="0" smtClean="0"/>
              <a:t>long-term decisions</a:t>
            </a:r>
            <a:endParaRPr lang="en-US" dirty="0"/>
          </a:p>
          <a:p>
            <a:r>
              <a:rPr lang="en-US" dirty="0" smtClean="0"/>
              <a:t>Identify </a:t>
            </a:r>
            <a:r>
              <a:rPr lang="en-US" dirty="0"/>
              <a:t>the aspects of an </a:t>
            </a:r>
            <a:r>
              <a:rPr lang="en-US" dirty="0" smtClean="0"/>
              <a:t>organization’s environment </a:t>
            </a:r>
            <a:r>
              <a:rPr lang="en-US" dirty="0"/>
              <a:t>that are most </a:t>
            </a:r>
            <a:r>
              <a:rPr lang="en-US" dirty="0" smtClean="0"/>
              <a:t>strategically important</a:t>
            </a:r>
            <a:endParaRPr lang="en-US" dirty="0"/>
          </a:p>
          <a:p>
            <a:r>
              <a:rPr lang="en-US" dirty="0" smtClean="0"/>
              <a:t>Conduct </a:t>
            </a:r>
            <a:r>
              <a:rPr lang="en-US" dirty="0"/>
              <a:t>an industry analysis to </a:t>
            </a:r>
            <a:r>
              <a:rPr lang="en-US" dirty="0" smtClean="0"/>
              <a:t>understand the </a:t>
            </a:r>
            <a:r>
              <a:rPr lang="en-US" dirty="0"/>
              <a:t>competitive forces that influence </a:t>
            </a:r>
            <a:r>
              <a:rPr lang="en-US" dirty="0" smtClean="0"/>
              <a:t>the intensity </a:t>
            </a:r>
            <a:r>
              <a:rPr lang="en-US" dirty="0"/>
              <a:t>of rivalry within an industry</a:t>
            </a:r>
          </a:p>
          <a:p>
            <a:r>
              <a:rPr lang="en-US" dirty="0" smtClean="0"/>
              <a:t>Understand </a:t>
            </a:r>
            <a:r>
              <a:rPr lang="en-US" dirty="0"/>
              <a:t>how industry maturity </a:t>
            </a:r>
            <a:r>
              <a:rPr lang="en-US" dirty="0" smtClean="0"/>
              <a:t>affects industry </a:t>
            </a:r>
            <a:r>
              <a:rPr lang="en-US" dirty="0"/>
              <a:t>competitive forces</a:t>
            </a:r>
          </a:p>
          <a:p>
            <a:r>
              <a:rPr lang="en-US" dirty="0" smtClean="0"/>
              <a:t>Categorize </a:t>
            </a:r>
            <a:r>
              <a:rPr lang="en-US" dirty="0"/>
              <a:t>international industries </a:t>
            </a:r>
            <a:r>
              <a:rPr lang="en-US" dirty="0" smtClean="0"/>
              <a:t>based on </a:t>
            </a:r>
            <a:r>
              <a:rPr lang="en-US" dirty="0"/>
              <a:t>their pressures for coordination </a:t>
            </a:r>
            <a:r>
              <a:rPr lang="en-US" dirty="0" smtClean="0"/>
              <a:t>and local </a:t>
            </a:r>
            <a:r>
              <a:rPr lang="en-US" dirty="0"/>
              <a:t>responsiveness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2</a:t>
            </a:fld>
            <a:endParaRPr lang="en-US" dirty="0"/>
          </a:p>
        </p:txBody>
      </p:sp>
    </p:spTree>
    <p:extLst>
      <p:ext uri="{BB962C8B-B14F-4D97-AF65-F5344CB8AC3E}">
        <p14:creationId xmlns:p14="http://schemas.microsoft.com/office/powerpoint/2010/main" val="2329157906"/>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Entry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2927966"/>
              </p:ext>
            </p:extLst>
          </p:nvPr>
        </p:nvGraphicFramePr>
        <p:xfrm>
          <a:off x="1600200" y="1752600"/>
          <a:ext cx="5943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20</a:t>
            </a:fld>
            <a:endParaRPr lang="en-US" dirty="0"/>
          </a:p>
        </p:txBody>
      </p:sp>
    </p:spTree>
    <p:extLst>
      <p:ext uri="{BB962C8B-B14F-4D97-AF65-F5344CB8AC3E}">
        <p14:creationId xmlns:p14="http://schemas.microsoft.com/office/powerpoint/2010/main" val="730394359"/>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Rivalry </a:t>
            </a:r>
            <a:r>
              <a:rPr lang="en-US" dirty="0" smtClean="0"/>
              <a:t>among </a:t>
            </a:r>
            <a:r>
              <a:rPr lang="en-US" dirty="0" smtClean="0"/>
              <a:t>Existing Firms</a:t>
            </a:r>
            <a:endParaRPr lang="en-US" dirty="0"/>
          </a:p>
        </p:txBody>
      </p:sp>
      <p:sp>
        <p:nvSpPr>
          <p:cNvPr id="40964" name="Rectangle 2"/>
          <p:cNvSpPr>
            <a:spLocks noGrp="1" noChangeArrowheads="1"/>
          </p:cNvSpPr>
          <p:nvPr>
            <p:ph idx="1"/>
          </p:nvPr>
        </p:nvSpPr>
        <p:spPr/>
        <p:txBody>
          <a:bodyPr>
            <a:normAutofit/>
          </a:bodyPr>
          <a:lstStyle/>
          <a:p>
            <a:r>
              <a:rPr lang="en-US" dirty="0"/>
              <a:t>In most industries, corporations are </a:t>
            </a:r>
            <a:r>
              <a:rPr lang="en-US" dirty="0">
                <a:solidFill>
                  <a:schemeClr val="tx2">
                    <a:lumMod val="60000"/>
                    <a:lumOff val="40000"/>
                  </a:schemeClr>
                </a:solidFill>
              </a:rPr>
              <a:t>mutually dependent</a:t>
            </a:r>
            <a:r>
              <a:rPr lang="en-US" dirty="0"/>
              <a:t>.</a:t>
            </a:r>
            <a:r>
              <a:rPr lang="en-US" dirty="0">
                <a:solidFill>
                  <a:schemeClr val="tx2">
                    <a:lumMod val="60000"/>
                    <a:lumOff val="40000"/>
                  </a:schemeClr>
                </a:solidFill>
              </a:rPr>
              <a:t> </a:t>
            </a:r>
            <a:endParaRPr lang="en-US" dirty="0" smtClean="0">
              <a:solidFill>
                <a:schemeClr val="tx2">
                  <a:lumMod val="60000"/>
                  <a:lumOff val="40000"/>
                </a:schemeClr>
              </a:solidFill>
            </a:endParaRPr>
          </a:p>
          <a:p>
            <a:r>
              <a:rPr lang="en-US" dirty="0" smtClean="0"/>
              <a:t>A </a:t>
            </a:r>
            <a:r>
              <a:rPr lang="en-US" dirty="0"/>
              <a:t>competitive move by one </a:t>
            </a:r>
            <a:r>
              <a:rPr lang="en-US" dirty="0" smtClean="0"/>
              <a:t>firm can </a:t>
            </a:r>
            <a:r>
              <a:rPr lang="en-US" dirty="0"/>
              <a:t>be expected to have a noticeable effect on its competitors and thus may cause</a:t>
            </a:r>
            <a:r>
              <a:rPr lang="en-US" dirty="0">
                <a:solidFill>
                  <a:schemeClr val="tx2">
                    <a:lumMod val="60000"/>
                    <a:lumOff val="40000"/>
                  </a:schemeClr>
                </a:solidFill>
              </a:rPr>
              <a:t> retaliation</a:t>
            </a:r>
            <a:r>
              <a:rPr lang="en-US" dirty="0"/>
              <a:t>.</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096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27D00094-8013-402F-8085-0ECC0BABB8C3}" type="slidenum">
              <a:rPr lang="en-US" altLang="en-US" sz="1200" smtClean="0"/>
              <a:pPr/>
              <a:t>21</a:t>
            </a:fld>
            <a:endParaRPr lang="en-US" altLang="en-US" sz="1200" dirty="0"/>
          </a:p>
        </p:txBody>
      </p:sp>
    </p:spTree>
    <p:extLst>
      <p:ext uri="{BB962C8B-B14F-4D97-AF65-F5344CB8AC3E}">
        <p14:creationId xmlns:p14="http://schemas.microsoft.com/office/powerpoint/2010/main" val="102338559"/>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Rivalry </a:t>
            </a:r>
            <a:r>
              <a:rPr lang="en-US" dirty="0" smtClean="0"/>
              <a:t>among </a:t>
            </a:r>
            <a:r>
              <a:rPr lang="en-US" dirty="0" smtClean="0"/>
              <a:t>Existing Firms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35314167"/>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22</a:t>
            </a:fld>
            <a:endParaRPr lang="en-US" dirty="0"/>
          </a:p>
        </p:txBody>
      </p:sp>
    </p:spTree>
    <p:extLst>
      <p:ext uri="{BB962C8B-B14F-4D97-AF65-F5344CB8AC3E}">
        <p14:creationId xmlns:p14="http://schemas.microsoft.com/office/powerpoint/2010/main" val="182706752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Threat of Substitute </a:t>
            </a:r>
            <a:br>
              <a:rPr lang="en-US" dirty="0" smtClean="0"/>
            </a:br>
            <a:r>
              <a:rPr lang="en-US" dirty="0" smtClean="0"/>
              <a:t>Products or Services</a:t>
            </a:r>
            <a:endParaRPr lang="en-US" dirty="0"/>
          </a:p>
        </p:txBody>
      </p:sp>
      <p:sp>
        <p:nvSpPr>
          <p:cNvPr id="41988" name="Rectangle 2"/>
          <p:cNvSpPr>
            <a:spLocks noGrp="1" noChangeArrowheads="1"/>
          </p:cNvSpPr>
          <p:nvPr>
            <p:ph idx="1"/>
          </p:nvPr>
        </p:nvSpPr>
        <p:spPr/>
        <p:txBody>
          <a:bodyPr>
            <a:normAutofit/>
          </a:bodyPr>
          <a:lstStyle/>
          <a:p>
            <a:r>
              <a:rPr lang="en-US" b="1" dirty="0" smtClean="0"/>
              <a:t>Substitute </a:t>
            </a:r>
            <a:r>
              <a:rPr lang="en-US" b="1" dirty="0"/>
              <a:t>product </a:t>
            </a:r>
            <a:endParaRPr lang="en-US" dirty="0" smtClean="0"/>
          </a:p>
          <a:p>
            <a:pPr lvl="1"/>
            <a:r>
              <a:rPr lang="en-US" dirty="0" smtClean="0"/>
              <a:t>a </a:t>
            </a:r>
            <a:r>
              <a:rPr lang="en-US" dirty="0"/>
              <a:t>product that appears to be different but can satisfy the same need </a:t>
            </a:r>
            <a:r>
              <a:rPr lang="en-US" dirty="0" smtClean="0"/>
              <a:t>as another product</a:t>
            </a:r>
          </a:p>
          <a:p>
            <a:pPr lvl="1"/>
            <a:endParaRPr lang="en-US" sz="800" dirty="0" smtClean="0"/>
          </a:p>
          <a:p>
            <a:r>
              <a:rPr lang="en-US" sz="3000" dirty="0" smtClean="0"/>
              <a:t>The </a:t>
            </a:r>
            <a:r>
              <a:rPr lang="en-US" sz="3000" dirty="0"/>
              <a:t>identification of </a:t>
            </a:r>
            <a:r>
              <a:rPr lang="en-US" sz="3000" dirty="0">
                <a:solidFill>
                  <a:schemeClr val="tx2">
                    <a:lumMod val="60000"/>
                    <a:lumOff val="40000"/>
                  </a:schemeClr>
                </a:solidFill>
              </a:rPr>
              <a:t>possible substitute products </a:t>
            </a:r>
            <a:r>
              <a:rPr lang="en-US" sz="3000" dirty="0" smtClean="0"/>
              <a:t>means searching for </a:t>
            </a:r>
            <a:r>
              <a:rPr lang="en-US" sz="3000" dirty="0"/>
              <a:t>products </a:t>
            </a:r>
            <a:r>
              <a:rPr lang="en-US" sz="3000" dirty="0" smtClean="0"/>
              <a:t>that </a:t>
            </a:r>
            <a:r>
              <a:rPr lang="en-US" sz="3000" dirty="0"/>
              <a:t>can perform the </a:t>
            </a:r>
            <a:r>
              <a:rPr lang="en-US" sz="3000" dirty="0">
                <a:solidFill>
                  <a:schemeClr val="tx2">
                    <a:lumMod val="60000"/>
                    <a:lumOff val="40000"/>
                  </a:schemeClr>
                </a:solidFill>
              </a:rPr>
              <a:t>same function</a:t>
            </a:r>
            <a:r>
              <a:rPr lang="en-US" sz="3000" dirty="0"/>
              <a:t>, even though they have a </a:t>
            </a:r>
            <a:r>
              <a:rPr lang="en-US" sz="3000" dirty="0" smtClean="0"/>
              <a:t>different appearance.</a:t>
            </a:r>
            <a:endParaRPr lang="en-US" altLang="en-US" sz="3000"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198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E43B3430-732A-4A69-AE40-6740976C22B8}" type="slidenum">
              <a:rPr lang="en-US" altLang="en-US" sz="1200" smtClean="0"/>
              <a:pPr/>
              <a:t>23</a:t>
            </a:fld>
            <a:endParaRPr lang="en-US" altLang="en-US" sz="1200" dirty="0"/>
          </a:p>
        </p:txBody>
      </p:sp>
    </p:spTree>
    <p:extLst>
      <p:ext uri="{BB962C8B-B14F-4D97-AF65-F5344CB8AC3E}">
        <p14:creationId xmlns:p14="http://schemas.microsoft.com/office/powerpoint/2010/main" val="380972338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Bargaining Power of Buyers</a:t>
            </a:r>
            <a:endParaRPr lang="en-US" dirty="0"/>
          </a:p>
        </p:txBody>
      </p:sp>
      <p:sp>
        <p:nvSpPr>
          <p:cNvPr id="43012" name="Rectangle 2"/>
          <p:cNvSpPr>
            <a:spLocks noGrp="1" noChangeArrowheads="1"/>
          </p:cNvSpPr>
          <p:nvPr>
            <p:ph idx="1"/>
          </p:nvPr>
        </p:nvSpPr>
        <p:spPr/>
        <p:txBody>
          <a:bodyPr/>
          <a:lstStyle/>
          <a:p>
            <a:r>
              <a:rPr lang="en-US" altLang="en-US" b="1" dirty="0" smtClean="0"/>
              <a:t>Bargaining power of buyers</a:t>
            </a:r>
          </a:p>
          <a:p>
            <a:pPr lvl="1"/>
            <a:r>
              <a:rPr lang="en-US" altLang="en-US" dirty="0" smtClean="0"/>
              <a:t>ability of buyers to force prices down, bargain for higher quality and play competitors against each other</a:t>
            </a:r>
          </a:p>
          <a:p>
            <a:pPr lvl="1"/>
            <a:r>
              <a:rPr lang="en-US" altLang="en-US" dirty="0" smtClean="0"/>
              <a:t>Large purchases, backward integration, alternative suppliers, low cost to change suppliers, product represents a high percentage of buyer’s cost, buyer earns low profits, product is unimportant to buyer</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301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121D8A7F-9182-49C3-B4EE-E0D5372B5513}" type="slidenum">
              <a:rPr lang="en-US" altLang="en-US" sz="1200" smtClean="0"/>
              <a:pPr/>
              <a:t>24</a:t>
            </a:fld>
            <a:endParaRPr lang="en-US" altLang="en-US" sz="1200" dirty="0"/>
          </a:p>
        </p:txBody>
      </p:sp>
    </p:spTree>
    <p:extLst>
      <p:ext uri="{BB962C8B-B14F-4D97-AF65-F5344CB8AC3E}">
        <p14:creationId xmlns:p14="http://schemas.microsoft.com/office/powerpoint/2010/main" val="214567655"/>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Bargaining Power of Suppliers</a:t>
            </a:r>
            <a:endParaRPr lang="en-US" dirty="0"/>
          </a:p>
        </p:txBody>
      </p:sp>
      <p:sp>
        <p:nvSpPr>
          <p:cNvPr id="44036" name="Rectangle 2"/>
          <p:cNvSpPr>
            <a:spLocks noGrp="1" noChangeArrowheads="1"/>
          </p:cNvSpPr>
          <p:nvPr>
            <p:ph idx="1"/>
          </p:nvPr>
        </p:nvSpPr>
        <p:spPr/>
        <p:txBody>
          <a:bodyPr>
            <a:normAutofit/>
          </a:bodyPr>
          <a:lstStyle/>
          <a:p>
            <a:r>
              <a:rPr lang="en-US" dirty="0"/>
              <a:t>Buyers affect an industry through their ability to </a:t>
            </a:r>
            <a:r>
              <a:rPr lang="en-US" dirty="0">
                <a:solidFill>
                  <a:schemeClr val="accent1">
                    <a:lumMod val="75000"/>
                  </a:schemeClr>
                </a:solidFill>
              </a:rPr>
              <a:t>force down prices</a:t>
            </a:r>
            <a:r>
              <a:rPr lang="en-US" dirty="0"/>
              <a:t>, bargain for </a:t>
            </a:r>
            <a:r>
              <a:rPr lang="en-US" dirty="0">
                <a:solidFill>
                  <a:schemeClr val="accent1">
                    <a:lumMod val="75000"/>
                  </a:schemeClr>
                </a:solidFill>
              </a:rPr>
              <a:t>higher </a:t>
            </a:r>
            <a:r>
              <a:rPr lang="en-US" dirty="0" smtClean="0">
                <a:solidFill>
                  <a:schemeClr val="accent1">
                    <a:lumMod val="75000"/>
                  </a:schemeClr>
                </a:solidFill>
              </a:rPr>
              <a:t>quality</a:t>
            </a:r>
            <a:r>
              <a:rPr lang="en-US" dirty="0" smtClean="0"/>
              <a:t> or </a:t>
            </a:r>
            <a:r>
              <a:rPr lang="en-US" dirty="0"/>
              <a:t>more </a:t>
            </a:r>
            <a:r>
              <a:rPr lang="en-US" dirty="0" smtClean="0"/>
              <a:t>services </a:t>
            </a:r>
            <a:r>
              <a:rPr lang="en-US" dirty="0"/>
              <a:t>and play competitors against each other</a:t>
            </a:r>
            <a:r>
              <a:rPr lang="en-US" dirty="0" smtClean="0"/>
              <a:t>.</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403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E456EC28-7611-440E-AF69-E4927DCF8954}" type="slidenum">
              <a:rPr lang="en-US" altLang="en-US" sz="1200" smtClean="0"/>
              <a:pPr/>
              <a:t>25</a:t>
            </a:fld>
            <a:endParaRPr lang="en-US" altLang="en-US" sz="1200" dirty="0"/>
          </a:p>
        </p:txBody>
      </p:sp>
    </p:spTree>
    <p:extLst>
      <p:ext uri="{BB962C8B-B14F-4D97-AF65-F5344CB8AC3E}">
        <p14:creationId xmlns:p14="http://schemas.microsoft.com/office/powerpoint/2010/main" val="279293524"/>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Bargaining Power of Suppliers</a:t>
            </a:r>
          </a:p>
        </p:txBody>
      </p:sp>
      <p:sp>
        <p:nvSpPr>
          <p:cNvPr id="3" name="Content Placeholder 2"/>
          <p:cNvSpPr>
            <a:spLocks noGrp="1"/>
          </p:cNvSpPr>
          <p:nvPr>
            <p:ph idx="1"/>
          </p:nvPr>
        </p:nvSpPr>
        <p:spPr/>
        <p:txBody>
          <a:bodyPr>
            <a:normAutofit/>
          </a:bodyPr>
          <a:lstStyle/>
          <a:p>
            <a:pPr marL="0" indent="0">
              <a:buNone/>
            </a:pPr>
            <a:r>
              <a:rPr lang="en-US" dirty="0" smtClean="0"/>
              <a:t>A </a:t>
            </a:r>
            <a:r>
              <a:rPr lang="en-US" dirty="0" smtClean="0">
                <a:solidFill>
                  <a:schemeClr val="accent1">
                    <a:lumMod val="75000"/>
                  </a:schemeClr>
                </a:solidFill>
              </a:rPr>
              <a:t>buyer</a:t>
            </a:r>
            <a:r>
              <a:rPr lang="en-US" dirty="0" smtClean="0"/>
              <a:t> </a:t>
            </a:r>
            <a:r>
              <a:rPr lang="en-US" dirty="0"/>
              <a:t>or a </a:t>
            </a:r>
            <a:r>
              <a:rPr lang="en-US" dirty="0">
                <a:solidFill>
                  <a:schemeClr val="accent1">
                    <a:lumMod val="75000"/>
                  </a:schemeClr>
                </a:solidFill>
              </a:rPr>
              <a:t>group of buyers </a:t>
            </a:r>
            <a:r>
              <a:rPr lang="en-US" dirty="0" smtClean="0"/>
              <a:t>is powerful </a:t>
            </a:r>
            <a:r>
              <a:rPr lang="en-US" dirty="0"/>
              <a:t>if some of the following factors hold true:</a:t>
            </a:r>
            <a:endParaRPr lang="en-US" altLang="en-US" dirty="0" smtClean="0"/>
          </a:p>
          <a:p>
            <a:r>
              <a:rPr lang="en-US" altLang="en-US" sz="3000" dirty="0" smtClean="0"/>
              <a:t>Industry </a:t>
            </a:r>
            <a:r>
              <a:rPr lang="en-US" altLang="en-US" sz="3000" dirty="0"/>
              <a:t>is dominated by a few companies</a:t>
            </a:r>
          </a:p>
          <a:p>
            <a:r>
              <a:rPr lang="en-US" altLang="en-US" sz="3000" dirty="0"/>
              <a:t>Unique product or service</a:t>
            </a:r>
          </a:p>
          <a:p>
            <a:r>
              <a:rPr lang="en-US" altLang="en-US" sz="3000" dirty="0"/>
              <a:t>Substitutes are not readily available</a:t>
            </a:r>
          </a:p>
          <a:p>
            <a:r>
              <a:rPr lang="en-US" altLang="en-US" sz="3000" dirty="0"/>
              <a:t>Ability to forward integrate</a:t>
            </a:r>
          </a:p>
          <a:p>
            <a:r>
              <a:rPr lang="en-US" altLang="en-US" sz="3000" dirty="0"/>
              <a:t>Unimportance of product or service to the industry</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26</a:t>
            </a:fld>
            <a:endParaRPr lang="en-US" dirty="0"/>
          </a:p>
        </p:txBody>
      </p:sp>
    </p:spTree>
    <p:extLst>
      <p:ext uri="{BB962C8B-B14F-4D97-AF65-F5344CB8AC3E}">
        <p14:creationId xmlns:p14="http://schemas.microsoft.com/office/powerpoint/2010/main" val="3171893372"/>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Relative Power of Other Stakeholders</a:t>
            </a:r>
            <a:endParaRPr lang="en-US" dirty="0"/>
          </a:p>
        </p:txBody>
      </p:sp>
      <p:sp>
        <p:nvSpPr>
          <p:cNvPr id="45060" name="Rectangle 2"/>
          <p:cNvSpPr>
            <a:spLocks noGrp="1" noChangeArrowheads="1"/>
          </p:cNvSpPr>
          <p:nvPr>
            <p:ph idx="1"/>
          </p:nvPr>
        </p:nvSpPr>
        <p:spPr/>
        <p:txBody>
          <a:bodyPr>
            <a:normAutofit/>
          </a:bodyPr>
          <a:lstStyle/>
          <a:p>
            <a:r>
              <a:rPr lang="en-US" altLang="en-US" dirty="0" smtClean="0"/>
              <a:t>Government</a:t>
            </a:r>
          </a:p>
          <a:p>
            <a:r>
              <a:rPr lang="en-US" altLang="en-US" dirty="0" smtClean="0"/>
              <a:t>Local communities</a:t>
            </a:r>
          </a:p>
          <a:p>
            <a:r>
              <a:rPr lang="en-US" altLang="en-US" dirty="0" smtClean="0"/>
              <a:t>Creditors</a:t>
            </a:r>
          </a:p>
          <a:p>
            <a:r>
              <a:rPr lang="en-US" altLang="en-US" dirty="0" smtClean="0"/>
              <a:t>Trade associations</a:t>
            </a:r>
          </a:p>
          <a:p>
            <a:r>
              <a:rPr lang="en-US" altLang="en-US" dirty="0" smtClean="0"/>
              <a:t>Special interest groups</a:t>
            </a:r>
          </a:p>
          <a:p>
            <a:r>
              <a:rPr lang="en-US" altLang="en-US" dirty="0" smtClean="0"/>
              <a:t>Unions</a:t>
            </a:r>
          </a:p>
          <a:p>
            <a:r>
              <a:rPr lang="en-US" altLang="en-US" dirty="0" smtClean="0"/>
              <a:t>Shareholders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505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38CA0281-0B84-44B9-A76D-1E23B8E539CD}" type="slidenum">
              <a:rPr lang="en-US" altLang="en-US" sz="1200" smtClean="0"/>
              <a:pPr/>
              <a:t>27</a:t>
            </a:fld>
            <a:endParaRPr lang="en-US" altLang="en-US" sz="1200" dirty="0"/>
          </a:p>
        </p:txBody>
      </p:sp>
    </p:spTree>
    <p:extLst>
      <p:ext uri="{BB962C8B-B14F-4D97-AF65-F5344CB8AC3E}">
        <p14:creationId xmlns:p14="http://schemas.microsoft.com/office/powerpoint/2010/main" val="3368932125"/>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Industry Evolution</a:t>
            </a:r>
            <a:endParaRPr lang="en-US" dirty="0"/>
          </a:p>
        </p:txBody>
      </p:sp>
      <p:sp>
        <p:nvSpPr>
          <p:cNvPr id="46084" name="Rectangle 2"/>
          <p:cNvSpPr>
            <a:spLocks noGrp="1" noChangeArrowheads="1"/>
          </p:cNvSpPr>
          <p:nvPr>
            <p:ph idx="1"/>
          </p:nvPr>
        </p:nvSpPr>
        <p:spPr/>
        <p:txBody>
          <a:bodyPr>
            <a:normAutofit/>
          </a:bodyPr>
          <a:lstStyle/>
          <a:p>
            <a:r>
              <a:rPr lang="en-US" altLang="en-US" b="1" dirty="0" smtClean="0"/>
              <a:t>Fragmented industry</a:t>
            </a:r>
          </a:p>
          <a:p>
            <a:pPr lvl="1"/>
            <a:r>
              <a:rPr lang="en-US" altLang="en-US" dirty="0" smtClean="0"/>
              <a:t>no firm has a large market share and each firm only serves a small piece of the total market in competition with other firms</a:t>
            </a:r>
          </a:p>
          <a:p>
            <a:r>
              <a:rPr lang="en-US" altLang="en-US" b="1" dirty="0" smtClean="0"/>
              <a:t>Consolidated industry</a:t>
            </a:r>
          </a:p>
          <a:p>
            <a:pPr lvl="1"/>
            <a:r>
              <a:rPr lang="en-US" altLang="en-US" dirty="0" smtClean="0"/>
              <a:t>domination by a few large firms, each struggles to differentiate products from its competition</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608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5FFD89A0-9443-439E-A76A-8BE27AE065EB}" type="slidenum">
              <a:rPr lang="en-US" altLang="en-US" sz="1200" smtClean="0"/>
              <a:pPr/>
              <a:t>28</a:t>
            </a:fld>
            <a:endParaRPr lang="en-US" altLang="en-US" sz="1200" dirty="0"/>
          </a:p>
        </p:txBody>
      </p:sp>
    </p:spTree>
    <p:extLst>
      <p:ext uri="{BB962C8B-B14F-4D97-AF65-F5344CB8AC3E}">
        <p14:creationId xmlns:p14="http://schemas.microsoft.com/office/powerpoint/2010/main" val="1309376519"/>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Categorizing International Industries</a:t>
            </a:r>
            <a:endParaRPr lang="en-US" dirty="0"/>
          </a:p>
        </p:txBody>
      </p:sp>
      <p:sp>
        <p:nvSpPr>
          <p:cNvPr id="47108" name="Rectangle 2"/>
          <p:cNvSpPr>
            <a:spLocks noGrp="1" noChangeArrowheads="1"/>
          </p:cNvSpPr>
          <p:nvPr>
            <p:ph idx="1"/>
          </p:nvPr>
        </p:nvSpPr>
        <p:spPr/>
        <p:txBody>
          <a:bodyPr>
            <a:normAutofit lnSpcReduction="10000"/>
          </a:bodyPr>
          <a:lstStyle/>
          <a:p>
            <a:r>
              <a:rPr lang="en-US" altLang="en-US" b="1" dirty="0" smtClean="0"/>
              <a:t>Multi-domestic industries</a:t>
            </a:r>
          </a:p>
          <a:p>
            <a:pPr lvl="1"/>
            <a:r>
              <a:rPr lang="en-US" altLang="en-US" dirty="0" smtClean="0"/>
              <a:t>specific to each country or group of countries</a:t>
            </a:r>
          </a:p>
          <a:p>
            <a:endParaRPr lang="en-US" altLang="en-US" sz="500" dirty="0" smtClean="0"/>
          </a:p>
          <a:p>
            <a:r>
              <a:rPr lang="en-US" altLang="en-US" b="1" dirty="0" smtClean="0"/>
              <a:t>Global industries</a:t>
            </a:r>
          </a:p>
          <a:p>
            <a:pPr lvl="1"/>
            <a:r>
              <a:rPr lang="en-US" altLang="en-US" dirty="0" smtClean="0"/>
              <a:t>operate worldwide with multinational companies making only small adjustments for country-specific circumstances</a:t>
            </a:r>
          </a:p>
          <a:p>
            <a:endParaRPr lang="en-US" altLang="en-US" sz="500" dirty="0" smtClean="0"/>
          </a:p>
          <a:p>
            <a:r>
              <a:rPr lang="en-US" altLang="en-US" b="1" dirty="0" smtClean="0"/>
              <a:t>Regional industries</a:t>
            </a:r>
          </a:p>
          <a:p>
            <a:pPr lvl="1"/>
            <a:r>
              <a:rPr lang="en-US" altLang="en-US" dirty="0" smtClean="0"/>
              <a:t>multinational companies primarily coordinate their activities within regions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71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A65E1A3A-2EFA-44E5-AA04-F5CD1E0178B5}" type="slidenum">
              <a:rPr lang="en-US" altLang="en-US" sz="1200" smtClean="0"/>
              <a:pPr/>
              <a:t>29</a:t>
            </a:fld>
            <a:endParaRPr lang="en-US" altLang="en-US" sz="1200" dirty="0"/>
          </a:p>
        </p:txBody>
      </p:sp>
    </p:spTree>
    <p:extLst>
      <p:ext uri="{BB962C8B-B14F-4D97-AF65-F5344CB8AC3E}">
        <p14:creationId xmlns:p14="http://schemas.microsoft.com/office/powerpoint/2010/main" val="72498548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r>
              <a:rPr lang="en-US" dirty="0"/>
              <a:t>Construct strategic group maps to </a:t>
            </a:r>
            <a:r>
              <a:rPr lang="en-US" dirty="0" smtClean="0"/>
              <a:t>assess the </a:t>
            </a:r>
            <a:r>
              <a:rPr lang="en-US" dirty="0"/>
              <a:t>competitive positions of firms in </a:t>
            </a:r>
            <a:r>
              <a:rPr lang="en-US" dirty="0" smtClean="0"/>
              <a:t>an industry</a:t>
            </a:r>
            <a:endParaRPr lang="en-US" dirty="0"/>
          </a:p>
          <a:p>
            <a:r>
              <a:rPr lang="en-US" dirty="0" smtClean="0"/>
              <a:t>Identify </a:t>
            </a:r>
            <a:r>
              <a:rPr lang="en-US" dirty="0"/>
              <a:t>key success factors and develop </a:t>
            </a:r>
            <a:r>
              <a:rPr lang="en-US" dirty="0" smtClean="0"/>
              <a:t>an industry </a:t>
            </a:r>
            <a:r>
              <a:rPr lang="en-US" dirty="0"/>
              <a:t>matrix</a:t>
            </a:r>
          </a:p>
          <a:p>
            <a:r>
              <a:rPr lang="en-US" dirty="0" smtClean="0"/>
              <a:t>Use </a:t>
            </a:r>
            <a:r>
              <a:rPr lang="en-US" dirty="0"/>
              <a:t>publicly available information </a:t>
            </a:r>
            <a:r>
              <a:rPr lang="en-US" dirty="0" smtClean="0"/>
              <a:t>to conduct </a:t>
            </a:r>
            <a:r>
              <a:rPr lang="en-US" dirty="0"/>
              <a:t>competitive intelligence</a:t>
            </a:r>
          </a:p>
          <a:p>
            <a:r>
              <a:rPr lang="en-US" dirty="0" smtClean="0"/>
              <a:t>Know </a:t>
            </a:r>
            <a:r>
              <a:rPr lang="en-US" dirty="0"/>
              <a:t>how to develop an industry scenario</a:t>
            </a:r>
          </a:p>
          <a:p>
            <a:r>
              <a:rPr lang="en-US" dirty="0" smtClean="0"/>
              <a:t>Be </a:t>
            </a:r>
            <a:r>
              <a:rPr lang="en-US" dirty="0"/>
              <a:t>able to construct an EFAS Table </a:t>
            </a:r>
            <a:r>
              <a:rPr lang="en-US" dirty="0" smtClean="0"/>
              <a:t>that summarizes </a:t>
            </a:r>
            <a:r>
              <a:rPr lang="en-US" dirty="0"/>
              <a:t>external </a:t>
            </a:r>
            <a:r>
              <a:rPr lang="en-US" dirty="0" smtClean="0"/>
              <a:t>environmental factors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3</a:t>
            </a:fld>
            <a:endParaRPr lang="en-US" dirty="0"/>
          </a:p>
        </p:txBody>
      </p:sp>
    </p:spTree>
    <p:extLst>
      <p:ext uri="{BB962C8B-B14F-4D97-AF65-F5344CB8AC3E}">
        <p14:creationId xmlns:p14="http://schemas.microsoft.com/office/powerpoint/2010/main" val="2199938181"/>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Continuum of </a:t>
            </a:r>
            <a:br>
              <a:rPr lang="en-US" dirty="0" smtClean="0"/>
            </a:br>
            <a:r>
              <a:rPr lang="en-US" dirty="0" smtClean="0"/>
              <a:t>International Industries</a:t>
            </a:r>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4813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F23C0482-F033-46C7-A08A-B8D0AC96DEAD}" type="slidenum">
              <a:rPr lang="en-US" altLang="en-US" sz="1200" smtClean="0"/>
              <a:pPr/>
              <a:t>30</a:t>
            </a:fld>
            <a:endParaRPr lang="en-US" altLang="en-US" sz="1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79391"/>
            <a:ext cx="8763000" cy="191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79235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Groups</a:t>
            </a:r>
            <a:endParaRPr lang="en-US" dirty="0"/>
          </a:p>
        </p:txBody>
      </p:sp>
      <p:sp>
        <p:nvSpPr>
          <p:cNvPr id="49156" name="Rectangle 2"/>
          <p:cNvSpPr>
            <a:spLocks noGrp="1" noChangeArrowheads="1"/>
          </p:cNvSpPr>
          <p:nvPr>
            <p:ph idx="1"/>
          </p:nvPr>
        </p:nvSpPr>
        <p:spPr/>
        <p:txBody>
          <a:bodyPr/>
          <a:lstStyle/>
          <a:p>
            <a:r>
              <a:rPr lang="en-US" altLang="en-US" b="1" dirty="0" smtClean="0"/>
              <a:t>Strategic group</a:t>
            </a:r>
          </a:p>
          <a:p>
            <a:pPr lvl="1"/>
            <a:r>
              <a:rPr lang="en-US" altLang="en-US" dirty="0" smtClean="0"/>
              <a:t>a set of business units or firms that pursue similar strategies with similar resources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9155"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36327E1F-9CBE-4F34-9103-81EAD5E8C90D}" type="slidenum">
              <a:rPr lang="en-US" altLang="en-US" sz="1200" smtClean="0"/>
              <a:pPr/>
              <a:t>31</a:t>
            </a:fld>
            <a:endParaRPr lang="en-US" altLang="en-US" sz="1200" dirty="0"/>
          </a:p>
        </p:txBody>
      </p:sp>
    </p:spTree>
    <p:extLst>
      <p:ext uri="{BB962C8B-B14F-4D97-AF65-F5344CB8AC3E}">
        <p14:creationId xmlns:p14="http://schemas.microsoft.com/office/powerpoint/2010/main" val="56294004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Mapping Strategic Groups in the</a:t>
            </a:r>
            <a:br>
              <a:rPr lang="en-US" dirty="0" smtClean="0"/>
            </a:br>
            <a:r>
              <a:rPr lang="en-US" dirty="0" smtClean="0"/>
              <a:t>U.S. Restaurant Chain Industry</a:t>
            </a:r>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0179"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76258936-21A4-4A3D-8F98-637D9673B315}" type="slidenum">
              <a:rPr lang="en-US" altLang="en-US" sz="1200" smtClean="0"/>
              <a:pPr/>
              <a:t>32</a:t>
            </a:fld>
            <a:endParaRPr lang="en-US" altLang="en-US" sz="12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73865"/>
            <a:ext cx="6553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52573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Strategic Types</a:t>
            </a:r>
            <a:endParaRPr lang="en-US" dirty="0"/>
          </a:p>
        </p:txBody>
      </p:sp>
      <p:sp>
        <p:nvSpPr>
          <p:cNvPr id="51204" name="Rectangle 2"/>
          <p:cNvSpPr>
            <a:spLocks noGrp="1" noChangeArrowheads="1"/>
          </p:cNvSpPr>
          <p:nvPr>
            <p:ph idx="1"/>
          </p:nvPr>
        </p:nvSpPr>
        <p:spPr/>
        <p:txBody>
          <a:bodyPr>
            <a:normAutofit fontScale="92500" lnSpcReduction="10000"/>
          </a:bodyPr>
          <a:lstStyle/>
          <a:p>
            <a:r>
              <a:rPr lang="en-US" altLang="en-US" b="1" dirty="0" smtClean="0"/>
              <a:t>Defenders</a:t>
            </a:r>
          </a:p>
          <a:p>
            <a:pPr lvl="1"/>
            <a:r>
              <a:rPr lang="en-US" altLang="en-US" dirty="0" smtClean="0"/>
              <a:t>focus on improving efficiency</a:t>
            </a:r>
          </a:p>
          <a:p>
            <a:r>
              <a:rPr lang="en-US" altLang="en-US" b="1" dirty="0" smtClean="0"/>
              <a:t>Prospectors</a:t>
            </a:r>
          </a:p>
          <a:p>
            <a:pPr lvl="1"/>
            <a:r>
              <a:rPr lang="en-US" altLang="en-US" dirty="0" smtClean="0"/>
              <a:t>focus on product innovation and market opportunities</a:t>
            </a:r>
          </a:p>
          <a:p>
            <a:r>
              <a:rPr lang="en-US" altLang="en-US" b="1" dirty="0" smtClean="0"/>
              <a:t>Analyzers</a:t>
            </a:r>
          </a:p>
          <a:p>
            <a:pPr lvl="1"/>
            <a:r>
              <a:rPr lang="en-US" altLang="en-US" dirty="0" smtClean="0"/>
              <a:t>focus on at least two different product market areas</a:t>
            </a:r>
          </a:p>
          <a:p>
            <a:r>
              <a:rPr lang="en-US" altLang="en-US" b="1" dirty="0" smtClean="0"/>
              <a:t>Reactors</a:t>
            </a:r>
          </a:p>
          <a:p>
            <a:pPr lvl="1"/>
            <a:r>
              <a:rPr lang="en-US" altLang="en-US" dirty="0" smtClean="0"/>
              <a:t>lack a consistent strategy-structure-culture relationship</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12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88AFD734-5FF3-4860-A1A0-55173F1A91D6}" type="slidenum">
              <a:rPr lang="en-US" altLang="en-US" sz="1200" smtClean="0"/>
              <a:pPr/>
              <a:t>33</a:t>
            </a:fld>
            <a:endParaRPr lang="en-US" altLang="en-US" sz="1200" dirty="0"/>
          </a:p>
        </p:txBody>
      </p:sp>
    </p:spTree>
    <p:extLst>
      <p:ext uri="{BB962C8B-B14F-4D97-AF65-F5344CB8AC3E}">
        <p14:creationId xmlns:p14="http://schemas.microsoft.com/office/powerpoint/2010/main" val="222069440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smtClean="0"/>
              <a:t>Hypercompetition</a:t>
            </a:r>
            <a:endParaRPr lang="en-US" dirty="0"/>
          </a:p>
        </p:txBody>
      </p:sp>
      <p:sp>
        <p:nvSpPr>
          <p:cNvPr id="52228" name="Rectangle 2"/>
          <p:cNvSpPr>
            <a:spLocks noGrp="1" noChangeArrowheads="1"/>
          </p:cNvSpPr>
          <p:nvPr>
            <p:ph idx="1"/>
          </p:nvPr>
        </p:nvSpPr>
        <p:spPr/>
        <p:txBody>
          <a:bodyPr>
            <a:normAutofit/>
          </a:bodyPr>
          <a:lstStyle/>
          <a:p>
            <a:r>
              <a:rPr lang="en-US" dirty="0" smtClean="0">
                <a:solidFill>
                  <a:schemeClr val="tx2">
                    <a:lumMod val="60000"/>
                    <a:lumOff val="40000"/>
                  </a:schemeClr>
                </a:solidFill>
              </a:rPr>
              <a:t>Market stability </a:t>
            </a:r>
            <a:r>
              <a:rPr lang="en-US" dirty="0" smtClean="0"/>
              <a:t>is threatened by short product life cycles, short product design cycles, new technologies, frequent entry by unexpected outsiders, repositioning by incumbents and </a:t>
            </a:r>
            <a:r>
              <a:rPr lang="en-US" dirty="0" smtClean="0">
                <a:solidFill>
                  <a:schemeClr val="tx2">
                    <a:lumMod val="60000"/>
                    <a:lumOff val="40000"/>
                  </a:schemeClr>
                </a:solidFill>
              </a:rPr>
              <a:t>tactical redefinitions </a:t>
            </a:r>
            <a:r>
              <a:rPr lang="en-US" dirty="0" smtClean="0"/>
              <a:t>of market boundaries as diverse industries merge.</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222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317D2478-7813-42B7-8CF9-12615AC50F35}" type="slidenum">
              <a:rPr lang="en-US" altLang="en-US" sz="1200" smtClean="0"/>
              <a:pPr/>
              <a:t>34</a:t>
            </a:fld>
            <a:endParaRPr lang="en-US" altLang="en-US" sz="1200" dirty="0"/>
          </a:p>
        </p:txBody>
      </p:sp>
    </p:spTree>
    <p:extLst>
      <p:ext uri="{BB962C8B-B14F-4D97-AF65-F5344CB8AC3E}">
        <p14:creationId xmlns:p14="http://schemas.microsoft.com/office/powerpoint/2010/main" val="697661484"/>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Using Key Success Factors to Create </a:t>
            </a:r>
            <a:br>
              <a:rPr lang="en-US" dirty="0" smtClean="0"/>
            </a:br>
            <a:r>
              <a:rPr lang="en-US" dirty="0" smtClean="0"/>
              <a:t>an Industry Matrix</a:t>
            </a:r>
            <a:endParaRPr lang="en-US" dirty="0"/>
          </a:p>
        </p:txBody>
      </p:sp>
      <p:sp>
        <p:nvSpPr>
          <p:cNvPr id="53252" name="Rectangle 2"/>
          <p:cNvSpPr>
            <a:spLocks noGrp="1" noChangeArrowheads="1"/>
          </p:cNvSpPr>
          <p:nvPr>
            <p:ph idx="1"/>
          </p:nvPr>
        </p:nvSpPr>
        <p:spPr/>
        <p:txBody>
          <a:bodyPr/>
          <a:lstStyle/>
          <a:p>
            <a:r>
              <a:rPr lang="en-US" b="1" dirty="0"/>
              <a:t>Key success factors </a:t>
            </a:r>
            <a:endParaRPr lang="en-US" dirty="0"/>
          </a:p>
          <a:p>
            <a:pPr lvl="1"/>
            <a:r>
              <a:rPr lang="en-US" dirty="0"/>
              <a:t>v</a:t>
            </a:r>
            <a:r>
              <a:rPr lang="en-US" dirty="0" smtClean="0"/>
              <a:t>ariables that </a:t>
            </a:r>
            <a:r>
              <a:rPr lang="en-US" dirty="0"/>
              <a:t>can significantly affect the overall competitive positions of companies within </a:t>
            </a:r>
            <a:r>
              <a:rPr lang="en-US" dirty="0" smtClean="0"/>
              <a:t>any particular industry</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325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6BCEF710-0EC5-453A-8ED8-62CF0316E151}" type="slidenum">
              <a:rPr lang="en-US" altLang="en-US" sz="1200" smtClean="0"/>
              <a:pPr/>
              <a:t>35</a:t>
            </a:fld>
            <a:endParaRPr lang="en-US" altLang="en-US" sz="1200" dirty="0"/>
          </a:p>
        </p:txBody>
      </p:sp>
    </p:spTree>
    <p:extLst>
      <p:ext uri="{BB962C8B-B14F-4D97-AF65-F5344CB8AC3E}">
        <p14:creationId xmlns:p14="http://schemas.microsoft.com/office/powerpoint/2010/main" val="2006415641"/>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Matrix</a:t>
            </a:r>
            <a:endParaRPr lang="en-US" dirty="0"/>
          </a:p>
        </p:txBody>
      </p:sp>
      <p:sp>
        <p:nvSpPr>
          <p:cNvPr id="3" name="Content Placeholder 2"/>
          <p:cNvSpPr>
            <a:spLocks noGrp="1"/>
          </p:cNvSpPr>
          <p:nvPr>
            <p:ph idx="1"/>
          </p:nvPr>
        </p:nvSpPr>
        <p:spPr/>
        <p:txBody>
          <a:bodyPr/>
          <a:lstStyle/>
          <a:p>
            <a:r>
              <a:rPr lang="en-US" altLang="en-US" b="1" dirty="0"/>
              <a:t>Industry </a:t>
            </a:r>
            <a:r>
              <a:rPr lang="en-US" altLang="en-US" b="1" dirty="0" smtClean="0"/>
              <a:t>matrix</a:t>
            </a:r>
          </a:p>
          <a:p>
            <a:pPr lvl="1"/>
            <a:r>
              <a:rPr lang="en-US" altLang="en-US" dirty="0" smtClean="0"/>
              <a:t>summarizes </a:t>
            </a:r>
            <a:r>
              <a:rPr lang="en-US" altLang="en-US" dirty="0"/>
              <a:t>the key success factors within a particular industry</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36</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4114800"/>
            <a:ext cx="8305800" cy="157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009458"/>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Competitive Intelligence</a:t>
            </a:r>
            <a:endParaRPr lang="en-US" dirty="0"/>
          </a:p>
        </p:txBody>
      </p:sp>
      <p:sp>
        <p:nvSpPr>
          <p:cNvPr id="55300" name="Rectangle 2"/>
          <p:cNvSpPr>
            <a:spLocks noGrp="1" noChangeArrowheads="1"/>
          </p:cNvSpPr>
          <p:nvPr>
            <p:ph idx="1"/>
          </p:nvPr>
        </p:nvSpPr>
        <p:spPr/>
        <p:txBody>
          <a:bodyPr>
            <a:normAutofit fontScale="92500" lnSpcReduction="10000"/>
          </a:bodyPr>
          <a:lstStyle/>
          <a:p>
            <a:r>
              <a:rPr lang="en-US" altLang="en-US" sz="3500" b="1" dirty="0" smtClean="0"/>
              <a:t>Competitive intelligence </a:t>
            </a:r>
          </a:p>
          <a:p>
            <a:pPr lvl="1"/>
            <a:r>
              <a:rPr lang="en-US" altLang="en-US" sz="3000" dirty="0" smtClean="0"/>
              <a:t>a formal program of gathering information on a company’s competitors</a:t>
            </a:r>
          </a:p>
          <a:p>
            <a:pPr lvl="1"/>
            <a:r>
              <a:rPr lang="en-US" altLang="en-US" sz="3000" dirty="0"/>
              <a:t>a</a:t>
            </a:r>
            <a:r>
              <a:rPr lang="en-US" altLang="en-US" sz="3000" dirty="0" smtClean="0"/>
              <a:t>lso called business intelligence</a:t>
            </a:r>
          </a:p>
          <a:p>
            <a:endParaRPr lang="en-US" altLang="en-US" sz="900" dirty="0" smtClean="0"/>
          </a:p>
          <a:p>
            <a:pPr marL="0" indent="0">
              <a:buNone/>
            </a:pPr>
            <a:r>
              <a:rPr lang="en-US" altLang="en-US" dirty="0" smtClean="0"/>
              <a:t>Sources of </a:t>
            </a:r>
            <a:r>
              <a:rPr lang="en-US" altLang="en-US" dirty="0" smtClean="0">
                <a:solidFill>
                  <a:schemeClr val="tx2">
                    <a:lumMod val="60000"/>
                    <a:lumOff val="40000"/>
                  </a:schemeClr>
                </a:solidFill>
              </a:rPr>
              <a:t>competitive intelligence</a:t>
            </a:r>
            <a:r>
              <a:rPr lang="en-US" altLang="en-US" dirty="0" smtClean="0"/>
              <a:t>:</a:t>
            </a:r>
          </a:p>
          <a:p>
            <a:r>
              <a:rPr lang="en-US" altLang="en-US" sz="3000" dirty="0" smtClean="0"/>
              <a:t>Information brokers</a:t>
            </a:r>
          </a:p>
          <a:p>
            <a:r>
              <a:rPr lang="en-US" altLang="en-US" sz="3000" dirty="0" smtClean="0"/>
              <a:t>Internet</a:t>
            </a:r>
          </a:p>
          <a:p>
            <a:r>
              <a:rPr lang="en-US" altLang="en-US" sz="3000" dirty="0" smtClean="0"/>
              <a:t>Industrial espionage</a:t>
            </a:r>
          </a:p>
          <a:p>
            <a:r>
              <a:rPr lang="en-US" altLang="en-US" sz="3000" dirty="0" smtClean="0"/>
              <a:t>Investigatory services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529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61CA9B02-26F7-4994-B0CB-9E8684EF5147}" type="slidenum">
              <a:rPr lang="en-US" altLang="en-US" sz="1200" smtClean="0"/>
              <a:pPr/>
              <a:t>37</a:t>
            </a:fld>
            <a:endParaRPr lang="en-US" altLang="en-US" sz="1200" dirty="0"/>
          </a:p>
        </p:txBody>
      </p:sp>
    </p:spTree>
    <p:extLst>
      <p:ext uri="{BB962C8B-B14F-4D97-AF65-F5344CB8AC3E}">
        <p14:creationId xmlns:p14="http://schemas.microsoft.com/office/powerpoint/2010/main" val="2724602095"/>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Useful Forecasting Techniques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91142950"/>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734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CCC82FA9-BEAB-4CED-BE1E-4D5FA0733491}" type="slidenum">
              <a:rPr lang="en-US" altLang="en-US" sz="1200" smtClean="0"/>
              <a:pPr/>
              <a:t>38</a:t>
            </a:fld>
            <a:endParaRPr lang="en-US" altLang="en-US" sz="1200" dirty="0"/>
          </a:p>
        </p:txBody>
      </p:sp>
    </p:spTree>
    <p:extLst>
      <p:ext uri="{BB962C8B-B14F-4D97-AF65-F5344CB8AC3E}">
        <p14:creationId xmlns:p14="http://schemas.microsoft.com/office/powerpoint/2010/main" val="2366870095"/>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Synthesis of External Factors—EFAS</a:t>
            </a:r>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8371"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93244FF7-0CB0-4B58-B7DD-D4F5BD511518}" type="slidenum">
              <a:rPr lang="en-US" altLang="en-US" sz="1200" smtClean="0"/>
              <a:pPr/>
              <a:t>39</a:t>
            </a:fld>
            <a:endParaRPr lang="en-US" altLang="en-US" sz="12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1752600"/>
            <a:ext cx="8458200" cy="451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791937"/>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Environmental Scanning</a:t>
            </a:r>
            <a:endParaRPr lang="en-US" dirty="0"/>
          </a:p>
        </p:txBody>
      </p:sp>
      <p:sp>
        <p:nvSpPr>
          <p:cNvPr id="19460" name="Rectangle 2"/>
          <p:cNvSpPr>
            <a:spLocks noGrp="1" noChangeArrowheads="1"/>
          </p:cNvSpPr>
          <p:nvPr>
            <p:ph idx="1"/>
          </p:nvPr>
        </p:nvSpPr>
        <p:spPr/>
        <p:txBody>
          <a:bodyPr/>
          <a:lstStyle/>
          <a:p>
            <a:r>
              <a:rPr lang="en-US" altLang="en-US" b="1" dirty="0" smtClean="0"/>
              <a:t>Environmental scanning</a:t>
            </a:r>
          </a:p>
          <a:p>
            <a:pPr lvl="1"/>
            <a:r>
              <a:rPr lang="en-US" dirty="0" smtClean="0"/>
              <a:t>the </a:t>
            </a:r>
            <a:r>
              <a:rPr lang="en-US" dirty="0"/>
              <a:t>monitoring, evaluation, and dissemination of information relevant to the </a:t>
            </a:r>
            <a:r>
              <a:rPr lang="en-US" dirty="0" smtClean="0"/>
              <a:t>organizational development </a:t>
            </a:r>
            <a:r>
              <a:rPr lang="en-US" dirty="0"/>
              <a:t>of strategy</a:t>
            </a:r>
            <a:endParaRPr lang="en-US" altLang="en-US" dirty="0" smtClean="0"/>
          </a:p>
        </p:txBody>
      </p:sp>
      <p:sp>
        <p:nvSpPr>
          <p:cNvPr id="1945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71899411-17D2-4F92-A055-A1F43C23FDA8}" type="slidenum">
              <a:rPr lang="en-US" altLang="en-US" sz="1200" smtClean="0"/>
              <a:pPr/>
              <a:t>4</a:t>
            </a:fld>
            <a:endParaRPr lang="en-US" altLang="en-US" sz="1200"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Tree>
    <p:extLst>
      <p:ext uri="{BB962C8B-B14F-4D97-AF65-F5344CB8AC3E}">
        <p14:creationId xmlns:p14="http://schemas.microsoft.com/office/powerpoint/2010/main" val="3631413480"/>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4-</a:t>
            </a:r>
            <a:fld id="{3BA836C6-F704-448B-94C4-5B456B503172}" type="slidenum">
              <a:rPr lang="en-US" smtClean="0"/>
              <a:pPr/>
              <a:t>40</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1508" name="Rectangle 2"/>
          <p:cNvSpPr>
            <a:spLocks noGrp="1" noChangeArrowheads="1"/>
          </p:cNvSpPr>
          <p:nvPr>
            <p:ph idx="1"/>
          </p:nvPr>
        </p:nvSpPr>
        <p:spPr/>
        <p:txBody>
          <a:bodyPr>
            <a:normAutofit/>
          </a:bodyPr>
          <a:lstStyle/>
          <a:p>
            <a:r>
              <a:rPr lang="en-US" altLang="en-US" b="1" dirty="0" smtClean="0"/>
              <a:t>Natural environment </a:t>
            </a:r>
          </a:p>
          <a:p>
            <a:pPr lvl="1"/>
            <a:r>
              <a:rPr lang="en-US" dirty="0" smtClean="0"/>
              <a:t>includes </a:t>
            </a:r>
            <a:r>
              <a:rPr lang="en-US" dirty="0"/>
              <a:t>physical resources, </a:t>
            </a:r>
            <a:r>
              <a:rPr lang="en-US" dirty="0" smtClean="0"/>
              <a:t>wildlife </a:t>
            </a:r>
            <a:r>
              <a:rPr lang="en-US" dirty="0"/>
              <a:t>and climate that are </a:t>
            </a:r>
            <a:r>
              <a:rPr lang="en-US" dirty="0" smtClean="0"/>
              <a:t>an inherent </a:t>
            </a:r>
            <a:r>
              <a:rPr lang="en-US" dirty="0"/>
              <a:t>part of existence on </a:t>
            </a:r>
            <a:r>
              <a:rPr lang="en-US" dirty="0" smtClean="0"/>
              <a:t>Earth</a:t>
            </a:r>
          </a:p>
          <a:p>
            <a:pPr lvl="1"/>
            <a:r>
              <a:rPr lang="en-US" dirty="0" smtClean="0"/>
              <a:t>form </a:t>
            </a:r>
            <a:r>
              <a:rPr lang="en-US" dirty="0"/>
              <a:t>an ecological system of </a:t>
            </a:r>
            <a:r>
              <a:rPr lang="en-US" dirty="0" smtClean="0"/>
              <a:t>interrelated life</a:t>
            </a:r>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15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3360BE95-3540-4E1B-BBE7-F53D1AF36455}" type="slidenum">
              <a:rPr lang="en-US" altLang="en-US" sz="1200" smtClean="0"/>
              <a:pPr/>
              <a:t>5</a:t>
            </a:fld>
            <a:endParaRPr lang="en-US" altLang="en-US" sz="1200" dirty="0"/>
          </a:p>
        </p:txBody>
      </p:sp>
    </p:spTree>
    <p:extLst>
      <p:ext uri="{BB962C8B-B14F-4D97-AF65-F5344CB8AC3E}">
        <p14:creationId xmlns:p14="http://schemas.microsoft.com/office/powerpoint/2010/main" val="1834352950"/>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2532" name="Rectangle 2"/>
          <p:cNvSpPr>
            <a:spLocks noGrp="1" noChangeArrowheads="1"/>
          </p:cNvSpPr>
          <p:nvPr>
            <p:ph idx="1"/>
          </p:nvPr>
        </p:nvSpPr>
        <p:spPr/>
        <p:txBody>
          <a:bodyPr>
            <a:normAutofit/>
          </a:bodyPr>
          <a:lstStyle/>
          <a:p>
            <a:r>
              <a:rPr lang="en-US" altLang="en-US" b="1" dirty="0" smtClean="0"/>
              <a:t>Societal environment</a:t>
            </a:r>
          </a:p>
          <a:p>
            <a:pPr lvl="1"/>
            <a:r>
              <a:rPr lang="en-US" dirty="0" smtClean="0"/>
              <a:t>mankind’s </a:t>
            </a:r>
            <a:r>
              <a:rPr lang="en-US" dirty="0"/>
              <a:t>social system that includes general forces </a:t>
            </a:r>
            <a:r>
              <a:rPr lang="en-US" dirty="0" smtClean="0"/>
              <a:t>that do </a:t>
            </a:r>
            <a:r>
              <a:rPr lang="en-US" dirty="0"/>
              <a:t>not directly touch on the short-run activities of the organization, but that can influence </a:t>
            </a:r>
            <a:r>
              <a:rPr lang="en-US" dirty="0" smtClean="0"/>
              <a:t>its long-term decisions</a:t>
            </a:r>
          </a:p>
          <a:p>
            <a:pPr lvl="1"/>
            <a:r>
              <a:rPr lang="en-US" altLang="en-US" dirty="0" smtClean="0"/>
              <a:t>economic, technological, political-legal and sociocultural</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253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C729D530-2FC6-48B0-BD4F-FC96568B48E6}" type="slidenum">
              <a:rPr lang="en-US" altLang="en-US" sz="1200" smtClean="0"/>
              <a:pPr/>
              <a:t>6</a:t>
            </a:fld>
            <a:endParaRPr lang="en-US" altLang="en-US" sz="1200" dirty="0"/>
          </a:p>
        </p:txBody>
      </p:sp>
    </p:spTree>
    <p:extLst>
      <p:ext uri="{BB962C8B-B14F-4D97-AF65-F5344CB8AC3E}">
        <p14:creationId xmlns:p14="http://schemas.microsoft.com/office/powerpoint/2010/main" val="138676902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3556" name="Rectangle 2"/>
          <p:cNvSpPr>
            <a:spLocks noGrp="1" noChangeArrowheads="1"/>
          </p:cNvSpPr>
          <p:nvPr>
            <p:ph idx="1"/>
          </p:nvPr>
        </p:nvSpPr>
        <p:spPr/>
        <p:txBody>
          <a:bodyPr>
            <a:normAutofit/>
          </a:bodyPr>
          <a:lstStyle/>
          <a:p>
            <a:r>
              <a:rPr lang="en-US" altLang="en-US" b="1" dirty="0" smtClean="0"/>
              <a:t>Task environment</a:t>
            </a:r>
          </a:p>
          <a:p>
            <a:pPr lvl="1"/>
            <a:r>
              <a:rPr lang="en-US" dirty="0" smtClean="0"/>
              <a:t>those </a:t>
            </a:r>
            <a:r>
              <a:rPr lang="en-US" dirty="0"/>
              <a:t>elements or groups that directly affect a </a:t>
            </a:r>
            <a:r>
              <a:rPr lang="en-US" dirty="0" smtClean="0"/>
              <a:t>corporation and</a:t>
            </a:r>
            <a:r>
              <a:rPr lang="en-US" dirty="0"/>
              <a:t>, in turn, are affected by </a:t>
            </a:r>
            <a:r>
              <a:rPr lang="en-US" dirty="0" smtClean="0"/>
              <a:t>it</a:t>
            </a:r>
            <a:endParaRPr lang="en-US" altLang="en-US" dirty="0" smtClean="0"/>
          </a:p>
          <a:p>
            <a:pPr lvl="1"/>
            <a:r>
              <a:rPr lang="en-US" altLang="en-US" dirty="0"/>
              <a:t>g</a:t>
            </a:r>
            <a:r>
              <a:rPr lang="en-US" altLang="en-US" dirty="0" smtClean="0"/>
              <a:t>overnment, local communities, suppliers, competitors, customers, creditors, unions, special interest groups/trade associations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355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BB4B40C5-4259-4E88-8A7F-BAFDF8F2D7BC}" type="slidenum">
              <a:rPr lang="en-US" altLang="en-US" sz="1200" smtClean="0"/>
              <a:pPr/>
              <a:t>7</a:t>
            </a:fld>
            <a:endParaRPr lang="en-US" altLang="en-US" sz="1200" dirty="0"/>
          </a:p>
        </p:txBody>
      </p:sp>
    </p:spTree>
    <p:extLst>
      <p:ext uri="{BB962C8B-B14F-4D97-AF65-F5344CB8AC3E}">
        <p14:creationId xmlns:p14="http://schemas.microsoft.com/office/powerpoint/2010/main" val="4096470542"/>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4580" name="Rectangle 2"/>
          <p:cNvSpPr>
            <a:spLocks noGrp="1" noChangeArrowheads="1"/>
          </p:cNvSpPr>
          <p:nvPr>
            <p:ph idx="1"/>
          </p:nvPr>
        </p:nvSpPr>
        <p:spPr/>
        <p:txBody>
          <a:bodyPr/>
          <a:lstStyle/>
          <a:p>
            <a:r>
              <a:rPr lang="en-US" altLang="en-US" b="1" dirty="0" smtClean="0"/>
              <a:t>Industry analysis</a:t>
            </a:r>
          </a:p>
          <a:p>
            <a:pPr lvl="1"/>
            <a:r>
              <a:rPr lang="en-US" altLang="en-US" dirty="0" smtClean="0"/>
              <a:t>an in-depth examination of key factors within a corporation’s task environment</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45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9276B805-4329-4FD2-907C-6178238B7E6D}" type="slidenum">
              <a:rPr lang="en-US" altLang="en-US" sz="1200" smtClean="0"/>
              <a:pPr/>
              <a:t>8</a:t>
            </a:fld>
            <a:endParaRPr lang="en-US" altLang="en-US" sz="1200" dirty="0"/>
          </a:p>
        </p:txBody>
      </p:sp>
    </p:spTree>
    <p:extLst>
      <p:ext uri="{BB962C8B-B14F-4D97-AF65-F5344CB8AC3E}">
        <p14:creationId xmlns:p14="http://schemas.microsoft.com/office/powerpoint/2010/main" val="745875615"/>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Scanning the Societal Environment: STEEP Analysis</a:t>
            </a:r>
            <a:endParaRPr lang="en-US" dirty="0"/>
          </a:p>
        </p:txBody>
      </p:sp>
      <p:sp>
        <p:nvSpPr>
          <p:cNvPr id="25604" name="Rectangle 2"/>
          <p:cNvSpPr>
            <a:spLocks noGrp="1" noChangeArrowheads="1"/>
          </p:cNvSpPr>
          <p:nvPr>
            <p:ph idx="1"/>
          </p:nvPr>
        </p:nvSpPr>
        <p:spPr/>
        <p:txBody>
          <a:bodyPr/>
          <a:lstStyle/>
          <a:p>
            <a:r>
              <a:rPr lang="en-US" altLang="en-US" b="1" dirty="0" smtClean="0"/>
              <a:t>STEEP Analysis</a:t>
            </a:r>
          </a:p>
          <a:p>
            <a:pPr lvl="1"/>
            <a:r>
              <a:rPr lang="en-US" altLang="en-US" dirty="0" smtClean="0"/>
              <a:t>monitoring trends in the societal and natural environments</a:t>
            </a:r>
          </a:p>
          <a:p>
            <a:pPr lvl="1"/>
            <a:r>
              <a:rPr lang="en-US" altLang="en-US" dirty="0" smtClean="0"/>
              <a:t>sociocultural, technological, economic,</a:t>
            </a:r>
            <a:r>
              <a:rPr lang="en-US" altLang="en-US" dirty="0"/>
              <a:t> </a:t>
            </a:r>
            <a:r>
              <a:rPr lang="en-US" altLang="en-US" dirty="0" smtClean="0"/>
              <a:t>ecological</a:t>
            </a:r>
            <a:r>
              <a:rPr lang="en-US" altLang="en-US" dirty="0"/>
              <a:t> </a:t>
            </a:r>
            <a:r>
              <a:rPr lang="en-US" altLang="en-US" dirty="0" smtClean="0"/>
              <a:t>and </a:t>
            </a:r>
            <a:r>
              <a:rPr lang="en-US" altLang="en-US" dirty="0"/>
              <a:t>p</a:t>
            </a:r>
            <a:r>
              <a:rPr lang="en-US" altLang="en-US" dirty="0" smtClean="0"/>
              <a:t>olitical-legal forces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56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42CD11B8-8EE4-40D3-BF53-CE9D76EDFEA5}" type="slidenum">
              <a:rPr lang="en-US" altLang="en-US" sz="1200" smtClean="0"/>
              <a:pPr/>
              <a:t>9</a:t>
            </a:fld>
            <a:endParaRPr lang="en-US" altLang="en-US" sz="1200" dirty="0"/>
          </a:p>
        </p:txBody>
      </p:sp>
    </p:spTree>
    <p:extLst>
      <p:ext uri="{BB962C8B-B14F-4D97-AF65-F5344CB8AC3E}">
        <p14:creationId xmlns:p14="http://schemas.microsoft.com/office/powerpoint/2010/main" val="128536427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2958</Words>
  <Application>Microsoft Office PowerPoint</Application>
  <PresentationFormat>On-screen Show (4:3)</PresentationFormat>
  <Paragraphs>397</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Environmental Scanning and Industry Analysis</vt:lpstr>
      <vt:lpstr>Learning Objectives</vt:lpstr>
      <vt:lpstr>Learning Objectives</vt:lpstr>
      <vt:lpstr>Environmental Scanning</vt:lpstr>
      <vt:lpstr>Identifying External  Environmental Variables</vt:lpstr>
      <vt:lpstr>Identifying External  Environmental Variables</vt:lpstr>
      <vt:lpstr>Identifying External  Environmental Variables</vt:lpstr>
      <vt:lpstr>Identifying External  Environmental Variables</vt:lpstr>
      <vt:lpstr>Scanning the Societal Environment: STEEP Analysis</vt:lpstr>
      <vt:lpstr>Some Important Variables in the Societal Environment</vt:lpstr>
      <vt:lpstr>Current U.S. Generations</vt:lpstr>
      <vt:lpstr>Current Sociocultural Trends</vt:lpstr>
      <vt:lpstr>Current Sociocultural Trends</vt:lpstr>
      <vt:lpstr>Technological Breakthroughs</vt:lpstr>
      <vt:lpstr>Categories of Risk</vt:lpstr>
      <vt:lpstr>Some Important Variables in International Societal Environments</vt:lpstr>
      <vt:lpstr>Scanning External Environment</vt:lpstr>
      <vt:lpstr>Forces Driving Industry Competition</vt:lpstr>
      <vt:lpstr>Threat of New Entrants</vt:lpstr>
      <vt:lpstr>Barriers to Entry</vt:lpstr>
      <vt:lpstr>Rivalry among Existing Firms</vt:lpstr>
      <vt:lpstr>Rivalry among Existing Firms</vt:lpstr>
      <vt:lpstr>Threat of Substitute  Products or Services</vt:lpstr>
      <vt:lpstr>The Bargaining Power of Buyers</vt:lpstr>
      <vt:lpstr>The Bargaining Power of Suppliers</vt:lpstr>
      <vt:lpstr>The Bargaining Power of Suppliers</vt:lpstr>
      <vt:lpstr>Relative Power of Other Stakeholders</vt:lpstr>
      <vt:lpstr>Industry Evolution</vt:lpstr>
      <vt:lpstr>Categorizing International Industries</vt:lpstr>
      <vt:lpstr>Continuum of  International Industries</vt:lpstr>
      <vt:lpstr>Strategic Groups</vt:lpstr>
      <vt:lpstr>Mapping Strategic Groups in the U.S. Restaurant Chain Industry</vt:lpstr>
      <vt:lpstr>Strategic Types</vt:lpstr>
      <vt:lpstr>Hypercompetition</vt:lpstr>
      <vt:lpstr>Using Key Success Factors to Create  an Industry Matrix</vt:lpstr>
      <vt:lpstr>Industry Matrix</vt:lpstr>
      <vt:lpstr>Competitive Intelligence</vt:lpstr>
      <vt:lpstr>Useful Forecasting Techniques</vt:lpstr>
      <vt:lpstr>Synthesis of External Factors—EFAS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42</cp:revision>
  <dcterms:created xsi:type="dcterms:W3CDTF">2013-09-21T18:13:02Z</dcterms:created>
  <dcterms:modified xsi:type="dcterms:W3CDTF">2014-01-19T19:41:55Z</dcterms:modified>
</cp:coreProperties>
</file>