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sldIdLst>
    <p:sldId id="256" r:id="rId2"/>
    <p:sldId id="290" r:id="rId3"/>
    <p:sldId id="258" r:id="rId4"/>
    <p:sldId id="259" r:id="rId5"/>
    <p:sldId id="260" r:id="rId6"/>
    <p:sldId id="291" r:id="rId7"/>
    <p:sldId id="261" r:id="rId8"/>
    <p:sldId id="262" r:id="rId9"/>
    <p:sldId id="263" r:id="rId10"/>
    <p:sldId id="265" r:id="rId11"/>
    <p:sldId id="268" r:id="rId12"/>
    <p:sldId id="292" r:id="rId13"/>
    <p:sldId id="293" r:id="rId14"/>
    <p:sldId id="294" r:id="rId15"/>
    <p:sldId id="295" r:id="rId16"/>
    <p:sldId id="296" r:id="rId17"/>
    <p:sldId id="297" r:id="rId18"/>
    <p:sldId id="272" r:id="rId19"/>
    <p:sldId id="273" r:id="rId20"/>
    <p:sldId id="298" r:id="rId21"/>
    <p:sldId id="276" r:id="rId22"/>
    <p:sldId id="299" r:id="rId23"/>
    <p:sldId id="279" r:id="rId24"/>
    <p:sldId id="280" r:id="rId25"/>
    <p:sldId id="300" r:id="rId26"/>
    <p:sldId id="281" r:id="rId27"/>
    <p:sldId id="301" r:id="rId28"/>
    <p:sldId id="286" r:id="rId29"/>
    <p:sldId id="287" r:id="rId30"/>
    <p:sldId id="288" r:id="rId31"/>
    <p:sldId id="302" r:id="rId32"/>
    <p:sldId id="303" r:id="rId33"/>
    <p:sldId id="304" r:id="rId34"/>
    <p:sldId id="305" r:id="rId35"/>
    <p:sldId id="306" r:id="rId36"/>
    <p:sldId id="307" r:id="rId37"/>
    <p:sldId id="25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38544" autoAdjust="0"/>
  </p:normalViewPr>
  <p:slideViewPr>
    <p:cSldViewPr>
      <p:cViewPr>
        <p:scale>
          <a:sx n="20" d="100"/>
          <a:sy n="20" d="100"/>
        </p:scale>
        <p:origin x="-3462" y="-22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95A2DB-3DEA-488C-8C17-24F38518132D}" type="doc">
      <dgm:prSet loTypeId="urn:microsoft.com/office/officeart/2005/8/layout/vList2" loCatId="list" qsTypeId="urn:microsoft.com/office/officeart/2005/8/quickstyle/3d2" qsCatId="3D" csTypeId="urn:microsoft.com/office/officeart/2005/8/colors/colorful3" csCatId="colorful"/>
      <dgm:spPr/>
      <dgm:t>
        <a:bodyPr/>
        <a:lstStyle/>
        <a:p>
          <a:endParaRPr lang="en-US"/>
        </a:p>
      </dgm:t>
    </dgm:pt>
    <dgm:pt modelId="{7CD324A3-46F5-40E0-B765-1561CE862ADF}">
      <dgm:prSet custT="1"/>
      <dgm:spPr/>
      <dgm:t>
        <a:bodyPr/>
        <a:lstStyle/>
        <a:p>
          <a:pPr rtl="0"/>
          <a:r>
            <a:rPr lang="en-US" sz="3600" b="1" dirty="0" smtClean="0">
              <a:effectLst>
                <a:outerShdw blurRad="38100" dist="38100" dir="2700000" algn="tl">
                  <a:srgbClr val="000000">
                    <a:alpha val="43137"/>
                  </a:srgbClr>
                </a:outerShdw>
              </a:effectLst>
            </a:rPr>
            <a:t>Obtain or learn new capabilities</a:t>
          </a:r>
          <a:endParaRPr lang="en-US" sz="3600" b="1" dirty="0">
            <a:effectLst>
              <a:outerShdw blurRad="38100" dist="38100" dir="2700000" algn="tl">
                <a:srgbClr val="000000">
                  <a:alpha val="43137"/>
                </a:srgbClr>
              </a:outerShdw>
            </a:effectLst>
          </a:endParaRPr>
        </a:p>
      </dgm:t>
    </dgm:pt>
    <dgm:pt modelId="{E37DF084-7DB3-4C2E-9BAB-E0D54F76093B}" type="parTrans" cxnId="{D493579A-A4DA-4AEA-A2A5-401EABD4132E}">
      <dgm:prSet/>
      <dgm:spPr/>
      <dgm:t>
        <a:bodyPr/>
        <a:lstStyle/>
        <a:p>
          <a:endParaRPr lang="en-US"/>
        </a:p>
      </dgm:t>
    </dgm:pt>
    <dgm:pt modelId="{D3152635-A19F-4B22-90CC-DFB8EC18EF81}" type="sibTrans" cxnId="{D493579A-A4DA-4AEA-A2A5-401EABD4132E}">
      <dgm:prSet/>
      <dgm:spPr/>
      <dgm:t>
        <a:bodyPr/>
        <a:lstStyle/>
        <a:p>
          <a:endParaRPr lang="en-US"/>
        </a:p>
      </dgm:t>
    </dgm:pt>
    <dgm:pt modelId="{64478B28-2F54-405F-8114-EFF671533D2B}">
      <dgm:prSet custT="1"/>
      <dgm:spPr/>
      <dgm:t>
        <a:bodyPr/>
        <a:lstStyle/>
        <a:p>
          <a:pPr rtl="0"/>
          <a:r>
            <a:rPr lang="en-US" sz="3600" b="1" dirty="0" smtClean="0">
              <a:effectLst>
                <a:outerShdw blurRad="38100" dist="38100" dir="2700000" algn="tl">
                  <a:srgbClr val="000000">
                    <a:alpha val="43137"/>
                  </a:srgbClr>
                </a:outerShdw>
              </a:effectLst>
            </a:rPr>
            <a:t>Obtain access to specific markets</a:t>
          </a:r>
          <a:endParaRPr lang="en-US" sz="3600" b="1" dirty="0">
            <a:effectLst>
              <a:outerShdw blurRad="38100" dist="38100" dir="2700000" algn="tl">
                <a:srgbClr val="000000">
                  <a:alpha val="43137"/>
                </a:srgbClr>
              </a:outerShdw>
            </a:effectLst>
          </a:endParaRPr>
        </a:p>
      </dgm:t>
    </dgm:pt>
    <dgm:pt modelId="{F6DE36A9-CE0E-4814-AD1C-1985267E3C5E}" type="parTrans" cxnId="{E25D0C3B-0DBF-4C79-A11C-59AB74A464FA}">
      <dgm:prSet/>
      <dgm:spPr/>
      <dgm:t>
        <a:bodyPr/>
        <a:lstStyle/>
        <a:p>
          <a:endParaRPr lang="en-US"/>
        </a:p>
      </dgm:t>
    </dgm:pt>
    <dgm:pt modelId="{A58BFABE-4239-4B67-82BC-474E46E31B9A}" type="sibTrans" cxnId="{E25D0C3B-0DBF-4C79-A11C-59AB74A464FA}">
      <dgm:prSet/>
      <dgm:spPr/>
      <dgm:t>
        <a:bodyPr/>
        <a:lstStyle/>
        <a:p>
          <a:endParaRPr lang="en-US"/>
        </a:p>
      </dgm:t>
    </dgm:pt>
    <dgm:pt modelId="{2BB3F231-4F9A-4BA2-B22A-F4B7EE6A611B}">
      <dgm:prSet custT="1"/>
      <dgm:spPr/>
      <dgm:t>
        <a:bodyPr/>
        <a:lstStyle/>
        <a:p>
          <a:pPr rtl="0"/>
          <a:r>
            <a:rPr lang="en-US" sz="3600" b="1" dirty="0" smtClean="0">
              <a:effectLst>
                <a:outerShdw blurRad="38100" dist="38100" dir="2700000" algn="tl">
                  <a:srgbClr val="000000">
                    <a:alpha val="43137"/>
                  </a:srgbClr>
                </a:outerShdw>
              </a:effectLst>
            </a:rPr>
            <a:t>Reduce financial risk</a:t>
          </a:r>
          <a:endParaRPr lang="en-US" sz="3600" b="1" dirty="0">
            <a:effectLst>
              <a:outerShdw blurRad="38100" dist="38100" dir="2700000" algn="tl">
                <a:srgbClr val="000000">
                  <a:alpha val="43137"/>
                </a:srgbClr>
              </a:outerShdw>
            </a:effectLst>
          </a:endParaRPr>
        </a:p>
      </dgm:t>
    </dgm:pt>
    <dgm:pt modelId="{0D9A8266-AA5C-4A6C-84EC-4509AC76F9E2}" type="parTrans" cxnId="{698B7EA0-EF13-4345-B9D2-0AF1547FBE52}">
      <dgm:prSet/>
      <dgm:spPr/>
      <dgm:t>
        <a:bodyPr/>
        <a:lstStyle/>
        <a:p>
          <a:endParaRPr lang="en-US"/>
        </a:p>
      </dgm:t>
    </dgm:pt>
    <dgm:pt modelId="{6FD9C522-DE6E-46FA-A149-C2B8506CBF52}" type="sibTrans" cxnId="{698B7EA0-EF13-4345-B9D2-0AF1547FBE52}">
      <dgm:prSet/>
      <dgm:spPr/>
      <dgm:t>
        <a:bodyPr/>
        <a:lstStyle/>
        <a:p>
          <a:endParaRPr lang="en-US"/>
        </a:p>
      </dgm:t>
    </dgm:pt>
    <dgm:pt modelId="{98B9C22D-6AD7-4211-80A3-F57F0BA28496}">
      <dgm:prSet custT="1"/>
      <dgm:spPr/>
      <dgm:t>
        <a:bodyPr/>
        <a:lstStyle/>
        <a:p>
          <a:pPr rtl="0"/>
          <a:r>
            <a:rPr lang="en-US" sz="3600" b="1" dirty="0" smtClean="0">
              <a:effectLst>
                <a:outerShdw blurRad="38100" dist="38100" dir="2700000" algn="tl">
                  <a:srgbClr val="000000">
                    <a:alpha val="43137"/>
                  </a:srgbClr>
                </a:outerShdw>
              </a:effectLst>
            </a:rPr>
            <a:t>Reduce political risk</a:t>
          </a:r>
          <a:endParaRPr lang="en-US" sz="3600" b="1" dirty="0">
            <a:effectLst>
              <a:outerShdw blurRad="38100" dist="38100" dir="2700000" algn="tl">
                <a:srgbClr val="000000">
                  <a:alpha val="43137"/>
                </a:srgbClr>
              </a:outerShdw>
            </a:effectLst>
          </a:endParaRPr>
        </a:p>
      </dgm:t>
    </dgm:pt>
    <dgm:pt modelId="{9563B63F-5019-4AD2-88EA-5F630C521C51}" type="parTrans" cxnId="{4629C169-FAD6-49F9-9123-72456264CD81}">
      <dgm:prSet/>
      <dgm:spPr/>
      <dgm:t>
        <a:bodyPr/>
        <a:lstStyle/>
        <a:p>
          <a:endParaRPr lang="en-US"/>
        </a:p>
      </dgm:t>
    </dgm:pt>
    <dgm:pt modelId="{5EFFEE2E-7407-41C2-A679-9A128C60EBF5}" type="sibTrans" cxnId="{4629C169-FAD6-49F9-9123-72456264CD81}">
      <dgm:prSet/>
      <dgm:spPr/>
      <dgm:t>
        <a:bodyPr/>
        <a:lstStyle/>
        <a:p>
          <a:endParaRPr lang="en-US"/>
        </a:p>
      </dgm:t>
    </dgm:pt>
    <dgm:pt modelId="{129FA10F-C5B5-4885-A852-6FB3F57E30C1}" type="pres">
      <dgm:prSet presAssocID="{4B95A2DB-3DEA-488C-8C17-24F38518132D}" presName="linear" presStyleCnt="0">
        <dgm:presLayoutVars>
          <dgm:animLvl val="lvl"/>
          <dgm:resizeHandles val="exact"/>
        </dgm:presLayoutVars>
      </dgm:prSet>
      <dgm:spPr/>
      <dgm:t>
        <a:bodyPr/>
        <a:lstStyle/>
        <a:p>
          <a:endParaRPr lang="en-US"/>
        </a:p>
      </dgm:t>
    </dgm:pt>
    <dgm:pt modelId="{6E334B98-B117-42AD-867F-8618D1F6CFB4}" type="pres">
      <dgm:prSet presAssocID="{7CD324A3-46F5-40E0-B765-1561CE862ADF}" presName="parentText" presStyleLbl="node1" presStyleIdx="0" presStyleCnt="4">
        <dgm:presLayoutVars>
          <dgm:chMax val="0"/>
          <dgm:bulletEnabled val="1"/>
        </dgm:presLayoutVars>
      </dgm:prSet>
      <dgm:spPr/>
      <dgm:t>
        <a:bodyPr/>
        <a:lstStyle/>
        <a:p>
          <a:endParaRPr lang="en-US"/>
        </a:p>
      </dgm:t>
    </dgm:pt>
    <dgm:pt modelId="{23FD5F4A-E3FC-479A-AD18-79A100262877}" type="pres">
      <dgm:prSet presAssocID="{D3152635-A19F-4B22-90CC-DFB8EC18EF81}" presName="spacer" presStyleCnt="0"/>
      <dgm:spPr/>
    </dgm:pt>
    <dgm:pt modelId="{B501BBB4-19A6-4849-BDAD-887BF4671F59}" type="pres">
      <dgm:prSet presAssocID="{64478B28-2F54-405F-8114-EFF671533D2B}" presName="parentText" presStyleLbl="node1" presStyleIdx="1" presStyleCnt="4">
        <dgm:presLayoutVars>
          <dgm:chMax val="0"/>
          <dgm:bulletEnabled val="1"/>
        </dgm:presLayoutVars>
      </dgm:prSet>
      <dgm:spPr/>
      <dgm:t>
        <a:bodyPr/>
        <a:lstStyle/>
        <a:p>
          <a:endParaRPr lang="en-US"/>
        </a:p>
      </dgm:t>
    </dgm:pt>
    <dgm:pt modelId="{61C3CAB4-CE64-49C1-BE2C-939D27D481AE}" type="pres">
      <dgm:prSet presAssocID="{A58BFABE-4239-4B67-82BC-474E46E31B9A}" presName="spacer" presStyleCnt="0"/>
      <dgm:spPr/>
    </dgm:pt>
    <dgm:pt modelId="{BF4A613F-EE0B-44B0-A495-A94BA2772E52}" type="pres">
      <dgm:prSet presAssocID="{2BB3F231-4F9A-4BA2-B22A-F4B7EE6A611B}" presName="parentText" presStyleLbl="node1" presStyleIdx="2" presStyleCnt="4">
        <dgm:presLayoutVars>
          <dgm:chMax val="0"/>
          <dgm:bulletEnabled val="1"/>
        </dgm:presLayoutVars>
      </dgm:prSet>
      <dgm:spPr/>
      <dgm:t>
        <a:bodyPr/>
        <a:lstStyle/>
        <a:p>
          <a:endParaRPr lang="en-US"/>
        </a:p>
      </dgm:t>
    </dgm:pt>
    <dgm:pt modelId="{60C2263F-F284-40D8-9D3B-577629BD0D8E}" type="pres">
      <dgm:prSet presAssocID="{6FD9C522-DE6E-46FA-A149-C2B8506CBF52}" presName="spacer" presStyleCnt="0"/>
      <dgm:spPr/>
    </dgm:pt>
    <dgm:pt modelId="{B3240D8B-419A-4EA0-B198-32BB5D95E1AA}" type="pres">
      <dgm:prSet presAssocID="{98B9C22D-6AD7-4211-80A3-F57F0BA28496}" presName="parentText" presStyleLbl="node1" presStyleIdx="3" presStyleCnt="4">
        <dgm:presLayoutVars>
          <dgm:chMax val="0"/>
          <dgm:bulletEnabled val="1"/>
        </dgm:presLayoutVars>
      </dgm:prSet>
      <dgm:spPr/>
      <dgm:t>
        <a:bodyPr/>
        <a:lstStyle/>
        <a:p>
          <a:endParaRPr lang="en-US"/>
        </a:p>
      </dgm:t>
    </dgm:pt>
  </dgm:ptLst>
  <dgm:cxnLst>
    <dgm:cxn modelId="{E25D0C3B-0DBF-4C79-A11C-59AB74A464FA}" srcId="{4B95A2DB-3DEA-488C-8C17-24F38518132D}" destId="{64478B28-2F54-405F-8114-EFF671533D2B}" srcOrd="1" destOrd="0" parTransId="{F6DE36A9-CE0E-4814-AD1C-1985267E3C5E}" sibTransId="{A58BFABE-4239-4B67-82BC-474E46E31B9A}"/>
    <dgm:cxn modelId="{3DA7BC9D-6D58-4C23-BC9D-147E55CC0005}" type="presOf" srcId="{7CD324A3-46F5-40E0-B765-1561CE862ADF}" destId="{6E334B98-B117-42AD-867F-8618D1F6CFB4}" srcOrd="0" destOrd="0" presId="urn:microsoft.com/office/officeart/2005/8/layout/vList2"/>
    <dgm:cxn modelId="{698B7EA0-EF13-4345-B9D2-0AF1547FBE52}" srcId="{4B95A2DB-3DEA-488C-8C17-24F38518132D}" destId="{2BB3F231-4F9A-4BA2-B22A-F4B7EE6A611B}" srcOrd="2" destOrd="0" parTransId="{0D9A8266-AA5C-4A6C-84EC-4509AC76F9E2}" sibTransId="{6FD9C522-DE6E-46FA-A149-C2B8506CBF52}"/>
    <dgm:cxn modelId="{F281B7F7-D442-4452-9A12-E557BF174089}" type="presOf" srcId="{2BB3F231-4F9A-4BA2-B22A-F4B7EE6A611B}" destId="{BF4A613F-EE0B-44B0-A495-A94BA2772E52}" srcOrd="0" destOrd="0" presId="urn:microsoft.com/office/officeart/2005/8/layout/vList2"/>
    <dgm:cxn modelId="{D493579A-A4DA-4AEA-A2A5-401EABD4132E}" srcId="{4B95A2DB-3DEA-488C-8C17-24F38518132D}" destId="{7CD324A3-46F5-40E0-B765-1561CE862ADF}" srcOrd="0" destOrd="0" parTransId="{E37DF084-7DB3-4C2E-9BAB-E0D54F76093B}" sibTransId="{D3152635-A19F-4B22-90CC-DFB8EC18EF81}"/>
    <dgm:cxn modelId="{931A2078-6604-4128-A22C-C3FA0E21501F}" type="presOf" srcId="{64478B28-2F54-405F-8114-EFF671533D2B}" destId="{B501BBB4-19A6-4849-BDAD-887BF4671F59}" srcOrd="0" destOrd="0" presId="urn:microsoft.com/office/officeart/2005/8/layout/vList2"/>
    <dgm:cxn modelId="{C3119F59-23C0-426B-AA29-2E4A6A42B2F4}" type="presOf" srcId="{98B9C22D-6AD7-4211-80A3-F57F0BA28496}" destId="{B3240D8B-419A-4EA0-B198-32BB5D95E1AA}" srcOrd="0" destOrd="0" presId="urn:microsoft.com/office/officeart/2005/8/layout/vList2"/>
    <dgm:cxn modelId="{5919A7DF-B9FE-4DB9-A0E6-925C32B935D7}" type="presOf" srcId="{4B95A2DB-3DEA-488C-8C17-24F38518132D}" destId="{129FA10F-C5B5-4885-A852-6FB3F57E30C1}" srcOrd="0" destOrd="0" presId="urn:microsoft.com/office/officeart/2005/8/layout/vList2"/>
    <dgm:cxn modelId="{4629C169-FAD6-49F9-9123-72456264CD81}" srcId="{4B95A2DB-3DEA-488C-8C17-24F38518132D}" destId="{98B9C22D-6AD7-4211-80A3-F57F0BA28496}" srcOrd="3" destOrd="0" parTransId="{9563B63F-5019-4AD2-88EA-5F630C521C51}" sibTransId="{5EFFEE2E-7407-41C2-A679-9A128C60EBF5}"/>
    <dgm:cxn modelId="{768E76F0-29A6-46F8-9D81-AB60152290E3}" type="presParOf" srcId="{129FA10F-C5B5-4885-A852-6FB3F57E30C1}" destId="{6E334B98-B117-42AD-867F-8618D1F6CFB4}" srcOrd="0" destOrd="0" presId="urn:microsoft.com/office/officeart/2005/8/layout/vList2"/>
    <dgm:cxn modelId="{940F36CC-298A-4976-ACEB-03658ABB6FF5}" type="presParOf" srcId="{129FA10F-C5B5-4885-A852-6FB3F57E30C1}" destId="{23FD5F4A-E3FC-479A-AD18-79A100262877}" srcOrd="1" destOrd="0" presId="urn:microsoft.com/office/officeart/2005/8/layout/vList2"/>
    <dgm:cxn modelId="{98B93802-3125-4837-B725-638D2218BBFF}" type="presParOf" srcId="{129FA10F-C5B5-4885-A852-6FB3F57E30C1}" destId="{B501BBB4-19A6-4849-BDAD-887BF4671F59}" srcOrd="2" destOrd="0" presId="urn:microsoft.com/office/officeart/2005/8/layout/vList2"/>
    <dgm:cxn modelId="{2B5804FD-CC96-4A39-9D7B-D60D0BBFF6AA}" type="presParOf" srcId="{129FA10F-C5B5-4885-A852-6FB3F57E30C1}" destId="{61C3CAB4-CE64-49C1-BE2C-939D27D481AE}" srcOrd="3" destOrd="0" presId="urn:microsoft.com/office/officeart/2005/8/layout/vList2"/>
    <dgm:cxn modelId="{336DF46F-AAF0-4F55-9B28-063740BAF8FE}" type="presParOf" srcId="{129FA10F-C5B5-4885-A852-6FB3F57E30C1}" destId="{BF4A613F-EE0B-44B0-A495-A94BA2772E52}" srcOrd="4" destOrd="0" presId="urn:microsoft.com/office/officeart/2005/8/layout/vList2"/>
    <dgm:cxn modelId="{707780D0-017C-4C4E-A591-4D104F315C35}" type="presParOf" srcId="{129FA10F-C5B5-4885-A852-6FB3F57E30C1}" destId="{60C2263F-F284-40D8-9D3B-577629BD0D8E}" srcOrd="5" destOrd="0" presId="urn:microsoft.com/office/officeart/2005/8/layout/vList2"/>
    <dgm:cxn modelId="{99791A5C-7AA3-40FA-8646-265EC5D0CA55}" type="presParOf" srcId="{129FA10F-C5B5-4885-A852-6FB3F57E30C1}" destId="{B3240D8B-419A-4EA0-B198-32BB5D95E1A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334B98-B117-42AD-867F-8618D1F6CFB4}">
      <dsp:nvSpPr>
        <dsp:cNvPr id="0" name=""/>
        <dsp:cNvSpPr/>
      </dsp:nvSpPr>
      <dsp:spPr>
        <a:xfrm>
          <a:off x="0" y="7941"/>
          <a:ext cx="8229600" cy="101088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b="1" kern="1200" dirty="0" smtClean="0">
              <a:effectLst>
                <a:outerShdw blurRad="38100" dist="38100" dir="2700000" algn="tl">
                  <a:srgbClr val="000000">
                    <a:alpha val="43137"/>
                  </a:srgbClr>
                </a:outerShdw>
              </a:effectLst>
            </a:rPr>
            <a:t>Obtain or learn new capabilities</a:t>
          </a:r>
          <a:endParaRPr lang="en-US" sz="3600" b="1" kern="1200" dirty="0">
            <a:effectLst>
              <a:outerShdw blurRad="38100" dist="38100" dir="2700000" algn="tl">
                <a:srgbClr val="000000">
                  <a:alpha val="43137"/>
                </a:srgbClr>
              </a:outerShdw>
            </a:effectLst>
          </a:endParaRPr>
        </a:p>
      </dsp:txBody>
      <dsp:txXfrm>
        <a:off x="49347" y="57288"/>
        <a:ext cx="8130906" cy="912186"/>
      </dsp:txXfrm>
    </dsp:sp>
    <dsp:sp modelId="{B501BBB4-19A6-4849-BDAD-887BF4671F59}">
      <dsp:nvSpPr>
        <dsp:cNvPr id="0" name=""/>
        <dsp:cNvSpPr/>
      </dsp:nvSpPr>
      <dsp:spPr>
        <a:xfrm>
          <a:off x="0" y="1174341"/>
          <a:ext cx="8229600" cy="1010880"/>
        </a:xfrm>
        <a:prstGeom prst="round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b="1" kern="1200" dirty="0" smtClean="0">
              <a:effectLst>
                <a:outerShdw blurRad="38100" dist="38100" dir="2700000" algn="tl">
                  <a:srgbClr val="000000">
                    <a:alpha val="43137"/>
                  </a:srgbClr>
                </a:outerShdw>
              </a:effectLst>
            </a:rPr>
            <a:t>Obtain access to specific markets</a:t>
          </a:r>
          <a:endParaRPr lang="en-US" sz="3600" b="1" kern="1200" dirty="0">
            <a:effectLst>
              <a:outerShdw blurRad="38100" dist="38100" dir="2700000" algn="tl">
                <a:srgbClr val="000000">
                  <a:alpha val="43137"/>
                </a:srgbClr>
              </a:outerShdw>
            </a:effectLst>
          </a:endParaRPr>
        </a:p>
      </dsp:txBody>
      <dsp:txXfrm>
        <a:off x="49347" y="1223688"/>
        <a:ext cx="8130906" cy="912186"/>
      </dsp:txXfrm>
    </dsp:sp>
    <dsp:sp modelId="{BF4A613F-EE0B-44B0-A495-A94BA2772E52}">
      <dsp:nvSpPr>
        <dsp:cNvPr id="0" name=""/>
        <dsp:cNvSpPr/>
      </dsp:nvSpPr>
      <dsp:spPr>
        <a:xfrm>
          <a:off x="0" y="2340741"/>
          <a:ext cx="8229600" cy="1010880"/>
        </a:xfrm>
        <a:prstGeom prst="round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b="1" kern="1200" dirty="0" smtClean="0">
              <a:effectLst>
                <a:outerShdw blurRad="38100" dist="38100" dir="2700000" algn="tl">
                  <a:srgbClr val="000000">
                    <a:alpha val="43137"/>
                  </a:srgbClr>
                </a:outerShdw>
              </a:effectLst>
            </a:rPr>
            <a:t>Reduce financial risk</a:t>
          </a:r>
          <a:endParaRPr lang="en-US" sz="3600" b="1" kern="1200" dirty="0">
            <a:effectLst>
              <a:outerShdw blurRad="38100" dist="38100" dir="2700000" algn="tl">
                <a:srgbClr val="000000">
                  <a:alpha val="43137"/>
                </a:srgbClr>
              </a:outerShdw>
            </a:effectLst>
          </a:endParaRPr>
        </a:p>
      </dsp:txBody>
      <dsp:txXfrm>
        <a:off x="49347" y="2390088"/>
        <a:ext cx="8130906" cy="912186"/>
      </dsp:txXfrm>
    </dsp:sp>
    <dsp:sp modelId="{B3240D8B-419A-4EA0-B198-32BB5D95E1AA}">
      <dsp:nvSpPr>
        <dsp:cNvPr id="0" name=""/>
        <dsp:cNvSpPr/>
      </dsp:nvSpPr>
      <dsp:spPr>
        <a:xfrm>
          <a:off x="0" y="3507141"/>
          <a:ext cx="8229600" cy="1010880"/>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b="1" kern="1200" dirty="0" smtClean="0">
              <a:effectLst>
                <a:outerShdw blurRad="38100" dist="38100" dir="2700000" algn="tl">
                  <a:srgbClr val="000000">
                    <a:alpha val="43137"/>
                  </a:srgbClr>
                </a:outerShdw>
              </a:effectLst>
            </a:rPr>
            <a:t>Reduce political risk</a:t>
          </a:r>
          <a:endParaRPr lang="en-US" sz="3600" b="1" kern="1200" dirty="0">
            <a:effectLst>
              <a:outerShdw blurRad="38100" dist="38100" dir="2700000" algn="tl">
                <a:srgbClr val="000000">
                  <a:alpha val="43137"/>
                </a:srgbClr>
              </a:outerShdw>
            </a:effectLst>
          </a:endParaRPr>
        </a:p>
      </dsp:txBody>
      <dsp:txXfrm>
        <a:off x="49347" y="3556488"/>
        <a:ext cx="8130906" cy="9121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382CA9-5BF2-47EC-95E8-DEB1C74C2FA6}" type="datetimeFigureOut">
              <a:rPr lang="en-US" smtClean="0"/>
              <a:pPr/>
              <a:t>1/18/2014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DF6FCA-8189-4B33-BBB6-90EB11C90991}" type="slidenum">
              <a:rPr lang="en-US" smtClean="0"/>
              <a:pPr/>
              <a:t>‹#›</a:t>
            </a:fld>
            <a:endParaRPr lang="en-US" dirty="0"/>
          </a:p>
        </p:txBody>
      </p:sp>
    </p:spTree>
    <p:extLst>
      <p:ext uri="{BB962C8B-B14F-4D97-AF65-F5344CB8AC3E}">
        <p14:creationId xmlns:p14="http://schemas.microsoft.com/office/powerpoint/2010/main" val="3301874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kern="1200" baseline="0" dirty="0" smtClean="0">
                <a:solidFill>
                  <a:schemeClr val="tx1"/>
                </a:solidFill>
                <a:latin typeface="+mn-lt"/>
                <a:ea typeface="+mn-ea"/>
                <a:cs typeface="+mn-cs"/>
              </a:rPr>
              <a:t>After reading this chapter, you should be able to:</a:t>
            </a:r>
          </a:p>
          <a:p>
            <a:r>
              <a:rPr kumimoji="0" lang="en-US" sz="1200" b="0" i="0" u="none" strike="noStrike" kern="1200" cap="none" spc="0" normalizeH="0" baseline="0" noProof="0" dirty="0" smtClean="0">
                <a:ln>
                  <a:noFill/>
                </a:ln>
                <a:solidFill>
                  <a:prstClr val="black"/>
                </a:solidFill>
                <a:effectLst/>
                <a:uLnTx/>
                <a:uFillTx/>
                <a:latin typeface="+mn-lt"/>
              </a:rPr>
              <a:t>• </a:t>
            </a:r>
            <a:r>
              <a:rPr lang="en-US" sz="1200" dirty="0" smtClean="0"/>
              <a:t>Organize </a:t>
            </a:r>
            <a:r>
              <a:rPr lang="en-US" sz="1200" dirty="0" smtClean="0"/>
              <a:t>environmental and organizational information using a SWOT approach and the SFAS matrix</a:t>
            </a:r>
          </a:p>
          <a:p>
            <a:r>
              <a:rPr kumimoji="0" lang="en-US" sz="1200" b="0" i="0" u="none" strike="noStrike" kern="1200" cap="none" spc="0" normalizeH="0" baseline="0" noProof="0" dirty="0" smtClean="0">
                <a:ln>
                  <a:noFill/>
                </a:ln>
                <a:solidFill>
                  <a:prstClr val="black"/>
                </a:solidFill>
                <a:effectLst/>
                <a:uLnTx/>
                <a:uFillTx/>
                <a:latin typeface="+mn-lt"/>
              </a:rPr>
              <a:t>• </a:t>
            </a:r>
            <a:r>
              <a:rPr lang="en-US" sz="1200" dirty="0" smtClean="0"/>
              <a:t>Understand </a:t>
            </a:r>
            <a:r>
              <a:rPr lang="en-US" sz="1200" dirty="0" smtClean="0"/>
              <a:t>the competitive and cooperative strategies available to corporations</a:t>
            </a:r>
          </a:p>
          <a:p>
            <a:r>
              <a:rPr kumimoji="0" lang="en-US" sz="1200" b="0" i="0" u="none" strike="noStrike" kern="1200" cap="none" spc="0" normalizeH="0" baseline="0" noProof="0" dirty="0" smtClean="0">
                <a:ln>
                  <a:noFill/>
                </a:ln>
                <a:solidFill>
                  <a:prstClr val="black"/>
                </a:solidFill>
                <a:effectLst/>
                <a:uLnTx/>
                <a:uFillTx/>
                <a:latin typeface="+mn-lt"/>
              </a:rPr>
              <a:t>• </a:t>
            </a:r>
            <a:r>
              <a:rPr lang="en-US" sz="1200" dirty="0" smtClean="0"/>
              <a:t>List </a:t>
            </a:r>
            <a:r>
              <a:rPr lang="en-US" sz="1200" dirty="0" smtClean="0"/>
              <a:t>the competitive tactics that would accompany competitive strategies</a:t>
            </a:r>
          </a:p>
          <a:p>
            <a:r>
              <a:rPr kumimoji="0" lang="en-US" sz="1200" b="0" i="0" u="none" strike="noStrike" kern="1200" cap="none" spc="0" normalizeH="0" baseline="0" noProof="0" dirty="0" smtClean="0">
                <a:ln>
                  <a:noFill/>
                </a:ln>
                <a:solidFill>
                  <a:prstClr val="black"/>
                </a:solidFill>
                <a:effectLst/>
                <a:uLnTx/>
                <a:uFillTx/>
                <a:latin typeface="+mn-lt"/>
              </a:rPr>
              <a:t>• </a:t>
            </a:r>
            <a:r>
              <a:rPr lang="en-US" sz="1200" dirty="0" smtClean="0"/>
              <a:t>Identify </a:t>
            </a:r>
            <a:r>
              <a:rPr lang="en-US" sz="1200" dirty="0" smtClean="0"/>
              <a:t>the basic types of strategic alliances</a:t>
            </a:r>
          </a:p>
          <a:p>
            <a:endParaRPr lang="en-US" sz="1200" b="0" i="0" u="none" strike="noStrike" kern="1200" baseline="0" dirty="0" smtClean="0">
              <a:solidFill>
                <a:schemeClr val="tx1"/>
              </a:solidFill>
              <a:latin typeface="+mn-lt"/>
              <a:ea typeface="+mn-ea"/>
              <a:cs typeface="+mn-cs"/>
            </a:endParaRPr>
          </a:p>
          <a:p>
            <a:endParaRPr lang="en-US" b="0" i="0"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a:t>
            </a:fld>
            <a:endParaRPr lang="en-US" dirty="0"/>
          </a:p>
        </p:txBody>
      </p:sp>
    </p:spTree>
    <p:extLst>
      <p:ext uri="{BB962C8B-B14F-4D97-AF65-F5344CB8AC3E}">
        <p14:creationId xmlns:p14="http://schemas.microsoft.com/office/powerpoint/2010/main" val="1840315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i="0" u="none" strike="noStrike" kern="1200" baseline="0" dirty="0" smtClean="0">
                <a:solidFill>
                  <a:schemeClr val="tx1"/>
                </a:solidFill>
                <a:latin typeface="+mn-lt"/>
                <a:ea typeface="+mn-ea"/>
                <a:cs typeface="+mn-cs"/>
              </a:rPr>
              <a:t>Business strategy </a:t>
            </a:r>
            <a:r>
              <a:rPr lang="en-US" sz="1200" b="0" i="0" u="none" strike="noStrike" kern="1200" baseline="0" dirty="0" smtClean="0">
                <a:solidFill>
                  <a:schemeClr val="tx1"/>
                </a:solidFill>
                <a:latin typeface="+mn-lt"/>
                <a:ea typeface="+mn-ea"/>
                <a:cs typeface="+mn-cs"/>
              </a:rPr>
              <a:t>focuses on improving the competitive position of a company’s or business unit’s products or services within the specific industry or market segment that the company or business unit serves.</a:t>
            </a:r>
            <a:endParaRPr lang="en-US" altLang="en-US"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Competitive strategy </a:t>
            </a:r>
            <a:r>
              <a:rPr lang="en-US" sz="1200" b="0" i="0" u="none" strike="noStrike" kern="1200" baseline="0" dirty="0" smtClean="0">
                <a:solidFill>
                  <a:schemeClr val="tx1"/>
                </a:solidFill>
                <a:latin typeface="+mn-lt"/>
                <a:ea typeface="+mn-ea"/>
                <a:cs typeface="+mn-cs"/>
              </a:rPr>
              <a:t>raises the following </a:t>
            </a:r>
            <a:r>
              <a:rPr lang="en-US" sz="1200" b="0" i="0" u="none" strike="noStrike" kern="1200" baseline="0" dirty="0" smtClean="0">
                <a:solidFill>
                  <a:schemeClr val="tx1"/>
                </a:solidFill>
                <a:latin typeface="+mn-lt"/>
                <a:ea typeface="+mn-ea"/>
                <a:cs typeface="+mn-cs"/>
              </a:rPr>
              <a:t>questions:</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Should we compete on the basis of lower cost (and thus price), or should we differentiate</a:t>
            </a:r>
          </a:p>
          <a:p>
            <a:r>
              <a:rPr lang="en-US" sz="1200" b="0" i="0" u="none" strike="noStrike" kern="1200" baseline="0" dirty="0" smtClean="0">
                <a:solidFill>
                  <a:schemeClr val="tx1"/>
                </a:solidFill>
                <a:latin typeface="+mn-lt"/>
                <a:ea typeface="+mn-ea"/>
                <a:cs typeface="+mn-cs"/>
              </a:rPr>
              <a:t>our products or services on some basis other than cost, such as quality or service?</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12</a:t>
            </a:fld>
            <a:endParaRPr lang="en-US" dirty="0"/>
          </a:p>
        </p:txBody>
      </p:sp>
    </p:spTree>
    <p:extLst>
      <p:ext uri="{BB962C8B-B14F-4D97-AF65-F5344CB8AC3E}">
        <p14:creationId xmlns:p14="http://schemas.microsoft.com/office/powerpoint/2010/main" val="1031968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Should we compete head to head with our major competitors for the biggest but most sought-after share of the market, or should we focus on a niche in which we can satisfy a less sought-after but also profitable segment of the market?</a:t>
            </a:r>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13</a:t>
            </a:fld>
            <a:endParaRPr lang="en-US" dirty="0"/>
          </a:p>
        </p:txBody>
      </p:sp>
    </p:spTree>
    <p:extLst>
      <p:ext uri="{BB962C8B-B14F-4D97-AF65-F5344CB8AC3E}">
        <p14:creationId xmlns:p14="http://schemas.microsoft.com/office/powerpoint/2010/main" val="3796365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Michael Porter proposed three “generic” competitive strategies for outperforming other corporations in a particular industry: overall cost leadership, </a:t>
            </a:r>
            <a:r>
              <a:rPr lang="en-US" sz="1200" b="0" i="0" u="none" strike="noStrike" kern="1200" baseline="0" dirty="0" smtClean="0">
                <a:solidFill>
                  <a:schemeClr val="tx1"/>
                </a:solidFill>
                <a:latin typeface="+mn-lt"/>
                <a:ea typeface="+mn-ea"/>
                <a:cs typeface="+mn-cs"/>
              </a:rPr>
              <a:t>differentiation </a:t>
            </a:r>
            <a:r>
              <a:rPr lang="en-US" sz="1200" b="0" i="0" u="none" strike="noStrike" kern="1200" baseline="0" dirty="0" smtClean="0">
                <a:solidFill>
                  <a:schemeClr val="tx1"/>
                </a:solidFill>
                <a:latin typeface="+mn-lt"/>
                <a:ea typeface="+mn-ea"/>
                <a:cs typeface="+mn-cs"/>
              </a:rPr>
              <a:t>and focus.</a:t>
            </a:r>
          </a:p>
          <a:p>
            <a:r>
              <a:rPr lang="en-US" sz="1200" b="1" i="0" u="none" strike="noStrike" kern="1200" baseline="0" dirty="0" smtClean="0">
                <a:solidFill>
                  <a:schemeClr val="tx1"/>
                </a:solidFill>
                <a:latin typeface="+mn-lt"/>
                <a:ea typeface="+mn-ea"/>
                <a:cs typeface="+mn-cs"/>
              </a:rPr>
              <a:t>Cost leadership </a:t>
            </a:r>
            <a:r>
              <a:rPr lang="en-US" sz="1200" b="0" i="0" u="none" strike="noStrike" kern="1200" baseline="0" dirty="0" smtClean="0">
                <a:solidFill>
                  <a:schemeClr val="tx1"/>
                </a:solidFill>
                <a:latin typeface="+mn-lt"/>
                <a:ea typeface="+mn-ea"/>
                <a:cs typeface="+mn-cs"/>
              </a:rPr>
              <a:t>is the ability of a company or a business unit to design, </a:t>
            </a:r>
            <a:r>
              <a:rPr lang="en-US" sz="1200" b="0" i="0" u="none" strike="noStrike" kern="1200" baseline="0" dirty="0" smtClean="0">
                <a:solidFill>
                  <a:schemeClr val="tx1"/>
                </a:solidFill>
                <a:latin typeface="+mn-lt"/>
                <a:ea typeface="+mn-ea"/>
                <a:cs typeface="+mn-cs"/>
              </a:rPr>
              <a:t>produce </a:t>
            </a:r>
            <a:r>
              <a:rPr lang="en-US" sz="1200" b="0" i="0" u="none" strike="noStrike" kern="1200" baseline="0" dirty="0" smtClean="0">
                <a:solidFill>
                  <a:schemeClr val="tx1"/>
                </a:solidFill>
                <a:latin typeface="+mn-lt"/>
                <a:ea typeface="+mn-ea"/>
                <a:cs typeface="+mn-cs"/>
              </a:rPr>
              <a:t>and market a comparable product more efficiently than its competitors.</a:t>
            </a:r>
          </a:p>
          <a:p>
            <a:r>
              <a:rPr lang="en-US" sz="1200" b="1" i="0" u="none" strike="noStrike" kern="1200" baseline="0" dirty="0" smtClean="0">
                <a:solidFill>
                  <a:schemeClr val="tx1"/>
                </a:solidFill>
                <a:latin typeface="+mn-lt"/>
                <a:ea typeface="+mn-ea"/>
                <a:cs typeface="+mn-cs"/>
              </a:rPr>
              <a:t>Differentiation </a:t>
            </a:r>
            <a:r>
              <a:rPr lang="en-US" sz="1200" b="0" i="0" u="none" strike="noStrike" kern="1200" baseline="0" dirty="0" smtClean="0">
                <a:solidFill>
                  <a:schemeClr val="tx1"/>
                </a:solidFill>
                <a:latin typeface="+mn-lt"/>
                <a:ea typeface="+mn-ea"/>
                <a:cs typeface="+mn-cs"/>
              </a:rPr>
              <a:t>is the ability of a company to provide unique and superior value to the buyer in terms of product quality, special </a:t>
            </a:r>
            <a:r>
              <a:rPr lang="en-US" sz="1200" b="0" i="0" u="none" strike="noStrike" kern="1200" baseline="0" dirty="0" smtClean="0">
                <a:solidFill>
                  <a:schemeClr val="tx1"/>
                </a:solidFill>
                <a:latin typeface="+mn-lt"/>
                <a:ea typeface="+mn-ea"/>
                <a:cs typeface="+mn-cs"/>
              </a:rPr>
              <a:t>features </a:t>
            </a:r>
            <a:r>
              <a:rPr lang="en-US" sz="1200" b="0" i="0" u="none" strike="noStrike" kern="1200" baseline="0" dirty="0" smtClean="0">
                <a:solidFill>
                  <a:schemeClr val="tx1"/>
                </a:solidFill>
                <a:latin typeface="+mn-lt"/>
                <a:ea typeface="+mn-ea"/>
                <a:cs typeface="+mn-cs"/>
              </a:rPr>
              <a:t>or after-sale service.</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14</a:t>
            </a:fld>
            <a:endParaRPr lang="en-US" dirty="0"/>
          </a:p>
        </p:txBody>
      </p:sp>
    </p:spTree>
    <p:extLst>
      <p:ext uri="{BB962C8B-B14F-4D97-AF65-F5344CB8AC3E}">
        <p14:creationId xmlns:p14="http://schemas.microsoft.com/office/powerpoint/2010/main" val="3961319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Focus </a:t>
            </a:r>
            <a:r>
              <a:rPr lang="en-US" sz="1200" b="0" i="0" u="none" strike="noStrike" kern="1200" baseline="0" dirty="0" smtClean="0">
                <a:solidFill>
                  <a:schemeClr val="tx1"/>
                </a:solidFill>
                <a:latin typeface="+mn-lt"/>
                <a:ea typeface="+mn-ea"/>
                <a:cs typeface="+mn-cs"/>
              </a:rPr>
              <a:t>is the ability of a company to provide unique and superior value to a particular buyer group, segment of the market </a:t>
            </a:r>
            <a:r>
              <a:rPr lang="en-US" sz="1200" b="0" i="0" u="none" strike="noStrike" kern="1200" baseline="0" dirty="0" smtClean="0">
                <a:solidFill>
                  <a:schemeClr val="tx1"/>
                </a:solidFill>
                <a:latin typeface="+mn-lt"/>
                <a:ea typeface="+mn-ea"/>
                <a:cs typeface="+mn-cs"/>
              </a:rPr>
              <a:t>line </a:t>
            </a:r>
            <a:r>
              <a:rPr lang="en-US" sz="1200" b="0" i="0" u="none" strike="noStrike" kern="1200" baseline="0" dirty="0" smtClean="0">
                <a:solidFill>
                  <a:schemeClr val="tx1"/>
                </a:solidFill>
                <a:latin typeface="+mn-lt"/>
                <a:ea typeface="+mn-ea"/>
                <a:cs typeface="+mn-cs"/>
              </a:rPr>
              <a:t>or geographic market.</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15</a:t>
            </a:fld>
            <a:endParaRPr lang="en-US" dirty="0"/>
          </a:p>
        </p:txBody>
      </p:sp>
    </p:spTree>
    <p:extLst>
      <p:ext uri="{BB962C8B-B14F-4D97-AF65-F5344CB8AC3E}">
        <p14:creationId xmlns:p14="http://schemas.microsoft.com/office/powerpoint/2010/main" val="894725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Porter proposed that a firm’s competitive advantage in an industry is determined by its </a:t>
            </a:r>
            <a:r>
              <a:rPr lang="en-US" sz="1200" b="1" i="0" u="none" strike="noStrike" kern="1200" baseline="0" dirty="0" smtClean="0">
                <a:solidFill>
                  <a:schemeClr val="tx1"/>
                </a:solidFill>
                <a:latin typeface="+mn-lt"/>
                <a:ea typeface="+mn-ea"/>
                <a:cs typeface="+mn-cs"/>
              </a:rPr>
              <a:t>competitive scope</a:t>
            </a:r>
            <a:r>
              <a:rPr lang="en-US" sz="1200" b="0" i="0" u="none" strike="noStrike" kern="1200" baseline="0" dirty="0" smtClean="0">
                <a:solidFill>
                  <a:schemeClr val="tx1"/>
                </a:solidFill>
                <a:latin typeface="+mn-lt"/>
                <a:ea typeface="+mn-ea"/>
                <a:cs typeface="+mn-cs"/>
              </a:rPr>
              <a:t>—that is, the breadth of the company’s or business unit’s target market.</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16</a:t>
            </a:fld>
            <a:endParaRPr lang="en-US" dirty="0"/>
          </a:p>
        </p:txBody>
      </p:sp>
    </p:spTree>
    <p:extLst>
      <p:ext uri="{BB962C8B-B14F-4D97-AF65-F5344CB8AC3E}">
        <p14:creationId xmlns:p14="http://schemas.microsoft.com/office/powerpoint/2010/main" val="1714234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Cost leadership </a:t>
            </a:r>
            <a:r>
              <a:rPr lang="en-US" sz="1200" b="0" i="0" u="none" strike="noStrike" kern="1200" baseline="0" dirty="0" smtClean="0">
                <a:solidFill>
                  <a:schemeClr val="tx1"/>
                </a:solidFill>
                <a:latin typeface="+mn-lt"/>
                <a:ea typeface="+mn-ea"/>
                <a:cs typeface="+mn-cs"/>
              </a:rPr>
              <a:t>is a lower-cost competitive strategy that aims at the broad mass market and requires “aggressive construction of efficient-scale facilities, vigorous pursuit of cost reductions from experience, tight cost and overhead control, avoidance of marginal customer accounts, and cost minimization</a:t>
            </a:r>
            <a:r>
              <a:rPr lang="en-US" sz="1200" b="0" i="0" u="none" strike="noStrike" kern="1200" baseline="0" dirty="0" smtClean="0">
                <a:solidFill>
                  <a:schemeClr val="tx1"/>
                </a:solidFill>
                <a:latin typeface="+mn-lt"/>
                <a:ea typeface="+mn-ea"/>
                <a:cs typeface="+mn-cs"/>
              </a:rPr>
              <a:t>.”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Because of its lower costs, the cost leader is able to charge a lower price for its products than its competitors and still make a satisfactory </a:t>
            </a:r>
            <a:r>
              <a:rPr lang="en-US" sz="1200" b="0" i="0" u="none" strike="noStrike" kern="1200" baseline="0" dirty="0" smtClean="0">
                <a:solidFill>
                  <a:schemeClr val="tx1"/>
                </a:solidFill>
                <a:latin typeface="+mn-lt"/>
                <a:ea typeface="+mn-ea"/>
                <a:cs typeface="+mn-cs"/>
              </a:rPr>
              <a:t>profit.</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Having a lower-cost position also gives a company or business unit a defense against rivals. Its lower costs allow it to continue to earn profits during times of heavy</a:t>
            </a:r>
          </a:p>
          <a:p>
            <a:r>
              <a:rPr lang="en-US" sz="1200" b="0" i="0" u="none" strike="noStrike" kern="1200" baseline="0" dirty="0" smtClean="0">
                <a:solidFill>
                  <a:schemeClr val="tx1"/>
                </a:solidFill>
                <a:latin typeface="+mn-lt"/>
                <a:ea typeface="+mn-ea"/>
                <a:cs typeface="+mn-cs"/>
              </a:rPr>
              <a:t>competition. Its high market share means that it will have high bargaining power relative to its suppliers (because it buys in large quantities). Its low price will also serve as a barrier to entry because few new entrants will be able to match the leader’s cost advantage. As a result, cost leaders are likely to earn above-average returns on investment.</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17</a:t>
            </a:fld>
            <a:endParaRPr lang="en-US" dirty="0"/>
          </a:p>
        </p:txBody>
      </p:sp>
    </p:spTree>
    <p:extLst>
      <p:ext uri="{BB962C8B-B14F-4D97-AF65-F5344CB8AC3E}">
        <p14:creationId xmlns:p14="http://schemas.microsoft.com/office/powerpoint/2010/main" val="1286241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i="0" u="none" strike="noStrike" kern="1200" baseline="0" dirty="0" smtClean="0">
                <a:solidFill>
                  <a:schemeClr val="tx1"/>
                </a:solidFill>
                <a:latin typeface="+mn-lt"/>
                <a:ea typeface="+mn-ea"/>
                <a:cs typeface="+mn-cs"/>
              </a:rPr>
              <a:t>Differentiation </a:t>
            </a:r>
            <a:r>
              <a:rPr lang="en-US" sz="1200" b="0" i="0" u="none" strike="noStrike" kern="1200" baseline="0" dirty="0" smtClean="0">
                <a:solidFill>
                  <a:schemeClr val="tx1"/>
                </a:solidFill>
                <a:latin typeface="+mn-lt"/>
                <a:ea typeface="+mn-ea"/>
                <a:cs typeface="+mn-cs"/>
              </a:rPr>
              <a:t>is aimed at the broad mass market and involves the creation of a product or service that is perceived throughout its industry as unique.</a:t>
            </a:r>
          </a:p>
          <a:p>
            <a:r>
              <a:rPr lang="en-US" sz="1200" b="0" i="0" u="none" strike="noStrike" kern="1200" baseline="0" dirty="0" smtClean="0">
                <a:solidFill>
                  <a:schemeClr val="tx1"/>
                </a:solidFill>
                <a:latin typeface="+mn-lt"/>
                <a:ea typeface="+mn-ea"/>
                <a:cs typeface="+mn-cs"/>
              </a:rPr>
              <a:t>This specialty can be associated with design or brand image, technology, features, a dealer </a:t>
            </a:r>
            <a:r>
              <a:rPr lang="en-US" sz="1200" b="0" i="0" u="none" strike="noStrike" kern="1200" baseline="0" dirty="0" smtClean="0">
                <a:solidFill>
                  <a:schemeClr val="tx1"/>
                </a:solidFill>
                <a:latin typeface="+mn-lt"/>
                <a:ea typeface="+mn-ea"/>
                <a:cs typeface="+mn-cs"/>
              </a:rPr>
              <a:t>network </a:t>
            </a:r>
            <a:r>
              <a:rPr lang="en-US" sz="1200" b="0" i="0" u="none" strike="noStrike" kern="1200" baseline="0" dirty="0" smtClean="0">
                <a:solidFill>
                  <a:schemeClr val="tx1"/>
                </a:solidFill>
                <a:latin typeface="+mn-lt"/>
                <a:ea typeface="+mn-ea"/>
                <a:cs typeface="+mn-cs"/>
              </a:rPr>
              <a:t>or customer </a:t>
            </a:r>
            <a:r>
              <a:rPr lang="en-US" sz="1200" b="0" i="0" u="none" strike="noStrike" kern="1200" baseline="0" dirty="0" smtClean="0">
                <a:solidFill>
                  <a:schemeClr val="tx1"/>
                </a:solidFill>
                <a:latin typeface="+mn-lt"/>
                <a:ea typeface="+mn-ea"/>
                <a:cs typeface="+mn-cs"/>
              </a:rPr>
              <a:t>service.</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Differentiation is a viable strategy for earning above-average returns in a specific business because the resulting brand loyalty lowers customers’ sensitivity to price. Increased costs can usually be passed on to the buyers. Buyer loyalty also serves as an entry barrier; new firms must develop their own distinctive competence to differentiate their products in some way in order to compete successfully.</a:t>
            </a:r>
            <a:endParaRPr lang="en-US" altLang="en-US" dirty="0"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i="0" u="none" strike="noStrike" kern="1200" baseline="0" dirty="0" smtClean="0">
                <a:solidFill>
                  <a:schemeClr val="tx1"/>
                </a:solidFill>
                <a:latin typeface="+mn-lt"/>
                <a:ea typeface="+mn-ea"/>
                <a:cs typeface="+mn-cs"/>
              </a:rPr>
              <a:t>Cost focus </a:t>
            </a:r>
            <a:r>
              <a:rPr lang="en-US" sz="1200" b="0" i="0" u="none" strike="noStrike" kern="1200" baseline="0" dirty="0" smtClean="0">
                <a:solidFill>
                  <a:schemeClr val="tx1"/>
                </a:solidFill>
                <a:latin typeface="+mn-lt"/>
                <a:ea typeface="+mn-ea"/>
                <a:cs typeface="+mn-cs"/>
              </a:rPr>
              <a:t>is a low-cost competitive strategy that focuses on a particular buyer group or geographic market and attempts to serve only this niche, to the exclusion of others.</a:t>
            </a:r>
          </a:p>
          <a:p>
            <a:r>
              <a:rPr lang="en-US" sz="1200" b="1" i="0" u="none" strike="noStrike" kern="1200" baseline="0" dirty="0" smtClean="0">
                <a:solidFill>
                  <a:schemeClr val="tx1"/>
                </a:solidFill>
                <a:latin typeface="+mn-lt"/>
                <a:ea typeface="+mn-ea"/>
                <a:cs typeface="+mn-cs"/>
              </a:rPr>
              <a:t>Differentiation focus</a:t>
            </a:r>
            <a:r>
              <a:rPr lang="en-US" sz="1200" b="0" i="0" u="none" strike="noStrike" kern="1200" baseline="0" dirty="0" smtClean="0">
                <a:solidFill>
                  <a:schemeClr val="tx1"/>
                </a:solidFill>
                <a:latin typeface="+mn-lt"/>
                <a:ea typeface="+mn-ea"/>
                <a:cs typeface="+mn-cs"/>
              </a:rPr>
              <a:t>, like cost focus, concentrates on a particular buyer group, product line </a:t>
            </a:r>
            <a:r>
              <a:rPr lang="en-US" sz="1200" b="0" i="0" u="none" strike="noStrike" kern="1200" baseline="0" dirty="0" smtClean="0">
                <a:solidFill>
                  <a:schemeClr val="tx1"/>
                </a:solidFill>
                <a:latin typeface="+mn-lt"/>
                <a:ea typeface="+mn-ea"/>
                <a:cs typeface="+mn-cs"/>
              </a:rPr>
              <a:t>segment </a:t>
            </a:r>
            <a:r>
              <a:rPr lang="en-US" sz="1200" b="0" i="0" u="none" strike="noStrike" kern="1200" baseline="0" dirty="0" smtClean="0">
                <a:solidFill>
                  <a:schemeClr val="tx1"/>
                </a:solidFill>
                <a:latin typeface="+mn-lt"/>
                <a:ea typeface="+mn-ea"/>
                <a:cs typeface="+mn-cs"/>
              </a:rPr>
              <a:t>or geographic market.</a:t>
            </a:r>
            <a:endParaRPr lang="en-US" altLang="en-US" dirty="0"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Each of the generic strategies has risks. For example, a company following a differentiation strategy must ensure that the higher price it charges for its higher</a:t>
            </a:r>
          </a:p>
          <a:p>
            <a:r>
              <a:rPr lang="en-US" sz="1200" b="0" i="0" u="none" strike="noStrike" kern="1200" baseline="0" dirty="0" smtClean="0">
                <a:solidFill>
                  <a:schemeClr val="tx1"/>
                </a:solidFill>
                <a:latin typeface="+mn-lt"/>
                <a:ea typeface="+mn-ea"/>
                <a:cs typeface="+mn-cs"/>
              </a:rPr>
              <a:t>quality is not too far above the price of the competition, otherwise customers will not see the extra quality as worth the extra cost.</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20</a:t>
            </a:fld>
            <a:endParaRPr lang="en-US" dirty="0"/>
          </a:p>
        </p:txBody>
      </p:sp>
    </p:spTree>
    <p:extLst>
      <p:ext uri="{BB962C8B-B14F-4D97-AF65-F5344CB8AC3E}">
        <p14:creationId xmlns:p14="http://schemas.microsoft.com/office/powerpoint/2010/main" val="1723465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i="0" u="none" strike="noStrike" kern="1200" baseline="0" dirty="0" smtClean="0">
                <a:solidFill>
                  <a:schemeClr val="tx1"/>
                </a:solidFill>
                <a:latin typeface="+mn-lt"/>
                <a:ea typeface="+mn-ea"/>
                <a:cs typeface="+mn-cs"/>
              </a:rPr>
              <a:t>Strategy formulation</a:t>
            </a:r>
            <a:r>
              <a:rPr lang="en-US" sz="1200" b="0" i="0" u="none" strike="noStrike" kern="1200" baseline="0" dirty="0" smtClean="0">
                <a:solidFill>
                  <a:schemeClr val="tx1"/>
                </a:solidFill>
                <a:latin typeface="+mn-lt"/>
                <a:ea typeface="+mn-ea"/>
                <a:cs typeface="+mn-cs"/>
              </a:rPr>
              <a:t>, often referred to as strategic planning or long-range planning, is concerned with developing a corporation’s mission, objectives, </a:t>
            </a:r>
            <a:r>
              <a:rPr lang="en-US" sz="1200" b="0" i="0" u="none" strike="noStrike" kern="1200" baseline="0" dirty="0" smtClean="0">
                <a:solidFill>
                  <a:schemeClr val="tx1"/>
                </a:solidFill>
                <a:latin typeface="+mn-lt"/>
                <a:ea typeface="+mn-ea"/>
                <a:cs typeface="+mn-cs"/>
              </a:rPr>
              <a:t>strategies </a:t>
            </a:r>
            <a:r>
              <a:rPr lang="en-US" sz="1200" b="0" i="0" u="none" strike="noStrike" kern="1200" baseline="0" dirty="0" smtClean="0">
                <a:solidFill>
                  <a:schemeClr val="tx1"/>
                </a:solidFill>
                <a:latin typeface="+mn-lt"/>
                <a:ea typeface="+mn-ea"/>
                <a:cs typeface="+mn-cs"/>
              </a:rPr>
              <a:t>and policies. It begins with situation analysis: the process of finding a strategic fit between external opportunities and internal strengths while working around external threats and internal weaknesses.</a:t>
            </a:r>
            <a:endParaRPr lang="en-US" altLang="en-US" dirty="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smtClean="0">
                <a:solidFill>
                  <a:schemeClr val="tx1"/>
                </a:solidFill>
                <a:latin typeface="+mn-lt"/>
                <a:ea typeface="+mn-ea"/>
                <a:cs typeface="+mn-cs"/>
              </a:rPr>
              <a:t>Porter argues that to be successful, a company or business unit must achieve one of the previously mentioned generic competitive strategies. Otherwise, the company or business unit is </a:t>
            </a:r>
            <a:r>
              <a:rPr lang="en-US" sz="1200" b="1" i="0" u="none" strike="noStrike" kern="1200" baseline="0" dirty="0" smtClean="0">
                <a:solidFill>
                  <a:schemeClr val="tx1"/>
                </a:solidFill>
                <a:latin typeface="+mn-lt"/>
                <a:ea typeface="+mn-ea"/>
                <a:cs typeface="+mn-cs"/>
              </a:rPr>
              <a:t>stuck in the middle </a:t>
            </a:r>
            <a:r>
              <a:rPr lang="en-US" sz="1200" b="0" i="0" u="none" strike="noStrike" kern="1200" baseline="0" dirty="0" smtClean="0">
                <a:solidFill>
                  <a:schemeClr val="tx1"/>
                </a:solidFill>
                <a:latin typeface="+mn-lt"/>
                <a:ea typeface="+mn-ea"/>
                <a:cs typeface="+mn-cs"/>
              </a:rPr>
              <a:t>of the competitive marketplace with no competitive advantage and is doomed to below-average performance.</a:t>
            </a:r>
            <a:endParaRPr lang="en-US" altLang="en-US" dirty="0"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Most entrepreneurial ventures follow focus strategies. The successful ones differentiate their product or service from those of others by focusing on customer wants in a segment of the market, thereby achieving a dominant share of that part of the market.</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22</a:t>
            </a:fld>
            <a:endParaRPr lang="en-US" dirty="0"/>
          </a:p>
        </p:txBody>
      </p:sp>
    </p:spTree>
    <p:extLst>
      <p:ext uri="{BB962C8B-B14F-4D97-AF65-F5344CB8AC3E}">
        <p14:creationId xmlns:p14="http://schemas.microsoft.com/office/powerpoint/2010/main" val="2994590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smtClean="0">
                <a:solidFill>
                  <a:schemeClr val="tx1"/>
                </a:solidFill>
                <a:latin typeface="+mn-lt"/>
                <a:ea typeface="+mn-ea"/>
                <a:cs typeface="+mn-cs"/>
              </a:rPr>
              <a:t>In a </a:t>
            </a:r>
            <a:r>
              <a:rPr lang="en-US" sz="1200" b="1" i="0" u="none" strike="noStrike" kern="1200" baseline="0" dirty="0" smtClean="0">
                <a:solidFill>
                  <a:schemeClr val="tx1"/>
                </a:solidFill>
                <a:latin typeface="+mn-lt"/>
                <a:ea typeface="+mn-ea"/>
                <a:cs typeface="+mn-cs"/>
              </a:rPr>
              <a:t>fragmented industry, </a:t>
            </a:r>
            <a:r>
              <a:rPr lang="en-US" sz="1200" b="0" i="0" u="none" strike="noStrike" kern="1200" baseline="0" dirty="0" smtClean="0">
                <a:solidFill>
                  <a:schemeClr val="tx1"/>
                </a:solidFill>
                <a:latin typeface="+mn-lt"/>
                <a:ea typeface="+mn-ea"/>
                <a:cs typeface="+mn-cs"/>
              </a:rPr>
              <a:t>for example, where many small- and </a:t>
            </a:r>
            <a:r>
              <a:rPr lang="en-US" sz="1200" b="0" i="0" u="none" strike="noStrike" kern="1200" baseline="0" dirty="0" smtClean="0">
                <a:solidFill>
                  <a:schemeClr val="tx1"/>
                </a:solidFill>
                <a:latin typeface="+mn-lt"/>
                <a:ea typeface="+mn-ea"/>
                <a:cs typeface="+mn-cs"/>
              </a:rPr>
              <a:t>medium-size </a:t>
            </a:r>
            <a:r>
              <a:rPr lang="en-US" sz="1200" b="0" i="0" u="none" strike="noStrike" kern="1200" baseline="0" dirty="0" smtClean="0">
                <a:solidFill>
                  <a:schemeClr val="tx1"/>
                </a:solidFill>
                <a:latin typeface="+mn-lt"/>
                <a:ea typeface="+mn-ea"/>
                <a:cs typeface="+mn-cs"/>
              </a:rPr>
              <a:t>local companies compete for relatively small shares of the total market, focus strategies will likely predominate. Fragmented industries are typical for products in the early stages of their life cycles.</a:t>
            </a:r>
            <a:endParaRPr lang="en-US" altLang="en-US" dirty="0"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smtClean="0">
                <a:solidFill>
                  <a:schemeClr val="tx1"/>
                </a:solidFill>
                <a:latin typeface="+mn-lt"/>
                <a:ea typeface="+mn-ea"/>
                <a:cs typeface="+mn-cs"/>
              </a:rPr>
              <a:t>As an industry matures, fragmentation is overcome, and the industry tends to become a </a:t>
            </a:r>
            <a:r>
              <a:rPr lang="en-US" sz="1200" b="1" i="0" u="none" strike="noStrike" kern="1200" baseline="0" dirty="0" smtClean="0">
                <a:solidFill>
                  <a:schemeClr val="tx1"/>
                </a:solidFill>
                <a:latin typeface="+mn-lt"/>
                <a:ea typeface="+mn-ea"/>
                <a:cs typeface="+mn-cs"/>
              </a:rPr>
              <a:t>consolidated industry </a:t>
            </a:r>
            <a:r>
              <a:rPr lang="en-US" sz="1200" b="0" i="0" u="none" strike="noStrike" kern="1200" baseline="0" dirty="0" smtClean="0">
                <a:solidFill>
                  <a:schemeClr val="tx1"/>
                </a:solidFill>
                <a:latin typeface="+mn-lt"/>
                <a:ea typeface="+mn-ea"/>
                <a:cs typeface="+mn-cs"/>
              </a:rPr>
              <a:t>dominated by a few large companies. Slower growth, </a:t>
            </a:r>
            <a:r>
              <a:rPr lang="en-US" sz="1200" b="0" i="0" u="none" strike="noStrike" kern="1200" baseline="0" dirty="0" smtClean="0">
                <a:solidFill>
                  <a:schemeClr val="tx1"/>
                </a:solidFill>
                <a:latin typeface="+mn-lt"/>
                <a:ea typeface="+mn-ea"/>
                <a:cs typeface="+mn-cs"/>
              </a:rPr>
              <a:t>overcapacity </a:t>
            </a:r>
            <a:r>
              <a:rPr lang="en-US" sz="1200" b="0" i="0" u="none" strike="noStrike" kern="1200" baseline="0" dirty="0" smtClean="0">
                <a:solidFill>
                  <a:schemeClr val="tx1"/>
                </a:solidFill>
                <a:latin typeface="+mn-lt"/>
                <a:ea typeface="+mn-ea"/>
                <a:cs typeface="+mn-cs"/>
              </a:rPr>
              <a:t>and knowledgeable buyers combine to put a premium on a firm’s ability to achieve cost leadership or differentiation along the dimensions most desired by the market.</a:t>
            </a:r>
            <a:endParaRPr lang="en-US" altLang="en-US" dirty="0"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t>
            </a:r>
            <a:r>
              <a:rPr lang="en-US" sz="1200" b="1" i="0" u="none" strike="noStrike" kern="1200" baseline="0" dirty="0" smtClean="0">
                <a:solidFill>
                  <a:schemeClr val="tx1"/>
                </a:solidFill>
                <a:latin typeface="+mn-lt"/>
                <a:ea typeface="+mn-ea"/>
                <a:cs typeface="+mn-cs"/>
              </a:rPr>
              <a:t>strategic rollup </a:t>
            </a:r>
            <a:r>
              <a:rPr lang="en-US" sz="1200" b="0" i="0" u="none" strike="noStrike" kern="1200" baseline="0" dirty="0" smtClean="0">
                <a:solidFill>
                  <a:schemeClr val="tx1"/>
                </a:solidFill>
                <a:latin typeface="+mn-lt"/>
                <a:ea typeface="+mn-ea"/>
                <a:cs typeface="+mn-cs"/>
              </a:rPr>
              <a:t>was developed in the mid-1990s as an efficient way to quickly consolidate a fragmented industry. Rollups differ from conventional mergers and acquisitions in three ways: (1) they involve large numbers of firms, (2) the acquired firms are typically owner </a:t>
            </a:r>
            <a:r>
              <a:rPr lang="en-US" sz="1200" b="0" i="0" u="none" strike="noStrike" kern="1200" baseline="0" dirty="0" smtClean="0">
                <a:solidFill>
                  <a:schemeClr val="tx1"/>
                </a:solidFill>
                <a:latin typeface="+mn-lt"/>
                <a:ea typeface="+mn-ea"/>
                <a:cs typeface="+mn-cs"/>
              </a:rPr>
              <a:t>operated </a:t>
            </a:r>
            <a:r>
              <a:rPr lang="en-US" sz="1200" b="0" i="0" u="none" strike="noStrike" kern="1200" baseline="0" dirty="0" smtClean="0">
                <a:solidFill>
                  <a:schemeClr val="tx1"/>
                </a:solidFill>
                <a:latin typeface="+mn-lt"/>
                <a:ea typeface="+mn-ea"/>
                <a:cs typeface="+mn-cs"/>
              </a:rPr>
              <a:t>and (3) the objective is not to gain incremental advantage, but to reinvent an entire industry</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25</a:t>
            </a:fld>
            <a:endParaRPr lang="en-US" dirty="0"/>
          </a:p>
        </p:txBody>
      </p:sp>
    </p:spTree>
    <p:extLst>
      <p:ext uri="{BB962C8B-B14F-4D97-AF65-F5344CB8AC3E}">
        <p14:creationId xmlns:p14="http://schemas.microsoft.com/office/powerpoint/2010/main" val="4013756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smtClean="0">
                <a:solidFill>
                  <a:schemeClr val="tx1"/>
                </a:solidFill>
                <a:latin typeface="+mn-lt"/>
                <a:ea typeface="+mn-ea"/>
                <a:cs typeface="+mn-cs"/>
              </a:rPr>
              <a:t>The only way a firm in a hyper-competitive market can sustain any competitive advantage is through a continuous series of multiple short-term initiatives aimed at replacing a firm’s current successful products with the next generation of products before the competitors can do so.</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Sustained competitive advantage is increasingly a matter not of a single advantage maintained over time, but more a matter of sequencing advantages over time</a:t>
            </a:r>
            <a:endParaRPr lang="en-US" altLang="en-US"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27</a:t>
            </a:fld>
            <a:endParaRPr lang="en-US" dirty="0"/>
          </a:p>
        </p:txBody>
      </p:sp>
    </p:spTree>
    <p:extLst>
      <p:ext uri="{BB962C8B-B14F-4D97-AF65-F5344CB8AC3E}">
        <p14:creationId xmlns:p14="http://schemas.microsoft.com/office/powerpoint/2010/main" val="37804218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smtClean="0">
                <a:solidFill>
                  <a:schemeClr val="tx1"/>
                </a:solidFill>
                <a:latin typeface="+mn-lt"/>
                <a:ea typeface="+mn-ea"/>
                <a:cs typeface="+mn-cs"/>
              </a:rPr>
              <a:t>A company can also use </a:t>
            </a:r>
            <a:r>
              <a:rPr lang="en-US" sz="1200" b="1" i="0" u="none" strike="noStrike" kern="1200" baseline="0" dirty="0" smtClean="0">
                <a:solidFill>
                  <a:schemeClr val="tx1"/>
                </a:solidFill>
                <a:latin typeface="+mn-lt"/>
                <a:ea typeface="+mn-ea"/>
                <a:cs typeface="+mn-cs"/>
              </a:rPr>
              <a:t>cooperative strategies </a:t>
            </a:r>
            <a:r>
              <a:rPr lang="en-US" sz="1200" b="0" i="0" u="none" strike="noStrike" kern="1200" baseline="0" dirty="0" smtClean="0">
                <a:solidFill>
                  <a:schemeClr val="tx1"/>
                </a:solidFill>
                <a:latin typeface="+mn-lt"/>
                <a:ea typeface="+mn-ea"/>
                <a:cs typeface="+mn-cs"/>
              </a:rPr>
              <a:t>to gain competitive advantage within an industry by working with other firms. The two general types of cooperative strategies are collusion and strategic alliances.</a:t>
            </a:r>
            <a:endParaRPr lang="en-US" altLang="en-US" dirty="0"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i="0" u="none" strike="noStrike" kern="1200" baseline="0" dirty="0" smtClean="0">
                <a:solidFill>
                  <a:schemeClr val="tx1"/>
                </a:solidFill>
                <a:latin typeface="+mn-lt"/>
                <a:ea typeface="+mn-ea"/>
                <a:cs typeface="+mn-cs"/>
              </a:rPr>
              <a:t>Collusion </a:t>
            </a:r>
            <a:r>
              <a:rPr lang="en-US" sz="1200" b="0" i="0" u="none" strike="noStrike" kern="1200" baseline="0" dirty="0" smtClean="0">
                <a:solidFill>
                  <a:schemeClr val="tx1"/>
                </a:solidFill>
                <a:latin typeface="+mn-lt"/>
                <a:ea typeface="+mn-ea"/>
                <a:cs typeface="+mn-cs"/>
              </a:rPr>
              <a:t>is the active cooperation of firms within an industry to reduce output and raise prices in order to get around the normal economic law of supply and demand.</a:t>
            </a:r>
            <a:endParaRPr lang="en-US" altLang="en-US" dirty="0"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smtClean="0">
                <a:solidFill>
                  <a:schemeClr val="tx1"/>
                </a:solidFill>
                <a:latin typeface="+mn-lt"/>
                <a:ea typeface="+mn-ea"/>
                <a:cs typeface="+mn-cs"/>
              </a:rPr>
              <a:t>A </a:t>
            </a:r>
            <a:r>
              <a:rPr lang="en-US" sz="1200" b="1" i="0" u="none" strike="noStrike" kern="1200" baseline="0" dirty="0" smtClean="0">
                <a:solidFill>
                  <a:schemeClr val="tx1"/>
                </a:solidFill>
                <a:latin typeface="+mn-lt"/>
                <a:ea typeface="+mn-ea"/>
                <a:cs typeface="+mn-cs"/>
              </a:rPr>
              <a:t>strategic alliance </a:t>
            </a:r>
            <a:r>
              <a:rPr lang="en-US" sz="1200" b="0" i="0" u="none" strike="noStrike" kern="1200" baseline="0" dirty="0" smtClean="0">
                <a:solidFill>
                  <a:schemeClr val="tx1"/>
                </a:solidFill>
                <a:latin typeface="+mn-lt"/>
                <a:ea typeface="+mn-ea"/>
                <a:cs typeface="+mn-cs"/>
              </a:rPr>
              <a:t>is a long-term cooperative arrangement between two or more independent firms or business units that engage in business activities for mutual economic gain. Cooperative arrangements between companies and business units fall along a continuum from weak and distant to strong and close. </a:t>
            </a:r>
            <a:r>
              <a:rPr lang="en-US" sz="1200" b="0"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See </a:t>
            </a:r>
            <a:r>
              <a:rPr lang="en-US" sz="1200" b="1" i="0" u="none" strike="noStrike" kern="1200" baseline="0" dirty="0" smtClean="0">
                <a:solidFill>
                  <a:schemeClr val="tx1"/>
                </a:solidFill>
                <a:latin typeface="+mn-lt"/>
                <a:ea typeface="+mn-ea"/>
                <a:cs typeface="+mn-cs"/>
              </a:rPr>
              <a:t>Figure 6–2</a:t>
            </a:r>
            <a:r>
              <a:rPr lang="en-US" sz="1200" b="0" i="0" u="none" strike="noStrike" kern="1200" baseline="0" dirty="0" smtClean="0">
                <a:solidFill>
                  <a:schemeClr val="tx1"/>
                </a:solidFill>
                <a:latin typeface="+mn-lt"/>
                <a:ea typeface="+mn-ea"/>
                <a:cs typeface="+mn-cs"/>
              </a:rPr>
              <a:t>.)</a:t>
            </a:r>
            <a:endParaRPr lang="en-US" altLang="en-US"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i="0" u="none" strike="noStrike" kern="1200" baseline="0" dirty="0" smtClean="0">
                <a:solidFill>
                  <a:schemeClr val="tx1"/>
                </a:solidFill>
                <a:latin typeface="+mn-lt"/>
                <a:ea typeface="+mn-ea"/>
                <a:cs typeface="+mn-cs"/>
              </a:rPr>
              <a:t>SWOT </a:t>
            </a:r>
            <a:r>
              <a:rPr lang="en-US" sz="1200" b="0" i="0" u="none" strike="noStrike" kern="1200" baseline="0" dirty="0" smtClean="0">
                <a:solidFill>
                  <a:schemeClr val="tx1"/>
                </a:solidFill>
                <a:latin typeface="+mn-lt"/>
                <a:ea typeface="+mn-ea"/>
                <a:cs typeface="+mn-cs"/>
              </a:rPr>
              <a:t>is an acronym used to describe the particular </a:t>
            </a:r>
            <a:r>
              <a:rPr lang="en-US" sz="1200" b="1" i="0" u="none" strike="noStrike" kern="1200" baseline="0" dirty="0" smtClean="0">
                <a:solidFill>
                  <a:schemeClr val="tx1"/>
                </a:solidFill>
                <a:latin typeface="+mn-lt"/>
                <a:ea typeface="+mn-ea"/>
                <a:cs typeface="+mn-cs"/>
              </a:rPr>
              <a:t>S</a:t>
            </a:r>
            <a:r>
              <a:rPr lang="en-US" sz="1200" b="0" i="0" u="none" strike="noStrike" kern="1200" baseline="0" dirty="0" smtClean="0">
                <a:solidFill>
                  <a:schemeClr val="tx1"/>
                </a:solidFill>
                <a:latin typeface="+mn-lt"/>
                <a:ea typeface="+mn-ea"/>
                <a:cs typeface="+mn-cs"/>
              </a:rPr>
              <a:t>trengths, </a:t>
            </a:r>
            <a:r>
              <a:rPr lang="en-US" sz="1200" b="1" i="0" u="none" strike="noStrike" kern="1200" baseline="0" dirty="0" smtClean="0">
                <a:solidFill>
                  <a:schemeClr val="tx1"/>
                </a:solidFill>
                <a:latin typeface="+mn-lt"/>
                <a:ea typeface="+mn-ea"/>
                <a:cs typeface="+mn-cs"/>
              </a:rPr>
              <a:t>W</a:t>
            </a:r>
            <a:r>
              <a:rPr lang="en-US" sz="1200" b="0" i="0" u="none" strike="noStrike" kern="1200" baseline="0" dirty="0" smtClean="0">
                <a:solidFill>
                  <a:schemeClr val="tx1"/>
                </a:solidFill>
                <a:latin typeface="+mn-lt"/>
                <a:ea typeface="+mn-ea"/>
                <a:cs typeface="+mn-cs"/>
              </a:rPr>
              <a:t>eaknesses, </a:t>
            </a:r>
            <a:r>
              <a:rPr lang="en-US" sz="1200" b="1" i="0" u="none" strike="noStrike" kern="1200" baseline="0" dirty="0" smtClean="0">
                <a:solidFill>
                  <a:schemeClr val="tx1"/>
                </a:solidFill>
                <a:latin typeface="+mn-lt"/>
                <a:ea typeface="+mn-ea"/>
                <a:cs typeface="+mn-cs"/>
              </a:rPr>
              <a:t>O</a:t>
            </a:r>
            <a:r>
              <a:rPr lang="en-US" sz="1200" b="0" i="0" u="none" strike="noStrike" kern="1200" baseline="0" dirty="0" smtClean="0">
                <a:solidFill>
                  <a:schemeClr val="tx1"/>
                </a:solidFill>
                <a:latin typeface="+mn-lt"/>
                <a:ea typeface="+mn-ea"/>
                <a:cs typeface="+mn-cs"/>
              </a:rPr>
              <a:t>pportunities </a:t>
            </a:r>
            <a:r>
              <a:rPr lang="en-US" sz="1200" b="0" i="0" u="none" strike="noStrike" kern="1200" baseline="0" dirty="0" smtClean="0">
                <a:solidFill>
                  <a:schemeClr val="tx1"/>
                </a:solidFill>
                <a:latin typeface="+mn-lt"/>
                <a:ea typeface="+mn-ea"/>
                <a:cs typeface="+mn-cs"/>
              </a:rPr>
              <a:t>and </a:t>
            </a:r>
            <a:r>
              <a:rPr lang="en-US" sz="1200" b="1" i="0" u="none" strike="noStrike" kern="1200" baseline="0" dirty="0" smtClean="0">
                <a:solidFill>
                  <a:schemeClr val="tx1"/>
                </a:solidFill>
                <a:latin typeface="+mn-lt"/>
                <a:ea typeface="+mn-ea"/>
                <a:cs typeface="+mn-cs"/>
              </a:rPr>
              <a:t>T</a:t>
            </a:r>
            <a:r>
              <a:rPr lang="en-US" sz="1200" b="0" i="0" u="none" strike="noStrike" kern="1200" baseline="0" dirty="0" smtClean="0">
                <a:solidFill>
                  <a:schemeClr val="tx1"/>
                </a:solidFill>
                <a:latin typeface="+mn-lt"/>
                <a:ea typeface="+mn-ea"/>
                <a:cs typeface="+mn-cs"/>
              </a:rPr>
              <a:t>hreats that are potential strategic factors for a specific company. It can be said that the essence of strategy is opportunity divided by capacity. An opportunity by itself has no real value unless a company has the capacity (i.e., resources) to take advantage of that opportunity.</a:t>
            </a:r>
            <a:endParaRPr lang="en-US" altLang="en-US" dirty="0"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Companies or business units may form a strategic alliance for a number of reasons, including:</a:t>
            </a:r>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dirty="0" smtClean="0"/>
              <a:t>Obtain </a:t>
            </a:r>
            <a:r>
              <a:rPr lang="en-US" altLang="en-US" dirty="0" smtClean="0"/>
              <a:t>or learn new capabilities</a:t>
            </a:r>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dirty="0" smtClean="0"/>
              <a:t>Obtain </a:t>
            </a:r>
            <a:r>
              <a:rPr lang="en-US" altLang="en-US" dirty="0" smtClean="0"/>
              <a:t>access to specific markets</a:t>
            </a:r>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dirty="0" smtClean="0"/>
              <a:t>Reduce </a:t>
            </a:r>
            <a:r>
              <a:rPr lang="en-US" altLang="en-US" dirty="0" smtClean="0"/>
              <a:t>financial risk</a:t>
            </a:r>
          </a:p>
          <a:p>
            <a:r>
              <a:rPr kumimoji="0" lang="en-US" sz="1200" b="0" i="0" u="none" strike="noStrike" kern="1200" cap="none" spc="0" normalizeH="0" baseline="0" noProof="0" dirty="0" smtClean="0">
                <a:ln>
                  <a:noFill/>
                </a:ln>
                <a:solidFill>
                  <a:prstClr val="black"/>
                </a:solidFill>
                <a:effectLst/>
                <a:uLnTx/>
                <a:uFillTx/>
                <a:latin typeface="+mn-lt"/>
              </a:rPr>
              <a:t>• </a:t>
            </a:r>
            <a:r>
              <a:rPr lang="en-US" altLang="en-US" dirty="0" smtClean="0"/>
              <a:t>Reduce </a:t>
            </a:r>
            <a:r>
              <a:rPr lang="en-US" altLang="en-US" dirty="0" smtClean="0"/>
              <a:t>political risk</a:t>
            </a:r>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31</a:t>
            </a:fld>
            <a:endParaRPr lang="en-US" dirty="0"/>
          </a:p>
        </p:txBody>
      </p:sp>
    </p:spTree>
    <p:extLst>
      <p:ext uri="{BB962C8B-B14F-4D97-AF65-F5344CB8AC3E}">
        <p14:creationId xmlns:p14="http://schemas.microsoft.com/office/powerpoint/2010/main" val="7898047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a:t>
            </a:r>
            <a:r>
              <a:rPr lang="en-US" sz="1200" b="1" i="0" u="none" strike="noStrike" kern="1200" baseline="0" dirty="0" smtClean="0">
                <a:solidFill>
                  <a:schemeClr val="tx1"/>
                </a:solidFill>
                <a:latin typeface="+mn-lt"/>
                <a:ea typeface="+mn-ea"/>
                <a:cs typeface="+mn-cs"/>
              </a:rPr>
              <a:t>mutual service consortium </a:t>
            </a:r>
            <a:r>
              <a:rPr lang="en-US" sz="1200" b="0" i="0" u="none" strike="noStrike" kern="1200" baseline="0" dirty="0" smtClean="0">
                <a:solidFill>
                  <a:schemeClr val="tx1"/>
                </a:solidFill>
                <a:latin typeface="+mn-lt"/>
                <a:ea typeface="+mn-ea"/>
                <a:cs typeface="+mn-cs"/>
              </a:rPr>
              <a:t>is a partnership of similar companies in similar industries that pool their resources to gain a benefit that is too expensive to develop</a:t>
            </a:r>
          </a:p>
          <a:p>
            <a:r>
              <a:rPr lang="en-US" sz="1200" b="0" i="0" u="none" strike="noStrike" kern="1200" baseline="0" dirty="0" smtClean="0">
                <a:solidFill>
                  <a:schemeClr val="tx1"/>
                </a:solidFill>
                <a:latin typeface="+mn-lt"/>
                <a:ea typeface="+mn-ea"/>
                <a:cs typeface="+mn-cs"/>
              </a:rPr>
              <a:t>alone, such as access to advanced technology.</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32</a:t>
            </a:fld>
            <a:endParaRPr lang="en-US" dirty="0"/>
          </a:p>
        </p:txBody>
      </p:sp>
    </p:spTree>
    <p:extLst>
      <p:ext uri="{BB962C8B-B14F-4D97-AF65-F5344CB8AC3E}">
        <p14:creationId xmlns:p14="http://schemas.microsoft.com/office/powerpoint/2010/main" val="21341722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a:t>
            </a:r>
            <a:r>
              <a:rPr lang="en-US" sz="1200" b="1" i="0" u="none" strike="noStrike" kern="1200" baseline="0" dirty="0" smtClean="0">
                <a:solidFill>
                  <a:schemeClr val="tx1"/>
                </a:solidFill>
                <a:latin typeface="+mn-lt"/>
                <a:ea typeface="+mn-ea"/>
                <a:cs typeface="+mn-cs"/>
              </a:rPr>
              <a:t>joint venture </a:t>
            </a:r>
            <a:r>
              <a:rPr lang="en-US" sz="1200" b="0" i="0" u="none" strike="noStrike" kern="1200" baseline="0" dirty="0" smtClean="0">
                <a:solidFill>
                  <a:schemeClr val="tx1"/>
                </a:solidFill>
                <a:latin typeface="+mn-lt"/>
                <a:ea typeface="+mn-ea"/>
                <a:cs typeface="+mn-cs"/>
              </a:rPr>
              <a:t>is a </a:t>
            </a:r>
            <a:r>
              <a:rPr lang="en-US" sz="1200" b="0" i="0" u="none" strike="noStrike" kern="1200" baseline="0" dirty="0" smtClean="0">
                <a:solidFill>
                  <a:schemeClr val="tx1"/>
                </a:solidFill>
                <a:latin typeface="+mn-lt"/>
                <a:ea typeface="+mn-ea"/>
                <a:cs typeface="+mn-cs"/>
              </a:rPr>
              <a:t>cooperative </a:t>
            </a:r>
            <a:r>
              <a:rPr lang="en-US" sz="1200" b="0" i="0" u="none" strike="noStrike" kern="1200" baseline="0" dirty="0" smtClean="0">
                <a:solidFill>
                  <a:schemeClr val="tx1"/>
                </a:solidFill>
                <a:latin typeface="+mn-lt"/>
                <a:ea typeface="+mn-ea"/>
                <a:cs typeface="+mn-cs"/>
              </a:rPr>
              <a:t>business activity, formed by two or more separate organizations for strategic purposes, that creates an independent business entity and allocates ownership, operational </a:t>
            </a:r>
            <a:r>
              <a:rPr lang="en-US" sz="1200" b="0" i="0" u="none" strike="noStrike" kern="1200" baseline="0" dirty="0" smtClean="0">
                <a:solidFill>
                  <a:schemeClr val="tx1"/>
                </a:solidFill>
                <a:latin typeface="+mn-lt"/>
                <a:ea typeface="+mn-ea"/>
                <a:cs typeface="+mn-cs"/>
              </a:rPr>
              <a:t>responsibilities </a:t>
            </a:r>
            <a:r>
              <a:rPr lang="en-US" sz="1200" b="0" i="0" u="none" strike="noStrike" kern="1200" baseline="0" dirty="0" smtClean="0">
                <a:solidFill>
                  <a:schemeClr val="tx1"/>
                </a:solidFill>
                <a:latin typeface="+mn-lt"/>
                <a:ea typeface="+mn-ea"/>
                <a:cs typeface="+mn-cs"/>
              </a:rPr>
              <a:t>and financial risks and rewards to each member, while preserving their separate </a:t>
            </a:r>
            <a:r>
              <a:rPr lang="en-US" sz="1200" b="0" i="0" u="none" strike="noStrike" kern="1200" baseline="0" dirty="0" smtClean="0">
                <a:solidFill>
                  <a:schemeClr val="tx1"/>
                </a:solidFill>
                <a:latin typeface="+mn-lt"/>
                <a:ea typeface="+mn-ea"/>
                <a:cs typeface="+mn-cs"/>
              </a:rPr>
              <a:t>identity/autonomy.</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33</a:t>
            </a:fld>
            <a:endParaRPr lang="en-US" dirty="0"/>
          </a:p>
        </p:txBody>
      </p:sp>
    </p:spTree>
    <p:extLst>
      <p:ext uri="{BB962C8B-B14F-4D97-AF65-F5344CB8AC3E}">
        <p14:creationId xmlns:p14="http://schemas.microsoft.com/office/powerpoint/2010/main" val="29642322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a:t>
            </a:r>
            <a:r>
              <a:rPr lang="en-US" sz="1200" b="1" i="0" u="none" strike="noStrike" kern="1200" baseline="0" dirty="0" smtClean="0">
                <a:solidFill>
                  <a:schemeClr val="tx1"/>
                </a:solidFill>
                <a:latin typeface="+mn-lt"/>
                <a:ea typeface="+mn-ea"/>
                <a:cs typeface="+mn-cs"/>
              </a:rPr>
              <a:t>licensing arrangement </a:t>
            </a:r>
            <a:r>
              <a:rPr lang="en-US" sz="1200" b="0" i="0" u="none" strike="noStrike" kern="1200" baseline="0" dirty="0" smtClean="0">
                <a:solidFill>
                  <a:schemeClr val="tx1"/>
                </a:solidFill>
                <a:latin typeface="+mn-lt"/>
                <a:ea typeface="+mn-ea"/>
                <a:cs typeface="+mn-cs"/>
              </a:rPr>
              <a:t>is an agreement in which the licensing firm grants rights to another firm in another country or market to produce and/or sell a product.</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34</a:t>
            </a:fld>
            <a:endParaRPr lang="en-US" dirty="0"/>
          </a:p>
        </p:txBody>
      </p:sp>
    </p:spTree>
    <p:extLst>
      <p:ext uri="{BB962C8B-B14F-4D97-AF65-F5344CB8AC3E}">
        <p14:creationId xmlns:p14="http://schemas.microsoft.com/office/powerpoint/2010/main" val="23355765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a:t>
            </a:r>
            <a:r>
              <a:rPr lang="en-US" sz="1200" b="1" i="0" u="none" strike="noStrike" kern="1200" baseline="0" dirty="0" smtClean="0">
                <a:solidFill>
                  <a:schemeClr val="tx1"/>
                </a:solidFill>
                <a:latin typeface="+mn-lt"/>
                <a:ea typeface="+mn-ea"/>
                <a:cs typeface="+mn-cs"/>
              </a:rPr>
              <a:t>value-chain partnership </a:t>
            </a:r>
            <a:r>
              <a:rPr lang="en-US" sz="1200" b="0" i="0" u="none" strike="noStrike" kern="1200" baseline="0" dirty="0" smtClean="0">
                <a:solidFill>
                  <a:schemeClr val="tx1"/>
                </a:solidFill>
                <a:latin typeface="+mn-lt"/>
                <a:ea typeface="+mn-ea"/>
                <a:cs typeface="+mn-cs"/>
              </a:rPr>
              <a:t>is a strong and close alliance in which one company or unit forms a long-term arrangement with a key supplier or distributor</a:t>
            </a:r>
          </a:p>
          <a:p>
            <a:r>
              <a:rPr lang="en-US" sz="1200" b="0" i="0" u="none" strike="noStrike" kern="1200" baseline="0" dirty="0" smtClean="0">
                <a:solidFill>
                  <a:schemeClr val="tx1"/>
                </a:solidFill>
                <a:latin typeface="+mn-lt"/>
                <a:ea typeface="+mn-ea"/>
                <a:cs typeface="+mn-cs"/>
              </a:rPr>
              <a:t>for mutual advantage.</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35</a:t>
            </a:fld>
            <a:endParaRPr lang="en-US" dirty="0"/>
          </a:p>
        </p:txBody>
      </p:sp>
    </p:spTree>
    <p:extLst>
      <p:ext uri="{BB962C8B-B14F-4D97-AF65-F5344CB8AC3E}">
        <p14:creationId xmlns:p14="http://schemas.microsoft.com/office/powerpoint/2010/main" val="36575180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It is important that a company or business unit that is interested in joining or forming a strategic alliance consider the strategic alliance success factors listed in </a:t>
            </a:r>
            <a:r>
              <a:rPr lang="en-US" sz="1200" b="1" i="0" u="none" strike="noStrike" kern="1200" baseline="0" dirty="0" smtClean="0">
                <a:solidFill>
                  <a:schemeClr val="tx1"/>
                </a:solidFill>
                <a:latin typeface="+mn-lt"/>
                <a:ea typeface="+mn-ea"/>
                <a:cs typeface="+mn-cs"/>
              </a:rPr>
              <a:t>Table 6–1</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36</a:t>
            </a:fld>
            <a:endParaRPr lang="en-US" dirty="0"/>
          </a:p>
        </p:txBody>
      </p:sp>
    </p:spTree>
    <p:extLst>
      <p:ext uri="{BB962C8B-B14F-4D97-AF65-F5344CB8AC3E}">
        <p14:creationId xmlns:p14="http://schemas.microsoft.com/office/powerpoint/2010/main" val="4092354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smtClean="0">
                <a:solidFill>
                  <a:schemeClr val="tx1"/>
                </a:solidFill>
                <a:latin typeface="+mn-lt"/>
                <a:ea typeface="+mn-ea"/>
                <a:cs typeface="+mn-cs"/>
              </a:rPr>
              <a:t>SWOT, by itself, is just a start to a strategic analysis. Some of the primary criticisms of SWOT are:</a:t>
            </a:r>
          </a:p>
          <a:p>
            <a:r>
              <a:rPr lang="en-US" sz="1200" b="0" i="0" u="none" strike="noStrike" kern="1200" baseline="0" dirty="0" smtClean="0">
                <a:solidFill>
                  <a:schemeClr val="tx1"/>
                </a:solidFill>
                <a:latin typeface="+mn-lt"/>
                <a:ea typeface="+mn-ea"/>
                <a:cs typeface="+mn-cs"/>
              </a:rPr>
              <a:t>■ It is simply the opinions of those filling out the </a:t>
            </a:r>
            <a:r>
              <a:rPr lang="en-US" sz="1200" b="0" i="0" u="none" strike="noStrike" kern="1200" baseline="0" dirty="0" smtClean="0">
                <a:solidFill>
                  <a:schemeClr val="tx1"/>
                </a:solidFill>
                <a:latin typeface="+mn-lt"/>
                <a:ea typeface="+mn-ea"/>
                <a:cs typeface="+mn-cs"/>
              </a:rPr>
              <a:t>boxes.</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Virtually everything that is a strength is also a </a:t>
            </a:r>
            <a:r>
              <a:rPr lang="en-US" sz="1200" b="0" i="0" u="none" strike="noStrike" kern="1200" baseline="0" dirty="0" smtClean="0">
                <a:solidFill>
                  <a:schemeClr val="tx1"/>
                </a:solidFill>
                <a:latin typeface="+mn-lt"/>
                <a:ea typeface="+mn-ea"/>
                <a:cs typeface="+mn-cs"/>
              </a:rPr>
              <a:t>weakness.</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Virtually everything that is an opportunity is also a </a:t>
            </a:r>
            <a:r>
              <a:rPr lang="en-US" sz="1200" b="0" i="0" u="none" strike="noStrike" kern="1200" baseline="0" dirty="0" smtClean="0">
                <a:solidFill>
                  <a:schemeClr val="tx1"/>
                </a:solidFill>
                <a:latin typeface="+mn-lt"/>
                <a:ea typeface="+mn-ea"/>
                <a:cs typeface="+mn-cs"/>
              </a:rPr>
              <a:t>threat.</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Adding layers of effort does not improve the validity of the </a:t>
            </a:r>
            <a:r>
              <a:rPr lang="en-US" sz="1200" b="0" i="0" u="none" strike="noStrike" kern="1200" baseline="0" dirty="0" smtClean="0">
                <a:solidFill>
                  <a:schemeClr val="tx1"/>
                </a:solidFill>
                <a:latin typeface="+mn-lt"/>
                <a:ea typeface="+mn-ea"/>
                <a:cs typeface="+mn-cs"/>
              </a:rPr>
              <a:t>list.</a:t>
            </a:r>
            <a:endParaRPr lang="en-US" sz="1200" b="0" i="0" u="none" strike="noStrike" kern="1200" baseline="0" dirty="0" smtClean="0">
              <a:solidFill>
                <a:schemeClr val="tx1"/>
              </a:solidFill>
              <a:latin typeface="+mn-lt"/>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It uses a single point in time </a:t>
            </a:r>
            <a:r>
              <a:rPr lang="en-US" sz="1200" b="0" i="0" u="none" strike="noStrike" kern="1200" baseline="0" dirty="0" smtClean="0">
                <a:solidFill>
                  <a:schemeClr val="tx1"/>
                </a:solidFill>
                <a:latin typeface="+mn-lt"/>
                <a:ea typeface="+mn-ea"/>
                <a:cs typeface="+mn-cs"/>
              </a:rPr>
              <a:t>approach.</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There is no tie to the view from the </a:t>
            </a:r>
            <a:r>
              <a:rPr lang="en-US" sz="1200" b="0" i="0" u="none" strike="noStrike" kern="1200" baseline="0" dirty="0" smtClean="0">
                <a:solidFill>
                  <a:schemeClr val="tx1"/>
                </a:solidFill>
                <a:latin typeface="+mn-lt"/>
                <a:ea typeface="+mn-ea"/>
                <a:cs typeface="+mn-cs"/>
              </a:rPr>
              <a:t>customer.</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There is no validated evaluation </a:t>
            </a:r>
            <a:r>
              <a:rPr lang="en-US" sz="1200" b="0" i="0" u="none" strike="noStrike" kern="1200" baseline="0" dirty="0" smtClean="0">
                <a:solidFill>
                  <a:schemeClr val="tx1"/>
                </a:solidFill>
                <a:latin typeface="+mn-lt"/>
                <a:ea typeface="+mn-ea"/>
                <a:cs typeface="+mn-cs"/>
              </a:rPr>
              <a:t>approach.</a:t>
            </a:r>
            <a:endParaRPr lang="en-US" altLang="en-US"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6</a:t>
            </a:fld>
            <a:endParaRPr lang="en-US" dirty="0"/>
          </a:p>
        </p:txBody>
      </p:sp>
    </p:spTree>
    <p:extLst>
      <p:ext uri="{BB962C8B-B14F-4D97-AF65-F5344CB8AC3E}">
        <p14:creationId xmlns:p14="http://schemas.microsoft.com/office/powerpoint/2010/main" val="1707913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smtClean="0">
                <a:solidFill>
                  <a:schemeClr val="tx1"/>
                </a:solidFill>
                <a:latin typeface="+mn-lt"/>
                <a:ea typeface="+mn-ea"/>
                <a:cs typeface="+mn-cs"/>
              </a:rPr>
              <a:t>The </a:t>
            </a:r>
            <a:r>
              <a:rPr lang="en-US" sz="1200" b="1" i="0" u="none" strike="noStrike" kern="1200" baseline="0" dirty="0" smtClean="0">
                <a:solidFill>
                  <a:schemeClr val="tx1"/>
                </a:solidFill>
                <a:latin typeface="+mn-lt"/>
                <a:ea typeface="+mn-ea"/>
                <a:cs typeface="+mn-cs"/>
              </a:rPr>
              <a:t>SFAS (Strategic Factors Analysis Summary) Matrix </a:t>
            </a:r>
            <a:r>
              <a:rPr lang="en-US" sz="1200" b="0" i="0" u="none" strike="noStrike" kern="1200" baseline="0" dirty="0" smtClean="0">
                <a:solidFill>
                  <a:schemeClr val="tx1"/>
                </a:solidFill>
                <a:latin typeface="+mn-lt"/>
                <a:ea typeface="+mn-ea"/>
                <a:cs typeface="+mn-cs"/>
              </a:rPr>
              <a:t>summarizes an organization’s strategic factors by combining the external factors from the EFAS Table</a:t>
            </a:r>
          </a:p>
          <a:p>
            <a:r>
              <a:rPr lang="en-US" sz="1200" b="0" i="0" u="none" strike="noStrike" kern="1200" baseline="0" dirty="0" smtClean="0">
                <a:solidFill>
                  <a:schemeClr val="tx1"/>
                </a:solidFill>
                <a:latin typeface="+mn-lt"/>
                <a:ea typeface="+mn-ea"/>
                <a:cs typeface="+mn-cs"/>
              </a:rPr>
              <a:t>with the internal factors from the IFAS Table.</a:t>
            </a:r>
            <a:endParaRPr lang="en-US" altLang="en-US"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smtClean="0">
                <a:solidFill>
                  <a:schemeClr val="tx1"/>
                </a:solidFill>
                <a:latin typeface="+mn-lt"/>
                <a:ea typeface="+mn-ea"/>
                <a:cs typeface="+mn-cs"/>
              </a:rPr>
              <a:t>The example given in </a:t>
            </a:r>
            <a:r>
              <a:rPr lang="en-US" sz="1200" b="1" i="0" u="none" strike="noStrike" kern="1200" baseline="0" dirty="0" smtClean="0">
                <a:solidFill>
                  <a:schemeClr val="tx1"/>
                </a:solidFill>
                <a:latin typeface="+mn-lt"/>
                <a:ea typeface="+mn-ea"/>
                <a:cs typeface="+mn-cs"/>
              </a:rPr>
              <a:t>Figure 6–1 </a:t>
            </a:r>
            <a:r>
              <a:rPr lang="en-US" sz="1200" b="0" i="0" u="none" strike="noStrike" kern="1200" baseline="0" dirty="0" smtClean="0">
                <a:solidFill>
                  <a:schemeClr val="tx1"/>
                </a:solidFill>
                <a:latin typeface="+mn-lt"/>
                <a:ea typeface="+mn-ea"/>
                <a:cs typeface="+mn-cs"/>
              </a:rPr>
              <a:t>is for Maytag Corporation in 1995, before the firm sold its European and Australian operations and it was acquired by Whirlpool. The SFAS Matrix includes only the most important factors gathered from environmental scanning, and thus provides information that is essential for strategy formulation.</a:t>
            </a:r>
            <a:endParaRPr lang="en-US" altLang="en-US"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smtClean="0">
                <a:solidFill>
                  <a:schemeClr val="tx1"/>
                </a:solidFill>
                <a:latin typeface="+mn-lt"/>
                <a:ea typeface="+mn-ea"/>
                <a:cs typeface="+mn-cs"/>
              </a:rPr>
              <a:t>A niche is a need in the marketplace that is currently unsatisfied. The goal is to find a </a:t>
            </a:r>
            <a:r>
              <a:rPr lang="en-US" sz="1200" b="1" i="0" u="none" strike="noStrike" kern="1200" baseline="0" dirty="0" smtClean="0">
                <a:solidFill>
                  <a:schemeClr val="tx1"/>
                </a:solidFill>
                <a:latin typeface="+mn-lt"/>
                <a:ea typeface="+mn-ea"/>
                <a:cs typeface="+mn-cs"/>
              </a:rPr>
              <a:t>propitious niche</a:t>
            </a:r>
            <a:r>
              <a:rPr lang="en-US" sz="1200" b="0" i="0" u="none" strike="noStrike" kern="1200" baseline="0" dirty="0" smtClean="0">
                <a:solidFill>
                  <a:schemeClr val="tx1"/>
                </a:solidFill>
                <a:latin typeface="+mn-lt"/>
                <a:ea typeface="+mn-ea"/>
                <a:cs typeface="+mn-cs"/>
              </a:rPr>
              <a:t>—an extremely favorable niche—that is so </a:t>
            </a:r>
            <a:r>
              <a:rPr lang="en-US" sz="1200" b="0" i="0" u="none" strike="noStrike" kern="1200" baseline="0" dirty="0" smtClean="0">
                <a:solidFill>
                  <a:schemeClr val="tx1"/>
                </a:solidFill>
                <a:latin typeface="+mn-lt"/>
                <a:ea typeface="+mn-ea"/>
                <a:cs typeface="+mn-cs"/>
              </a:rPr>
              <a:t>well-suited </a:t>
            </a:r>
            <a:r>
              <a:rPr lang="en-US" sz="1200" b="0" i="0" u="none" strike="noStrike" kern="1200" baseline="0" dirty="0" smtClean="0">
                <a:solidFill>
                  <a:schemeClr val="tx1"/>
                </a:solidFill>
                <a:latin typeface="+mn-lt"/>
                <a:ea typeface="+mn-ea"/>
                <a:cs typeface="+mn-cs"/>
              </a:rPr>
              <a:t>to the firm’s internal and external environment that other corporations are not likely to challenge or dislodge </a:t>
            </a:r>
            <a:r>
              <a:rPr lang="en-US" sz="1200" b="0" i="0" u="none" strike="noStrike" kern="1200" baseline="0" dirty="0" smtClean="0">
                <a:solidFill>
                  <a:schemeClr val="tx1"/>
                </a:solidFill>
                <a:latin typeface="+mn-lt"/>
                <a:ea typeface="+mn-ea"/>
                <a:cs typeface="+mn-cs"/>
              </a:rPr>
              <a:t>it. </a:t>
            </a:r>
            <a:r>
              <a:rPr lang="en-US" sz="1200" b="0" i="0" u="none" strike="noStrike" kern="1200" baseline="0" dirty="0" smtClean="0">
                <a:solidFill>
                  <a:schemeClr val="tx1"/>
                </a:solidFill>
                <a:latin typeface="+mn-lt"/>
                <a:ea typeface="+mn-ea"/>
                <a:cs typeface="+mn-cs"/>
              </a:rPr>
              <a:t>A firm’s management must continually look for a </a:t>
            </a:r>
            <a:r>
              <a:rPr lang="en-US" sz="1200" b="1" i="0" u="none" strike="noStrike" kern="1200" baseline="0" dirty="0" smtClean="0">
                <a:solidFill>
                  <a:schemeClr val="tx1"/>
                </a:solidFill>
                <a:latin typeface="+mn-lt"/>
                <a:ea typeface="+mn-ea"/>
                <a:cs typeface="+mn-cs"/>
              </a:rPr>
              <a:t>strategic window</a:t>
            </a:r>
            <a:r>
              <a:rPr lang="en-US" sz="1200" b="0" i="0" u="none" strike="noStrike" kern="1200" baseline="0" dirty="0" smtClean="0">
                <a:solidFill>
                  <a:schemeClr val="tx1"/>
                </a:solidFill>
                <a:latin typeface="+mn-lt"/>
                <a:ea typeface="+mn-ea"/>
                <a:cs typeface="+mn-cs"/>
              </a:rPr>
              <a:t>—that is, a unique market opportunity that is available only for a particular time.</a:t>
            </a:r>
          </a:p>
          <a:p>
            <a:endParaRPr lang="en-US" alt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 </a:t>
            </a:r>
            <a:r>
              <a:rPr lang="en-US" altLang="en-US" dirty="0" smtClean="0">
                <a:solidFill>
                  <a:schemeClr val="accent1">
                    <a:lumMod val="75000"/>
                  </a:schemeClr>
                </a:solidFill>
              </a:rPr>
              <a:t>re-examination</a:t>
            </a:r>
            <a:r>
              <a:rPr lang="en-US" altLang="en-US" dirty="0" smtClean="0"/>
              <a:t> of an organization’s current mission and objectives must be made before alternative strategies can be </a:t>
            </a:r>
            <a:r>
              <a:rPr lang="en-US" altLang="en-US" dirty="0" smtClean="0">
                <a:solidFill>
                  <a:schemeClr val="accent1">
                    <a:lumMod val="75000"/>
                  </a:schemeClr>
                </a:solidFill>
              </a:rPr>
              <a:t>generated</a:t>
            </a:r>
            <a:r>
              <a:rPr lang="en-US" altLang="en-US" dirty="0" smtClean="0"/>
              <a:t> and </a:t>
            </a:r>
            <a:r>
              <a:rPr lang="en-US" altLang="en-US" dirty="0" smtClean="0">
                <a:solidFill>
                  <a:schemeClr val="accent1">
                    <a:lumMod val="75000"/>
                  </a:schemeClr>
                </a:solidFill>
              </a:rPr>
              <a:t>evaluated.</a:t>
            </a:r>
            <a:endParaRPr lang="en-US" altLang="en-US" sz="100" dirty="0" smtClean="0"/>
          </a:p>
          <a:p>
            <a:r>
              <a:rPr lang="en-US" altLang="en-US" dirty="0" smtClean="0"/>
              <a:t>Performance problems can derive from </a:t>
            </a:r>
            <a:r>
              <a:rPr lang="en-US" altLang="en-US" dirty="0" smtClean="0">
                <a:solidFill>
                  <a:schemeClr val="accent1">
                    <a:lumMod val="75000"/>
                  </a:schemeClr>
                </a:solidFill>
              </a:rPr>
              <a:t>inappropriate </a:t>
            </a:r>
            <a:r>
              <a:rPr lang="en-US" altLang="en-US" dirty="0" smtClean="0"/>
              <a:t>(narrow or too broad) mission statements and objectives.</a:t>
            </a:r>
          </a:p>
          <a:p>
            <a:endParaRPr lang="en-US" alt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181600" y="457201"/>
            <a:ext cx="3276600" cy="3143250"/>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181600" y="3886200"/>
            <a:ext cx="32766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3BA836C6-F704-448B-94C4-5B456B503172}" type="slidenum">
              <a:rPr lang="en-US" smtClean="0"/>
              <a:pPr/>
              <a:t>‹#›</a:t>
            </a:fld>
            <a:endParaRPr lang="en-US" dirty="0"/>
          </a:p>
        </p:txBody>
      </p:sp>
      <p:pic>
        <p:nvPicPr>
          <p:cNvPr id="10" name="Picture 9" descr="wheelan 14e cover.JPG"/>
          <p:cNvPicPr>
            <a:picLocks noChangeAspect="1"/>
          </p:cNvPicPr>
          <p:nvPr userDrawn="1"/>
        </p:nvPicPr>
        <p:blipFill>
          <a:blip r:embed="rId3" cstate="print"/>
          <a:stretch>
            <a:fillRect/>
          </a:stretch>
        </p:blipFill>
        <p:spPr>
          <a:xfrm>
            <a:off x="914400" y="838200"/>
            <a:ext cx="3865374" cy="5181600"/>
          </a:xfrm>
          <a:prstGeom prst="rect">
            <a:avLst/>
          </a:prstGeom>
        </p:spPr>
      </p:pic>
    </p:spTree>
    <p:extLst>
      <p:ext uri="{BB962C8B-B14F-4D97-AF65-F5344CB8AC3E}">
        <p14:creationId xmlns:p14="http://schemas.microsoft.com/office/powerpoint/2010/main" val="364235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 2015 Pearson Education, Inc. </a:t>
            </a:r>
            <a:endParaRPr lang="en-US" dirty="0"/>
          </a:p>
        </p:txBody>
      </p:sp>
      <p:sp>
        <p:nvSpPr>
          <p:cNvPr id="6" name="Slide Number Placeholder 5"/>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3004763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 2015 Pearson Education, Inc. </a:t>
            </a:r>
            <a:endParaRPr lang="en-US" dirty="0"/>
          </a:p>
        </p:txBody>
      </p:sp>
      <p:sp>
        <p:nvSpPr>
          <p:cNvPr id="6" name="Slide Number Placeholder 5"/>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2692534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3124200" cy="473075"/>
          </a:xfrm>
          <a:prstGeom prst="rect">
            <a:avLst/>
          </a:prstGeom>
        </p:spPr>
        <p:txBody>
          <a:bodyPr/>
          <a:lstStyle>
            <a:lvl1pPr>
              <a:defRPr/>
            </a:lvl1pPr>
          </a:lstStyle>
          <a:p>
            <a:endParaRPr lang="en-US" altLang="en-US" dirty="0"/>
          </a:p>
        </p:txBody>
      </p:sp>
      <p:sp>
        <p:nvSpPr>
          <p:cNvPr id="7" name="Footer Placeholder 6"/>
          <p:cNvSpPr>
            <a:spLocks noGrp="1"/>
          </p:cNvSpPr>
          <p:nvPr>
            <p:ph type="ftr" sz="quarter" idx="11"/>
          </p:nvPr>
        </p:nvSpPr>
        <p:spPr/>
        <p:txBody>
          <a:bodyPr/>
          <a:lstStyle>
            <a:lvl1pPr>
              <a:defRPr/>
            </a:lvl1pPr>
          </a:lstStyle>
          <a:p>
            <a:r>
              <a:rPr lang="en-US" altLang="en-US" dirty="0" smtClean="0"/>
              <a:t>Copyright © 2015 Pearson Education, Inc. </a:t>
            </a:r>
            <a:endParaRPr lang="en-US" altLang="en-US" dirty="0"/>
          </a:p>
        </p:txBody>
      </p:sp>
      <p:sp>
        <p:nvSpPr>
          <p:cNvPr id="8" name="Slide Number Placeholder 7"/>
          <p:cNvSpPr>
            <a:spLocks noGrp="1"/>
          </p:cNvSpPr>
          <p:nvPr>
            <p:ph type="sldNum" sz="quarter" idx="12"/>
          </p:nvPr>
        </p:nvSpPr>
        <p:spPr/>
        <p:txBody>
          <a:bodyPr/>
          <a:lstStyle>
            <a:lvl1pPr>
              <a:defRPr/>
            </a:lvl1pPr>
          </a:lstStyle>
          <a:p>
            <a:endParaRPr lang="en-US" altLang="en-US" dirty="0"/>
          </a:p>
          <a:p>
            <a:r>
              <a:rPr lang="en-US" altLang="en-US" dirty="0"/>
              <a:t>6-</a:t>
            </a:r>
            <a:fld id="{97766111-2782-49D0-AB98-5B636E0DD338}" type="slidenum">
              <a:rPr lang="en-US" altLang="en-US"/>
              <a:pPr/>
              <a:t>‹#›</a:t>
            </a:fld>
            <a:endParaRPr lang="en-US" altLang="en-US" dirty="0"/>
          </a:p>
        </p:txBody>
      </p:sp>
    </p:spTree>
    <p:extLst>
      <p:ext uri="{BB962C8B-B14F-4D97-AF65-F5344CB8AC3E}">
        <p14:creationId xmlns:p14="http://schemas.microsoft.com/office/powerpoint/2010/main" val="1535132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457200" indent="-4572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Copyright © 2015 Pearson Education, Inc. </a:t>
            </a:r>
            <a:endParaRPr lang="en-US" dirty="0"/>
          </a:p>
        </p:txBody>
      </p:sp>
      <p:sp>
        <p:nvSpPr>
          <p:cNvPr id="6" name="Slide Number Placeholder 5"/>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3433426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 2015 Pearson Education, Inc. </a:t>
            </a:r>
            <a:endParaRPr lang="en-US" dirty="0"/>
          </a:p>
        </p:txBody>
      </p:sp>
      <p:sp>
        <p:nvSpPr>
          <p:cNvPr id="6" name="Slide Number Placeholder 5"/>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3098730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4525963"/>
          </a:xfrm>
        </p:spPr>
        <p:txBody>
          <a:bodyPr/>
          <a:lstStyle>
            <a:lvl1pPr marL="461963" indent="-461963">
              <a:defRPr sz="3000"/>
            </a:lvl1pPr>
            <a:lvl2pPr>
              <a:defRPr sz="27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52600"/>
            <a:ext cx="4038600" cy="4525963"/>
          </a:xfrm>
        </p:spPr>
        <p:txBody>
          <a:bodyPr/>
          <a:lstStyle>
            <a:lvl1pPr marL="461963" indent="-461963">
              <a:defRPr sz="3000"/>
            </a:lvl1pPr>
            <a:lvl2pPr>
              <a:defRPr sz="27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r>
              <a:rPr lang="en-US" dirty="0" smtClean="0"/>
              <a:t>Copyright © 2015 Pearson Education, Inc. </a:t>
            </a:r>
            <a:endParaRPr lang="en-US" dirty="0"/>
          </a:p>
        </p:txBody>
      </p:sp>
      <p:sp>
        <p:nvSpPr>
          <p:cNvPr id="7" name="Slide Number Placeholder 6"/>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3384212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Copyright © 2015 Pearson Education, Inc. </a:t>
            </a:r>
            <a:endParaRPr lang="en-US" dirty="0"/>
          </a:p>
        </p:txBody>
      </p:sp>
      <p:sp>
        <p:nvSpPr>
          <p:cNvPr id="9" name="Slide Number Placeholder 8"/>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2275895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3509046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Copyright © 2015 Pearson Education, Inc. </a:t>
            </a:r>
            <a:endParaRPr lang="en-US" dirty="0"/>
          </a:p>
        </p:txBody>
      </p:sp>
      <p:sp>
        <p:nvSpPr>
          <p:cNvPr id="4" name="Slide Number Placeholder 3"/>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136162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Copyright © 2015 Pearson Education, Inc. </a:t>
            </a:r>
            <a:endParaRPr lang="en-US" dirty="0"/>
          </a:p>
        </p:txBody>
      </p:sp>
      <p:sp>
        <p:nvSpPr>
          <p:cNvPr id="7" name="Slide Number Placeholder 6"/>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133818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Copyright © 2015 Pearson Education, Inc. </a:t>
            </a:r>
            <a:endParaRPr lang="en-US" dirty="0"/>
          </a:p>
        </p:txBody>
      </p:sp>
      <p:sp>
        <p:nvSpPr>
          <p:cNvPr id="7" name="Slide Number Placeholder 6"/>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49033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0"/>
            <a:ext cx="9144000" cy="1524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086100" y="6492875"/>
            <a:ext cx="2971800" cy="365125"/>
          </a:xfrm>
          <a:prstGeom prst="rect">
            <a:avLst/>
          </a:prstGeom>
        </p:spPr>
        <p:txBody>
          <a:bodyPr vert="horz" lIns="91440" tIns="45720" rIns="91440" bIns="45720" rtlCol="0" anchor="ctr"/>
          <a:lstStyle>
            <a:lvl1pPr algn="ctr">
              <a:defRPr sz="1200" b="0">
                <a:solidFill>
                  <a:schemeClr val="tx1"/>
                </a:solidFill>
              </a:defRPr>
            </a:lvl1pPr>
          </a:lstStyle>
          <a:p>
            <a:pPr algn="l"/>
            <a:r>
              <a:rPr lang="en-US" dirty="0" smtClean="0"/>
              <a:t>Copyright © 2015 Pearson Education, Inc. </a:t>
            </a:r>
            <a:endParaRPr lang="en-US" dirty="0"/>
          </a:p>
        </p:txBody>
      </p:sp>
      <p:sp>
        <p:nvSpPr>
          <p:cNvPr id="6" name="Slide Number Placeholder 5"/>
          <p:cNvSpPr>
            <a:spLocks noGrp="1"/>
          </p:cNvSpPr>
          <p:nvPr>
            <p:ph type="sldNum" sz="quarter" idx="4"/>
          </p:nvPr>
        </p:nvSpPr>
        <p:spPr>
          <a:xfrm>
            <a:off x="7010400" y="6487696"/>
            <a:ext cx="2133600" cy="365125"/>
          </a:xfrm>
          <a:prstGeom prst="rect">
            <a:avLst/>
          </a:prstGeom>
        </p:spPr>
        <p:txBody>
          <a:bodyPr vert="horz" lIns="91440" tIns="45720" rIns="91440" bIns="45720" rtlCol="0" anchor="ctr"/>
          <a:lstStyle>
            <a:lvl1pPr algn="r">
              <a:defRPr sz="1200">
                <a:solidFill>
                  <a:schemeClr val="tx1"/>
                </a:solidFill>
              </a:defRPr>
            </a:lvl1pPr>
          </a:lstStyle>
          <a:p>
            <a:r>
              <a:rPr lang="en-US" dirty="0" smtClean="0"/>
              <a:t>3-</a:t>
            </a:r>
            <a:fld id="{3BA836C6-F704-448B-94C4-5B456B503172}" type="slidenum">
              <a:rPr lang="en-US" smtClean="0"/>
              <a:pPr/>
              <a:t>‹#›</a:t>
            </a:fld>
            <a:endParaRPr lang="en-US" dirty="0"/>
          </a:p>
        </p:txBody>
      </p:sp>
      <p:cxnSp>
        <p:nvCxnSpPr>
          <p:cNvPr id="9" name="Straight Connector 8"/>
          <p:cNvCxnSpPr/>
          <p:nvPr/>
        </p:nvCxnSpPr>
        <p:spPr>
          <a:xfrm>
            <a:off x="0" y="1524000"/>
            <a:ext cx="9144000" cy="0"/>
          </a:xfrm>
          <a:prstGeom prst="line">
            <a:avLst/>
          </a:prstGeom>
          <a:ln w="38100">
            <a:solidFill>
              <a:schemeClr val="accent1">
                <a:lumMod val="75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6400800"/>
            <a:ext cx="8229600"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501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rgbClr val="00CC00"/>
        </a:buClr>
        <a:buSzPct val="125000"/>
        <a:buFont typeface="Wingdings" panose="05000000000000000000" pitchFamily="2" charset="2"/>
        <a:buChar char="ª"/>
        <a:defRPr sz="3200" kern="1200">
          <a:solidFill>
            <a:schemeClr val="tx1"/>
          </a:solidFill>
          <a:latin typeface="+mn-lt"/>
          <a:ea typeface="+mn-ea"/>
          <a:cs typeface="+mn-cs"/>
        </a:defRPr>
      </a:lvl1pPr>
      <a:lvl2pPr marL="798513" indent="-341313" algn="l" defTabSz="914400" rtl="0" eaLnBrk="1" latinLnBrk="0" hangingPunct="1">
        <a:spcBef>
          <a:spcPct val="20000"/>
        </a:spcBef>
        <a:buClr>
          <a:schemeClr val="tx2">
            <a:lumMod val="75000"/>
          </a:schemeClr>
        </a:buClr>
        <a:buFont typeface="Wingdings 3" panose="05040102010807070707" pitchFamily="18" charset="2"/>
        <a:buChar char="9"/>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81600" y="457200"/>
            <a:ext cx="3276600" cy="4114799"/>
          </a:xfrm>
        </p:spPr>
        <p:txBody>
          <a:bodyPr>
            <a:normAutofit fontScale="90000"/>
          </a:bodyPr>
          <a:lstStyle/>
          <a:p>
            <a:r>
              <a:rPr lang="en-US" dirty="0"/>
              <a:t>S</a:t>
            </a:r>
            <a:r>
              <a:rPr lang="en-US" dirty="0" smtClean="0"/>
              <a:t>trategy </a:t>
            </a:r>
            <a:r>
              <a:rPr lang="en-US" dirty="0"/>
              <a:t>F</a:t>
            </a:r>
            <a:r>
              <a:rPr lang="en-US" dirty="0" smtClean="0"/>
              <a:t>ormulation</a:t>
            </a:r>
            <a:r>
              <a:rPr lang="en-US" dirty="0"/>
              <a:t>:</a:t>
            </a:r>
            <a:br>
              <a:rPr lang="en-US" dirty="0"/>
            </a:br>
            <a:r>
              <a:rPr lang="en-US" dirty="0" smtClean="0"/>
              <a:t>Situation </a:t>
            </a:r>
            <a:r>
              <a:rPr lang="en-US" dirty="0"/>
              <a:t>A</a:t>
            </a:r>
            <a:r>
              <a:rPr lang="en-US" dirty="0" smtClean="0"/>
              <a:t>nalysis </a:t>
            </a:r>
            <a:r>
              <a:rPr lang="en-US" dirty="0"/>
              <a:t>and</a:t>
            </a:r>
            <a:br>
              <a:rPr lang="en-US" dirty="0"/>
            </a:br>
            <a:r>
              <a:rPr lang="en-US" dirty="0"/>
              <a:t>Business Strategy</a:t>
            </a:r>
          </a:p>
        </p:txBody>
      </p:sp>
      <p:sp>
        <p:nvSpPr>
          <p:cNvPr id="3" name="Subtitle 2"/>
          <p:cNvSpPr>
            <a:spLocks noGrp="1"/>
          </p:cNvSpPr>
          <p:nvPr>
            <p:ph type="subTitle" idx="1"/>
          </p:nvPr>
        </p:nvSpPr>
        <p:spPr>
          <a:xfrm>
            <a:off x="5181600" y="5105400"/>
            <a:ext cx="3276600" cy="1295400"/>
          </a:xfrm>
        </p:spPr>
        <p:txBody>
          <a:bodyPr/>
          <a:lstStyle/>
          <a:p>
            <a:r>
              <a:rPr lang="en-US" dirty="0" smtClean="0"/>
              <a:t>Chapter 6</a:t>
            </a:r>
            <a:endParaRPr lang="en-US" dirty="0"/>
          </a:p>
        </p:txBody>
      </p:sp>
    </p:spTree>
    <p:extLst>
      <p:ext uri="{BB962C8B-B14F-4D97-AF65-F5344CB8AC3E}">
        <p14:creationId xmlns:p14="http://schemas.microsoft.com/office/powerpoint/2010/main" val="2832396447"/>
      </p:ext>
    </p:ext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Review of Mission and Objectives</a:t>
            </a:r>
            <a:endParaRPr lang="en-US" dirty="0"/>
          </a:p>
        </p:txBody>
      </p:sp>
      <p:sp>
        <p:nvSpPr>
          <p:cNvPr id="27652" name="Rectangle 2"/>
          <p:cNvSpPr>
            <a:spLocks noGrp="1" noChangeArrowheads="1"/>
          </p:cNvSpPr>
          <p:nvPr>
            <p:ph idx="1"/>
          </p:nvPr>
        </p:nvSpPr>
        <p:spPr/>
        <p:txBody>
          <a:bodyPr>
            <a:normAutofit/>
          </a:bodyPr>
          <a:lstStyle/>
          <a:p>
            <a:r>
              <a:rPr lang="en-US" altLang="en-US" dirty="0" smtClean="0"/>
              <a:t>A </a:t>
            </a:r>
            <a:r>
              <a:rPr lang="en-US" altLang="en-US" dirty="0" smtClean="0">
                <a:solidFill>
                  <a:schemeClr val="tx2">
                    <a:lumMod val="60000"/>
                    <a:lumOff val="40000"/>
                  </a:schemeClr>
                </a:solidFill>
              </a:rPr>
              <a:t>re-examination</a:t>
            </a:r>
            <a:r>
              <a:rPr lang="en-US" altLang="en-US" dirty="0" smtClean="0"/>
              <a:t> of an organization’s current mission and objectives must be made before alternative strategies can be </a:t>
            </a:r>
            <a:r>
              <a:rPr lang="en-US" altLang="en-US" dirty="0" smtClean="0">
                <a:solidFill>
                  <a:schemeClr val="tx2">
                    <a:lumMod val="60000"/>
                    <a:lumOff val="40000"/>
                  </a:schemeClr>
                </a:solidFill>
              </a:rPr>
              <a:t>generated</a:t>
            </a:r>
            <a:r>
              <a:rPr lang="en-US" altLang="en-US" dirty="0" smtClean="0"/>
              <a:t> and </a:t>
            </a:r>
            <a:r>
              <a:rPr lang="en-US" altLang="en-US" dirty="0" smtClean="0">
                <a:solidFill>
                  <a:schemeClr val="tx2">
                    <a:lumMod val="60000"/>
                    <a:lumOff val="40000"/>
                  </a:schemeClr>
                </a:solidFill>
              </a:rPr>
              <a:t>evaluated</a:t>
            </a:r>
            <a:r>
              <a:rPr lang="en-US" altLang="en-US" dirty="0" smtClean="0"/>
              <a:t>.</a:t>
            </a:r>
            <a:endParaRPr lang="en-US" altLang="en-US" dirty="0" smtClean="0"/>
          </a:p>
          <a:p>
            <a:endParaRPr lang="en-US" altLang="en-US" sz="800" dirty="0" smtClean="0"/>
          </a:p>
          <a:p>
            <a:r>
              <a:rPr lang="en-US" altLang="en-US" dirty="0" smtClean="0"/>
              <a:t>Performance problems can derive from </a:t>
            </a:r>
            <a:r>
              <a:rPr lang="en-US" altLang="en-US" dirty="0" smtClean="0">
                <a:solidFill>
                  <a:schemeClr val="tx2">
                    <a:lumMod val="60000"/>
                    <a:lumOff val="40000"/>
                  </a:schemeClr>
                </a:solidFill>
              </a:rPr>
              <a:t>inappropriate</a:t>
            </a:r>
            <a:r>
              <a:rPr lang="en-US" altLang="en-US" dirty="0" smtClean="0">
                <a:solidFill>
                  <a:schemeClr val="accent1">
                    <a:lumMod val="75000"/>
                  </a:schemeClr>
                </a:solidFill>
              </a:rPr>
              <a:t> </a:t>
            </a:r>
            <a:r>
              <a:rPr lang="en-US" altLang="en-US" dirty="0" smtClean="0"/>
              <a:t>(narrow or too broad) mission statements and </a:t>
            </a:r>
            <a:r>
              <a:rPr lang="en-US" altLang="en-US" dirty="0" smtClean="0"/>
              <a:t>objectives.</a:t>
            </a:r>
            <a:endParaRPr lang="en-US" altLang="en-US"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27651"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6-</a:t>
            </a:r>
            <a:fld id="{CD21E7BF-D17F-45DD-A2C3-7A2A7A2CE82A}" type="slidenum">
              <a:rPr lang="en-US" altLang="en-US" sz="1200" smtClean="0"/>
              <a:pPr/>
              <a:t>10</a:t>
            </a:fld>
            <a:endParaRPr lang="en-US" altLang="en-US" sz="1200" dirty="0"/>
          </a:p>
        </p:txBody>
      </p:sp>
    </p:spTree>
    <p:extLst>
      <p:ext uri="{BB962C8B-B14F-4D97-AF65-F5344CB8AC3E}">
        <p14:creationId xmlns:p14="http://schemas.microsoft.com/office/powerpoint/2010/main" val="1363213970"/>
      </p:ext>
    </p:ext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Business Strategies</a:t>
            </a:r>
            <a:endParaRPr lang="en-US" dirty="0"/>
          </a:p>
        </p:txBody>
      </p:sp>
      <p:sp>
        <p:nvSpPr>
          <p:cNvPr id="30724" name="Rectangle 2"/>
          <p:cNvSpPr>
            <a:spLocks noGrp="1" noChangeArrowheads="1"/>
          </p:cNvSpPr>
          <p:nvPr>
            <p:ph idx="1"/>
          </p:nvPr>
        </p:nvSpPr>
        <p:spPr/>
        <p:txBody>
          <a:bodyPr/>
          <a:lstStyle/>
          <a:p>
            <a:r>
              <a:rPr lang="en-US" b="1" dirty="0"/>
              <a:t>Business strategy </a:t>
            </a:r>
            <a:endParaRPr lang="en-US" b="1" dirty="0" smtClean="0"/>
          </a:p>
          <a:p>
            <a:pPr lvl="1"/>
            <a:r>
              <a:rPr lang="en-US" dirty="0" smtClean="0"/>
              <a:t>focuses </a:t>
            </a:r>
            <a:r>
              <a:rPr lang="en-US" dirty="0"/>
              <a:t>on improving the competitive position of a company’s or </a:t>
            </a:r>
            <a:r>
              <a:rPr lang="en-US" dirty="0" smtClean="0"/>
              <a:t>business unit’s </a:t>
            </a:r>
            <a:r>
              <a:rPr lang="en-US" dirty="0"/>
              <a:t>products or services within the specific industry or market segment that the </a:t>
            </a:r>
            <a:r>
              <a:rPr lang="en-US" dirty="0" smtClean="0"/>
              <a:t>company or </a:t>
            </a:r>
            <a:r>
              <a:rPr lang="en-US" dirty="0"/>
              <a:t>business unit </a:t>
            </a:r>
            <a:r>
              <a:rPr lang="en-US" dirty="0" smtClean="0"/>
              <a:t>serves</a:t>
            </a:r>
            <a:endParaRPr lang="en-US" dirty="0" smtClean="0"/>
          </a:p>
          <a:p>
            <a:pPr lvl="1"/>
            <a:r>
              <a:rPr lang="en-US" altLang="en-US" dirty="0" smtClean="0"/>
              <a:t>competitive</a:t>
            </a:r>
            <a:r>
              <a:rPr lang="en-US" altLang="en-US" dirty="0" smtClean="0"/>
              <a:t>, cooperative</a:t>
            </a:r>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30723"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6-</a:t>
            </a:r>
            <a:fld id="{A6EBA8F7-5A15-4EAF-9269-FD4BD69E64FA}" type="slidenum">
              <a:rPr lang="en-US" altLang="en-US" sz="1200" smtClean="0"/>
              <a:pPr/>
              <a:t>11</a:t>
            </a:fld>
            <a:endParaRPr lang="en-US" altLang="en-US" sz="1200" dirty="0"/>
          </a:p>
        </p:txBody>
      </p:sp>
    </p:spTree>
    <p:extLst>
      <p:ext uri="{BB962C8B-B14F-4D97-AF65-F5344CB8AC3E}">
        <p14:creationId xmlns:p14="http://schemas.microsoft.com/office/powerpoint/2010/main" val="3731517254"/>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ahoma" pitchFamily="-112" charset="0"/>
              </a:rPr>
              <a:t>Porter’s </a:t>
            </a:r>
            <a:r>
              <a:rPr lang="en-US" altLang="en-US" dirty="0" smtClean="0">
                <a:latin typeface="Tahoma" pitchFamily="-112" charset="0"/>
              </a:rPr>
              <a:t>Competitive </a:t>
            </a:r>
            <a:r>
              <a:rPr lang="en-US" altLang="en-US" dirty="0">
                <a:latin typeface="Tahoma" pitchFamily="-112" charset="0"/>
              </a:rPr>
              <a:t>S</a:t>
            </a:r>
            <a:r>
              <a:rPr lang="en-US" altLang="en-US" dirty="0" smtClean="0">
                <a:latin typeface="Tahoma" pitchFamily="-112" charset="0"/>
              </a:rPr>
              <a:t>trategies</a:t>
            </a:r>
            <a:endParaRPr lang="en-US" dirty="0"/>
          </a:p>
        </p:txBody>
      </p:sp>
      <p:sp>
        <p:nvSpPr>
          <p:cNvPr id="3" name="Content Placeholder 2"/>
          <p:cNvSpPr>
            <a:spLocks noGrp="1"/>
          </p:cNvSpPr>
          <p:nvPr>
            <p:ph idx="1"/>
          </p:nvPr>
        </p:nvSpPr>
        <p:spPr/>
        <p:txBody>
          <a:bodyPr/>
          <a:lstStyle/>
          <a:p>
            <a:pPr marL="0" indent="0">
              <a:buNone/>
            </a:pPr>
            <a:r>
              <a:rPr lang="en-US" b="1" dirty="0"/>
              <a:t>Competitive strategy </a:t>
            </a:r>
            <a:r>
              <a:rPr lang="en-US" dirty="0"/>
              <a:t>raises the following </a:t>
            </a:r>
            <a:r>
              <a:rPr lang="en-US" dirty="0" smtClean="0"/>
              <a:t>questions:</a:t>
            </a:r>
            <a:endParaRPr lang="en-US" dirty="0" smtClean="0"/>
          </a:p>
          <a:p>
            <a:r>
              <a:rPr lang="en-US" sz="3000" dirty="0"/>
              <a:t>Should we compete on the basis of </a:t>
            </a:r>
            <a:r>
              <a:rPr lang="en-US" sz="3000" dirty="0">
                <a:solidFill>
                  <a:schemeClr val="tx2">
                    <a:lumMod val="60000"/>
                    <a:lumOff val="40000"/>
                  </a:schemeClr>
                </a:solidFill>
              </a:rPr>
              <a:t>lower cost </a:t>
            </a:r>
            <a:r>
              <a:rPr lang="en-US" sz="3000" dirty="0"/>
              <a:t>(and thus price), or should we </a:t>
            </a:r>
            <a:r>
              <a:rPr lang="en-US" sz="3000" dirty="0" smtClean="0"/>
              <a:t>differentiate our </a:t>
            </a:r>
            <a:r>
              <a:rPr lang="en-US" sz="3000" dirty="0"/>
              <a:t>products or services on some basis other than cost, such as </a:t>
            </a:r>
            <a:r>
              <a:rPr lang="en-US" sz="3000" dirty="0">
                <a:solidFill>
                  <a:schemeClr val="tx2">
                    <a:lumMod val="60000"/>
                    <a:lumOff val="40000"/>
                  </a:schemeClr>
                </a:solidFill>
              </a:rPr>
              <a:t>quality</a:t>
            </a:r>
            <a:r>
              <a:rPr lang="en-US" sz="3000" dirty="0"/>
              <a:t> or </a:t>
            </a:r>
            <a:r>
              <a:rPr lang="en-US" sz="3000" dirty="0">
                <a:solidFill>
                  <a:schemeClr val="tx2">
                    <a:lumMod val="60000"/>
                    <a:lumOff val="40000"/>
                  </a:schemeClr>
                </a:solidFill>
              </a:rPr>
              <a:t>service</a:t>
            </a:r>
            <a:r>
              <a:rPr lang="en-US" sz="3000" dirty="0"/>
              <a:t>?</a:t>
            </a:r>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6-</a:t>
            </a:r>
            <a:fld id="{3BA836C6-F704-448B-94C4-5B456B503172}" type="slidenum">
              <a:rPr lang="en-US" smtClean="0"/>
              <a:pPr/>
              <a:t>12</a:t>
            </a:fld>
            <a:endParaRPr lang="en-US" dirty="0"/>
          </a:p>
        </p:txBody>
      </p:sp>
    </p:spTree>
    <p:extLst>
      <p:ext uri="{BB962C8B-B14F-4D97-AF65-F5344CB8AC3E}">
        <p14:creationId xmlns:p14="http://schemas.microsoft.com/office/powerpoint/2010/main" val="3333857966"/>
      </p:ext>
    </p:ext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ahoma" pitchFamily="-112" charset="0"/>
              </a:rPr>
              <a:t>Porter’s Competitive Strategies</a:t>
            </a:r>
            <a:endParaRPr lang="en-US" dirty="0"/>
          </a:p>
        </p:txBody>
      </p:sp>
      <p:sp>
        <p:nvSpPr>
          <p:cNvPr id="3" name="Content Placeholder 2"/>
          <p:cNvSpPr>
            <a:spLocks noGrp="1"/>
          </p:cNvSpPr>
          <p:nvPr>
            <p:ph idx="1"/>
          </p:nvPr>
        </p:nvSpPr>
        <p:spPr/>
        <p:txBody>
          <a:bodyPr/>
          <a:lstStyle/>
          <a:p>
            <a:r>
              <a:rPr lang="en-US" dirty="0"/>
              <a:t>Should we compete </a:t>
            </a:r>
            <a:r>
              <a:rPr lang="en-US" dirty="0">
                <a:solidFill>
                  <a:schemeClr val="tx2">
                    <a:lumMod val="60000"/>
                    <a:lumOff val="40000"/>
                  </a:schemeClr>
                </a:solidFill>
              </a:rPr>
              <a:t>head to head </a:t>
            </a:r>
            <a:r>
              <a:rPr lang="en-US" dirty="0"/>
              <a:t>with our major competitors for the biggest but </a:t>
            </a:r>
            <a:r>
              <a:rPr lang="en-US" dirty="0" smtClean="0"/>
              <a:t>most sought-after </a:t>
            </a:r>
            <a:r>
              <a:rPr lang="en-US" dirty="0"/>
              <a:t>share of the market, or should we focus on a niche in which we can satisfy </a:t>
            </a:r>
            <a:r>
              <a:rPr lang="en-US" dirty="0" smtClean="0"/>
              <a:t>a </a:t>
            </a:r>
            <a:r>
              <a:rPr lang="en-US" dirty="0" smtClean="0">
                <a:solidFill>
                  <a:schemeClr val="tx2">
                    <a:lumMod val="60000"/>
                    <a:lumOff val="40000"/>
                  </a:schemeClr>
                </a:solidFill>
              </a:rPr>
              <a:t>less </a:t>
            </a:r>
            <a:r>
              <a:rPr lang="en-US" dirty="0">
                <a:solidFill>
                  <a:schemeClr val="tx2">
                    <a:lumMod val="60000"/>
                    <a:lumOff val="40000"/>
                  </a:schemeClr>
                </a:solidFill>
              </a:rPr>
              <a:t>sought-after </a:t>
            </a:r>
            <a:r>
              <a:rPr lang="en-US" dirty="0"/>
              <a:t>but also profitable segment of the market?</a:t>
            </a:r>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6-</a:t>
            </a:r>
            <a:fld id="{3BA836C6-F704-448B-94C4-5B456B503172}" type="slidenum">
              <a:rPr lang="en-US" smtClean="0"/>
              <a:pPr/>
              <a:t>13</a:t>
            </a:fld>
            <a:endParaRPr lang="en-US" dirty="0"/>
          </a:p>
        </p:txBody>
      </p:sp>
    </p:spTree>
    <p:extLst>
      <p:ext uri="{BB962C8B-B14F-4D97-AF65-F5344CB8AC3E}">
        <p14:creationId xmlns:p14="http://schemas.microsoft.com/office/powerpoint/2010/main" val="3335674172"/>
      </p:ext>
    </p:ext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ahoma" pitchFamily="-112" charset="0"/>
              </a:rPr>
              <a:t>Porter’s Competitive Strategies</a:t>
            </a:r>
            <a:endParaRPr lang="en-US" dirty="0"/>
          </a:p>
        </p:txBody>
      </p:sp>
      <p:sp>
        <p:nvSpPr>
          <p:cNvPr id="3" name="Content Placeholder 2"/>
          <p:cNvSpPr>
            <a:spLocks noGrp="1"/>
          </p:cNvSpPr>
          <p:nvPr>
            <p:ph idx="1"/>
          </p:nvPr>
        </p:nvSpPr>
        <p:spPr/>
        <p:txBody>
          <a:bodyPr>
            <a:normAutofit/>
          </a:bodyPr>
          <a:lstStyle/>
          <a:p>
            <a:r>
              <a:rPr lang="en-US" b="1" dirty="0"/>
              <a:t>Cost </a:t>
            </a:r>
            <a:r>
              <a:rPr lang="en-US" b="1" dirty="0" smtClean="0"/>
              <a:t>leadership</a:t>
            </a:r>
          </a:p>
          <a:p>
            <a:pPr lvl="1"/>
            <a:r>
              <a:rPr lang="en-US" dirty="0" smtClean="0"/>
              <a:t>ability </a:t>
            </a:r>
            <a:r>
              <a:rPr lang="en-US" dirty="0"/>
              <a:t>of a company or a business unit to design, </a:t>
            </a:r>
            <a:r>
              <a:rPr lang="en-US" dirty="0" smtClean="0"/>
              <a:t>produce and </a:t>
            </a:r>
            <a:r>
              <a:rPr lang="en-US" dirty="0" smtClean="0"/>
              <a:t>market </a:t>
            </a:r>
            <a:r>
              <a:rPr lang="en-US" dirty="0"/>
              <a:t>a comparable product more efficiently than its </a:t>
            </a:r>
            <a:r>
              <a:rPr lang="en-US" dirty="0" smtClean="0"/>
              <a:t>competitors</a:t>
            </a:r>
          </a:p>
          <a:p>
            <a:r>
              <a:rPr lang="en-US" b="1" dirty="0"/>
              <a:t>Differentiation </a:t>
            </a:r>
            <a:endParaRPr lang="en-US" dirty="0" smtClean="0"/>
          </a:p>
          <a:p>
            <a:pPr lvl="1"/>
            <a:r>
              <a:rPr lang="en-US" dirty="0" smtClean="0"/>
              <a:t>ability </a:t>
            </a:r>
            <a:r>
              <a:rPr lang="en-US" dirty="0"/>
              <a:t>of a company to provide unique and superior value to </a:t>
            </a:r>
            <a:r>
              <a:rPr lang="en-US" dirty="0" smtClean="0"/>
              <a:t>the buyer </a:t>
            </a:r>
            <a:r>
              <a:rPr lang="en-US" dirty="0"/>
              <a:t>in terms of product quality, special </a:t>
            </a:r>
            <a:r>
              <a:rPr lang="en-US" dirty="0" smtClean="0"/>
              <a:t>features </a:t>
            </a:r>
            <a:r>
              <a:rPr lang="en-US" dirty="0"/>
              <a:t>or after-sale service</a:t>
            </a:r>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6-</a:t>
            </a:r>
            <a:fld id="{3BA836C6-F704-448B-94C4-5B456B503172}" type="slidenum">
              <a:rPr lang="en-US" smtClean="0"/>
              <a:pPr/>
              <a:t>14</a:t>
            </a:fld>
            <a:endParaRPr lang="en-US" dirty="0"/>
          </a:p>
        </p:txBody>
      </p:sp>
    </p:spTree>
    <p:extLst>
      <p:ext uri="{BB962C8B-B14F-4D97-AF65-F5344CB8AC3E}">
        <p14:creationId xmlns:p14="http://schemas.microsoft.com/office/powerpoint/2010/main" val="2062261981"/>
      </p:ext>
    </p:ext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ahoma" pitchFamily="-112" charset="0"/>
              </a:rPr>
              <a:t>Porter’s Competitive Strategies</a:t>
            </a:r>
            <a:endParaRPr lang="en-US" dirty="0"/>
          </a:p>
        </p:txBody>
      </p:sp>
      <p:sp>
        <p:nvSpPr>
          <p:cNvPr id="3" name="Content Placeholder 2"/>
          <p:cNvSpPr>
            <a:spLocks noGrp="1"/>
          </p:cNvSpPr>
          <p:nvPr>
            <p:ph idx="1"/>
          </p:nvPr>
        </p:nvSpPr>
        <p:spPr/>
        <p:txBody>
          <a:bodyPr/>
          <a:lstStyle/>
          <a:p>
            <a:r>
              <a:rPr lang="en-US" b="1" dirty="0" smtClean="0"/>
              <a:t>Focus</a:t>
            </a:r>
          </a:p>
          <a:p>
            <a:pPr lvl="1"/>
            <a:r>
              <a:rPr lang="en-US" dirty="0" smtClean="0"/>
              <a:t>ability </a:t>
            </a:r>
            <a:r>
              <a:rPr lang="en-US" dirty="0"/>
              <a:t>of a company to provide unique and superior value to a </a:t>
            </a:r>
            <a:r>
              <a:rPr lang="en-US" dirty="0" smtClean="0"/>
              <a:t>particular buyer </a:t>
            </a:r>
            <a:r>
              <a:rPr lang="en-US" dirty="0"/>
              <a:t>group, segment of the market </a:t>
            </a:r>
            <a:r>
              <a:rPr lang="en-US" dirty="0" smtClean="0"/>
              <a:t>line </a:t>
            </a:r>
            <a:r>
              <a:rPr lang="en-US" dirty="0"/>
              <a:t>or geographic </a:t>
            </a:r>
            <a:r>
              <a:rPr lang="en-US" dirty="0" smtClean="0"/>
              <a:t>market</a:t>
            </a:r>
            <a:endParaRPr lang="en-US" dirty="0"/>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6-</a:t>
            </a:r>
            <a:fld id="{3BA836C6-F704-448B-94C4-5B456B503172}" type="slidenum">
              <a:rPr lang="en-US" smtClean="0"/>
              <a:pPr/>
              <a:t>15</a:t>
            </a:fld>
            <a:endParaRPr lang="en-US" dirty="0"/>
          </a:p>
        </p:txBody>
      </p:sp>
    </p:spTree>
    <p:extLst>
      <p:ext uri="{BB962C8B-B14F-4D97-AF65-F5344CB8AC3E}">
        <p14:creationId xmlns:p14="http://schemas.microsoft.com/office/powerpoint/2010/main" val="659029511"/>
      </p:ext>
    </p:ext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ahoma" pitchFamily="-112" charset="0"/>
              </a:rPr>
              <a:t>Porter’s Competitive Strategies</a:t>
            </a:r>
            <a:endParaRPr lang="en-US" dirty="0"/>
          </a:p>
        </p:txBody>
      </p:sp>
      <p:sp>
        <p:nvSpPr>
          <p:cNvPr id="3" name="Content Placeholder 2"/>
          <p:cNvSpPr>
            <a:spLocks noGrp="1"/>
          </p:cNvSpPr>
          <p:nvPr>
            <p:ph idx="1"/>
          </p:nvPr>
        </p:nvSpPr>
        <p:spPr/>
        <p:txBody>
          <a:bodyPr/>
          <a:lstStyle/>
          <a:p>
            <a:r>
              <a:rPr lang="en-US" dirty="0"/>
              <a:t>Porter proposed that a firm’s competitive advantage in an industry is determined </a:t>
            </a:r>
            <a:r>
              <a:rPr lang="en-US" dirty="0" smtClean="0"/>
              <a:t>by its </a:t>
            </a:r>
            <a:r>
              <a:rPr lang="en-US" b="1" dirty="0">
                <a:solidFill>
                  <a:schemeClr val="tx2">
                    <a:lumMod val="60000"/>
                    <a:lumOff val="40000"/>
                  </a:schemeClr>
                </a:solidFill>
              </a:rPr>
              <a:t>competitive </a:t>
            </a:r>
            <a:r>
              <a:rPr lang="en-US" b="1" dirty="0" smtClean="0">
                <a:solidFill>
                  <a:schemeClr val="tx2">
                    <a:lumMod val="60000"/>
                    <a:lumOff val="40000"/>
                  </a:schemeClr>
                </a:solidFill>
              </a:rPr>
              <a:t>scope</a:t>
            </a:r>
            <a:r>
              <a:rPr lang="en-US" dirty="0" smtClean="0"/>
              <a:t>—that </a:t>
            </a:r>
            <a:r>
              <a:rPr lang="en-US" dirty="0"/>
              <a:t>is, the breadth of the company’s or business unit’s target market.</a:t>
            </a:r>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6-</a:t>
            </a:r>
            <a:fld id="{3BA836C6-F704-448B-94C4-5B456B503172}" type="slidenum">
              <a:rPr lang="en-US" smtClean="0"/>
              <a:pPr/>
              <a:t>16</a:t>
            </a:fld>
            <a:endParaRPr lang="en-US" dirty="0"/>
          </a:p>
        </p:txBody>
      </p:sp>
    </p:spTree>
    <p:extLst>
      <p:ext uri="{BB962C8B-B14F-4D97-AF65-F5344CB8AC3E}">
        <p14:creationId xmlns:p14="http://schemas.microsoft.com/office/powerpoint/2010/main" val="2775724941"/>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Porter’s Competitive Strategies</a:t>
            </a:r>
            <a:endParaRPr lang="en-US" dirty="0"/>
          </a:p>
        </p:txBody>
      </p:sp>
      <p:sp>
        <p:nvSpPr>
          <p:cNvPr id="3" name="Content Placeholder 2"/>
          <p:cNvSpPr>
            <a:spLocks noGrp="1"/>
          </p:cNvSpPr>
          <p:nvPr>
            <p:ph idx="1"/>
          </p:nvPr>
        </p:nvSpPr>
        <p:spPr/>
        <p:txBody>
          <a:bodyPr>
            <a:normAutofit fontScale="92500" lnSpcReduction="10000"/>
          </a:bodyPr>
          <a:lstStyle/>
          <a:p>
            <a:r>
              <a:rPr lang="en-US" altLang="en-US" b="1" dirty="0" smtClean="0"/>
              <a:t>Cost leadership</a:t>
            </a:r>
          </a:p>
          <a:p>
            <a:pPr lvl="1"/>
            <a:r>
              <a:rPr lang="en-US" dirty="0" smtClean="0"/>
              <a:t>lower-cost </a:t>
            </a:r>
            <a:r>
              <a:rPr lang="en-US" dirty="0"/>
              <a:t>competitive strategy that aims at the broad mass </a:t>
            </a:r>
            <a:r>
              <a:rPr lang="en-US" dirty="0" smtClean="0"/>
              <a:t>market and </a:t>
            </a:r>
            <a:r>
              <a:rPr lang="en-US" dirty="0"/>
              <a:t>requires “aggressive construction of efficient-scale facilities, vigorous pursuit of </a:t>
            </a:r>
            <a:r>
              <a:rPr lang="en-US" dirty="0" smtClean="0"/>
              <a:t>cost reductions </a:t>
            </a:r>
            <a:r>
              <a:rPr lang="en-US" dirty="0"/>
              <a:t>from experience, tight cost and overhead control, avoidance of marginal </a:t>
            </a:r>
            <a:r>
              <a:rPr lang="en-US" dirty="0" smtClean="0"/>
              <a:t>customer</a:t>
            </a:r>
            <a:r>
              <a:rPr lang="en-US" dirty="0"/>
              <a:t> </a:t>
            </a:r>
            <a:r>
              <a:rPr lang="en-US" dirty="0" smtClean="0"/>
              <a:t>accounts</a:t>
            </a:r>
            <a:r>
              <a:rPr lang="en-US" dirty="0"/>
              <a:t>, and cost </a:t>
            </a:r>
            <a:r>
              <a:rPr lang="en-US" dirty="0" smtClean="0"/>
              <a:t>minimization”</a:t>
            </a:r>
            <a:endParaRPr lang="en-US" dirty="0" smtClean="0"/>
          </a:p>
          <a:p>
            <a:pPr lvl="1"/>
            <a:endParaRPr lang="en-US" altLang="en-US" sz="500" dirty="0" smtClean="0"/>
          </a:p>
          <a:p>
            <a:r>
              <a:rPr lang="en-US" altLang="en-US" sz="3000" dirty="0" smtClean="0"/>
              <a:t>Provides a defense against rivals</a:t>
            </a:r>
          </a:p>
          <a:p>
            <a:r>
              <a:rPr lang="en-US" altLang="en-US" sz="3000" dirty="0" smtClean="0"/>
              <a:t>Provides a barrier to entry</a:t>
            </a:r>
          </a:p>
          <a:p>
            <a:r>
              <a:rPr lang="en-US" altLang="en-US" sz="3000" dirty="0" smtClean="0"/>
              <a:t>Generates increased market share</a:t>
            </a:r>
          </a:p>
          <a:p>
            <a:endParaRPr lang="en-US" dirty="0"/>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6-</a:t>
            </a:r>
            <a:fld id="{3BA836C6-F704-448B-94C4-5B456B503172}" type="slidenum">
              <a:rPr lang="en-US" smtClean="0"/>
              <a:pPr/>
              <a:t>17</a:t>
            </a:fld>
            <a:endParaRPr lang="en-US" dirty="0"/>
          </a:p>
        </p:txBody>
      </p:sp>
    </p:spTree>
    <p:extLst>
      <p:ext uri="{BB962C8B-B14F-4D97-AF65-F5344CB8AC3E}">
        <p14:creationId xmlns:p14="http://schemas.microsoft.com/office/powerpoint/2010/main" val="372210539"/>
      </p:ext>
    </p:ext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altLang="en-US" dirty="0"/>
              <a:t>Porter’s Competitive Strategies</a:t>
            </a:r>
            <a:endParaRPr lang="en-US" dirty="0"/>
          </a:p>
        </p:txBody>
      </p:sp>
      <p:sp>
        <p:nvSpPr>
          <p:cNvPr id="34820" name="Rectangle 2"/>
          <p:cNvSpPr>
            <a:spLocks noGrp="1" noChangeArrowheads="1"/>
          </p:cNvSpPr>
          <p:nvPr>
            <p:ph idx="1"/>
          </p:nvPr>
        </p:nvSpPr>
        <p:spPr/>
        <p:txBody>
          <a:bodyPr>
            <a:normAutofit lnSpcReduction="10000"/>
          </a:bodyPr>
          <a:lstStyle/>
          <a:p>
            <a:r>
              <a:rPr lang="en-US" altLang="en-US" b="1" dirty="0" smtClean="0"/>
              <a:t>Differentiation</a:t>
            </a:r>
          </a:p>
          <a:p>
            <a:pPr lvl="1"/>
            <a:r>
              <a:rPr lang="en-US" altLang="en-US" dirty="0" smtClean="0"/>
              <a:t>involves the creation of a product or service that is perceived throughout the industry as unique. </a:t>
            </a:r>
          </a:p>
          <a:p>
            <a:pPr lvl="1"/>
            <a:r>
              <a:rPr lang="en-US" altLang="en-US" dirty="0"/>
              <a:t>c</a:t>
            </a:r>
            <a:r>
              <a:rPr lang="en-US" altLang="en-US" dirty="0" smtClean="0"/>
              <a:t>an be associated with design, brand image, technology, features, dealer </a:t>
            </a:r>
            <a:r>
              <a:rPr lang="en-US" altLang="en-US" dirty="0" smtClean="0"/>
              <a:t>network </a:t>
            </a:r>
            <a:r>
              <a:rPr lang="en-US" altLang="en-US" dirty="0" smtClean="0"/>
              <a:t>or customer service</a:t>
            </a:r>
          </a:p>
          <a:p>
            <a:endParaRPr lang="en-US" altLang="en-US" sz="500" dirty="0" smtClean="0"/>
          </a:p>
          <a:p>
            <a:r>
              <a:rPr lang="en-US" altLang="en-US" sz="3000" dirty="0" smtClean="0"/>
              <a:t>Lowers customers sensitivity to price</a:t>
            </a:r>
          </a:p>
          <a:p>
            <a:r>
              <a:rPr lang="en-US" altLang="en-US" sz="3000" dirty="0" smtClean="0"/>
              <a:t>Increases buyer loyalty</a:t>
            </a:r>
          </a:p>
          <a:p>
            <a:r>
              <a:rPr lang="en-US" altLang="en-US" sz="3000" dirty="0" smtClean="0"/>
              <a:t>Can generate higher profits</a:t>
            </a:r>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34819"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6-</a:t>
            </a:r>
            <a:fld id="{272B9B48-0D63-4CD9-ADCF-53BDF9B6C93D}" type="slidenum">
              <a:rPr lang="en-US" altLang="en-US" sz="1200" smtClean="0"/>
              <a:pPr/>
              <a:t>18</a:t>
            </a:fld>
            <a:endParaRPr lang="en-US" altLang="en-US" sz="1200" dirty="0"/>
          </a:p>
        </p:txBody>
      </p:sp>
    </p:spTree>
    <p:extLst>
      <p:ext uri="{BB962C8B-B14F-4D97-AF65-F5344CB8AC3E}">
        <p14:creationId xmlns:p14="http://schemas.microsoft.com/office/powerpoint/2010/main" val="3743536029"/>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Porter’s Competitive Strategies</a:t>
            </a:r>
            <a:endParaRPr lang="en-US" dirty="0"/>
          </a:p>
        </p:txBody>
      </p:sp>
      <p:sp>
        <p:nvSpPr>
          <p:cNvPr id="35844" name="Rectangle 2"/>
          <p:cNvSpPr>
            <a:spLocks noGrp="1" noChangeArrowheads="1"/>
          </p:cNvSpPr>
          <p:nvPr>
            <p:ph idx="1"/>
          </p:nvPr>
        </p:nvSpPr>
        <p:spPr/>
        <p:txBody>
          <a:bodyPr>
            <a:normAutofit lnSpcReduction="10000"/>
          </a:bodyPr>
          <a:lstStyle/>
          <a:p>
            <a:r>
              <a:rPr lang="en-US" altLang="en-US" b="1" dirty="0" smtClean="0"/>
              <a:t>Cost </a:t>
            </a:r>
            <a:r>
              <a:rPr lang="en-US" altLang="en-US" b="1" dirty="0" smtClean="0"/>
              <a:t>focus</a:t>
            </a:r>
            <a:endParaRPr lang="en-US" altLang="en-US" b="1" dirty="0" smtClean="0"/>
          </a:p>
          <a:p>
            <a:pPr lvl="1"/>
            <a:r>
              <a:rPr lang="en-US" altLang="en-US" dirty="0" smtClean="0"/>
              <a:t>low-cost competitive strategy that focuses on a particular buyer group or geographic market and attempts to serve only this niche to the exclusion of others</a:t>
            </a:r>
          </a:p>
          <a:p>
            <a:endParaRPr lang="en-US" altLang="en-US" sz="500" dirty="0" smtClean="0"/>
          </a:p>
          <a:p>
            <a:r>
              <a:rPr lang="en-US" altLang="en-US" b="1" dirty="0" smtClean="0"/>
              <a:t>Differentiation </a:t>
            </a:r>
            <a:r>
              <a:rPr lang="en-US" altLang="en-US" b="1" dirty="0" smtClean="0"/>
              <a:t>focus</a:t>
            </a:r>
            <a:endParaRPr lang="en-US" altLang="en-US" b="1" dirty="0" smtClean="0"/>
          </a:p>
          <a:p>
            <a:pPr lvl="1"/>
            <a:r>
              <a:rPr lang="en-US" altLang="en-US" dirty="0" smtClean="0"/>
              <a:t>concentrates on a particular buyer group, product line </a:t>
            </a:r>
            <a:r>
              <a:rPr lang="en-US" altLang="en-US" dirty="0" smtClean="0"/>
              <a:t>segment </a:t>
            </a:r>
            <a:r>
              <a:rPr lang="en-US" altLang="en-US" dirty="0" smtClean="0"/>
              <a:t>or geographic market to serve the needs of a narrow strategic market more effectively than its competitors</a:t>
            </a:r>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35843"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6-</a:t>
            </a:r>
            <a:fld id="{0FA5E567-662A-47E3-96F5-5FA560F965F7}" type="slidenum">
              <a:rPr lang="en-US" altLang="en-US" sz="1200" smtClean="0"/>
              <a:pPr/>
              <a:t>19</a:t>
            </a:fld>
            <a:endParaRPr lang="en-US" altLang="en-US" sz="1200" dirty="0"/>
          </a:p>
        </p:txBody>
      </p:sp>
    </p:spTree>
    <p:extLst>
      <p:ext uri="{BB962C8B-B14F-4D97-AF65-F5344CB8AC3E}">
        <p14:creationId xmlns:p14="http://schemas.microsoft.com/office/powerpoint/2010/main" val="3500648768"/>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a:bodyPr>
          <a:lstStyle/>
          <a:p>
            <a:r>
              <a:rPr lang="en-US" sz="2800" dirty="0"/>
              <a:t>Organize environmental and </a:t>
            </a:r>
            <a:r>
              <a:rPr lang="en-US" sz="2800" dirty="0" smtClean="0"/>
              <a:t>organizational information </a:t>
            </a:r>
            <a:r>
              <a:rPr lang="en-US" sz="2800" dirty="0"/>
              <a:t>using a SWOT </a:t>
            </a:r>
            <a:r>
              <a:rPr lang="en-US" sz="2800" dirty="0" smtClean="0"/>
              <a:t>approach and </a:t>
            </a:r>
            <a:r>
              <a:rPr lang="en-US" sz="2800" dirty="0"/>
              <a:t>the SFAS matrix</a:t>
            </a:r>
          </a:p>
          <a:p>
            <a:r>
              <a:rPr lang="en-US" sz="2800" dirty="0" smtClean="0"/>
              <a:t>Understand </a:t>
            </a:r>
            <a:r>
              <a:rPr lang="en-US" sz="2800" dirty="0"/>
              <a:t>the competitive and </a:t>
            </a:r>
            <a:r>
              <a:rPr lang="en-US" sz="2800" dirty="0" smtClean="0"/>
              <a:t>cooperative strategies </a:t>
            </a:r>
            <a:r>
              <a:rPr lang="en-US" sz="2800" dirty="0"/>
              <a:t>available to </a:t>
            </a:r>
            <a:r>
              <a:rPr lang="en-US" sz="2800" dirty="0" smtClean="0"/>
              <a:t>corporations</a:t>
            </a:r>
          </a:p>
          <a:p>
            <a:r>
              <a:rPr lang="en-US" sz="2800" dirty="0"/>
              <a:t>List the competitive tactics that </a:t>
            </a:r>
            <a:r>
              <a:rPr lang="en-US" sz="2800" dirty="0" smtClean="0"/>
              <a:t>would accompany </a:t>
            </a:r>
            <a:r>
              <a:rPr lang="en-US" sz="2800" dirty="0"/>
              <a:t>competitive strategies</a:t>
            </a:r>
          </a:p>
          <a:p>
            <a:r>
              <a:rPr lang="en-US" sz="2800" dirty="0" smtClean="0"/>
              <a:t>Identify </a:t>
            </a:r>
            <a:r>
              <a:rPr lang="en-US" sz="2800" dirty="0"/>
              <a:t>the basic types of </a:t>
            </a:r>
            <a:r>
              <a:rPr lang="en-US" sz="2800" dirty="0" smtClean="0"/>
              <a:t>strategic alliances</a:t>
            </a:r>
            <a:endParaRPr lang="en-US" sz="2800" dirty="0"/>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6-</a:t>
            </a:r>
            <a:fld id="{3BA836C6-F704-448B-94C4-5B456B503172}" type="slidenum">
              <a:rPr lang="en-US" smtClean="0"/>
              <a:pPr/>
              <a:t>2</a:t>
            </a:fld>
            <a:endParaRPr lang="en-US" dirty="0"/>
          </a:p>
        </p:txBody>
      </p:sp>
    </p:spTree>
    <p:extLst>
      <p:ext uri="{BB962C8B-B14F-4D97-AF65-F5344CB8AC3E}">
        <p14:creationId xmlns:p14="http://schemas.microsoft.com/office/powerpoint/2010/main" val="3230028259"/>
      </p:ext>
    </p:extLst>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Risks in Competitive Strategies</a:t>
            </a:r>
          </a:p>
        </p:txBody>
      </p:sp>
      <p:sp>
        <p:nvSpPr>
          <p:cNvPr id="3" name="Content Placeholder 2"/>
          <p:cNvSpPr>
            <a:spLocks noGrp="1"/>
          </p:cNvSpPr>
          <p:nvPr>
            <p:ph idx="1"/>
          </p:nvPr>
        </p:nvSpPr>
        <p:spPr/>
        <p:txBody>
          <a:bodyPr/>
          <a:lstStyle/>
          <a:p>
            <a:r>
              <a:rPr lang="en-US" dirty="0" smtClean="0"/>
              <a:t>A company following </a:t>
            </a:r>
            <a:r>
              <a:rPr lang="en-US" dirty="0"/>
              <a:t>a </a:t>
            </a:r>
            <a:r>
              <a:rPr lang="en-US" b="1" dirty="0">
                <a:solidFill>
                  <a:schemeClr val="tx2">
                    <a:lumMod val="60000"/>
                    <a:lumOff val="40000"/>
                  </a:schemeClr>
                </a:solidFill>
              </a:rPr>
              <a:t>differentiation strategy</a:t>
            </a:r>
            <a:r>
              <a:rPr lang="en-US" dirty="0"/>
              <a:t> must ensure that the higher price it charges for its </a:t>
            </a:r>
            <a:r>
              <a:rPr lang="en-US" dirty="0" smtClean="0"/>
              <a:t>higher quality </a:t>
            </a:r>
            <a:r>
              <a:rPr lang="en-US" dirty="0"/>
              <a:t>is not too far above the price of the competition, otherwise customers will not see </a:t>
            </a:r>
            <a:r>
              <a:rPr lang="en-US" dirty="0" smtClean="0"/>
              <a:t>the </a:t>
            </a:r>
            <a:r>
              <a:rPr lang="en-US" dirty="0" smtClean="0">
                <a:solidFill>
                  <a:schemeClr val="tx2">
                    <a:lumMod val="60000"/>
                    <a:lumOff val="40000"/>
                  </a:schemeClr>
                </a:solidFill>
              </a:rPr>
              <a:t>extra </a:t>
            </a:r>
            <a:r>
              <a:rPr lang="en-US" dirty="0">
                <a:solidFill>
                  <a:schemeClr val="tx2">
                    <a:lumMod val="60000"/>
                    <a:lumOff val="40000"/>
                  </a:schemeClr>
                </a:solidFill>
              </a:rPr>
              <a:t>quality</a:t>
            </a:r>
            <a:r>
              <a:rPr lang="en-US" dirty="0"/>
              <a:t> as worth the </a:t>
            </a:r>
            <a:r>
              <a:rPr lang="en-US" dirty="0">
                <a:solidFill>
                  <a:schemeClr val="tx2">
                    <a:lumMod val="60000"/>
                    <a:lumOff val="40000"/>
                  </a:schemeClr>
                </a:solidFill>
              </a:rPr>
              <a:t>extra </a:t>
            </a:r>
            <a:r>
              <a:rPr lang="en-US" dirty="0" smtClean="0">
                <a:solidFill>
                  <a:schemeClr val="tx2">
                    <a:lumMod val="60000"/>
                    <a:lumOff val="40000"/>
                  </a:schemeClr>
                </a:solidFill>
              </a:rPr>
              <a:t>cost</a:t>
            </a:r>
            <a:r>
              <a:rPr lang="en-US" dirty="0" smtClean="0"/>
              <a:t>.</a:t>
            </a:r>
            <a:endParaRPr lang="en-US" dirty="0"/>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6-</a:t>
            </a:r>
            <a:fld id="{3BA836C6-F704-448B-94C4-5B456B503172}" type="slidenum">
              <a:rPr lang="en-US" smtClean="0"/>
              <a:pPr/>
              <a:t>20</a:t>
            </a:fld>
            <a:endParaRPr lang="en-US" dirty="0"/>
          </a:p>
        </p:txBody>
      </p:sp>
    </p:spTree>
    <p:extLst>
      <p:ext uri="{BB962C8B-B14F-4D97-AF65-F5344CB8AC3E}">
        <p14:creationId xmlns:p14="http://schemas.microsoft.com/office/powerpoint/2010/main" val="1546221687"/>
      </p:ext>
    </p:extLst>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Issues in Competitive Strategies</a:t>
            </a:r>
            <a:endParaRPr lang="en-US" dirty="0"/>
          </a:p>
        </p:txBody>
      </p:sp>
      <p:sp>
        <p:nvSpPr>
          <p:cNvPr id="38916" name="Rectangle 2"/>
          <p:cNvSpPr>
            <a:spLocks noGrp="1" noChangeArrowheads="1"/>
          </p:cNvSpPr>
          <p:nvPr>
            <p:ph idx="1"/>
          </p:nvPr>
        </p:nvSpPr>
        <p:spPr/>
        <p:txBody>
          <a:bodyPr/>
          <a:lstStyle/>
          <a:p>
            <a:r>
              <a:rPr lang="en-US" altLang="en-US" b="1" dirty="0" smtClean="0"/>
              <a:t>Stuck in the middle</a:t>
            </a:r>
          </a:p>
          <a:p>
            <a:pPr lvl="1"/>
            <a:r>
              <a:rPr lang="en-US" altLang="en-US" dirty="0" smtClean="0"/>
              <a:t>when a company has no competitive advantage and is doomed to below-average performance</a:t>
            </a:r>
          </a:p>
          <a:p>
            <a:endParaRPr lang="en-US" altLang="en-US"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38915"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6-</a:t>
            </a:r>
            <a:fld id="{1A250161-783F-4086-804E-0C982137FCE0}" type="slidenum">
              <a:rPr lang="en-US" altLang="en-US" sz="1200" smtClean="0"/>
              <a:pPr/>
              <a:t>21</a:t>
            </a:fld>
            <a:endParaRPr lang="en-US" altLang="en-US" sz="1200" dirty="0"/>
          </a:p>
        </p:txBody>
      </p:sp>
    </p:spTree>
    <p:extLst>
      <p:ext uri="{BB962C8B-B14F-4D97-AF65-F5344CB8AC3E}">
        <p14:creationId xmlns:p14="http://schemas.microsoft.com/office/powerpoint/2010/main" val="3235558798"/>
      </p:ext>
    </p:extLst>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Issues in Competitive Strategies</a:t>
            </a:r>
            <a:endParaRPr lang="en-US" dirty="0"/>
          </a:p>
        </p:txBody>
      </p:sp>
      <p:sp>
        <p:nvSpPr>
          <p:cNvPr id="3" name="Content Placeholder 2"/>
          <p:cNvSpPr>
            <a:spLocks noGrp="1"/>
          </p:cNvSpPr>
          <p:nvPr>
            <p:ph idx="1"/>
          </p:nvPr>
        </p:nvSpPr>
        <p:spPr/>
        <p:txBody>
          <a:bodyPr/>
          <a:lstStyle/>
          <a:p>
            <a:r>
              <a:rPr lang="en-US" dirty="0" smtClean="0"/>
              <a:t>Successful </a:t>
            </a:r>
            <a:r>
              <a:rPr lang="en-US" dirty="0" smtClean="0">
                <a:solidFill>
                  <a:schemeClr val="tx2">
                    <a:lumMod val="60000"/>
                    <a:lumOff val="40000"/>
                  </a:schemeClr>
                </a:solidFill>
              </a:rPr>
              <a:t>entrepreneurial </a:t>
            </a:r>
            <a:r>
              <a:rPr lang="en-US" dirty="0">
                <a:solidFill>
                  <a:schemeClr val="tx2">
                    <a:lumMod val="60000"/>
                    <a:lumOff val="40000"/>
                  </a:schemeClr>
                </a:solidFill>
              </a:rPr>
              <a:t>ventures </a:t>
            </a:r>
            <a:r>
              <a:rPr lang="en-US" dirty="0"/>
              <a:t>follow focus strategies. </a:t>
            </a:r>
            <a:endParaRPr lang="en-US" dirty="0" smtClean="0"/>
          </a:p>
          <a:p>
            <a:r>
              <a:rPr lang="en-US" dirty="0" smtClean="0"/>
              <a:t>They </a:t>
            </a:r>
            <a:r>
              <a:rPr lang="en-US" dirty="0" smtClean="0">
                <a:solidFill>
                  <a:schemeClr val="tx2">
                    <a:lumMod val="60000"/>
                    <a:lumOff val="40000"/>
                  </a:schemeClr>
                </a:solidFill>
              </a:rPr>
              <a:t>differentiate</a:t>
            </a:r>
            <a:r>
              <a:rPr lang="en-US" dirty="0" smtClean="0"/>
              <a:t> their </a:t>
            </a:r>
            <a:r>
              <a:rPr lang="en-US" dirty="0"/>
              <a:t>product or service from those of others by focusing on customer wants in a segment </a:t>
            </a:r>
            <a:r>
              <a:rPr lang="en-US" dirty="0" smtClean="0"/>
              <a:t>of the </a:t>
            </a:r>
            <a:r>
              <a:rPr lang="en-US" dirty="0"/>
              <a:t>market, thereby achieving a </a:t>
            </a:r>
            <a:r>
              <a:rPr lang="en-US" dirty="0">
                <a:solidFill>
                  <a:schemeClr val="tx2">
                    <a:lumMod val="60000"/>
                    <a:lumOff val="40000"/>
                  </a:schemeClr>
                </a:solidFill>
              </a:rPr>
              <a:t>dominant share </a:t>
            </a:r>
            <a:r>
              <a:rPr lang="en-US" dirty="0"/>
              <a:t>of that part of the </a:t>
            </a:r>
            <a:r>
              <a:rPr lang="en-US" dirty="0" smtClean="0"/>
              <a:t>market.</a:t>
            </a:r>
            <a:endParaRPr lang="en-US" dirty="0"/>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6-</a:t>
            </a:r>
            <a:fld id="{3BA836C6-F704-448B-94C4-5B456B503172}" type="slidenum">
              <a:rPr lang="en-US" smtClean="0"/>
              <a:pPr/>
              <a:t>22</a:t>
            </a:fld>
            <a:endParaRPr lang="en-US" dirty="0"/>
          </a:p>
        </p:txBody>
      </p:sp>
    </p:spTree>
    <p:extLst>
      <p:ext uri="{BB962C8B-B14F-4D97-AF65-F5344CB8AC3E}">
        <p14:creationId xmlns:p14="http://schemas.microsoft.com/office/powerpoint/2010/main" val="345298225"/>
      </p:ext>
    </p:extLst>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altLang="en-US" dirty="0" smtClean="0"/>
              <a:t>Industry Structure and </a:t>
            </a:r>
            <a:br>
              <a:rPr lang="en-US" altLang="en-US" dirty="0" smtClean="0"/>
            </a:br>
            <a:r>
              <a:rPr lang="en-US" altLang="en-US" dirty="0" smtClean="0"/>
              <a:t>Competitive Strategy</a:t>
            </a:r>
            <a:endParaRPr lang="en-US" dirty="0"/>
          </a:p>
        </p:txBody>
      </p:sp>
      <p:sp>
        <p:nvSpPr>
          <p:cNvPr id="41988" name="Rectangle 2"/>
          <p:cNvSpPr>
            <a:spLocks noGrp="1" noChangeArrowheads="1"/>
          </p:cNvSpPr>
          <p:nvPr>
            <p:ph idx="1"/>
          </p:nvPr>
        </p:nvSpPr>
        <p:spPr/>
        <p:txBody>
          <a:bodyPr/>
          <a:lstStyle/>
          <a:p>
            <a:r>
              <a:rPr lang="en-US" altLang="en-US" b="1" dirty="0" smtClean="0"/>
              <a:t>Fragmented industry</a:t>
            </a:r>
          </a:p>
          <a:p>
            <a:pPr lvl="1"/>
            <a:r>
              <a:rPr lang="en-US" altLang="en-US" dirty="0" smtClean="0"/>
              <a:t>many small- and </a:t>
            </a:r>
            <a:r>
              <a:rPr lang="en-US" altLang="en-US" dirty="0" smtClean="0"/>
              <a:t>medium-size </a:t>
            </a:r>
            <a:r>
              <a:rPr lang="en-US" altLang="en-US" dirty="0" smtClean="0"/>
              <a:t>companies compete for relatively small shares of the total market</a:t>
            </a:r>
          </a:p>
          <a:p>
            <a:r>
              <a:rPr lang="en-US" altLang="en-US" sz="3000" dirty="0" smtClean="0"/>
              <a:t>Products are typically in early stages of product life cycle</a:t>
            </a:r>
          </a:p>
          <a:p>
            <a:r>
              <a:rPr lang="en-US" altLang="en-US" sz="3000" dirty="0" smtClean="0"/>
              <a:t>Focus strategies are used</a:t>
            </a:r>
          </a:p>
          <a:p>
            <a:endParaRPr lang="en-US" altLang="en-US" dirty="0" smtClean="0"/>
          </a:p>
          <a:p>
            <a:endParaRPr lang="en-US" altLang="en-US"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41987"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6-</a:t>
            </a:r>
            <a:fld id="{FEDCF0DD-BE4D-4021-9074-10155AF6ED6E}" type="slidenum">
              <a:rPr lang="en-US" altLang="en-US" sz="1200" smtClean="0"/>
              <a:pPr/>
              <a:t>23</a:t>
            </a:fld>
            <a:endParaRPr lang="en-US" altLang="en-US" sz="1200" dirty="0"/>
          </a:p>
        </p:txBody>
      </p:sp>
    </p:spTree>
    <p:extLst>
      <p:ext uri="{BB962C8B-B14F-4D97-AF65-F5344CB8AC3E}">
        <p14:creationId xmlns:p14="http://schemas.microsoft.com/office/powerpoint/2010/main" val="1160947294"/>
      </p:ext>
    </p:extLst>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smtClean="0"/>
              <a:t>Industry Structure and </a:t>
            </a:r>
            <a:br>
              <a:rPr lang="en-US" altLang="en-US" dirty="0" smtClean="0"/>
            </a:br>
            <a:r>
              <a:rPr lang="en-US" altLang="en-US" dirty="0" smtClean="0"/>
              <a:t>Competitive Strategy</a:t>
            </a:r>
            <a:endParaRPr lang="en-US" dirty="0"/>
          </a:p>
        </p:txBody>
      </p:sp>
      <p:sp>
        <p:nvSpPr>
          <p:cNvPr id="43012" name="Rectangle 2"/>
          <p:cNvSpPr>
            <a:spLocks noGrp="1" noChangeArrowheads="1"/>
          </p:cNvSpPr>
          <p:nvPr>
            <p:ph idx="1"/>
          </p:nvPr>
        </p:nvSpPr>
        <p:spPr/>
        <p:txBody>
          <a:bodyPr>
            <a:normAutofit/>
          </a:bodyPr>
          <a:lstStyle/>
          <a:p>
            <a:r>
              <a:rPr lang="en-US" altLang="en-US" b="1" dirty="0" smtClean="0"/>
              <a:t>Consolidated industry</a:t>
            </a:r>
          </a:p>
          <a:p>
            <a:pPr lvl="1"/>
            <a:r>
              <a:rPr lang="en-US" altLang="en-US" dirty="0"/>
              <a:t>d</a:t>
            </a:r>
            <a:r>
              <a:rPr lang="en-US" altLang="en-US" dirty="0" smtClean="0"/>
              <a:t>omination </a:t>
            </a:r>
            <a:r>
              <a:rPr lang="en-US" altLang="en-US" dirty="0" smtClean="0"/>
              <a:t>by a few large companies</a:t>
            </a:r>
          </a:p>
          <a:p>
            <a:pPr lvl="1"/>
            <a:r>
              <a:rPr lang="en-US" dirty="0"/>
              <a:t>p</a:t>
            </a:r>
            <a:r>
              <a:rPr lang="en-US" dirty="0" smtClean="0"/>
              <a:t>remium </a:t>
            </a:r>
            <a:r>
              <a:rPr lang="en-US" dirty="0"/>
              <a:t>on a firm’s ability to achieve cost leadership</a:t>
            </a:r>
            <a:endParaRPr lang="en-US" altLang="en-US"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43011"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6-</a:t>
            </a:r>
            <a:fld id="{1B08F5AB-FCDA-4282-AE1F-61C21D02C905}" type="slidenum">
              <a:rPr lang="en-US" altLang="en-US" sz="1200" smtClean="0"/>
              <a:pPr/>
              <a:t>24</a:t>
            </a:fld>
            <a:endParaRPr lang="en-US" altLang="en-US" sz="1200" dirty="0"/>
          </a:p>
        </p:txBody>
      </p:sp>
    </p:spTree>
    <p:extLst>
      <p:ext uri="{BB962C8B-B14F-4D97-AF65-F5344CB8AC3E}">
        <p14:creationId xmlns:p14="http://schemas.microsoft.com/office/powerpoint/2010/main" val="2936150227"/>
      </p:ext>
    </p:extLst>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Industry Structure and </a:t>
            </a:r>
            <a:br>
              <a:rPr lang="en-US" altLang="en-US" dirty="0"/>
            </a:br>
            <a:r>
              <a:rPr lang="en-US" altLang="en-US" dirty="0"/>
              <a:t>Competitive Strategy</a:t>
            </a:r>
            <a:endParaRPr lang="en-US" dirty="0"/>
          </a:p>
        </p:txBody>
      </p:sp>
      <p:sp>
        <p:nvSpPr>
          <p:cNvPr id="3" name="Content Placeholder 2"/>
          <p:cNvSpPr>
            <a:spLocks noGrp="1"/>
          </p:cNvSpPr>
          <p:nvPr>
            <p:ph idx="1"/>
          </p:nvPr>
        </p:nvSpPr>
        <p:spPr/>
        <p:txBody>
          <a:bodyPr>
            <a:normAutofit/>
          </a:bodyPr>
          <a:lstStyle/>
          <a:p>
            <a:r>
              <a:rPr lang="en-US" b="1" dirty="0" smtClean="0"/>
              <a:t>Strategic rollup</a:t>
            </a:r>
          </a:p>
          <a:p>
            <a:pPr lvl="1"/>
            <a:r>
              <a:rPr lang="en-US" dirty="0" smtClean="0"/>
              <a:t>developed </a:t>
            </a:r>
            <a:r>
              <a:rPr lang="en-US" dirty="0"/>
              <a:t>in the mid-1990s as an efficient way to </a:t>
            </a:r>
            <a:r>
              <a:rPr lang="en-US" dirty="0" smtClean="0"/>
              <a:t>quickly consolidate </a:t>
            </a:r>
            <a:r>
              <a:rPr lang="en-US" dirty="0"/>
              <a:t>a fragmented </a:t>
            </a:r>
            <a:r>
              <a:rPr lang="en-US" dirty="0" smtClean="0"/>
              <a:t>industry</a:t>
            </a:r>
          </a:p>
          <a:p>
            <a:pPr lvl="1"/>
            <a:endParaRPr lang="en-US" sz="800" dirty="0" smtClean="0"/>
          </a:p>
          <a:p>
            <a:pPr marL="514350" indent="-514350">
              <a:buFont typeface="+mj-lt"/>
              <a:buAutoNum type="arabicPeriod"/>
            </a:pPr>
            <a:r>
              <a:rPr lang="en-US" sz="3000" dirty="0" smtClean="0"/>
              <a:t>They </a:t>
            </a:r>
            <a:r>
              <a:rPr lang="en-US" sz="3000" dirty="0"/>
              <a:t>involve large </a:t>
            </a:r>
            <a:r>
              <a:rPr lang="en-US" sz="3000" dirty="0" smtClean="0"/>
              <a:t>numbers of </a:t>
            </a:r>
            <a:r>
              <a:rPr lang="en-US" sz="3000" dirty="0" smtClean="0"/>
              <a:t>firms.</a:t>
            </a:r>
            <a:endParaRPr lang="en-US" sz="3000" dirty="0"/>
          </a:p>
          <a:p>
            <a:pPr marL="514350" indent="-514350">
              <a:buFont typeface="+mj-lt"/>
              <a:buAutoNum type="arabicPeriod"/>
            </a:pPr>
            <a:r>
              <a:rPr lang="en-US" sz="3000" dirty="0" smtClean="0"/>
              <a:t>The </a:t>
            </a:r>
            <a:r>
              <a:rPr lang="en-US" sz="3000" dirty="0"/>
              <a:t>acquired firms are typically owner </a:t>
            </a:r>
            <a:r>
              <a:rPr lang="en-US" sz="3000" dirty="0" smtClean="0"/>
              <a:t>operated.</a:t>
            </a:r>
            <a:endParaRPr lang="en-US" sz="3000" dirty="0"/>
          </a:p>
          <a:p>
            <a:pPr marL="514350" indent="-514350">
              <a:buFont typeface="+mj-lt"/>
              <a:buAutoNum type="arabicPeriod"/>
            </a:pPr>
            <a:r>
              <a:rPr lang="en-US" sz="3000" dirty="0" smtClean="0"/>
              <a:t>The </a:t>
            </a:r>
            <a:r>
              <a:rPr lang="en-US" sz="3000" dirty="0"/>
              <a:t>objective is </a:t>
            </a:r>
            <a:r>
              <a:rPr lang="en-US" sz="3000" dirty="0" smtClean="0"/>
              <a:t>to </a:t>
            </a:r>
            <a:r>
              <a:rPr lang="en-US" sz="3000" dirty="0"/>
              <a:t>reinvent an entire </a:t>
            </a:r>
            <a:r>
              <a:rPr lang="en-US" sz="3000" dirty="0" smtClean="0"/>
              <a:t>industry.</a:t>
            </a:r>
            <a:endParaRPr lang="en-US" sz="3000" dirty="0"/>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6-</a:t>
            </a:r>
            <a:fld id="{3BA836C6-F704-448B-94C4-5B456B503172}" type="slidenum">
              <a:rPr lang="en-US" smtClean="0"/>
              <a:pPr/>
              <a:t>25</a:t>
            </a:fld>
            <a:endParaRPr lang="en-US" dirty="0"/>
          </a:p>
        </p:txBody>
      </p:sp>
    </p:spTree>
    <p:extLst>
      <p:ext uri="{BB962C8B-B14F-4D97-AF65-F5344CB8AC3E}">
        <p14:creationId xmlns:p14="http://schemas.microsoft.com/office/powerpoint/2010/main" val="2605701170"/>
      </p:ext>
    </p:extLst>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altLang="en-US" sz="4000" dirty="0" smtClean="0"/>
              <a:t>Hyper-Competition </a:t>
            </a:r>
            <a:r>
              <a:rPr lang="en-US" altLang="en-US" sz="4000" dirty="0" smtClean="0"/>
              <a:t>and Competitive Advantage Sustainability</a:t>
            </a:r>
            <a:endParaRPr lang="en-US" sz="4000" dirty="0"/>
          </a:p>
        </p:txBody>
      </p:sp>
      <p:sp>
        <p:nvSpPr>
          <p:cNvPr id="44036" name="Rectangle 2"/>
          <p:cNvSpPr>
            <a:spLocks noGrp="1" noChangeArrowheads="1"/>
          </p:cNvSpPr>
          <p:nvPr>
            <p:ph idx="1"/>
          </p:nvPr>
        </p:nvSpPr>
        <p:spPr/>
        <p:txBody>
          <a:bodyPr>
            <a:normAutofit/>
          </a:bodyPr>
          <a:lstStyle/>
          <a:p>
            <a:r>
              <a:rPr lang="en-US" altLang="en-US" dirty="0" smtClean="0"/>
              <a:t>Competitive advantage in a </a:t>
            </a:r>
            <a:r>
              <a:rPr lang="en-US" altLang="en-US" dirty="0" smtClean="0">
                <a:solidFill>
                  <a:schemeClr val="tx2">
                    <a:lumMod val="60000"/>
                    <a:lumOff val="40000"/>
                  </a:schemeClr>
                </a:solidFill>
              </a:rPr>
              <a:t>hyper-competitive market</a:t>
            </a:r>
            <a:r>
              <a:rPr lang="en-US" altLang="en-US" dirty="0" smtClean="0"/>
              <a:t> is characterized by a continuous series of </a:t>
            </a:r>
            <a:r>
              <a:rPr lang="en-US" altLang="en-US" dirty="0" smtClean="0">
                <a:solidFill>
                  <a:schemeClr val="tx2">
                    <a:lumMod val="60000"/>
                    <a:lumOff val="40000"/>
                  </a:schemeClr>
                </a:solidFill>
              </a:rPr>
              <a:t>multiple </a:t>
            </a:r>
            <a:r>
              <a:rPr lang="en-US" altLang="en-US" dirty="0" smtClean="0">
                <a:solidFill>
                  <a:schemeClr val="tx2">
                    <a:lumMod val="60000"/>
                    <a:lumOff val="40000"/>
                  </a:schemeClr>
                </a:solidFill>
              </a:rPr>
              <a:t>short-term </a:t>
            </a:r>
            <a:r>
              <a:rPr lang="en-US" altLang="en-US" dirty="0" smtClean="0">
                <a:solidFill>
                  <a:schemeClr val="tx2">
                    <a:lumMod val="60000"/>
                    <a:lumOff val="40000"/>
                  </a:schemeClr>
                </a:solidFill>
              </a:rPr>
              <a:t>initiatives </a:t>
            </a:r>
            <a:r>
              <a:rPr lang="en-US" altLang="en-US" dirty="0" smtClean="0"/>
              <a:t>that replace current products with new products before competitors can do so.</a:t>
            </a:r>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44035"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6-</a:t>
            </a:r>
            <a:fld id="{7B719AE5-93FE-43B6-ABED-5F21C392A6AD}" type="slidenum">
              <a:rPr lang="en-US" altLang="en-US" sz="1200" smtClean="0"/>
              <a:pPr/>
              <a:t>26</a:t>
            </a:fld>
            <a:endParaRPr lang="en-US" altLang="en-US" sz="1200" dirty="0"/>
          </a:p>
        </p:txBody>
      </p:sp>
    </p:spTree>
    <p:extLst>
      <p:ext uri="{BB962C8B-B14F-4D97-AF65-F5344CB8AC3E}">
        <p14:creationId xmlns:p14="http://schemas.microsoft.com/office/powerpoint/2010/main" val="1124291492"/>
      </p:ext>
    </p:extLst>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4000" dirty="0" smtClean="0"/>
              <a:t>Hyper-Competition </a:t>
            </a:r>
            <a:r>
              <a:rPr lang="en-US" altLang="en-US" sz="4000" dirty="0"/>
              <a:t>and Competitive Advantage Sustainability</a:t>
            </a:r>
            <a:endParaRPr lang="en-US" sz="4000" dirty="0"/>
          </a:p>
        </p:txBody>
      </p:sp>
      <p:sp>
        <p:nvSpPr>
          <p:cNvPr id="3" name="Content Placeholder 2"/>
          <p:cNvSpPr>
            <a:spLocks noGrp="1"/>
          </p:cNvSpPr>
          <p:nvPr>
            <p:ph idx="1"/>
          </p:nvPr>
        </p:nvSpPr>
        <p:spPr/>
        <p:txBody>
          <a:bodyPr/>
          <a:lstStyle/>
          <a:p>
            <a:r>
              <a:rPr lang="en-US" b="1" dirty="0">
                <a:solidFill>
                  <a:schemeClr val="tx2">
                    <a:lumMod val="60000"/>
                    <a:lumOff val="40000"/>
                  </a:schemeClr>
                </a:solidFill>
              </a:rPr>
              <a:t>Sustained competitive advantage </a:t>
            </a:r>
            <a:r>
              <a:rPr lang="en-US" dirty="0"/>
              <a:t>is increasingly a matter not of a single advantage maintained over time, but more a matter of </a:t>
            </a:r>
            <a:r>
              <a:rPr lang="en-US" dirty="0">
                <a:solidFill>
                  <a:schemeClr val="tx2">
                    <a:lumMod val="60000"/>
                    <a:lumOff val="40000"/>
                  </a:schemeClr>
                </a:solidFill>
              </a:rPr>
              <a:t>sequencing advantages </a:t>
            </a:r>
            <a:r>
              <a:rPr lang="en-US" dirty="0"/>
              <a:t>over </a:t>
            </a:r>
            <a:r>
              <a:rPr lang="en-US" dirty="0" smtClean="0"/>
              <a:t>time.</a:t>
            </a:r>
            <a:endParaRPr lang="en-US" altLang="en-US" dirty="0"/>
          </a:p>
          <a:p>
            <a:endParaRPr lang="en-US" dirty="0"/>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6-</a:t>
            </a:r>
            <a:fld id="{3BA836C6-F704-448B-94C4-5B456B503172}" type="slidenum">
              <a:rPr lang="en-US" smtClean="0"/>
              <a:pPr/>
              <a:t>27</a:t>
            </a:fld>
            <a:endParaRPr lang="en-US" dirty="0"/>
          </a:p>
        </p:txBody>
      </p:sp>
    </p:spTree>
    <p:extLst>
      <p:ext uri="{BB962C8B-B14F-4D97-AF65-F5344CB8AC3E}">
        <p14:creationId xmlns:p14="http://schemas.microsoft.com/office/powerpoint/2010/main" val="1523787853"/>
      </p:ext>
    </p:extLst>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Cooperative Strategies</a:t>
            </a:r>
            <a:endParaRPr lang="en-US" dirty="0"/>
          </a:p>
        </p:txBody>
      </p:sp>
      <p:sp>
        <p:nvSpPr>
          <p:cNvPr id="49156" name="Rectangle 2"/>
          <p:cNvSpPr>
            <a:spLocks noGrp="1" noChangeArrowheads="1"/>
          </p:cNvSpPr>
          <p:nvPr>
            <p:ph idx="1"/>
          </p:nvPr>
        </p:nvSpPr>
        <p:spPr/>
        <p:txBody>
          <a:bodyPr/>
          <a:lstStyle/>
          <a:p>
            <a:r>
              <a:rPr lang="en-US" altLang="en-US" b="1" dirty="0" smtClean="0"/>
              <a:t>Cooperative </a:t>
            </a:r>
            <a:r>
              <a:rPr lang="en-US" altLang="en-US" b="1" dirty="0" smtClean="0"/>
              <a:t>strategies</a:t>
            </a:r>
            <a:endParaRPr lang="en-US" altLang="en-US" b="1" dirty="0" smtClean="0"/>
          </a:p>
          <a:p>
            <a:pPr lvl="1"/>
            <a:r>
              <a:rPr lang="en-US" altLang="en-US" dirty="0" smtClean="0"/>
              <a:t>used to gain a competitive advantage within an industry by working with other firms</a:t>
            </a:r>
          </a:p>
          <a:p>
            <a:pPr lvl="1"/>
            <a:r>
              <a:rPr lang="en-US" altLang="en-US" dirty="0"/>
              <a:t>c</a:t>
            </a:r>
            <a:r>
              <a:rPr lang="en-US" altLang="en-US" dirty="0" smtClean="0"/>
              <a:t>ollusion</a:t>
            </a:r>
            <a:r>
              <a:rPr lang="en-US" altLang="en-US" dirty="0" smtClean="0"/>
              <a:t>, strategic alliances</a:t>
            </a:r>
          </a:p>
          <a:p>
            <a:endParaRPr lang="en-US" altLang="en-US" dirty="0" smtClean="0"/>
          </a:p>
          <a:p>
            <a:endParaRPr lang="en-US" altLang="en-US"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49155"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6-</a:t>
            </a:r>
            <a:fld id="{EDB02B09-787E-439D-B069-A90A868307D9}" type="slidenum">
              <a:rPr lang="en-US" altLang="en-US" sz="1200" smtClean="0"/>
              <a:pPr/>
              <a:t>28</a:t>
            </a:fld>
            <a:endParaRPr lang="en-US" altLang="en-US" sz="1200" dirty="0"/>
          </a:p>
        </p:txBody>
      </p:sp>
    </p:spTree>
    <p:extLst>
      <p:ext uri="{BB962C8B-B14F-4D97-AF65-F5344CB8AC3E}">
        <p14:creationId xmlns:p14="http://schemas.microsoft.com/office/powerpoint/2010/main" val="822785319"/>
      </p:ext>
    </p:extLst>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Cooperative Strategies</a:t>
            </a:r>
            <a:endParaRPr lang="en-US" dirty="0"/>
          </a:p>
        </p:txBody>
      </p:sp>
      <p:sp>
        <p:nvSpPr>
          <p:cNvPr id="50180" name="Rectangle 2"/>
          <p:cNvSpPr>
            <a:spLocks noGrp="1" noChangeArrowheads="1"/>
          </p:cNvSpPr>
          <p:nvPr>
            <p:ph idx="1"/>
          </p:nvPr>
        </p:nvSpPr>
        <p:spPr/>
        <p:txBody>
          <a:bodyPr/>
          <a:lstStyle/>
          <a:p>
            <a:r>
              <a:rPr lang="en-US" altLang="en-US" b="1" dirty="0" smtClean="0"/>
              <a:t>Collusion</a:t>
            </a:r>
          </a:p>
          <a:p>
            <a:pPr lvl="1"/>
            <a:r>
              <a:rPr lang="en-US" altLang="en-US" dirty="0" smtClean="0"/>
              <a:t>the active cooperation of firms within an industry to reduce output and raise prices to avoid economic law of supply and demand</a:t>
            </a:r>
          </a:p>
          <a:p>
            <a:endParaRPr lang="en-US" altLang="en-US"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50179"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6-</a:t>
            </a:r>
            <a:fld id="{70E4C334-F2F3-474B-AF6A-323FCDAB889C}" type="slidenum">
              <a:rPr lang="en-US" altLang="en-US" sz="1200" smtClean="0"/>
              <a:pPr/>
              <a:t>29</a:t>
            </a:fld>
            <a:endParaRPr lang="en-US" altLang="en-US" sz="1200" dirty="0"/>
          </a:p>
        </p:txBody>
      </p:sp>
    </p:spTree>
    <p:extLst>
      <p:ext uri="{BB962C8B-B14F-4D97-AF65-F5344CB8AC3E}">
        <p14:creationId xmlns:p14="http://schemas.microsoft.com/office/powerpoint/2010/main" val="3129453942"/>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Situational Analysis: </a:t>
            </a:r>
            <a:br>
              <a:rPr lang="en-US" dirty="0" smtClean="0"/>
            </a:br>
            <a:r>
              <a:rPr lang="en-US" dirty="0" smtClean="0"/>
              <a:t>SWOT Approach</a:t>
            </a:r>
            <a:endParaRPr lang="en-US" dirty="0"/>
          </a:p>
        </p:txBody>
      </p:sp>
      <p:sp>
        <p:nvSpPr>
          <p:cNvPr id="20484" name="Rectangle 2"/>
          <p:cNvSpPr>
            <a:spLocks noGrp="1" noChangeArrowheads="1"/>
          </p:cNvSpPr>
          <p:nvPr>
            <p:ph idx="1"/>
          </p:nvPr>
        </p:nvSpPr>
        <p:spPr/>
        <p:txBody>
          <a:bodyPr>
            <a:normAutofit/>
          </a:bodyPr>
          <a:lstStyle/>
          <a:p>
            <a:r>
              <a:rPr lang="en-US" altLang="en-US" b="1" dirty="0" smtClean="0"/>
              <a:t>Strategy formulation</a:t>
            </a:r>
          </a:p>
          <a:p>
            <a:pPr lvl="1"/>
            <a:r>
              <a:rPr lang="en-US" dirty="0" smtClean="0"/>
              <a:t>concerned </a:t>
            </a:r>
            <a:r>
              <a:rPr lang="en-US" dirty="0"/>
              <a:t>with developing a corporation’s mission, objectives, </a:t>
            </a:r>
            <a:r>
              <a:rPr lang="en-US" dirty="0" smtClean="0"/>
              <a:t>strategies </a:t>
            </a:r>
            <a:r>
              <a:rPr lang="en-US" dirty="0"/>
              <a:t>and policies</a:t>
            </a:r>
            <a:endParaRPr lang="en-US" altLang="en-US" dirty="0" smtClean="0"/>
          </a:p>
          <a:p>
            <a:r>
              <a:rPr lang="en-US" altLang="en-US" b="1" dirty="0" smtClean="0"/>
              <a:t>Situation </a:t>
            </a:r>
            <a:r>
              <a:rPr lang="en-US" altLang="en-US" b="1" dirty="0" smtClean="0"/>
              <a:t>analysis</a:t>
            </a:r>
            <a:endParaRPr lang="en-US" altLang="en-US" b="1" dirty="0" smtClean="0"/>
          </a:p>
          <a:p>
            <a:pPr lvl="1"/>
            <a:r>
              <a:rPr lang="en-US" altLang="en-US" dirty="0" smtClean="0"/>
              <a:t>the process of finding a strategic fit between external opportunities and internal strengths while working around external and internal weaknesses</a:t>
            </a:r>
          </a:p>
          <a:p>
            <a:endParaRPr lang="en-US" altLang="en-US" dirty="0" smtClean="0"/>
          </a:p>
          <a:p>
            <a:endParaRPr lang="en-US" altLang="en-US" dirty="0" smtClean="0"/>
          </a:p>
          <a:p>
            <a:endParaRPr lang="en-US" altLang="en-US" dirty="0" smtClean="0"/>
          </a:p>
        </p:txBody>
      </p:sp>
      <p:sp>
        <p:nvSpPr>
          <p:cNvPr id="20483"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6-</a:t>
            </a:r>
            <a:fld id="{F606D2FD-B10D-4945-94F5-F59834965FBA}" type="slidenum">
              <a:rPr lang="en-US" altLang="en-US" sz="1200" smtClean="0"/>
              <a:pPr/>
              <a:t>3</a:t>
            </a:fld>
            <a:endParaRPr lang="en-US" altLang="en-US" sz="1200" dirty="0"/>
          </a:p>
        </p:txBody>
      </p:sp>
      <p:sp>
        <p:nvSpPr>
          <p:cNvPr id="7" name="Footer Placeholder 6"/>
          <p:cNvSpPr>
            <a:spLocks noGrp="1"/>
          </p:cNvSpPr>
          <p:nvPr>
            <p:ph type="ftr" sz="quarter" idx="11"/>
          </p:nvPr>
        </p:nvSpPr>
        <p:spPr/>
        <p:txBody>
          <a:bodyPr/>
          <a:lstStyle/>
          <a:p>
            <a:r>
              <a:rPr lang="en-US" dirty="0" smtClean="0"/>
              <a:t>Copyright © 2015 Pearson Education, Inc. </a:t>
            </a:r>
            <a:endParaRPr lang="en-US" dirty="0"/>
          </a:p>
        </p:txBody>
      </p:sp>
    </p:spTree>
    <p:extLst>
      <p:ext uri="{BB962C8B-B14F-4D97-AF65-F5344CB8AC3E}">
        <p14:creationId xmlns:p14="http://schemas.microsoft.com/office/powerpoint/2010/main" val="4131788115"/>
      </p:ext>
    </p:extLst>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Cooperative Strategies</a:t>
            </a:r>
            <a:endParaRPr lang="en-US" dirty="0"/>
          </a:p>
        </p:txBody>
      </p:sp>
      <p:sp>
        <p:nvSpPr>
          <p:cNvPr id="51204" name="Rectangle 2"/>
          <p:cNvSpPr>
            <a:spLocks noGrp="1" noChangeArrowheads="1"/>
          </p:cNvSpPr>
          <p:nvPr>
            <p:ph idx="1"/>
          </p:nvPr>
        </p:nvSpPr>
        <p:spPr/>
        <p:txBody>
          <a:bodyPr>
            <a:normAutofit/>
          </a:bodyPr>
          <a:lstStyle/>
          <a:p>
            <a:r>
              <a:rPr lang="en-US" altLang="en-US" b="1" dirty="0" smtClean="0"/>
              <a:t>Strategic </a:t>
            </a:r>
            <a:r>
              <a:rPr lang="en-US" altLang="en-US" b="1" dirty="0" smtClean="0"/>
              <a:t>alliances</a:t>
            </a:r>
            <a:endParaRPr lang="en-US" altLang="en-US" b="1" dirty="0" smtClean="0"/>
          </a:p>
          <a:p>
            <a:pPr lvl="1"/>
            <a:r>
              <a:rPr lang="en-US" altLang="en-US" dirty="0" smtClean="0"/>
              <a:t>a long-term cooperative arrangement between two or more independent firms or business units that engage in business activities for mutual economic gain</a:t>
            </a:r>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51203"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6-</a:t>
            </a:r>
            <a:fld id="{12831725-6E6A-4B58-BAD4-67F94409CCEA}" type="slidenum">
              <a:rPr lang="en-US" altLang="en-US" sz="1200" smtClean="0"/>
              <a:pPr/>
              <a:t>30</a:t>
            </a:fld>
            <a:endParaRPr lang="en-US" altLang="en-US" sz="12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775" y="4495800"/>
            <a:ext cx="7410450"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28600" y="4108269"/>
            <a:ext cx="1905000" cy="381000"/>
          </a:xfrm>
          <a:prstGeom prst="rect">
            <a:avLst/>
          </a:prstGeom>
          <a:noFill/>
        </p:spPr>
        <p:txBody>
          <a:bodyPr wrap="square" rtlCol="0">
            <a:spAutoFit/>
          </a:bodyPr>
          <a:lstStyle/>
          <a:p>
            <a:r>
              <a:rPr lang="en-US" dirty="0" smtClean="0"/>
              <a:t>Figure 6-2</a:t>
            </a:r>
            <a:endParaRPr lang="en-US" dirty="0"/>
          </a:p>
        </p:txBody>
      </p:sp>
    </p:spTree>
    <p:extLst>
      <p:ext uri="{BB962C8B-B14F-4D97-AF65-F5344CB8AC3E}">
        <p14:creationId xmlns:p14="http://schemas.microsoft.com/office/powerpoint/2010/main" val="2894795570"/>
      </p:ext>
    </p:extLst>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to Form an Alliance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71013277"/>
              </p:ext>
            </p:extLst>
          </p:nvPr>
        </p:nvGraphicFramePr>
        <p:xfrm>
          <a:off x="457200" y="17526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6-</a:t>
            </a:r>
            <a:fld id="{3BA836C6-F704-448B-94C4-5B456B503172}" type="slidenum">
              <a:rPr lang="en-US" smtClean="0"/>
              <a:pPr/>
              <a:t>31</a:t>
            </a:fld>
            <a:endParaRPr lang="en-US" dirty="0"/>
          </a:p>
        </p:txBody>
      </p:sp>
    </p:spTree>
    <p:extLst>
      <p:ext uri="{BB962C8B-B14F-4D97-AF65-F5344CB8AC3E}">
        <p14:creationId xmlns:p14="http://schemas.microsoft.com/office/powerpoint/2010/main" val="3441751861"/>
      </p:ext>
    </p:extLst>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Types of Alliances</a:t>
            </a:r>
            <a:endParaRPr lang="en-US" dirty="0"/>
          </a:p>
        </p:txBody>
      </p:sp>
      <p:sp>
        <p:nvSpPr>
          <p:cNvPr id="7" name="Content Placeholder 6"/>
          <p:cNvSpPr>
            <a:spLocks noGrp="1"/>
          </p:cNvSpPr>
          <p:nvPr>
            <p:ph idx="1"/>
          </p:nvPr>
        </p:nvSpPr>
        <p:spPr/>
        <p:txBody>
          <a:bodyPr>
            <a:normAutofit/>
          </a:bodyPr>
          <a:lstStyle/>
          <a:p>
            <a:r>
              <a:rPr lang="en-US" b="1" dirty="0" smtClean="0"/>
              <a:t>Mutual </a:t>
            </a:r>
            <a:r>
              <a:rPr lang="en-US" b="1" dirty="0"/>
              <a:t>service </a:t>
            </a:r>
            <a:r>
              <a:rPr lang="en-US" b="1" dirty="0" smtClean="0"/>
              <a:t>consortium</a:t>
            </a:r>
          </a:p>
          <a:p>
            <a:pPr lvl="1"/>
            <a:r>
              <a:rPr lang="en-US" dirty="0" smtClean="0"/>
              <a:t>partnership </a:t>
            </a:r>
            <a:r>
              <a:rPr lang="en-US" dirty="0"/>
              <a:t>of similar </a:t>
            </a:r>
            <a:r>
              <a:rPr lang="en-US" dirty="0" smtClean="0"/>
              <a:t>companies in </a:t>
            </a:r>
            <a:r>
              <a:rPr lang="en-US" dirty="0"/>
              <a:t>similar industries that pool their resources to gain a benefit that is too expensive to </a:t>
            </a:r>
            <a:r>
              <a:rPr lang="en-US" dirty="0" smtClean="0"/>
              <a:t>develop alone</a:t>
            </a:r>
            <a:r>
              <a:rPr lang="en-US" dirty="0"/>
              <a:t>, such as access to advanced </a:t>
            </a:r>
            <a:r>
              <a:rPr lang="en-US" dirty="0" smtClean="0"/>
              <a:t>technology</a:t>
            </a:r>
            <a:endParaRPr lang="en-US" dirty="0" smtClean="0"/>
          </a:p>
          <a:p>
            <a:endParaRPr lang="en-US" dirty="0"/>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6-</a:t>
            </a:r>
            <a:fld id="{3BA836C6-F704-448B-94C4-5B456B503172}" type="slidenum">
              <a:rPr lang="en-US" smtClean="0"/>
              <a:pPr/>
              <a:t>32</a:t>
            </a:fld>
            <a:endParaRPr lang="en-US" dirty="0"/>
          </a:p>
        </p:txBody>
      </p:sp>
    </p:spTree>
    <p:extLst>
      <p:ext uri="{BB962C8B-B14F-4D97-AF65-F5344CB8AC3E}">
        <p14:creationId xmlns:p14="http://schemas.microsoft.com/office/powerpoint/2010/main" val="2666430420"/>
      </p:ext>
    </p:extLst>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Alliances</a:t>
            </a:r>
          </a:p>
        </p:txBody>
      </p:sp>
      <p:sp>
        <p:nvSpPr>
          <p:cNvPr id="3" name="Content Placeholder 2"/>
          <p:cNvSpPr>
            <a:spLocks noGrp="1"/>
          </p:cNvSpPr>
          <p:nvPr>
            <p:ph idx="1"/>
          </p:nvPr>
        </p:nvSpPr>
        <p:spPr/>
        <p:txBody>
          <a:bodyPr>
            <a:normAutofit/>
          </a:bodyPr>
          <a:lstStyle/>
          <a:p>
            <a:r>
              <a:rPr lang="en-US" b="1" dirty="0" smtClean="0"/>
              <a:t>Joint </a:t>
            </a:r>
            <a:r>
              <a:rPr lang="en-US" b="1" dirty="0"/>
              <a:t>venture </a:t>
            </a:r>
            <a:endParaRPr lang="en-US" dirty="0"/>
          </a:p>
          <a:p>
            <a:pPr lvl="1"/>
            <a:r>
              <a:rPr lang="en-US" dirty="0" smtClean="0"/>
              <a:t>cooperative </a:t>
            </a:r>
            <a:r>
              <a:rPr lang="en-US" dirty="0"/>
              <a:t>business activity, formed by two or </a:t>
            </a:r>
            <a:r>
              <a:rPr lang="en-US" dirty="0" smtClean="0"/>
              <a:t>more separate </a:t>
            </a:r>
            <a:r>
              <a:rPr lang="en-US" dirty="0"/>
              <a:t>organizations for strategic purposes, that creates an independent business </a:t>
            </a:r>
            <a:r>
              <a:rPr lang="en-US" dirty="0" smtClean="0"/>
              <a:t>entity and </a:t>
            </a:r>
            <a:r>
              <a:rPr lang="en-US" dirty="0"/>
              <a:t>allocates ownership, operational </a:t>
            </a:r>
            <a:r>
              <a:rPr lang="en-US" dirty="0" smtClean="0"/>
              <a:t>responsibilities </a:t>
            </a:r>
            <a:r>
              <a:rPr lang="en-US" dirty="0"/>
              <a:t>and financial risks and rewards </a:t>
            </a:r>
            <a:r>
              <a:rPr lang="en-US" dirty="0" smtClean="0"/>
              <a:t>to each </a:t>
            </a:r>
            <a:r>
              <a:rPr lang="en-US" dirty="0"/>
              <a:t>member, while preserving their separate identity/autonomy</a:t>
            </a:r>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6-</a:t>
            </a:r>
            <a:fld id="{3BA836C6-F704-448B-94C4-5B456B503172}" type="slidenum">
              <a:rPr lang="en-US" smtClean="0"/>
              <a:pPr/>
              <a:t>33</a:t>
            </a:fld>
            <a:endParaRPr lang="en-US" dirty="0"/>
          </a:p>
        </p:txBody>
      </p:sp>
    </p:spTree>
    <p:extLst>
      <p:ext uri="{BB962C8B-B14F-4D97-AF65-F5344CB8AC3E}">
        <p14:creationId xmlns:p14="http://schemas.microsoft.com/office/powerpoint/2010/main" val="4173938784"/>
      </p:ext>
    </p:extLst>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Alliances</a:t>
            </a:r>
          </a:p>
        </p:txBody>
      </p:sp>
      <p:sp>
        <p:nvSpPr>
          <p:cNvPr id="3" name="Content Placeholder 2"/>
          <p:cNvSpPr>
            <a:spLocks noGrp="1"/>
          </p:cNvSpPr>
          <p:nvPr>
            <p:ph idx="1"/>
          </p:nvPr>
        </p:nvSpPr>
        <p:spPr/>
        <p:txBody>
          <a:bodyPr/>
          <a:lstStyle/>
          <a:p>
            <a:r>
              <a:rPr lang="en-US" b="1" dirty="0" smtClean="0"/>
              <a:t>Licensing </a:t>
            </a:r>
            <a:r>
              <a:rPr lang="en-US" b="1" dirty="0"/>
              <a:t>arrangement </a:t>
            </a:r>
            <a:endParaRPr lang="en-US" dirty="0"/>
          </a:p>
          <a:p>
            <a:pPr lvl="1"/>
            <a:r>
              <a:rPr lang="en-US" dirty="0" smtClean="0"/>
              <a:t>agreement </a:t>
            </a:r>
            <a:r>
              <a:rPr lang="en-US" dirty="0"/>
              <a:t>in which the </a:t>
            </a:r>
            <a:r>
              <a:rPr lang="en-US" dirty="0" smtClean="0"/>
              <a:t>licensing firm </a:t>
            </a:r>
            <a:r>
              <a:rPr lang="en-US" dirty="0"/>
              <a:t>grants rights to another firm in another country or market to produce and/or sell a </a:t>
            </a:r>
            <a:r>
              <a:rPr lang="en-US" dirty="0" smtClean="0"/>
              <a:t>product</a:t>
            </a:r>
            <a:endParaRPr lang="en-US" dirty="0"/>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6-</a:t>
            </a:r>
            <a:fld id="{3BA836C6-F704-448B-94C4-5B456B503172}" type="slidenum">
              <a:rPr lang="en-US" smtClean="0"/>
              <a:pPr/>
              <a:t>34</a:t>
            </a:fld>
            <a:endParaRPr lang="en-US" dirty="0"/>
          </a:p>
        </p:txBody>
      </p:sp>
    </p:spTree>
    <p:extLst>
      <p:ext uri="{BB962C8B-B14F-4D97-AF65-F5344CB8AC3E}">
        <p14:creationId xmlns:p14="http://schemas.microsoft.com/office/powerpoint/2010/main" val="59069959"/>
      </p:ext>
    </p:extLst>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Alliances</a:t>
            </a:r>
          </a:p>
        </p:txBody>
      </p:sp>
      <p:sp>
        <p:nvSpPr>
          <p:cNvPr id="3" name="Content Placeholder 2"/>
          <p:cNvSpPr>
            <a:spLocks noGrp="1"/>
          </p:cNvSpPr>
          <p:nvPr>
            <p:ph idx="1"/>
          </p:nvPr>
        </p:nvSpPr>
        <p:spPr/>
        <p:txBody>
          <a:bodyPr/>
          <a:lstStyle/>
          <a:p>
            <a:r>
              <a:rPr lang="en-US" b="1" dirty="0" smtClean="0"/>
              <a:t>Value-chain </a:t>
            </a:r>
            <a:r>
              <a:rPr lang="en-US" b="1" dirty="0"/>
              <a:t>partnership </a:t>
            </a:r>
            <a:endParaRPr lang="en-US" dirty="0"/>
          </a:p>
          <a:p>
            <a:pPr lvl="1"/>
            <a:r>
              <a:rPr lang="en-US" dirty="0" smtClean="0"/>
              <a:t>a </a:t>
            </a:r>
            <a:r>
              <a:rPr lang="en-US" dirty="0"/>
              <a:t>strong and close alliance </a:t>
            </a:r>
            <a:r>
              <a:rPr lang="en-US" dirty="0" smtClean="0"/>
              <a:t>in which </a:t>
            </a:r>
            <a:r>
              <a:rPr lang="en-US" dirty="0"/>
              <a:t>one company or unit forms a long-term arrangement with a key supplier or </a:t>
            </a:r>
            <a:r>
              <a:rPr lang="en-US" dirty="0" smtClean="0"/>
              <a:t>distributor for </a:t>
            </a:r>
            <a:r>
              <a:rPr lang="en-US" dirty="0"/>
              <a:t>mutual </a:t>
            </a:r>
            <a:r>
              <a:rPr lang="en-US" dirty="0" smtClean="0"/>
              <a:t>advantage</a:t>
            </a:r>
            <a:endParaRPr lang="en-US" dirty="0"/>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6-</a:t>
            </a:r>
            <a:fld id="{3BA836C6-F704-448B-94C4-5B456B503172}" type="slidenum">
              <a:rPr lang="en-US" smtClean="0"/>
              <a:pPr/>
              <a:t>35</a:t>
            </a:fld>
            <a:endParaRPr lang="en-US" dirty="0"/>
          </a:p>
        </p:txBody>
      </p:sp>
    </p:spTree>
    <p:extLst>
      <p:ext uri="{BB962C8B-B14F-4D97-AF65-F5344CB8AC3E}">
        <p14:creationId xmlns:p14="http://schemas.microsoft.com/office/powerpoint/2010/main" val="1764462954"/>
      </p:ext>
    </p:extLst>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a:t>
            </a:r>
            <a:r>
              <a:rPr lang="en-US" dirty="0" smtClean="0"/>
              <a:t>Alliance Success </a:t>
            </a:r>
            <a:r>
              <a:rPr lang="en-US" dirty="0"/>
              <a:t>Factors</a:t>
            </a:r>
          </a:p>
        </p:txBody>
      </p:sp>
      <p:sp>
        <p:nvSpPr>
          <p:cNvPr id="3" name="Footer Placeholder 2"/>
          <p:cNvSpPr>
            <a:spLocks noGrp="1"/>
          </p:cNvSpPr>
          <p:nvPr>
            <p:ph type="ftr" sz="quarter" idx="11"/>
          </p:nvPr>
        </p:nvSpPr>
        <p:spPr/>
        <p:txBody>
          <a:bodyPr/>
          <a:lstStyle/>
          <a:p>
            <a:r>
              <a:rPr lang="en-US" dirty="0" smtClean="0"/>
              <a:t>Copyright © 2015 Pearson Education, Inc. </a:t>
            </a:r>
            <a:endParaRPr lang="en-US" dirty="0"/>
          </a:p>
        </p:txBody>
      </p:sp>
      <p:sp>
        <p:nvSpPr>
          <p:cNvPr id="4" name="Slide Number Placeholder 3"/>
          <p:cNvSpPr>
            <a:spLocks noGrp="1"/>
          </p:cNvSpPr>
          <p:nvPr>
            <p:ph type="sldNum" sz="quarter" idx="12"/>
          </p:nvPr>
        </p:nvSpPr>
        <p:spPr/>
        <p:txBody>
          <a:bodyPr/>
          <a:lstStyle/>
          <a:p>
            <a:r>
              <a:rPr lang="en-US" dirty="0" smtClean="0"/>
              <a:t>6-</a:t>
            </a:r>
            <a:fld id="{3BA836C6-F704-448B-94C4-5B456B503172}" type="slidenum">
              <a:rPr lang="en-US" smtClean="0"/>
              <a:pPr/>
              <a:t>36</a:t>
            </a:fld>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676400"/>
            <a:ext cx="8088923"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0713555"/>
      </p:ext>
    </p:extLst>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Copyright © 2015 Pearson Education, Inc. </a:t>
            </a:r>
            <a:endParaRPr lang="en-US" dirty="0"/>
          </a:p>
        </p:txBody>
      </p:sp>
      <p:sp>
        <p:nvSpPr>
          <p:cNvPr id="4" name="Slide Number Placeholder 3"/>
          <p:cNvSpPr>
            <a:spLocks noGrp="1"/>
          </p:cNvSpPr>
          <p:nvPr>
            <p:ph type="sldNum" sz="quarter" idx="12"/>
          </p:nvPr>
        </p:nvSpPr>
        <p:spPr/>
        <p:txBody>
          <a:bodyPr/>
          <a:lstStyle/>
          <a:p>
            <a:r>
              <a:rPr lang="en-US" dirty="0" smtClean="0"/>
              <a:t>6-</a:t>
            </a:r>
            <a:fld id="{3BA836C6-F704-448B-94C4-5B456B503172}" type="slidenum">
              <a:rPr lang="en-US" smtClean="0"/>
              <a:pPr/>
              <a:t>37</a:t>
            </a:fld>
            <a:endParaRPr lang="en-US" dirty="0"/>
          </a:p>
        </p:txBody>
      </p:sp>
      <p:pic>
        <p:nvPicPr>
          <p:cNvPr id="1026" name="Picture 3" descr="3293795473_475244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978" y="2247900"/>
            <a:ext cx="7566044"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7514081"/>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Situational Analysis: </a:t>
            </a:r>
            <a:br>
              <a:rPr lang="en-US" dirty="0" smtClean="0"/>
            </a:br>
            <a:r>
              <a:rPr lang="en-US" dirty="0" smtClean="0"/>
              <a:t>SWOT Approach</a:t>
            </a:r>
            <a:endParaRPr lang="en-US" dirty="0"/>
          </a:p>
        </p:txBody>
      </p:sp>
      <p:sp>
        <p:nvSpPr>
          <p:cNvPr id="21508" name="Rectangle 2"/>
          <p:cNvSpPr>
            <a:spLocks noGrp="1" noChangeArrowheads="1"/>
          </p:cNvSpPr>
          <p:nvPr>
            <p:ph idx="1"/>
          </p:nvPr>
        </p:nvSpPr>
        <p:spPr/>
        <p:txBody>
          <a:bodyPr>
            <a:normAutofit/>
          </a:bodyPr>
          <a:lstStyle/>
          <a:p>
            <a:r>
              <a:rPr lang="en-US" altLang="en-US" b="1" dirty="0" smtClean="0"/>
              <a:t>SWOT</a:t>
            </a:r>
          </a:p>
          <a:p>
            <a:pPr lvl="1"/>
            <a:r>
              <a:rPr lang="en-US" dirty="0" smtClean="0"/>
              <a:t>acronym </a:t>
            </a:r>
            <a:r>
              <a:rPr lang="en-US" dirty="0"/>
              <a:t>used to describe </a:t>
            </a:r>
            <a:r>
              <a:rPr lang="en-US" dirty="0" smtClean="0"/>
              <a:t>the particular </a:t>
            </a:r>
            <a:r>
              <a:rPr lang="en-US" b="1" dirty="0"/>
              <a:t>S</a:t>
            </a:r>
            <a:r>
              <a:rPr lang="en-US" dirty="0"/>
              <a:t>trengths, </a:t>
            </a:r>
            <a:r>
              <a:rPr lang="en-US" b="1" dirty="0"/>
              <a:t>W</a:t>
            </a:r>
            <a:r>
              <a:rPr lang="en-US" dirty="0"/>
              <a:t>eaknesses, </a:t>
            </a:r>
            <a:r>
              <a:rPr lang="en-US" b="1" dirty="0" smtClean="0"/>
              <a:t>O</a:t>
            </a:r>
            <a:r>
              <a:rPr lang="en-US" dirty="0" smtClean="0"/>
              <a:t>pportunities </a:t>
            </a:r>
            <a:r>
              <a:rPr lang="en-US" dirty="0"/>
              <a:t>and </a:t>
            </a:r>
            <a:r>
              <a:rPr lang="en-US" b="1" dirty="0"/>
              <a:t>T</a:t>
            </a:r>
            <a:r>
              <a:rPr lang="en-US" dirty="0"/>
              <a:t>hreats that are potential strategic </a:t>
            </a:r>
            <a:r>
              <a:rPr lang="en-US" dirty="0" smtClean="0"/>
              <a:t>factors for </a:t>
            </a:r>
            <a:r>
              <a:rPr lang="en-US" dirty="0"/>
              <a:t>a specific company</a:t>
            </a:r>
            <a:endParaRPr lang="en-US" altLang="en-US" sz="800" dirty="0" smtClean="0"/>
          </a:p>
          <a:p>
            <a:r>
              <a:rPr lang="en-US" altLang="en-US" sz="3000" dirty="0" smtClean="0">
                <a:solidFill>
                  <a:schemeClr val="tx2">
                    <a:lumMod val="60000"/>
                    <a:lumOff val="40000"/>
                  </a:schemeClr>
                </a:solidFill>
              </a:rPr>
              <a:t>Strategy</a:t>
            </a:r>
            <a:r>
              <a:rPr lang="en-US" altLang="en-US" sz="3000" dirty="0" smtClean="0"/>
              <a:t> = opportunity/capacity</a:t>
            </a:r>
          </a:p>
          <a:p>
            <a:r>
              <a:rPr lang="en-US" altLang="en-US" sz="3000" dirty="0" smtClean="0">
                <a:solidFill>
                  <a:schemeClr val="tx2">
                    <a:lumMod val="60000"/>
                    <a:lumOff val="40000"/>
                  </a:schemeClr>
                </a:solidFill>
              </a:rPr>
              <a:t>Opportunity</a:t>
            </a:r>
            <a:r>
              <a:rPr lang="en-US" altLang="en-US" sz="3000" dirty="0" smtClean="0"/>
              <a:t> has no real value unless a company has the capacity to take advantage of that </a:t>
            </a:r>
            <a:r>
              <a:rPr lang="en-US" altLang="en-US" sz="3000" dirty="0" smtClean="0"/>
              <a:t>opportunity.</a:t>
            </a:r>
            <a:endParaRPr lang="en-US" altLang="en-US" sz="3000" dirty="0" smtClean="0"/>
          </a:p>
          <a:p>
            <a:endParaRPr lang="en-US" altLang="en-US" dirty="0" smtClean="0"/>
          </a:p>
          <a:p>
            <a:endParaRPr lang="en-US" altLang="en-US"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21507"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6-</a:t>
            </a:r>
            <a:fld id="{A3050D7F-4966-45FC-8642-5EBD2F487293}" type="slidenum">
              <a:rPr lang="en-US" altLang="en-US" sz="1200" smtClean="0"/>
              <a:pPr/>
              <a:t>4</a:t>
            </a:fld>
            <a:endParaRPr lang="en-US" altLang="en-US" sz="1200" dirty="0"/>
          </a:p>
        </p:txBody>
      </p:sp>
    </p:spTree>
    <p:extLst>
      <p:ext uri="{BB962C8B-B14F-4D97-AF65-F5344CB8AC3E}">
        <p14:creationId xmlns:p14="http://schemas.microsoft.com/office/powerpoint/2010/main" val="422719904"/>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Criticisms of SWOT analysis</a:t>
            </a:r>
            <a:endParaRPr lang="en-US" dirty="0"/>
          </a:p>
        </p:txBody>
      </p:sp>
      <p:sp>
        <p:nvSpPr>
          <p:cNvPr id="22532" name="Rectangle 2"/>
          <p:cNvSpPr>
            <a:spLocks noGrp="1" noChangeArrowheads="1"/>
          </p:cNvSpPr>
          <p:nvPr>
            <p:ph idx="1"/>
          </p:nvPr>
        </p:nvSpPr>
        <p:spPr/>
        <p:txBody>
          <a:bodyPr>
            <a:normAutofit/>
          </a:bodyPr>
          <a:lstStyle/>
          <a:p>
            <a:r>
              <a:rPr lang="en-US" sz="3000" dirty="0"/>
              <a:t>It is simply the </a:t>
            </a:r>
            <a:r>
              <a:rPr lang="en-US" sz="3000" dirty="0">
                <a:solidFill>
                  <a:schemeClr val="tx2">
                    <a:lumMod val="60000"/>
                    <a:lumOff val="40000"/>
                  </a:schemeClr>
                </a:solidFill>
              </a:rPr>
              <a:t>opinions</a:t>
            </a:r>
            <a:r>
              <a:rPr lang="en-US" sz="3000" dirty="0"/>
              <a:t> of those filling out the </a:t>
            </a:r>
            <a:r>
              <a:rPr lang="en-US" sz="3000" dirty="0" smtClean="0"/>
              <a:t>boxes.</a:t>
            </a:r>
            <a:endParaRPr lang="en-US" sz="3000" dirty="0"/>
          </a:p>
          <a:p>
            <a:r>
              <a:rPr lang="en-US" sz="3000" dirty="0" smtClean="0"/>
              <a:t>Virtually </a:t>
            </a:r>
            <a:r>
              <a:rPr lang="en-US" sz="3000" dirty="0"/>
              <a:t>everything that is a </a:t>
            </a:r>
            <a:r>
              <a:rPr lang="en-US" sz="3000" dirty="0">
                <a:solidFill>
                  <a:schemeClr val="tx2">
                    <a:lumMod val="60000"/>
                    <a:lumOff val="40000"/>
                  </a:schemeClr>
                </a:solidFill>
              </a:rPr>
              <a:t>strength</a:t>
            </a:r>
            <a:r>
              <a:rPr lang="en-US" sz="3000" dirty="0"/>
              <a:t> is also a </a:t>
            </a:r>
            <a:r>
              <a:rPr lang="en-US" sz="3000" dirty="0" smtClean="0">
                <a:solidFill>
                  <a:schemeClr val="tx2">
                    <a:lumMod val="60000"/>
                    <a:lumOff val="40000"/>
                  </a:schemeClr>
                </a:solidFill>
              </a:rPr>
              <a:t>weakness.</a:t>
            </a:r>
            <a:endParaRPr lang="en-US" sz="3000" dirty="0">
              <a:solidFill>
                <a:schemeClr val="tx2">
                  <a:lumMod val="60000"/>
                  <a:lumOff val="40000"/>
                </a:schemeClr>
              </a:solidFill>
            </a:endParaRPr>
          </a:p>
          <a:p>
            <a:r>
              <a:rPr lang="en-US" sz="3000" dirty="0" smtClean="0"/>
              <a:t>Virtually </a:t>
            </a:r>
            <a:r>
              <a:rPr lang="en-US" sz="3000" dirty="0"/>
              <a:t>everything that is an </a:t>
            </a:r>
            <a:r>
              <a:rPr lang="en-US" sz="3000" dirty="0">
                <a:solidFill>
                  <a:schemeClr val="tx2">
                    <a:lumMod val="60000"/>
                    <a:lumOff val="40000"/>
                  </a:schemeClr>
                </a:solidFill>
              </a:rPr>
              <a:t>opportunity</a:t>
            </a:r>
            <a:r>
              <a:rPr lang="en-US" sz="3000" dirty="0"/>
              <a:t> is also a </a:t>
            </a:r>
            <a:r>
              <a:rPr lang="en-US" sz="3000" dirty="0" smtClean="0">
                <a:solidFill>
                  <a:schemeClr val="tx2">
                    <a:lumMod val="60000"/>
                    <a:lumOff val="40000"/>
                  </a:schemeClr>
                </a:solidFill>
              </a:rPr>
              <a:t>threat.</a:t>
            </a:r>
            <a:endParaRPr lang="en-US" sz="3000" dirty="0">
              <a:solidFill>
                <a:schemeClr val="tx2">
                  <a:lumMod val="60000"/>
                  <a:lumOff val="40000"/>
                </a:schemeClr>
              </a:solidFill>
            </a:endParaRPr>
          </a:p>
          <a:p>
            <a:r>
              <a:rPr lang="en-US" sz="3000" dirty="0" smtClean="0"/>
              <a:t>Adding </a:t>
            </a:r>
            <a:r>
              <a:rPr lang="en-US" sz="3000" dirty="0"/>
              <a:t>layers of effort does not improve the </a:t>
            </a:r>
            <a:r>
              <a:rPr lang="en-US" sz="3000" dirty="0">
                <a:solidFill>
                  <a:schemeClr val="tx2">
                    <a:lumMod val="60000"/>
                    <a:lumOff val="40000"/>
                  </a:schemeClr>
                </a:solidFill>
              </a:rPr>
              <a:t>validity </a:t>
            </a:r>
            <a:r>
              <a:rPr lang="en-US" sz="3000" dirty="0"/>
              <a:t>of the </a:t>
            </a:r>
            <a:r>
              <a:rPr lang="en-US" sz="3000" dirty="0" smtClean="0"/>
              <a:t>list.</a:t>
            </a:r>
            <a:endParaRPr lang="en-US" sz="3000" dirty="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22531"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6-</a:t>
            </a:r>
            <a:fld id="{76B24332-B38F-461E-9C99-B0C5BD2F674B}" type="slidenum">
              <a:rPr lang="en-US" altLang="en-US" sz="1200" smtClean="0"/>
              <a:pPr/>
              <a:t>5</a:t>
            </a:fld>
            <a:endParaRPr lang="en-US" altLang="en-US" sz="1200" dirty="0"/>
          </a:p>
        </p:txBody>
      </p:sp>
    </p:spTree>
    <p:extLst>
      <p:ext uri="{BB962C8B-B14F-4D97-AF65-F5344CB8AC3E}">
        <p14:creationId xmlns:p14="http://schemas.microsoft.com/office/powerpoint/2010/main" val="1631226515"/>
      </p:ext>
    </p:ext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Criticisms of SWOT analysis</a:t>
            </a:r>
            <a:endParaRPr lang="en-US" dirty="0"/>
          </a:p>
        </p:txBody>
      </p:sp>
      <p:sp>
        <p:nvSpPr>
          <p:cNvPr id="3" name="Content Placeholder 2"/>
          <p:cNvSpPr>
            <a:spLocks noGrp="1"/>
          </p:cNvSpPr>
          <p:nvPr>
            <p:ph idx="1"/>
          </p:nvPr>
        </p:nvSpPr>
        <p:spPr/>
        <p:txBody>
          <a:bodyPr/>
          <a:lstStyle/>
          <a:p>
            <a:r>
              <a:rPr lang="en-US" dirty="0"/>
              <a:t>It uses a </a:t>
            </a:r>
            <a:r>
              <a:rPr lang="en-US" dirty="0">
                <a:solidFill>
                  <a:schemeClr val="tx2">
                    <a:lumMod val="60000"/>
                    <a:lumOff val="40000"/>
                  </a:schemeClr>
                </a:solidFill>
              </a:rPr>
              <a:t>single point </a:t>
            </a:r>
            <a:r>
              <a:rPr lang="en-US" dirty="0"/>
              <a:t>in time </a:t>
            </a:r>
            <a:r>
              <a:rPr lang="en-US" dirty="0" smtClean="0"/>
              <a:t>approach.</a:t>
            </a:r>
            <a:endParaRPr lang="en-US" dirty="0"/>
          </a:p>
          <a:p>
            <a:r>
              <a:rPr lang="en-US" dirty="0"/>
              <a:t>There is no tie to the view from the </a:t>
            </a:r>
            <a:r>
              <a:rPr lang="en-US" dirty="0" smtClean="0"/>
              <a:t>customer.</a:t>
            </a:r>
            <a:endParaRPr lang="en-US" dirty="0"/>
          </a:p>
          <a:p>
            <a:r>
              <a:rPr lang="en-US" dirty="0"/>
              <a:t>There is no </a:t>
            </a:r>
            <a:r>
              <a:rPr lang="en-US" dirty="0">
                <a:solidFill>
                  <a:schemeClr val="tx2">
                    <a:lumMod val="60000"/>
                    <a:lumOff val="40000"/>
                  </a:schemeClr>
                </a:solidFill>
              </a:rPr>
              <a:t>validated evaluation </a:t>
            </a:r>
            <a:r>
              <a:rPr lang="en-US" dirty="0" smtClean="0"/>
              <a:t>approach.</a:t>
            </a:r>
            <a:endParaRPr lang="en-US" altLang="en-US" dirty="0"/>
          </a:p>
          <a:p>
            <a:endParaRPr lang="en-US" dirty="0"/>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6-</a:t>
            </a:r>
            <a:fld id="{3BA836C6-F704-448B-94C4-5B456B503172}" type="slidenum">
              <a:rPr lang="en-US" smtClean="0"/>
              <a:pPr/>
              <a:t>6</a:t>
            </a:fld>
            <a:endParaRPr lang="en-US" dirty="0"/>
          </a:p>
        </p:txBody>
      </p:sp>
    </p:spTree>
    <p:extLst>
      <p:ext uri="{BB962C8B-B14F-4D97-AF65-F5344CB8AC3E}">
        <p14:creationId xmlns:p14="http://schemas.microsoft.com/office/powerpoint/2010/main" val="1491842607"/>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smtClean="0"/>
              <a:t>Generating a Strategic Factors Analysis Summary (SFAS) Matrix</a:t>
            </a:r>
            <a:endParaRPr lang="en-US" dirty="0"/>
          </a:p>
        </p:txBody>
      </p:sp>
      <p:sp>
        <p:nvSpPr>
          <p:cNvPr id="23556" name="Rectangle 2"/>
          <p:cNvSpPr>
            <a:spLocks noGrp="1" noChangeArrowheads="1"/>
          </p:cNvSpPr>
          <p:nvPr>
            <p:ph idx="1"/>
          </p:nvPr>
        </p:nvSpPr>
        <p:spPr/>
        <p:txBody>
          <a:bodyPr/>
          <a:lstStyle/>
          <a:p>
            <a:r>
              <a:rPr lang="en-US" b="1" dirty="0"/>
              <a:t>SFAS (Strategic Factors Analysis Summary) Matrix</a:t>
            </a:r>
            <a:r>
              <a:rPr lang="en-US" altLang="en-US" dirty="0" smtClean="0"/>
              <a:t> </a:t>
            </a:r>
          </a:p>
          <a:p>
            <a:pPr lvl="1"/>
            <a:r>
              <a:rPr lang="en-US" altLang="en-US" dirty="0" smtClean="0"/>
              <a:t>summarizes an organization’s strategic factors by combining the external factors from the EFAS Table with the internal factors from the IFAS Table</a:t>
            </a:r>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23555"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6-</a:t>
            </a:r>
            <a:fld id="{A6E63614-5D6C-42B6-8030-9B584AC23C1B}" type="slidenum">
              <a:rPr lang="en-US" altLang="en-US" sz="1200" smtClean="0"/>
              <a:pPr/>
              <a:t>7</a:t>
            </a:fld>
            <a:endParaRPr lang="en-US" altLang="en-US" sz="1200" dirty="0"/>
          </a:p>
        </p:txBody>
      </p:sp>
    </p:spTree>
    <p:extLst>
      <p:ext uri="{BB962C8B-B14F-4D97-AF65-F5344CB8AC3E}">
        <p14:creationId xmlns:p14="http://schemas.microsoft.com/office/powerpoint/2010/main" val="1635239091"/>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Strategic Factor Analysis Summary (SFAS) Matrix</a:t>
            </a:r>
            <a:endParaRPr lang="en-US" dirty="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24579" name="Slide Number Placeholder 7"/>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6-</a:t>
            </a:r>
            <a:fld id="{6014A7C3-6A8D-451E-BDF3-DCBFD49E91B4}" type="slidenum">
              <a:rPr lang="en-US" altLang="en-US" sz="1200" smtClean="0"/>
              <a:pPr/>
              <a:t>8</a:t>
            </a:fld>
            <a:endParaRPr lang="en-US" altLang="en-US" sz="12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721" y="1676400"/>
            <a:ext cx="4428279"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606551"/>
            <a:ext cx="4214799" cy="3346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5061429"/>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Finding a Propitious Niche</a:t>
            </a:r>
            <a:endParaRPr lang="en-US" dirty="0"/>
          </a:p>
        </p:txBody>
      </p:sp>
      <p:sp>
        <p:nvSpPr>
          <p:cNvPr id="25604" name="Rectangle 2"/>
          <p:cNvSpPr>
            <a:spLocks noGrp="1" noChangeArrowheads="1"/>
          </p:cNvSpPr>
          <p:nvPr>
            <p:ph idx="1"/>
          </p:nvPr>
        </p:nvSpPr>
        <p:spPr/>
        <p:txBody>
          <a:bodyPr>
            <a:normAutofit/>
          </a:bodyPr>
          <a:lstStyle/>
          <a:p>
            <a:r>
              <a:rPr lang="en-US" altLang="en-US" b="1" dirty="0" smtClean="0"/>
              <a:t>Propitious niche</a:t>
            </a:r>
          </a:p>
          <a:p>
            <a:pPr lvl="1"/>
            <a:r>
              <a:rPr lang="en-US" dirty="0" smtClean="0"/>
              <a:t>so </a:t>
            </a:r>
            <a:r>
              <a:rPr lang="en-US" dirty="0" smtClean="0"/>
              <a:t>well-suited </a:t>
            </a:r>
            <a:r>
              <a:rPr lang="en-US" dirty="0"/>
              <a:t>to the firm’s internal and </a:t>
            </a:r>
            <a:r>
              <a:rPr lang="en-US" dirty="0" smtClean="0"/>
              <a:t>external environment </a:t>
            </a:r>
            <a:r>
              <a:rPr lang="en-US" dirty="0"/>
              <a:t>that other corporations are not likely to challenge or dislodge it</a:t>
            </a:r>
            <a:endParaRPr lang="en-US" altLang="en-US" dirty="0" smtClean="0"/>
          </a:p>
          <a:p>
            <a:endParaRPr lang="en-US" altLang="en-US" sz="800" dirty="0" smtClean="0"/>
          </a:p>
          <a:p>
            <a:r>
              <a:rPr lang="en-US" altLang="en-US" b="1" dirty="0" smtClean="0"/>
              <a:t>Strategic window</a:t>
            </a:r>
          </a:p>
          <a:p>
            <a:pPr lvl="1"/>
            <a:r>
              <a:rPr lang="en-US" altLang="en-US" dirty="0" smtClean="0"/>
              <a:t>a unique market opportunity that is available for a particular time</a:t>
            </a:r>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25603"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6-</a:t>
            </a:r>
            <a:fld id="{3991F26B-6B7D-46E0-AEDC-D3AE1B495F8D}" type="slidenum">
              <a:rPr lang="en-US" altLang="en-US" sz="1200" smtClean="0"/>
              <a:pPr/>
              <a:t>9</a:t>
            </a:fld>
            <a:endParaRPr lang="en-US" altLang="en-US" sz="1200" dirty="0"/>
          </a:p>
        </p:txBody>
      </p:sp>
    </p:spTree>
    <p:extLst>
      <p:ext uri="{BB962C8B-B14F-4D97-AF65-F5344CB8AC3E}">
        <p14:creationId xmlns:p14="http://schemas.microsoft.com/office/powerpoint/2010/main" val="3850915952"/>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1542</TotalTime>
  <Words>3385</Words>
  <Application>Microsoft Office PowerPoint</Application>
  <PresentationFormat>On-screen Show (4:3)</PresentationFormat>
  <Paragraphs>292</Paragraphs>
  <Slides>37</Slides>
  <Notes>35</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Strategy Formulation: Situation Analysis and Business Strategy</vt:lpstr>
      <vt:lpstr>Learning Objectives</vt:lpstr>
      <vt:lpstr>Situational Analysis:  SWOT Approach</vt:lpstr>
      <vt:lpstr>Situational Analysis:  SWOT Approach</vt:lpstr>
      <vt:lpstr>Criticisms of SWOT analysis</vt:lpstr>
      <vt:lpstr>Criticisms of SWOT analysis</vt:lpstr>
      <vt:lpstr>Generating a Strategic Factors Analysis Summary (SFAS) Matrix</vt:lpstr>
      <vt:lpstr>Strategic Factor Analysis Summary (SFAS) Matrix</vt:lpstr>
      <vt:lpstr>Finding a Propitious Niche</vt:lpstr>
      <vt:lpstr>Review of Mission and Objectives</vt:lpstr>
      <vt:lpstr>Business Strategies</vt:lpstr>
      <vt:lpstr>Porter’s Competitive Strategies</vt:lpstr>
      <vt:lpstr>Porter’s Competitive Strategies</vt:lpstr>
      <vt:lpstr>Porter’s Competitive Strategies</vt:lpstr>
      <vt:lpstr>Porter’s Competitive Strategies</vt:lpstr>
      <vt:lpstr>Porter’s Competitive Strategies</vt:lpstr>
      <vt:lpstr>Porter’s Competitive Strategies</vt:lpstr>
      <vt:lpstr>Porter’s Competitive Strategies</vt:lpstr>
      <vt:lpstr>Porter’s Competitive Strategies</vt:lpstr>
      <vt:lpstr>Risks in Competitive Strategies</vt:lpstr>
      <vt:lpstr>Issues in Competitive Strategies</vt:lpstr>
      <vt:lpstr>Issues in Competitive Strategies</vt:lpstr>
      <vt:lpstr>Industry Structure and  Competitive Strategy</vt:lpstr>
      <vt:lpstr>Industry Structure and  Competitive Strategy</vt:lpstr>
      <vt:lpstr>Industry Structure and  Competitive Strategy</vt:lpstr>
      <vt:lpstr>Hyper-Competition and Competitive Advantage Sustainability</vt:lpstr>
      <vt:lpstr>Hyper-Competition and Competitive Advantage Sustainability</vt:lpstr>
      <vt:lpstr>Cooperative Strategies</vt:lpstr>
      <vt:lpstr>Cooperative Strategies</vt:lpstr>
      <vt:lpstr>Cooperative Strategies</vt:lpstr>
      <vt:lpstr>Reasons to Form an Alliance</vt:lpstr>
      <vt:lpstr>Types of Alliances</vt:lpstr>
      <vt:lpstr>Types of Alliances</vt:lpstr>
      <vt:lpstr>Types of Alliances</vt:lpstr>
      <vt:lpstr>Types of Alliances</vt:lpstr>
      <vt:lpstr>Strategic Alliance Success Factors</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Bcox</dc:creator>
  <cp:lastModifiedBy>Editorial Services</cp:lastModifiedBy>
  <cp:revision>32</cp:revision>
  <dcterms:created xsi:type="dcterms:W3CDTF">2013-09-21T18:13:02Z</dcterms:created>
  <dcterms:modified xsi:type="dcterms:W3CDTF">2014-01-18T21:50:51Z</dcterms:modified>
</cp:coreProperties>
</file>