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2"/>
  </p:notesMasterIdLst>
  <p:sldIdLst>
    <p:sldId id="256" r:id="rId2"/>
    <p:sldId id="294" r:id="rId3"/>
    <p:sldId id="258" r:id="rId4"/>
    <p:sldId id="259" r:id="rId5"/>
    <p:sldId id="261" r:id="rId6"/>
    <p:sldId id="262" r:id="rId7"/>
    <p:sldId id="295" r:id="rId8"/>
    <p:sldId id="263" r:id="rId9"/>
    <p:sldId id="265" r:id="rId10"/>
    <p:sldId id="296" r:id="rId11"/>
    <p:sldId id="297" r:id="rId12"/>
    <p:sldId id="266" r:id="rId13"/>
    <p:sldId id="269" r:id="rId14"/>
    <p:sldId id="267" r:id="rId15"/>
    <p:sldId id="268" r:id="rId16"/>
    <p:sldId id="270" r:id="rId17"/>
    <p:sldId id="271" r:id="rId18"/>
    <p:sldId id="272" r:id="rId19"/>
    <p:sldId id="274" r:id="rId20"/>
    <p:sldId id="275" r:id="rId21"/>
    <p:sldId id="276" r:id="rId22"/>
    <p:sldId id="277" r:id="rId23"/>
    <p:sldId id="278" r:id="rId24"/>
    <p:sldId id="279" r:id="rId25"/>
    <p:sldId id="280" r:id="rId26"/>
    <p:sldId id="281" r:id="rId27"/>
    <p:sldId id="284" r:id="rId28"/>
    <p:sldId id="282" r:id="rId29"/>
    <p:sldId id="283" r:id="rId30"/>
    <p:sldId id="285" r:id="rId31"/>
    <p:sldId id="288" r:id="rId32"/>
    <p:sldId id="289" r:id="rId33"/>
    <p:sldId id="290" r:id="rId34"/>
    <p:sldId id="298" r:id="rId35"/>
    <p:sldId id="291" r:id="rId36"/>
    <p:sldId id="300" r:id="rId37"/>
    <p:sldId id="292" r:id="rId38"/>
    <p:sldId id="293" r:id="rId39"/>
    <p:sldId id="299" r:id="rId40"/>
    <p:sldId id="257"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45115" autoAdjust="0"/>
  </p:normalViewPr>
  <p:slideViewPr>
    <p:cSldViewPr>
      <p:cViewPr>
        <p:scale>
          <a:sx n="20" d="100"/>
          <a:sy n="20" d="100"/>
        </p:scale>
        <p:origin x="-3462" y="-336"/>
      </p:cViewPr>
      <p:guideLst>
        <p:guide orient="horz" pos="2160"/>
        <p:guide pos="2880"/>
      </p:guideLst>
    </p:cSldViewPr>
  </p:slideViewPr>
  <p:notesTextViewPr>
    <p:cViewPr>
      <p:scale>
        <a:sx n="1" d="1"/>
        <a:sy n="1" d="1"/>
      </p:scale>
      <p:origin x="0" y="0"/>
    </p:cViewPr>
  </p:notesTextViewPr>
  <p:sorterViewPr>
    <p:cViewPr>
      <p:scale>
        <a:sx n="100" d="100"/>
        <a:sy n="100" d="100"/>
      </p:scale>
      <p:origin x="0" y="62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34C8E8-F78C-4A30-B1B5-7387116B5389}" type="doc">
      <dgm:prSet loTypeId="urn:microsoft.com/office/officeart/2005/8/layout/default#1" loCatId="list" qsTypeId="urn:microsoft.com/office/officeart/2005/8/quickstyle/3d2" qsCatId="3D" csTypeId="urn:microsoft.com/office/officeart/2005/8/colors/colorful3" csCatId="colorful" phldr="1"/>
      <dgm:spPr/>
      <dgm:t>
        <a:bodyPr/>
        <a:lstStyle/>
        <a:p>
          <a:endParaRPr lang="en-US"/>
        </a:p>
      </dgm:t>
    </dgm:pt>
    <dgm:pt modelId="{E28071F9-6084-4815-AADF-58716441E9A1}">
      <dgm:prSet/>
      <dgm:spPr/>
      <dgm:t>
        <a:bodyPr/>
        <a:lstStyle/>
        <a:p>
          <a:pPr rtl="0"/>
          <a:r>
            <a:rPr lang="en-US" b="1" dirty="0" smtClean="0">
              <a:effectLst>
                <a:outerShdw blurRad="38100" dist="38100" dir="2700000" algn="tl">
                  <a:srgbClr val="000000">
                    <a:alpha val="43137"/>
                  </a:srgbClr>
                </a:outerShdw>
              </a:effectLst>
            </a:rPr>
            <a:t>Exporting</a:t>
          </a:r>
          <a:endParaRPr lang="en-US" b="1" dirty="0">
            <a:effectLst>
              <a:outerShdw blurRad="38100" dist="38100" dir="2700000" algn="tl">
                <a:srgbClr val="000000">
                  <a:alpha val="43137"/>
                </a:srgbClr>
              </a:outerShdw>
            </a:effectLst>
          </a:endParaRPr>
        </a:p>
      </dgm:t>
    </dgm:pt>
    <dgm:pt modelId="{40F7318B-16C8-4240-BE41-E28CB7900369}" type="parTrans" cxnId="{B42B46D2-51D7-4E1D-B968-4C2AB462D39F}">
      <dgm:prSet/>
      <dgm:spPr/>
      <dgm:t>
        <a:bodyPr/>
        <a:lstStyle/>
        <a:p>
          <a:endParaRPr lang="en-US"/>
        </a:p>
      </dgm:t>
    </dgm:pt>
    <dgm:pt modelId="{B14DA28C-0E82-4D29-8C62-01C67CFF4C56}" type="sibTrans" cxnId="{B42B46D2-51D7-4E1D-B968-4C2AB462D39F}">
      <dgm:prSet/>
      <dgm:spPr/>
      <dgm:t>
        <a:bodyPr/>
        <a:lstStyle/>
        <a:p>
          <a:endParaRPr lang="en-US"/>
        </a:p>
      </dgm:t>
    </dgm:pt>
    <dgm:pt modelId="{8DEEFCAF-AAA5-4FD5-A437-8DA1BBC36CBA}">
      <dgm:prSet/>
      <dgm:spPr/>
      <dgm:t>
        <a:bodyPr/>
        <a:lstStyle/>
        <a:p>
          <a:pPr rtl="0"/>
          <a:r>
            <a:rPr lang="en-US" b="1" dirty="0" smtClean="0">
              <a:effectLst>
                <a:outerShdw blurRad="38100" dist="38100" dir="2700000" algn="tl">
                  <a:srgbClr val="000000">
                    <a:alpha val="43137"/>
                  </a:srgbClr>
                </a:outerShdw>
              </a:effectLst>
            </a:rPr>
            <a:t>Licensing</a:t>
          </a:r>
          <a:endParaRPr lang="en-US" b="1" dirty="0">
            <a:effectLst>
              <a:outerShdw blurRad="38100" dist="38100" dir="2700000" algn="tl">
                <a:srgbClr val="000000">
                  <a:alpha val="43137"/>
                </a:srgbClr>
              </a:outerShdw>
            </a:effectLst>
          </a:endParaRPr>
        </a:p>
      </dgm:t>
    </dgm:pt>
    <dgm:pt modelId="{3C98B252-FC5D-40BC-B062-BC9F2FCA9A87}" type="parTrans" cxnId="{5353AB10-366E-40B3-A784-3ED268DFAF14}">
      <dgm:prSet/>
      <dgm:spPr/>
      <dgm:t>
        <a:bodyPr/>
        <a:lstStyle/>
        <a:p>
          <a:endParaRPr lang="en-US"/>
        </a:p>
      </dgm:t>
    </dgm:pt>
    <dgm:pt modelId="{CDDDD812-CD8B-4D27-86D5-751F36D85B16}" type="sibTrans" cxnId="{5353AB10-366E-40B3-A784-3ED268DFAF14}">
      <dgm:prSet/>
      <dgm:spPr/>
      <dgm:t>
        <a:bodyPr/>
        <a:lstStyle/>
        <a:p>
          <a:endParaRPr lang="en-US"/>
        </a:p>
      </dgm:t>
    </dgm:pt>
    <dgm:pt modelId="{F29642E3-9DB9-4EA8-A880-C0C8A9EA5A78}">
      <dgm:prSet/>
      <dgm:spPr/>
      <dgm:t>
        <a:bodyPr/>
        <a:lstStyle/>
        <a:p>
          <a:pPr rtl="0"/>
          <a:r>
            <a:rPr lang="en-US" b="1" dirty="0" smtClean="0">
              <a:effectLst>
                <a:outerShdw blurRad="38100" dist="38100" dir="2700000" algn="tl">
                  <a:srgbClr val="000000">
                    <a:alpha val="43137"/>
                  </a:srgbClr>
                </a:outerShdw>
              </a:effectLst>
            </a:rPr>
            <a:t>Franchising</a:t>
          </a:r>
          <a:endParaRPr lang="en-US" b="1" dirty="0">
            <a:effectLst>
              <a:outerShdw blurRad="38100" dist="38100" dir="2700000" algn="tl">
                <a:srgbClr val="000000">
                  <a:alpha val="43137"/>
                </a:srgbClr>
              </a:outerShdw>
            </a:effectLst>
          </a:endParaRPr>
        </a:p>
      </dgm:t>
    </dgm:pt>
    <dgm:pt modelId="{4D6C1778-9B40-405C-8D83-5F1610FE31D6}" type="parTrans" cxnId="{A2DD5307-9755-4ACC-907B-B183F2015894}">
      <dgm:prSet/>
      <dgm:spPr/>
      <dgm:t>
        <a:bodyPr/>
        <a:lstStyle/>
        <a:p>
          <a:endParaRPr lang="en-US"/>
        </a:p>
      </dgm:t>
    </dgm:pt>
    <dgm:pt modelId="{A4DA65FD-2669-460F-A5CE-A1E574FE508C}" type="sibTrans" cxnId="{A2DD5307-9755-4ACC-907B-B183F2015894}">
      <dgm:prSet/>
      <dgm:spPr/>
      <dgm:t>
        <a:bodyPr/>
        <a:lstStyle/>
        <a:p>
          <a:endParaRPr lang="en-US"/>
        </a:p>
      </dgm:t>
    </dgm:pt>
    <dgm:pt modelId="{5CA5D3DF-1F83-494A-88D9-A91D566CBD50}">
      <dgm:prSet/>
      <dgm:spPr/>
      <dgm:t>
        <a:bodyPr/>
        <a:lstStyle/>
        <a:p>
          <a:pPr rtl="0"/>
          <a:r>
            <a:rPr lang="en-US" b="1" dirty="0" smtClean="0">
              <a:effectLst>
                <a:outerShdw blurRad="38100" dist="38100" dir="2700000" algn="tl">
                  <a:srgbClr val="000000">
                    <a:alpha val="43137"/>
                  </a:srgbClr>
                </a:outerShdw>
              </a:effectLst>
            </a:rPr>
            <a:t>Joint Venture</a:t>
          </a:r>
          <a:endParaRPr lang="en-US" b="1" dirty="0">
            <a:effectLst>
              <a:outerShdw blurRad="38100" dist="38100" dir="2700000" algn="tl">
                <a:srgbClr val="000000">
                  <a:alpha val="43137"/>
                </a:srgbClr>
              </a:outerShdw>
            </a:effectLst>
          </a:endParaRPr>
        </a:p>
      </dgm:t>
    </dgm:pt>
    <dgm:pt modelId="{41B177EA-8A9D-4F9C-9AAB-3330488AC3B5}" type="parTrans" cxnId="{A3C1EBC5-F296-48DB-8135-A23454FD263D}">
      <dgm:prSet/>
      <dgm:spPr/>
      <dgm:t>
        <a:bodyPr/>
        <a:lstStyle/>
        <a:p>
          <a:endParaRPr lang="en-US"/>
        </a:p>
      </dgm:t>
    </dgm:pt>
    <dgm:pt modelId="{B2EA34DC-7ECC-41CF-80DF-25A27FD72B2E}" type="sibTrans" cxnId="{A3C1EBC5-F296-48DB-8135-A23454FD263D}">
      <dgm:prSet/>
      <dgm:spPr/>
      <dgm:t>
        <a:bodyPr/>
        <a:lstStyle/>
        <a:p>
          <a:endParaRPr lang="en-US"/>
        </a:p>
      </dgm:t>
    </dgm:pt>
    <dgm:pt modelId="{2F4ADB71-603B-4924-AFA5-20CC0996DA69}">
      <dgm:prSet/>
      <dgm:spPr/>
      <dgm:t>
        <a:bodyPr/>
        <a:lstStyle/>
        <a:p>
          <a:pPr rtl="0"/>
          <a:r>
            <a:rPr lang="en-US" b="1" dirty="0" smtClean="0">
              <a:effectLst>
                <a:outerShdw blurRad="38100" dist="38100" dir="2700000" algn="tl">
                  <a:srgbClr val="000000">
                    <a:alpha val="43137"/>
                  </a:srgbClr>
                </a:outerShdw>
              </a:effectLst>
            </a:rPr>
            <a:t>Acquisitions</a:t>
          </a:r>
          <a:endParaRPr lang="en-US" b="1" dirty="0">
            <a:effectLst>
              <a:outerShdw blurRad="38100" dist="38100" dir="2700000" algn="tl">
                <a:srgbClr val="000000">
                  <a:alpha val="43137"/>
                </a:srgbClr>
              </a:outerShdw>
            </a:effectLst>
          </a:endParaRPr>
        </a:p>
      </dgm:t>
    </dgm:pt>
    <dgm:pt modelId="{AE820219-0E14-4A5B-8256-AEF898BC2806}" type="parTrans" cxnId="{A646CCAC-F215-4192-884F-46304099FBF2}">
      <dgm:prSet/>
      <dgm:spPr/>
      <dgm:t>
        <a:bodyPr/>
        <a:lstStyle/>
        <a:p>
          <a:endParaRPr lang="en-US"/>
        </a:p>
      </dgm:t>
    </dgm:pt>
    <dgm:pt modelId="{C2BB1F67-76DF-4279-AB5B-4A42687CCC7D}" type="sibTrans" cxnId="{A646CCAC-F215-4192-884F-46304099FBF2}">
      <dgm:prSet/>
      <dgm:spPr/>
      <dgm:t>
        <a:bodyPr/>
        <a:lstStyle/>
        <a:p>
          <a:endParaRPr lang="en-US"/>
        </a:p>
      </dgm:t>
    </dgm:pt>
    <dgm:pt modelId="{8BE39992-33A2-4D0E-8EA5-7747EBFF7541}">
      <dgm:prSet/>
      <dgm:spPr/>
      <dgm:t>
        <a:bodyPr/>
        <a:lstStyle/>
        <a:p>
          <a:pPr rtl="0"/>
          <a:r>
            <a:rPr lang="en-US" b="1" dirty="0" smtClean="0">
              <a:effectLst>
                <a:outerShdw blurRad="38100" dist="38100" dir="2700000" algn="tl">
                  <a:srgbClr val="000000">
                    <a:alpha val="43137"/>
                  </a:srgbClr>
                </a:outerShdw>
              </a:effectLst>
            </a:rPr>
            <a:t>Green-Field Development</a:t>
          </a:r>
          <a:endParaRPr lang="en-US" b="1" dirty="0">
            <a:effectLst>
              <a:outerShdw blurRad="38100" dist="38100" dir="2700000" algn="tl">
                <a:srgbClr val="000000">
                  <a:alpha val="43137"/>
                </a:srgbClr>
              </a:outerShdw>
            </a:effectLst>
          </a:endParaRPr>
        </a:p>
      </dgm:t>
    </dgm:pt>
    <dgm:pt modelId="{F3371B65-4E45-467F-AAF6-4601D67971BF}" type="parTrans" cxnId="{0774D7BE-D7BD-484A-B06C-38C61170BE27}">
      <dgm:prSet/>
      <dgm:spPr/>
      <dgm:t>
        <a:bodyPr/>
        <a:lstStyle/>
        <a:p>
          <a:endParaRPr lang="en-US"/>
        </a:p>
      </dgm:t>
    </dgm:pt>
    <dgm:pt modelId="{3D96B803-D945-4497-821F-02C6E7FAF006}" type="sibTrans" cxnId="{0774D7BE-D7BD-484A-B06C-38C61170BE27}">
      <dgm:prSet/>
      <dgm:spPr/>
      <dgm:t>
        <a:bodyPr/>
        <a:lstStyle/>
        <a:p>
          <a:endParaRPr lang="en-US"/>
        </a:p>
      </dgm:t>
    </dgm:pt>
    <dgm:pt modelId="{A3412E5F-257C-46D5-92A5-EC0D3B2AA206}">
      <dgm:prSet/>
      <dgm:spPr/>
      <dgm:t>
        <a:bodyPr/>
        <a:lstStyle/>
        <a:p>
          <a:pPr rtl="0"/>
          <a:r>
            <a:rPr lang="en-US" b="1" dirty="0" smtClean="0">
              <a:effectLst>
                <a:outerShdw blurRad="38100" dist="38100" dir="2700000" algn="tl">
                  <a:srgbClr val="000000">
                    <a:alpha val="43137"/>
                  </a:srgbClr>
                </a:outerShdw>
              </a:effectLst>
            </a:rPr>
            <a:t>Production Sharing</a:t>
          </a:r>
          <a:endParaRPr lang="en-US" b="1" dirty="0">
            <a:effectLst>
              <a:outerShdw blurRad="38100" dist="38100" dir="2700000" algn="tl">
                <a:srgbClr val="000000">
                  <a:alpha val="43137"/>
                </a:srgbClr>
              </a:outerShdw>
            </a:effectLst>
          </a:endParaRPr>
        </a:p>
      </dgm:t>
    </dgm:pt>
    <dgm:pt modelId="{398EA76D-89D6-4BEF-BE73-0F1A8654053F}" type="parTrans" cxnId="{522FBDCF-4D9B-4BDE-B618-C9B40396A8DC}">
      <dgm:prSet/>
      <dgm:spPr/>
      <dgm:t>
        <a:bodyPr/>
        <a:lstStyle/>
        <a:p>
          <a:endParaRPr lang="en-US"/>
        </a:p>
      </dgm:t>
    </dgm:pt>
    <dgm:pt modelId="{0793892D-CCF9-4653-BD4D-0F2D75CFE6A7}" type="sibTrans" cxnId="{522FBDCF-4D9B-4BDE-B618-C9B40396A8DC}">
      <dgm:prSet/>
      <dgm:spPr/>
      <dgm:t>
        <a:bodyPr/>
        <a:lstStyle/>
        <a:p>
          <a:endParaRPr lang="en-US"/>
        </a:p>
      </dgm:t>
    </dgm:pt>
    <dgm:pt modelId="{A48C2F46-09C4-4D69-9B4F-97977F077BD4}">
      <dgm:prSet/>
      <dgm:spPr/>
      <dgm:t>
        <a:bodyPr/>
        <a:lstStyle/>
        <a:p>
          <a:pPr rtl="0"/>
          <a:r>
            <a:rPr lang="en-US" b="1" dirty="0" smtClean="0">
              <a:effectLst>
                <a:outerShdw blurRad="38100" dist="38100" dir="2700000" algn="tl">
                  <a:srgbClr val="000000">
                    <a:alpha val="43137"/>
                  </a:srgbClr>
                </a:outerShdw>
              </a:effectLst>
            </a:rPr>
            <a:t>Turn-Key </a:t>
          </a:r>
          <a:r>
            <a:rPr lang="en-US" b="1" dirty="0" smtClean="0">
              <a:effectLst>
                <a:outerShdw blurRad="38100" dist="38100" dir="2700000" algn="tl">
                  <a:srgbClr val="000000">
                    <a:alpha val="43137"/>
                  </a:srgbClr>
                </a:outerShdw>
              </a:effectLst>
            </a:rPr>
            <a:t>Operations</a:t>
          </a:r>
          <a:endParaRPr lang="en-US" b="1" dirty="0">
            <a:effectLst>
              <a:outerShdw blurRad="38100" dist="38100" dir="2700000" algn="tl">
                <a:srgbClr val="000000">
                  <a:alpha val="43137"/>
                </a:srgbClr>
              </a:outerShdw>
            </a:effectLst>
          </a:endParaRPr>
        </a:p>
      </dgm:t>
    </dgm:pt>
    <dgm:pt modelId="{16D27E17-E6C6-4AAE-A1F8-80B2255D7E03}" type="parTrans" cxnId="{97627A91-8A6A-4FEF-9183-EA9102FD4F4A}">
      <dgm:prSet/>
      <dgm:spPr/>
      <dgm:t>
        <a:bodyPr/>
        <a:lstStyle/>
        <a:p>
          <a:endParaRPr lang="en-US"/>
        </a:p>
      </dgm:t>
    </dgm:pt>
    <dgm:pt modelId="{3A2BBEFB-C9B0-41B8-A360-6D8960FE7E5D}" type="sibTrans" cxnId="{97627A91-8A6A-4FEF-9183-EA9102FD4F4A}">
      <dgm:prSet/>
      <dgm:spPr/>
      <dgm:t>
        <a:bodyPr/>
        <a:lstStyle/>
        <a:p>
          <a:endParaRPr lang="en-US"/>
        </a:p>
      </dgm:t>
    </dgm:pt>
    <dgm:pt modelId="{BF17B7FA-D72A-45DC-8759-B8CBDD64A66B}">
      <dgm:prSet/>
      <dgm:spPr/>
      <dgm:t>
        <a:bodyPr/>
        <a:lstStyle/>
        <a:p>
          <a:pPr rtl="0"/>
          <a:r>
            <a:rPr lang="en-US" b="1" dirty="0" smtClean="0">
              <a:effectLst>
                <a:outerShdw blurRad="38100" dist="38100" dir="2700000" algn="tl">
                  <a:srgbClr val="000000">
                    <a:alpha val="43137"/>
                  </a:srgbClr>
                </a:outerShdw>
              </a:effectLst>
            </a:rPr>
            <a:t>BOT Concept</a:t>
          </a:r>
          <a:endParaRPr lang="en-US" b="1" dirty="0">
            <a:effectLst>
              <a:outerShdw blurRad="38100" dist="38100" dir="2700000" algn="tl">
                <a:srgbClr val="000000">
                  <a:alpha val="43137"/>
                </a:srgbClr>
              </a:outerShdw>
            </a:effectLst>
          </a:endParaRPr>
        </a:p>
      </dgm:t>
    </dgm:pt>
    <dgm:pt modelId="{AFD3E6C1-2BDE-4E0E-9C1E-4703287BE630}" type="parTrans" cxnId="{0320FE3C-AE06-4632-B014-8D2672766416}">
      <dgm:prSet/>
      <dgm:spPr/>
      <dgm:t>
        <a:bodyPr/>
        <a:lstStyle/>
        <a:p>
          <a:endParaRPr lang="en-US"/>
        </a:p>
      </dgm:t>
    </dgm:pt>
    <dgm:pt modelId="{45401C3A-8617-49D9-89BD-AB6EB5E59B26}" type="sibTrans" cxnId="{0320FE3C-AE06-4632-B014-8D2672766416}">
      <dgm:prSet/>
      <dgm:spPr/>
      <dgm:t>
        <a:bodyPr/>
        <a:lstStyle/>
        <a:p>
          <a:endParaRPr lang="en-US"/>
        </a:p>
      </dgm:t>
    </dgm:pt>
    <dgm:pt modelId="{F1DC0D4A-7670-473E-B631-0B0FDAF9D7D5}">
      <dgm:prSet/>
      <dgm:spPr/>
      <dgm:t>
        <a:bodyPr/>
        <a:lstStyle/>
        <a:p>
          <a:pPr rtl="0"/>
          <a:r>
            <a:rPr lang="en-US" b="1" dirty="0" smtClean="0">
              <a:effectLst>
                <a:outerShdw blurRad="38100" dist="38100" dir="2700000" algn="tl">
                  <a:srgbClr val="000000">
                    <a:alpha val="43137"/>
                  </a:srgbClr>
                </a:outerShdw>
              </a:effectLst>
            </a:rPr>
            <a:t>Management Contracts</a:t>
          </a:r>
          <a:endParaRPr lang="en-US" b="1" dirty="0">
            <a:effectLst>
              <a:outerShdw blurRad="38100" dist="38100" dir="2700000" algn="tl">
                <a:srgbClr val="000000">
                  <a:alpha val="43137"/>
                </a:srgbClr>
              </a:outerShdw>
            </a:effectLst>
          </a:endParaRPr>
        </a:p>
      </dgm:t>
    </dgm:pt>
    <dgm:pt modelId="{2E8F5B44-F168-4302-A535-825411F11D6E}" type="parTrans" cxnId="{8723D477-4F01-4964-AB65-0508477C8530}">
      <dgm:prSet/>
      <dgm:spPr/>
      <dgm:t>
        <a:bodyPr/>
        <a:lstStyle/>
        <a:p>
          <a:endParaRPr lang="en-US"/>
        </a:p>
      </dgm:t>
    </dgm:pt>
    <dgm:pt modelId="{5DEAF2F7-07E1-49F3-B9C8-69B4D0887DD9}" type="sibTrans" cxnId="{8723D477-4F01-4964-AB65-0508477C8530}">
      <dgm:prSet/>
      <dgm:spPr/>
      <dgm:t>
        <a:bodyPr/>
        <a:lstStyle/>
        <a:p>
          <a:endParaRPr lang="en-US"/>
        </a:p>
      </dgm:t>
    </dgm:pt>
    <dgm:pt modelId="{D3CFA294-6AE5-4D3A-80FD-8F06DCCACF48}" type="pres">
      <dgm:prSet presAssocID="{4634C8E8-F78C-4A30-B1B5-7387116B5389}" presName="diagram" presStyleCnt="0">
        <dgm:presLayoutVars>
          <dgm:dir/>
          <dgm:resizeHandles val="exact"/>
        </dgm:presLayoutVars>
      </dgm:prSet>
      <dgm:spPr/>
      <dgm:t>
        <a:bodyPr/>
        <a:lstStyle/>
        <a:p>
          <a:endParaRPr lang="en-US"/>
        </a:p>
      </dgm:t>
    </dgm:pt>
    <dgm:pt modelId="{0F5D850C-BA7C-4CE2-AC95-886C8987AD47}" type="pres">
      <dgm:prSet presAssocID="{E28071F9-6084-4815-AADF-58716441E9A1}" presName="node" presStyleLbl="node1" presStyleIdx="0" presStyleCnt="10">
        <dgm:presLayoutVars>
          <dgm:bulletEnabled val="1"/>
        </dgm:presLayoutVars>
      </dgm:prSet>
      <dgm:spPr/>
      <dgm:t>
        <a:bodyPr/>
        <a:lstStyle/>
        <a:p>
          <a:endParaRPr lang="en-US"/>
        </a:p>
      </dgm:t>
    </dgm:pt>
    <dgm:pt modelId="{463BDCC2-71A4-48FF-9C44-E6B225E52DB1}" type="pres">
      <dgm:prSet presAssocID="{B14DA28C-0E82-4D29-8C62-01C67CFF4C56}" presName="sibTrans" presStyleCnt="0"/>
      <dgm:spPr/>
    </dgm:pt>
    <dgm:pt modelId="{AECEE0DB-02E5-4F4A-9A86-7A712D5029F4}" type="pres">
      <dgm:prSet presAssocID="{8DEEFCAF-AAA5-4FD5-A437-8DA1BBC36CBA}" presName="node" presStyleLbl="node1" presStyleIdx="1" presStyleCnt="10">
        <dgm:presLayoutVars>
          <dgm:bulletEnabled val="1"/>
        </dgm:presLayoutVars>
      </dgm:prSet>
      <dgm:spPr/>
      <dgm:t>
        <a:bodyPr/>
        <a:lstStyle/>
        <a:p>
          <a:endParaRPr lang="en-US"/>
        </a:p>
      </dgm:t>
    </dgm:pt>
    <dgm:pt modelId="{0DA0BF51-2976-4FE3-8A17-B37E960FE725}" type="pres">
      <dgm:prSet presAssocID="{CDDDD812-CD8B-4D27-86D5-751F36D85B16}" presName="sibTrans" presStyleCnt="0"/>
      <dgm:spPr/>
    </dgm:pt>
    <dgm:pt modelId="{B015FCCB-A968-4291-9B6B-6A7632989D6D}" type="pres">
      <dgm:prSet presAssocID="{F29642E3-9DB9-4EA8-A880-C0C8A9EA5A78}" presName="node" presStyleLbl="node1" presStyleIdx="2" presStyleCnt="10">
        <dgm:presLayoutVars>
          <dgm:bulletEnabled val="1"/>
        </dgm:presLayoutVars>
      </dgm:prSet>
      <dgm:spPr/>
      <dgm:t>
        <a:bodyPr/>
        <a:lstStyle/>
        <a:p>
          <a:endParaRPr lang="en-US"/>
        </a:p>
      </dgm:t>
    </dgm:pt>
    <dgm:pt modelId="{898DB1BA-5791-40F6-AEC4-C8DF207A5F86}" type="pres">
      <dgm:prSet presAssocID="{A4DA65FD-2669-460F-A5CE-A1E574FE508C}" presName="sibTrans" presStyleCnt="0"/>
      <dgm:spPr/>
    </dgm:pt>
    <dgm:pt modelId="{600FAAA1-05F2-4086-ADCF-277B4B30ED06}" type="pres">
      <dgm:prSet presAssocID="{5CA5D3DF-1F83-494A-88D9-A91D566CBD50}" presName="node" presStyleLbl="node1" presStyleIdx="3" presStyleCnt="10">
        <dgm:presLayoutVars>
          <dgm:bulletEnabled val="1"/>
        </dgm:presLayoutVars>
      </dgm:prSet>
      <dgm:spPr/>
      <dgm:t>
        <a:bodyPr/>
        <a:lstStyle/>
        <a:p>
          <a:endParaRPr lang="en-US"/>
        </a:p>
      </dgm:t>
    </dgm:pt>
    <dgm:pt modelId="{D46B68EE-A892-49AE-8DEA-A45D645E3FDA}" type="pres">
      <dgm:prSet presAssocID="{B2EA34DC-7ECC-41CF-80DF-25A27FD72B2E}" presName="sibTrans" presStyleCnt="0"/>
      <dgm:spPr/>
    </dgm:pt>
    <dgm:pt modelId="{5F16BB7E-9A73-4D94-8100-58DA132017A4}" type="pres">
      <dgm:prSet presAssocID="{2F4ADB71-603B-4924-AFA5-20CC0996DA69}" presName="node" presStyleLbl="node1" presStyleIdx="4" presStyleCnt="10">
        <dgm:presLayoutVars>
          <dgm:bulletEnabled val="1"/>
        </dgm:presLayoutVars>
      </dgm:prSet>
      <dgm:spPr/>
      <dgm:t>
        <a:bodyPr/>
        <a:lstStyle/>
        <a:p>
          <a:endParaRPr lang="en-US"/>
        </a:p>
      </dgm:t>
    </dgm:pt>
    <dgm:pt modelId="{9F13DBB1-52FC-4DB8-A9D7-615F63CE9A6E}" type="pres">
      <dgm:prSet presAssocID="{C2BB1F67-76DF-4279-AB5B-4A42687CCC7D}" presName="sibTrans" presStyleCnt="0"/>
      <dgm:spPr/>
    </dgm:pt>
    <dgm:pt modelId="{D85B6E36-A329-4874-B73F-B80640791D05}" type="pres">
      <dgm:prSet presAssocID="{8BE39992-33A2-4D0E-8EA5-7747EBFF7541}" presName="node" presStyleLbl="node1" presStyleIdx="5" presStyleCnt="10">
        <dgm:presLayoutVars>
          <dgm:bulletEnabled val="1"/>
        </dgm:presLayoutVars>
      </dgm:prSet>
      <dgm:spPr/>
      <dgm:t>
        <a:bodyPr/>
        <a:lstStyle/>
        <a:p>
          <a:endParaRPr lang="en-US"/>
        </a:p>
      </dgm:t>
    </dgm:pt>
    <dgm:pt modelId="{39A87CE1-D642-41A8-9704-AD9D1CD25775}" type="pres">
      <dgm:prSet presAssocID="{3D96B803-D945-4497-821F-02C6E7FAF006}" presName="sibTrans" presStyleCnt="0"/>
      <dgm:spPr/>
    </dgm:pt>
    <dgm:pt modelId="{F276BBCF-EBE7-40AD-98EA-9A1766AAB719}" type="pres">
      <dgm:prSet presAssocID="{A3412E5F-257C-46D5-92A5-EC0D3B2AA206}" presName="node" presStyleLbl="node1" presStyleIdx="6" presStyleCnt="10">
        <dgm:presLayoutVars>
          <dgm:bulletEnabled val="1"/>
        </dgm:presLayoutVars>
      </dgm:prSet>
      <dgm:spPr/>
      <dgm:t>
        <a:bodyPr/>
        <a:lstStyle/>
        <a:p>
          <a:endParaRPr lang="en-US"/>
        </a:p>
      </dgm:t>
    </dgm:pt>
    <dgm:pt modelId="{18FFC3D2-A466-41C7-932F-B58E42FE409A}" type="pres">
      <dgm:prSet presAssocID="{0793892D-CCF9-4653-BD4D-0F2D75CFE6A7}" presName="sibTrans" presStyleCnt="0"/>
      <dgm:spPr/>
    </dgm:pt>
    <dgm:pt modelId="{22E21688-0784-44CE-A7D7-A2A0CDF4E697}" type="pres">
      <dgm:prSet presAssocID="{A48C2F46-09C4-4D69-9B4F-97977F077BD4}" presName="node" presStyleLbl="node1" presStyleIdx="7" presStyleCnt="10">
        <dgm:presLayoutVars>
          <dgm:bulletEnabled val="1"/>
        </dgm:presLayoutVars>
      </dgm:prSet>
      <dgm:spPr/>
      <dgm:t>
        <a:bodyPr/>
        <a:lstStyle/>
        <a:p>
          <a:endParaRPr lang="en-US"/>
        </a:p>
      </dgm:t>
    </dgm:pt>
    <dgm:pt modelId="{A60262E5-0543-4962-97E6-B5FA31A62FB8}" type="pres">
      <dgm:prSet presAssocID="{3A2BBEFB-C9B0-41B8-A360-6D8960FE7E5D}" presName="sibTrans" presStyleCnt="0"/>
      <dgm:spPr/>
    </dgm:pt>
    <dgm:pt modelId="{23571E07-A2CC-4DEF-BFF4-DF5C1D3F5CEE}" type="pres">
      <dgm:prSet presAssocID="{BF17B7FA-D72A-45DC-8759-B8CBDD64A66B}" presName="node" presStyleLbl="node1" presStyleIdx="8" presStyleCnt="10">
        <dgm:presLayoutVars>
          <dgm:bulletEnabled val="1"/>
        </dgm:presLayoutVars>
      </dgm:prSet>
      <dgm:spPr/>
      <dgm:t>
        <a:bodyPr/>
        <a:lstStyle/>
        <a:p>
          <a:endParaRPr lang="en-US"/>
        </a:p>
      </dgm:t>
    </dgm:pt>
    <dgm:pt modelId="{CD25A7E3-BFDA-41DF-BCE6-48B54181C543}" type="pres">
      <dgm:prSet presAssocID="{45401C3A-8617-49D9-89BD-AB6EB5E59B26}" presName="sibTrans" presStyleCnt="0"/>
      <dgm:spPr/>
    </dgm:pt>
    <dgm:pt modelId="{7A2C7EFE-332B-44CC-A195-D6FDEAD97389}" type="pres">
      <dgm:prSet presAssocID="{F1DC0D4A-7670-473E-B631-0B0FDAF9D7D5}" presName="node" presStyleLbl="node1" presStyleIdx="9" presStyleCnt="10">
        <dgm:presLayoutVars>
          <dgm:bulletEnabled val="1"/>
        </dgm:presLayoutVars>
      </dgm:prSet>
      <dgm:spPr/>
      <dgm:t>
        <a:bodyPr/>
        <a:lstStyle/>
        <a:p>
          <a:endParaRPr lang="en-US"/>
        </a:p>
      </dgm:t>
    </dgm:pt>
  </dgm:ptLst>
  <dgm:cxnLst>
    <dgm:cxn modelId="{0320FE3C-AE06-4632-B014-8D2672766416}" srcId="{4634C8E8-F78C-4A30-B1B5-7387116B5389}" destId="{BF17B7FA-D72A-45DC-8759-B8CBDD64A66B}" srcOrd="8" destOrd="0" parTransId="{AFD3E6C1-2BDE-4E0E-9C1E-4703287BE630}" sibTransId="{45401C3A-8617-49D9-89BD-AB6EB5E59B26}"/>
    <dgm:cxn modelId="{028555AB-7AAD-4F4B-B32A-405987BF9F2D}" type="presOf" srcId="{4634C8E8-F78C-4A30-B1B5-7387116B5389}" destId="{D3CFA294-6AE5-4D3A-80FD-8F06DCCACF48}" srcOrd="0" destOrd="0" presId="urn:microsoft.com/office/officeart/2005/8/layout/default#1"/>
    <dgm:cxn modelId="{07EDF2EF-415B-4405-B6D2-F363A242083A}" type="presOf" srcId="{A48C2F46-09C4-4D69-9B4F-97977F077BD4}" destId="{22E21688-0784-44CE-A7D7-A2A0CDF4E697}" srcOrd="0" destOrd="0" presId="urn:microsoft.com/office/officeart/2005/8/layout/default#1"/>
    <dgm:cxn modelId="{8723D477-4F01-4964-AB65-0508477C8530}" srcId="{4634C8E8-F78C-4A30-B1B5-7387116B5389}" destId="{F1DC0D4A-7670-473E-B631-0B0FDAF9D7D5}" srcOrd="9" destOrd="0" parTransId="{2E8F5B44-F168-4302-A535-825411F11D6E}" sibTransId="{5DEAF2F7-07E1-49F3-B9C8-69B4D0887DD9}"/>
    <dgm:cxn modelId="{CD3B0121-F947-4BA7-8C91-A27553CCBCB6}" type="presOf" srcId="{E28071F9-6084-4815-AADF-58716441E9A1}" destId="{0F5D850C-BA7C-4CE2-AC95-886C8987AD47}" srcOrd="0" destOrd="0" presId="urn:microsoft.com/office/officeart/2005/8/layout/default#1"/>
    <dgm:cxn modelId="{EB94CEC8-82BF-43C1-BF42-24695ABF7667}" type="presOf" srcId="{5CA5D3DF-1F83-494A-88D9-A91D566CBD50}" destId="{600FAAA1-05F2-4086-ADCF-277B4B30ED06}" srcOrd="0" destOrd="0" presId="urn:microsoft.com/office/officeart/2005/8/layout/default#1"/>
    <dgm:cxn modelId="{B42B46D2-51D7-4E1D-B968-4C2AB462D39F}" srcId="{4634C8E8-F78C-4A30-B1B5-7387116B5389}" destId="{E28071F9-6084-4815-AADF-58716441E9A1}" srcOrd="0" destOrd="0" parTransId="{40F7318B-16C8-4240-BE41-E28CB7900369}" sibTransId="{B14DA28C-0E82-4D29-8C62-01C67CFF4C56}"/>
    <dgm:cxn modelId="{522FBDCF-4D9B-4BDE-B618-C9B40396A8DC}" srcId="{4634C8E8-F78C-4A30-B1B5-7387116B5389}" destId="{A3412E5F-257C-46D5-92A5-EC0D3B2AA206}" srcOrd="6" destOrd="0" parTransId="{398EA76D-89D6-4BEF-BE73-0F1A8654053F}" sibTransId="{0793892D-CCF9-4653-BD4D-0F2D75CFE6A7}"/>
    <dgm:cxn modelId="{A646CCAC-F215-4192-884F-46304099FBF2}" srcId="{4634C8E8-F78C-4A30-B1B5-7387116B5389}" destId="{2F4ADB71-603B-4924-AFA5-20CC0996DA69}" srcOrd="4" destOrd="0" parTransId="{AE820219-0E14-4A5B-8256-AEF898BC2806}" sibTransId="{C2BB1F67-76DF-4279-AB5B-4A42687CCC7D}"/>
    <dgm:cxn modelId="{B694DA67-F013-40B2-9C90-2F99FD7D9BCD}" type="presOf" srcId="{8DEEFCAF-AAA5-4FD5-A437-8DA1BBC36CBA}" destId="{AECEE0DB-02E5-4F4A-9A86-7A712D5029F4}" srcOrd="0" destOrd="0" presId="urn:microsoft.com/office/officeart/2005/8/layout/default#1"/>
    <dgm:cxn modelId="{49DBBC5B-443D-468E-BACC-522AE397A0DE}" type="presOf" srcId="{BF17B7FA-D72A-45DC-8759-B8CBDD64A66B}" destId="{23571E07-A2CC-4DEF-BFF4-DF5C1D3F5CEE}" srcOrd="0" destOrd="0" presId="urn:microsoft.com/office/officeart/2005/8/layout/default#1"/>
    <dgm:cxn modelId="{A3C1EBC5-F296-48DB-8135-A23454FD263D}" srcId="{4634C8E8-F78C-4A30-B1B5-7387116B5389}" destId="{5CA5D3DF-1F83-494A-88D9-A91D566CBD50}" srcOrd="3" destOrd="0" parTransId="{41B177EA-8A9D-4F9C-9AAB-3330488AC3B5}" sibTransId="{B2EA34DC-7ECC-41CF-80DF-25A27FD72B2E}"/>
    <dgm:cxn modelId="{8989BD27-9148-41D1-BFE3-EDC963144484}" type="presOf" srcId="{8BE39992-33A2-4D0E-8EA5-7747EBFF7541}" destId="{D85B6E36-A329-4874-B73F-B80640791D05}" srcOrd="0" destOrd="0" presId="urn:microsoft.com/office/officeart/2005/8/layout/default#1"/>
    <dgm:cxn modelId="{B05CCD8A-5DBB-4E06-9076-1A6AF101A43A}" type="presOf" srcId="{F1DC0D4A-7670-473E-B631-0B0FDAF9D7D5}" destId="{7A2C7EFE-332B-44CC-A195-D6FDEAD97389}" srcOrd="0" destOrd="0" presId="urn:microsoft.com/office/officeart/2005/8/layout/default#1"/>
    <dgm:cxn modelId="{A7C75CE6-C030-4168-ADFA-133B8F036750}" type="presOf" srcId="{A3412E5F-257C-46D5-92A5-EC0D3B2AA206}" destId="{F276BBCF-EBE7-40AD-98EA-9A1766AAB719}" srcOrd="0" destOrd="0" presId="urn:microsoft.com/office/officeart/2005/8/layout/default#1"/>
    <dgm:cxn modelId="{5353AB10-366E-40B3-A784-3ED268DFAF14}" srcId="{4634C8E8-F78C-4A30-B1B5-7387116B5389}" destId="{8DEEFCAF-AAA5-4FD5-A437-8DA1BBC36CBA}" srcOrd="1" destOrd="0" parTransId="{3C98B252-FC5D-40BC-B062-BC9F2FCA9A87}" sibTransId="{CDDDD812-CD8B-4D27-86D5-751F36D85B16}"/>
    <dgm:cxn modelId="{A2DD5307-9755-4ACC-907B-B183F2015894}" srcId="{4634C8E8-F78C-4A30-B1B5-7387116B5389}" destId="{F29642E3-9DB9-4EA8-A880-C0C8A9EA5A78}" srcOrd="2" destOrd="0" parTransId="{4D6C1778-9B40-405C-8D83-5F1610FE31D6}" sibTransId="{A4DA65FD-2669-460F-A5CE-A1E574FE508C}"/>
    <dgm:cxn modelId="{97627A91-8A6A-4FEF-9183-EA9102FD4F4A}" srcId="{4634C8E8-F78C-4A30-B1B5-7387116B5389}" destId="{A48C2F46-09C4-4D69-9B4F-97977F077BD4}" srcOrd="7" destOrd="0" parTransId="{16D27E17-E6C6-4AAE-A1F8-80B2255D7E03}" sibTransId="{3A2BBEFB-C9B0-41B8-A360-6D8960FE7E5D}"/>
    <dgm:cxn modelId="{B0234AC9-49C4-496D-AB0C-12F402F9270C}" type="presOf" srcId="{2F4ADB71-603B-4924-AFA5-20CC0996DA69}" destId="{5F16BB7E-9A73-4D94-8100-58DA132017A4}" srcOrd="0" destOrd="0" presId="urn:microsoft.com/office/officeart/2005/8/layout/default#1"/>
    <dgm:cxn modelId="{1258B3BB-A2EB-4E5D-AF58-FA372D7D2E79}" type="presOf" srcId="{F29642E3-9DB9-4EA8-A880-C0C8A9EA5A78}" destId="{B015FCCB-A968-4291-9B6B-6A7632989D6D}" srcOrd="0" destOrd="0" presId="urn:microsoft.com/office/officeart/2005/8/layout/default#1"/>
    <dgm:cxn modelId="{0774D7BE-D7BD-484A-B06C-38C61170BE27}" srcId="{4634C8E8-F78C-4A30-B1B5-7387116B5389}" destId="{8BE39992-33A2-4D0E-8EA5-7747EBFF7541}" srcOrd="5" destOrd="0" parTransId="{F3371B65-4E45-467F-AAF6-4601D67971BF}" sibTransId="{3D96B803-D945-4497-821F-02C6E7FAF006}"/>
    <dgm:cxn modelId="{D34FE9B3-765B-426C-8B45-057B536B48CD}" type="presParOf" srcId="{D3CFA294-6AE5-4D3A-80FD-8F06DCCACF48}" destId="{0F5D850C-BA7C-4CE2-AC95-886C8987AD47}" srcOrd="0" destOrd="0" presId="urn:microsoft.com/office/officeart/2005/8/layout/default#1"/>
    <dgm:cxn modelId="{18978A75-1FA2-44C1-885C-E5EC2F07AA32}" type="presParOf" srcId="{D3CFA294-6AE5-4D3A-80FD-8F06DCCACF48}" destId="{463BDCC2-71A4-48FF-9C44-E6B225E52DB1}" srcOrd="1" destOrd="0" presId="urn:microsoft.com/office/officeart/2005/8/layout/default#1"/>
    <dgm:cxn modelId="{02DD410B-AB2C-4201-BECA-05B42C57FDA5}" type="presParOf" srcId="{D3CFA294-6AE5-4D3A-80FD-8F06DCCACF48}" destId="{AECEE0DB-02E5-4F4A-9A86-7A712D5029F4}" srcOrd="2" destOrd="0" presId="urn:microsoft.com/office/officeart/2005/8/layout/default#1"/>
    <dgm:cxn modelId="{BC49C0CD-3D78-4266-944B-17B67C31B957}" type="presParOf" srcId="{D3CFA294-6AE5-4D3A-80FD-8F06DCCACF48}" destId="{0DA0BF51-2976-4FE3-8A17-B37E960FE725}" srcOrd="3" destOrd="0" presId="urn:microsoft.com/office/officeart/2005/8/layout/default#1"/>
    <dgm:cxn modelId="{38F09F7A-6E16-4709-BB9B-327CC51FEC8C}" type="presParOf" srcId="{D3CFA294-6AE5-4D3A-80FD-8F06DCCACF48}" destId="{B015FCCB-A968-4291-9B6B-6A7632989D6D}" srcOrd="4" destOrd="0" presId="urn:microsoft.com/office/officeart/2005/8/layout/default#1"/>
    <dgm:cxn modelId="{402304C6-37B0-4137-9660-7D086DDB9855}" type="presParOf" srcId="{D3CFA294-6AE5-4D3A-80FD-8F06DCCACF48}" destId="{898DB1BA-5791-40F6-AEC4-C8DF207A5F86}" srcOrd="5" destOrd="0" presId="urn:microsoft.com/office/officeart/2005/8/layout/default#1"/>
    <dgm:cxn modelId="{95F14971-DD4C-4475-9CAF-83B78CF1EBB0}" type="presParOf" srcId="{D3CFA294-6AE5-4D3A-80FD-8F06DCCACF48}" destId="{600FAAA1-05F2-4086-ADCF-277B4B30ED06}" srcOrd="6" destOrd="0" presId="urn:microsoft.com/office/officeart/2005/8/layout/default#1"/>
    <dgm:cxn modelId="{553B6F99-048F-4976-BDA2-11E0DF374BDC}" type="presParOf" srcId="{D3CFA294-6AE5-4D3A-80FD-8F06DCCACF48}" destId="{D46B68EE-A892-49AE-8DEA-A45D645E3FDA}" srcOrd="7" destOrd="0" presId="urn:microsoft.com/office/officeart/2005/8/layout/default#1"/>
    <dgm:cxn modelId="{C62B1C8D-E560-49C6-8CAA-A47287BE2764}" type="presParOf" srcId="{D3CFA294-6AE5-4D3A-80FD-8F06DCCACF48}" destId="{5F16BB7E-9A73-4D94-8100-58DA132017A4}" srcOrd="8" destOrd="0" presId="urn:microsoft.com/office/officeart/2005/8/layout/default#1"/>
    <dgm:cxn modelId="{617E95BD-FBEA-45DF-9564-825133649135}" type="presParOf" srcId="{D3CFA294-6AE5-4D3A-80FD-8F06DCCACF48}" destId="{9F13DBB1-52FC-4DB8-A9D7-615F63CE9A6E}" srcOrd="9" destOrd="0" presId="urn:microsoft.com/office/officeart/2005/8/layout/default#1"/>
    <dgm:cxn modelId="{26EFEFF9-91C5-462B-8397-5BF0674DB81B}" type="presParOf" srcId="{D3CFA294-6AE5-4D3A-80FD-8F06DCCACF48}" destId="{D85B6E36-A329-4874-B73F-B80640791D05}" srcOrd="10" destOrd="0" presId="urn:microsoft.com/office/officeart/2005/8/layout/default#1"/>
    <dgm:cxn modelId="{51F372D4-A0A3-4661-B179-ACE5C9B03C51}" type="presParOf" srcId="{D3CFA294-6AE5-4D3A-80FD-8F06DCCACF48}" destId="{39A87CE1-D642-41A8-9704-AD9D1CD25775}" srcOrd="11" destOrd="0" presId="urn:microsoft.com/office/officeart/2005/8/layout/default#1"/>
    <dgm:cxn modelId="{178675B5-C2FF-4FC6-915E-A4C217CDDA2D}" type="presParOf" srcId="{D3CFA294-6AE5-4D3A-80FD-8F06DCCACF48}" destId="{F276BBCF-EBE7-40AD-98EA-9A1766AAB719}" srcOrd="12" destOrd="0" presId="urn:microsoft.com/office/officeart/2005/8/layout/default#1"/>
    <dgm:cxn modelId="{D719DCF5-AAF2-465D-96CF-89592C0F6BA8}" type="presParOf" srcId="{D3CFA294-6AE5-4D3A-80FD-8F06DCCACF48}" destId="{18FFC3D2-A466-41C7-932F-B58E42FE409A}" srcOrd="13" destOrd="0" presId="urn:microsoft.com/office/officeart/2005/8/layout/default#1"/>
    <dgm:cxn modelId="{FC156477-4B4E-4D03-AB9A-9CC00E1015B5}" type="presParOf" srcId="{D3CFA294-6AE5-4D3A-80FD-8F06DCCACF48}" destId="{22E21688-0784-44CE-A7D7-A2A0CDF4E697}" srcOrd="14" destOrd="0" presId="urn:microsoft.com/office/officeart/2005/8/layout/default#1"/>
    <dgm:cxn modelId="{8D91ACF4-009E-4E8B-857A-8B83B0F6F31F}" type="presParOf" srcId="{D3CFA294-6AE5-4D3A-80FD-8F06DCCACF48}" destId="{A60262E5-0543-4962-97E6-B5FA31A62FB8}" srcOrd="15" destOrd="0" presId="urn:microsoft.com/office/officeart/2005/8/layout/default#1"/>
    <dgm:cxn modelId="{536CD077-E577-454B-A578-A8F5748FDE29}" type="presParOf" srcId="{D3CFA294-6AE5-4D3A-80FD-8F06DCCACF48}" destId="{23571E07-A2CC-4DEF-BFF4-DF5C1D3F5CEE}" srcOrd="16" destOrd="0" presId="urn:microsoft.com/office/officeart/2005/8/layout/default#1"/>
    <dgm:cxn modelId="{12F644DA-313D-4E99-9278-B9A1E2569FC9}" type="presParOf" srcId="{D3CFA294-6AE5-4D3A-80FD-8F06DCCACF48}" destId="{CD25A7E3-BFDA-41DF-BCE6-48B54181C543}" srcOrd="17" destOrd="0" presId="urn:microsoft.com/office/officeart/2005/8/layout/default#1"/>
    <dgm:cxn modelId="{EC3CB579-1F11-49D3-BDB5-101EFD7BF112}" type="presParOf" srcId="{D3CFA294-6AE5-4D3A-80FD-8F06DCCACF48}" destId="{7A2C7EFE-332B-44CC-A195-D6FDEAD97389}" srcOrd="18"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5D850C-BA7C-4CE2-AC95-886C8987AD47}">
      <dsp:nvSpPr>
        <dsp:cNvPr id="0" name=""/>
        <dsp:cNvSpPr/>
      </dsp:nvSpPr>
      <dsp:spPr>
        <a:xfrm>
          <a:off x="2411" y="350242"/>
          <a:ext cx="1912739" cy="1147643"/>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effectLst>
                <a:outerShdw blurRad="38100" dist="38100" dir="2700000" algn="tl">
                  <a:srgbClr val="000000">
                    <a:alpha val="43137"/>
                  </a:srgbClr>
                </a:outerShdw>
              </a:effectLst>
            </a:rPr>
            <a:t>Exporting</a:t>
          </a:r>
          <a:endParaRPr lang="en-US" sz="2400" b="1" kern="1200" dirty="0">
            <a:effectLst>
              <a:outerShdw blurRad="38100" dist="38100" dir="2700000" algn="tl">
                <a:srgbClr val="000000">
                  <a:alpha val="43137"/>
                </a:srgbClr>
              </a:outerShdw>
            </a:effectLst>
          </a:endParaRPr>
        </a:p>
      </dsp:txBody>
      <dsp:txXfrm>
        <a:off x="2411" y="350242"/>
        <a:ext cx="1912739" cy="1147643"/>
      </dsp:txXfrm>
    </dsp:sp>
    <dsp:sp modelId="{AECEE0DB-02E5-4F4A-9A86-7A712D5029F4}">
      <dsp:nvSpPr>
        <dsp:cNvPr id="0" name=""/>
        <dsp:cNvSpPr/>
      </dsp:nvSpPr>
      <dsp:spPr>
        <a:xfrm>
          <a:off x="2106423" y="350242"/>
          <a:ext cx="1912739" cy="1147643"/>
        </a:xfrm>
        <a:prstGeom prst="rect">
          <a:avLst/>
        </a:prstGeom>
        <a:gradFill rotWithShape="0">
          <a:gsLst>
            <a:gs pos="0">
              <a:schemeClr val="accent3">
                <a:hueOff val="1250029"/>
                <a:satOff val="-1876"/>
                <a:lumOff val="-305"/>
                <a:alphaOff val="0"/>
                <a:shade val="51000"/>
                <a:satMod val="130000"/>
              </a:schemeClr>
            </a:gs>
            <a:gs pos="80000">
              <a:schemeClr val="accent3">
                <a:hueOff val="1250029"/>
                <a:satOff val="-1876"/>
                <a:lumOff val="-305"/>
                <a:alphaOff val="0"/>
                <a:shade val="93000"/>
                <a:satMod val="130000"/>
              </a:schemeClr>
            </a:gs>
            <a:gs pos="100000">
              <a:schemeClr val="accent3">
                <a:hueOff val="1250029"/>
                <a:satOff val="-1876"/>
                <a:lumOff val="-30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effectLst>
                <a:outerShdw blurRad="38100" dist="38100" dir="2700000" algn="tl">
                  <a:srgbClr val="000000">
                    <a:alpha val="43137"/>
                  </a:srgbClr>
                </a:outerShdw>
              </a:effectLst>
            </a:rPr>
            <a:t>Licensing</a:t>
          </a:r>
          <a:endParaRPr lang="en-US" sz="2400" b="1" kern="1200" dirty="0">
            <a:effectLst>
              <a:outerShdw blurRad="38100" dist="38100" dir="2700000" algn="tl">
                <a:srgbClr val="000000">
                  <a:alpha val="43137"/>
                </a:srgbClr>
              </a:outerShdw>
            </a:effectLst>
          </a:endParaRPr>
        </a:p>
      </dsp:txBody>
      <dsp:txXfrm>
        <a:off x="2106423" y="350242"/>
        <a:ext cx="1912739" cy="1147643"/>
      </dsp:txXfrm>
    </dsp:sp>
    <dsp:sp modelId="{B015FCCB-A968-4291-9B6B-6A7632989D6D}">
      <dsp:nvSpPr>
        <dsp:cNvPr id="0" name=""/>
        <dsp:cNvSpPr/>
      </dsp:nvSpPr>
      <dsp:spPr>
        <a:xfrm>
          <a:off x="4210436" y="350242"/>
          <a:ext cx="1912739" cy="1147643"/>
        </a:xfrm>
        <a:prstGeom prst="rect">
          <a:avLst/>
        </a:prstGeom>
        <a:gradFill rotWithShape="0">
          <a:gsLst>
            <a:gs pos="0">
              <a:schemeClr val="accent3">
                <a:hueOff val="2500059"/>
                <a:satOff val="-3751"/>
                <a:lumOff val="-610"/>
                <a:alphaOff val="0"/>
                <a:shade val="51000"/>
                <a:satMod val="130000"/>
              </a:schemeClr>
            </a:gs>
            <a:gs pos="80000">
              <a:schemeClr val="accent3">
                <a:hueOff val="2500059"/>
                <a:satOff val="-3751"/>
                <a:lumOff val="-610"/>
                <a:alphaOff val="0"/>
                <a:shade val="93000"/>
                <a:satMod val="130000"/>
              </a:schemeClr>
            </a:gs>
            <a:gs pos="100000">
              <a:schemeClr val="accent3">
                <a:hueOff val="2500059"/>
                <a:satOff val="-3751"/>
                <a:lumOff val="-61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effectLst>
                <a:outerShdw blurRad="38100" dist="38100" dir="2700000" algn="tl">
                  <a:srgbClr val="000000">
                    <a:alpha val="43137"/>
                  </a:srgbClr>
                </a:outerShdw>
              </a:effectLst>
            </a:rPr>
            <a:t>Franchising</a:t>
          </a:r>
          <a:endParaRPr lang="en-US" sz="2400" b="1" kern="1200" dirty="0">
            <a:effectLst>
              <a:outerShdw blurRad="38100" dist="38100" dir="2700000" algn="tl">
                <a:srgbClr val="000000">
                  <a:alpha val="43137"/>
                </a:srgbClr>
              </a:outerShdw>
            </a:effectLst>
          </a:endParaRPr>
        </a:p>
      </dsp:txBody>
      <dsp:txXfrm>
        <a:off x="4210436" y="350242"/>
        <a:ext cx="1912739" cy="1147643"/>
      </dsp:txXfrm>
    </dsp:sp>
    <dsp:sp modelId="{600FAAA1-05F2-4086-ADCF-277B4B30ED06}">
      <dsp:nvSpPr>
        <dsp:cNvPr id="0" name=""/>
        <dsp:cNvSpPr/>
      </dsp:nvSpPr>
      <dsp:spPr>
        <a:xfrm>
          <a:off x="6314449" y="350242"/>
          <a:ext cx="1912739" cy="1147643"/>
        </a:xfrm>
        <a:prstGeom prst="rect">
          <a:avLst/>
        </a:prstGeom>
        <a:gradFill rotWithShape="0">
          <a:gsLst>
            <a:gs pos="0">
              <a:schemeClr val="accent3">
                <a:hueOff val="3750088"/>
                <a:satOff val="-5627"/>
                <a:lumOff val="-915"/>
                <a:alphaOff val="0"/>
                <a:shade val="51000"/>
                <a:satMod val="130000"/>
              </a:schemeClr>
            </a:gs>
            <a:gs pos="80000">
              <a:schemeClr val="accent3">
                <a:hueOff val="3750088"/>
                <a:satOff val="-5627"/>
                <a:lumOff val="-915"/>
                <a:alphaOff val="0"/>
                <a:shade val="93000"/>
                <a:satMod val="130000"/>
              </a:schemeClr>
            </a:gs>
            <a:gs pos="100000">
              <a:schemeClr val="accent3">
                <a:hueOff val="3750088"/>
                <a:satOff val="-5627"/>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effectLst>
                <a:outerShdw blurRad="38100" dist="38100" dir="2700000" algn="tl">
                  <a:srgbClr val="000000">
                    <a:alpha val="43137"/>
                  </a:srgbClr>
                </a:outerShdw>
              </a:effectLst>
            </a:rPr>
            <a:t>Joint Venture</a:t>
          </a:r>
          <a:endParaRPr lang="en-US" sz="2400" b="1" kern="1200" dirty="0">
            <a:effectLst>
              <a:outerShdw blurRad="38100" dist="38100" dir="2700000" algn="tl">
                <a:srgbClr val="000000">
                  <a:alpha val="43137"/>
                </a:srgbClr>
              </a:outerShdw>
            </a:effectLst>
          </a:endParaRPr>
        </a:p>
      </dsp:txBody>
      <dsp:txXfrm>
        <a:off x="6314449" y="350242"/>
        <a:ext cx="1912739" cy="1147643"/>
      </dsp:txXfrm>
    </dsp:sp>
    <dsp:sp modelId="{5F16BB7E-9A73-4D94-8100-58DA132017A4}">
      <dsp:nvSpPr>
        <dsp:cNvPr id="0" name=""/>
        <dsp:cNvSpPr/>
      </dsp:nvSpPr>
      <dsp:spPr>
        <a:xfrm>
          <a:off x="2411" y="1689159"/>
          <a:ext cx="1912739" cy="1147643"/>
        </a:xfrm>
        <a:prstGeom prst="rect">
          <a:avLst/>
        </a:prstGeom>
        <a:gradFill rotWithShape="0">
          <a:gsLst>
            <a:gs pos="0">
              <a:schemeClr val="accent3">
                <a:hueOff val="5000117"/>
                <a:satOff val="-7502"/>
                <a:lumOff val="-1220"/>
                <a:alphaOff val="0"/>
                <a:shade val="51000"/>
                <a:satMod val="130000"/>
              </a:schemeClr>
            </a:gs>
            <a:gs pos="80000">
              <a:schemeClr val="accent3">
                <a:hueOff val="5000117"/>
                <a:satOff val="-7502"/>
                <a:lumOff val="-1220"/>
                <a:alphaOff val="0"/>
                <a:shade val="93000"/>
                <a:satMod val="130000"/>
              </a:schemeClr>
            </a:gs>
            <a:gs pos="100000">
              <a:schemeClr val="accent3">
                <a:hueOff val="5000117"/>
                <a:satOff val="-7502"/>
                <a:lumOff val="-122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effectLst>
                <a:outerShdw blurRad="38100" dist="38100" dir="2700000" algn="tl">
                  <a:srgbClr val="000000">
                    <a:alpha val="43137"/>
                  </a:srgbClr>
                </a:outerShdw>
              </a:effectLst>
            </a:rPr>
            <a:t>Acquisitions</a:t>
          </a:r>
          <a:endParaRPr lang="en-US" sz="2400" b="1" kern="1200" dirty="0">
            <a:effectLst>
              <a:outerShdw blurRad="38100" dist="38100" dir="2700000" algn="tl">
                <a:srgbClr val="000000">
                  <a:alpha val="43137"/>
                </a:srgbClr>
              </a:outerShdw>
            </a:effectLst>
          </a:endParaRPr>
        </a:p>
      </dsp:txBody>
      <dsp:txXfrm>
        <a:off x="2411" y="1689159"/>
        <a:ext cx="1912739" cy="1147643"/>
      </dsp:txXfrm>
    </dsp:sp>
    <dsp:sp modelId="{D85B6E36-A329-4874-B73F-B80640791D05}">
      <dsp:nvSpPr>
        <dsp:cNvPr id="0" name=""/>
        <dsp:cNvSpPr/>
      </dsp:nvSpPr>
      <dsp:spPr>
        <a:xfrm>
          <a:off x="2106423" y="1689159"/>
          <a:ext cx="1912739" cy="1147643"/>
        </a:xfrm>
        <a:prstGeom prst="rect">
          <a:avLst/>
        </a:prstGeom>
        <a:gradFill rotWithShape="0">
          <a:gsLst>
            <a:gs pos="0">
              <a:schemeClr val="accent3">
                <a:hueOff val="6250147"/>
                <a:satOff val="-9378"/>
                <a:lumOff val="-1525"/>
                <a:alphaOff val="0"/>
                <a:shade val="51000"/>
                <a:satMod val="130000"/>
              </a:schemeClr>
            </a:gs>
            <a:gs pos="80000">
              <a:schemeClr val="accent3">
                <a:hueOff val="6250147"/>
                <a:satOff val="-9378"/>
                <a:lumOff val="-1525"/>
                <a:alphaOff val="0"/>
                <a:shade val="93000"/>
                <a:satMod val="130000"/>
              </a:schemeClr>
            </a:gs>
            <a:gs pos="100000">
              <a:schemeClr val="accent3">
                <a:hueOff val="6250147"/>
                <a:satOff val="-9378"/>
                <a:lumOff val="-152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effectLst>
                <a:outerShdw blurRad="38100" dist="38100" dir="2700000" algn="tl">
                  <a:srgbClr val="000000">
                    <a:alpha val="43137"/>
                  </a:srgbClr>
                </a:outerShdw>
              </a:effectLst>
            </a:rPr>
            <a:t>Green-Field Development</a:t>
          </a:r>
          <a:endParaRPr lang="en-US" sz="2400" b="1" kern="1200" dirty="0">
            <a:effectLst>
              <a:outerShdw blurRad="38100" dist="38100" dir="2700000" algn="tl">
                <a:srgbClr val="000000">
                  <a:alpha val="43137"/>
                </a:srgbClr>
              </a:outerShdw>
            </a:effectLst>
          </a:endParaRPr>
        </a:p>
      </dsp:txBody>
      <dsp:txXfrm>
        <a:off x="2106423" y="1689159"/>
        <a:ext cx="1912739" cy="1147643"/>
      </dsp:txXfrm>
    </dsp:sp>
    <dsp:sp modelId="{F276BBCF-EBE7-40AD-98EA-9A1766AAB719}">
      <dsp:nvSpPr>
        <dsp:cNvPr id="0" name=""/>
        <dsp:cNvSpPr/>
      </dsp:nvSpPr>
      <dsp:spPr>
        <a:xfrm>
          <a:off x="4210436" y="1689159"/>
          <a:ext cx="1912739" cy="1147643"/>
        </a:xfrm>
        <a:prstGeom prst="rect">
          <a:avLst/>
        </a:prstGeom>
        <a:gradFill rotWithShape="0">
          <a:gsLst>
            <a:gs pos="0">
              <a:schemeClr val="accent3">
                <a:hueOff val="7500176"/>
                <a:satOff val="-11253"/>
                <a:lumOff val="-1830"/>
                <a:alphaOff val="0"/>
                <a:shade val="51000"/>
                <a:satMod val="130000"/>
              </a:schemeClr>
            </a:gs>
            <a:gs pos="80000">
              <a:schemeClr val="accent3">
                <a:hueOff val="7500176"/>
                <a:satOff val="-11253"/>
                <a:lumOff val="-1830"/>
                <a:alphaOff val="0"/>
                <a:shade val="93000"/>
                <a:satMod val="130000"/>
              </a:schemeClr>
            </a:gs>
            <a:gs pos="100000">
              <a:schemeClr val="accent3">
                <a:hueOff val="7500176"/>
                <a:satOff val="-11253"/>
                <a:lumOff val="-183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effectLst>
                <a:outerShdw blurRad="38100" dist="38100" dir="2700000" algn="tl">
                  <a:srgbClr val="000000">
                    <a:alpha val="43137"/>
                  </a:srgbClr>
                </a:outerShdw>
              </a:effectLst>
            </a:rPr>
            <a:t>Production Sharing</a:t>
          </a:r>
          <a:endParaRPr lang="en-US" sz="2400" b="1" kern="1200" dirty="0">
            <a:effectLst>
              <a:outerShdw blurRad="38100" dist="38100" dir="2700000" algn="tl">
                <a:srgbClr val="000000">
                  <a:alpha val="43137"/>
                </a:srgbClr>
              </a:outerShdw>
            </a:effectLst>
          </a:endParaRPr>
        </a:p>
      </dsp:txBody>
      <dsp:txXfrm>
        <a:off x="4210436" y="1689159"/>
        <a:ext cx="1912739" cy="1147643"/>
      </dsp:txXfrm>
    </dsp:sp>
    <dsp:sp modelId="{22E21688-0784-44CE-A7D7-A2A0CDF4E697}">
      <dsp:nvSpPr>
        <dsp:cNvPr id="0" name=""/>
        <dsp:cNvSpPr/>
      </dsp:nvSpPr>
      <dsp:spPr>
        <a:xfrm>
          <a:off x="6314449" y="1689159"/>
          <a:ext cx="1912739" cy="1147643"/>
        </a:xfrm>
        <a:prstGeom prst="rect">
          <a:avLst/>
        </a:prstGeom>
        <a:gradFill rotWithShape="0">
          <a:gsLst>
            <a:gs pos="0">
              <a:schemeClr val="accent3">
                <a:hueOff val="8750205"/>
                <a:satOff val="-13129"/>
                <a:lumOff val="-2135"/>
                <a:alphaOff val="0"/>
                <a:shade val="51000"/>
                <a:satMod val="130000"/>
              </a:schemeClr>
            </a:gs>
            <a:gs pos="80000">
              <a:schemeClr val="accent3">
                <a:hueOff val="8750205"/>
                <a:satOff val="-13129"/>
                <a:lumOff val="-2135"/>
                <a:alphaOff val="0"/>
                <a:shade val="93000"/>
                <a:satMod val="130000"/>
              </a:schemeClr>
            </a:gs>
            <a:gs pos="100000">
              <a:schemeClr val="accent3">
                <a:hueOff val="8750205"/>
                <a:satOff val="-13129"/>
                <a:lumOff val="-213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effectLst>
                <a:outerShdw blurRad="38100" dist="38100" dir="2700000" algn="tl">
                  <a:srgbClr val="000000">
                    <a:alpha val="43137"/>
                  </a:srgbClr>
                </a:outerShdw>
              </a:effectLst>
            </a:rPr>
            <a:t>Turn-Key </a:t>
          </a:r>
          <a:r>
            <a:rPr lang="en-US" sz="2400" b="1" kern="1200" dirty="0" smtClean="0">
              <a:effectLst>
                <a:outerShdw blurRad="38100" dist="38100" dir="2700000" algn="tl">
                  <a:srgbClr val="000000">
                    <a:alpha val="43137"/>
                  </a:srgbClr>
                </a:outerShdw>
              </a:effectLst>
            </a:rPr>
            <a:t>Operations</a:t>
          </a:r>
          <a:endParaRPr lang="en-US" sz="2400" b="1" kern="1200" dirty="0">
            <a:effectLst>
              <a:outerShdw blurRad="38100" dist="38100" dir="2700000" algn="tl">
                <a:srgbClr val="000000">
                  <a:alpha val="43137"/>
                </a:srgbClr>
              </a:outerShdw>
            </a:effectLst>
          </a:endParaRPr>
        </a:p>
      </dsp:txBody>
      <dsp:txXfrm>
        <a:off x="6314449" y="1689159"/>
        <a:ext cx="1912739" cy="1147643"/>
      </dsp:txXfrm>
    </dsp:sp>
    <dsp:sp modelId="{23571E07-A2CC-4DEF-BFF4-DF5C1D3F5CEE}">
      <dsp:nvSpPr>
        <dsp:cNvPr id="0" name=""/>
        <dsp:cNvSpPr/>
      </dsp:nvSpPr>
      <dsp:spPr>
        <a:xfrm>
          <a:off x="2106423" y="3028077"/>
          <a:ext cx="1912739" cy="1147643"/>
        </a:xfrm>
        <a:prstGeom prst="rect">
          <a:avLst/>
        </a:prstGeom>
        <a:gradFill rotWithShape="0">
          <a:gsLst>
            <a:gs pos="0">
              <a:schemeClr val="accent3">
                <a:hueOff val="10000235"/>
                <a:satOff val="-15004"/>
                <a:lumOff val="-2440"/>
                <a:alphaOff val="0"/>
                <a:shade val="51000"/>
                <a:satMod val="130000"/>
              </a:schemeClr>
            </a:gs>
            <a:gs pos="80000">
              <a:schemeClr val="accent3">
                <a:hueOff val="10000235"/>
                <a:satOff val="-15004"/>
                <a:lumOff val="-2440"/>
                <a:alphaOff val="0"/>
                <a:shade val="93000"/>
                <a:satMod val="130000"/>
              </a:schemeClr>
            </a:gs>
            <a:gs pos="100000">
              <a:schemeClr val="accent3">
                <a:hueOff val="10000235"/>
                <a:satOff val="-15004"/>
                <a:lumOff val="-244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effectLst>
                <a:outerShdw blurRad="38100" dist="38100" dir="2700000" algn="tl">
                  <a:srgbClr val="000000">
                    <a:alpha val="43137"/>
                  </a:srgbClr>
                </a:outerShdw>
              </a:effectLst>
            </a:rPr>
            <a:t>BOT Concept</a:t>
          </a:r>
          <a:endParaRPr lang="en-US" sz="2400" b="1" kern="1200" dirty="0">
            <a:effectLst>
              <a:outerShdw blurRad="38100" dist="38100" dir="2700000" algn="tl">
                <a:srgbClr val="000000">
                  <a:alpha val="43137"/>
                </a:srgbClr>
              </a:outerShdw>
            </a:effectLst>
          </a:endParaRPr>
        </a:p>
      </dsp:txBody>
      <dsp:txXfrm>
        <a:off x="2106423" y="3028077"/>
        <a:ext cx="1912739" cy="1147643"/>
      </dsp:txXfrm>
    </dsp:sp>
    <dsp:sp modelId="{7A2C7EFE-332B-44CC-A195-D6FDEAD97389}">
      <dsp:nvSpPr>
        <dsp:cNvPr id="0" name=""/>
        <dsp:cNvSpPr/>
      </dsp:nvSpPr>
      <dsp:spPr>
        <a:xfrm>
          <a:off x="4210436" y="3028077"/>
          <a:ext cx="1912739" cy="1147643"/>
        </a:xfrm>
        <a:prstGeom prst="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effectLst>
                <a:outerShdw blurRad="38100" dist="38100" dir="2700000" algn="tl">
                  <a:srgbClr val="000000">
                    <a:alpha val="43137"/>
                  </a:srgbClr>
                </a:outerShdw>
              </a:effectLst>
            </a:rPr>
            <a:t>Management Contracts</a:t>
          </a:r>
          <a:endParaRPr lang="en-US" sz="2400" b="1" kern="1200" dirty="0">
            <a:effectLst>
              <a:outerShdw blurRad="38100" dist="38100" dir="2700000" algn="tl">
                <a:srgbClr val="000000">
                  <a:alpha val="43137"/>
                </a:srgbClr>
              </a:outerShdw>
            </a:effectLst>
          </a:endParaRPr>
        </a:p>
      </dsp:txBody>
      <dsp:txXfrm>
        <a:off x="4210436" y="3028077"/>
        <a:ext cx="1912739" cy="1147643"/>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382CA9-5BF2-47EC-95E8-DEB1C74C2FA6}" type="datetimeFigureOut">
              <a:rPr lang="en-US" smtClean="0"/>
              <a:pPr/>
              <a:t>1/19/2014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DF6FCA-8189-4B33-BBB6-90EB11C90991}" type="slidenum">
              <a:rPr lang="en-US" smtClean="0"/>
              <a:pPr/>
              <a:t>‹#›</a:t>
            </a:fld>
            <a:endParaRPr lang="en-US" dirty="0"/>
          </a:p>
        </p:txBody>
      </p:sp>
    </p:spTree>
    <p:extLst>
      <p:ext uri="{BB962C8B-B14F-4D97-AF65-F5344CB8AC3E}">
        <p14:creationId xmlns:p14="http://schemas.microsoft.com/office/powerpoint/2010/main" val="3301874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u="none" strike="noStrike" kern="1200" baseline="0" dirty="0" smtClean="0">
                <a:solidFill>
                  <a:schemeClr val="tx1"/>
                </a:solidFill>
                <a:latin typeface="+mn-lt"/>
                <a:ea typeface="+mn-ea"/>
                <a:cs typeface="+mn-cs"/>
              </a:rPr>
              <a:t>After reading this chapter, you should be able to:</a:t>
            </a:r>
          </a:p>
          <a:p>
            <a:pPr marL="171450" indent="-171450">
              <a:buFont typeface="Arial" panose="020B0604020202020204" pitchFamily="34" charset="0"/>
              <a:buChar char="•"/>
            </a:pPr>
            <a:r>
              <a:rPr lang="en-US" dirty="0" smtClean="0"/>
              <a:t>Understand the three aspects of corporate strategy</a:t>
            </a:r>
          </a:p>
          <a:p>
            <a:pPr marL="171450" indent="-171450">
              <a:buFont typeface="Arial" panose="020B0604020202020204" pitchFamily="34" charset="0"/>
              <a:buChar char="•"/>
            </a:pPr>
            <a:r>
              <a:rPr lang="en-US" dirty="0" smtClean="0"/>
              <a:t>Apply the directional strategies of growth, </a:t>
            </a:r>
            <a:r>
              <a:rPr lang="en-US" dirty="0" smtClean="0"/>
              <a:t>stability </a:t>
            </a:r>
            <a:r>
              <a:rPr lang="en-US" dirty="0" smtClean="0"/>
              <a:t>and retrenchment</a:t>
            </a:r>
          </a:p>
          <a:p>
            <a:pPr marL="171450" indent="-171450">
              <a:buFont typeface="Arial" panose="020B0604020202020204" pitchFamily="34" charset="0"/>
              <a:buChar char="•"/>
            </a:pPr>
            <a:r>
              <a:rPr lang="en-US" dirty="0" smtClean="0"/>
              <a:t>Understand the differences between vertical and horizontal growth as well as concentric and conglomerate diversification</a:t>
            </a:r>
          </a:p>
          <a:p>
            <a:pPr marL="171450" indent="-171450">
              <a:buFont typeface="Arial" panose="020B0604020202020204" pitchFamily="34" charset="0"/>
              <a:buChar char="•"/>
            </a:pPr>
            <a:r>
              <a:rPr lang="en-US" dirty="0" smtClean="0"/>
              <a:t>Identify strategic options to enter a foreign country</a:t>
            </a:r>
          </a:p>
          <a:p>
            <a:pPr marL="171450" indent="-171450">
              <a:buFont typeface="Arial" panose="020B0604020202020204" pitchFamily="34" charset="0"/>
              <a:buChar char="•"/>
            </a:pPr>
            <a:r>
              <a:rPr lang="en-US" dirty="0" smtClean="0"/>
              <a:t>Apply portfolio analysis to guide decisions in companies with multiple products and businesses</a:t>
            </a:r>
          </a:p>
          <a:p>
            <a:pPr marL="171450" indent="-171450">
              <a:buFont typeface="Arial" panose="020B0604020202020204" pitchFamily="34" charset="0"/>
              <a:buChar char="•"/>
            </a:pPr>
            <a:r>
              <a:rPr lang="en-US" dirty="0" smtClean="0"/>
              <a:t>Develop a parenting strategy for a multiple-business corporation</a:t>
            </a:r>
          </a:p>
          <a:p>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a:t>
            </a:fld>
            <a:endParaRPr lang="en-US" dirty="0"/>
          </a:p>
        </p:txBody>
      </p:sp>
    </p:spTree>
    <p:extLst>
      <p:ext uri="{BB962C8B-B14F-4D97-AF65-F5344CB8AC3E}">
        <p14:creationId xmlns:p14="http://schemas.microsoft.com/office/powerpoint/2010/main" val="1995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More specifically, assuming a function previously provided by a supplier is called </a:t>
            </a:r>
            <a:r>
              <a:rPr lang="en-US" sz="1200" b="1" i="0" u="none" strike="noStrike" kern="1200" baseline="0" dirty="0" smtClean="0">
                <a:solidFill>
                  <a:schemeClr val="tx1"/>
                </a:solidFill>
                <a:latin typeface="+mn-lt"/>
                <a:ea typeface="+mn-ea"/>
                <a:cs typeface="+mn-cs"/>
              </a:rPr>
              <a:t>backward integration </a:t>
            </a:r>
            <a:r>
              <a:rPr lang="en-US" sz="1200" b="0" i="0" u="none" strike="noStrike" kern="1200" baseline="0" dirty="0" smtClean="0">
                <a:solidFill>
                  <a:schemeClr val="tx1"/>
                </a:solidFill>
                <a:latin typeface="+mn-lt"/>
                <a:ea typeface="+mn-ea"/>
                <a:cs typeface="+mn-cs"/>
              </a:rPr>
              <a:t>(going backward on an industry’s value chain). Assuming a function previously provided by a distributor is labeled </a:t>
            </a:r>
            <a:r>
              <a:rPr lang="en-US" sz="1200" b="1" i="0" u="none" strike="noStrike" kern="1200" baseline="0" dirty="0" smtClean="0">
                <a:solidFill>
                  <a:schemeClr val="tx1"/>
                </a:solidFill>
                <a:latin typeface="+mn-lt"/>
                <a:ea typeface="+mn-ea"/>
                <a:cs typeface="+mn-cs"/>
              </a:rPr>
              <a:t>forward integration </a:t>
            </a:r>
            <a:r>
              <a:rPr lang="en-US" sz="1200" b="0" i="0" u="none" strike="noStrike" kern="1200" baseline="0" dirty="0" smtClean="0">
                <a:solidFill>
                  <a:schemeClr val="tx1"/>
                </a:solidFill>
                <a:latin typeface="+mn-lt"/>
                <a:ea typeface="+mn-ea"/>
                <a:cs typeface="+mn-cs"/>
              </a:rPr>
              <a:t>(going forward on an industry’s value chain).</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11</a:t>
            </a:fld>
            <a:endParaRPr lang="en-US" dirty="0"/>
          </a:p>
        </p:txBody>
      </p:sp>
    </p:spTree>
    <p:extLst>
      <p:ext uri="{BB962C8B-B14F-4D97-AF65-F5344CB8AC3E}">
        <p14:creationId xmlns:p14="http://schemas.microsoft.com/office/powerpoint/2010/main" val="42372907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673B8C-9C6A-4F6C-98AC-C487FDF4C05C}" type="slidenum">
              <a:rPr lang="en-US" altLang="en-US"/>
              <a:pPr/>
              <a:t>12</a:t>
            </a:fld>
            <a:endParaRPr lang="en-US" altLang="en-US" dirty="0"/>
          </a:p>
        </p:txBody>
      </p:sp>
      <p:sp>
        <p:nvSpPr>
          <p:cNvPr id="291842" name="Rectangle 2"/>
          <p:cNvSpPr>
            <a:spLocks noGrp="1" noRot="1" noChangeAspect="1" noChangeArrowheads="1" noTextEdit="1"/>
          </p:cNvSpPr>
          <p:nvPr>
            <p:ph type="sldImg"/>
          </p:nvPr>
        </p:nvSpPr>
        <p:spPr>
          <a:ln/>
        </p:spPr>
      </p:sp>
      <p:sp>
        <p:nvSpPr>
          <p:cNvPr id="291843"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Transaction cost economics </a:t>
            </a:r>
            <a:r>
              <a:rPr lang="en-US" sz="1200" b="0" i="0" u="none" strike="noStrike" kern="1200" baseline="0" dirty="0" smtClean="0">
                <a:solidFill>
                  <a:schemeClr val="tx1"/>
                </a:solidFill>
                <a:latin typeface="+mn-lt"/>
                <a:ea typeface="+mn-ea"/>
                <a:cs typeface="+mn-cs"/>
              </a:rPr>
              <a:t>proposes that vertical integration is more efficient than contracting for goods and services in the marketplace when the transaction costs of buying goods on the open market become too great.</a:t>
            </a:r>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AAC396-1C8F-4B01-95A2-FB84594029CF}" type="slidenum">
              <a:rPr lang="en-US" altLang="en-US"/>
              <a:pPr/>
              <a:t>13</a:t>
            </a:fld>
            <a:endParaRPr lang="en-US" altLang="en-US" dirty="0"/>
          </a:p>
        </p:txBody>
      </p:sp>
      <p:sp>
        <p:nvSpPr>
          <p:cNvPr id="294914" name="Rectangle 2"/>
          <p:cNvSpPr>
            <a:spLocks noGrp="1" noRot="1" noChangeAspect="1" noChangeArrowheads="1" noTextEdit="1"/>
          </p:cNvSpPr>
          <p:nvPr>
            <p:ph type="sldImg"/>
          </p:nvPr>
        </p:nvSpPr>
        <p:spPr>
          <a:ln/>
        </p:spPr>
      </p:sp>
      <p:sp>
        <p:nvSpPr>
          <p:cNvPr id="294915"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Harrigan proposes that a company’s degree of vertical integration can range from total ownership of the value chain needed to make and sell a product to no ownership at all. (See </a:t>
            </a:r>
            <a:r>
              <a:rPr lang="en-US" sz="1200" b="1" i="0" u="none" strike="noStrike" kern="1200" baseline="0" dirty="0" smtClean="0">
                <a:solidFill>
                  <a:schemeClr val="tx1"/>
                </a:solidFill>
                <a:latin typeface="+mn-lt"/>
                <a:ea typeface="+mn-ea"/>
                <a:cs typeface="+mn-cs"/>
              </a:rPr>
              <a:t>Figure 7–2.</a:t>
            </a:r>
            <a:r>
              <a:rPr lang="en-US" sz="1200" b="0" i="0" u="none" strike="noStrike" kern="1200" baseline="0" dirty="0" smtClean="0">
                <a:solidFill>
                  <a:schemeClr val="tx1"/>
                </a:solidFill>
                <a:latin typeface="+mn-lt"/>
                <a:ea typeface="+mn-ea"/>
                <a:cs typeface="+mn-cs"/>
              </a:rPr>
              <a:t>)</a:t>
            </a:r>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A2EED4-D4ED-4F53-9DDB-8AC9BAA7A4EE}" type="slidenum">
              <a:rPr lang="en-US" altLang="en-US"/>
              <a:pPr/>
              <a:t>14</a:t>
            </a:fld>
            <a:endParaRPr lang="en-US" altLang="en-US" dirty="0"/>
          </a:p>
        </p:txBody>
      </p:sp>
      <p:sp>
        <p:nvSpPr>
          <p:cNvPr id="292866" name="Rectangle 2"/>
          <p:cNvSpPr>
            <a:spLocks noGrp="1" noRot="1" noChangeAspect="1" noChangeArrowheads="1" noTextEdit="1"/>
          </p:cNvSpPr>
          <p:nvPr>
            <p:ph type="sldImg"/>
          </p:nvPr>
        </p:nvSpPr>
        <p:spPr>
          <a:ln/>
        </p:spPr>
      </p:sp>
      <p:sp>
        <p:nvSpPr>
          <p:cNvPr id="292867"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Under </a:t>
            </a:r>
            <a:r>
              <a:rPr lang="en-US" sz="1200" b="1" i="0" u="none" strike="noStrike" kern="1200" baseline="0" dirty="0" smtClean="0">
                <a:solidFill>
                  <a:schemeClr val="tx1"/>
                </a:solidFill>
                <a:latin typeface="+mn-lt"/>
                <a:ea typeface="+mn-ea"/>
                <a:cs typeface="+mn-cs"/>
              </a:rPr>
              <a:t>full integration,</a:t>
            </a:r>
            <a:r>
              <a:rPr lang="en-US" sz="1200" b="0" i="0" u="none" strike="noStrike" kern="1200" baseline="0" dirty="0" smtClean="0">
                <a:solidFill>
                  <a:schemeClr val="tx1"/>
                </a:solidFill>
                <a:latin typeface="+mn-lt"/>
                <a:ea typeface="+mn-ea"/>
                <a:cs typeface="+mn-cs"/>
              </a:rPr>
              <a:t> a firm internally makes 100% of its key supplies and completely controls its distributors.</a:t>
            </a:r>
          </a:p>
          <a:p>
            <a:r>
              <a:rPr lang="en-US" sz="1200" b="0" i="0" u="none" strike="noStrike" kern="1200" baseline="0" dirty="0" smtClean="0">
                <a:solidFill>
                  <a:schemeClr val="tx1"/>
                </a:solidFill>
                <a:latin typeface="+mn-lt"/>
                <a:ea typeface="+mn-ea"/>
                <a:cs typeface="+mn-cs"/>
              </a:rPr>
              <a:t>With </a:t>
            </a:r>
            <a:r>
              <a:rPr lang="en-US" sz="1200" b="1" i="0" u="none" strike="noStrike" kern="1200" baseline="0" dirty="0" smtClean="0">
                <a:solidFill>
                  <a:schemeClr val="tx1"/>
                </a:solidFill>
                <a:latin typeface="+mn-lt"/>
                <a:ea typeface="+mn-ea"/>
                <a:cs typeface="+mn-cs"/>
              </a:rPr>
              <a:t>taper integration </a:t>
            </a:r>
            <a:r>
              <a:rPr lang="en-US" sz="1200" b="0" i="0" u="none" strike="noStrike" kern="1200" baseline="0" dirty="0" smtClean="0">
                <a:solidFill>
                  <a:schemeClr val="tx1"/>
                </a:solidFill>
                <a:latin typeface="+mn-lt"/>
                <a:ea typeface="+mn-ea"/>
                <a:cs typeface="+mn-cs"/>
              </a:rPr>
              <a:t>(also called concurrent sourcing), a firm internally produces less than half of its own requirements and buys the rest from outside suppliers (backward taper integration).</a:t>
            </a:r>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13DCB4-0DC1-48DC-8FE6-984DDEE41940}" type="slidenum">
              <a:rPr lang="en-US" altLang="en-US"/>
              <a:pPr/>
              <a:t>15</a:t>
            </a:fld>
            <a:endParaRPr lang="en-US" altLang="en-US" dirty="0"/>
          </a:p>
        </p:txBody>
      </p:sp>
      <p:sp>
        <p:nvSpPr>
          <p:cNvPr id="293890" name="Rectangle 2"/>
          <p:cNvSpPr>
            <a:spLocks noGrp="1" noRot="1" noChangeAspect="1" noChangeArrowheads="1" noTextEdit="1"/>
          </p:cNvSpPr>
          <p:nvPr>
            <p:ph type="sldImg"/>
          </p:nvPr>
        </p:nvSpPr>
        <p:spPr>
          <a:ln/>
        </p:spPr>
      </p:sp>
      <p:sp>
        <p:nvSpPr>
          <p:cNvPr id="293891"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With </a:t>
            </a:r>
            <a:r>
              <a:rPr lang="en-US" sz="1200" b="1" i="0" u="none" strike="noStrike" kern="1200" baseline="0" dirty="0" smtClean="0">
                <a:solidFill>
                  <a:schemeClr val="tx1"/>
                </a:solidFill>
                <a:latin typeface="+mn-lt"/>
                <a:ea typeface="+mn-ea"/>
                <a:cs typeface="+mn-cs"/>
              </a:rPr>
              <a:t>quasi-integration</a:t>
            </a:r>
            <a:r>
              <a:rPr lang="en-US" sz="1200" b="0" i="0" u="none" strike="noStrike" kern="1200" baseline="0" dirty="0" smtClean="0">
                <a:solidFill>
                  <a:schemeClr val="tx1"/>
                </a:solidFill>
                <a:latin typeface="+mn-lt"/>
                <a:ea typeface="+mn-ea"/>
                <a:cs typeface="+mn-cs"/>
              </a:rPr>
              <a:t>, a company does not make any of its key supplies but purchases most of its requirements from outside suppliers that are under its partial control (backward quasi-integration).</a:t>
            </a:r>
          </a:p>
          <a:p>
            <a:r>
              <a:rPr lang="en-US" sz="1200" b="1" i="0" u="none" strike="noStrike" kern="1200" baseline="0" dirty="0" smtClean="0">
                <a:solidFill>
                  <a:schemeClr val="tx1"/>
                </a:solidFill>
                <a:latin typeface="+mn-lt"/>
                <a:ea typeface="+mn-ea"/>
                <a:cs typeface="+mn-cs"/>
              </a:rPr>
              <a:t>Long-term contracts </a:t>
            </a:r>
            <a:r>
              <a:rPr lang="en-US" sz="1200" b="0" i="0" u="none" strike="noStrike" kern="1200" baseline="0" dirty="0" smtClean="0">
                <a:solidFill>
                  <a:schemeClr val="tx1"/>
                </a:solidFill>
                <a:latin typeface="+mn-lt"/>
                <a:ea typeface="+mn-ea"/>
                <a:cs typeface="+mn-cs"/>
              </a:rPr>
              <a:t>are agreements between two firms to provide agreed-upon goods and services to each other for a specified period of time.</a:t>
            </a:r>
            <a:endParaRPr lang="en-US"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95BD24-B4FE-4969-A4C7-9018EE59CE35}" type="slidenum">
              <a:rPr lang="en-US" altLang="en-US"/>
              <a:pPr/>
              <a:t>16</a:t>
            </a:fld>
            <a:endParaRPr lang="en-US" altLang="en-US" dirty="0"/>
          </a:p>
        </p:txBody>
      </p:sp>
      <p:sp>
        <p:nvSpPr>
          <p:cNvPr id="295938" name="Rectangle 2"/>
          <p:cNvSpPr>
            <a:spLocks noGrp="1" noRot="1" noChangeAspect="1" noChangeArrowheads="1" noTextEdit="1"/>
          </p:cNvSpPr>
          <p:nvPr>
            <p:ph type="sldImg"/>
          </p:nvPr>
        </p:nvSpPr>
        <p:spPr>
          <a:ln/>
        </p:spPr>
      </p:sp>
      <p:sp>
        <p:nvSpPr>
          <p:cNvPr id="295939"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A firm can achieve </a:t>
            </a:r>
            <a:r>
              <a:rPr lang="en-US" sz="1200" b="1" i="0" u="none" strike="noStrike" kern="1200" baseline="0" dirty="0" smtClean="0">
                <a:solidFill>
                  <a:schemeClr val="tx1"/>
                </a:solidFill>
                <a:latin typeface="+mn-lt"/>
                <a:ea typeface="+mn-ea"/>
                <a:cs typeface="+mn-cs"/>
              </a:rPr>
              <a:t>horizontal growth </a:t>
            </a:r>
            <a:r>
              <a:rPr lang="en-US" sz="1200" b="0" i="0" u="none" strike="noStrike" kern="1200" baseline="0" dirty="0" smtClean="0">
                <a:solidFill>
                  <a:schemeClr val="tx1"/>
                </a:solidFill>
                <a:latin typeface="+mn-lt"/>
                <a:ea typeface="+mn-ea"/>
                <a:cs typeface="+mn-cs"/>
              </a:rPr>
              <a:t>by expanding its operations into other geographic locations and/or by increasing the range of products and services</a:t>
            </a:r>
          </a:p>
          <a:p>
            <a:r>
              <a:rPr lang="en-US" sz="1200" b="0" i="0" u="none" strike="noStrike" kern="1200" baseline="0" dirty="0" smtClean="0">
                <a:solidFill>
                  <a:schemeClr val="tx1"/>
                </a:solidFill>
                <a:latin typeface="+mn-lt"/>
                <a:ea typeface="+mn-ea"/>
                <a:cs typeface="+mn-cs"/>
              </a:rPr>
              <a:t>offered to current markets.</a:t>
            </a:r>
          </a:p>
          <a:p>
            <a:r>
              <a:rPr lang="en-US" sz="1200" b="0" i="0" u="none" strike="noStrike" kern="1200" baseline="0" dirty="0" smtClean="0">
                <a:solidFill>
                  <a:schemeClr val="tx1"/>
                </a:solidFill>
                <a:latin typeface="+mn-lt"/>
                <a:ea typeface="+mn-ea"/>
                <a:cs typeface="+mn-cs"/>
              </a:rPr>
              <a:t>Horizontal growth results in </a:t>
            </a:r>
            <a:r>
              <a:rPr lang="en-US" sz="1200" b="1" i="0" u="none" strike="noStrike" kern="1200" baseline="0" dirty="0" smtClean="0">
                <a:solidFill>
                  <a:schemeClr val="tx1"/>
                </a:solidFill>
                <a:latin typeface="+mn-lt"/>
                <a:ea typeface="+mn-ea"/>
                <a:cs typeface="+mn-cs"/>
              </a:rPr>
              <a:t>horizontal integration</a:t>
            </a:r>
            <a:r>
              <a:rPr lang="en-US" sz="1200" b="0" i="0" u="none" strike="noStrike" kern="1200" baseline="0" dirty="0" smtClean="0">
                <a:solidFill>
                  <a:schemeClr val="tx1"/>
                </a:solidFill>
                <a:latin typeface="+mn-lt"/>
                <a:ea typeface="+mn-ea"/>
                <a:cs typeface="+mn-cs"/>
              </a:rPr>
              <a:t>—the degree to which a firm operates in multiple geographic locations at the same point on an industry’s value chain</a:t>
            </a:r>
            <a:endParaRPr lang="en-US"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A9530A-C0F8-4943-9367-B1F75A0EB538}" type="slidenum">
              <a:rPr lang="en-US" altLang="en-US"/>
              <a:pPr/>
              <a:t>17</a:t>
            </a:fld>
            <a:endParaRPr lang="en-US" altLang="en-US" dirty="0"/>
          </a:p>
        </p:txBody>
      </p:sp>
      <p:sp>
        <p:nvSpPr>
          <p:cNvPr id="296962" name="Rectangle 2"/>
          <p:cNvSpPr>
            <a:spLocks noGrp="1" noRot="1" noChangeAspect="1" noChangeArrowheads="1" noTextEdit="1"/>
          </p:cNvSpPr>
          <p:nvPr>
            <p:ph type="sldImg"/>
          </p:nvPr>
        </p:nvSpPr>
        <p:spPr>
          <a:ln/>
        </p:spPr>
      </p:sp>
      <p:sp>
        <p:nvSpPr>
          <p:cNvPr id="296963"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Some of the most popular options for international entry are as follows:</a:t>
            </a:r>
          </a:p>
          <a:p>
            <a:pPr marL="171450" indent="-171450">
              <a:buFont typeface="Arial" panose="020B0604020202020204" pitchFamily="34" charset="0"/>
              <a:buChar char="•"/>
            </a:pPr>
            <a:r>
              <a:rPr lang="en-US" altLang="en-US" dirty="0" smtClean="0"/>
              <a:t>Exporting</a:t>
            </a:r>
          </a:p>
          <a:p>
            <a:pPr marL="171450" indent="-171450">
              <a:buFont typeface="Arial" panose="020B0604020202020204" pitchFamily="34" charset="0"/>
              <a:buChar char="•"/>
            </a:pPr>
            <a:r>
              <a:rPr lang="en-US" altLang="en-US" dirty="0" smtClean="0"/>
              <a:t>Licensing</a:t>
            </a:r>
          </a:p>
          <a:p>
            <a:pPr marL="171450" indent="-171450">
              <a:buFont typeface="Arial" panose="020B0604020202020204" pitchFamily="34" charset="0"/>
              <a:buChar char="•"/>
            </a:pPr>
            <a:r>
              <a:rPr lang="en-US" altLang="en-US" dirty="0" smtClean="0"/>
              <a:t>Franchising</a:t>
            </a:r>
          </a:p>
          <a:p>
            <a:pPr marL="171450" indent="-171450">
              <a:buFont typeface="Arial" panose="020B0604020202020204" pitchFamily="34" charset="0"/>
              <a:buChar char="•"/>
            </a:pPr>
            <a:r>
              <a:rPr lang="en-US" altLang="en-US" dirty="0" smtClean="0"/>
              <a:t>Joint Venture</a:t>
            </a:r>
          </a:p>
          <a:p>
            <a:pPr marL="171450" indent="-171450">
              <a:buFont typeface="Arial" panose="020B0604020202020204" pitchFamily="34" charset="0"/>
              <a:buChar char="•"/>
            </a:pPr>
            <a:r>
              <a:rPr lang="en-US" altLang="en-US" dirty="0" smtClean="0"/>
              <a:t>Acquisitions</a:t>
            </a:r>
          </a:p>
          <a:p>
            <a:pPr marL="171450" indent="-171450">
              <a:buFont typeface="Arial" panose="020B0604020202020204" pitchFamily="34" charset="0"/>
              <a:buChar char="•"/>
            </a:pPr>
            <a:r>
              <a:rPr lang="en-US" altLang="en-US" dirty="0" smtClean="0"/>
              <a:t>Green-Field Development</a:t>
            </a:r>
          </a:p>
          <a:p>
            <a:pPr marL="171450" indent="-171450">
              <a:buFont typeface="Arial" panose="020B0604020202020204" pitchFamily="34" charset="0"/>
              <a:buChar char="•"/>
            </a:pPr>
            <a:r>
              <a:rPr lang="en-US" altLang="en-US" dirty="0" smtClean="0"/>
              <a:t>Production Sharing</a:t>
            </a:r>
          </a:p>
          <a:p>
            <a:pPr marL="171450" indent="-171450">
              <a:buFont typeface="Arial" panose="020B0604020202020204" pitchFamily="34" charset="0"/>
              <a:buChar char="•"/>
            </a:pPr>
            <a:r>
              <a:rPr lang="en-US" altLang="en-US" dirty="0" smtClean="0"/>
              <a:t>Turn-Key </a:t>
            </a:r>
            <a:r>
              <a:rPr lang="en-US" altLang="en-US" dirty="0" smtClean="0"/>
              <a:t>Operations</a:t>
            </a:r>
          </a:p>
          <a:p>
            <a:pPr marL="171450" indent="-171450">
              <a:buFont typeface="Arial" panose="020B0604020202020204" pitchFamily="34" charset="0"/>
              <a:buChar char="•"/>
            </a:pPr>
            <a:r>
              <a:rPr lang="en-US" altLang="en-US" dirty="0" smtClean="0"/>
              <a:t>BOT Concept</a:t>
            </a:r>
          </a:p>
          <a:p>
            <a:pPr marL="171450" indent="-171450">
              <a:buFont typeface="Arial" panose="020B0604020202020204" pitchFamily="34" charset="0"/>
              <a:buChar char="•"/>
            </a:pPr>
            <a:r>
              <a:rPr lang="en-US" altLang="en-US" dirty="0" smtClean="0"/>
              <a:t>Management Contracts</a:t>
            </a:r>
          </a:p>
          <a:p>
            <a:endParaRPr lang="en-US" altLang="en-US" dirty="0" smtClean="0"/>
          </a:p>
          <a:p>
            <a:endParaRPr lang="en-US"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9ADDCB-3232-4E98-A036-5F370AC1E44D}" type="slidenum">
              <a:rPr lang="en-US" altLang="en-US"/>
              <a:pPr/>
              <a:t>18</a:t>
            </a:fld>
            <a:endParaRPr lang="en-US" altLang="en-US" dirty="0"/>
          </a:p>
        </p:txBody>
      </p:sp>
      <p:sp>
        <p:nvSpPr>
          <p:cNvPr id="297986" name="Rectangle 2"/>
          <p:cNvSpPr>
            <a:spLocks noGrp="1" noRot="1" noChangeAspect="1" noChangeArrowheads="1" noTextEdit="1"/>
          </p:cNvSpPr>
          <p:nvPr>
            <p:ph type="sldImg"/>
          </p:nvPr>
        </p:nvSpPr>
        <p:spPr>
          <a:ln/>
        </p:spPr>
      </p:sp>
      <p:sp>
        <p:nvSpPr>
          <p:cNvPr id="297987"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Growth through </a:t>
            </a:r>
            <a:r>
              <a:rPr lang="en-US" sz="1200" b="1" i="0" u="none" strike="noStrike" kern="1200" baseline="0" dirty="0" smtClean="0">
                <a:solidFill>
                  <a:schemeClr val="tx1"/>
                </a:solidFill>
                <a:latin typeface="+mn-lt"/>
                <a:ea typeface="+mn-ea"/>
                <a:cs typeface="+mn-cs"/>
              </a:rPr>
              <a:t>concentric diversification </a:t>
            </a:r>
            <a:r>
              <a:rPr lang="en-US" sz="1200" b="0" i="0" u="none" strike="noStrike" kern="1200" baseline="0" dirty="0" smtClean="0">
                <a:solidFill>
                  <a:schemeClr val="tx1"/>
                </a:solidFill>
                <a:latin typeface="+mn-lt"/>
                <a:ea typeface="+mn-ea"/>
                <a:cs typeface="+mn-cs"/>
              </a:rPr>
              <a:t>into a related industry may be a very appropriate corporate strategy when a firm has a strong competitive position but industry attractiveness is </a:t>
            </a:r>
            <a:r>
              <a:rPr lang="en-US" sz="1200" b="0" i="0" u="none" strike="noStrike" kern="1200" baseline="0" dirty="0" smtClean="0">
                <a:solidFill>
                  <a:schemeClr val="tx1"/>
                </a:solidFill>
                <a:latin typeface="+mn-lt"/>
                <a:ea typeface="+mn-ea"/>
                <a:cs typeface="+mn-cs"/>
              </a:rPr>
              <a:t>low.</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search is for </a:t>
            </a:r>
            <a:r>
              <a:rPr lang="en-US" sz="1200" b="1" i="0" u="none" strike="noStrike" kern="1200" baseline="0" dirty="0" smtClean="0">
                <a:solidFill>
                  <a:schemeClr val="tx1"/>
                </a:solidFill>
                <a:latin typeface="+mn-lt"/>
                <a:ea typeface="+mn-ea"/>
                <a:cs typeface="+mn-cs"/>
              </a:rPr>
              <a:t>synergy,</a:t>
            </a:r>
            <a:r>
              <a:rPr lang="en-US" sz="1200" b="0" i="0" u="none" strike="noStrike" kern="1200" baseline="0" dirty="0" smtClean="0">
                <a:solidFill>
                  <a:schemeClr val="tx1"/>
                </a:solidFill>
                <a:latin typeface="+mn-lt"/>
                <a:ea typeface="+mn-ea"/>
                <a:cs typeface="+mn-cs"/>
              </a:rPr>
              <a:t> the concept that two businesses will generate more profits together than they could separately.</a:t>
            </a:r>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472991-EDA4-4450-8356-8E4B3F37B51A}" type="slidenum">
              <a:rPr lang="en-US" altLang="en-US"/>
              <a:pPr/>
              <a:t>19</a:t>
            </a:fld>
            <a:endParaRPr lang="en-US" altLang="en-US" dirty="0"/>
          </a:p>
        </p:txBody>
      </p:sp>
      <p:sp>
        <p:nvSpPr>
          <p:cNvPr id="300034" name="Rectangle 2"/>
          <p:cNvSpPr>
            <a:spLocks noGrp="1" noRot="1" noChangeAspect="1" noChangeArrowheads="1" noTextEdit="1"/>
          </p:cNvSpPr>
          <p:nvPr>
            <p:ph type="sldImg"/>
          </p:nvPr>
        </p:nvSpPr>
        <p:spPr>
          <a:ln/>
        </p:spPr>
      </p:sp>
      <p:sp>
        <p:nvSpPr>
          <p:cNvPr id="300035"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When management realizes that the current industry is unattractive and that the firm lacks outstanding abilities or skills that it could easily transfer to related products or services in other industries, the most likely strategy is </a:t>
            </a:r>
            <a:r>
              <a:rPr lang="en-US" sz="1200" b="1" i="0" u="none" strike="noStrike" kern="1200" baseline="0" dirty="0" smtClean="0">
                <a:solidFill>
                  <a:schemeClr val="tx1"/>
                </a:solidFill>
                <a:latin typeface="+mn-lt"/>
                <a:ea typeface="+mn-ea"/>
                <a:cs typeface="+mn-cs"/>
              </a:rPr>
              <a:t>conglomerate diversification</a:t>
            </a:r>
            <a:r>
              <a:rPr lang="en-US" sz="1200" b="0" i="0" u="none" strike="noStrike" kern="1200" baseline="0" dirty="0" smtClean="0">
                <a:solidFill>
                  <a:schemeClr val="tx1"/>
                </a:solidFill>
                <a:latin typeface="+mn-lt"/>
                <a:ea typeface="+mn-ea"/>
                <a:cs typeface="+mn-cs"/>
              </a:rPr>
              <a:t>—diversifying into an industry unrelated to its current one.</a:t>
            </a:r>
            <a:endParaRPr lang="en-US"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96C4E4-C0D4-42E9-9C4C-D0BB91231474}" type="slidenum">
              <a:rPr lang="en-US" altLang="en-US"/>
              <a:pPr/>
              <a:t>20</a:t>
            </a:fld>
            <a:endParaRPr lang="en-US" altLang="en-US" dirty="0"/>
          </a:p>
        </p:txBody>
      </p:sp>
      <p:sp>
        <p:nvSpPr>
          <p:cNvPr id="301058" name="Rectangle 2"/>
          <p:cNvSpPr>
            <a:spLocks noGrp="1" noRot="1" noChangeAspect="1" noChangeArrowheads="1" noTextEdit="1"/>
          </p:cNvSpPr>
          <p:nvPr>
            <p:ph type="sldImg"/>
          </p:nvPr>
        </p:nvSpPr>
        <p:spPr>
          <a:ln/>
        </p:spPr>
      </p:sp>
      <p:sp>
        <p:nvSpPr>
          <p:cNvPr id="301059"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Is vertical growth better than horizontal growth? Is concentration better than diversification? Is concentric diversification better than conglomerate diversification?</a:t>
            </a:r>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F97DD6-17AE-4142-8E64-FB547A1F71C1}" type="slidenum">
              <a:rPr lang="en-US" altLang="en-US"/>
              <a:pPr/>
              <a:t>3</a:t>
            </a:fld>
            <a:endParaRPr lang="en-US" altLang="en-US" dirty="0"/>
          </a:p>
        </p:txBody>
      </p:sp>
      <p:sp>
        <p:nvSpPr>
          <p:cNvPr id="283650" name="Rectangle 2"/>
          <p:cNvSpPr>
            <a:spLocks noGrp="1" noRot="1" noChangeAspect="1" noChangeArrowheads="1" noTextEdit="1"/>
          </p:cNvSpPr>
          <p:nvPr>
            <p:ph type="sldImg"/>
          </p:nvPr>
        </p:nvSpPr>
        <p:spPr>
          <a:ln/>
        </p:spPr>
      </p:sp>
      <p:sp>
        <p:nvSpPr>
          <p:cNvPr id="283651"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Corporate strategy </a:t>
            </a:r>
            <a:r>
              <a:rPr lang="en-US" sz="1200" b="0" i="0" u="none" strike="noStrike" kern="1200" baseline="0" dirty="0" smtClean="0">
                <a:solidFill>
                  <a:schemeClr val="tx1"/>
                </a:solidFill>
                <a:latin typeface="+mn-lt"/>
                <a:ea typeface="+mn-ea"/>
                <a:cs typeface="+mn-cs"/>
              </a:rPr>
              <a:t>is primarily about the choice of direction for a firm as a whole and the management of its business or product </a:t>
            </a:r>
            <a:r>
              <a:rPr lang="en-US" sz="1200" b="0" i="0" u="none" strike="noStrike" kern="1200" baseline="0" dirty="0" smtClean="0">
                <a:solidFill>
                  <a:schemeClr val="tx1"/>
                </a:solidFill>
                <a:latin typeface="+mn-lt"/>
                <a:ea typeface="+mn-ea"/>
                <a:cs typeface="+mn-cs"/>
              </a:rPr>
              <a:t>portfolio.</a:t>
            </a:r>
            <a:endParaRPr lang="en-US"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500677-7BCA-425E-A58B-071A597B1631}" type="slidenum">
              <a:rPr lang="en-US" altLang="en-US"/>
              <a:pPr/>
              <a:t>21</a:t>
            </a:fld>
            <a:endParaRPr lang="en-US" altLang="en-US" dirty="0"/>
          </a:p>
        </p:txBody>
      </p:sp>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A </a:t>
            </a:r>
            <a:r>
              <a:rPr lang="en-US" sz="1200" b="1" i="0" u="none" strike="noStrike" kern="1200" baseline="0" dirty="0" smtClean="0">
                <a:solidFill>
                  <a:schemeClr val="tx1"/>
                </a:solidFill>
                <a:latin typeface="+mn-lt"/>
                <a:ea typeface="+mn-ea"/>
                <a:cs typeface="+mn-cs"/>
              </a:rPr>
              <a:t>pause/proceed-with-caution strategy </a:t>
            </a:r>
            <a:r>
              <a:rPr lang="en-US" sz="1200" b="0" i="0" u="none" strike="noStrike" kern="1200" baseline="0" dirty="0" smtClean="0">
                <a:solidFill>
                  <a:schemeClr val="tx1"/>
                </a:solidFill>
                <a:latin typeface="+mn-lt"/>
                <a:ea typeface="+mn-ea"/>
                <a:cs typeface="+mn-cs"/>
              </a:rPr>
              <a:t>is, in effect, a timeout—an opportunity to rest before continuing a growth or retrenchment strategy.</a:t>
            </a:r>
          </a:p>
          <a:p>
            <a:r>
              <a:rPr lang="en-US" sz="1200" b="0" i="0" u="none" strike="noStrike" kern="1200" baseline="0" dirty="0" smtClean="0">
                <a:solidFill>
                  <a:schemeClr val="tx1"/>
                </a:solidFill>
                <a:latin typeface="+mn-lt"/>
                <a:ea typeface="+mn-ea"/>
                <a:cs typeface="+mn-cs"/>
              </a:rPr>
              <a:t>A </a:t>
            </a:r>
            <a:r>
              <a:rPr lang="en-US" sz="1200" b="1" i="0" u="none" strike="noStrike" kern="1200" baseline="0" dirty="0" smtClean="0">
                <a:solidFill>
                  <a:schemeClr val="tx1"/>
                </a:solidFill>
                <a:latin typeface="+mn-lt"/>
                <a:ea typeface="+mn-ea"/>
                <a:cs typeface="+mn-cs"/>
              </a:rPr>
              <a:t>no-change strategy </a:t>
            </a:r>
            <a:r>
              <a:rPr lang="en-US" sz="1200" b="0" i="0" u="none" strike="noStrike" kern="1200" baseline="0" dirty="0" smtClean="0">
                <a:solidFill>
                  <a:schemeClr val="tx1"/>
                </a:solidFill>
                <a:latin typeface="+mn-lt"/>
                <a:ea typeface="+mn-ea"/>
                <a:cs typeface="+mn-cs"/>
              </a:rPr>
              <a:t>is a decision to do nothing new—a choice to continue current operations and policies for the foreseeable future.</a:t>
            </a:r>
          </a:p>
          <a:p>
            <a:r>
              <a:rPr lang="en-US" sz="1200" b="0" i="0" u="none" strike="noStrike" kern="1200" baseline="0" dirty="0" smtClean="0">
                <a:solidFill>
                  <a:schemeClr val="tx1"/>
                </a:solidFill>
                <a:latin typeface="+mn-lt"/>
                <a:ea typeface="+mn-ea"/>
                <a:cs typeface="+mn-cs"/>
              </a:rPr>
              <a:t>A </a:t>
            </a:r>
            <a:r>
              <a:rPr lang="en-US" sz="1200" b="1" i="0" u="none" strike="noStrike" kern="1200" baseline="0" dirty="0" smtClean="0">
                <a:solidFill>
                  <a:schemeClr val="tx1"/>
                </a:solidFill>
                <a:latin typeface="+mn-lt"/>
                <a:ea typeface="+mn-ea"/>
                <a:cs typeface="+mn-cs"/>
              </a:rPr>
              <a:t>profit strategy </a:t>
            </a:r>
            <a:r>
              <a:rPr lang="en-US" sz="1200" b="0" i="0" u="none" strike="noStrike" kern="1200" baseline="0" dirty="0" smtClean="0">
                <a:solidFill>
                  <a:schemeClr val="tx1"/>
                </a:solidFill>
                <a:latin typeface="+mn-lt"/>
                <a:ea typeface="+mn-ea"/>
                <a:cs typeface="+mn-cs"/>
              </a:rPr>
              <a:t>is a decision to do nothing new in a worsening situation but instead to act as though the company’s problems are only temporary.</a:t>
            </a:r>
            <a:endParaRPr lang="en-US"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69B9CA-366D-48B4-A611-46ABFEA008F3}" type="slidenum">
              <a:rPr lang="en-US" altLang="en-US"/>
              <a:pPr/>
              <a:t>22</a:t>
            </a:fld>
            <a:endParaRPr lang="en-US" altLang="en-US" dirty="0"/>
          </a:p>
        </p:txBody>
      </p:sp>
      <p:sp>
        <p:nvSpPr>
          <p:cNvPr id="303106" name="Rectangle 2"/>
          <p:cNvSpPr>
            <a:spLocks noGrp="1" noRot="1" noChangeAspect="1" noChangeArrowheads="1" noTextEdit="1"/>
          </p:cNvSpPr>
          <p:nvPr>
            <p:ph type="sldImg"/>
          </p:nvPr>
        </p:nvSpPr>
        <p:spPr>
          <a:ln/>
        </p:spPr>
      </p:sp>
      <p:sp>
        <p:nvSpPr>
          <p:cNvPr id="303107"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A company may pursue </a:t>
            </a:r>
            <a:r>
              <a:rPr lang="en-US" sz="1200" b="1" i="0" u="none" strike="noStrike" kern="1200" baseline="0" dirty="0" smtClean="0">
                <a:solidFill>
                  <a:schemeClr val="tx1"/>
                </a:solidFill>
                <a:latin typeface="+mn-lt"/>
                <a:ea typeface="+mn-ea"/>
                <a:cs typeface="+mn-cs"/>
              </a:rPr>
              <a:t>retrenchment strategies </a:t>
            </a:r>
            <a:r>
              <a:rPr lang="en-US" sz="1200" b="0" i="0" u="none" strike="noStrike" kern="1200" baseline="0" dirty="0" smtClean="0">
                <a:solidFill>
                  <a:schemeClr val="tx1"/>
                </a:solidFill>
                <a:latin typeface="+mn-lt"/>
                <a:ea typeface="+mn-ea"/>
                <a:cs typeface="+mn-cs"/>
              </a:rPr>
              <a:t>when it has a weak competitive position in some or all of its product lines resulting in poor performance—sales are down and profits are becoming losses.</a:t>
            </a:r>
            <a:endParaRPr lang="en-US"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53670E-8C63-44B4-BDAB-4B40DD191121}" type="slidenum">
              <a:rPr lang="en-US" altLang="en-US"/>
              <a:pPr/>
              <a:t>23</a:t>
            </a:fld>
            <a:endParaRPr lang="en-US" altLang="en-US" dirty="0"/>
          </a:p>
        </p:txBody>
      </p:sp>
      <p:sp>
        <p:nvSpPr>
          <p:cNvPr id="304130" name="Rectangle 2"/>
          <p:cNvSpPr>
            <a:spLocks noGrp="1" noRot="1" noChangeAspect="1" noChangeArrowheads="1" noTextEdit="1"/>
          </p:cNvSpPr>
          <p:nvPr>
            <p:ph type="sldImg"/>
          </p:nvPr>
        </p:nvSpPr>
        <p:spPr>
          <a:ln/>
        </p:spPr>
      </p:sp>
      <p:sp>
        <p:nvSpPr>
          <p:cNvPr id="304131"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Turnaround strategy </a:t>
            </a:r>
            <a:r>
              <a:rPr lang="en-US" sz="1200" b="0" i="0" u="none" strike="noStrike" kern="1200" baseline="0" dirty="0" smtClean="0">
                <a:solidFill>
                  <a:schemeClr val="tx1"/>
                </a:solidFill>
                <a:latin typeface="+mn-lt"/>
                <a:ea typeface="+mn-ea"/>
                <a:cs typeface="+mn-cs"/>
              </a:rPr>
              <a:t>emphasizes the improvement of operational efficiency and is probably most appropriate when a corporation’s problems are pervasive but not yet critical.</a:t>
            </a:r>
          </a:p>
          <a:p>
            <a:r>
              <a:rPr lang="en-US" sz="1200" b="1" i="0" u="none" strike="noStrike" kern="1200" baseline="0" dirty="0" smtClean="0">
                <a:solidFill>
                  <a:schemeClr val="tx1"/>
                </a:solidFill>
                <a:latin typeface="+mn-lt"/>
                <a:ea typeface="+mn-ea"/>
                <a:cs typeface="+mn-cs"/>
              </a:rPr>
              <a:t>Contraction</a:t>
            </a:r>
            <a:r>
              <a:rPr lang="en-US" sz="1200" b="0" i="0" u="none" strike="noStrike" kern="1200" baseline="0" dirty="0" smtClean="0">
                <a:solidFill>
                  <a:schemeClr val="tx1"/>
                </a:solidFill>
                <a:latin typeface="+mn-lt"/>
                <a:ea typeface="+mn-ea"/>
                <a:cs typeface="+mn-cs"/>
              </a:rPr>
              <a:t> is the initial effort to quickly “stop the bleeding” with a general, across-the-board cutback in size and </a:t>
            </a:r>
            <a:r>
              <a:rPr lang="en-US" sz="1200" b="0" i="0" u="none" strike="noStrike" kern="1200" baseline="0" dirty="0" smtClean="0">
                <a:solidFill>
                  <a:schemeClr val="tx1"/>
                </a:solidFill>
                <a:latin typeface="+mn-lt"/>
                <a:ea typeface="+mn-ea"/>
                <a:cs typeface="+mn-cs"/>
              </a:rPr>
              <a:t>costs.</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second phase, </a:t>
            </a:r>
            <a:r>
              <a:rPr lang="en-US" sz="1200" b="1" i="0" u="none" strike="noStrike" kern="1200" baseline="0" dirty="0" smtClean="0">
                <a:solidFill>
                  <a:schemeClr val="tx1"/>
                </a:solidFill>
                <a:latin typeface="+mn-lt"/>
                <a:ea typeface="+mn-ea"/>
                <a:cs typeface="+mn-cs"/>
              </a:rPr>
              <a:t>consolidation,</a:t>
            </a:r>
            <a:r>
              <a:rPr lang="en-US" sz="1200" b="0" i="0" u="none" strike="noStrike" kern="1200" baseline="0" dirty="0" smtClean="0">
                <a:solidFill>
                  <a:schemeClr val="tx1"/>
                </a:solidFill>
                <a:latin typeface="+mn-lt"/>
                <a:ea typeface="+mn-ea"/>
                <a:cs typeface="+mn-cs"/>
              </a:rPr>
              <a:t> implements a program to stabilize the </a:t>
            </a:r>
            <a:r>
              <a:rPr lang="en-US" sz="1200" b="0" i="0" u="none" strike="noStrike" kern="1200" baseline="0" dirty="0" smtClean="0">
                <a:solidFill>
                  <a:schemeClr val="tx1"/>
                </a:solidFill>
                <a:latin typeface="+mn-lt"/>
                <a:ea typeface="+mn-ea"/>
                <a:cs typeface="+mn-cs"/>
              </a:rPr>
              <a:t>now-leaner </a:t>
            </a:r>
            <a:r>
              <a:rPr lang="en-US" sz="1200" b="0" i="0" u="none" strike="noStrike" kern="1200" baseline="0" dirty="0" smtClean="0">
                <a:solidFill>
                  <a:schemeClr val="tx1"/>
                </a:solidFill>
                <a:latin typeface="+mn-lt"/>
                <a:ea typeface="+mn-ea"/>
                <a:cs typeface="+mn-cs"/>
              </a:rPr>
              <a:t>corporation.</a:t>
            </a:r>
          </a:p>
          <a:p>
            <a:endParaRPr lang="en-US"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47928B-D55B-442A-AC74-568DC8574EA8}" type="slidenum">
              <a:rPr lang="en-US" altLang="en-US"/>
              <a:pPr/>
              <a:t>24</a:t>
            </a:fld>
            <a:endParaRPr lang="en-US" altLang="en-US" dirty="0"/>
          </a:p>
        </p:txBody>
      </p:sp>
      <p:sp>
        <p:nvSpPr>
          <p:cNvPr id="305154" name="Rectangle 2"/>
          <p:cNvSpPr>
            <a:spLocks noGrp="1" noRot="1" noChangeAspect="1" noChangeArrowheads="1" noTextEdit="1"/>
          </p:cNvSpPr>
          <p:nvPr>
            <p:ph type="sldImg"/>
          </p:nvPr>
        </p:nvSpPr>
        <p:spPr>
          <a:ln/>
        </p:spPr>
      </p:sp>
      <p:sp>
        <p:nvSpPr>
          <p:cNvPr id="305155"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A </a:t>
            </a:r>
            <a:r>
              <a:rPr lang="en-US" sz="1200" b="1" i="0" u="none" strike="noStrike" kern="1200" baseline="0" dirty="0" smtClean="0">
                <a:solidFill>
                  <a:schemeClr val="tx1"/>
                </a:solidFill>
                <a:latin typeface="+mn-lt"/>
                <a:ea typeface="+mn-ea"/>
                <a:cs typeface="+mn-cs"/>
              </a:rPr>
              <a:t>captive company strategy </a:t>
            </a:r>
            <a:r>
              <a:rPr lang="en-US" sz="1200" b="0" i="0" u="none" strike="noStrike" kern="1200" baseline="0" dirty="0" smtClean="0">
                <a:solidFill>
                  <a:schemeClr val="tx1"/>
                </a:solidFill>
                <a:latin typeface="+mn-lt"/>
                <a:ea typeface="+mn-ea"/>
                <a:cs typeface="+mn-cs"/>
              </a:rPr>
              <a:t>involves giving up independence in exchange for security. The </a:t>
            </a:r>
            <a:r>
              <a:rPr lang="en-US" sz="1200" b="1" i="0" u="none" strike="noStrike" kern="1200" baseline="0" dirty="0" smtClean="0">
                <a:solidFill>
                  <a:schemeClr val="tx1"/>
                </a:solidFill>
                <a:latin typeface="+mn-lt"/>
                <a:ea typeface="+mn-ea"/>
                <a:cs typeface="+mn-cs"/>
              </a:rPr>
              <a:t>sell-out strategy </a:t>
            </a:r>
            <a:r>
              <a:rPr lang="en-US" sz="1200" b="0" i="0" u="none" strike="noStrike" kern="1200" baseline="0" dirty="0" smtClean="0">
                <a:solidFill>
                  <a:schemeClr val="tx1"/>
                </a:solidFill>
                <a:latin typeface="+mn-lt"/>
                <a:ea typeface="+mn-ea"/>
                <a:cs typeface="+mn-cs"/>
              </a:rPr>
              <a:t>makes sense if management can still obtain</a:t>
            </a:r>
          </a:p>
          <a:p>
            <a:r>
              <a:rPr lang="en-US" sz="1200" b="0" i="0" u="none" strike="noStrike" kern="1200" baseline="0" dirty="0" smtClean="0">
                <a:solidFill>
                  <a:schemeClr val="tx1"/>
                </a:solidFill>
                <a:latin typeface="+mn-lt"/>
                <a:ea typeface="+mn-ea"/>
                <a:cs typeface="+mn-cs"/>
              </a:rPr>
              <a:t>a good price for its shareholders and the employees can keep their jobs by selling the entire company to another firm. If the corporation has multiple business lines and it chooses to sell off a division with low growth potential, this is called </a:t>
            </a:r>
            <a:r>
              <a:rPr lang="en-US" sz="1200" b="1" i="0" u="none" strike="noStrike" kern="1200" baseline="0" dirty="0" smtClean="0">
                <a:solidFill>
                  <a:schemeClr val="tx1"/>
                </a:solidFill>
                <a:latin typeface="+mn-lt"/>
                <a:ea typeface="+mn-ea"/>
                <a:cs typeface="+mn-cs"/>
              </a:rPr>
              <a:t>divestment.</a:t>
            </a:r>
            <a:endParaRPr lang="en-US" altLang="en-US" b="1"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140F53-1468-45BA-B1B3-0249D9944EFF}" type="slidenum">
              <a:rPr lang="en-US" altLang="en-US"/>
              <a:pPr/>
              <a:t>25</a:t>
            </a:fld>
            <a:endParaRPr lang="en-US" altLang="en-US" dirty="0"/>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Bankruptcy </a:t>
            </a:r>
            <a:r>
              <a:rPr lang="en-US" sz="1200" b="0" i="0" u="none" strike="noStrike" kern="1200" baseline="0" dirty="0" smtClean="0">
                <a:solidFill>
                  <a:schemeClr val="tx1"/>
                </a:solidFill>
                <a:latin typeface="+mn-lt"/>
                <a:ea typeface="+mn-ea"/>
                <a:cs typeface="+mn-cs"/>
              </a:rPr>
              <a:t>involves giving up management of the firm to the courts in return for some settlement of the corporation’s obligations. In contrast to bankruptcy, which seeks to perpetuate a corporation, </a:t>
            </a:r>
            <a:r>
              <a:rPr lang="en-US" sz="1200" b="1" i="0" u="none" strike="noStrike" kern="1200" baseline="0" dirty="0" smtClean="0">
                <a:solidFill>
                  <a:schemeClr val="tx1"/>
                </a:solidFill>
                <a:latin typeface="+mn-lt"/>
                <a:ea typeface="+mn-ea"/>
                <a:cs typeface="+mn-cs"/>
              </a:rPr>
              <a:t>liquidation </a:t>
            </a:r>
            <a:r>
              <a:rPr lang="en-US" sz="1200" b="0" i="0" u="none" strike="noStrike" kern="1200" baseline="0" dirty="0" smtClean="0">
                <a:solidFill>
                  <a:schemeClr val="tx1"/>
                </a:solidFill>
                <a:latin typeface="+mn-lt"/>
                <a:ea typeface="+mn-ea"/>
                <a:cs typeface="+mn-cs"/>
              </a:rPr>
              <a:t>is the termination of the </a:t>
            </a:r>
            <a:r>
              <a:rPr lang="en-US" sz="1200" b="0" i="0" u="none" strike="noStrike" kern="1200" baseline="0" dirty="0" smtClean="0">
                <a:solidFill>
                  <a:schemeClr val="tx1"/>
                </a:solidFill>
                <a:latin typeface="+mn-lt"/>
                <a:ea typeface="+mn-ea"/>
                <a:cs typeface="+mn-cs"/>
              </a:rPr>
              <a:t>firm.</a:t>
            </a:r>
            <a:endParaRPr lang="en-US"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149830-4AA7-492C-9BF0-53BA6FE76E81}" type="slidenum">
              <a:rPr lang="en-US" altLang="en-US"/>
              <a:pPr/>
              <a:t>26</a:t>
            </a:fld>
            <a:endParaRPr lang="en-US" altLang="en-US" dirty="0"/>
          </a:p>
        </p:txBody>
      </p:sp>
      <p:sp>
        <p:nvSpPr>
          <p:cNvPr id="307202" name="Rectangle 2"/>
          <p:cNvSpPr>
            <a:spLocks noGrp="1" noRot="1" noChangeAspect="1" noChangeArrowheads="1" noTextEdit="1"/>
          </p:cNvSpPr>
          <p:nvPr>
            <p:ph type="sldImg"/>
          </p:nvPr>
        </p:nvSpPr>
        <p:spPr>
          <a:ln/>
        </p:spPr>
      </p:sp>
      <p:sp>
        <p:nvSpPr>
          <p:cNvPr id="307203"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In </a:t>
            </a:r>
            <a:r>
              <a:rPr lang="en-US" sz="1200" b="1" i="0" u="none" strike="noStrike" kern="1200" baseline="0" dirty="0" smtClean="0">
                <a:solidFill>
                  <a:schemeClr val="tx1"/>
                </a:solidFill>
                <a:latin typeface="+mn-lt"/>
                <a:ea typeface="+mn-ea"/>
                <a:cs typeface="+mn-cs"/>
              </a:rPr>
              <a:t>portfolio analysis,</a:t>
            </a:r>
            <a:r>
              <a:rPr lang="en-US" sz="1200" b="0" i="0" u="none" strike="noStrike" kern="1200" baseline="0" dirty="0" smtClean="0">
                <a:solidFill>
                  <a:schemeClr val="tx1"/>
                </a:solidFill>
                <a:latin typeface="+mn-lt"/>
                <a:ea typeface="+mn-ea"/>
                <a:cs typeface="+mn-cs"/>
              </a:rPr>
              <a:t> top management views its product lines and business units as a series of investments from which it expects a profitable return</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E7143A-5E9F-408A-9D01-A6A99238F66E}" type="slidenum">
              <a:rPr lang="en-US" altLang="en-US"/>
              <a:pPr/>
              <a:t>27</a:t>
            </a:fld>
            <a:endParaRPr lang="en-US" altLang="en-US" dirty="0"/>
          </a:p>
        </p:txBody>
      </p:sp>
      <p:sp>
        <p:nvSpPr>
          <p:cNvPr id="310274" name="Rectangle 2"/>
          <p:cNvSpPr>
            <a:spLocks noGrp="1" noRot="1" noChangeAspect="1" noChangeArrowheads="1" noTextEdit="1"/>
          </p:cNvSpPr>
          <p:nvPr>
            <p:ph type="sldImg"/>
          </p:nvPr>
        </p:nvSpPr>
        <p:spPr>
          <a:ln/>
        </p:spPr>
      </p:sp>
      <p:sp>
        <p:nvSpPr>
          <p:cNvPr id="310275"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Using the </a:t>
            </a:r>
            <a:r>
              <a:rPr lang="en-US" sz="1200" b="1" i="0" u="none" strike="noStrike" kern="1200" baseline="0" dirty="0" smtClean="0">
                <a:solidFill>
                  <a:schemeClr val="tx1"/>
                </a:solidFill>
                <a:latin typeface="+mn-lt"/>
                <a:ea typeface="+mn-ea"/>
                <a:cs typeface="+mn-cs"/>
              </a:rPr>
              <a:t>BCG (Boston Consulting Group) Growth-Share Matrix </a:t>
            </a:r>
            <a:r>
              <a:rPr lang="en-US" sz="1200" b="0" i="0" u="none" strike="noStrike" kern="1200" baseline="0" dirty="0" smtClean="0">
                <a:solidFill>
                  <a:schemeClr val="tx1"/>
                </a:solidFill>
                <a:latin typeface="+mn-lt"/>
                <a:ea typeface="+mn-ea"/>
                <a:cs typeface="+mn-cs"/>
              </a:rPr>
              <a:t>depicted in </a:t>
            </a:r>
            <a:r>
              <a:rPr lang="en-US" sz="1200" b="1" i="0" u="none" strike="noStrike" kern="1200" baseline="0" dirty="0" smtClean="0">
                <a:solidFill>
                  <a:schemeClr val="tx1"/>
                </a:solidFill>
                <a:latin typeface="+mn-lt"/>
                <a:ea typeface="+mn-ea"/>
                <a:cs typeface="+mn-cs"/>
              </a:rPr>
              <a:t>Figure 7–3 </a:t>
            </a:r>
            <a:r>
              <a:rPr lang="en-US" sz="1200" b="0" i="0" u="none" strike="noStrike" kern="1200" baseline="0" dirty="0" smtClean="0">
                <a:solidFill>
                  <a:schemeClr val="tx1"/>
                </a:solidFill>
                <a:latin typeface="+mn-lt"/>
                <a:ea typeface="+mn-ea"/>
                <a:cs typeface="+mn-cs"/>
              </a:rPr>
              <a:t>is the simplest way to portray a corporation’s portfolio of investments. Each of the corporation’s product lines or business units is plotted on the matrix according to both the growth rate of the industry in which it competes and its relative market share.</a:t>
            </a:r>
            <a:endParaRPr lang="en-US"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749798-4860-4205-8E1A-C7FA11DFFCF8}" type="slidenum">
              <a:rPr lang="en-US" altLang="en-US"/>
              <a:pPr/>
              <a:t>28</a:t>
            </a:fld>
            <a:endParaRPr lang="en-US" altLang="en-US" dirty="0"/>
          </a:p>
        </p:txBody>
      </p:sp>
      <p:sp>
        <p:nvSpPr>
          <p:cNvPr id="308226" name="Rectangle 2"/>
          <p:cNvSpPr>
            <a:spLocks noGrp="1" noRot="1" noChangeAspect="1" noChangeArrowheads="1" noTextEdit="1"/>
          </p:cNvSpPr>
          <p:nvPr>
            <p:ph type="sldImg"/>
          </p:nvPr>
        </p:nvSpPr>
        <p:spPr>
          <a:ln/>
        </p:spPr>
      </p:sp>
      <p:sp>
        <p:nvSpPr>
          <p:cNvPr id="308227"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Question marks </a:t>
            </a:r>
            <a:r>
              <a:rPr lang="en-US" sz="1200" b="0" i="0" u="none" strike="noStrike" kern="1200" baseline="0" dirty="0" smtClean="0">
                <a:solidFill>
                  <a:schemeClr val="tx1"/>
                </a:solidFill>
                <a:latin typeface="+mn-lt"/>
                <a:ea typeface="+mn-ea"/>
                <a:cs typeface="+mn-cs"/>
              </a:rPr>
              <a:t>(sometimes called “problem children” or “wildcats”) are new products with the potential for success, but they need a lot of cash for </a:t>
            </a:r>
            <a:r>
              <a:rPr lang="en-US" sz="1200" b="0" i="0" u="none" strike="noStrike" kern="1200" baseline="0" dirty="0" smtClean="0">
                <a:solidFill>
                  <a:schemeClr val="tx1"/>
                </a:solidFill>
                <a:latin typeface="+mn-lt"/>
                <a:ea typeface="+mn-ea"/>
                <a:cs typeface="+mn-cs"/>
              </a:rPr>
              <a:t>development.</a:t>
            </a:r>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Stars </a:t>
            </a:r>
            <a:r>
              <a:rPr lang="en-US" sz="1200" b="0" i="0" u="none" strike="noStrike" kern="1200" baseline="0" dirty="0" smtClean="0">
                <a:solidFill>
                  <a:schemeClr val="tx1"/>
                </a:solidFill>
                <a:latin typeface="+mn-lt"/>
                <a:ea typeface="+mn-ea"/>
                <a:cs typeface="+mn-cs"/>
              </a:rPr>
              <a:t>are market leaders that are typically at or nearing the peak of their product life cycle and are able to generate enough cash to maintain their high share of the market and usually contribute to the company’s profits.</a:t>
            </a:r>
            <a:endParaRPr lang="en-US" alt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C6BFDA-3FA1-4F66-AE2D-8C032F93D83C}" type="slidenum">
              <a:rPr lang="en-US" altLang="en-US"/>
              <a:pPr/>
              <a:t>29</a:t>
            </a:fld>
            <a:endParaRPr lang="en-US" altLang="en-US" dirty="0"/>
          </a:p>
        </p:txBody>
      </p:sp>
      <p:sp>
        <p:nvSpPr>
          <p:cNvPr id="309250" name="Rectangle 2"/>
          <p:cNvSpPr>
            <a:spLocks noGrp="1" noRot="1" noChangeAspect="1" noChangeArrowheads="1" noTextEdit="1"/>
          </p:cNvSpPr>
          <p:nvPr>
            <p:ph type="sldImg"/>
          </p:nvPr>
        </p:nvSpPr>
        <p:spPr>
          <a:ln/>
        </p:spPr>
      </p:sp>
      <p:sp>
        <p:nvSpPr>
          <p:cNvPr id="309251"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Cash cows </a:t>
            </a:r>
            <a:r>
              <a:rPr lang="en-US" sz="1200" b="0" i="0" u="none" strike="noStrike" kern="1200" baseline="0" dirty="0" smtClean="0">
                <a:solidFill>
                  <a:schemeClr val="tx1"/>
                </a:solidFill>
                <a:latin typeface="+mn-lt"/>
                <a:ea typeface="+mn-ea"/>
                <a:cs typeface="+mn-cs"/>
              </a:rPr>
              <a:t>typically bring in far more money than is needed to maintain their market </a:t>
            </a:r>
            <a:r>
              <a:rPr lang="en-US" sz="1200" b="0" i="0" u="none" strike="noStrike" kern="1200" baseline="0" dirty="0" smtClean="0">
                <a:solidFill>
                  <a:schemeClr val="tx1"/>
                </a:solidFill>
                <a:latin typeface="+mn-lt"/>
                <a:ea typeface="+mn-ea"/>
                <a:cs typeface="+mn-cs"/>
              </a:rPr>
              <a:t>share.</a:t>
            </a:r>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Dogs </a:t>
            </a:r>
            <a:r>
              <a:rPr lang="en-US" sz="1200" b="0" i="0" u="none" strike="noStrike" kern="1200" baseline="0" dirty="0" smtClean="0">
                <a:solidFill>
                  <a:schemeClr val="tx1"/>
                </a:solidFill>
                <a:latin typeface="+mn-lt"/>
                <a:ea typeface="+mn-ea"/>
                <a:cs typeface="+mn-cs"/>
              </a:rPr>
              <a:t>have low market share and do not have the potential (because they are in an unattractive industry) to bring in much cash.</a:t>
            </a:r>
            <a:endParaRPr lang="en-US"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4FCD58-0E08-4DC3-86AE-2017499D26A6}" type="slidenum">
              <a:rPr lang="en-US" altLang="en-US"/>
              <a:pPr/>
              <a:t>30</a:t>
            </a:fld>
            <a:endParaRPr lang="en-US" altLang="en-US" dirty="0"/>
          </a:p>
        </p:txBody>
      </p:sp>
      <p:sp>
        <p:nvSpPr>
          <p:cNvPr id="311298" name="Rectangle 2"/>
          <p:cNvSpPr>
            <a:spLocks noGrp="1" noRot="1" noChangeAspect="1" noChangeArrowheads="1" noTextEdit="1"/>
          </p:cNvSpPr>
          <p:nvPr>
            <p:ph type="sldImg"/>
          </p:nvPr>
        </p:nvSpPr>
        <p:spPr>
          <a:ln/>
        </p:spPr>
      </p:sp>
      <p:sp>
        <p:nvSpPr>
          <p:cNvPr id="311299"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Unfortunately, the BCG Growth-Share Matrix also has some serious limitations:</a:t>
            </a:r>
          </a:p>
          <a:p>
            <a:r>
              <a:rPr lang="en-US" sz="1200" b="0" i="0" u="none" strike="noStrike" kern="1200" baseline="0" dirty="0" smtClean="0">
                <a:solidFill>
                  <a:schemeClr val="tx1"/>
                </a:solidFill>
                <a:latin typeface="+mn-lt"/>
                <a:ea typeface="+mn-ea"/>
                <a:cs typeface="+mn-cs"/>
              </a:rPr>
              <a:t>■ The use of highs and lows to form four categories is too simplistic.</a:t>
            </a:r>
          </a:p>
          <a:p>
            <a:r>
              <a:rPr lang="en-US" sz="1200" b="0" i="0" u="none" strike="noStrike" kern="1200" baseline="0" dirty="0" smtClean="0">
                <a:solidFill>
                  <a:schemeClr val="tx1"/>
                </a:solidFill>
                <a:latin typeface="+mn-lt"/>
                <a:ea typeface="+mn-ea"/>
                <a:cs typeface="+mn-cs"/>
              </a:rPr>
              <a:t>■ The link between market share and profitability is questionable</a:t>
            </a:r>
          </a:p>
          <a:p>
            <a:r>
              <a:rPr lang="en-US" sz="1200" b="0" i="0" u="none" strike="noStrike" kern="1200" baseline="0" dirty="0" smtClean="0">
                <a:solidFill>
                  <a:schemeClr val="tx1"/>
                </a:solidFill>
                <a:latin typeface="+mn-lt"/>
                <a:ea typeface="+mn-ea"/>
                <a:cs typeface="+mn-cs"/>
              </a:rPr>
              <a:t>■ Growth rate is only one aspect of industry attractiveness.</a:t>
            </a:r>
          </a:p>
          <a:p>
            <a:r>
              <a:rPr lang="en-US" sz="1200" b="0" i="0" u="none" strike="noStrike" kern="1200" baseline="0" dirty="0" smtClean="0">
                <a:solidFill>
                  <a:schemeClr val="tx1"/>
                </a:solidFill>
                <a:latin typeface="+mn-lt"/>
                <a:ea typeface="+mn-ea"/>
                <a:cs typeface="+mn-cs"/>
              </a:rPr>
              <a:t>■ Product lines or business units are considered only in relation to one competitor: the market leader. Small competitors with fast-growing market shares are ignored.</a:t>
            </a:r>
          </a:p>
          <a:p>
            <a:r>
              <a:rPr lang="en-US" sz="1200" b="0" i="0" u="none" strike="noStrike" kern="1200" baseline="0" dirty="0" smtClean="0">
                <a:solidFill>
                  <a:schemeClr val="tx1"/>
                </a:solidFill>
                <a:latin typeface="+mn-lt"/>
                <a:ea typeface="+mn-ea"/>
                <a:cs typeface="+mn-cs"/>
              </a:rPr>
              <a:t>■ Market share is only one aspect of overall competitive position.</a:t>
            </a:r>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11CB1F-EC44-410D-8B5D-1F553ACE96B6}" type="slidenum">
              <a:rPr lang="en-US" altLang="en-US"/>
              <a:pPr/>
              <a:t>4</a:t>
            </a:fld>
            <a:endParaRPr lang="en-US" altLang="en-US" dirty="0"/>
          </a:p>
        </p:txBody>
      </p:sp>
      <p:sp>
        <p:nvSpPr>
          <p:cNvPr id="284674" name="Rectangle 2"/>
          <p:cNvSpPr>
            <a:spLocks noGrp="1" noRot="1" noChangeAspect="1" noChangeArrowheads="1" noTextEdit="1"/>
          </p:cNvSpPr>
          <p:nvPr>
            <p:ph type="sldImg"/>
          </p:nvPr>
        </p:nvSpPr>
        <p:spPr>
          <a:ln/>
        </p:spPr>
      </p:sp>
      <p:sp>
        <p:nvSpPr>
          <p:cNvPr id="284675"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Corporate strategy addresses three key issues facing the corporation as a whole:</a:t>
            </a:r>
          </a:p>
          <a:p>
            <a:r>
              <a:rPr lang="en-US" sz="1200" b="0" i="0" u="none" strike="noStrike" kern="1200" baseline="0" dirty="0" smtClean="0">
                <a:solidFill>
                  <a:schemeClr val="tx1"/>
                </a:solidFill>
                <a:latin typeface="+mn-lt"/>
                <a:ea typeface="+mn-ea"/>
                <a:cs typeface="+mn-cs"/>
              </a:rPr>
              <a:t>1. The firm’s overall orientation toward growth, </a:t>
            </a:r>
            <a:r>
              <a:rPr lang="en-US" sz="1200" b="0" i="0" u="none" strike="noStrike" kern="1200" baseline="0" dirty="0" smtClean="0">
                <a:solidFill>
                  <a:schemeClr val="tx1"/>
                </a:solidFill>
                <a:latin typeface="+mn-lt"/>
                <a:ea typeface="+mn-ea"/>
                <a:cs typeface="+mn-cs"/>
              </a:rPr>
              <a:t>stability </a:t>
            </a:r>
            <a:r>
              <a:rPr lang="en-US" sz="1200" b="0" i="0" u="none" strike="noStrike" kern="1200" baseline="0" dirty="0" smtClean="0">
                <a:solidFill>
                  <a:schemeClr val="tx1"/>
                </a:solidFill>
                <a:latin typeface="+mn-lt"/>
                <a:ea typeface="+mn-ea"/>
                <a:cs typeface="+mn-cs"/>
              </a:rPr>
              <a:t>or retrenchment (</a:t>
            </a:r>
            <a:r>
              <a:rPr lang="en-US" sz="1200" b="1" i="0" u="none" strike="noStrike" kern="1200" baseline="0" dirty="0" smtClean="0">
                <a:solidFill>
                  <a:schemeClr val="tx1"/>
                </a:solidFill>
                <a:latin typeface="+mn-lt"/>
                <a:ea typeface="+mn-ea"/>
                <a:cs typeface="+mn-cs"/>
              </a:rPr>
              <a:t>directional strategy</a:t>
            </a:r>
            <a:r>
              <a:rPr lang="en-US" sz="1200" b="0" i="0" u="none" strike="noStrike" kern="1200" baseline="0" dirty="0" smtClean="0">
                <a:solidFill>
                  <a:schemeClr val="tx1"/>
                </a:solidFill>
                <a:latin typeface="+mn-lt"/>
                <a:ea typeface="+mn-ea"/>
                <a:cs typeface="+mn-cs"/>
              </a:rPr>
              <a:t>).</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2. The industries or markets in which the firm competes through its products and business units (</a:t>
            </a:r>
            <a:r>
              <a:rPr lang="en-US" sz="1200" b="1" i="0" u="none" strike="noStrike" kern="1200" baseline="0" dirty="0" smtClean="0">
                <a:solidFill>
                  <a:schemeClr val="tx1"/>
                </a:solidFill>
                <a:latin typeface="+mn-lt"/>
                <a:ea typeface="+mn-ea"/>
                <a:cs typeface="+mn-cs"/>
              </a:rPr>
              <a:t>portfolio analysis</a:t>
            </a:r>
            <a:r>
              <a:rPr lang="en-US" sz="1200" b="0" i="0" u="none" strike="noStrike" kern="1200" baseline="0" dirty="0" smtClean="0">
                <a:solidFill>
                  <a:schemeClr val="tx1"/>
                </a:solidFill>
                <a:latin typeface="+mn-lt"/>
                <a:ea typeface="+mn-ea"/>
                <a:cs typeface="+mn-cs"/>
              </a:rPr>
              <a:t>).</a:t>
            </a:r>
            <a:endParaRPr lang="en-US"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900190-6B4E-4686-81E0-930E851BA438}" type="slidenum">
              <a:rPr lang="en-US" altLang="en-US"/>
              <a:pPr/>
              <a:t>31</a:t>
            </a:fld>
            <a:endParaRPr lang="en-US" altLang="en-US" dirty="0"/>
          </a:p>
        </p:txBody>
      </p:sp>
      <p:sp>
        <p:nvSpPr>
          <p:cNvPr id="314370" name="Rectangle 2"/>
          <p:cNvSpPr>
            <a:spLocks noGrp="1" noRot="1" noChangeAspect="1" noChangeArrowheads="1" noTextEdit="1"/>
          </p:cNvSpPr>
          <p:nvPr>
            <p:ph type="sldImg"/>
          </p:nvPr>
        </p:nvSpPr>
        <p:spPr>
          <a:ln/>
        </p:spPr>
      </p:sp>
      <p:sp>
        <p:nvSpPr>
          <p:cNvPr id="314371"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Portfolio analysis is commonly used in strategy formulation because it offers certain </a:t>
            </a:r>
            <a:r>
              <a:rPr lang="en-US" sz="1200" b="0" i="1" u="none" strike="noStrike" kern="1200" baseline="0" dirty="0" smtClean="0">
                <a:solidFill>
                  <a:schemeClr val="tx1"/>
                </a:solidFill>
                <a:latin typeface="+mn-lt"/>
                <a:ea typeface="+mn-ea"/>
                <a:cs typeface="+mn-cs"/>
              </a:rPr>
              <a:t>advantages:</a:t>
            </a:r>
          </a:p>
          <a:p>
            <a:r>
              <a:rPr lang="en-US" sz="1200" b="0" i="0" u="none" strike="noStrike" kern="1200" baseline="0" dirty="0" smtClean="0">
                <a:solidFill>
                  <a:schemeClr val="tx1"/>
                </a:solidFill>
                <a:latin typeface="+mn-lt"/>
                <a:ea typeface="+mn-ea"/>
                <a:cs typeface="+mn-cs"/>
              </a:rPr>
              <a:t>■ It encourages top management to evaluate each of the corporation’s businesses individually and to set objectives and allocate resources for each.</a:t>
            </a:r>
          </a:p>
          <a:p>
            <a:r>
              <a:rPr lang="en-US" sz="1200" b="0" i="0" u="none" strike="noStrike" kern="1200" baseline="0" dirty="0" smtClean="0">
                <a:solidFill>
                  <a:schemeClr val="tx1"/>
                </a:solidFill>
                <a:latin typeface="+mn-lt"/>
                <a:ea typeface="+mn-ea"/>
                <a:cs typeface="+mn-cs"/>
              </a:rPr>
              <a:t>■ It stimulates the use of externally oriented data to supplement management’s judgment.</a:t>
            </a:r>
          </a:p>
          <a:p>
            <a:r>
              <a:rPr lang="en-US" sz="1200" b="0" i="0" u="none" strike="noStrike" kern="1200" baseline="0" dirty="0" smtClean="0">
                <a:solidFill>
                  <a:schemeClr val="tx1"/>
                </a:solidFill>
                <a:latin typeface="+mn-lt"/>
                <a:ea typeface="+mn-ea"/>
                <a:cs typeface="+mn-cs"/>
              </a:rPr>
              <a:t>■ It raises the issue of cash-flow availability for use in expansion and growth.</a:t>
            </a:r>
          </a:p>
          <a:p>
            <a:r>
              <a:rPr lang="en-US" sz="1200" b="0" i="0" u="none" strike="noStrike" kern="1200" baseline="0" dirty="0" smtClean="0">
                <a:solidFill>
                  <a:schemeClr val="tx1"/>
                </a:solidFill>
                <a:latin typeface="+mn-lt"/>
                <a:ea typeface="+mn-ea"/>
                <a:cs typeface="+mn-cs"/>
              </a:rPr>
              <a:t>■ Its graphic depiction facilitates communication.</a:t>
            </a:r>
            <a:endParaRPr lang="en-US"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9597D4-F12E-4579-8F3F-C086D63138EC}" type="slidenum">
              <a:rPr lang="en-US" altLang="en-US"/>
              <a:pPr/>
              <a:t>32</a:t>
            </a:fld>
            <a:endParaRPr lang="en-US" altLang="en-US" dirty="0"/>
          </a:p>
        </p:txBody>
      </p:sp>
      <p:sp>
        <p:nvSpPr>
          <p:cNvPr id="315394" name="Rectangle 2"/>
          <p:cNvSpPr>
            <a:spLocks noGrp="1" noRot="1" noChangeAspect="1" noChangeArrowheads="1" noTextEdit="1"/>
          </p:cNvSpPr>
          <p:nvPr>
            <p:ph type="sldImg"/>
          </p:nvPr>
        </p:nvSpPr>
        <p:spPr>
          <a:ln/>
        </p:spPr>
      </p:sp>
      <p:sp>
        <p:nvSpPr>
          <p:cNvPr id="315395"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Portfolio analysis does, however, have some very real </a:t>
            </a:r>
            <a:r>
              <a:rPr lang="en-US" sz="1200" b="0" i="1" u="none" strike="noStrike" kern="1200" baseline="0" dirty="0" smtClean="0">
                <a:solidFill>
                  <a:schemeClr val="tx1"/>
                </a:solidFill>
                <a:latin typeface="+mn-lt"/>
                <a:ea typeface="+mn-ea"/>
                <a:cs typeface="+mn-cs"/>
              </a:rPr>
              <a:t>limitations </a:t>
            </a:r>
            <a:r>
              <a:rPr lang="en-US" sz="1200" b="0" i="0" u="none" strike="noStrike" kern="1200" baseline="0" dirty="0" smtClean="0">
                <a:solidFill>
                  <a:schemeClr val="tx1"/>
                </a:solidFill>
                <a:latin typeface="+mn-lt"/>
                <a:ea typeface="+mn-ea"/>
                <a:cs typeface="+mn-cs"/>
              </a:rPr>
              <a:t>that have caused some companies to reduce their use of this approach:</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Defining product/market segments is difficult.</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It suggests the use of standard strategies that can miss opportunities or be impractical.</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It provides an illusion of scientific rigor, when in reality positions are based on subjective judgments.</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Its value-laden terms such as cash cow and dog can lead to self-fulfilling prophecies.</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It is not always clear what makes an industry attractive or where a product is in its life cycle.</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Naively following the prescriptions of a portfolio model may actually reduce corporate profits if they are used inappropriately.</a:t>
            </a:r>
            <a:endParaRPr lang="en-US" alt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3845CC-0CF2-48B7-840C-3A17C8DBCC03}" type="slidenum">
              <a:rPr lang="en-US" altLang="en-US"/>
              <a:pPr/>
              <a:t>33</a:t>
            </a:fld>
            <a:endParaRPr lang="en-US" altLang="en-US" dirty="0"/>
          </a:p>
        </p:txBody>
      </p:sp>
      <p:sp>
        <p:nvSpPr>
          <p:cNvPr id="316418" name="Rectangle 2"/>
          <p:cNvSpPr>
            <a:spLocks noGrp="1" noRot="1" noChangeAspect="1" noChangeArrowheads="1" noTextEdit="1"/>
          </p:cNvSpPr>
          <p:nvPr>
            <p:ph type="sldImg"/>
          </p:nvPr>
        </p:nvSpPr>
        <p:spPr>
          <a:ln/>
        </p:spPr>
      </p:sp>
      <p:sp>
        <p:nvSpPr>
          <p:cNvPr id="316419"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A study of 25 leading European corporations found four tasks of multi-alliance management that are necessary for successful alliance portfolio management:</a:t>
            </a:r>
          </a:p>
          <a:p>
            <a:pPr marL="514350" indent="-514350">
              <a:buFont typeface="+mj-lt"/>
              <a:buAutoNum type="arabicPeriod"/>
            </a:pPr>
            <a:r>
              <a:rPr lang="en-US" altLang="en-US" dirty="0" smtClean="0"/>
              <a:t>Developing and implementing a portfolio strategy for each business unit and a corporate policy for managing all the alliances of the entire company</a:t>
            </a:r>
          </a:p>
          <a:p>
            <a:pPr marL="514350" indent="-514350">
              <a:buFont typeface="+mj-lt"/>
              <a:buAutoNum type="arabicPeriod"/>
            </a:pPr>
            <a:r>
              <a:rPr lang="en-US" altLang="en-US" dirty="0" smtClean="0"/>
              <a:t>Monitoring the alliance portfolio in terms of implementing business units’ strategies and corporate strategy and policies</a:t>
            </a:r>
          </a:p>
          <a:p>
            <a:endParaRPr lang="en-US" alt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Also necessary are:</a:t>
            </a:r>
          </a:p>
          <a:p>
            <a:pPr marL="514350" indent="-514350">
              <a:buFont typeface="+mj-lt"/>
              <a:buAutoNum type="arabicPeriod" startAt="3"/>
            </a:pPr>
            <a:r>
              <a:rPr lang="en-US" altLang="en-US" dirty="0" smtClean="0"/>
              <a:t>Coordinating the portfolio to obtain synergies and avoid conflicts among alliances</a:t>
            </a:r>
          </a:p>
          <a:p>
            <a:pPr marL="514350" indent="-514350">
              <a:buFont typeface="+mj-lt"/>
              <a:buAutoNum type="arabicPeriod" startAt="3"/>
            </a:pPr>
            <a:r>
              <a:rPr lang="en-US" altLang="en-US" dirty="0" smtClean="0"/>
              <a:t>Establishing an alliance management system to support other tasks of multi-alliance management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34</a:t>
            </a:fld>
            <a:endParaRPr lang="en-US" dirty="0"/>
          </a:p>
        </p:txBody>
      </p:sp>
    </p:spTree>
    <p:extLst>
      <p:ext uri="{BB962C8B-B14F-4D97-AF65-F5344CB8AC3E}">
        <p14:creationId xmlns:p14="http://schemas.microsoft.com/office/powerpoint/2010/main" val="37427325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B5B235-02A0-4FCD-9FB4-1CA2B8466130}" type="slidenum">
              <a:rPr lang="en-US" altLang="en-US"/>
              <a:pPr/>
              <a:t>35</a:t>
            </a:fld>
            <a:endParaRPr lang="en-US" altLang="en-US" dirty="0"/>
          </a:p>
        </p:txBody>
      </p:sp>
      <p:sp>
        <p:nvSpPr>
          <p:cNvPr id="317442" name="Rectangle 2"/>
          <p:cNvSpPr>
            <a:spLocks noGrp="1" noRot="1" noChangeAspect="1" noChangeArrowheads="1" noTextEdit="1"/>
          </p:cNvSpPr>
          <p:nvPr>
            <p:ph type="sldImg"/>
          </p:nvPr>
        </p:nvSpPr>
        <p:spPr>
          <a:ln/>
        </p:spPr>
      </p:sp>
      <p:sp>
        <p:nvSpPr>
          <p:cNvPr id="317443"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Corporate parenting, </a:t>
            </a:r>
            <a:r>
              <a:rPr lang="en-US" sz="1200" b="0" i="0" u="none" strike="noStrike" kern="1200" baseline="0" dirty="0" smtClean="0">
                <a:solidFill>
                  <a:schemeClr val="tx1"/>
                </a:solidFill>
                <a:latin typeface="+mn-lt"/>
                <a:ea typeface="+mn-ea"/>
                <a:cs typeface="+mn-cs"/>
              </a:rPr>
              <a:t>or </a:t>
            </a:r>
            <a:r>
              <a:rPr lang="en-US" sz="1200" b="1" i="0" u="none" strike="noStrike" kern="1200" baseline="0" dirty="0" smtClean="0">
                <a:solidFill>
                  <a:schemeClr val="tx1"/>
                </a:solidFill>
                <a:latin typeface="+mn-lt"/>
                <a:ea typeface="+mn-ea"/>
                <a:cs typeface="+mn-cs"/>
              </a:rPr>
              <a:t>parenting strategy, </a:t>
            </a:r>
            <a:r>
              <a:rPr lang="en-US" sz="1200" b="0" i="0" u="none" strike="noStrike" kern="1200" baseline="0" dirty="0" smtClean="0">
                <a:solidFill>
                  <a:schemeClr val="tx1"/>
                </a:solidFill>
                <a:latin typeface="+mn-lt"/>
                <a:ea typeface="+mn-ea"/>
                <a:cs typeface="+mn-cs"/>
              </a:rPr>
              <a:t>in contrast, views a corporation in terms of resources and capabilities that can be used to build business unit value as well as generate synergies across business </a:t>
            </a:r>
            <a:r>
              <a:rPr lang="en-US" sz="1200" b="0" i="0" u="none" strike="noStrike" kern="1200" baseline="0" dirty="0" smtClean="0">
                <a:solidFill>
                  <a:schemeClr val="tx1"/>
                </a:solidFill>
                <a:latin typeface="+mn-lt"/>
                <a:ea typeface="+mn-ea"/>
                <a:cs typeface="+mn-cs"/>
              </a:rPr>
              <a:t>units.</a:t>
            </a:r>
            <a:endParaRPr lang="en-US" sz="1200" b="0" i="0" u="none" strike="noStrike" kern="1200" baseline="0" dirty="0" smtClean="0">
              <a:solidFill>
                <a:schemeClr val="tx1"/>
              </a:solidFill>
              <a:latin typeface="+mn-lt"/>
              <a:ea typeface="+mn-ea"/>
              <a:cs typeface="+mn-cs"/>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Corporate parenting generates corporate strategy by focusing on the core competencies of the parent corporation and on the value created from the relationship between the parent and its businesses</a:t>
            </a:r>
            <a:endParaRPr lang="en-US" altLang="en-US" dirty="0" smtClean="0"/>
          </a:p>
          <a:p>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36</a:t>
            </a:fld>
            <a:endParaRPr lang="en-US" dirty="0"/>
          </a:p>
        </p:txBody>
      </p:sp>
    </p:spTree>
    <p:extLst>
      <p:ext uri="{BB962C8B-B14F-4D97-AF65-F5344CB8AC3E}">
        <p14:creationId xmlns:p14="http://schemas.microsoft.com/office/powerpoint/2010/main" val="17497030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8AC655-2987-4941-B44B-CBAD132BDB0F}" type="slidenum">
              <a:rPr lang="en-US" altLang="en-US"/>
              <a:pPr/>
              <a:t>37</a:t>
            </a:fld>
            <a:endParaRPr lang="en-US" altLang="en-US" dirty="0"/>
          </a:p>
        </p:txBody>
      </p:sp>
      <p:sp>
        <p:nvSpPr>
          <p:cNvPr id="318466" name="Rectangle 2"/>
          <p:cNvSpPr>
            <a:spLocks noGrp="1" noRot="1" noChangeAspect="1" noChangeArrowheads="1" noTextEdit="1"/>
          </p:cNvSpPr>
          <p:nvPr>
            <p:ph type="sldImg"/>
          </p:nvPr>
        </p:nvSpPr>
        <p:spPr>
          <a:ln/>
        </p:spPr>
      </p:sp>
      <p:sp>
        <p:nvSpPr>
          <p:cNvPr id="318467"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The search for appropriate corporate strategy involves three analytical steps:</a:t>
            </a:r>
          </a:p>
          <a:p>
            <a:pPr marL="514350" indent="-514350">
              <a:buFont typeface="+mj-lt"/>
              <a:buAutoNum type="arabicPeriod"/>
            </a:pPr>
            <a:r>
              <a:rPr lang="en-US" altLang="en-US" dirty="0" smtClean="0"/>
              <a:t>Examine each business unit in terms of its strategic factors</a:t>
            </a:r>
          </a:p>
          <a:p>
            <a:pPr marL="514350" indent="-514350">
              <a:buFont typeface="+mj-lt"/>
              <a:buAutoNum type="arabicPeriod"/>
            </a:pPr>
            <a:r>
              <a:rPr lang="en-US" altLang="en-US" dirty="0" smtClean="0"/>
              <a:t>Examine each business unit in terms of areas in which performance can be improved</a:t>
            </a:r>
          </a:p>
          <a:p>
            <a:pPr marL="514350" indent="-514350">
              <a:buFont typeface="+mj-lt"/>
              <a:buAutoNum type="arabicPeriod"/>
            </a:pPr>
            <a:r>
              <a:rPr lang="en-US" altLang="en-US" dirty="0" smtClean="0"/>
              <a:t>Analyze how well the parent corporation fits with the business unit</a:t>
            </a:r>
          </a:p>
          <a:p>
            <a:endParaRPr lang="en-US" alt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FAEDC5-71BD-48DB-889A-8083E384AD5F}" type="slidenum">
              <a:rPr lang="en-US" altLang="en-US"/>
              <a:pPr/>
              <a:t>38</a:t>
            </a:fld>
            <a:endParaRPr lang="en-US" altLang="en-US" dirty="0"/>
          </a:p>
        </p:txBody>
      </p:sp>
      <p:sp>
        <p:nvSpPr>
          <p:cNvPr id="319490" name="Rectangle 2"/>
          <p:cNvSpPr>
            <a:spLocks noGrp="1" noRot="1" noChangeAspect="1" noChangeArrowheads="1" noTextEdit="1"/>
          </p:cNvSpPr>
          <p:nvPr>
            <p:ph type="sldImg"/>
          </p:nvPr>
        </p:nvSpPr>
        <p:spPr>
          <a:ln/>
        </p:spPr>
      </p:sp>
      <p:sp>
        <p:nvSpPr>
          <p:cNvPr id="319491"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A </a:t>
            </a:r>
            <a:r>
              <a:rPr lang="en-US" sz="1200" b="1" i="0" u="none" strike="noStrike" kern="1200" baseline="0" dirty="0" smtClean="0">
                <a:solidFill>
                  <a:schemeClr val="tx1"/>
                </a:solidFill>
                <a:latin typeface="+mn-lt"/>
                <a:ea typeface="+mn-ea"/>
                <a:cs typeface="+mn-cs"/>
              </a:rPr>
              <a:t>horizontal strategy </a:t>
            </a:r>
            <a:r>
              <a:rPr lang="en-US" sz="1200" b="0" i="0" u="none" strike="noStrike" kern="1200" baseline="0" dirty="0" smtClean="0">
                <a:solidFill>
                  <a:schemeClr val="tx1"/>
                </a:solidFill>
                <a:latin typeface="+mn-lt"/>
                <a:ea typeface="+mn-ea"/>
                <a:cs typeface="+mn-cs"/>
              </a:rPr>
              <a:t>is a corporate strategy that cuts across business unit boundaries to build synergy between business units and to improve the competitive position of one or more business units</a:t>
            </a:r>
            <a:endParaRPr lang="en-US" alt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In </a:t>
            </a:r>
            <a:r>
              <a:rPr lang="en-US" sz="1200" b="1" i="0" u="none" strike="noStrike" kern="1200" baseline="0" dirty="0" smtClean="0">
                <a:solidFill>
                  <a:schemeClr val="tx1"/>
                </a:solidFill>
                <a:latin typeface="+mn-lt"/>
                <a:ea typeface="+mn-ea"/>
                <a:cs typeface="+mn-cs"/>
              </a:rPr>
              <a:t>multipoint competition,</a:t>
            </a:r>
            <a:r>
              <a:rPr lang="en-US" sz="1200" b="0" i="0" u="none" strike="noStrike" kern="1200" baseline="0" dirty="0" smtClean="0">
                <a:solidFill>
                  <a:schemeClr val="tx1"/>
                </a:solidFill>
                <a:latin typeface="+mn-lt"/>
                <a:ea typeface="+mn-ea"/>
                <a:cs typeface="+mn-cs"/>
              </a:rPr>
              <a:t> large multi-business corporations compete against other large multi-business firms in a number of markets. These multipoint</a:t>
            </a:r>
          </a:p>
          <a:p>
            <a:r>
              <a:rPr lang="en-US" sz="1200" b="0" i="0" u="none" strike="noStrike" kern="1200" baseline="0" dirty="0" smtClean="0">
                <a:solidFill>
                  <a:schemeClr val="tx1"/>
                </a:solidFill>
                <a:latin typeface="+mn-lt"/>
                <a:ea typeface="+mn-ea"/>
                <a:cs typeface="+mn-cs"/>
              </a:rPr>
              <a:t>competitors are firms that compete with each other not only in one business unit, but also in a number of business units.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39</a:t>
            </a:fld>
            <a:endParaRPr lang="en-US" dirty="0"/>
          </a:p>
        </p:txBody>
      </p:sp>
    </p:spTree>
    <p:extLst>
      <p:ext uri="{BB962C8B-B14F-4D97-AF65-F5344CB8AC3E}">
        <p14:creationId xmlns:p14="http://schemas.microsoft.com/office/powerpoint/2010/main" val="34543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D5DDFE-868A-4FAA-A22C-071CE13A6DCA}" type="slidenum">
              <a:rPr lang="en-US" altLang="en-US"/>
              <a:pPr/>
              <a:t>5</a:t>
            </a:fld>
            <a:endParaRPr lang="en-US" altLang="en-US" dirty="0"/>
          </a:p>
        </p:txBody>
      </p:sp>
      <p:sp>
        <p:nvSpPr>
          <p:cNvPr id="286722" name="Rectangle 2"/>
          <p:cNvSpPr>
            <a:spLocks noGrp="1" noRot="1" noChangeAspect="1" noChangeArrowheads="1" noTextEdit="1"/>
          </p:cNvSpPr>
          <p:nvPr>
            <p:ph type="sldImg"/>
          </p:nvPr>
        </p:nvSpPr>
        <p:spPr>
          <a:ln/>
        </p:spPr>
      </p:sp>
      <p:sp>
        <p:nvSpPr>
          <p:cNvPr id="286723"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3. The </a:t>
            </a:r>
            <a:r>
              <a:rPr lang="en-US" sz="1200" b="0" i="0" u="none" strike="noStrike" kern="1200" baseline="0" dirty="0" smtClean="0">
                <a:solidFill>
                  <a:schemeClr val="tx1"/>
                </a:solidFill>
                <a:latin typeface="+mn-lt"/>
                <a:ea typeface="+mn-ea"/>
                <a:cs typeface="+mn-cs"/>
              </a:rPr>
              <a:t>manner in which management coordinates activities and transfers resources and cultivates capabilities among product lines and business units (</a:t>
            </a:r>
            <a:r>
              <a:rPr lang="en-US" sz="1200" b="1" i="0" u="none" strike="noStrike" kern="1200" baseline="0" dirty="0" smtClean="0">
                <a:solidFill>
                  <a:schemeClr val="tx1"/>
                </a:solidFill>
                <a:latin typeface="+mn-lt"/>
                <a:ea typeface="+mn-ea"/>
                <a:cs typeface="+mn-cs"/>
              </a:rPr>
              <a:t>parenting strategy</a:t>
            </a:r>
            <a:r>
              <a:rPr lang="en-US" sz="1200" b="0" i="0" u="none" strike="noStrike" kern="1200" baseline="0" dirty="0" smtClean="0">
                <a:solidFill>
                  <a:schemeClr val="tx1"/>
                </a:solidFill>
                <a:latin typeface="+mn-lt"/>
                <a:ea typeface="+mn-ea"/>
                <a:cs typeface="+mn-cs"/>
              </a:rPr>
              <a:t>).</a:t>
            </a:r>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9A1BDA-488D-4707-A19E-4C02EC862C73}" type="slidenum">
              <a:rPr lang="en-US" altLang="en-US"/>
              <a:pPr/>
              <a:t>6</a:t>
            </a:fld>
            <a:endParaRPr lang="en-US" altLang="en-US" dirty="0"/>
          </a:p>
        </p:txBody>
      </p:sp>
      <p:sp>
        <p:nvSpPr>
          <p:cNvPr id="287746" name="Rectangle 2"/>
          <p:cNvSpPr>
            <a:spLocks noGrp="1" noRot="1" noChangeAspect="1" noChangeArrowheads="1" noTextEdit="1"/>
          </p:cNvSpPr>
          <p:nvPr>
            <p:ph type="sldImg"/>
          </p:nvPr>
        </p:nvSpPr>
        <p:spPr>
          <a:ln/>
        </p:spPr>
      </p:sp>
      <p:sp>
        <p:nvSpPr>
          <p:cNvPr id="287747"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Having chosen the general orientation (such as growth), a company’s managers can select from several more specific corporate strategies such as concentration within one product line/industry or diversification into other products/industries. (See </a:t>
            </a:r>
            <a:r>
              <a:rPr lang="en-US" sz="1200" b="1" i="0" u="none" strike="noStrike" kern="1200" baseline="0" dirty="0" smtClean="0">
                <a:solidFill>
                  <a:schemeClr val="tx1"/>
                </a:solidFill>
                <a:latin typeface="+mn-lt"/>
                <a:ea typeface="+mn-ea"/>
                <a:cs typeface="+mn-cs"/>
              </a:rPr>
              <a:t>Figure 7–1.</a:t>
            </a:r>
            <a:r>
              <a:rPr lang="en-US" sz="1200" b="0" i="0" u="none" strike="noStrike" kern="1200" baseline="0" dirty="0" smtClean="0">
                <a:solidFill>
                  <a:schemeClr val="tx1"/>
                </a:solidFill>
                <a:latin typeface="+mn-lt"/>
                <a:ea typeface="+mn-ea"/>
                <a:cs typeface="+mn-cs"/>
              </a:rPr>
              <a:t>)</a:t>
            </a:r>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 corporation’s </a:t>
            </a:r>
            <a:r>
              <a:rPr lang="en-US" sz="1200" b="1" i="0" u="none" strike="noStrike" kern="1200" baseline="0" dirty="0" smtClean="0">
                <a:solidFill>
                  <a:schemeClr val="tx1"/>
                </a:solidFill>
                <a:latin typeface="+mn-lt"/>
                <a:ea typeface="+mn-ea"/>
                <a:cs typeface="+mn-cs"/>
              </a:rPr>
              <a:t>directional strategy </a:t>
            </a:r>
            <a:r>
              <a:rPr lang="en-US" sz="1200" b="0" i="0" u="none" strike="noStrike" kern="1200" baseline="0" dirty="0" smtClean="0">
                <a:solidFill>
                  <a:schemeClr val="tx1"/>
                </a:solidFill>
                <a:latin typeface="+mn-lt"/>
                <a:ea typeface="+mn-ea"/>
                <a:cs typeface="+mn-cs"/>
              </a:rPr>
              <a:t>is composed of three general orientations (sometimes called </a:t>
            </a:r>
            <a:r>
              <a:rPr lang="en-US" sz="1200" b="0" i="1" u="none" strike="noStrike" kern="1200" baseline="0" dirty="0" smtClean="0">
                <a:solidFill>
                  <a:schemeClr val="tx1"/>
                </a:solidFill>
                <a:latin typeface="+mn-lt"/>
                <a:ea typeface="+mn-ea"/>
                <a:cs typeface="+mn-cs"/>
              </a:rPr>
              <a:t>grand strategies</a:t>
            </a:r>
            <a:r>
              <a:rPr lang="en-US" sz="1200" b="0" i="0" u="none" strike="noStrike" kern="1200" baseline="0" dirty="0" smtClean="0">
                <a:solidFill>
                  <a:schemeClr val="tx1"/>
                </a:solidFill>
                <a:latin typeface="+mn-lt"/>
                <a:ea typeface="+mn-ea"/>
                <a:cs typeface="+mn-cs"/>
              </a:rPr>
              <a:t>):</a:t>
            </a:r>
          </a:p>
          <a:p>
            <a:r>
              <a:rPr lang="en-US" sz="1200" b="0" i="0" u="none" strike="noStrike" kern="1200" baseline="0" dirty="0" smtClean="0">
                <a:solidFill>
                  <a:schemeClr val="tx1"/>
                </a:solidFill>
                <a:latin typeface="+mn-lt"/>
                <a:ea typeface="+mn-ea"/>
                <a:cs typeface="+mn-cs"/>
              </a:rPr>
              <a:t>■ </a:t>
            </a:r>
            <a:r>
              <a:rPr lang="en-US" sz="1200" b="1" i="0" u="none" strike="noStrike" kern="1200" baseline="0" dirty="0" smtClean="0">
                <a:solidFill>
                  <a:schemeClr val="tx1"/>
                </a:solidFill>
                <a:latin typeface="+mn-lt"/>
                <a:ea typeface="+mn-ea"/>
                <a:cs typeface="+mn-cs"/>
              </a:rPr>
              <a:t>Growth strategies </a:t>
            </a:r>
            <a:r>
              <a:rPr lang="en-US" sz="1200" b="0" i="0" u="none" strike="noStrike" kern="1200" baseline="0" dirty="0" smtClean="0">
                <a:solidFill>
                  <a:schemeClr val="tx1"/>
                </a:solidFill>
                <a:latin typeface="+mn-lt"/>
                <a:ea typeface="+mn-ea"/>
                <a:cs typeface="+mn-cs"/>
              </a:rPr>
              <a:t>expand the company’s activities.</a:t>
            </a:r>
          </a:p>
          <a:p>
            <a:r>
              <a:rPr lang="en-US" sz="1200" b="0" i="0" u="none" strike="noStrike" kern="1200" baseline="0" dirty="0" smtClean="0">
                <a:solidFill>
                  <a:schemeClr val="tx1"/>
                </a:solidFill>
                <a:latin typeface="+mn-lt"/>
                <a:ea typeface="+mn-ea"/>
                <a:cs typeface="+mn-cs"/>
              </a:rPr>
              <a:t>■ </a:t>
            </a:r>
            <a:r>
              <a:rPr lang="en-US" sz="1200" b="1" i="0" u="none" strike="noStrike" kern="1200" baseline="0" dirty="0" smtClean="0">
                <a:solidFill>
                  <a:schemeClr val="tx1"/>
                </a:solidFill>
                <a:latin typeface="+mn-lt"/>
                <a:ea typeface="+mn-ea"/>
                <a:cs typeface="+mn-cs"/>
              </a:rPr>
              <a:t>Stability strategies </a:t>
            </a:r>
            <a:r>
              <a:rPr lang="en-US" sz="1200" b="0" i="0" u="none" strike="noStrike" kern="1200" baseline="0" dirty="0" smtClean="0">
                <a:solidFill>
                  <a:schemeClr val="tx1"/>
                </a:solidFill>
                <a:latin typeface="+mn-lt"/>
                <a:ea typeface="+mn-ea"/>
                <a:cs typeface="+mn-cs"/>
              </a:rPr>
              <a:t>make no change to the company’s current activities.</a:t>
            </a:r>
          </a:p>
          <a:p>
            <a:r>
              <a:rPr lang="en-US" sz="1200" b="0" i="0" u="none" strike="noStrike" kern="1200" baseline="0" dirty="0" smtClean="0">
                <a:solidFill>
                  <a:schemeClr val="tx1"/>
                </a:solidFill>
                <a:latin typeface="+mn-lt"/>
                <a:ea typeface="+mn-ea"/>
                <a:cs typeface="+mn-cs"/>
              </a:rPr>
              <a:t>■ </a:t>
            </a:r>
            <a:r>
              <a:rPr lang="en-US" sz="1200" b="1" i="0" u="none" strike="noStrike" kern="1200" baseline="0" dirty="0" smtClean="0">
                <a:solidFill>
                  <a:schemeClr val="tx1"/>
                </a:solidFill>
                <a:latin typeface="+mn-lt"/>
                <a:ea typeface="+mn-ea"/>
                <a:cs typeface="+mn-cs"/>
              </a:rPr>
              <a:t>Retrenchment strategies </a:t>
            </a:r>
            <a:r>
              <a:rPr lang="en-US" sz="1200" b="0" i="0" u="none" strike="noStrike" kern="1200" baseline="0" dirty="0" smtClean="0">
                <a:solidFill>
                  <a:schemeClr val="tx1"/>
                </a:solidFill>
                <a:latin typeface="+mn-lt"/>
                <a:ea typeface="+mn-ea"/>
                <a:cs typeface="+mn-cs"/>
              </a:rPr>
              <a:t>reduce the company’s level of activities.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7</a:t>
            </a:fld>
            <a:endParaRPr lang="en-US" dirty="0"/>
          </a:p>
        </p:txBody>
      </p:sp>
    </p:spTree>
    <p:extLst>
      <p:ext uri="{BB962C8B-B14F-4D97-AF65-F5344CB8AC3E}">
        <p14:creationId xmlns:p14="http://schemas.microsoft.com/office/powerpoint/2010/main" val="2957416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744BE6-E01D-488E-8008-C797DE61FE21}" type="slidenum">
              <a:rPr lang="en-US" altLang="en-US"/>
              <a:pPr/>
              <a:t>8</a:t>
            </a:fld>
            <a:endParaRPr lang="en-US" altLang="en-US" dirty="0"/>
          </a:p>
        </p:txBody>
      </p:sp>
      <p:sp>
        <p:nvSpPr>
          <p:cNvPr id="288770" name="Rectangle 2"/>
          <p:cNvSpPr>
            <a:spLocks noGrp="1" noRot="1" noChangeAspect="1" noChangeArrowheads="1" noTextEdit="1"/>
          </p:cNvSpPr>
          <p:nvPr>
            <p:ph type="sldImg"/>
          </p:nvPr>
        </p:nvSpPr>
        <p:spPr>
          <a:ln/>
        </p:spPr>
      </p:sp>
      <p:sp>
        <p:nvSpPr>
          <p:cNvPr id="288771"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mn-lt"/>
                <a:ea typeface="+mn-ea"/>
                <a:cs typeface="+mn-cs"/>
              </a:rPr>
              <a:t>A </a:t>
            </a:r>
            <a:r>
              <a:rPr lang="en-US" sz="1200" b="1" i="0" u="none" strike="noStrike" kern="1200" baseline="0" dirty="0" smtClean="0">
                <a:solidFill>
                  <a:schemeClr val="tx1"/>
                </a:solidFill>
                <a:latin typeface="+mn-lt"/>
                <a:ea typeface="+mn-ea"/>
                <a:cs typeface="+mn-cs"/>
              </a:rPr>
              <a:t>merger </a:t>
            </a:r>
            <a:r>
              <a:rPr lang="en-US" sz="1200" b="0" i="0" u="none" strike="noStrike" kern="1200" baseline="0" dirty="0" smtClean="0">
                <a:solidFill>
                  <a:schemeClr val="tx1"/>
                </a:solidFill>
                <a:latin typeface="+mn-lt"/>
                <a:ea typeface="+mn-ea"/>
                <a:cs typeface="+mn-cs"/>
              </a:rPr>
              <a:t>is a transaction involving two or more corporations in which both companies exchange stock in order to create one new corporation. An </a:t>
            </a:r>
            <a:r>
              <a:rPr lang="en-US" sz="1200" b="1" i="0" u="none" strike="noStrike" kern="1200" baseline="0" dirty="0" smtClean="0">
                <a:solidFill>
                  <a:schemeClr val="tx1"/>
                </a:solidFill>
                <a:latin typeface="+mn-lt"/>
                <a:ea typeface="+mn-ea"/>
                <a:cs typeface="+mn-cs"/>
              </a:rPr>
              <a:t>acquisition </a:t>
            </a:r>
            <a:r>
              <a:rPr lang="en-US" sz="1200" b="0" i="0" u="none" strike="noStrike" kern="1200" baseline="0" dirty="0" smtClean="0">
                <a:solidFill>
                  <a:schemeClr val="tx1"/>
                </a:solidFill>
                <a:latin typeface="+mn-lt"/>
                <a:ea typeface="+mn-ea"/>
                <a:cs typeface="+mn-cs"/>
              </a:rPr>
              <a:t>is a 100% purchase of another company.</a:t>
            </a:r>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675D67-9611-4CC9-83DE-DD2B5EF26E60}" type="slidenum">
              <a:rPr lang="en-US" altLang="en-US"/>
              <a:pPr/>
              <a:t>9</a:t>
            </a:fld>
            <a:endParaRPr lang="en-US" altLang="en-US" dirty="0"/>
          </a:p>
        </p:txBody>
      </p:sp>
      <p:sp>
        <p:nvSpPr>
          <p:cNvPr id="290818" name="Rectangle 2"/>
          <p:cNvSpPr>
            <a:spLocks noGrp="1" noRot="1" noChangeAspect="1" noChangeArrowheads="1" noTextEdit="1"/>
          </p:cNvSpPr>
          <p:nvPr>
            <p:ph type="sldImg"/>
          </p:nvPr>
        </p:nvSpPr>
        <p:spPr>
          <a:ln/>
        </p:spPr>
      </p:sp>
      <p:sp>
        <p:nvSpPr>
          <p:cNvPr id="290819" name="Rectangle 3"/>
          <p:cNvSpPr>
            <a:spLocks noGrp="1" noChangeArrowheads="1"/>
          </p:cNvSpPr>
          <p:nvPr>
            <p:ph type="body" idx="1"/>
          </p:nvPr>
        </p:nvSpPr>
        <p:spPr/>
        <p:txBody>
          <a:bodyPr/>
          <a:lstStyle/>
          <a:p>
            <a:r>
              <a:rPr lang="en-US" sz="1200" b="1" i="0" u="none" strike="noStrike" kern="1200" baseline="0" dirty="0" smtClean="0">
                <a:solidFill>
                  <a:schemeClr val="tx1"/>
                </a:solidFill>
                <a:latin typeface="+mn-lt"/>
                <a:ea typeface="+mn-ea"/>
                <a:cs typeface="+mn-cs"/>
              </a:rPr>
              <a:t>Vertical growth </a:t>
            </a:r>
            <a:r>
              <a:rPr lang="en-US" sz="1200" b="0" i="0" u="none" strike="noStrike" kern="1200" baseline="0" dirty="0" smtClean="0">
                <a:solidFill>
                  <a:schemeClr val="tx1"/>
                </a:solidFill>
                <a:latin typeface="+mn-lt"/>
                <a:ea typeface="+mn-ea"/>
                <a:cs typeface="+mn-cs"/>
              </a:rPr>
              <a:t>can be achieved by taking over a function previously provided by a supplier or </a:t>
            </a:r>
            <a:r>
              <a:rPr lang="en-US" sz="1200" b="0" i="0" u="none" strike="noStrike" kern="1200" baseline="0" dirty="0" smtClean="0">
                <a:solidFill>
                  <a:schemeClr val="tx1"/>
                </a:solidFill>
                <a:latin typeface="+mn-lt"/>
                <a:ea typeface="+mn-ea"/>
                <a:cs typeface="+mn-cs"/>
              </a:rPr>
              <a:t>distributor.</a:t>
            </a:r>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Vertical growth results in </a:t>
            </a:r>
            <a:r>
              <a:rPr lang="en-US" sz="1200" b="1" i="0" u="none" strike="noStrike" kern="1200" baseline="0" dirty="0" smtClean="0">
                <a:solidFill>
                  <a:schemeClr val="tx1"/>
                </a:solidFill>
                <a:latin typeface="+mn-lt"/>
                <a:ea typeface="+mn-ea"/>
                <a:cs typeface="+mn-cs"/>
              </a:rPr>
              <a:t>vertical integration</a:t>
            </a:r>
            <a:r>
              <a:rPr lang="en-US" sz="1200" b="0" i="0" u="none" strike="noStrike" kern="1200" baseline="0" dirty="0" smtClean="0">
                <a:solidFill>
                  <a:schemeClr val="tx1"/>
                </a:solidFill>
                <a:latin typeface="+mn-lt"/>
                <a:ea typeface="+mn-ea"/>
                <a:cs typeface="+mn-cs"/>
              </a:rPr>
              <a:t>—the degree to which a firm operates vertically in multiple locations on an industry’s value chain from extracting raw materials to manufacturing to </a:t>
            </a:r>
            <a:r>
              <a:rPr lang="en-US" sz="1200" b="0" i="0" u="none" strike="noStrike" kern="1200" baseline="0" dirty="0" smtClean="0">
                <a:solidFill>
                  <a:schemeClr val="tx1"/>
                </a:solidFill>
                <a:latin typeface="+mn-lt"/>
                <a:ea typeface="+mn-ea"/>
                <a:cs typeface="+mn-cs"/>
              </a:rPr>
              <a:t>retailing.</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10</a:t>
            </a:fld>
            <a:endParaRPr lang="en-US" dirty="0"/>
          </a:p>
        </p:txBody>
      </p:sp>
    </p:spTree>
    <p:extLst>
      <p:ext uri="{BB962C8B-B14F-4D97-AF65-F5344CB8AC3E}">
        <p14:creationId xmlns:p14="http://schemas.microsoft.com/office/powerpoint/2010/main" val="20578424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5181600" y="457201"/>
            <a:ext cx="3276600" cy="3143250"/>
          </a:xfrm>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181600" y="3886200"/>
            <a:ext cx="32766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pic>
        <p:nvPicPr>
          <p:cNvPr id="10" name="Picture 9" descr="wheelan 14e cover.JPG"/>
          <p:cNvPicPr>
            <a:picLocks noChangeAspect="1"/>
          </p:cNvPicPr>
          <p:nvPr userDrawn="1"/>
        </p:nvPicPr>
        <p:blipFill>
          <a:blip r:embed="rId3" cstate="print"/>
          <a:stretch>
            <a:fillRect/>
          </a:stretch>
        </p:blipFill>
        <p:spPr>
          <a:xfrm>
            <a:off x="914400" y="838200"/>
            <a:ext cx="3865374" cy="5181600"/>
          </a:xfrm>
          <a:prstGeom prst="rect">
            <a:avLst/>
          </a:prstGeom>
        </p:spPr>
      </p:pic>
    </p:spTree>
    <p:extLst>
      <p:ext uri="{BB962C8B-B14F-4D97-AF65-F5344CB8AC3E}">
        <p14:creationId xmlns:p14="http://schemas.microsoft.com/office/powerpoint/2010/main" val="364235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00476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2692534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3124200" cy="473075"/>
          </a:xfrm>
          <a:prstGeom prst="rect">
            <a:avLst/>
          </a:prstGeom>
        </p:spPr>
        <p:txBody>
          <a:bodyPr/>
          <a:lstStyle>
            <a:lvl1pPr>
              <a:defRPr/>
            </a:lvl1pPr>
          </a:lstStyle>
          <a:p>
            <a:endParaRPr lang="en-US" altLang="en-US" dirty="0"/>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r>
              <a:rPr lang="en-US" altLang="en-US" dirty="0" smtClean="0"/>
              <a:t>Copyright © 2015 Pearson Education, Inc. </a:t>
            </a:r>
            <a:endParaRPr lang="en-US" altLang="en-US" dirty="0"/>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endParaRPr lang="en-US" altLang="en-US" dirty="0"/>
          </a:p>
          <a:p>
            <a:r>
              <a:rPr lang="en-US" altLang="en-US" dirty="0"/>
              <a:t>7-</a:t>
            </a:r>
            <a:fld id="{0024F8A5-DFA7-4FED-8302-0D4CB0589983}" type="slidenum">
              <a:rPr lang="en-US" altLang="en-US"/>
              <a:pPr/>
              <a:t>‹#›</a:t>
            </a:fld>
            <a:endParaRPr lang="en-US" altLang="en-US" dirty="0"/>
          </a:p>
        </p:txBody>
      </p:sp>
    </p:spTree>
    <p:extLst>
      <p:ext uri="{BB962C8B-B14F-4D97-AF65-F5344CB8AC3E}">
        <p14:creationId xmlns:p14="http://schemas.microsoft.com/office/powerpoint/2010/main" val="1966342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461963" indent="-461963">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43342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098730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52600"/>
            <a:ext cx="4038600" cy="4525963"/>
          </a:xfrm>
        </p:spPr>
        <p:txBody>
          <a:bodyPr/>
          <a:lstStyle>
            <a:lvl1pPr marL="461963" indent="-461963">
              <a:defRPr sz="3000"/>
            </a:lvl1pPr>
            <a:lvl2pPr>
              <a:defRPr sz="27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752600"/>
            <a:ext cx="4038600" cy="4525963"/>
          </a:xfrm>
        </p:spPr>
        <p:txBody>
          <a:bodyPr/>
          <a:lstStyle>
            <a:lvl1pPr marL="461963" indent="-461963">
              <a:defRPr sz="3000"/>
            </a:lvl1pPr>
            <a:lvl2pPr>
              <a:defRPr sz="27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p>
            <a:r>
              <a:rPr lang="en-US" dirty="0" smtClean="0"/>
              <a:t>Copyright © 2015 Pearson Education, Inc. </a:t>
            </a:r>
            <a:endParaRPr lang="en-US" dirty="0"/>
          </a:p>
        </p:txBody>
      </p:sp>
      <p:sp>
        <p:nvSpPr>
          <p:cNvPr id="7" name="Slide Number Placeholder 6"/>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384212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Copyright © 2015 Pearson Education, Inc. </a:t>
            </a:r>
            <a:endParaRPr lang="en-US" dirty="0"/>
          </a:p>
        </p:txBody>
      </p:sp>
      <p:sp>
        <p:nvSpPr>
          <p:cNvPr id="9" name="Slide Number Placeholder 8"/>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2275895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509046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Copyright © 2015 Pearson Education, Inc. </a:t>
            </a:r>
            <a:endParaRPr lang="en-US" dirty="0"/>
          </a:p>
        </p:txBody>
      </p:sp>
      <p:sp>
        <p:nvSpPr>
          <p:cNvPr id="4" name="Slide Number Placeholder 3"/>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136162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Copyright © 2015 Pearson Education, Inc. </a:t>
            </a:r>
            <a:endParaRPr lang="en-US" dirty="0"/>
          </a:p>
        </p:txBody>
      </p:sp>
      <p:sp>
        <p:nvSpPr>
          <p:cNvPr id="7" name="Slide Number Placeholder 6"/>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1338188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Copyright © 2015 Pearson Education, Inc. </a:t>
            </a:r>
            <a:endParaRPr lang="en-US" dirty="0"/>
          </a:p>
        </p:txBody>
      </p:sp>
      <p:sp>
        <p:nvSpPr>
          <p:cNvPr id="7" name="Slide Number Placeholder 6"/>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490337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0"/>
            <a:ext cx="9144000" cy="1524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526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086100" y="6492875"/>
            <a:ext cx="2971800" cy="365125"/>
          </a:xfrm>
          <a:prstGeom prst="rect">
            <a:avLst/>
          </a:prstGeom>
        </p:spPr>
        <p:txBody>
          <a:bodyPr vert="horz" lIns="91440" tIns="45720" rIns="91440" bIns="45720" rtlCol="0" anchor="ctr"/>
          <a:lstStyle>
            <a:lvl1pPr algn="ctr">
              <a:defRPr sz="1200" b="0">
                <a:solidFill>
                  <a:schemeClr val="tx1"/>
                </a:solidFill>
              </a:defRPr>
            </a:lvl1pPr>
          </a:lstStyle>
          <a:p>
            <a:pPr algn="l"/>
            <a:r>
              <a:rPr lang="en-US" dirty="0" smtClean="0"/>
              <a:t>Copyright © 2015 Pearson Education, Inc. </a:t>
            </a:r>
            <a:endParaRPr lang="en-US" dirty="0"/>
          </a:p>
        </p:txBody>
      </p:sp>
      <p:sp>
        <p:nvSpPr>
          <p:cNvPr id="6" name="Slide Number Placeholder 5"/>
          <p:cNvSpPr>
            <a:spLocks noGrp="1"/>
          </p:cNvSpPr>
          <p:nvPr>
            <p:ph type="sldNum" sz="quarter" idx="4"/>
          </p:nvPr>
        </p:nvSpPr>
        <p:spPr>
          <a:xfrm>
            <a:off x="7010400" y="6487696"/>
            <a:ext cx="2133600" cy="365125"/>
          </a:xfrm>
          <a:prstGeom prst="rect">
            <a:avLst/>
          </a:prstGeom>
        </p:spPr>
        <p:txBody>
          <a:bodyPr vert="horz" lIns="91440" tIns="45720" rIns="91440" bIns="45720" rtlCol="0" anchor="ctr"/>
          <a:lstStyle>
            <a:lvl1pPr algn="r">
              <a:defRPr sz="1200">
                <a:solidFill>
                  <a:schemeClr val="tx1"/>
                </a:solidFill>
              </a:defRPr>
            </a:lvl1pPr>
          </a:lstStyle>
          <a:p>
            <a:r>
              <a:rPr lang="en-US" dirty="0" smtClean="0"/>
              <a:t>3-</a:t>
            </a:r>
            <a:fld id="{3BA836C6-F704-448B-94C4-5B456B503172}" type="slidenum">
              <a:rPr lang="en-US" smtClean="0"/>
              <a:pPr/>
              <a:t>‹#›</a:t>
            </a:fld>
            <a:endParaRPr lang="en-US" dirty="0"/>
          </a:p>
        </p:txBody>
      </p:sp>
      <p:cxnSp>
        <p:nvCxnSpPr>
          <p:cNvPr id="9" name="Straight Connector 8"/>
          <p:cNvCxnSpPr/>
          <p:nvPr userDrawn="1"/>
        </p:nvCxnSpPr>
        <p:spPr>
          <a:xfrm>
            <a:off x="0" y="1524000"/>
            <a:ext cx="9144000" cy="0"/>
          </a:xfrm>
          <a:prstGeom prst="line">
            <a:avLst/>
          </a:prstGeom>
          <a:ln w="38100">
            <a:solidFill>
              <a:schemeClr val="accent1">
                <a:lumMod val="75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457200" y="6400800"/>
            <a:ext cx="8229600" cy="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5501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Clr>
          <a:srgbClr val="00CC00"/>
        </a:buClr>
        <a:buSzPct val="125000"/>
        <a:buFont typeface="Wingdings" panose="05000000000000000000" pitchFamily="2" charset="2"/>
        <a:buChar char="ª"/>
        <a:defRPr sz="3200" kern="1200">
          <a:solidFill>
            <a:schemeClr val="tx1"/>
          </a:solidFill>
          <a:latin typeface="+mn-lt"/>
          <a:ea typeface="+mn-ea"/>
          <a:cs typeface="+mn-cs"/>
        </a:defRPr>
      </a:lvl1pPr>
      <a:lvl2pPr marL="798513" indent="-341313" algn="l" defTabSz="914400" rtl="0" eaLnBrk="1" latinLnBrk="0" hangingPunct="1">
        <a:spcBef>
          <a:spcPct val="20000"/>
        </a:spcBef>
        <a:buClr>
          <a:schemeClr val="tx2">
            <a:lumMod val="75000"/>
          </a:schemeClr>
        </a:buClr>
        <a:buFont typeface="Wingdings 3" panose="05040102010807070707" pitchFamily="18" charset="2"/>
        <a:buChar char="9"/>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a:t>
            </a:r>
            <a:r>
              <a:rPr lang="en-US" dirty="0" smtClean="0"/>
              <a:t>trategy </a:t>
            </a:r>
            <a:r>
              <a:rPr lang="en-US" dirty="0"/>
              <a:t>F</a:t>
            </a:r>
            <a:r>
              <a:rPr lang="en-US" dirty="0" smtClean="0"/>
              <a:t>ormulation</a:t>
            </a:r>
            <a:r>
              <a:rPr lang="en-US" dirty="0"/>
              <a:t>:</a:t>
            </a:r>
            <a:br>
              <a:rPr lang="en-US" dirty="0"/>
            </a:br>
            <a:r>
              <a:rPr lang="en-US" dirty="0" smtClean="0"/>
              <a:t>Corporate </a:t>
            </a:r>
            <a:r>
              <a:rPr lang="en-US" dirty="0"/>
              <a:t>Strategy</a:t>
            </a:r>
          </a:p>
        </p:txBody>
      </p:sp>
      <p:sp>
        <p:nvSpPr>
          <p:cNvPr id="3" name="Subtitle 2"/>
          <p:cNvSpPr>
            <a:spLocks noGrp="1"/>
          </p:cNvSpPr>
          <p:nvPr>
            <p:ph type="subTitle" idx="1"/>
          </p:nvPr>
        </p:nvSpPr>
        <p:spPr/>
        <p:txBody>
          <a:bodyPr/>
          <a:lstStyle/>
          <a:p>
            <a:r>
              <a:rPr lang="en-US" dirty="0" smtClean="0"/>
              <a:t>Chapter 7</a:t>
            </a:r>
            <a:endParaRPr lang="en-US" dirty="0"/>
          </a:p>
        </p:txBody>
      </p:sp>
    </p:spTree>
    <p:extLst>
      <p:ext uri="{BB962C8B-B14F-4D97-AF65-F5344CB8AC3E}">
        <p14:creationId xmlns:p14="http://schemas.microsoft.com/office/powerpoint/2010/main" val="2832396447"/>
      </p:ext>
    </p:extLst>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Concentration Strategies</a:t>
            </a:r>
            <a:endParaRPr lang="en-US" dirty="0"/>
          </a:p>
        </p:txBody>
      </p:sp>
      <p:sp>
        <p:nvSpPr>
          <p:cNvPr id="3" name="Content Placeholder 2"/>
          <p:cNvSpPr>
            <a:spLocks noGrp="1"/>
          </p:cNvSpPr>
          <p:nvPr>
            <p:ph idx="1"/>
          </p:nvPr>
        </p:nvSpPr>
        <p:spPr/>
        <p:txBody>
          <a:bodyPr/>
          <a:lstStyle/>
          <a:p>
            <a:r>
              <a:rPr lang="en-US" altLang="en-US" b="1" dirty="0"/>
              <a:t>Vertical </a:t>
            </a:r>
            <a:r>
              <a:rPr lang="en-US" altLang="en-US" b="1" dirty="0" smtClean="0"/>
              <a:t>integration</a:t>
            </a:r>
          </a:p>
          <a:p>
            <a:pPr lvl="1"/>
            <a:r>
              <a:rPr lang="en-US" altLang="en-US" dirty="0" smtClean="0"/>
              <a:t>the </a:t>
            </a:r>
            <a:r>
              <a:rPr lang="en-US" altLang="en-US" dirty="0"/>
              <a:t>degree to which a firm operates vertically in multiple locations on an industry’s value chain from extracting raw materials to manufacturing to </a:t>
            </a:r>
            <a:r>
              <a:rPr lang="en-US" altLang="en-US" dirty="0" smtClean="0"/>
              <a:t>retailing</a:t>
            </a:r>
          </a:p>
          <a:p>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7-</a:t>
            </a:r>
            <a:fld id="{3BA836C6-F704-448B-94C4-5B456B503172}" type="slidenum">
              <a:rPr lang="en-US" smtClean="0"/>
              <a:pPr/>
              <a:t>10</a:t>
            </a:fld>
            <a:endParaRPr lang="en-US" dirty="0"/>
          </a:p>
        </p:txBody>
      </p:sp>
    </p:spTree>
    <p:extLst>
      <p:ext uri="{BB962C8B-B14F-4D97-AF65-F5344CB8AC3E}">
        <p14:creationId xmlns:p14="http://schemas.microsoft.com/office/powerpoint/2010/main" val="3922556240"/>
      </p:ext>
    </p:extLst>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Vertical Integration</a:t>
            </a:r>
            <a:endParaRPr lang="en-US" dirty="0"/>
          </a:p>
        </p:txBody>
      </p:sp>
      <p:sp>
        <p:nvSpPr>
          <p:cNvPr id="3" name="Content Placeholder 2"/>
          <p:cNvSpPr>
            <a:spLocks noGrp="1"/>
          </p:cNvSpPr>
          <p:nvPr>
            <p:ph sz="half" idx="1"/>
          </p:nvPr>
        </p:nvSpPr>
        <p:spPr/>
        <p:txBody>
          <a:bodyPr/>
          <a:lstStyle/>
          <a:p>
            <a:r>
              <a:rPr lang="en-US" altLang="en-US" b="1" dirty="0"/>
              <a:t>Backward </a:t>
            </a:r>
            <a:r>
              <a:rPr lang="en-US" altLang="en-US" b="1" dirty="0" smtClean="0"/>
              <a:t>integration</a:t>
            </a:r>
          </a:p>
          <a:p>
            <a:pPr lvl="1"/>
            <a:r>
              <a:rPr lang="en-US" altLang="en-US" dirty="0" smtClean="0"/>
              <a:t>assuming </a:t>
            </a:r>
            <a:r>
              <a:rPr lang="en-US" altLang="en-US" dirty="0"/>
              <a:t>a function previously provided by a supplier</a:t>
            </a:r>
          </a:p>
          <a:p>
            <a:endParaRPr lang="en-US" dirty="0"/>
          </a:p>
        </p:txBody>
      </p:sp>
      <p:sp>
        <p:nvSpPr>
          <p:cNvPr id="6" name="Content Placeholder 5"/>
          <p:cNvSpPr>
            <a:spLocks noGrp="1"/>
          </p:cNvSpPr>
          <p:nvPr>
            <p:ph sz="half" idx="2"/>
          </p:nvPr>
        </p:nvSpPr>
        <p:spPr/>
        <p:txBody>
          <a:bodyPr/>
          <a:lstStyle/>
          <a:p>
            <a:r>
              <a:rPr lang="en-US" altLang="en-US" b="1" dirty="0"/>
              <a:t>Forward </a:t>
            </a:r>
            <a:r>
              <a:rPr lang="en-US" altLang="en-US" b="1" dirty="0" smtClean="0"/>
              <a:t>integration</a:t>
            </a:r>
          </a:p>
          <a:p>
            <a:pPr lvl="1"/>
            <a:r>
              <a:rPr lang="en-US" altLang="en-US" dirty="0" smtClean="0"/>
              <a:t>assuming </a:t>
            </a:r>
            <a:r>
              <a:rPr lang="en-US" altLang="en-US" dirty="0"/>
              <a:t>a function previously provided by a distributor</a:t>
            </a:r>
          </a:p>
          <a:p>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7-</a:t>
            </a:r>
            <a:fld id="{3BA836C6-F704-448B-94C4-5B456B503172}" type="slidenum">
              <a:rPr lang="en-US" smtClean="0"/>
              <a:pPr/>
              <a:t>11</a:t>
            </a:fld>
            <a:endParaRPr lang="en-US" dirty="0"/>
          </a:p>
        </p:txBody>
      </p:sp>
    </p:spTree>
    <p:extLst>
      <p:ext uri="{BB962C8B-B14F-4D97-AF65-F5344CB8AC3E}">
        <p14:creationId xmlns:p14="http://schemas.microsoft.com/office/powerpoint/2010/main" val="656413007"/>
      </p:ext>
    </p:extLst>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Vertical Integration</a:t>
            </a:r>
            <a:endParaRPr lang="en-US" dirty="0"/>
          </a:p>
        </p:txBody>
      </p:sp>
      <p:sp>
        <p:nvSpPr>
          <p:cNvPr id="233474" name="Rectangle 2"/>
          <p:cNvSpPr>
            <a:spLocks noGrp="1" noChangeArrowheads="1"/>
          </p:cNvSpPr>
          <p:nvPr>
            <p:ph idx="1"/>
          </p:nvPr>
        </p:nvSpPr>
        <p:spPr/>
        <p:txBody>
          <a:bodyPr/>
          <a:lstStyle/>
          <a:p>
            <a:r>
              <a:rPr lang="en-US" altLang="en-US" b="1" dirty="0" smtClean="0"/>
              <a:t>Transaction cost economies</a:t>
            </a:r>
          </a:p>
          <a:p>
            <a:pPr lvl="1"/>
            <a:r>
              <a:rPr lang="en-US" altLang="en-US" dirty="0" smtClean="0"/>
              <a:t>vertical integration is more efficient than contracting for goods and services in the marketplace when the transaction costs of buying on the open market become too great</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1300D541-95AA-431E-8F53-AF1BAAD93659}" type="slidenum">
              <a:rPr lang="en-US" altLang="en-US" smtClean="0"/>
              <a:pPr/>
              <a:t>12</a:t>
            </a:fld>
            <a:endParaRPr lang="en-US" altLang="en-US" dirty="0"/>
          </a:p>
        </p:txBody>
      </p:sp>
    </p:spTree>
    <p:extLst>
      <p:ext uri="{BB962C8B-B14F-4D97-AF65-F5344CB8AC3E}">
        <p14:creationId xmlns:p14="http://schemas.microsoft.com/office/powerpoint/2010/main" val="310912336"/>
      </p:ext>
    </p:extLst>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Vertical Integration Continuum</a:t>
            </a:r>
          </a:p>
        </p:txBody>
      </p:sp>
      <p:sp>
        <p:nvSpPr>
          <p:cNvPr id="2" name="Footer Placeholder 1"/>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6"/>
          <p:cNvSpPr>
            <a:spLocks noGrp="1"/>
          </p:cNvSpPr>
          <p:nvPr>
            <p:ph type="sldNum" sz="quarter" idx="12"/>
          </p:nvPr>
        </p:nvSpPr>
        <p:spPr/>
        <p:txBody>
          <a:bodyPr/>
          <a:lstStyle/>
          <a:p>
            <a:endParaRPr lang="en-US" altLang="en-US" dirty="0"/>
          </a:p>
          <a:p>
            <a:r>
              <a:rPr lang="en-US" altLang="en-US" dirty="0"/>
              <a:t>7-</a:t>
            </a:r>
            <a:fld id="{AFD87ED1-26F1-4CB9-A631-7D31F9B37A8A}" type="slidenum">
              <a:rPr lang="en-US" altLang="en-US"/>
              <a:pPr/>
              <a:t>13</a:t>
            </a:fld>
            <a:endParaRPr lang="en-US" altLang="en-US"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8214" y="2209800"/>
            <a:ext cx="8305800" cy="18958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69345191"/>
      </p:ext>
    </p:extLst>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Vertical Integration</a:t>
            </a:r>
            <a:endParaRPr lang="en-US" dirty="0"/>
          </a:p>
        </p:txBody>
      </p:sp>
      <p:sp>
        <p:nvSpPr>
          <p:cNvPr id="234498" name="Rectangle 2"/>
          <p:cNvSpPr>
            <a:spLocks noGrp="1" noChangeArrowheads="1"/>
          </p:cNvSpPr>
          <p:nvPr>
            <p:ph idx="1"/>
          </p:nvPr>
        </p:nvSpPr>
        <p:spPr/>
        <p:txBody>
          <a:bodyPr/>
          <a:lstStyle/>
          <a:p>
            <a:r>
              <a:rPr lang="en-US" altLang="en-US" b="1" dirty="0" smtClean="0"/>
              <a:t>Full integration</a:t>
            </a:r>
          </a:p>
          <a:p>
            <a:pPr lvl="1"/>
            <a:r>
              <a:rPr lang="en-US" altLang="en-US" dirty="0" smtClean="0"/>
              <a:t>a firm internally makes 100% of its key </a:t>
            </a:r>
            <a:r>
              <a:rPr lang="en-US" altLang="en-US" dirty="0" smtClean="0"/>
              <a:t>supplies </a:t>
            </a:r>
            <a:r>
              <a:rPr lang="en-US" altLang="en-US" dirty="0" smtClean="0"/>
              <a:t>and completely controls its distributors</a:t>
            </a:r>
          </a:p>
          <a:p>
            <a:endParaRPr lang="en-US" altLang="en-US" sz="500" dirty="0" smtClean="0"/>
          </a:p>
          <a:p>
            <a:r>
              <a:rPr lang="en-US" altLang="en-US" b="1" dirty="0" smtClean="0"/>
              <a:t>Taper integration</a:t>
            </a:r>
          </a:p>
          <a:p>
            <a:pPr lvl="1"/>
            <a:r>
              <a:rPr lang="en-US" altLang="en-US" dirty="0" smtClean="0"/>
              <a:t>a firm internally produces less than half of its own requirements and buys the rest from outside suppliers</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4855CF1B-5DDB-4699-B401-393E77A6EC8F}" type="slidenum">
              <a:rPr lang="en-US" altLang="en-US" smtClean="0"/>
              <a:pPr/>
              <a:t>14</a:t>
            </a:fld>
            <a:endParaRPr lang="en-US" altLang="en-US" dirty="0"/>
          </a:p>
        </p:txBody>
      </p:sp>
    </p:spTree>
    <p:extLst>
      <p:ext uri="{BB962C8B-B14F-4D97-AF65-F5344CB8AC3E}">
        <p14:creationId xmlns:p14="http://schemas.microsoft.com/office/powerpoint/2010/main" val="1291748377"/>
      </p:ext>
    </p:extLst>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Vertical Integration</a:t>
            </a:r>
            <a:endParaRPr lang="en-US" dirty="0"/>
          </a:p>
        </p:txBody>
      </p:sp>
      <p:sp>
        <p:nvSpPr>
          <p:cNvPr id="253954" name="Rectangle 2"/>
          <p:cNvSpPr>
            <a:spLocks noGrp="1" noChangeArrowheads="1"/>
          </p:cNvSpPr>
          <p:nvPr>
            <p:ph idx="1"/>
          </p:nvPr>
        </p:nvSpPr>
        <p:spPr/>
        <p:txBody>
          <a:bodyPr>
            <a:normAutofit/>
          </a:bodyPr>
          <a:lstStyle/>
          <a:p>
            <a:r>
              <a:rPr lang="en-US" altLang="en-US" b="1" dirty="0" smtClean="0"/>
              <a:t>Quasi-integration</a:t>
            </a:r>
          </a:p>
          <a:p>
            <a:pPr lvl="1"/>
            <a:r>
              <a:rPr lang="en-US" altLang="en-US" dirty="0" smtClean="0"/>
              <a:t>a company does not make any of its key supplies but purchases most of its requirements from outside suppliers that are under its partial control</a:t>
            </a:r>
          </a:p>
          <a:p>
            <a:endParaRPr lang="en-US" altLang="en-US" sz="500" dirty="0" smtClean="0"/>
          </a:p>
          <a:p>
            <a:r>
              <a:rPr lang="en-US" altLang="en-US" b="1" dirty="0" smtClean="0"/>
              <a:t>Long-term contracts</a:t>
            </a:r>
          </a:p>
          <a:p>
            <a:pPr lvl="1"/>
            <a:r>
              <a:rPr lang="en-US" altLang="en-US" dirty="0" smtClean="0"/>
              <a:t>agreements between </a:t>
            </a:r>
            <a:r>
              <a:rPr lang="en-US" altLang="en-US" dirty="0" smtClean="0"/>
              <a:t>two </a:t>
            </a:r>
            <a:r>
              <a:rPr lang="en-US" altLang="en-US" dirty="0" smtClean="0"/>
              <a:t>firms to provide agreed-upon goods and services to each other for a specific period of time</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52A5AF60-6E6D-4D25-AEF4-6BAEA30A5856}" type="slidenum">
              <a:rPr lang="en-US" altLang="en-US" smtClean="0"/>
              <a:pPr/>
              <a:t>15</a:t>
            </a:fld>
            <a:endParaRPr lang="en-US" altLang="en-US" dirty="0"/>
          </a:p>
        </p:txBody>
      </p:sp>
    </p:spTree>
    <p:extLst>
      <p:ext uri="{BB962C8B-B14F-4D97-AF65-F5344CB8AC3E}">
        <p14:creationId xmlns:p14="http://schemas.microsoft.com/office/powerpoint/2010/main" val="4254810388"/>
      </p:ext>
    </p:extLst>
  </p:cSld>
  <p:clrMapOvr>
    <a:masterClrMapping/>
  </p:clrMapOvr>
  <p:transition>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Concentration Strategies</a:t>
            </a:r>
            <a:endParaRPr lang="en-US" dirty="0"/>
          </a:p>
        </p:txBody>
      </p:sp>
      <p:sp>
        <p:nvSpPr>
          <p:cNvPr id="235522" name="Rectangle 2"/>
          <p:cNvSpPr>
            <a:spLocks noGrp="1" noChangeArrowheads="1"/>
          </p:cNvSpPr>
          <p:nvPr>
            <p:ph idx="1"/>
          </p:nvPr>
        </p:nvSpPr>
        <p:spPr/>
        <p:txBody>
          <a:bodyPr>
            <a:normAutofit/>
          </a:bodyPr>
          <a:lstStyle/>
          <a:p>
            <a:r>
              <a:rPr lang="en-US" altLang="en-US" b="1" dirty="0" smtClean="0"/>
              <a:t>Horizontal growth</a:t>
            </a:r>
          </a:p>
          <a:p>
            <a:pPr lvl="1"/>
            <a:r>
              <a:rPr lang="en-US" altLang="en-US" dirty="0" smtClean="0"/>
              <a:t>expansion of operations into other geographic locations and/or increasing the range of products and services offered to current markets</a:t>
            </a:r>
          </a:p>
          <a:p>
            <a:endParaRPr lang="en-US" altLang="en-US" sz="500" dirty="0" smtClean="0"/>
          </a:p>
          <a:p>
            <a:r>
              <a:rPr lang="en-US" altLang="en-US" b="1" dirty="0" smtClean="0"/>
              <a:t>Horizontal integration</a:t>
            </a:r>
          </a:p>
          <a:p>
            <a:pPr lvl="1"/>
            <a:r>
              <a:rPr lang="en-US" altLang="en-US" dirty="0" smtClean="0"/>
              <a:t>the degree to which a firm operates in multiple geographic locations at the same point on an industry’s value chain</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B09B2CDD-AAF1-4513-87C9-783C3E68CCE1}" type="slidenum">
              <a:rPr lang="en-US" altLang="en-US" smtClean="0"/>
              <a:pPr/>
              <a:t>16</a:t>
            </a:fld>
            <a:endParaRPr lang="en-US" altLang="en-US" dirty="0"/>
          </a:p>
        </p:txBody>
      </p:sp>
    </p:spTree>
    <p:extLst>
      <p:ext uri="{BB962C8B-B14F-4D97-AF65-F5344CB8AC3E}">
        <p14:creationId xmlns:p14="http://schemas.microsoft.com/office/powerpoint/2010/main" val="3777199579"/>
      </p:ext>
    </p:extLst>
  </p:cSld>
  <p:clrMapOvr>
    <a:masterClrMapping/>
  </p:clrMapOvr>
  <p:transition>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7" name="Rectangle 5"/>
          <p:cNvSpPr>
            <a:spLocks noGrp="1" noChangeArrowheads="1"/>
          </p:cNvSpPr>
          <p:nvPr>
            <p:ph type="title"/>
          </p:nvPr>
        </p:nvSpPr>
        <p:spPr/>
        <p:txBody>
          <a:bodyPr>
            <a:normAutofit fontScale="90000"/>
          </a:bodyPr>
          <a:lstStyle/>
          <a:p>
            <a:r>
              <a:rPr lang="en-US" altLang="en-US" dirty="0" smtClean="0"/>
              <a:t>International Entry Options for Horizontal Growth</a:t>
            </a:r>
            <a:endParaRPr lang="en-US" altLang="en-US"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215735326"/>
              </p:ext>
            </p:extLst>
          </p:nvPr>
        </p:nvGraphicFramePr>
        <p:xfrm>
          <a:off x="457200" y="17526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1"/>
          </p:nvPr>
        </p:nvSpPr>
        <p:spPr/>
        <p:txBody>
          <a:bodyPr/>
          <a:lstStyle/>
          <a:p>
            <a:r>
              <a:rPr lang="en-US" dirty="0" smtClean="0"/>
              <a:t>Copyright © 2015 Pearson Education, Inc. </a:t>
            </a:r>
            <a:endParaRPr lang="en-US" dirty="0"/>
          </a:p>
        </p:txBody>
      </p:sp>
      <p:sp>
        <p:nvSpPr>
          <p:cNvPr id="8" name="Slide Number Placeholder 6"/>
          <p:cNvSpPr>
            <a:spLocks noGrp="1"/>
          </p:cNvSpPr>
          <p:nvPr>
            <p:ph type="sldNum" sz="quarter" idx="12"/>
          </p:nvPr>
        </p:nvSpPr>
        <p:spPr/>
        <p:txBody>
          <a:bodyPr/>
          <a:lstStyle/>
          <a:p>
            <a:endParaRPr lang="en-US" altLang="en-US" dirty="0" smtClean="0"/>
          </a:p>
          <a:p>
            <a:r>
              <a:rPr lang="en-US" altLang="en-US" dirty="0" smtClean="0"/>
              <a:t>7-</a:t>
            </a:r>
            <a:fld id="{6981E756-3A61-4E43-B360-2FF58D4B3BBE}" type="slidenum">
              <a:rPr lang="en-US" altLang="en-US" smtClean="0"/>
              <a:pPr/>
              <a:t>17</a:t>
            </a:fld>
            <a:endParaRPr lang="en-US" altLang="en-US" dirty="0"/>
          </a:p>
        </p:txBody>
      </p:sp>
    </p:spTree>
    <p:extLst>
      <p:ext uri="{BB962C8B-B14F-4D97-AF65-F5344CB8AC3E}">
        <p14:creationId xmlns:p14="http://schemas.microsoft.com/office/powerpoint/2010/main" val="3583864910"/>
      </p:ext>
    </p:extLst>
  </p:cSld>
  <p:clrMapOvr>
    <a:masterClrMapping/>
  </p:clrMapOvr>
  <p:transition>
    <p:rand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Diversification Strategies</a:t>
            </a:r>
            <a:endParaRPr lang="en-US" altLang="en-US" dirty="0"/>
          </a:p>
        </p:txBody>
      </p:sp>
      <p:sp>
        <p:nvSpPr>
          <p:cNvPr id="240643" name="Rectangle 3"/>
          <p:cNvSpPr>
            <a:spLocks noGrp="1" noChangeArrowheads="1"/>
          </p:cNvSpPr>
          <p:nvPr>
            <p:ph idx="1"/>
          </p:nvPr>
        </p:nvSpPr>
        <p:spPr/>
        <p:txBody>
          <a:bodyPr/>
          <a:lstStyle/>
          <a:p>
            <a:r>
              <a:rPr lang="en-US" altLang="en-US" b="1" dirty="0" smtClean="0"/>
              <a:t>Concentric (Related) </a:t>
            </a:r>
            <a:r>
              <a:rPr lang="en-US" altLang="en-US" b="1" dirty="0" smtClean="0"/>
              <a:t>diversification</a:t>
            </a:r>
            <a:endParaRPr lang="en-US" altLang="en-US" b="1" dirty="0" smtClean="0"/>
          </a:p>
          <a:p>
            <a:pPr lvl="1"/>
            <a:r>
              <a:rPr lang="en-US" altLang="en-US" dirty="0" smtClean="0"/>
              <a:t>growth into a related industry when a firm has a strong competitive position but attractiveness is low</a:t>
            </a:r>
          </a:p>
          <a:p>
            <a:r>
              <a:rPr lang="en-US" b="1" dirty="0" smtClean="0"/>
              <a:t>Synergy</a:t>
            </a:r>
            <a:endParaRPr lang="en-US" dirty="0"/>
          </a:p>
          <a:p>
            <a:pPr lvl="1"/>
            <a:r>
              <a:rPr lang="en-US" dirty="0" smtClean="0"/>
              <a:t> </a:t>
            </a:r>
            <a:r>
              <a:rPr lang="en-US" dirty="0"/>
              <a:t>the concept that two businesses will generate more </a:t>
            </a:r>
            <a:r>
              <a:rPr lang="en-US" dirty="0" smtClean="0"/>
              <a:t>profits together </a:t>
            </a:r>
            <a:r>
              <a:rPr lang="en-US" dirty="0"/>
              <a:t>than they could separately</a:t>
            </a:r>
            <a:endParaRPr lang="en-US" altLang="en-US" dirty="0" smtClean="0"/>
          </a:p>
          <a:p>
            <a:endParaRPr lang="en-US" altLang="en-US" dirty="0" smtClean="0"/>
          </a:p>
          <a:p>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DF27F66D-0A75-4EE8-98B0-69D65A7F7901}" type="slidenum">
              <a:rPr lang="en-US" altLang="en-US" smtClean="0"/>
              <a:pPr/>
              <a:t>18</a:t>
            </a:fld>
            <a:endParaRPr lang="en-US" altLang="en-US" dirty="0"/>
          </a:p>
        </p:txBody>
      </p:sp>
    </p:spTree>
    <p:extLst>
      <p:ext uri="{BB962C8B-B14F-4D97-AF65-F5344CB8AC3E}">
        <p14:creationId xmlns:p14="http://schemas.microsoft.com/office/powerpoint/2010/main" val="115778752"/>
      </p:ext>
    </p:extLst>
  </p:cSld>
  <p:clrMapOvr>
    <a:masterClrMapping/>
  </p:clrMapOvr>
  <p:transition>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Diversification Strategies</a:t>
            </a:r>
            <a:endParaRPr lang="en-US" dirty="0"/>
          </a:p>
        </p:txBody>
      </p:sp>
      <p:sp>
        <p:nvSpPr>
          <p:cNvPr id="242690" name="Rectangle 2"/>
          <p:cNvSpPr>
            <a:spLocks noGrp="1" noChangeArrowheads="1"/>
          </p:cNvSpPr>
          <p:nvPr>
            <p:ph idx="1"/>
          </p:nvPr>
        </p:nvSpPr>
        <p:spPr/>
        <p:txBody>
          <a:bodyPr/>
          <a:lstStyle/>
          <a:p>
            <a:r>
              <a:rPr lang="en-US" altLang="en-US" b="1" dirty="0" smtClean="0"/>
              <a:t>Conglomerate (Unrelated) </a:t>
            </a:r>
            <a:r>
              <a:rPr lang="en-US" altLang="en-US" b="1" dirty="0" smtClean="0"/>
              <a:t>diversification</a:t>
            </a:r>
            <a:endParaRPr lang="en-US" altLang="en-US" b="1" dirty="0" smtClean="0"/>
          </a:p>
          <a:p>
            <a:pPr lvl="1"/>
            <a:r>
              <a:rPr lang="en-US" dirty="0" smtClean="0"/>
              <a:t>diversifying into an industry unrelated to its current one</a:t>
            </a:r>
            <a:endParaRPr lang="en-US" altLang="en-US" dirty="0" smtClean="0"/>
          </a:p>
          <a:p>
            <a:r>
              <a:rPr lang="en-US" altLang="en-US" sz="2800" dirty="0" smtClean="0"/>
              <a:t>Management realizes that the current industry is </a:t>
            </a:r>
            <a:r>
              <a:rPr lang="en-US" altLang="en-US" sz="2800" dirty="0" smtClean="0">
                <a:solidFill>
                  <a:schemeClr val="accent1">
                    <a:lumMod val="75000"/>
                  </a:schemeClr>
                </a:solidFill>
              </a:rPr>
              <a:t>unattractive</a:t>
            </a:r>
            <a:r>
              <a:rPr lang="en-US" altLang="en-US" sz="2800" dirty="0"/>
              <a:t>.</a:t>
            </a:r>
            <a:endParaRPr lang="en-US" altLang="en-US" sz="2800" dirty="0" smtClean="0"/>
          </a:p>
          <a:p>
            <a:r>
              <a:rPr lang="en-US" altLang="en-US" sz="2800" dirty="0" smtClean="0"/>
              <a:t>Firm lacks </a:t>
            </a:r>
            <a:r>
              <a:rPr lang="en-US" altLang="en-US" sz="2800" dirty="0" smtClean="0">
                <a:solidFill>
                  <a:schemeClr val="accent1">
                    <a:lumMod val="75000"/>
                  </a:schemeClr>
                </a:solidFill>
              </a:rPr>
              <a:t>outstanding abilities </a:t>
            </a:r>
            <a:r>
              <a:rPr lang="en-US" altLang="en-US" sz="2800" dirty="0" smtClean="0"/>
              <a:t>or </a:t>
            </a:r>
            <a:r>
              <a:rPr lang="en-US" altLang="en-US" sz="2800" dirty="0" smtClean="0">
                <a:solidFill>
                  <a:schemeClr val="accent1">
                    <a:lumMod val="75000"/>
                  </a:schemeClr>
                </a:solidFill>
              </a:rPr>
              <a:t>skills</a:t>
            </a:r>
            <a:r>
              <a:rPr lang="en-US" altLang="en-US" sz="2800" dirty="0" smtClean="0"/>
              <a:t> that it could easily transfer to related products or services in other </a:t>
            </a:r>
            <a:r>
              <a:rPr lang="en-US" altLang="en-US" sz="2800" dirty="0" smtClean="0"/>
              <a:t>industries.</a:t>
            </a:r>
            <a:endParaRPr lang="en-US" altLang="en-US" sz="2800"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52EE0086-9F76-410C-9CC0-280EDB0C7255}" type="slidenum">
              <a:rPr lang="en-US" altLang="en-US" smtClean="0"/>
              <a:pPr/>
              <a:t>19</a:t>
            </a:fld>
            <a:endParaRPr lang="en-US" altLang="en-US" dirty="0"/>
          </a:p>
        </p:txBody>
      </p:sp>
    </p:spTree>
    <p:extLst>
      <p:ext uri="{BB962C8B-B14F-4D97-AF65-F5344CB8AC3E}">
        <p14:creationId xmlns:p14="http://schemas.microsoft.com/office/powerpoint/2010/main" val="3368735381"/>
      </p:ext>
    </p:extLst>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normAutofit fontScale="85000" lnSpcReduction="20000"/>
          </a:bodyPr>
          <a:lstStyle/>
          <a:p>
            <a:r>
              <a:rPr lang="en-US" dirty="0"/>
              <a:t>Understand the three aspects of </a:t>
            </a:r>
            <a:r>
              <a:rPr lang="en-US" dirty="0" smtClean="0"/>
              <a:t>corporate strategy</a:t>
            </a:r>
            <a:endParaRPr lang="en-US" dirty="0"/>
          </a:p>
          <a:p>
            <a:r>
              <a:rPr lang="en-US" dirty="0" smtClean="0"/>
              <a:t>Apply </a:t>
            </a:r>
            <a:r>
              <a:rPr lang="en-US" dirty="0"/>
              <a:t>the directional strategies of </a:t>
            </a:r>
            <a:r>
              <a:rPr lang="en-US" dirty="0" smtClean="0"/>
              <a:t>growth, </a:t>
            </a:r>
            <a:r>
              <a:rPr lang="en-US" dirty="0" smtClean="0"/>
              <a:t>stability </a:t>
            </a:r>
            <a:r>
              <a:rPr lang="en-US" dirty="0"/>
              <a:t>and retrenchment</a:t>
            </a:r>
          </a:p>
          <a:p>
            <a:r>
              <a:rPr lang="en-US" dirty="0" smtClean="0"/>
              <a:t>Understand </a:t>
            </a:r>
            <a:r>
              <a:rPr lang="en-US" dirty="0"/>
              <a:t>the differences between </a:t>
            </a:r>
            <a:r>
              <a:rPr lang="en-US" dirty="0" smtClean="0"/>
              <a:t>vertical and </a:t>
            </a:r>
            <a:r>
              <a:rPr lang="en-US" dirty="0"/>
              <a:t>horizontal growth as well as </a:t>
            </a:r>
            <a:r>
              <a:rPr lang="en-US" dirty="0" smtClean="0"/>
              <a:t>concentric and </a:t>
            </a:r>
            <a:r>
              <a:rPr lang="en-US" dirty="0"/>
              <a:t>conglomerate </a:t>
            </a:r>
            <a:r>
              <a:rPr lang="en-US" dirty="0" smtClean="0"/>
              <a:t>diversification</a:t>
            </a:r>
          </a:p>
          <a:p>
            <a:r>
              <a:rPr lang="en-US" dirty="0"/>
              <a:t>Identify strategic options to enter a </a:t>
            </a:r>
            <a:r>
              <a:rPr lang="en-US" dirty="0" smtClean="0"/>
              <a:t>foreign country</a:t>
            </a:r>
            <a:endParaRPr lang="en-US" dirty="0"/>
          </a:p>
          <a:p>
            <a:r>
              <a:rPr lang="en-US" dirty="0" smtClean="0"/>
              <a:t>Apply </a:t>
            </a:r>
            <a:r>
              <a:rPr lang="en-US" dirty="0"/>
              <a:t>portfolio analysis to guide </a:t>
            </a:r>
            <a:r>
              <a:rPr lang="en-US" dirty="0" smtClean="0"/>
              <a:t>decisions in </a:t>
            </a:r>
            <a:r>
              <a:rPr lang="en-US" dirty="0"/>
              <a:t>companies with multiple products </a:t>
            </a:r>
            <a:r>
              <a:rPr lang="en-US" dirty="0" smtClean="0"/>
              <a:t>and businesses</a:t>
            </a:r>
            <a:endParaRPr lang="en-US" dirty="0"/>
          </a:p>
          <a:p>
            <a:r>
              <a:rPr lang="en-US" dirty="0" smtClean="0"/>
              <a:t>Develop </a:t>
            </a:r>
            <a:r>
              <a:rPr lang="en-US" dirty="0"/>
              <a:t>a parenting strategy for a </a:t>
            </a:r>
            <a:r>
              <a:rPr lang="en-US" dirty="0" smtClean="0"/>
              <a:t>multiple-business corporation</a:t>
            </a:r>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7-</a:t>
            </a:r>
            <a:fld id="{3BA836C6-F704-448B-94C4-5B456B503172}" type="slidenum">
              <a:rPr lang="en-US" smtClean="0"/>
              <a:pPr/>
              <a:t>2</a:t>
            </a:fld>
            <a:endParaRPr lang="en-US" dirty="0"/>
          </a:p>
        </p:txBody>
      </p:sp>
    </p:spTree>
    <p:extLst>
      <p:ext uri="{BB962C8B-B14F-4D97-AF65-F5344CB8AC3E}">
        <p14:creationId xmlns:p14="http://schemas.microsoft.com/office/powerpoint/2010/main" val="1615504513"/>
      </p:ext>
    </p:extLst>
  </p:cSld>
  <p:clrMapOvr>
    <a:masterClrMapping/>
  </p:clrMapOvr>
  <p:transition>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altLang="en-US" dirty="0" smtClean="0"/>
              <a:t>Controversies in </a:t>
            </a:r>
            <a:br>
              <a:rPr lang="en-US" altLang="en-US" dirty="0" smtClean="0"/>
            </a:br>
            <a:r>
              <a:rPr lang="en-US" altLang="en-US" dirty="0" smtClean="0"/>
              <a:t>Directional Strategies</a:t>
            </a:r>
            <a:endParaRPr lang="en-US" dirty="0"/>
          </a:p>
        </p:txBody>
      </p:sp>
      <p:sp>
        <p:nvSpPr>
          <p:cNvPr id="244738" name="Rectangle 2"/>
          <p:cNvSpPr>
            <a:spLocks noGrp="1" noChangeArrowheads="1"/>
          </p:cNvSpPr>
          <p:nvPr>
            <p:ph idx="1"/>
          </p:nvPr>
        </p:nvSpPr>
        <p:spPr/>
        <p:txBody>
          <a:bodyPr/>
          <a:lstStyle/>
          <a:p>
            <a:r>
              <a:rPr lang="en-US" altLang="en-US" dirty="0" smtClean="0"/>
              <a:t>Is vertical growth better than horizontal growth?</a:t>
            </a:r>
          </a:p>
          <a:p>
            <a:r>
              <a:rPr lang="en-US" altLang="en-US" dirty="0" smtClean="0"/>
              <a:t>Is concentration better than diversification?</a:t>
            </a:r>
          </a:p>
          <a:p>
            <a:r>
              <a:rPr lang="en-US" altLang="en-US" dirty="0" smtClean="0"/>
              <a:t>Is concentric diversification better than conglomerate diversification?</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DE25B8EF-A54D-43BF-A2C8-DBB5CF89A4E8}" type="slidenum">
              <a:rPr lang="en-US" altLang="en-US" smtClean="0"/>
              <a:pPr/>
              <a:t>20</a:t>
            </a:fld>
            <a:endParaRPr lang="en-US" altLang="en-US" dirty="0"/>
          </a:p>
        </p:txBody>
      </p:sp>
    </p:spTree>
    <p:extLst>
      <p:ext uri="{BB962C8B-B14F-4D97-AF65-F5344CB8AC3E}">
        <p14:creationId xmlns:p14="http://schemas.microsoft.com/office/powerpoint/2010/main" val="2274920518"/>
      </p:ext>
    </p:extLst>
  </p:cSld>
  <p:clrMapOvr>
    <a:masterClrMapping/>
  </p:clrMapOvr>
  <p:transition>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Stability Strategies</a:t>
            </a:r>
            <a:endParaRPr lang="en-US" dirty="0"/>
          </a:p>
        </p:txBody>
      </p:sp>
      <p:sp>
        <p:nvSpPr>
          <p:cNvPr id="245762" name="Rectangle 2"/>
          <p:cNvSpPr>
            <a:spLocks noGrp="1" noChangeArrowheads="1"/>
          </p:cNvSpPr>
          <p:nvPr>
            <p:ph idx="1"/>
          </p:nvPr>
        </p:nvSpPr>
        <p:spPr/>
        <p:txBody>
          <a:bodyPr>
            <a:normAutofit fontScale="92500" lnSpcReduction="20000"/>
          </a:bodyPr>
          <a:lstStyle/>
          <a:p>
            <a:r>
              <a:rPr lang="en-US" altLang="en-US" b="1" dirty="0" smtClean="0"/>
              <a:t>Pause/Proceed with caution strategy</a:t>
            </a:r>
          </a:p>
          <a:p>
            <a:pPr lvl="1"/>
            <a:r>
              <a:rPr lang="en-US" altLang="en-US" dirty="0" smtClean="0"/>
              <a:t>an opportunity to rest before continuing a growth or retrenchment strategy</a:t>
            </a:r>
          </a:p>
          <a:p>
            <a:endParaRPr lang="en-US" altLang="en-US" sz="500" dirty="0" smtClean="0"/>
          </a:p>
          <a:p>
            <a:r>
              <a:rPr lang="en-US" b="1" dirty="0" smtClean="0"/>
              <a:t>No-change strategy</a:t>
            </a:r>
          </a:p>
          <a:p>
            <a:pPr lvl="1"/>
            <a:r>
              <a:rPr lang="en-US" dirty="0" smtClean="0"/>
              <a:t>decision </a:t>
            </a:r>
            <a:r>
              <a:rPr lang="en-US" dirty="0"/>
              <a:t>to do nothing new—a choice to continue current </a:t>
            </a:r>
            <a:r>
              <a:rPr lang="en-US" dirty="0" smtClean="0"/>
              <a:t>operations and </a:t>
            </a:r>
            <a:r>
              <a:rPr lang="en-US" dirty="0"/>
              <a:t>policies for the foreseeable </a:t>
            </a:r>
            <a:r>
              <a:rPr lang="en-US" dirty="0" smtClean="0"/>
              <a:t>future</a:t>
            </a:r>
            <a:endParaRPr lang="en-US" altLang="en-US" dirty="0" smtClean="0"/>
          </a:p>
          <a:p>
            <a:r>
              <a:rPr lang="en-US" altLang="en-US" b="1" dirty="0" smtClean="0"/>
              <a:t>Profit </a:t>
            </a:r>
            <a:r>
              <a:rPr lang="en-US" altLang="en-US" b="1" dirty="0" smtClean="0"/>
              <a:t>strategies</a:t>
            </a:r>
            <a:endParaRPr lang="en-US" altLang="en-US" b="1" dirty="0" smtClean="0"/>
          </a:p>
          <a:p>
            <a:pPr lvl="1"/>
            <a:r>
              <a:rPr lang="en-US" altLang="en-US" dirty="0" smtClean="0"/>
              <a:t>decision to do nothing new in a worsening situation but instead to act as though the company’s problems are only temporary</a:t>
            </a:r>
          </a:p>
          <a:p>
            <a:endParaRPr lang="en-US" altLang="en-US" dirty="0" smtClean="0"/>
          </a:p>
          <a:p>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85E2BF27-ACB7-4931-A55F-EC5841FE5908}" type="slidenum">
              <a:rPr lang="en-US" altLang="en-US" smtClean="0"/>
              <a:pPr/>
              <a:t>21</a:t>
            </a:fld>
            <a:endParaRPr lang="en-US" altLang="en-US" dirty="0"/>
          </a:p>
        </p:txBody>
      </p:sp>
    </p:spTree>
    <p:extLst>
      <p:ext uri="{BB962C8B-B14F-4D97-AF65-F5344CB8AC3E}">
        <p14:creationId xmlns:p14="http://schemas.microsoft.com/office/powerpoint/2010/main" val="180116912"/>
      </p:ext>
    </p:extLst>
  </p:cSld>
  <p:clrMapOvr>
    <a:masterClrMapping/>
  </p:clrMapOvr>
  <p:transition>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Retrenchment Strategies</a:t>
            </a:r>
            <a:endParaRPr lang="en-US" dirty="0"/>
          </a:p>
        </p:txBody>
      </p:sp>
      <p:sp>
        <p:nvSpPr>
          <p:cNvPr id="246786" name="Rectangle 2"/>
          <p:cNvSpPr>
            <a:spLocks noGrp="1" noChangeArrowheads="1"/>
          </p:cNvSpPr>
          <p:nvPr>
            <p:ph idx="1"/>
          </p:nvPr>
        </p:nvSpPr>
        <p:spPr/>
        <p:txBody>
          <a:bodyPr/>
          <a:lstStyle/>
          <a:p>
            <a:r>
              <a:rPr lang="en-US" altLang="en-US" b="1" dirty="0" smtClean="0"/>
              <a:t>Retrenchment </a:t>
            </a:r>
            <a:r>
              <a:rPr lang="en-US" altLang="en-US" b="1" dirty="0" smtClean="0"/>
              <a:t>strategies</a:t>
            </a:r>
            <a:endParaRPr lang="en-US" altLang="en-US" b="1" dirty="0" smtClean="0"/>
          </a:p>
          <a:p>
            <a:pPr lvl="1"/>
            <a:r>
              <a:rPr lang="en-US" altLang="en-US" dirty="0" smtClean="0"/>
              <a:t>used when the firm has a weak competitive position in some or all of its product lines from poor performance</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75F4C060-31C8-4586-B441-70668C2ADD30}" type="slidenum">
              <a:rPr lang="en-US" altLang="en-US" smtClean="0"/>
              <a:pPr/>
              <a:t>22</a:t>
            </a:fld>
            <a:endParaRPr lang="en-US" altLang="en-US" dirty="0"/>
          </a:p>
        </p:txBody>
      </p:sp>
    </p:spTree>
    <p:extLst>
      <p:ext uri="{BB962C8B-B14F-4D97-AF65-F5344CB8AC3E}">
        <p14:creationId xmlns:p14="http://schemas.microsoft.com/office/powerpoint/2010/main" val="2192943673"/>
      </p:ext>
    </p:extLst>
  </p:cSld>
  <p:clrMapOvr>
    <a:masterClrMapping/>
  </p:clrMapOvr>
  <p:transition>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Retrenchment Strategies</a:t>
            </a:r>
            <a:endParaRPr lang="en-US" dirty="0"/>
          </a:p>
        </p:txBody>
      </p:sp>
      <p:sp>
        <p:nvSpPr>
          <p:cNvPr id="247810" name="Rectangle 2"/>
          <p:cNvSpPr>
            <a:spLocks noGrp="1" noChangeArrowheads="1"/>
          </p:cNvSpPr>
          <p:nvPr>
            <p:ph idx="1"/>
          </p:nvPr>
        </p:nvSpPr>
        <p:spPr/>
        <p:txBody>
          <a:bodyPr>
            <a:normAutofit lnSpcReduction="10000"/>
          </a:bodyPr>
          <a:lstStyle/>
          <a:p>
            <a:r>
              <a:rPr lang="en-US" altLang="en-US" b="1" dirty="0" smtClean="0"/>
              <a:t>Turnaround strategy</a:t>
            </a:r>
          </a:p>
          <a:p>
            <a:pPr lvl="1"/>
            <a:r>
              <a:rPr lang="en-US" altLang="en-US" dirty="0" smtClean="0"/>
              <a:t>emphasizes the improvement of operational efficiency when the corporation’s problems are pervasive but not critical</a:t>
            </a:r>
          </a:p>
          <a:p>
            <a:endParaRPr lang="en-US" altLang="en-US" sz="1100" dirty="0" smtClean="0"/>
          </a:p>
          <a:p>
            <a:r>
              <a:rPr lang="en-US" altLang="en-US" sz="3000" b="1" dirty="0" smtClean="0"/>
              <a:t>Contraction</a:t>
            </a:r>
          </a:p>
          <a:p>
            <a:pPr lvl="1"/>
            <a:r>
              <a:rPr lang="en-US" altLang="en-US" sz="2600" dirty="0" smtClean="0"/>
              <a:t>effort to quickly “stop the bleeding” across the board but in size and costs</a:t>
            </a:r>
          </a:p>
          <a:p>
            <a:endParaRPr lang="en-US" altLang="en-US" sz="500" dirty="0" smtClean="0"/>
          </a:p>
          <a:p>
            <a:r>
              <a:rPr lang="en-US" altLang="en-US" sz="3000" b="1" dirty="0" smtClean="0"/>
              <a:t>Consolidation</a:t>
            </a:r>
          </a:p>
          <a:p>
            <a:pPr lvl="1"/>
            <a:r>
              <a:rPr lang="en-US" altLang="en-US" sz="2600" dirty="0" smtClean="0"/>
              <a:t>stabilization of the new leaner corporation</a:t>
            </a:r>
            <a:endParaRPr lang="en-US" altLang="en-US" sz="2600"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E22CAC32-3494-422E-BA70-9AC0938931E5}" type="slidenum">
              <a:rPr lang="en-US" altLang="en-US" smtClean="0"/>
              <a:pPr/>
              <a:t>23</a:t>
            </a:fld>
            <a:endParaRPr lang="en-US" altLang="en-US" dirty="0"/>
          </a:p>
        </p:txBody>
      </p:sp>
    </p:spTree>
    <p:extLst>
      <p:ext uri="{BB962C8B-B14F-4D97-AF65-F5344CB8AC3E}">
        <p14:creationId xmlns:p14="http://schemas.microsoft.com/office/powerpoint/2010/main" val="4117430408"/>
      </p:ext>
    </p:extLst>
  </p:cSld>
  <p:clrMapOvr>
    <a:masterClrMapping/>
  </p:clrMapOvr>
  <p:transition>
    <p:rand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en-US" dirty="0" smtClean="0"/>
              <a:t>Retrenchment Strategies</a:t>
            </a:r>
            <a:endParaRPr lang="en-US" dirty="0"/>
          </a:p>
        </p:txBody>
      </p:sp>
      <p:sp>
        <p:nvSpPr>
          <p:cNvPr id="248834" name="Rectangle 2"/>
          <p:cNvSpPr>
            <a:spLocks noGrp="1" noChangeArrowheads="1"/>
          </p:cNvSpPr>
          <p:nvPr>
            <p:ph idx="1"/>
          </p:nvPr>
        </p:nvSpPr>
        <p:spPr/>
        <p:txBody>
          <a:bodyPr>
            <a:normAutofit lnSpcReduction="10000"/>
          </a:bodyPr>
          <a:lstStyle/>
          <a:p>
            <a:r>
              <a:rPr lang="en-US" altLang="en-US" b="1" dirty="0" smtClean="0"/>
              <a:t>Captive </a:t>
            </a:r>
            <a:r>
              <a:rPr lang="en-US" altLang="en-US" b="1" dirty="0" smtClean="0"/>
              <a:t>company </a:t>
            </a:r>
            <a:r>
              <a:rPr lang="en-US" altLang="en-US" b="1" dirty="0"/>
              <a:t>s</a:t>
            </a:r>
            <a:r>
              <a:rPr lang="en-US" altLang="en-US" b="1" dirty="0" smtClean="0"/>
              <a:t>trategy</a:t>
            </a:r>
            <a:endParaRPr lang="en-US" altLang="en-US" b="1" dirty="0" smtClean="0"/>
          </a:p>
          <a:p>
            <a:pPr lvl="1"/>
            <a:r>
              <a:rPr lang="en-US" altLang="en-US" dirty="0" smtClean="0"/>
              <a:t>company gives up independence in exchange for security</a:t>
            </a:r>
          </a:p>
          <a:p>
            <a:endParaRPr lang="en-US" altLang="en-US" sz="500" dirty="0" smtClean="0"/>
          </a:p>
          <a:p>
            <a:r>
              <a:rPr lang="en-US" altLang="en-US" b="1" dirty="0" smtClean="0"/>
              <a:t>Sell-out strategy</a:t>
            </a:r>
          </a:p>
          <a:p>
            <a:pPr lvl="1"/>
            <a:r>
              <a:rPr lang="en-US" altLang="en-US" dirty="0" smtClean="0"/>
              <a:t>management can still obtain a good price for its shareholders and the employees can keep their jobs by selling the company to another firm</a:t>
            </a:r>
          </a:p>
          <a:p>
            <a:endParaRPr lang="en-US" altLang="en-US" sz="500" dirty="0" smtClean="0"/>
          </a:p>
          <a:p>
            <a:r>
              <a:rPr lang="en-US" altLang="en-US" b="1" dirty="0" smtClean="0"/>
              <a:t>Divestment</a:t>
            </a:r>
          </a:p>
          <a:p>
            <a:pPr lvl="1"/>
            <a:r>
              <a:rPr lang="en-US" altLang="en-US" dirty="0" smtClean="0"/>
              <a:t>sale of a division with low growth potential</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C58489E6-0E62-456A-9304-701B168EFF3A}" type="slidenum">
              <a:rPr lang="en-US" altLang="en-US" smtClean="0"/>
              <a:pPr/>
              <a:t>24</a:t>
            </a:fld>
            <a:endParaRPr lang="en-US" altLang="en-US" dirty="0"/>
          </a:p>
        </p:txBody>
      </p:sp>
    </p:spTree>
    <p:extLst>
      <p:ext uri="{BB962C8B-B14F-4D97-AF65-F5344CB8AC3E}">
        <p14:creationId xmlns:p14="http://schemas.microsoft.com/office/powerpoint/2010/main" val="3080538151"/>
      </p:ext>
    </p:extLst>
  </p:cSld>
  <p:clrMapOvr>
    <a:masterClrMapping/>
  </p:clrMapOvr>
  <p:transition>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Retrenchment Strategies</a:t>
            </a:r>
            <a:endParaRPr lang="en-US" dirty="0"/>
          </a:p>
        </p:txBody>
      </p:sp>
      <p:sp>
        <p:nvSpPr>
          <p:cNvPr id="249858" name="Rectangle 2"/>
          <p:cNvSpPr>
            <a:spLocks noGrp="1" noChangeArrowheads="1"/>
          </p:cNvSpPr>
          <p:nvPr>
            <p:ph idx="1"/>
          </p:nvPr>
        </p:nvSpPr>
        <p:spPr/>
        <p:txBody>
          <a:bodyPr/>
          <a:lstStyle/>
          <a:p>
            <a:r>
              <a:rPr lang="en-US" altLang="en-US" b="1" dirty="0" smtClean="0"/>
              <a:t>Bankruptcy</a:t>
            </a:r>
          </a:p>
          <a:p>
            <a:pPr lvl="1"/>
            <a:r>
              <a:rPr lang="en-US" altLang="en-US" dirty="0" smtClean="0"/>
              <a:t>company gives up management of the firm to the courts in return for some settlement of the corporation’s obligations</a:t>
            </a:r>
          </a:p>
          <a:p>
            <a:endParaRPr lang="en-US" altLang="en-US" sz="500" dirty="0" smtClean="0"/>
          </a:p>
          <a:p>
            <a:r>
              <a:rPr lang="en-US" altLang="en-US" b="1" dirty="0" smtClean="0"/>
              <a:t>Liquidation</a:t>
            </a:r>
          </a:p>
          <a:p>
            <a:pPr lvl="1"/>
            <a:r>
              <a:rPr lang="en-US" altLang="en-US" dirty="0" smtClean="0"/>
              <a:t>management terminates the firm</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50E3FBD3-3168-4525-B2FB-908DD1FFA0C0}" type="slidenum">
              <a:rPr lang="en-US" altLang="en-US" smtClean="0"/>
              <a:pPr/>
              <a:t>25</a:t>
            </a:fld>
            <a:endParaRPr lang="en-US" altLang="en-US" dirty="0"/>
          </a:p>
        </p:txBody>
      </p:sp>
    </p:spTree>
    <p:extLst>
      <p:ext uri="{BB962C8B-B14F-4D97-AF65-F5344CB8AC3E}">
        <p14:creationId xmlns:p14="http://schemas.microsoft.com/office/powerpoint/2010/main" val="2107019104"/>
      </p:ext>
    </p:extLst>
  </p:cSld>
  <p:clrMapOvr>
    <a:masterClrMapping/>
  </p:clrMapOvr>
  <p:transition>
    <p:rand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Portfolio Analysis</a:t>
            </a:r>
            <a:endParaRPr lang="en-US" dirty="0"/>
          </a:p>
        </p:txBody>
      </p:sp>
      <p:sp>
        <p:nvSpPr>
          <p:cNvPr id="250882" name="Rectangle 2"/>
          <p:cNvSpPr>
            <a:spLocks noGrp="1" noChangeArrowheads="1"/>
          </p:cNvSpPr>
          <p:nvPr>
            <p:ph idx="1"/>
          </p:nvPr>
        </p:nvSpPr>
        <p:spPr/>
        <p:txBody>
          <a:bodyPr>
            <a:normAutofit/>
          </a:bodyPr>
          <a:lstStyle/>
          <a:p>
            <a:r>
              <a:rPr lang="en-US" altLang="en-US" b="1" dirty="0" smtClean="0"/>
              <a:t>Portfolio analysis</a:t>
            </a:r>
          </a:p>
          <a:p>
            <a:pPr lvl="1"/>
            <a:r>
              <a:rPr lang="en-US" altLang="en-US" dirty="0" smtClean="0"/>
              <a:t>management views its product lines and business units as a series of investments from which it expects a profitable return</a:t>
            </a:r>
          </a:p>
          <a:p>
            <a:endParaRPr lang="en-US" altLang="en-US" sz="500"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67604045-0BC6-4BEC-A97F-4933FD49AB90}" type="slidenum">
              <a:rPr lang="en-US" altLang="en-US" smtClean="0"/>
              <a:pPr/>
              <a:t>26</a:t>
            </a:fld>
            <a:endParaRPr lang="en-US" altLang="en-US" dirty="0"/>
          </a:p>
        </p:txBody>
      </p:sp>
    </p:spTree>
    <p:extLst>
      <p:ext uri="{BB962C8B-B14F-4D97-AF65-F5344CB8AC3E}">
        <p14:creationId xmlns:p14="http://schemas.microsoft.com/office/powerpoint/2010/main" val="138883763"/>
      </p:ext>
    </p:extLst>
  </p:cSld>
  <p:clrMapOvr>
    <a:masterClrMapping/>
  </p:clrMapOvr>
  <p:transition>
    <p:rand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BCG </a:t>
            </a:r>
            <a:r>
              <a:rPr lang="en-US" dirty="0" smtClean="0"/>
              <a:t>Growth—Share </a:t>
            </a:r>
            <a:r>
              <a:rPr lang="en-US" dirty="0"/>
              <a:t>Matrix</a:t>
            </a:r>
          </a:p>
        </p:txBody>
      </p:sp>
      <p:sp>
        <p:nvSpPr>
          <p:cNvPr id="2" name="Footer Placeholder 1"/>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6"/>
          <p:cNvSpPr>
            <a:spLocks noGrp="1"/>
          </p:cNvSpPr>
          <p:nvPr>
            <p:ph type="sldNum" sz="quarter" idx="12"/>
          </p:nvPr>
        </p:nvSpPr>
        <p:spPr/>
        <p:txBody>
          <a:bodyPr/>
          <a:lstStyle/>
          <a:p>
            <a:endParaRPr lang="en-US" altLang="en-US" dirty="0"/>
          </a:p>
          <a:p>
            <a:r>
              <a:rPr lang="en-US" altLang="en-US" dirty="0"/>
              <a:t>7-</a:t>
            </a:r>
            <a:fld id="{491F3FC6-3F36-4BDF-B13D-C88B9FA95C53}" type="slidenum">
              <a:rPr lang="en-US" altLang="en-US"/>
              <a:pPr/>
              <a:t>27</a:t>
            </a:fld>
            <a:endParaRPr lang="en-US" altLang="en-US" dirty="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2209800"/>
            <a:ext cx="8456182" cy="3067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152400" y="1752600"/>
            <a:ext cx="1828800" cy="369332"/>
          </a:xfrm>
          <a:prstGeom prst="rect">
            <a:avLst/>
          </a:prstGeom>
          <a:noFill/>
        </p:spPr>
        <p:txBody>
          <a:bodyPr wrap="square" rtlCol="0">
            <a:spAutoFit/>
          </a:bodyPr>
          <a:lstStyle/>
          <a:p>
            <a:r>
              <a:rPr lang="en-US" dirty="0" smtClean="0"/>
              <a:t>Figure 7-3</a:t>
            </a:r>
            <a:endParaRPr lang="en-US" dirty="0"/>
          </a:p>
        </p:txBody>
      </p:sp>
    </p:spTree>
    <p:extLst>
      <p:ext uri="{BB962C8B-B14F-4D97-AF65-F5344CB8AC3E}">
        <p14:creationId xmlns:p14="http://schemas.microsoft.com/office/powerpoint/2010/main" val="119995239"/>
      </p:ext>
    </p:extLst>
  </p:cSld>
  <p:clrMapOvr>
    <a:masterClrMapping/>
  </p:clrMapOvr>
  <p:transition>
    <p:rand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BCG Matrix</a:t>
            </a:r>
            <a:endParaRPr lang="en-US" dirty="0"/>
          </a:p>
        </p:txBody>
      </p:sp>
      <p:sp>
        <p:nvSpPr>
          <p:cNvPr id="265218" name="Rectangle 2"/>
          <p:cNvSpPr>
            <a:spLocks noGrp="1" noChangeArrowheads="1"/>
          </p:cNvSpPr>
          <p:nvPr>
            <p:ph idx="1"/>
          </p:nvPr>
        </p:nvSpPr>
        <p:spPr/>
        <p:txBody>
          <a:bodyPr>
            <a:normAutofit/>
          </a:bodyPr>
          <a:lstStyle/>
          <a:p>
            <a:r>
              <a:rPr lang="en-US" altLang="en-US" b="1" dirty="0" smtClean="0"/>
              <a:t>Question marks</a:t>
            </a:r>
          </a:p>
          <a:p>
            <a:pPr lvl="1"/>
            <a:r>
              <a:rPr lang="en-US" altLang="en-US" dirty="0" smtClean="0"/>
              <a:t>new products with the potential for success but need a lot of cash for development</a:t>
            </a:r>
          </a:p>
          <a:p>
            <a:endParaRPr lang="en-US" altLang="en-US" sz="500" dirty="0" smtClean="0"/>
          </a:p>
          <a:p>
            <a:r>
              <a:rPr lang="en-US" altLang="en-US" b="1" dirty="0" smtClean="0"/>
              <a:t>Stars</a:t>
            </a:r>
          </a:p>
          <a:p>
            <a:pPr lvl="1"/>
            <a:r>
              <a:rPr lang="en-US" dirty="0" smtClean="0"/>
              <a:t>market </a:t>
            </a:r>
            <a:r>
              <a:rPr lang="en-US" dirty="0"/>
              <a:t>leaders that are typically at or nearing the peak of their product </a:t>
            </a:r>
            <a:r>
              <a:rPr lang="en-US" dirty="0" smtClean="0"/>
              <a:t>life cycle </a:t>
            </a:r>
            <a:r>
              <a:rPr lang="en-US" dirty="0"/>
              <a:t>and are able to generate enough cash to maintain their high share of the market </a:t>
            </a:r>
            <a:r>
              <a:rPr lang="en-US" dirty="0" smtClean="0"/>
              <a:t>and usually </a:t>
            </a:r>
            <a:r>
              <a:rPr lang="en-US" dirty="0"/>
              <a:t>contribute to the company’s profits</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C0882350-28C2-4DE4-BB55-80D7A80C957E}" type="slidenum">
              <a:rPr lang="en-US" altLang="en-US" smtClean="0"/>
              <a:pPr/>
              <a:t>28</a:t>
            </a:fld>
            <a:endParaRPr lang="en-US" altLang="en-US" dirty="0"/>
          </a:p>
        </p:txBody>
      </p:sp>
    </p:spTree>
    <p:extLst>
      <p:ext uri="{BB962C8B-B14F-4D97-AF65-F5344CB8AC3E}">
        <p14:creationId xmlns:p14="http://schemas.microsoft.com/office/powerpoint/2010/main" val="2705789158"/>
      </p:ext>
    </p:extLst>
  </p:cSld>
  <p:clrMapOvr>
    <a:masterClrMapping/>
  </p:clrMapOvr>
  <p:transition>
    <p:rand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BCG Matrix</a:t>
            </a:r>
            <a:endParaRPr lang="en-US" dirty="0"/>
          </a:p>
        </p:txBody>
      </p:sp>
      <p:sp>
        <p:nvSpPr>
          <p:cNvPr id="266242" name="Rectangle 2"/>
          <p:cNvSpPr>
            <a:spLocks noGrp="1" noChangeArrowheads="1"/>
          </p:cNvSpPr>
          <p:nvPr>
            <p:ph idx="1"/>
          </p:nvPr>
        </p:nvSpPr>
        <p:spPr/>
        <p:txBody>
          <a:bodyPr/>
          <a:lstStyle/>
          <a:p>
            <a:r>
              <a:rPr lang="en-US" altLang="en-US" b="1" dirty="0" smtClean="0"/>
              <a:t>Cash cows</a:t>
            </a:r>
          </a:p>
          <a:p>
            <a:pPr lvl="1"/>
            <a:r>
              <a:rPr lang="en-US" altLang="en-US" dirty="0" smtClean="0"/>
              <a:t>products that bring in far more money than is needed to maintain their market share</a:t>
            </a:r>
          </a:p>
          <a:p>
            <a:endParaRPr lang="en-US" altLang="en-US" sz="500" dirty="0" smtClean="0"/>
          </a:p>
          <a:p>
            <a:r>
              <a:rPr lang="en-US" altLang="en-US" b="1" dirty="0" smtClean="0"/>
              <a:t>Dogs</a:t>
            </a:r>
          </a:p>
          <a:p>
            <a:pPr lvl="1"/>
            <a:r>
              <a:rPr lang="en-US" altLang="en-US" dirty="0" smtClean="0"/>
              <a:t>products with low market share and do not have the potential to bring in much cash</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C9CC6E97-0C95-4D63-9586-1EC02C9A57E1}" type="slidenum">
              <a:rPr lang="en-US" altLang="en-US" smtClean="0"/>
              <a:pPr/>
              <a:t>29</a:t>
            </a:fld>
            <a:endParaRPr lang="en-US" altLang="en-US" dirty="0"/>
          </a:p>
        </p:txBody>
      </p:sp>
    </p:spTree>
    <p:extLst>
      <p:ext uri="{BB962C8B-B14F-4D97-AF65-F5344CB8AC3E}">
        <p14:creationId xmlns:p14="http://schemas.microsoft.com/office/powerpoint/2010/main" val="1115892497"/>
      </p:ext>
    </p:extLst>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Corporate Strategy</a:t>
            </a:r>
          </a:p>
        </p:txBody>
      </p:sp>
      <p:sp>
        <p:nvSpPr>
          <p:cNvPr id="252930" name="Rectangle 2"/>
          <p:cNvSpPr>
            <a:spLocks noGrp="1" noChangeArrowheads="1"/>
          </p:cNvSpPr>
          <p:nvPr>
            <p:ph idx="1"/>
          </p:nvPr>
        </p:nvSpPr>
        <p:spPr/>
        <p:txBody>
          <a:bodyPr/>
          <a:lstStyle/>
          <a:p>
            <a:r>
              <a:rPr lang="en-US" altLang="en-US" b="1" dirty="0" smtClean="0"/>
              <a:t>Corporate strategy</a:t>
            </a:r>
          </a:p>
          <a:p>
            <a:pPr lvl="1"/>
            <a:r>
              <a:rPr lang="en-US" altLang="en-US" dirty="0" smtClean="0"/>
              <a:t>the choice of direction of the firm as a whole and the management of its business or product portfolio and </a:t>
            </a:r>
            <a:r>
              <a:rPr lang="en-US" altLang="en-US" dirty="0" smtClean="0"/>
              <a:t>concerns</a:t>
            </a:r>
            <a:endParaRPr lang="en-US" altLang="en-US" dirty="0" smtClean="0"/>
          </a:p>
          <a:p>
            <a:endParaRPr lang="en-US" altLang="en-US" dirty="0" smtClean="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FB03454B-6BC2-4367-B9B6-1E22B1B4AA91}" type="slidenum">
              <a:rPr lang="en-US" altLang="en-US" smtClean="0"/>
              <a:pPr/>
              <a:t>3</a:t>
            </a:fld>
            <a:endParaRPr lang="en-US" altLang="en-US" dirty="0"/>
          </a:p>
        </p:txBody>
      </p:sp>
      <p:sp>
        <p:nvSpPr>
          <p:cNvPr id="9" name="Footer Placeholder 8"/>
          <p:cNvSpPr>
            <a:spLocks noGrp="1"/>
          </p:cNvSpPr>
          <p:nvPr>
            <p:ph type="ftr" sz="quarter" idx="11"/>
          </p:nvPr>
        </p:nvSpPr>
        <p:spPr/>
        <p:txBody>
          <a:bodyPr/>
          <a:lstStyle/>
          <a:p>
            <a:r>
              <a:rPr lang="en-US" dirty="0" smtClean="0"/>
              <a:t>Copyright © 2015 Pearson Education, Inc. </a:t>
            </a:r>
            <a:endParaRPr lang="en-US" dirty="0"/>
          </a:p>
        </p:txBody>
      </p:sp>
    </p:spTree>
    <p:extLst>
      <p:ext uri="{BB962C8B-B14F-4D97-AF65-F5344CB8AC3E}">
        <p14:creationId xmlns:p14="http://schemas.microsoft.com/office/powerpoint/2010/main" val="2048811218"/>
      </p:ext>
    </p:extLst>
  </p:cSld>
  <p:clrMapOvr>
    <a:masterClrMapping/>
  </p:clrMapOvr>
  <p:transition>
    <p:rand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BCG </a:t>
            </a:r>
            <a:r>
              <a:rPr lang="en-US" altLang="en-US" dirty="0" smtClean="0"/>
              <a:t>Matrix—Limitations</a:t>
            </a:r>
            <a:endParaRPr lang="en-US" dirty="0"/>
          </a:p>
        </p:txBody>
      </p:sp>
      <p:sp>
        <p:nvSpPr>
          <p:cNvPr id="267266" name="Rectangle 2"/>
          <p:cNvSpPr>
            <a:spLocks noGrp="1" noChangeArrowheads="1"/>
          </p:cNvSpPr>
          <p:nvPr>
            <p:ph idx="1"/>
          </p:nvPr>
        </p:nvSpPr>
        <p:spPr/>
        <p:txBody>
          <a:bodyPr>
            <a:normAutofit fontScale="92500" lnSpcReduction="20000"/>
          </a:bodyPr>
          <a:lstStyle/>
          <a:p>
            <a:r>
              <a:rPr lang="en-US" altLang="en-US" dirty="0" smtClean="0"/>
              <a:t>Use of highs and lows to form categories is too </a:t>
            </a:r>
            <a:r>
              <a:rPr lang="en-US" altLang="en-US" dirty="0" smtClean="0">
                <a:solidFill>
                  <a:schemeClr val="tx2">
                    <a:lumMod val="60000"/>
                    <a:lumOff val="40000"/>
                  </a:schemeClr>
                </a:solidFill>
              </a:rPr>
              <a:t>simplistic</a:t>
            </a:r>
            <a:r>
              <a:rPr lang="en-US" altLang="en-US" dirty="0" smtClean="0"/>
              <a:t>.</a:t>
            </a:r>
            <a:endParaRPr lang="en-US" altLang="en-US" dirty="0" smtClean="0"/>
          </a:p>
          <a:p>
            <a:r>
              <a:rPr lang="en-US" altLang="en-US" dirty="0" smtClean="0"/>
              <a:t>Link between market share and profitability is </a:t>
            </a:r>
            <a:r>
              <a:rPr lang="en-US" altLang="en-US" dirty="0" smtClean="0">
                <a:solidFill>
                  <a:schemeClr val="tx2">
                    <a:lumMod val="60000"/>
                    <a:lumOff val="40000"/>
                  </a:schemeClr>
                </a:solidFill>
              </a:rPr>
              <a:t>questionable</a:t>
            </a:r>
            <a:r>
              <a:rPr lang="en-US" altLang="en-US" dirty="0" smtClean="0"/>
              <a:t>.</a:t>
            </a:r>
            <a:endParaRPr lang="en-US" altLang="en-US" dirty="0" smtClean="0"/>
          </a:p>
          <a:p>
            <a:r>
              <a:rPr lang="en-US" altLang="en-US" dirty="0" smtClean="0"/>
              <a:t>Growth rate is only </a:t>
            </a:r>
            <a:r>
              <a:rPr lang="en-US" altLang="en-US" dirty="0" smtClean="0">
                <a:solidFill>
                  <a:schemeClr val="tx2">
                    <a:lumMod val="60000"/>
                    <a:lumOff val="40000"/>
                  </a:schemeClr>
                </a:solidFill>
              </a:rPr>
              <a:t>one aspect </a:t>
            </a:r>
            <a:r>
              <a:rPr lang="en-US" altLang="en-US" dirty="0" smtClean="0"/>
              <a:t>of industry </a:t>
            </a:r>
            <a:r>
              <a:rPr lang="en-US" altLang="en-US" dirty="0" smtClean="0"/>
              <a:t>attractiveness.</a:t>
            </a:r>
            <a:endParaRPr lang="en-US" altLang="en-US" dirty="0" smtClean="0"/>
          </a:p>
          <a:p>
            <a:r>
              <a:rPr lang="en-US" altLang="en-US" dirty="0" smtClean="0"/>
              <a:t>Product lines or business units are considered only in relation to one </a:t>
            </a:r>
            <a:r>
              <a:rPr lang="en-US" altLang="en-US" dirty="0" smtClean="0"/>
              <a:t>competitor.</a:t>
            </a:r>
            <a:endParaRPr lang="en-US" altLang="en-US" dirty="0" smtClean="0"/>
          </a:p>
          <a:p>
            <a:r>
              <a:rPr lang="en-US" altLang="en-US" dirty="0" smtClean="0">
                <a:solidFill>
                  <a:schemeClr val="tx2">
                    <a:lumMod val="60000"/>
                    <a:lumOff val="40000"/>
                  </a:schemeClr>
                </a:solidFill>
              </a:rPr>
              <a:t>Market share </a:t>
            </a:r>
            <a:r>
              <a:rPr lang="en-US" altLang="en-US" dirty="0" smtClean="0"/>
              <a:t>is only one aspect of overall competitive </a:t>
            </a:r>
            <a:r>
              <a:rPr lang="en-US" altLang="en-US" dirty="0" smtClean="0"/>
              <a:t>position.</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CEDCC841-92CA-4C66-B751-CEDEEA81422E}" type="slidenum">
              <a:rPr lang="en-US" altLang="en-US" smtClean="0"/>
              <a:pPr/>
              <a:t>30</a:t>
            </a:fld>
            <a:endParaRPr lang="en-US" altLang="en-US" dirty="0"/>
          </a:p>
        </p:txBody>
      </p:sp>
    </p:spTree>
    <p:extLst>
      <p:ext uri="{BB962C8B-B14F-4D97-AF65-F5344CB8AC3E}">
        <p14:creationId xmlns:p14="http://schemas.microsoft.com/office/powerpoint/2010/main" val="3472374234"/>
      </p:ext>
    </p:extLst>
  </p:cSld>
  <p:clrMapOvr>
    <a:masterClrMapping/>
  </p:clrMapOvr>
  <p:transition>
    <p:rand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altLang="en-US" dirty="0" smtClean="0"/>
              <a:t>Advantages and Limitations of Portfolio Analysis</a:t>
            </a:r>
            <a:endParaRPr lang="en-US" dirty="0"/>
          </a:p>
        </p:txBody>
      </p:sp>
      <p:sp>
        <p:nvSpPr>
          <p:cNvPr id="271362" name="Rectangle 2"/>
          <p:cNvSpPr>
            <a:spLocks noGrp="1" noChangeArrowheads="1"/>
          </p:cNvSpPr>
          <p:nvPr>
            <p:ph idx="1"/>
          </p:nvPr>
        </p:nvSpPr>
        <p:spPr/>
        <p:txBody>
          <a:bodyPr>
            <a:normAutofit/>
          </a:bodyPr>
          <a:lstStyle/>
          <a:p>
            <a:pPr marL="0" indent="0" algn="ctr">
              <a:buNone/>
            </a:pPr>
            <a:r>
              <a:rPr lang="en-US" altLang="en-US" b="1" dirty="0" smtClean="0"/>
              <a:t>Advantages</a:t>
            </a:r>
          </a:p>
          <a:p>
            <a:r>
              <a:rPr lang="en-US" altLang="en-US" sz="2800" dirty="0" smtClean="0"/>
              <a:t>Encourages top management to evaluate each of the corporation’s businesses individually and to </a:t>
            </a:r>
            <a:r>
              <a:rPr lang="en-US" altLang="en-US" sz="2800" dirty="0" smtClean="0">
                <a:solidFill>
                  <a:schemeClr val="tx2">
                    <a:lumMod val="60000"/>
                    <a:lumOff val="40000"/>
                  </a:schemeClr>
                </a:solidFill>
              </a:rPr>
              <a:t>set</a:t>
            </a:r>
            <a:r>
              <a:rPr lang="en-US" altLang="en-US" sz="2800" dirty="0" smtClean="0">
                <a:solidFill>
                  <a:schemeClr val="accent1">
                    <a:lumMod val="75000"/>
                  </a:schemeClr>
                </a:solidFill>
              </a:rPr>
              <a:t> </a:t>
            </a:r>
            <a:r>
              <a:rPr lang="en-US" altLang="en-US" sz="2800" dirty="0" smtClean="0">
                <a:solidFill>
                  <a:schemeClr val="tx2">
                    <a:lumMod val="60000"/>
                    <a:lumOff val="40000"/>
                  </a:schemeClr>
                </a:solidFill>
              </a:rPr>
              <a:t>objectives</a:t>
            </a:r>
            <a:r>
              <a:rPr lang="en-US" altLang="en-US" sz="2800" dirty="0" smtClean="0"/>
              <a:t> and </a:t>
            </a:r>
            <a:r>
              <a:rPr lang="en-US" altLang="en-US" sz="2800" dirty="0" smtClean="0">
                <a:solidFill>
                  <a:schemeClr val="tx2">
                    <a:lumMod val="60000"/>
                    <a:lumOff val="40000"/>
                  </a:schemeClr>
                </a:solidFill>
              </a:rPr>
              <a:t>allocate resources </a:t>
            </a:r>
            <a:r>
              <a:rPr lang="en-US" altLang="en-US" sz="2800" dirty="0" smtClean="0"/>
              <a:t>for each</a:t>
            </a:r>
          </a:p>
          <a:p>
            <a:r>
              <a:rPr lang="en-US" altLang="en-US" sz="2800" dirty="0" smtClean="0"/>
              <a:t>Stimulates the use of externally oriented data to </a:t>
            </a:r>
            <a:r>
              <a:rPr lang="en-US" altLang="en-US" sz="2800" dirty="0" smtClean="0">
                <a:solidFill>
                  <a:schemeClr val="tx2">
                    <a:lumMod val="60000"/>
                    <a:lumOff val="40000"/>
                  </a:schemeClr>
                </a:solidFill>
              </a:rPr>
              <a:t>supplement</a:t>
            </a:r>
            <a:r>
              <a:rPr lang="en-US" altLang="en-US" sz="2800" dirty="0" smtClean="0"/>
              <a:t> management’s judgment</a:t>
            </a:r>
          </a:p>
          <a:p>
            <a:r>
              <a:rPr lang="en-US" altLang="en-US" sz="2800" dirty="0" smtClean="0"/>
              <a:t>Raises the issue of </a:t>
            </a:r>
            <a:r>
              <a:rPr lang="en-US" altLang="en-US" sz="2800" dirty="0" smtClean="0">
                <a:solidFill>
                  <a:schemeClr val="tx2">
                    <a:lumMod val="60000"/>
                    <a:lumOff val="40000"/>
                  </a:schemeClr>
                </a:solidFill>
              </a:rPr>
              <a:t>cash flow availability </a:t>
            </a:r>
            <a:r>
              <a:rPr lang="en-US" altLang="en-US" sz="2800" dirty="0" smtClean="0"/>
              <a:t>to use in expansion and growth</a:t>
            </a:r>
            <a:endParaRPr lang="en-US" altLang="en-US" sz="2800"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40243339-AEB1-490B-A12F-4AA6A5AC52E9}" type="slidenum">
              <a:rPr lang="en-US" altLang="en-US" smtClean="0"/>
              <a:pPr/>
              <a:t>31</a:t>
            </a:fld>
            <a:endParaRPr lang="en-US" altLang="en-US" dirty="0"/>
          </a:p>
        </p:txBody>
      </p:sp>
    </p:spTree>
    <p:extLst>
      <p:ext uri="{BB962C8B-B14F-4D97-AF65-F5344CB8AC3E}">
        <p14:creationId xmlns:p14="http://schemas.microsoft.com/office/powerpoint/2010/main" val="1980348251"/>
      </p:ext>
    </p:extLst>
  </p:cSld>
  <p:clrMapOvr>
    <a:masterClrMapping/>
  </p:clrMapOvr>
  <p:transition>
    <p:rand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altLang="en-US" dirty="0" smtClean="0"/>
              <a:t>Advantages and Limitations of Portfolio Analysis</a:t>
            </a:r>
            <a:endParaRPr lang="en-US" dirty="0"/>
          </a:p>
        </p:txBody>
      </p:sp>
      <p:sp>
        <p:nvSpPr>
          <p:cNvPr id="272386" name="Rectangle 2"/>
          <p:cNvSpPr>
            <a:spLocks noGrp="1" noChangeArrowheads="1"/>
          </p:cNvSpPr>
          <p:nvPr>
            <p:ph idx="1"/>
          </p:nvPr>
        </p:nvSpPr>
        <p:spPr/>
        <p:txBody>
          <a:bodyPr>
            <a:normAutofit/>
          </a:bodyPr>
          <a:lstStyle/>
          <a:p>
            <a:pPr marL="0" indent="0" algn="ctr">
              <a:buNone/>
            </a:pPr>
            <a:r>
              <a:rPr lang="en-US" altLang="en-US" b="1" dirty="0" smtClean="0"/>
              <a:t>Limitations</a:t>
            </a:r>
          </a:p>
          <a:p>
            <a:r>
              <a:rPr lang="en-US" altLang="en-US" sz="2800" dirty="0" smtClean="0"/>
              <a:t>Defining product/market segments is </a:t>
            </a:r>
            <a:r>
              <a:rPr lang="en-US" altLang="en-US" sz="2800" dirty="0" smtClean="0">
                <a:solidFill>
                  <a:schemeClr val="tx2">
                    <a:lumMod val="60000"/>
                    <a:lumOff val="40000"/>
                  </a:schemeClr>
                </a:solidFill>
              </a:rPr>
              <a:t>difficult</a:t>
            </a:r>
          </a:p>
          <a:p>
            <a:r>
              <a:rPr lang="en-US" altLang="en-US" sz="2800" dirty="0" smtClean="0"/>
              <a:t>Suggest the use of </a:t>
            </a:r>
            <a:r>
              <a:rPr lang="en-US" altLang="en-US" sz="2800" dirty="0" smtClean="0">
                <a:solidFill>
                  <a:schemeClr val="tx2">
                    <a:lumMod val="60000"/>
                    <a:lumOff val="40000"/>
                  </a:schemeClr>
                </a:solidFill>
              </a:rPr>
              <a:t>standard strategies </a:t>
            </a:r>
            <a:r>
              <a:rPr lang="en-US" altLang="en-US" sz="2800" dirty="0" smtClean="0"/>
              <a:t>that can miss opportunities or be impractical</a:t>
            </a:r>
          </a:p>
          <a:p>
            <a:r>
              <a:rPr lang="en-US" altLang="en-US" sz="2800" dirty="0" smtClean="0"/>
              <a:t>Value-laden terms such as cash cow and dog can lead to </a:t>
            </a:r>
            <a:r>
              <a:rPr lang="en-US" altLang="en-US" sz="2800" dirty="0" smtClean="0">
                <a:solidFill>
                  <a:schemeClr val="tx2">
                    <a:lumMod val="60000"/>
                    <a:lumOff val="40000"/>
                  </a:schemeClr>
                </a:solidFill>
              </a:rPr>
              <a:t>self-fulfilling prophecies</a:t>
            </a:r>
          </a:p>
          <a:p>
            <a:r>
              <a:rPr lang="en-US" altLang="en-US" sz="2800" dirty="0" smtClean="0">
                <a:solidFill>
                  <a:schemeClr val="tx2">
                    <a:lumMod val="60000"/>
                    <a:lumOff val="40000"/>
                  </a:schemeClr>
                </a:solidFill>
              </a:rPr>
              <a:t>Lack of clarity </a:t>
            </a:r>
            <a:r>
              <a:rPr lang="en-US" altLang="en-US" sz="2800" dirty="0" smtClean="0"/>
              <a:t>on what makes an industry attractive or where a product is in its life cycle</a:t>
            </a:r>
            <a:endParaRPr lang="en-US" altLang="en-US" sz="2800"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C1FB208D-5C3A-423E-8543-166889B4DF3F}" type="slidenum">
              <a:rPr lang="en-US" altLang="en-US" smtClean="0"/>
              <a:pPr/>
              <a:t>32</a:t>
            </a:fld>
            <a:endParaRPr lang="en-US" altLang="en-US" dirty="0"/>
          </a:p>
        </p:txBody>
      </p:sp>
    </p:spTree>
    <p:extLst>
      <p:ext uri="{BB962C8B-B14F-4D97-AF65-F5344CB8AC3E}">
        <p14:creationId xmlns:p14="http://schemas.microsoft.com/office/powerpoint/2010/main" val="933581727"/>
      </p:ext>
    </p:extLst>
  </p:cSld>
  <p:clrMapOvr>
    <a:masterClrMapping/>
  </p:clrMapOvr>
  <p:transition>
    <p:rand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altLang="en-US" dirty="0" smtClean="0"/>
              <a:t>Tasks Necessary for Managing a Strategic Alliance Portfolio</a:t>
            </a:r>
            <a:endParaRPr lang="en-US" dirty="0"/>
          </a:p>
        </p:txBody>
      </p:sp>
      <p:sp>
        <p:nvSpPr>
          <p:cNvPr id="273410" name="Rectangle 2"/>
          <p:cNvSpPr>
            <a:spLocks noGrp="1" noChangeArrowheads="1"/>
          </p:cNvSpPr>
          <p:nvPr>
            <p:ph idx="1"/>
          </p:nvPr>
        </p:nvSpPr>
        <p:spPr/>
        <p:txBody>
          <a:bodyPr>
            <a:normAutofit/>
          </a:bodyPr>
          <a:lstStyle/>
          <a:p>
            <a:pPr marL="514350" indent="-514350">
              <a:buFont typeface="+mj-lt"/>
              <a:buAutoNum type="arabicPeriod"/>
            </a:pPr>
            <a:r>
              <a:rPr lang="en-US" altLang="en-US" dirty="0" smtClean="0"/>
              <a:t>Developing and implementing a portfolio strategy for each business unit and a corporate policy for managing all the alliances of the entire company</a:t>
            </a:r>
          </a:p>
          <a:p>
            <a:pPr marL="514350" indent="-514350">
              <a:buFont typeface="+mj-lt"/>
              <a:buAutoNum type="arabicPeriod"/>
            </a:pPr>
            <a:r>
              <a:rPr lang="en-US" altLang="en-US" dirty="0" smtClean="0"/>
              <a:t>Monitoring the alliance portfolio in terms of implementing business units’ strategies and corporate strategy and policies</a:t>
            </a:r>
          </a:p>
          <a:p>
            <a:pPr marL="514350" indent="-514350">
              <a:buFont typeface="+mj-lt"/>
              <a:buAutoNum type="arabicPeriod"/>
            </a:pP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0FBE8D33-4D0B-4821-9BB3-ABCFDFC65FCE}" type="slidenum">
              <a:rPr lang="en-US" altLang="en-US" smtClean="0"/>
              <a:pPr/>
              <a:t>33</a:t>
            </a:fld>
            <a:endParaRPr lang="en-US" altLang="en-US" dirty="0"/>
          </a:p>
        </p:txBody>
      </p:sp>
    </p:spTree>
    <p:extLst>
      <p:ext uri="{BB962C8B-B14F-4D97-AF65-F5344CB8AC3E}">
        <p14:creationId xmlns:p14="http://schemas.microsoft.com/office/powerpoint/2010/main" val="3958554796"/>
      </p:ext>
    </p:extLst>
  </p:cSld>
  <p:clrMapOvr>
    <a:masterClrMapping/>
  </p:clrMapOvr>
  <p:transition>
    <p:rand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Tasks Necessary for Managing a Strategic Alliance Portfolio</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3"/>
            </a:pPr>
            <a:r>
              <a:rPr lang="en-US" altLang="en-US" dirty="0"/>
              <a:t>Coordinating the portfolio to obtain synergies and avoid conflicts among alliances</a:t>
            </a:r>
          </a:p>
          <a:p>
            <a:pPr marL="514350" indent="-514350">
              <a:buFont typeface="+mj-lt"/>
              <a:buAutoNum type="arabicPeriod" startAt="3"/>
            </a:pPr>
            <a:r>
              <a:rPr lang="en-US" altLang="en-US" dirty="0"/>
              <a:t>Establishing an alliance management system to support other tasks of multi-alliance management</a:t>
            </a:r>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7-</a:t>
            </a:r>
            <a:fld id="{3BA836C6-F704-448B-94C4-5B456B503172}" type="slidenum">
              <a:rPr lang="en-US" smtClean="0"/>
              <a:pPr/>
              <a:t>34</a:t>
            </a:fld>
            <a:endParaRPr lang="en-US" dirty="0"/>
          </a:p>
        </p:txBody>
      </p:sp>
    </p:spTree>
    <p:extLst>
      <p:ext uri="{BB962C8B-B14F-4D97-AF65-F5344CB8AC3E}">
        <p14:creationId xmlns:p14="http://schemas.microsoft.com/office/powerpoint/2010/main" val="4130323665"/>
      </p:ext>
    </p:extLst>
  </p:cSld>
  <p:clrMapOvr>
    <a:masterClrMapping/>
  </p:clrMapOvr>
  <p:transition>
    <p:rand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Corporate Parenting</a:t>
            </a:r>
            <a:endParaRPr lang="en-US" dirty="0"/>
          </a:p>
        </p:txBody>
      </p:sp>
      <p:sp>
        <p:nvSpPr>
          <p:cNvPr id="274434" name="Rectangle 2"/>
          <p:cNvSpPr>
            <a:spLocks noGrp="1" noChangeArrowheads="1"/>
          </p:cNvSpPr>
          <p:nvPr>
            <p:ph idx="1"/>
          </p:nvPr>
        </p:nvSpPr>
        <p:spPr/>
        <p:txBody>
          <a:bodyPr>
            <a:normAutofit/>
          </a:bodyPr>
          <a:lstStyle/>
          <a:p>
            <a:r>
              <a:rPr lang="en-US" altLang="en-US" b="1" dirty="0" smtClean="0"/>
              <a:t>Corporate parenting</a:t>
            </a:r>
          </a:p>
          <a:p>
            <a:pPr lvl="1"/>
            <a:r>
              <a:rPr lang="en-US" altLang="en-US" dirty="0" smtClean="0"/>
              <a:t>views a corporation in terms of resources and capabilities that can be used to build business unit value as well as generate synergies across business units</a:t>
            </a:r>
          </a:p>
          <a:p>
            <a:endParaRPr lang="en-US" altLang="en-US" sz="500"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6E2CF18F-F860-4A45-9A22-1273A5DA9CB4}" type="slidenum">
              <a:rPr lang="en-US" altLang="en-US" smtClean="0"/>
              <a:pPr/>
              <a:t>35</a:t>
            </a:fld>
            <a:endParaRPr lang="en-US" altLang="en-US" dirty="0"/>
          </a:p>
        </p:txBody>
      </p:sp>
    </p:spTree>
    <p:extLst>
      <p:ext uri="{BB962C8B-B14F-4D97-AF65-F5344CB8AC3E}">
        <p14:creationId xmlns:p14="http://schemas.microsoft.com/office/powerpoint/2010/main" val="3553487567"/>
      </p:ext>
    </p:extLst>
  </p:cSld>
  <p:clrMapOvr>
    <a:masterClrMapping/>
  </p:clrMapOvr>
  <p:transition>
    <p:rand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Corporate Parenting</a:t>
            </a:r>
          </a:p>
        </p:txBody>
      </p:sp>
      <p:sp>
        <p:nvSpPr>
          <p:cNvPr id="3" name="Content Placeholder 2"/>
          <p:cNvSpPr>
            <a:spLocks noGrp="1"/>
          </p:cNvSpPr>
          <p:nvPr>
            <p:ph idx="1"/>
          </p:nvPr>
        </p:nvSpPr>
        <p:spPr/>
        <p:txBody>
          <a:bodyPr/>
          <a:lstStyle/>
          <a:p>
            <a:r>
              <a:rPr lang="en-US" altLang="en-US" dirty="0"/>
              <a:t>Generates corporate strategy by focusing on the </a:t>
            </a:r>
            <a:r>
              <a:rPr lang="en-US" altLang="en-US" dirty="0">
                <a:solidFill>
                  <a:schemeClr val="tx2">
                    <a:lumMod val="60000"/>
                    <a:lumOff val="40000"/>
                  </a:schemeClr>
                </a:solidFill>
              </a:rPr>
              <a:t>core competencies </a:t>
            </a:r>
            <a:r>
              <a:rPr lang="en-US" altLang="en-US" dirty="0"/>
              <a:t>of the parent corporation and the </a:t>
            </a:r>
            <a:r>
              <a:rPr lang="en-US" altLang="en-US" dirty="0">
                <a:solidFill>
                  <a:schemeClr val="tx2">
                    <a:lumMod val="60000"/>
                    <a:lumOff val="40000"/>
                  </a:schemeClr>
                </a:solidFill>
              </a:rPr>
              <a:t>value</a:t>
            </a:r>
            <a:r>
              <a:rPr lang="en-US" altLang="en-US" dirty="0"/>
              <a:t> created from the relationship between the parent and its businesses</a:t>
            </a:r>
          </a:p>
          <a:p>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7-</a:t>
            </a:r>
            <a:fld id="{3BA836C6-F704-448B-94C4-5B456B503172}" type="slidenum">
              <a:rPr lang="en-US" smtClean="0"/>
              <a:pPr/>
              <a:t>36</a:t>
            </a:fld>
            <a:endParaRPr lang="en-US" dirty="0"/>
          </a:p>
        </p:txBody>
      </p:sp>
    </p:spTree>
    <p:extLst>
      <p:ext uri="{BB962C8B-B14F-4D97-AF65-F5344CB8AC3E}">
        <p14:creationId xmlns:p14="http://schemas.microsoft.com/office/powerpoint/2010/main" val="371810700"/>
      </p:ext>
    </p:extLst>
  </p:cSld>
  <p:clrMapOvr>
    <a:masterClrMapping/>
  </p:clrMapOvr>
  <p:transition>
    <p:random/>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altLang="en-US" dirty="0" smtClean="0"/>
              <a:t>Developing a Corporate </a:t>
            </a:r>
            <a:br>
              <a:rPr lang="en-US" altLang="en-US" dirty="0" smtClean="0"/>
            </a:br>
            <a:r>
              <a:rPr lang="en-US" altLang="en-US" dirty="0" smtClean="0"/>
              <a:t>Parenting Strategy</a:t>
            </a:r>
            <a:endParaRPr lang="en-US" dirty="0"/>
          </a:p>
        </p:txBody>
      </p:sp>
      <p:sp>
        <p:nvSpPr>
          <p:cNvPr id="275458" name="Rectangle 2"/>
          <p:cNvSpPr>
            <a:spLocks noGrp="1" noChangeArrowheads="1"/>
          </p:cNvSpPr>
          <p:nvPr>
            <p:ph idx="1"/>
          </p:nvPr>
        </p:nvSpPr>
        <p:spPr/>
        <p:txBody>
          <a:bodyPr/>
          <a:lstStyle/>
          <a:p>
            <a:pPr marL="514350" indent="-514350">
              <a:buFont typeface="+mj-lt"/>
              <a:buAutoNum type="arabicPeriod"/>
            </a:pPr>
            <a:r>
              <a:rPr lang="en-US" altLang="en-US" dirty="0" smtClean="0"/>
              <a:t>Examine each business unit in terms of its strategic factors</a:t>
            </a:r>
          </a:p>
          <a:p>
            <a:pPr marL="514350" indent="-514350">
              <a:buFont typeface="+mj-lt"/>
              <a:buAutoNum type="arabicPeriod"/>
            </a:pPr>
            <a:r>
              <a:rPr lang="en-US" altLang="en-US" dirty="0" smtClean="0"/>
              <a:t>Examine each business unit in terms of areas in which performance can be improved</a:t>
            </a:r>
          </a:p>
          <a:p>
            <a:pPr marL="514350" indent="-514350">
              <a:buFont typeface="+mj-lt"/>
              <a:buAutoNum type="arabicPeriod"/>
            </a:pPr>
            <a:r>
              <a:rPr lang="en-US" altLang="en-US" dirty="0" smtClean="0"/>
              <a:t>Analyze how well the parent corporation fits with the business unit</a:t>
            </a:r>
          </a:p>
          <a:p>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6E942684-5B96-4E2A-939E-A51DAD8E219A}" type="slidenum">
              <a:rPr lang="en-US" altLang="en-US" smtClean="0"/>
              <a:pPr/>
              <a:t>37</a:t>
            </a:fld>
            <a:endParaRPr lang="en-US" altLang="en-US" dirty="0"/>
          </a:p>
        </p:txBody>
      </p:sp>
    </p:spTree>
    <p:extLst>
      <p:ext uri="{BB962C8B-B14F-4D97-AF65-F5344CB8AC3E}">
        <p14:creationId xmlns:p14="http://schemas.microsoft.com/office/powerpoint/2010/main" val="3081002279"/>
      </p:ext>
    </p:extLst>
  </p:cSld>
  <p:clrMapOvr>
    <a:masterClrMapping/>
  </p:clrMapOvr>
  <p:transition>
    <p:rand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altLang="en-US" dirty="0" smtClean="0"/>
              <a:t>Horizontal Strategy and </a:t>
            </a:r>
            <a:br>
              <a:rPr lang="en-US" altLang="en-US" dirty="0" smtClean="0"/>
            </a:br>
            <a:r>
              <a:rPr lang="en-US" altLang="en-US" dirty="0" smtClean="0"/>
              <a:t>Multipoint Competition</a:t>
            </a:r>
            <a:endParaRPr lang="en-US" dirty="0"/>
          </a:p>
        </p:txBody>
      </p:sp>
      <p:sp>
        <p:nvSpPr>
          <p:cNvPr id="276482" name="Rectangle 2"/>
          <p:cNvSpPr>
            <a:spLocks noGrp="1" noChangeArrowheads="1"/>
          </p:cNvSpPr>
          <p:nvPr>
            <p:ph idx="1"/>
          </p:nvPr>
        </p:nvSpPr>
        <p:spPr/>
        <p:txBody>
          <a:bodyPr>
            <a:normAutofit/>
          </a:bodyPr>
          <a:lstStyle/>
          <a:p>
            <a:r>
              <a:rPr lang="en-US" altLang="en-US" b="1" dirty="0" smtClean="0"/>
              <a:t>Horizontal strategy</a:t>
            </a:r>
          </a:p>
          <a:p>
            <a:pPr lvl="1"/>
            <a:r>
              <a:rPr lang="en-US" altLang="en-US" dirty="0" smtClean="0"/>
              <a:t>cuts across business unit boundaries to build synergy across business units and to improve competitive position in one of more business units</a:t>
            </a:r>
          </a:p>
          <a:p>
            <a:endParaRPr lang="en-US" altLang="en-US" sz="900" dirty="0" smtClean="0"/>
          </a:p>
          <a:p>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BE892CA2-91E6-4132-916A-56D40ED1AB64}" type="slidenum">
              <a:rPr lang="en-US" altLang="en-US" smtClean="0"/>
              <a:pPr/>
              <a:t>38</a:t>
            </a:fld>
            <a:endParaRPr lang="en-US" altLang="en-US" dirty="0"/>
          </a:p>
        </p:txBody>
      </p:sp>
    </p:spTree>
    <p:extLst>
      <p:ext uri="{BB962C8B-B14F-4D97-AF65-F5344CB8AC3E}">
        <p14:creationId xmlns:p14="http://schemas.microsoft.com/office/powerpoint/2010/main" val="797139355"/>
      </p:ext>
    </p:extLst>
  </p:cSld>
  <p:clrMapOvr>
    <a:masterClrMapping/>
  </p:clrMapOvr>
  <p:transition>
    <p:random/>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Horizontal Strategy and </a:t>
            </a:r>
            <a:br>
              <a:rPr lang="en-US" altLang="en-US" dirty="0"/>
            </a:br>
            <a:r>
              <a:rPr lang="en-US" altLang="en-US" dirty="0"/>
              <a:t>Multipoint Competition</a:t>
            </a:r>
            <a:endParaRPr lang="en-US" dirty="0"/>
          </a:p>
        </p:txBody>
      </p:sp>
      <p:sp>
        <p:nvSpPr>
          <p:cNvPr id="3" name="Content Placeholder 2"/>
          <p:cNvSpPr>
            <a:spLocks noGrp="1"/>
          </p:cNvSpPr>
          <p:nvPr>
            <p:ph idx="1"/>
          </p:nvPr>
        </p:nvSpPr>
        <p:spPr/>
        <p:txBody>
          <a:bodyPr/>
          <a:lstStyle/>
          <a:p>
            <a:r>
              <a:rPr lang="en-US" altLang="en-US" b="1" dirty="0"/>
              <a:t>Multipoint </a:t>
            </a:r>
            <a:r>
              <a:rPr lang="en-US" altLang="en-US" b="1" dirty="0" smtClean="0"/>
              <a:t>competition</a:t>
            </a:r>
          </a:p>
          <a:p>
            <a:pPr lvl="1"/>
            <a:r>
              <a:rPr lang="en-US" altLang="en-US" dirty="0" smtClean="0"/>
              <a:t>large </a:t>
            </a:r>
            <a:r>
              <a:rPr lang="en-US" altLang="en-US" dirty="0"/>
              <a:t>multi-business corporations compete against other large multi-business firms in a number of markets</a:t>
            </a:r>
          </a:p>
          <a:p>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7-</a:t>
            </a:r>
            <a:fld id="{3BA836C6-F704-448B-94C4-5B456B503172}" type="slidenum">
              <a:rPr lang="en-US" smtClean="0"/>
              <a:pPr/>
              <a:t>39</a:t>
            </a:fld>
            <a:endParaRPr lang="en-US" dirty="0"/>
          </a:p>
        </p:txBody>
      </p:sp>
    </p:spTree>
    <p:extLst>
      <p:ext uri="{BB962C8B-B14F-4D97-AF65-F5344CB8AC3E}">
        <p14:creationId xmlns:p14="http://schemas.microsoft.com/office/powerpoint/2010/main" val="2967469623"/>
      </p:ext>
    </p:extLst>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Corporate Strategy</a:t>
            </a:r>
            <a:endParaRPr lang="en-US" dirty="0"/>
          </a:p>
        </p:txBody>
      </p:sp>
      <p:sp>
        <p:nvSpPr>
          <p:cNvPr id="99330" name="Rectangle 2"/>
          <p:cNvSpPr>
            <a:spLocks noGrp="1" noChangeArrowheads="1"/>
          </p:cNvSpPr>
          <p:nvPr>
            <p:ph idx="1"/>
          </p:nvPr>
        </p:nvSpPr>
        <p:spPr/>
        <p:txBody>
          <a:bodyPr/>
          <a:lstStyle/>
          <a:p>
            <a:r>
              <a:rPr lang="en-US" altLang="en-US" b="1" dirty="0" smtClean="0"/>
              <a:t>Directional strategy</a:t>
            </a:r>
          </a:p>
          <a:p>
            <a:pPr lvl="1"/>
            <a:r>
              <a:rPr lang="en-US" altLang="en-US" dirty="0" smtClean="0"/>
              <a:t>the firm’s overall orientation toward growth, </a:t>
            </a:r>
            <a:r>
              <a:rPr lang="en-US" altLang="en-US" dirty="0" smtClean="0"/>
              <a:t>stability </a:t>
            </a:r>
            <a:r>
              <a:rPr lang="en-US" altLang="en-US" dirty="0" smtClean="0"/>
              <a:t>or retrenchment</a:t>
            </a:r>
          </a:p>
          <a:p>
            <a:r>
              <a:rPr lang="en-US" altLang="en-US" b="1" dirty="0" smtClean="0"/>
              <a:t>Portfolio analysis</a:t>
            </a:r>
          </a:p>
          <a:p>
            <a:pPr lvl="1"/>
            <a:r>
              <a:rPr lang="en-US" altLang="en-US" dirty="0" smtClean="0"/>
              <a:t>industries or markets in which the firm competes through its products and business </a:t>
            </a:r>
            <a:r>
              <a:rPr lang="en-US" altLang="en-US" dirty="0" smtClean="0"/>
              <a:t>units</a:t>
            </a:r>
            <a:endParaRPr lang="en-US" altLang="en-US" dirty="0" smtClean="0"/>
          </a:p>
          <a:p>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E6D20E37-3CB7-4A7A-BE54-C217D2D52F77}" type="slidenum">
              <a:rPr lang="en-US" altLang="en-US" smtClean="0"/>
              <a:pPr/>
              <a:t>4</a:t>
            </a:fld>
            <a:endParaRPr lang="en-US" altLang="en-US" dirty="0"/>
          </a:p>
        </p:txBody>
      </p:sp>
    </p:spTree>
    <p:extLst>
      <p:ext uri="{BB962C8B-B14F-4D97-AF65-F5344CB8AC3E}">
        <p14:creationId xmlns:p14="http://schemas.microsoft.com/office/powerpoint/2010/main" val="1289246833"/>
      </p:ext>
    </p:extLst>
  </p:cSld>
  <p:clrMapOvr>
    <a:masterClrMapping/>
  </p:clrMapOvr>
  <p:transition>
    <p:random/>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Copyright © 2015 Pearson Education, Inc. </a:t>
            </a:r>
            <a:endParaRPr lang="en-US" dirty="0"/>
          </a:p>
        </p:txBody>
      </p:sp>
      <p:sp>
        <p:nvSpPr>
          <p:cNvPr id="4" name="Slide Number Placeholder 3"/>
          <p:cNvSpPr>
            <a:spLocks noGrp="1"/>
          </p:cNvSpPr>
          <p:nvPr>
            <p:ph type="sldNum" sz="quarter" idx="12"/>
          </p:nvPr>
        </p:nvSpPr>
        <p:spPr/>
        <p:txBody>
          <a:bodyPr/>
          <a:lstStyle/>
          <a:p>
            <a:r>
              <a:rPr lang="en-US" dirty="0" smtClean="0"/>
              <a:t>7-</a:t>
            </a:r>
            <a:fld id="{3BA836C6-F704-448B-94C4-5B456B503172}" type="slidenum">
              <a:rPr lang="en-US" smtClean="0"/>
              <a:pPr/>
              <a:t>40</a:t>
            </a:fld>
            <a:endParaRPr lang="en-US" dirty="0"/>
          </a:p>
        </p:txBody>
      </p:sp>
      <p:pic>
        <p:nvPicPr>
          <p:cNvPr id="1026" name="Picture 3" descr="3293795473_4752441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8978" y="2247900"/>
            <a:ext cx="7566044"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7514081"/>
      </p:ext>
    </p:extLst>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Corporate Strategy</a:t>
            </a:r>
            <a:endParaRPr lang="en-US" dirty="0"/>
          </a:p>
        </p:txBody>
      </p:sp>
      <p:sp>
        <p:nvSpPr>
          <p:cNvPr id="279554" name="Rectangle 2"/>
          <p:cNvSpPr>
            <a:spLocks noGrp="1" noChangeArrowheads="1"/>
          </p:cNvSpPr>
          <p:nvPr>
            <p:ph idx="1"/>
          </p:nvPr>
        </p:nvSpPr>
        <p:spPr/>
        <p:txBody>
          <a:bodyPr/>
          <a:lstStyle/>
          <a:p>
            <a:r>
              <a:rPr lang="en-US" altLang="en-US" b="1" dirty="0" smtClean="0"/>
              <a:t>Parenting strategy</a:t>
            </a:r>
          </a:p>
          <a:p>
            <a:pPr lvl="1"/>
            <a:r>
              <a:rPr lang="en-US" altLang="en-US" dirty="0" smtClean="0"/>
              <a:t>the manner in which management coordinates activities and transfers resources and cultivates capabilities among product lines and business units</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ED3E957C-599D-4163-9325-1210DE442EEC}" type="slidenum">
              <a:rPr lang="en-US" altLang="en-US" smtClean="0"/>
              <a:pPr/>
              <a:t>5</a:t>
            </a:fld>
            <a:endParaRPr lang="en-US" altLang="en-US" dirty="0"/>
          </a:p>
        </p:txBody>
      </p:sp>
    </p:spTree>
    <p:extLst>
      <p:ext uri="{BB962C8B-B14F-4D97-AF65-F5344CB8AC3E}">
        <p14:creationId xmlns:p14="http://schemas.microsoft.com/office/powerpoint/2010/main" val="2602841261"/>
      </p:ext>
    </p:extLst>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Corporate Directional Strategies</a:t>
            </a:r>
          </a:p>
        </p:txBody>
      </p:sp>
      <p:sp>
        <p:nvSpPr>
          <p:cNvPr id="2" name="Footer Placeholder 1"/>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6"/>
          <p:cNvSpPr>
            <a:spLocks noGrp="1"/>
          </p:cNvSpPr>
          <p:nvPr>
            <p:ph type="sldNum" sz="quarter" idx="12"/>
          </p:nvPr>
        </p:nvSpPr>
        <p:spPr/>
        <p:txBody>
          <a:bodyPr/>
          <a:lstStyle/>
          <a:p>
            <a:endParaRPr lang="en-US" altLang="en-US" dirty="0"/>
          </a:p>
          <a:p>
            <a:r>
              <a:rPr lang="en-US" altLang="en-US" dirty="0"/>
              <a:t>7-</a:t>
            </a:r>
            <a:fld id="{E501A196-90B0-4685-9364-4DE42652F339}" type="slidenum">
              <a:rPr lang="en-US" altLang="en-US"/>
              <a:pPr/>
              <a:t>6</a:t>
            </a:fld>
            <a:endParaRPr lang="en-US" alt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700" y="2594405"/>
            <a:ext cx="8610600" cy="23318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266700" y="1905000"/>
            <a:ext cx="2552700" cy="369332"/>
          </a:xfrm>
          <a:prstGeom prst="rect">
            <a:avLst/>
          </a:prstGeom>
          <a:noFill/>
        </p:spPr>
        <p:txBody>
          <a:bodyPr wrap="square" rtlCol="0">
            <a:spAutoFit/>
          </a:bodyPr>
          <a:lstStyle/>
          <a:p>
            <a:r>
              <a:rPr lang="en-US" dirty="0" smtClean="0"/>
              <a:t>Figure 7-1</a:t>
            </a:r>
            <a:endParaRPr lang="en-US" dirty="0"/>
          </a:p>
        </p:txBody>
      </p:sp>
    </p:spTree>
    <p:extLst>
      <p:ext uri="{BB962C8B-B14F-4D97-AF65-F5344CB8AC3E}">
        <p14:creationId xmlns:p14="http://schemas.microsoft.com/office/powerpoint/2010/main" val="931903626"/>
      </p:ext>
    </p:extLst>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Directional Strategy</a:t>
            </a:r>
          </a:p>
        </p:txBody>
      </p:sp>
      <p:sp>
        <p:nvSpPr>
          <p:cNvPr id="3" name="Content Placeholder 2"/>
          <p:cNvSpPr>
            <a:spLocks noGrp="1"/>
          </p:cNvSpPr>
          <p:nvPr>
            <p:ph idx="1"/>
          </p:nvPr>
        </p:nvSpPr>
        <p:spPr/>
        <p:txBody>
          <a:bodyPr/>
          <a:lstStyle/>
          <a:p>
            <a:r>
              <a:rPr lang="en-US" b="1" dirty="0"/>
              <a:t>Growth strategies </a:t>
            </a:r>
            <a:endParaRPr lang="en-US" b="1" dirty="0" smtClean="0"/>
          </a:p>
          <a:p>
            <a:pPr lvl="1"/>
            <a:r>
              <a:rPr lang="en-US" dirty="0" smtClean="0"/>
              <a:t>expand </a:t>
            </a:r>
            <a:r>
              <a:rPr lang="en-US" dirty="0"/>
              <a:t>the company’s </a:t>
            </a:r>
            <a:r>
              <a:rPr lang="en-US" dirty="0" smtClean="0"/>
              <a:t>activities</a:t>
            </a:r>
            <a:endParaRPr lang="en-US" dirty="0"/>
          </a:p>
          <a:p>
            <a:r>
              <a:rPr lang="en-US" b="1" dirty="0" smtClean="0"/>
              <a:t>Stability </a:t>
            </a:r>
            <a:r>
              <a:rPr lang="en-US" b="1" dirty="0"/>
              <a:t>strategies </a:t>
            </a:r>
            <a:endParaRPr lang="en-US" b="1" dirty="0" smtClean="0"/>
          </a:p>
          <a:p>
            <a:pPr lvl="1"/>
            <a:r>
              <a:rPr lang="en-US" dirty="0" smtClean="0"/>
              <a:t>make </a:t>
            </a:r>
            <a:r>
              <a:rPr lang="en-US" dirty="0"/>
              <a:t>no change to the company’s current </a:t>
            </a:r>
            <a:r>
              <a:rPr lang="en-US" dirty="0" smtClean="0"/>
              <a:t>activities</a:t>
            </a:r>
            <a:endParaRPr lang="en-US" dirty="0"/>
          </a:p>
          <a:p>
            <a:r>
              <a:rPr lang="en-US" b="1" dirty="0" smtClean="0"/>
              <a:t>Retrenchment </a:t>
            </a:r>
            <a:r>
              <a:rPr lang="en-US" b="1" dirty="0"/>
              <a:t>strategies </a:t>
            </a:r>
            <a:endParaRPr lang="en-US" b="1" dirty="0" smtClean="0"/>
          </a:p>
          <a:p>
            <a:pPr lvl="1"/>
            <a:r>
              <a:rPr lang="en-US" dirty="0" smtClean="0"/>
              <a:t>reduce </a:t>
            </a:r>
            <a:r>
              <a:rPr lang="en-US" dirty="0"/>
              <a:t>the company’s level of </a:t>
            </a:r>
            <a:r>
              <a:rPr lang="en-US" dirty="0" smtClean="0"/>
              <a:t>activities</a:t>
            </a:r>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7-</a:t>
            </a:r>
            <a:fld id="{3BA836C6-F704-448B-94C4-5B456B503172}" type="slidenum">
              <a:rPr lang="en-US" smtClean="0"/>
              <a:pPr/>
              <a:t>7</a:t>
            </a:fld>
            <a:endParaRPr lang="en-US" dirty="0"/>
          </a:p>
        </p:txBody>
      </p:sp>
    </p:spTree>
    <p:extLst>
      <p:ext uri="{BB962C8B-B14F-4D97-AF65-F5344CB8AC3E}">
        <p14:creationId xmlns:p14="http://schemas.microsoft.com/office/powerpoint/2010/main" val="2240877194"/>
      </p:ext>
    </p:extLst>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Growth Strategies</a:t>
            </a:r>
            <a:endParaRPr lang="en-US" dirty="0"/>
          </a:p>
        </p:txBody>
      </p:sp>
      <p:sp>
        <p:nvSpPr>
          <p:cNvPr id="281602" name="Rectangle 2"/>
          <p:cNvSpPr>
            <a:spLocks noGrp="1" noChangeArrowheads="1"/>
          </p:cNvSpPr>
          <p:nvPr>
            <p:ph idx="1"/>
          </p:nvPr>
        </p:nvSpPr>
        <p:spPr/>
        <p:txBody>
          <a:bodyPr>
            <a:normAutofit/>
          </a:bodyPr>
          <a:lstStyle/>
          <a:p>
            <a:r>
              <a:rPr lang="en-US" altLang="en-US" b="1" dirty="0" smtClean="0"/>
              <a:t>Merger</a:t>
            </a:r>
          </a:p>
          <a:p>
            <a:pPr lvl="1"/>
            <a:r>
              <a:rPr lang="en-US" altLang="en-US" dirty="0" smtClean="0"/>
              <a:t>a transaction involving two or more corporations in which stock is exchanged but in which only one corporation survives</a:t>
            </a:r>
          </a:p>
          <a:p>
            <a:endParaRPr lang="en-US" altLang="en-US" sz="500" dirty="0" smtClean="0"/>
          </a:p>
          <a:p>
            <a:r>
              <a:rPr lang="en-US" altLang="en-US" b="1" dirty="0" smtClean="0"/>
              <a:t>Acquisition</a:t>
            </a:r>
          </a:p>
          <a:p>
            <a:pPr lvl="1"/>
            <a:r>
              <a:rPr lang="en-US" dirty="0" smtClean="0"/>
              <a:t>100</a:t>
            </a:r>
            <a:r>
              <a:rPr lang="en-US" dirty="0"/>
              <a:t>% purchase of another </a:t>
            </a:r>
            <a:r>
              <a:rPr lang="en-US" dirty="0" smtClean="0"/>
              <a:t>company</a:t>
            </a:r>
            <a:r>
              <a:rPr lang="en-US" altLang="en-US" dirty="0" smtClean="0"/>
              <a:t>	</a:t>
            </a:r>
            <a:endParaRPr lang="en-US" altLang="en-US" dirty="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FB3F6B73-B7D5-4B8A-9C8D-31E37E8F25EE}" type="slidenum">
              <a:rPr lang="en-US" altLang="en-US" smtClean="0"/>
              <a:pPr/>
              <a:t>8</a:t>
            </a:fld>
            <a:endParaRPr lang="en-US" altLang="en-US" dirty="0"/>
          </a:p>
        </p:txBody>
      </p:sp>
    </p:spTree>
    <p:extLst>
      <p:ext uri="{BB962C8B-B14F-4D97-AF65-F5344CB8AC3E}">
        <p14:creationId xmlns:p14="http://schemas.microsoft.com/office/powerpoint/2010/main" val="1317256704"/>
      </p:ext>
    </p:extLst>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Concentration Strategies</a:t>
            </a:r>
            <a:endParaRPr lang="en-US" dirty="0"/>
          </a:p>
        </p:txBody>
      </p:sp>
      <p:sp>
        <p:nvSpPr>
          <p:cNvPr id="232450" name="Rectangle 2"/>
          <p:cNvSpPr>
            <a:spLocks noGrp="1" noChangeArrowheads="1"/>
          </p:cNvSpPr>
          <p:nvPr>
            <p:ph idx="1"/>
          </p:nvPr>
        </p:nvSpPr>
        <p:spPr/>
        <p:txBody>
          <a:bodyPr>
            <a:normAutofit/>
          </a:bodyPr>
          <a:lstStyle/>
          <a:p>
            <a:r>
              <a:rPr lang="en-US" b="1" dirty="0"/>
              <a:t>Vertical growth </a:t>
            </a:r>
            <a:endParaRPr lang="en-US" dirty="0" smtClean="0"/>
          </a:p>
          <a:p>
            <a:pPr lvl="1"/>
            <a:r>
              <a:rPr lang="en-US" dirty="0" smtClean="0"/>
              <a:t>achieved </a:t>
            </a:r>
            <a:r>
              <a:rPr lang="en-US" dirty="0"/>
              <a:t>by taking over a function </a:t>
            </a:r>
            <a:r>
              <a:rPr lang="en-US" dirty="0" smtClean="0"/>
              <a:t>previously provided </a:t>
            </a:r>
            <a:r>
              <a:rPr lang="en-US" dirty="0"/>
              <a:t>by a supplier or distributor</a:t>
            </a:r>
            <a:endParaRPr lang="en-US" altLang="en-US"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6" name="Slide Number Placeholder 6"/>
          <p:cNvSpPr>
            <a:spLocks noGrp="1"/>
          </p:cNvSpPr>
          <p:nvPr>
            <p:ph type="sldNum" sz="quarter" idx="12"/>
          </p:nvPr>
        </p:nvSpPr>
        <p:spPr/>
        <p:txBody>
          <a:bodyPr/>
          <a:lstStyle/>
          <a:p>
            <a:endParaRPr lang="en-US" altLang="en-US" dirty="0" smtClean="0"/>
          </a:p>
          <a:p>
            <a:r>
              <a:rPr lang="en-US" altLang="en-US" dirty="0" smtClean="0"/>
              <a:t>7-</a:t>
            </a:r>
            <a:fld id="{25945580-B2B8-4C77-9DC2-FB16C262798B}" type="slidenum">
              <a:rPr lang="en-US" altLang="en-US" smtClean="0"/>
              <a:pPr/>
              <a:t>9</a:t>
            </a:fld>
            <a:endParaRPr lang="en-US" altLang="en-US" dirty="0"/>
          </a:p>
        </p:txBody>
      </p:sp>
    </p:spTree>
    <p:extLst>
      <p:ext uri="{BB962C8B-B14F-4D97-AF65-F5344CB8AC3E}">
        <p14:creationId xmlns:p14="http://schemas.microsoft.com/office/powerpoint/2010/main" val="118772900"/>
      </p:ext>
    </p:extLst>
  </p:cSld>
  <p:clrMapOvr>
    <a:masterClrMapping/>
  </p:clrMapOvr>
  <p:transition>
    <p:random/>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3463</Words>
  <Application>Microsoft Office PowerPoint</Application>
  <PresentationFormat>On-screen Show (4:3)</PresentationFormat>
  <Paragraphs>424</Paragraphs>
  <Slides>40</Slides>
  <Notes>38</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Strategy Formulation: Corporate Strategy</vt:lpstr>
      <vt:lpstr>Learning Objectives</vt:lpstr>
      <vt:lpstr>Corporate Strategy</vt:lpstr>
      <vt:lpstr>Corporate Strategy</vt:lpstr>
      <vt:lpstr>Corporate Strategy</vt:lpstr>
      <vt:lpstr>Corporate Directional Strategies</vt:lpstr>
      <vt:lpstr>Directional Strategy</vt:lpstr>
      <vt:lpstr>Growth Strategies</vt:lpstr>
      <vt:lpstr>Concentration Strategies</vt:lpstr>
      <vt:lpstr>Concentration Strategies</vt:lpstr>
      <vt:lpstr>Vertical Integration</vt:lpstr>
      <vt:lpstr>Vertical Integration</vt:lpstr>
      <vt:lpstr>Vertical Integration Continuum</vt:lpstr>
      <vt:lpstr>Vertical Integration</vt:lpstr>
      <vt:lpstr>Vertical Integration</vt:lpstr>
      <vt:lpstr>Concentration Strategies</vt:lpstr>
      <vt:lpstr>International Entry Options for Horizontal Growth</vt:lpstr>
      <vt:lpstr>Diversification Strategies</vt:lpstr>
      <vt:lpstr>Diversification Strategies</vt:lpstr>
      <vt:lpstr>Controversies in  Directional Strategies</vt:lpstr>
      <vt:lpstr>Stability Strategies</vt:lpstr>
      <vt:lpstr>Retrenchment Strategies</vt:lpstr>
      <vt:lpstr>Retrenchment Strategies</vt:lpstr>
      <vt:lpstr>Retrenchment Strategies</vt:lpstr>
      <vt:lpstr>Retrenchment Strategies</vt:lpstr>
      <vt:lpstr>Portfolio Analysis</vt:lpstr>
      <vt:lpstr>BCG Growth—Share Matrix</vt:lpstr>
      <vt:lpstr>BCG Matrix</vt:lpstr>
      <vt:lpstr>BCG Matrix</vt:lpstr>
      <vt:lpstr>BCG Matrix—Limitations</vt:lpstr>
      <vt:lpstr>Advantages and Limitations of Portfolio Analysis</vt:lpstr>
      <vt:lpstr>Advantages and Limitations of Portfolio Analysis</vt:lpstr>
      <vt:lpstr>Tasks Necessary for Managing a Strategic Alliance Portfolio</vt:lpstr>
      <vt:lpstr>Tasks Necessary for Managing a Strategic Alliance Portfolio</vt:lpstr>
      <vt:lpstr>Corporate Parenting</vt:lpstr>
      <vt:lpstr>Corporate Parenting</vt:lpstr>
      <vt:lpstr>Developing a Corporate  Parenting Strategy</vt:lpstr>
      <vt:lpstr>Horizontal Strategy and  Multipoint Competition</vt:lpstr>
      <vt:lpstr>Horizontal Strategy and  Multipoint Competition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Bcox</dc:creator>
  <cp:lastModifiedBy>Editorial Services</cp:lastModifiedBy>
  <cp:revision>30</cp:revision>
  <dcterms:created xsi:type="dcterms:W3CDTF">2013-09-21T18:13:02Z</dcterms:created>
  <dcterms:modified xsi:type="dcterms:W3CDTF">2014-01-19T19:20:04Z</dcterms:modified>
</cp:coreProperties>
</file>