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0"/>
  </p:notesMasterIdLst>
  <p:sldIdLst>
    <p:sldId id="256" r:id="rId2"/>
    <p:sldId id="289" r:id="rId3"/>
    <p:sldId id="258" r:id="rId4"/>
    <p:sldId id="259" r:id="rId5"/>
    <p:sldId id="260" r:id="rId6"/>
    <p:sldId id="261" r:id="rId7"/>
    <p:sldId id="262" r:id="rId8"/>
    <p:sldId id="263" r:id="rId9"/>
    <p:sldId id="290" r:id="rId10"/>
    <p:sldId id="264" r:id="rId11"/>
    <p:sldId id="265" r:id="rId12"/>
    <p:sldId id="266" r:id="rId13"/>
    <p:sldId id="291" r:id="rId14"/>
    <p:sldId id="268" r:id="rId15"/>
    <p:sldId id="269" r:id="rId16"/>
    <p:sldId id="292" r:id="rId17"/>
    <p:sldId id="270" r:id="rId18"/>
    <p:sldId id="293" r:id="rId19"/>
    <p:sldId id="294" r:id="rId20"/>
    <p:sldId id="273" r:id="rId21"/>
    <p:sldId id="274" r:id="rId22"/>
    <p:sldId id="275" r:id="rId23"/>
    <p:sldId id="276" r:id="rId24"/>
    <p:sldId id="277" r:id="rId25"/>
    <p:sldId id="278" r:id="rId26"/>
    <p:sldId id="279" r:id="rId27"/>
    <p:sldId id="280" r:id="rId28"/>
    <p:sldId id="281" r:id="rId29"/>
    <p:sldId id="295" r:id="rId30"/>
    <p:sldId id="282" r:id="rId31"/>
    <p:sldId id="296" r:id="rId32"/>
    <p:sldId id="297" r:id="rId33"/>
    <p:sldId id="284" r:id="rId34"/>
    <p:sldId id="286" r:id="rId35"/>
    <p:sldId id="298" r:id="rId36"/>
    <p:sldId id="287" r:id="rId37"/>
    <p:sldId id="288" r:id="rId38"/>
    <p:sldId id="257"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ditorial Services" initials="E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74423" autoAdjust="0"/>
  </p:normalViewPr>
  <p:slideViewPr>
    <p:cSldViewPr>
      <p:cViewPr>
        <p:scale>
          <a:sx n="50" d="100"/>
          <a:sy n="50" d="100"/>
        </p:scale>
        <p:origin x="-2592" y="-17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66D845-2217-4AAF-AC7E-879511924326}" type="doc">
      <dgm:prSet loTypeId="urn:microsoft.com/office/officeart/2005/8/layout/vList2" loCatId="list" qsTypeId="urn:microsoft.com/office/officeart/2005/8/quickstyle/3d2" qsCatId="3D" csTypeId="urn:microsoft.com/office/officeart/2005/8/colors/colorful3" csCatId="colorful" phldr="1"/>
      <dgm:spPr/>
      <dgm:t>
        <a:bodyPr/>
        <a:lstStyle/>
        <a:p>
          <a:endParaRPr lang="en-US"/>
        </a:p>
      </dgm:t>
    </dgm:pt>
    <dgm:pt modelId="{F88C7A8E-083C-4A18-A5E8-96F3D972D927}">
      <dgm:prSet custT="1"/>
      <dgm:spPr/>
      <dgm:t>
        <a:bodyPr/>
        <a:lstStyle/>
        <a:p>
          <a:pPr rtl="0"/>
          <a:r>
            <a:rPr lang="en-US" sz="2800" b="1" dirty="0" smtClean="0">
              <a:effectLst>
                <a:outerShdw blurRad="38100" dist="38100" dir="2700000" algn="tl">
                  <a:srgbClr val="000000">
                    <a:alpha val="43137"/>
                  </a:srgbClr>
                </a:outerShdw>
              </a:effectLst>
            </a:rPr>
            <a:t>Customer complaints</a:t>
          </a:r>
          <a:endParaRPr lang="en-US" sz="2800" b="1" dirty="0">
            <a:effectLst>
              <a:outerShdw blurRad="38100" dist="38100" dir="2700000" algn="tl">
                <a:srgbClr val="000000">
                  <a:alpha val="43137"/>
                </a:srgbClr>
              </a:outerShdw>
            </a:effectLst>
          </a:endParaRPr>
        </a:p>
      </dgm:t>
    </dgm:pt>
    <dgm:pt modelId="{6951ED74-564A-4B96-AE3C-5F346279A174}" type="parTrans" cxnId="{C283702F-821C-4B7D-9351-56A776D7A96E}">
      <dgm:prSet/>
      <dgm:spPr/>
      <dgm:t>
        <a:bodyPr/>
        <a:lstStyle/>
        <a:p>
          <a:endParaRPr lang="en-US"/>
        </a:p>
      </dgm:t>
    </dgm:pt>
    <dgm:pt modelId="{A2920EA9-7AD2-4ED9-8689-499EB8DA2FD0}" type="sibTrans" cxnId="{C283702F-821C-4B7D-9351-56A776D7A96E}">
      <dgm:prSet/>
      <dgm:spPr/>
      <dgm:t>
        <a:bodyPr/>
        <a:lstStyle/>
        <a:p>
          <a:endParaRPr lang="en-US"/>
        </a:p>
      </dgm:t>
    </dgm:pt>
    <dgm:pt modelId="{63BC5C3E-BAF5-488F-A15D-E386093D4D6D}">
      <dgm:prSet custT="1"/>
      <dgm:spPr/>
      <dgm:t>
        <a:bodyPr/>
        <a:lstStyle/>
        <a:p>
          <a:pPr rtl="0"/>
          <a:r>
            <a:rPr lang="en-US" sz="2800" b="1" dirty="0" smtClean="0">
              <a:effectLst>
                <a:outerShdw blurRad="38100" dist="38100" dir="2700000" algn="tl">
                  <a:srgbClr val="000000">
                    <a:alpha val="43137"/>
                  </a:srgbClr>
                </a:outerShdw>
              </a:effectLst>
            </a:rPr>
            <a:t>Locked in to long-term contracts</a:t>
          </a:r>
          <a:endParaRPr lang="en-US" sz="2800" b="1" dirty="0">
            <a:effectLst>
              <a:outerShdw blurRad="38100" dist="38100" dir="2700000" algn="tl">
                <a:srgbClr val="000000">
                  <a:alpha val="43137"/>
                </a:srgbClr>
              </a:outerShdw>
            </a:effectLst>
          </a:endParaRPr>
        </a:p>
      </dgm:t>
    </dgm:pt>
    <dgm:pt modelId="{BA033F10-5070-4E3B-B278-427B1A9CC71C}" type="parTrans" cxnId="{7063928B-7FAC-4BC6-93FE-8493447C8BB7}">
      <dgm:prSet/>
      <dgm:spPr/>
      <dgm:t>
        <a:bodyPr/>
        <a:lstStyle/>
        <a:p>
          <a:endParaRPr lang="en-US"/>
        </a:p>
      </dgm:t>
    </dgm:pt>
    <dgm:pt modelId="{BBC259A8-AE2A-45CF-8E81-1E68369C90BA}" type="sibTrans" cxnId="{7063928B-7FAC-4BC6-93FE-8493447C8BB7}">
      <dgm:prSet/>
      <dgm:spPr/>
      <dgm:t>
        <a:bodyPr/>
        <a:lstStyle/>
        <a:p>
          <a:endParaRPr lang="en-US"/>
        </a:p>
      </dgm:t>
    </dgm:pt>
    <dgm:pt modelId="{66912166-ED98-4B49-808B-1FE8D0B70F32}">
      <dgm:prSet custT="1"/>
      <dgm:spPr/>
      <dgm:t>
        <a:bodyPr/>
        <a:lstStyle/>
        <a:p>
          <a:pPr rtl="0"/>
          <a:r>
            <a:rPr lang="en-US" sz="2600" b="1" dirty="0" smtClean="0">
              <a:effectLst>
                <a:outerShdw blurRad="38100" dist="38100" dir="2700000" algn="tl">
                  <a:srgbClr val="000000">
                    <a:alpha val="43137"/>
                  </a:srgbClr>
                </a:outerShdw>
              </a:effectLst>
            </a:rPr>
            <a:t>Lack of ability to learn new skills and develop </a:t>
          </a:r>
          <a:br>
            <a:rPr lang="en-US" sz="2600" b="1" dirty="0" smtClean="0">
              <a:effectLst>
                <a:outerShdw blurRad="38100" dist="38100" dir="2700000" algn="tl">
                  <a:srgbClr val="000000">
                    <a:alpha val="43137"/>
                  </a:srgbClr>
                </a:outerShdw>
              </a:effectLst>
            </a:rPr>
          </a:br>
          <a:r>
            <a:rPr lang="en-US" sz="2600" b="1" dirty="0" smtClean="0">
              <a:effectLst>
                <a:outerShdw blurRad="38100" dist="38100" dir="2700000" algn="tl">
                  <a:srgbClr val="000000">
                    <a:alpha val="43137"/>
                  </a:srgbClr>
                </a:outerShdw>
              </a:effectLst>
            </a:rPr>
            <a:t>new core competencies</a:t>
          </a:r>
          <a:endParaRPr lang="en-US" sz="2600" b="1" dirty="0">
            <a:effectLst>
              <a:outerShdw blurRad="38100" dist="38100" dir="2700000" algn="tl">
                <a:srgbClr val="000000">
                  <a:alpha val="43137"/>
                </a:srgbClr>
              </a:outerShdw>
            </a:effectLst>
          </a:endParaRPr>
        </a:p>
      </dgm:t>
    </dgm:pt>
    <dgm:pt modelId="{984C02E4-51DE-40B7-889A-23454D1B5548}" type="parTrans" cxnId="{CDFE256B-09BA-4385-A1A2-7968CB55CE4C}">
      <dgm:prSet/>
      <dgm:spPr/>
      <dgm:t>
        <a:bodyPr/>
        <a:lstStyle/>
        <a:p>
          <a:endParaRPr lang="en-US"/>
        </a:p>
      </dgm:t>
    </dgm:pt>
    <dgm:pt modelId="{97ECA30E-7835-45AC-A05D-9CAAAFED9B0B}" type="sibTrans" cxnId="{CDFE256B-09BA-4385-A1A2-7968CB55CE4C}">
      <dgm:prSet/>
      <dgm:spPr/>
      <dgm:t>
        <a:bodyPr/>
        <a:lstStyle/>
        <a:p>
          <a:endParaRPr lang="en-US"/>
        </a:p>
      </dgm:t>
    </dgm:pt>
    <dgm:pt modelId="{3F2E8B31-8035-4B2A-A2EC-B4FFAFEB3364}">
      <dgm:prSet custT="1"/>
      <dgm:spPr/>
      <dgm:t>
        <a:bodyPr/>
        <a:lstStyle/>
        <a:p>
          <a:pPr rtl="0"/>
          <a:r>
            <a:rPr lang="en-US" sz="2800" b="1" dirty="0" smtClean="0">
              <a:effectLst>
                <a:outerShdw blurRad="38100" dist="38100" dir="2700000" algn="tl">
                  <a:srgbClr val="000000">
                    <a:alpha val="43137"/>
                  </a:srgbClr>
                </a:outerShdw>
              </a:effectLst>
            </a:rPr>
            <a:t>Lack of cost savings</a:t>
          </a:r>
          <a:endParaRPr lang="en-US" sz="2800" b="1" dirty="0">
            <a:effectLst>
              <a:outerShdw blurRad="38100" dist="38100" dir="2700000" algn="tl">
                <a:srgbClr val="000000">
                  <a:alpha val="43137"/>
                </a:srgbClr>
              </a:outerShdw>
            </a:effectLst>
          </a:endParaRPr>
        </a:p>
      </dgm:t>
    </dgm:pt>
    <dgm:pt modelId="{5D6F99BE-9CC5-4EB4-A650-399973B009AF}" type="parTrans" cxnId="{0D041EBD-398E-4783-B92D-6A0B2A511BCB}">
      <dgm:prSet/>
      <dgm:spPr/>
      <dgm:t>
        <a:bodyPr/>
        <a:lstStyle/>
        <a:p>
          <a:endParaRPr lang="en-US"/>
        </a:p>
      </dgm:t>
    </dgm:pt>
    <dgm:pt modelId="{E6E67F93-ADD5-4F6D-B9AB-A65B1405AE9A}" type="sibTrans" cxnId="{0D041EBD-398E-4783-B92D-6A0B2A511BCB}">
      <dgm:prSet/>
      <dgm:spPr/>
      <dgm:t>
        <a:bodyPr/>
        <a:lstStyle/>
        <a:p>
          <a:endParaRPr lang="en-US"/>
        </a:p>
      </dgm:t>
    </dgm:pt>
    <dgm:pt modelId="{10C70728-0C8D-4899-B586-49582CB9133F}">
      <dgm:prSet custT="1"/>
      <dgm:spPr/>
      <dgm:t>
        <a:bodyPr/>
        <a:lstStyle/>
        <a:p>
          <a:pPr rtl="0"/>
          <a:r>
            <a:rPr lang="en-US" sz="2800" b="1" dirty="0" smtClean="0">
              <a:effectLst>
                <a:outerShdw blurRad="38100" dist="38100" dir="2700000" algn="tl">
                  <a:srgbClr val="000000">
                    <a:alpha val="43137"/>
                  </a:srgbClr>
                </a:outerShdw>
              </a:effectLst>
            </a:rPr>
            <a:t>Poor product quality</a:t>
          </a:r>
          <a:endParaRPr lang="en-US" sz="2800" b="1" dirty="0">
            <a:effectLst>
              <a:outerShdw blurRad="38100" dist="38100" dir="2700000" algn="tl">
                <a:srgbClr val="000000">
                  <a:alpha val="43137"/>
                </a:srgbClr>
              </a:outerShdw>
            </a:effectLst>
          </a:endParaRPr>
        </a:p>
      </dgm:t>
    </dgm:pt>
    <dgm:pt modelId="{4CD2EFEB-F733-44BF-BD26-196104877C6E}" type="parTrans" cxnId="{07949E49-8FD1-43E2-B2AE-8E300008752D}">
      <dgm:prSet/>
      <dgm:spPr/>
      <dgm:t>
        <a:bodyPr/>
        <a:lstStyle/>
        <a:p>
          <a:endParaRPr lang="en-US"/>
        </a:p>
      </dgm:t>
    </dgm:pt>
    <dgm:pt modelId="{7F8110F4-22AA-4490-AC05-E672BB2C9E77}" type="sibTrans" cxnId="{07949E49-8FD1-43E2-B2AE-8E300008752D}">
      <dgm:prSet/>
      <dgm:spPr/>
      <dgm:t>
        <a:bodyPr/>
        <a:lstStyle/>
        <a:p>
          <a:endParaRPr lang="en-US"/>
        </a:p>
      </dgm:t>
    </dgm:pt>
    <dgm:pt modelId="{1898451E-8DEE-469A-B511-4909F5E0AFAD}" type="pres">
      <dgm:prSet presAssocID="{F966D845-2217-4AAF-AC7E-879511924326}" presName="linear" presStyleCnt="0">
        <dgm:presLayoutVars>
          <dgm:animLvl val="lvl"/>
          <dgm:resizeHandles val="exact"/>
        </dgm:presLayoutVars>
      </dgm:prSet>
      <dgm:spPr/>
      <dgm:t>
        <a:bodyPr/>
        <a:lstStyle/>
        <a:p>
          <a:endParaRPr lang="en-US"/>
        </a:p>
      </dgm:t>
    </dgm:pt>
    <dgm:pt modelId="{00935FF2-6550-44F3-A830-9D34D31CE187}" type="pres">
      <dgm:prSet presAssocID="{F88C7A8E-083C-4A18-A5E8-96F3D972D927}" presName="parentText" presStyleLbl="node1" presStyleIdx="0" presStyleCnt="5">
        <dgm:presLayoutVars>
          <dgm:chMax val="0"/>
          <dgm:bulletEnabled val="1"/>
        </dgm:presLayoutVars>
      </dgm:prSet>
      <dgm:spPr/>
      <dgm:t>
        <a:bodyPr/>
        <a:lstStyle/>
        <a:p>
          <a:endParaRPr lang="en-US"/>
        </a:p>
      </dgm:t>
    </dgm:pt>
    <dgm:pt modelId="{878E8271-0670-4476-B212-B50727B7935F}" type="pres">
      <dgm:prSet presAssocID="{A2920EA9-7AD2-4ED9-8689-499EB8DA2FD0}" presName="spacer" presStyleCnt="0"/>
      <dgm:spPr/>
    </dgm:pt>
    <dgm:pt modelId="{55AAB3DA-43CD-4E02-9B63-5BCE9D6BF1A5}" type="pres">
      <dgm:prSet presAssocID="{63BC5C3E-BAF5-488F-A15D-E386093D4D6D}" presName="parentText" presStyleLbl="node1" presStyleIdx="1" presStyleCnt="5">
        <dgm:presLayoutVars>
          <dgm:chMax val="0"/>
          <dgm:bulletEnabled val="1"/>
        </dgm:presLayoutVars>
      </dgm:prSet>
      <dgm:spPr/>
      <dgm:t>
        <a:bodyPr/>
        <a:lstStyle/>
        <a:p>
          <a:endParaRPr lang="en-US"/>
        </a:p>
      </dgm:t>
    </dgm:pt>
    <dgm:pt modelId="{A5B52064-572C-49D8-8BC3-9AE798A2B7B7}" type="pres">
      <dgm:prSet presAssocID="{BBC259A8-AE2A-45CF-8E81-1E68369C90BA}" presName="spacer" presStyleCnt="0"/>
      <dgm:spPr/>
    </dgm:pt>
    <dgm:pt modelId="{10DC7E28-31C8-4016-B726-48C13CDFAE3E}" type="pres">
      <dgm:prSet presAssocID="{66912166-ED98-4B49-808B-1FE8D0B70F32}" presName="parentText" presStyleLbl="node1" presStyleIdx="2" presStyleCnt="5">
        <dgm:presLayoutVars>
          <dgm:chMax val="0"/>
          <dgm:bulletEnabled val="1"/>
        </dgm:presLayoutVars>
      </dgm:prSet>
      <dgm:spPr/>
      <dgm:t>
        <a:bodyPr/>
        <a:lstStyle/>
        <a:p>
          <a:endParaRPr lang="en-US"/>
        </a:p>
      </dgm:t>
    </dgm:pt>
    <dgm:pt modelId="{95C3F2F1-6217-4561-8F47-0CC999BC1938}" type="pres">
      <dgm:prSet presAssocID="{97ECA30E-7835-45AC-A05D-9CAAAFED9B0B}" presName="spacer" presStyleCnt="0"/>
      <dgm:spPr/>
    </dgm:pt>
    <dgm:pt modelId="{69E1EC89-842E-454E-8B28-D9896FA055A1}" type="pres">
      <dgm:prSet presAssocID="{3F2E8B31-8035-4B2A-A2EC-B4FFAFEB3364}" presName="parentText" presStyleLbl="node1" presStyleIdx="3" presStyleCnt="5">
        <dgm:presLayoutVars>
          <dgm:chMax val="0"/>
          <dgm:bulletEnabled val="1"/>
        </dgm:presLayoutVars>
      </dgm:prSet>
      <dgm:spPr/>
      <dgm:t>
        <a:bodyPr/>
        <a:lstStyle/>
        <a:p>
          <a:endParaRPr lang="en-US"/>
        </a:p>
      </dgm:t>
    </dgm:pt>
    <dgm:pt modelId="{43EE017E-6184-4127-A3CF-580DD5C3D125}" type="pres">
      <dgm:prSet presAssocID="{E6E67F93-ADD5-4F6D-B9AB-A65B1405AE9A}" presName="spacer" presStyleCnt="0"/>
      <dgm:spPr/>
    </dgm:pt>
    <dgm:pt modelId="{C0616615-F7E1-4AA3-BB81-5A5486A8C7AF}" type="pres">
      <dgm:prSet presAssocID="{10C70728-0C8D-4899-B586-49582CB9133F}" presName="parentText" presStyleLbl="node1" presStyleIdx="4" presStyleCnt="5">
        <dgm:presLayoutVars>
          <dgm:chMax val="0"/>
          <dgm:bulletEnabled val="1"/>
        </dgm:presLayoutVars>
      </dgm:prSet>
      <dgm:spPr/>
      <dgm:t>
        <a:bodyPr/>
        <a:lstStyle/>
        <a:p>
          <a:endParaRPr lang="en-US"/>
        </a:p>
      </dgm:t>
    </dgm:pt>
  </dgm:ptLst>
  <dgm:cxnLst>
    <dgm:cxn modelId="{CDFE256B-09BA-4385-A1A2-7968CB55CE4C}" srcId="{F966D845-2217-4AAF-AC7E-879511924326}" destId="{66912166-ED98-4B49-808B-1FE8D0B70F32}" srcOrd="2" destOrd="0" parTransId="{984C02E4-51DE-40B7-889A-23454D1B5548}" sibTransId="{97ECA30E-7835-45AC-A05D-9CAAAFED9B0B}"/>
    <dgm:cxn modelId="{9532CC25-97AE-46BD-9BAD-93212C0C6835}" type="presOf" srcId="{F88C7A8E-083C-4A18-A5E8-96F3D972D927}" destId="{00935FF2-6550-44F3-A830-9D34D31CE187}" srcOrd="0" destOrd="0" presId="urn:microsoft.com/office/officeart/2005/8/layout/vList2"/>
    <dgm:cxn modelId="{1099E042-CE33-4BBE-8319-F3CE7620405B}" type="presOf" srcId="{66912166-ED98-4B49-808B-1FE8D0B70F32}" destId="{10DC7E28-31C8-4016-B726-48C13CDFAE3E}" srcOrd="0" destOrd="0" presId="urn:microsoft.com/office/officeart/2005/8/layout/vList2"/>
    <dgm:cxn modelId="{0E52F351-E4FD-4C46-B702-775C06F9C457}" type="presOf" srcId="{10C70728-0C8D-4899-B586-49582CB9133F}" destId="{C0616615-F7E1-4AA3-BB81-5A5486A8C7AF}" srcOrd="0" destOrd="0" presId="urn:microsoft.com/office/officeart/2005/8/layout/vList2"/>
    <dgm:cxn modelId="{9839D5C6-93BF-4CD6-9F23-F5FD06003E05}" type="presOf" srcId="{3F2E8B31-8035-4B2A-A2EC-B4FFAFEB3364}" destId="{69E1EC89-842E-454E-8B28-D9896FA055A1}" srcOrd="0" destOrd="0" presId="urn:microsoft.com/office/officeart/2005/8/layout/vList2"/>
    <dgm:cxn modelId="{50E244CF-A887-41F4-91DA-4D04F37A1C7B}" type="presOf" srcId="{63BC5C3E-BAF5-488F-A15D-E386093D4D6D}" destId="{55AAB3DA-43CD-4E02-9B63-5BCE9D6BF1A5}" srcOrd="0" destOrd="0" presId="urn:microsoft.com/office/officeart/2005/8/layout/vList2"/>
    <dgm:cxn modelId="{7063928B-7FAC-4BC6-93FE-8493447C8BB7}" srcId="{F966D845-2217-4AAF-AC7E-879511924326}" destId="{63BC5C3E-BAF5-488F-A15D-E386093D4D6D}" srcOrd="1" destOrd="0" parTransId="{BA033F10-5070-4E3B-B278-427B1A9CC71C}" sibTransId="{BBC259A8-AE2A-45CF-8E81-1E68369C90BA}"/>
    <dgm:cxn modelId="{07949E49-8FD1-43E2-B2AE-8E300008752D}" srcId="{F966D845-2217-4AAF-AC7E-879511924326}" destId="{10C70728-0C8D-4899-B586-49582CB9133F}" srcOrd="4" destOrd="0" parTransId="{4CD2EFEB-F733-44BF-BD26-196104877C6E}" sibTransId="{7F8110F4-22AA-4490-AC05-E672BB2C9E77}"/>
    <dgm:cxn modelId="{E32E1B32-D477-4292-973C-7EF4BE4FB5BF}" type="presOf" srcId="{F966D845-2217-4AAF-AC7E-879511924326}" destId="{1898451E-8DEE-469A-B511-4909F5E0AFAD}" srcOrd="0" destOrd="0" presId="urn:microsoft.com/office/officeart/2005/8/layout/vList2"/>
    <dgm:cxn modelId="{0D041EBD-398E-4783-B92D-6A0B2A511BCB}" srcId="{F966D845-2217-4AAF-AC7E-879511924326}" destId="{3F2E8B31-8035-4B2A-A2EC-B4FFAFEB3364}" srcOrd="3" destOrd="0" parTransId="{5D6F99BE-9CC5-4EB4-A650-399973B009AF}" sibTransId="{E6E67F93-ADD5-4F6D-B9AB-A65B1405AE9A}"/>
    <dgm:cxn modelId="{C283702F-821C-4B7D-9351-56A776D7A96E}" srcId="{F966D845-2217-4AAF-AC7E-879511924326}" destId="{F88C7A8E-083C-4A18-A5E8-96F3D972D927}" srcOrd="0" destOrd="0" parTransId="{6951ED74-564A-4B96-AE3C-5F346279A174}" sibTransId="{A2920EA9-7AD2-4ED9-8689-499EB8DA2FD0}"/>
    <dgm:cxn modelId="{6DCB80AA-5CC2-42C4-B4E8-74818C90D952}" type="presParOf" srcId="{1898451E-8DEE-469A-B511-4909F5E0AFAD}" destId="{00935FF2-6550-44F3-A830-9D34D31CE187}" srcOrd="0" destOrd="0" presId="urn:microsoft.com/office/officeart/2005/8/layout/vList2"/>
    <dgm:cxn modelId="{C4ECD9E8-3203-4325-B2A7-261EA0207B98}" type="presParOf" srcId="{1898451E-8DEE-469A-B511-4909F5E0AFAD}" destId="{878E8271-0670-4476-B212-B50727B7935F}" srcOrd="1" destOrd="0" presId="urn:microsoft.com/office/officeart/2005/8/layout/vList2"/>
    <dgm:cxn modelId="{CFBA29B5-39CC-4E70-AF6A-969402AF18C9}" type="presParOf" srcId="{1898451E-8DEE-469A-B511-4909F5E0AFAD}" destId="{55AAB3DA-43CD-4E02-9B63-5BCE9D6BF1A5}" srcOrd="2" destOrd="0" presId="urn:microsoft.com/office/officeart/2005/8/layout/vList2"/>
    <dgm:cxn modelId="{3FA48BF9-23A1-4E3F-9CB6-0F7F1173FE21}" type="presParOf" srcId="{1898451E-8DEE-469A-B511-4909F5E0AFAD}" destId="{A5B52064-572C-49D8-8BC3-9AE798A2B7B7}" srcOrd="3" destOrd="0" presId="urn:microsoft.com/office/officeart/2005/8/layout/vList2"/>
    <dgm:cxn modelId="{E962DCD0-F57E-474B-B5B0-7048C1BF5DE7}" type="presParOf" srcId="{1898451E-8DEE-469A-B511-4909F5E0AFAD}" destId="{10DC7E28-31C8-4016-B726-48C13CDFAE3E}" srcOrd="4" destOrd="0" presId="urn:microsoft.com/office/officeart/2005/8/layout/vList2"/>
    <dgm:cxn modelId="{4F466BCD-4328-475A-967B-A92DCF484629}" type="presParOf" srcId="{1898451E-8DEE-469A-B511-4909F5E0AFAD}" destId="{95C3F2F1-6217-4561-8F47-0CC999BC1938}" srcOrd="5" destOrd="0" presId="urn:microsoft.com/office/officeart/2005/8/layout/vList2"/>
    <dgm:cxn modelId="{AABD1DBE-2855-413D-9D2A-98A468B4767B}" type="presParOf" srcId="{1898451E-8DEE-469A-B511-4909F5E0AFAD}" destId="{69E1EC89-842E-454E-8B28-D9896FA055A1}" srcOrd="6" destOrd="0" presId="urn:microsoft.com/office/officeart/2005/8/layout/vList2"/>
    <dgm:cxn modelId="{1B1DDB6B-AB00-4AB6-9AD9-BC3F55F2432C}" type="presParOf" srcId="{1898451E-8DEE-469A-B511-4909F5E0AFAD}" destId="{43EE017E-6184-4127-A3CF-580DD5C3D125}" srcOrd="7" destOrd="0" presId="urn:microsoft.com/office/officeart/2005/8/layout/vList2"/>
    <dgm:cxn modelId="{221715A2-D621-4DFE-81E1-09AAF692AC56}" type="presParOf" srcId="{1898451E-8DEE-469A-B511-4909F5E0AFAD}" destId="{C0616615-F7E1-4AA3-BB81-5A5486A8C7AF}"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65F2B1C-1091-4DBD-A77B-92C11C69D0C5}" type="doc">
      <dgm:prSet loTypeId="urn:microsoft.com/office/officeart/2005/8/layout/default#1" loCatId="list" qsTypeId="urn:microsoft.com/office/officeart/2005/8/quickstyle/3d2" qsCatId="3D" csTypeId="urn:microsoft.com/office/officeart/2005/8/colors/colorful2" csCatId="colorful"/>
      <dgm:spPr/>
      <dgm:t>
        <a:bodyPr/>
        <a:lstStyle/>
        <a:p>
          <a:endParaRPr lang="en-US"/>
        </a:p>
      </dgm:t>
    </dgm:pt>
    <dgm:pt modelId="{56ED1187-A678-4D9F-93AE-47BD241497AB}">
      <dgm:prSet custT="1"/>
      <dgm:spPr/>
      <dgm:t>
        <a:bodyPr/>
        <a:lstStyle/>
        <a:p>
          <a:pPr rtl="0"/>
          <a:r>
            <a:rPr lang="en-US" sz="3600" b="1" dirty="0" smtClean="0">
              <a:effectLst>
                <a:outerShdw blurRad="38100" dist="38100" dir="2700000" algn="tl">
                  <a:srgbClr val="000000">
                    <a:alpha val="43137"/>
                  </a:srgbClr>
                </a:outerShdw>
              </a:effectLst>
            </a:rPr>
            <a:t>Follow the leader</a:t>
          </a:r>
          <a:endParaRPr lang="en-US" sz="3600" b="1" dirty="0">
            <a:effectLst>
              <a:outerShdw blurRad="38100" dist="38100" dir="2700000" algn="tl">
                <a:srgbClr val="000000">
                  <a:alpha val="43137"/>
                </a:srgbClr>
              </a:outerShdw>
            </a:effectLst>
          </a:endParaRPr>
        </a:p>
      </dgm:t>
    </dgm:pt>
    <dgm:pt modelId="{6674BDF0-51BA-4BA3-B6B4-E5DDF8C83BB2}" type="parTrans" cxnId="{00184177-7BAC-4FDC-8E72-741475D7C494}">
      <dgm:prSet/>
      <dgm:spPr/>
      <dgm:t>
        <a:bodyPr/>
        <a:lstStyle/>
        <a:p>
          <a:endParaRPr lang="en-US"/>
        </a:p>
      </dgm:t>
    </dgm:pt>
    <dgm:pt modelId="{739A2932-749F-439F-A2E3-6F102BA92871}" type="sibTrans" cxnId="{00184177-7BAC-4FDC-8E72-741475D7C494}">
      <dgm:prSet/>
      <dgm:spPr/>
      <dgm:t>
        <a:bodyPr/>
        <a:lstStyle/>
        <a:p>
          <a:endParaRPr lang="en-US"/>
        </a:p>
      </dgm:t>
    </dgm:pt>
    <dgm:pt modelId="{5563E822-C706-40F8-8323-70FDDFDD3B71}">
      <dgm:prSet custT="1"/>
      <dgm:spPr/>
      <dgm:t>
        <a:bodyPr/>
        <a:lstStyle/>
        <a:p>
          <a:pPr rtl="0"/>
          <a:r>
            <a:rPr lang="en-US" sz="3600" b="1" dirty="0" smtClean="0">
              <a:effectLst>
                <a:outerShdw blurRad="38100" dist="38100" dir="2700000" algn="tl">
                  <a:srgbClr val="000000">
                    <a:alpha val="43137"/>
                  </a:srgbClr>
                </a:outerShdw>
              </a:effectLst>
            </a:rPr>
            <a:t>Hit another home run</a:t>
          </a:r>
          <a:endParaRPr lang="en-US" sz="3600" b="1" dirty="0">
            <a:effectLst>
              <a:outerShdw blurRad="38100" dist="38100" dir="2700000" algn="tl">
                <a:srgbClr val="000000">
                  <a:alpha val="43137"/>
                </a:srgbClr>
              </a:outerShdw>
            </a:effectLst>
          </a:endParaRPr>
        </a:p>
      </dgm:t>
    </dgm:pt>
    <dgm:pt modelId="{9A5A1343-252E-478F-B761-7442A7C579BD}" type="parTrans" cxnId="{F08D3772-C7D1-493E-8A4D-8F4543353B9C}">
      <dgm:prSet/>
      <dgm:spPr/>
      <dgm:t>
        <a:bodyPr/>
        <a:lstStyle/>
        <a:p>
          <a:endParaRPr lang="en-US"/>
        </a:p>
      </dgm:t>
    </dgm:pt>
    <dgm:pt modelId="{4745BCD0-1B7D-4092-9ACC-CFB7C0254726}" type="sibTrans" cxnId="{F08D3772-C7D1-493E-8A4D-8F4543353B9C}">
      <dgm:prSet/>
      <dgm:spPr/>
      <dgm:t>
        <a:bodyPr/>
        <a:lstStyle/>
        <a:p>
          <a:endParaRPr lang="en-US"/>
        </a:p>
      </dgm:t>
    </dgm:pt>
    <dgm:pt modelId="{292C8602-A394-494F-99C7-62E12E19D195}">
      <dgm:prSet custT="1"/>
      <dgm:spPr/>
      <dgm:t>
        <a:bodyPr/>
        <a:lstStyle/>
        <a:p>
          <a:pPr rtl="0"/>
          <a:r>
            <a:rPr lang="en-US" sz="3600" b="1" dirty="0" smtClean="0">
              <a:effectLst>
                <a:outerShdw blurRad="38100" dist="38100" dir="2700000" algn="tl">
                  <a:srgbClr val="000000">
                    <a:alpha val="43137"/>
                  </a:srgbClr>
                </a:outerShdw>
              </a:effectLst>
            </a:rPr>
            <a:t>Arms race</a:t>
          </a:r>
          <a:endParaRPr lang="en-US" sz="3600" b="1" dirty="0">
            <a:effectLst>
              <a:outerShdw blurRad="38100" dist="38100" dir="2700000" algn="tl">
                <a:srgbClr val="000000">
                  <a:alpha val="43137"/>
                </a:srgbClr>
              </a:outerShdw>
            </a:effectLst>
          </a:endParaRPr>
        </a:p>
      </dgm:t>
    </dgm:pt>
    <dgm:pt modelId="{68453B8D-414D-44CF-881E-6D58796BB3F3}" type="parTrans" cxnId="{B77494D8-055C-4E21-BFD9-6863EE437C1B}">
      <dgm:prSet/>
      <dgm:spPr/>
      <dgm:t>
        <a:bodyPr/>
        <a:lstStyle/>
        <a:p>
          <a:endParaRPr lang="en-US"/>
        </a:p>
      </dgm:t>
    </dgm:pt>
    <dgm:pt modelId="{07B13508-CC0A-41EB-8448-B46664BC1AF4}" type="sibTrans" cxnId="{B77494D8-055C-4E21-BFD9-6863EE437C1B}">
      <dgm:prSet/>
      <dgm:spPr/>
      <dgm:t>
        <a:bodyPr/>
        <a:lstStyle/>
        <a:p>
          <a:endParaRPr lang="en-US"/>
        </a:p>
      </dgm:t>
    </dgm:pt>
    <dgm:pt modelId="{6AD4B63C-219D-4C96-A0ED-7F1DDCED3B85}">
      <dgm:prSet custT="1"/>
      <dgm:spPr/>
      <dgm:t>
        <a:bodyPr/>
        <a:lstStyle/>
        <a:p>
          <a:pPr rtl="0"/>
          <a:r>
            <a:rPr lang="en-US" sz="3600" b="1" dirty="0" smtClean="0">
              <a:effectLst>
                <a:outerShdw blurRad="38100" dist="38100" dir="2700000" algn="tl">
                  <a:srgbClr val="000000">
                    <a:alpha val="43137"/>
                  </a:srgbClr>
                </a:outerShdw>
              </a:effectLst>
            </a:rPr>
            <a:t>Do everything</a:t>
          </a:r>
          <a:endParaRPr lang="en-US" sz="3600" b="1" dirty="0">
            <a:effectLst>
              <a:outerShdw blurRad="38100" dist="38100" dir="2700000" algn="tl">
                <a:srgbClr val="000000">
                  <a:alpha val="43137"/>
                </a:srgbClr>
              </a:outerShdw>
            </a:effectLst>
          </a:endParaRPr>
        </a:p>
      </dgm:t>
    </dgm:pt>
    <dgm:pt modelId="{35845D58-D874-4DB1-A940-C50174C7094B}" type="parTrans" cxnId="{DBB772C1-6122-4CDA-B90E-C20219E50F56}">
      <dgm:prSet/>
      <dgm:spPr/>
      <dgm:t>
        <a:bodyPr/>
        <a:lstStyle/>
        <a:p>
          <a:endParaRPr lang="en-US"/>
        </a:p>
      </dgm:t>
    </dgm:pt>
    <dgm:pt modelId="{A9EF1E7D-C9FC-4269-BEEA-821538CDC111}" type="sibTrans" cxnId="{DBB772C1-6122-4CDA-B90E-C20219E50F56}">
      <dgm:prSet/>
      <dgm:spPr/>
      <dgm:t>
        <a:bodyPr/>
        <a:lstStyle/>
        <a:p>
          <a:endParaRPr lang="en-US"/>
        </a:p>
      </dgm:t>
    </dgm:pt>
    <dgm:pt modelId="{24254A6D-4336-4C0F-BC20-4A1A959CF796}">
      <dgm:prSet custT="1"/>
      <dgm:spPr/>
      <dgm:t>
        <a:bodyPr/>
        <a:lstStyle/>
        <a:p>
          <a:pPr rtl="0"/>
          <a:r>
            <a:rPr lang="en-US" sz="3600" b="1" dirty="0" smtClean="0">
              <a:effectLst>
                <a:outerShdw blurRad="38100" dist="38100" dir="2700000" algn="tl">
                  <a:srgbClr val="000000">
                    <a:alpha val="43137"/>
                  </a:srgbClr>
                </a:outerShdw>
              </a:effectLst>
            </a:rPr>
            <a:t>Losing hand</a:t>
          </a:r>
          <a:endParaRPr lang="en-US" sz="3600" b="1" dirty="0">
            <a:effectLst>
              <a:outerShdw blurRad="38100" dist="38100" dir="2700000" algn="tl">
                <a:srgbClr val="000000">
                  <a:alpha val="43137"/>
                </a:srgbClr>
              </a:outerShdw>
            </a:effectLst>
          </a:endParaRPr>
        </a:p>
      </dgm:t>
    </dgm:pt>
    <dgm:pt modelId="{17BA5980-2914-47B8-A673-F18ECEC2DDBD}" type="parTrans" cxnId="{12048297-4D72-4246-AAE3-0A22AE2BCCF1}">
      <dgm:prSet/>
      <dgm:spPr/>
      <dgm:t>
        <a:bodyPr/>
        <a:lstStyle/>
        <a:p>
          <a:endParaRPr lang="en-US"/>
        </a:p>
      </dgm:t>
    </dgm:pt>
    <dgm:pt modelId="{5BDA11F4-B430-4494-8619-50CA560888B8}" type="sibTrans" cxnId="{12048297-4D72-4246-AAE3-0A22AE2BCCF1}">
      <dgm:prSet/>
      <dgm:spPr/>
      <dgm:t>
        <a:bodyPr/>
        <a:lstStyle/>
        <a:p>
          <a:endParaRPr lang="en-US"/>
        </a:p>
      </dgm:t>
    </dgm:pt>
    <dgm:pt modelId="{B087A7BF-6714-465C-9183-3EFD71F0C6CF}" type="pres">
      <dgm:prSet presAssocID="{D65F2B1C-1091-4DBD-A77B-92C11C69D0C5}" presName="diagram" presStyleCnt="0">
        <dgm:presLayoutVars>
          <dgm:dir/>
          <dgm:resizeHandles val="exact"/>
        </dgm:presLayoutVars>
      </dgm:prSet>
      <dgm:spPr/>
      <dgm:t>
        <a:bodyPr/>
        <a:lstStyle/>
        <a:p>
          <a:endParaRPr lang="en-US"/>
        </a:p>
      </dgm:t>
    </dgm:pt>
    <dgm:pt modelId="{240051F4-0B9B-4013-A4F9-ABF3F556F485}" type="pres">
      <dgm:prSet presAssocID="{56ED1187-A678-4D9F-93AE-47BD241497AB}" presName="node" presStyleLbl="node1" presStyleIdx="0" presStyleCnt="5">
        <dgm:presLayoutVars>
          <dgm:bulletEnabled val="1"/>
        </dgm:presLayoutVars>
      </dgm:prSet>
      <dgm:spPr/>
      <dgm:t>
        <a:bodyPr/>
        <a:lstStyle/>
        <a:p>
          <a:endParaRPr lang="en-US"/>
        </a:p>
      </dgm:t>
    </dgm:pt>
    <dgm:pt modelId="{4CEDB584-B7DA-4663-8642-1EFB6B65E88D}" type="pres">
      <dgm:prSet presAssocID="{739A2932-749F-439F-A2E3-6F102BA92871}" presName="sibTrans" presStyleCnt="0"/>
      <dgm:spPr/>
    </dgm:pt>
    <dgm:pt modelId="{E014C856-790F-452C-90EB-DA1E1335EBA6}" type="pres">
      <dgm:prSet presAssocID="{5563E822-C706-40F8-8323-70FDDFDD3B71}" presName="node" presStyleLbl="node1" presStyleIdx="1" presStyleCnt="5">
        <dgm:presLayoutVars>
          <dgm:bulletEnabled val="1"/>
        </dgm:presLayoutVars>
      </dgm:prSet>
      <dgm:spPr/>
      <dgm:t>
        <a:bodyPr/>
        <a:lstStyle/>
        <a:p>
          <a:endParaRPr lang="en-US"/>
        </a:p>
      </dgm:t>
    </dgm:pt>
    <dgm:pt modelId="{0D44C73C-CDE3-4828-B07D-01D515689547}" type="pres">
      <dgm:prSet presAssocID="{4745BCD0-1B7D-4092-9ACC-CFB7C0254726}" presName="sibTrans" presStyleCnt="0"/>
      <dgm:spPr/>
    </dgm:pt>
    <dgm:pt modelId="{490BEBC6-4D4F-473A-A722-41CE814EF53B}" type="pres">
      <dgm:prSet presAssocID="{292C8602-A394-494F-99C7-62E12E19D195}" presName="node" presStyleLbl="node1" presStyleIdx="2" presStyleCnt="5">
        <dgm:presLayoutVars>
          <dgm:bulletEnabled val="1"/>
        </dgm:presLayoutVars>
      </dgm:prSet>
      <dgm:spPr/>
      <dgm:t>
        <a:bodyPr/>
        <a:lstStyle/>
        <a:p>
          <a:endParaRPr lang="en-US"/>
        </a:p>
      </dgm:t>
    </dgm:pt>
    <dgm:pt modelId="{F2EDEB9F-76F7-4DE8-AF8F-5F7C28802996}" type="pres">
      <dgm:prSet presAssocID="{07B13508-CC0A-41EB-8448-B46664BC1AF4}" presName="sibTrans" presStyleCnt="0"/>
      <dgm:spPr/>
    </dgm:pt>
    <dgm:pt modelId="{8934A5CA-F5CE-4519-B1EE-CE521A995968}" type="pres">
      <dgm:prSet presAssocID="{6AD4B63C-219D-4C96-A0ED-7F1DDCED3B85}" presName="node" presStyleLbl="node1" presStyleIdx="3" presStyleCnt="5">
        <dgm:presLayoutVars>
          <dgm:bulletEnabled val="1"/>
        </dgm:presLayoutVars>
      </dgm:prSet>
      <dgm:spPr/>
      <dgm:t>
        <a:bodyPr/>
        <a:lstStyle/>
        <a:p>
          <a:endParaRPr lang="en-US"/>
        </a:p>
      </dgm:t>
    </dgm:pt>
    <dgm:pt modelId="{8DE48E20-CA96-428C-9BA3-2DBBC50E1219}" type="pres">
      <dgm:prSet presAssocID="{A9EF1E7D-C9FC-4269-BEEA-821538CDC111}" presName="sibTrans" presStyleCnt="0"/>
      <dgm:spPr/>
    </dgm:pt>
    <dgm:pt modelId="{5652FD49-A7FA-4975-8C55-0EA843D88F6E}" type="pres">
      <dgm:prSet presAssocID="{24254A6D-4336-4C0F-BC20-4A1A959CF796}" presName="node" presStyleLbl="node1" presStyleIdx="4" presStyleCnt="5">
        <dgm:presLayoutVars>
          <dgm:bulletEnabled val="1"/>
        </dgm:presLayoutVars>
      </dgm:prSet>
      <dgm:spPr/>
      <dgm:t>
        <a:bodyPr/>
        <a:lstStyle/>
        <a:p>
          <a:endParaRPr lang="en-US"/>
        </a:p>
      </dgm:t>
    </dgm:pt>
  </dgm:ptLst>
  <dgm:cxnLst>
    <dgm:cxn modelId="{84AE2282-4360-48D3-8C80-93E82DD947BF}" type="presOf" srcId="{56ED1187-A678-4D9F-93AE-47BD241497AB}" destId="{240051F4-0B9B-4013-A4F9-ABF3F556F485}" srcOrd="0" destOrd="0" presId="urn:microsoft.com/office/officeart/2005/8/layout/default#1"/>
    <dgm:cxn modelId="{8C127020-849B-4B18-A890-EB2EFC6A4625}" type="presOf" srcId="{6AD4B63C-219D-4C96-A0ED-7F1DDCED3B85}" destId="{8934A5CA-F5CE-4519-B1EE-CE521A995968}" srcOrd="0" destOrd="0" presId="urn:microsoft.com/office/officeart/2005/8/layout/default#1"/>
    <dgm:cxn modelId="{192728DB-DD45-40DC-B142-EFF951E7A8A4}" type="presOf" srcId="{5563E822-C706-40F8-8323-70FDDFDD3B71}" destId="{E014C856-790F-452C-90EB-DA1E1335EBA6}" srcOrd="0" destOrd="0" presId="urn:microsoft.com/office/officeart/2005/8/layout/default#1"/>
    <dgm:cxn modelId="{DBB772C1-6122-4CDA-B90E-C20219E50F56}" srcId="{D65F2B1C-1091-4DBD-A77B-92C11C69D0C5}" destId="{6AD4B63C-219D-4C96-A0ED-7F1DDCED3B85}" srcOrd="3" destOrd="0" parTransId="{35845D58-D874-4DB1-A940-C50174C7094B}" sibTransId="{A9EF1E7D-C9FC-4269-BEEA-821538CDC111}"/>
    <dgm:cxn modelId="{12048297-4D72-4246-AAE3-0A22AE2BCCF1}" srcId="{D65F2B1C-1091-4DBD-A77B-92C11C69D0C5}" destId="{24254A6D-4336-4C0F-BC20-4A1A959CF796}" srcOrd="4" destOrd="0" parTransId="{17BA5980-2914-47B8-A673-F18ECEC2DDBD}" sibTransId="{5BDA11F4-B430-4494-8619-50CA560888B8}"/>
    <dgm:cxn modelId="{B1B31CDB-DCEA-468E-8AA5-25CC094AE873}" type="presOf" srcId="{D65F2B1C-1091-4DBD-A77B-92C11C69D0C5}" destId="{B087A7BF-6714-465C-9183-3EFD71F0C6CF}" srcOrd="0" destOrd="0" presId="urn:microsoft.com/office/officeart/2005/8/layout/default#1"/>
    <dgm:cxn modelId="{F08D3772-C7D1-493E-8A4D-8F4543353B9C}" srcId="{D65F2B1C-1091-4DBD-A77B-92C11C69D0C5}" destId="{5563E822-C706-40F8-8323-70FDDFDD3B71}" srcOrd="1" destOrd="0" parTransId="{9A5A1343-252E-478F-B761-7442A7C579BD}" sibTransId="{4745BCD0-1B7D-4092-9ACC-CFB7C0254726}"/>
    <dgm:cxn modelId="{74AA0778-A1CE-4BD6-BCCA-462DE805F349}" type="presOf" srcId="{292C8602-A394-494F-99C7-62E12E19D195}" destId="{490BEBC6-4D4F-473A-A722-41CE814EF53B}" srcOrd="0" destOrd="0" presId="urn:microsoft.com/office/officeart/2005/8/layout/default#1"/>
    <dgm:cxn modelId="{862CF584-3BE1-432E-8692-AE8C72191958}" type="presOf" srcId="{24254A6D-4336-4C0F-BC20-4A1A959CF796}" destId="{5652FD49-A7FA-4975-8C55-0EA843D88F6E}" srcOrd="0" destOrd="0" presId="urn:microsoft.com/office/officeart/2005/8/layout/default#1"/>
    <dgm:cxn modelId="{B77494D8-055C-4E21-BFD9-6863EE437C1B}" srcId="{D65F2B1C-1091-4DBD-A77B-92C11C69D0C5}" destId="{292C8602-A394-494F-99C7-62E12E19D195}" srcOrd="2" destOrd="0" parTransId="{68453B8D-414D-44CF-881E-6D58796BB3F3}" sibTransId="{07B13508-CC0A-41EB-8448-B46664BC1AF4}"/>
    <dgm:cxn modelId="{00184177-7BAC-4FDC-8E72-741475D7C494}" srcId="{D65F2B1C-1091-4DBD-A77B-92C11C69D0C5}" destId="{56ED1187-A678-4D9F-93AE-47BD241497AB}" srcOrd="0" destOrd="0" parTransId="{6674BDF0-51BA-4BA3-B6B4-E5DDF8C83BB2}" sibTransId="{739A2932-749F-439F-A2E3-6F102BA92871}"/>
    <dgm:cxn modelId="{1D3AC5B4-C75A-4EE9-8BC9-50A2E01955A1}" type="presParOf" srcId="{B087A7BF-6714-465C-9183-3EFD71F0C6CF}" destId="{240051F4-0B9B-4013-A4F9-ABF3F556F485}" srcOrd="0" destOrd="0" presId="urn:microsoft.com/office/officeart/2005/8/layout/default#1"/>
    <dgm:cxn modelId="{2674F583-C31F-4064-B007-949B9EC46D56}" type="presParOf" srcId="{B087A7BF-6714-465C-9183-3EFD71F0C6CF}" destId="{4CEDB584-B7DA-4663-8642-1EFB6B65E88D}" srcOrd="1" destOrd="0" presId="urn:microsoft.com/office/officeart/2005/8/layout/default#1"/>
    <dgm:cxn modelId="{CE596994-EF8C-493E-B00D-3D38F14B71A8}" type="presParOf" srcId="{B087A7BF-6714-465C-9183-3EFD71F0C6CF}" destId="{E014C856-790F-452C-90EB-DA1E1335EBA6}" srcOrd="2" destOrd="0" presId="urn:microsoft.com/office/officeart/2005/8/layout/default#1"/>
    <dgm:cxn modelId="{CFB349FD-4A85-485B-B21D-167F13DDEDB3}" type="presParOf" srcId="{B087A7BF-6714-465C-9183-3EFD71F0C6CF}" destId="{0D44C73C-CDE3-4828-B07D-01D515689547}" srcOrd="3" destOrd="0" presId="urn:microsoft.com/office/officeart/2005/8/layout/default#1"/>
    <dgm:cxn modelId="{1D33BDD9-6196-4638-A0A2-1999BB628E6B}" type="presParOf" srcId="{B087A7BF-6714-465C-9183-3EFD71F0C6CF}" destId="{490BEBC6-4D4F-473A-A722-41CE814EF53B}" srcOrd="4" destOrd="0" presId="urn:microsoft.com/office/officeart/2005/8/layout/default#1"/>
    <dgm:cxn modelId="{13DCF6FE-23C3-413A-B363-F9C2F296FD2C}" type="presParOf" srcId="{B087A7BF-6714-465C-9183-3EFD71F0C6CF}" destId="{F2EDEB9F-76F7-4DE8-AF8F-5F7C28802996}" srcOrd="5" destOrd="0" presId="urn:microsoft.com/office/officeart/2005/8/layout/default#1"/>
    <dgm:cxn modelId="{54F1AE5F-A409-40DE-BBC4-CBC7D39D6E0A}" type="presParOf" srcId="{B087A7BF-6714-465C-9183-3EFD71F0C6CF}" destId="{8934A5CA-F5CE-4519-B1EE-CE521A995968}" srcOrd="6" destOrd="0" presId="urn:microsoft.com/office/officeart/2005/8/layout/default#1"/>
    <dgm:cxn modelId="{D56840CF-D1FD-4351-B75D-A9BB3E434DB7}" type="presParOf" srcId="{B087A7BF-6714-465C-9183-3EFD71F0C6CF}" destId="{8DE48E20-CA96-428C-9BA3-2DBBC50E1219}" srcOrd="7" destOrd="0" presId="urn:microsoft.com/office/officeart/2005/8/layout/default#1"/>
    <dgm:cxn modelId="{C271B940-3B76-441C-BF14-0F0D29B50324}" type="presParOf" srcId="{B087A7BF-6714-465C-9183-3EFD71F0C6CF}" destId="{5652FD49-A7FA-4975-8C55-0EA843D88F6E}" srcOrd="8"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935FF2-6550-44F3-A830-9D34D31CE187}">
      <dsp:nvSpPr>
        <dsp:cNvPr id="0" name=""/>
        <dsp:cNvSpPr/>
      </dsp:nvSpPr>
      <dsp:spPr>
        <a:xfrm>
          <a:off x="0" y="646"/>
          <a:ext cx="8229600" cy="895011"/>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b="1" kern="1200" dirty="0" smtClean="0">
              <a:effectLst>
                <a:outerShdw blurRad="38100" dist="38100" dir="2700000" algn="tl">
                  <a:srgbClr val="000000">
                    <a:alpha val="43137"/>
                  </a:srgbClr>
                </a:outerShdw>
              </a:effectLst>
            </a:rPr>
            <a:t>Customer complaints</a:t>
          </a:r>
          <a:endParaRPr lang="en-US" sz="2800" b="1" kern="1200" dirty="0">
            <a:effectLst>
              <a:outerShdw blurRad="38100" dist="38100" dir="2700000" algn="tl">
                <a:srgbClr val="000000">
                  <a:alpha val="43137"/>
                </a:srgbClr>
              </a:outerShdw>
            </a:effectLst>
          </a:endParaRPr>
        </a:p>
      </dsp:txBody>
      <dsp:txXfrm>
        <a:off x="43691" y="44337"/>
        <a:ext cx="8142218" cy="807629"/>
      </dsp:txXfrm>
    </dsp:sp>
    <dsp:sp modelId="{55AAB3DA-43CD-4E02-9B63-5BCE9D6BF1A5}">
      <dsp:nvSpPr>
        <dsp:cNvPr id="0" name=""/>
        <dsp:cNvSpPr/>
      </dsp:nvSpPr>
      <dsp:spPr>
        <a:xfrm>
          <a:off x="0" y="908061"/>
          <a:ext cx="8229600" cy="895011"/>
        </a:xfrm>
        <a:prstGeom prst="roundRect">
          <a:avLst/>
        </a:prstGeom>
        <a:gradFill rotWithShape="0">
          <a:gsLst>
            <a:gs pos="0">
              <a:schemeClr val="accent3">
                <a:hueOff val="2812566"/>
                <a:satOff val="-4220"/>
                <a:lumOff val="-686"/>
                <a:alphaOff val="0"/>
                <a:shade val="51000"/>
                <a:satMod val="130000"/>
              </a:schemeClr>
            </a:gs>
            <a:gs pos="80000">
              <a:schemeClr val="accent3">
                <a:hueOff val="2812566"/>
                <a:satOff val="-4220"/>
                <a:lumOff val="-686"/>
                <a:alphaOff val="0"/>
                <a:shade val="93000"/>
                <a:satMod val="130000"/>
              </a:schemeClr>
            </a:gs>
            <a:gs pos="100000">
              <a:schemeClr val="accent3">
                <a:hueOff val="2812566"/>
                <a:satOff val="-4220"/>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b="1" kern="1200" dirty="0" smtClean="0">
              <a:effectLst>
                <a:outerShdw blurRad="38100" dist="38100" dir="2700000" algn="tl">
                  <a:srgbClr val="000000">
                    <a:alpha val="43137"/>
                  </a:srgbClr>
                </a:outerShdw>
              </a:effectLst>
            </a:rPr>
            <a:t>Locked in to long-term contracts</a:t>
          </a:r>
          <a:endParaRPr lang="en-US" sz="2800" b="1" kern="1200" dirty="0">
            <a:effectLst>
              <a:outerShdw blurRad="38100" dist="38100" dir="2700000" algn="tl">
                <a:srgbClr val="000000">
                  <a:alpha val="43137"/>
                </a:srgbClr>
              </a:outerShdw>
            </a:effectLst>
          </a:endParaRPr>
        </a:p>
      </dsp:txBody>
      <dsp:txXfrm>
        <a:off x="43691" y="951752"/>
        <a:ext cx="8142218" cy="807629"/>
      </dsp:txXfrm>
    </dsp:sp>
    <dsp:sp modelId="{10DC7E28-31C8-4016-B726-48C13CDFAE3E}">
      <dsp:nvSpPr>
        <dsp:cNvPr id="0" name=""/>
        <dsp:cNvSpPr/>
      </dsp:nvSpPr>
      <dsp:spPr>
        <a:xfrm>
          <a:off x="0" y="1815475"/>
          <a:ext cx="8229600" cy="895011"/>
        </a:xfrm>
        <a:prstGeom prst="roundRect">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b="1" kern="1200" dirty="0" smtClean="0">
              <a:effectLst>
                <a:outerShdw blurRad="38100" dist="38100" dir="2700000" algn="tl">
                  <a:srgbClr val="000000">
                    <a:alpha val="43137"/>
                  </a:srgbClr>
                </a:outerShdw>
              </a:effectLst>
            </a:rPr>
            <a:t>Lack of ability to learn new skills and develop </a:t>
          </a:r>
          <a:br>
            <a:rPr lang="en-US" sz="2600" b="1" kern="1200" dirty="0" smtClean="0">
              <a:effectLst>
                <a:outerShdw blurRad="38100" dist="38100" dir="2700000" algn="tl">
                  <a:srgbClr val="000000">
                    <a:alpha val="43137"/>
                  </a:srgbClr>
                </a:outerShdw>
              </a:effectLst>
            </a:rPr>
          </a:br>
          <a:r>
            <a:rPr lang="en-US" sz="2600" b="1" kern="1200" dirty="0" smtClean="0">
              <a:effectLst>
                <a:outerShdw blurRad="38100" dist="38100" dir="2700000" algn="tl">
                  <a:srgbClr val="000000">
                    <a:alpha val="43137"/>
                  </a:srgbClr>
                </a:outerShdw>
              </a:effectLst>
            </a:rPr>
            <a:t>new core competencies</a:t>
          </a:r>
          <a:endParaRPr lang="en-US" sz="2600" b="1" kern="1200" dirty="0">
            <a:effectLst>
              <a:outerShdw blurRad="38100" dist="38100" dir="2700000" algn="tl">
                <a:srgbClr val="000000">
                  <a:alpha val="43137"/>
                </a:srgbClr>
              </a:outerShdw>
            </a:effectLst>
          </a:endParaRPr>
        </a:p>
      </dsp:txBody>
      <dsp:txXfrm>
        <a:off x="43691" y="1859166"/>
        <a:ext cx="8142218" cy="807629"/>
      </dsp:txXfrm>
    </dsp:sp>
    <dsp:sp modelId="{69E1EC89-842E-454E-8B28-D9896FA055A1}">
      <dsp:nvSpPr>
        <dsp:cNvPr id="0" name=""/>
        <dsp:cNvSpPr/>
      </dsp:nvSpPr>
      <dsp:spPr>
        <a:xfrm>
          <a:off x="0" y="2722890"/>
          <a:ext cx="8229600" cy="895011"/>
        </a:xfrm>
        <a:prstGeom prst="roundRect">
          <a:avLst/>
        </a:prstGeom>
        <a:gradFill rotWithShape="0">
          <a:gsLst>
            <a:gs pos="0">
              <a:schemeClr val="accent3">
                <a:hueOff val="8437698"/>
                <a:satOff val="-12660"/>
                <a:lumOff val="-2059"/>
                <a:alphaOff val="0"/>
                <a:shade val="51000"/>
                <a:satMod val="130000"/>
              </a:schemeClr>
            </a:gs>
            <a:gs pos="80000">
              <a:schemeClr val="accent3">
                <a:hueOff val="8437698"/>
                <a:satOff val="-12660"/>
                <a:lumOff val="-2059"/>
                <a:alphaOff val="0"/>
                <a:shade val="93000"/>
                <a:satMod val="130000"/>
              </a:schemeClr>
            </a:gs>
            <a:gs pos="100000">
              <a:schemeClr val="accent3">
                <a:hueOff val="8437698"/>
                <a:satOff val="-12660"/>
                <a:lumOff val="-205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b="1" kern="1200" dirty="0" smtClean="0">
              <a:effectLst>
                <a:outerShdw blurRad="38100" dist="38100" dir="2700000" algn="tl">
                  <a:srgbClr val="000000">
                    <a:alpha val="43137"/>
                  </a:srgbClr>
                </a:outerShdw>
              </a:effectLst>
            </a:rPr>
            <a:t>Lack of cost savings</a:t>
          </a:r>
          <a:endParaRPr lang="en-US" sz="2800" b="1" kern="1200" dirty="0">
            <a:effectLst>
              <a:outerShdw blurRad="38100" dist="38100" dir="2700000" algn="tl">
                <a:srgbClr val="000000">
                  <a:alpha val="43137"/>
                </a:srgbClr>
              </a:outerShdw>
            </a:effectLst>
          </a:endParaRPr>
        </a:p>
      </dsp:txBody>
      <dsp:txXfrm>
        <a:off x="43691" y="2766581"/>
        <a:ext cx="8142218" cy="807629"/>
      </dsp:txXfrm>
    </dsp:sp>
    <dsp:sp modelId="{C0616615-F7E1-4AA3-BB81-5A5486A8C7AF}">
      <dsp:nvSpPr>
        <dsp:cNvPr id="0" name=""/>
        <dsp:cNvSpPr/>
      </dsp:nvSpPr>
      <dsp:spPr>
        <a:xfrm>
          <a:off x="0" y="3630304"/>
          <a:ext cx="8229600" cy="895011"/>
        </a:xfrm>
        <a:prstGeom prst="roundRect">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b="1" kern="1200" dirty="0" smtClean="0">
              <a:effectLst>
                <a:outerShdw blurRad="38100" dist="38100" dir="2700000" algn="tl">
                  <a:srgbClr val="000000">
                    <a:alpha val="43137"/>
                  </a:srgbClr>
                </a:outerShdw>
              </a:effectLst>
            </a:rPr>
            <a:t>Poor product quality</a:t>
          </a:r>
          <a:endParaRPr lang="en-US" sz="2800" b="1" kern="1200" dirty="0">
            <a:effectLst>
              <a:outerShdw blurRad="38100" dist="38100" dir="2700000" algn="tl">
                <a:srgbClr val="000000">
                  <a:alpha val="43137"/>
                </a:srgbClr>
              </a:outerShdw>
            </a:effectLst>
          </a:endParaRPr>
        </a:p>
      </dsp:txBody>
      <dsp:txXfrm>
        <a:off x="43691" y="3673995"/>
        <a:ext cx="8142218" cy="8076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0051F4-0B9B-4013-A4F9-ABF3F556F485}">
      <dsp:nvSpPr>
        <dsp:cNvPr id="0" name=""/>
        <dsp:cNvSpPr/>
      </dsp:nvSpPr>
      <dsp:spPr>
        <a:xfrm>
          <a:off x="0" y="591343"/>
          <a:ext cx="2571749" cy="154305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en-US" sz="3600" b="1" kern="1200" dirty="0" smtClean="0">
              <a:effectLst>
                <a:outerShdw blurRad="38100" dist="38100" dir="2700000" algn="tl">
                  <a:srgbClr val="000000">
                    <a:alpha val="43137"/>
                  </a:srgbClr>
                </a:outerShdw>
              </a:effectLst>
            </a:rPr>
            <a:t>Follow the leader</a:t>
          </a:r>
          <a:endParaRPr lang="en-US" sz="3600" b="1" kern="1200" dirty="0">
            <a:effectLst>
              <a:outerShdw blurRad="38100" dist="38100" dir="2700000" algn="tl">
                <a:srgbClr val="000000">
                  <a:alpha val="43137"/>
                </a:srgbClr>
              </a:outerShdw>
            </a:effectLst>
          </a:endParaRPr>
        </a:p>
      </dsp:txBody>
      <dsp:txXfrm>
        <a:off x="0" y="591343"/>
        <a:ext cx="2571749" cy="1543050"/>
      </dsp:txXfrm>
    </dsp:sp>
    <dsp:sp modelId="{E014C856-790F-452C-90EB-DA1E1335EBA6}">
      <dsp:nvSpPr>
        <dsp:cNvPr id="0" name=""/>
        <dsp:cNvSpPr/>
      </dsp:nvSpPr>
      <dsp:spPr>
        <a:xfrm>
          <a:off x="2828925" y="591343"/>
          <a:ext cx="2571749" cy="1543050"/>
        </a:xfrm>
        <a:prstGeom prst="rect">
          <a:avLst/>
        </a:prstGeom>
        <a:gradFill rotWithShape="0">
          <a:gsLst>
            <a:gs pos="0">
              <a:schemeClr val="accent2">
                <a:hueOff val="1170380"/>
                <a:satOff val="-1460"/>
                <a:lumOff val="343"/>
                <a:alphaOff val="0"/>
                <a:shade val="51000"/>
                <a:satMod val="130000"/>
              </a:schemeClr>
            </a:gs>
            <a:gs pos="80000">
              <a:schemeClr val="accent2">
                <a:hueOff val="1170380"/>
                <a:satOff val="-1460"/>
                <a:lumOff val="343"/>
                <a:alphaOff val="0"/>
                <a:shade val="93000"/>
                <a:satMod val="130000"/>
              </a:schemeClr>
            </a:gs>
            <a:gs pos="100000">
              <a:schemeClr val="accent2">
                <a:hueOff val="1170380"/>
                <a:satOff val="-1460"/>
                <a:lumOff val="34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en-US" sz="3600" b="1" kern="1200" dirty="0" smtClean="0">
              <a:effectLst>
                <a:outerShdw blurRad="38100" dist="38100" dir="2700000" algn="tl">
                  <a:srgbClr val="000000">
                    <a:alpha val="43137"/>
                  </a:srgbClr>
                </a:outerShdw>
              </a:effectLst>
            </a:rPr>
            <a:t>Hit another home run</a:t>
          </a:r>
          <a:endParaRPr lang="en-US" sz="3600" b="1" kern="1200" dirty="0">
            <a:effectLst>
              <a:outerShdw blurRad="38100" dist="38100" dir="2700000" algn="tl">
                <a:srgbClr val="000000">
                  <a:alpha val="43137"/>
                </a:srgbClr>
              </a:outerShdw>
            </a:effectLst>
          </a:endParaRPr>
        </a:p>
      </dsp:txBody>
      <dsp:txXfrm>
        <a:off x="2828925" y="591343"/>
        <a:ext cx="2571749" cy="1543050"/>
      </dsp:txXfrm>
    </dsp:sp>
    <dsp:sp modelId="{490BEBC6-4D4F-473A-A722-41CE814EF53B}">
      <dsp:nvSpPr>
        <dsp:cNvPr id="0" name=""/>
        <dsp:cNvSpPr/>
      </dsp:nvSpPr>
      <dsp:spPr>
        <a:xfrm>
          <a:off x="5657849" y="591343"/>
          <a:ext cx="2571749" cy="1543050"/>
        </a:xfrm>
        <a:prstGeom prst="rect">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en-US" sz="3600" b="1" kern="1200" dirty="0" smtClean="0">
              <a:effectLst>
                <a:outerShdw blurRad="38100" dist="38100" dir="2700000" algn="tl">
                  <a:srgbClr val="000000">
                    <a:alpha val="43137"/>
                  </a:srgbClr>
                </a:outerShdw>
              </a:effectLst>
            </a:rPr>
            <a:t>Arms race</a:t>
          </a:r>
          <a:endParaRPr lang="en-US" sz="3600" b="1" kern="1200" dirty="0">
            <a:effectLst>
              <a:outerShdw blurRad="38100" dist="38100" dir="2700000" algn="tl">
                <a:srgbClr val="000000">
                  <a:alpha val="43137"/>
                </a:srgbClr>
              </a:outerShdw>
            </a:effectLst>
          </a:endParaRPr>
        </a:p>
      </dsp:txBody>
      <dsp:txXfrm>
        <a:off x="5657849" y="591343"/>
        <a:ext cx="2571749" cy="1543050"/>
      </dsp:txXfrm>
    </dsp:sp>
    <dsp:sp modelId="{8934A5CA-F5CE-4519-B1EE-CE521A995968}">
      <dsp:nvSpPr>
        <dsp:cNvPr id="0" name=""/>
        <dsp:cNvSpPr/>
      </dsp:nvSpPr>
      <dsp:spPr>
        <a:xfrm>
          <a:off x="1414462" y="2391569"/>
          <a:ext cx="2571749" cy="1543050"/>
        </a:xfrm>
        <a:prstGeom prst="rect">
          <a:avLst/>
        </a:prstGeom>
        <a:gradFill rotWithShape="0">
          <a:gsLst>
            <a:gs pos="0">
              <a:schemeClr val="accent2">
                <a:hueOff val="3511139"/>
                <a:satOff val="-4379"/>
                <a:lumOff val="1030"/>
                <a:alphaOff val="0"/>
                <a:shade val="51000"/>
                <a:satMod val="130000"/>
              </a:schemeClr>
            </a:gs>
            <a:gs pos="80000">
              <a:schemeClr val="accent2">
                <a:hueOff val="3511139"/>
                <a:satOff val="-4379"/>
                <a:lumOff val="1030"/>
                <a:alphaOff val="0"/>
                <a:shade val="93000"/>
                <a:satMod val="130000"/>
              </a:schemeClr>
            </a:gs>
            <a:gs pos="100000">
              <a:schemeClr val="accent2">
                <a:hueOff val="3511139"/>
                <a:satOff val="-4379"/>
                <a:lumOff val="103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en-US" sz="3600" b="1" kern="1200" dirty="0" smtClean="0">
              <a:effectLst>
                <a:outerShdw blurRad="38100" dist="38100" dir="2700000" algn="tl">
                  <a:srgbClr val="000000">
                    <a:alpha val="43137"/>
                  </a:srgbClr>
                </a:outerShdw>
              </a:effectLst>
            </a:rPr>
            <a:t>Do everything</a:t>
          </a:r>
          <a:endParaRPr lang="en-US" sz="3600" b="1" kern="1200" dirty="0">
            <a:effectLst>
              <a:outerShdw blurRad="38100" dist="38100" dir="2700000" algn="tl">
                <a:srgbClr val="000000">
                  <a:alpha val="43137"/>
                </a:srgbClr>
              </a:outerShdw>
            </a:effectLst>
          </a:endParaRPr>
        </a:p>
      </dsp:txBody>
      <dsp:txXfrm>
        <a:off x="1414462" y="2391569"/>
        <a:ext cx="2571749" cy="1543050"/>
      </dsp:txXfrm>
    </dsp:sp>
    <dsp:sp modelId="{5652FD49-A7FA-4975-8C55-0EA843D88F6E}">
      <dsp:nvSpPr>
        <dsp:cNvPr id="0" name=""/>
        <dsp:cNvSpPr/>
      </dsp:nvSpPr>
      <dsp:spPr>
        <a:xfrm>
          <a:off x="4243387" y="2391569"/>
          <a:ext cx="2571749" cy="1543050"/>
        </a:xfrm>
        <a:prstGeom prst="rect">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en-US" sz="3600" b="1" kern="1200" dirty="0" smtClean="0">
              <a:effectLst>
                <a:outerShdw blurRad="38100" dist="38100" dir="2700000" algn="tl">
                  <a:srgbClr val="000000">
                    <a:alpha val="43137"/>
                  </a:srgbClr>
                </a:outerShdw>
              </a:effectLst>
            </a:rPr>
            <a:t>Losing hand</a:t>
          </a:r>
          <a:endParaRPr lang="en-US" sz="3600" b="1" kern="1200" dirty="0">
            <a:effectLst>
              <a:outerShdw blurRad="38100" dist="38100" dir="2700000" algn="tl">
                <a:srgbClr val="000000">
                  <a:alpha val="43137"/>
                </a:srgbClr>
              </a:outerShdw>
            </a:effectLst>
          </a:endParaRPr>
        </a:p>
      </dsp:txBody>
      <dsp:txXfrm>
        <a:off x="4243387" y="2391569"/>
        <a:ext cx="2571749" cy="154305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382CA9-5BF2-47EC-95E8-DEB1C74C2FA6}" type="datetimeFigureOut">
              <a:rPr lang="en-US" smtClean="0"/>
              <a:pPr/>
              <a:t>1/19/2014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DF6FCA-8189-4B33-BBB6-90EB11C90991}" type="slidenum">
              <a:rPr lang="en-US" smtClean="0"/>
              <a:pPr/>
              <a:t>‹#›</a:t>
            </a:fld>
            <a:endParaRPr lang="en-US" dirty="0"/>
          </a:p>
        </p:txBody>
      </p:sp>
    </p:spTree>
    <p:extLst>
      <p:ext uri="{BB962C8B-B14F-4D97-AF65-F5344CB8AC3E}">
        <p14:creationId xmlns:p14="http://schemas.microsoft.com/office/powerpoint/2010/main" val="3301874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u="none" strike="noStrike" kern="1200" baseline="0" dirty="0" smtClean="0">
                <a:solidFill>
                  <a:schemeClr val="tx1"/>
                </a:solidFill>
                <a:latin typeface="+mn-lt"/>
                <a:ea typeface="+mn-ea"/>
                <a:cs typeface="+mn-cs"/>
              </a:rPr>
              <a:t>After reading this chapter, you should be able to:</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Identify a variety of functional strategies that can be used to achieve organizational goals and objectives</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Understand what activities and functions are appropriate to outsource in order to gain or strengthen competitive advantage</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Recognize strategies to avoid and understand why they are dangerous</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Construct corporate scenarios to evaluate strategic options</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Develop policies to implement corporate, business and functional strategies</a:t>
            </a:r>
            <a:endParaRPr lang="en-US" sz="1200" b="1" i="1"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a:t>
            </a:fld>
            <a:endParaRPr lang="en-US" dirty="0"/>
          </a:p>
        </p:txBody>
      </p:sp>
    </p:spTree>
    <p:extLst>
      <p:ext uri="{BB962C8B-B14F-4D97-AF65-F5344CB8AC3E}">
        <p14:creationId xmlns:p14="http://schemas.microsoft.com/office/powerpoint/2010/main" val="8141166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D07831-5E7B-499D-A462-BD4A2D82FEA8}" type="slidenum">
              <a:rPr lang="en-US" altLang="en-US"/>
              <a:pPr/>
              <a:t>11</a:t>
            </a:fld>
            <a:endParaRPr lang="en-US" altLang="en-US" dirty="0"/>
          </a:p>
        </p:txBody>
      </p:sp>
      <p:sp>
        <p:nvSpPr>
          <p:cNvPr id="322562" name="Rectangle 2"/>
          <p:cNvSpPr>
            <a:spLocks noGrp="1" noRot="1" noChangeAspect="1" noChangeArrowheads="1" noTextEdit="1"/>
          </p:cNvSpPr>
          <p:nvPr>
            <p:ph type="sldImg"/>
          </p:nvPr>
        </p:nvSpPr>
        <p:spPr>
          <a:ln/>
        </p:spPr>
      </p:sp>
      <p:sp>
        <p:nvSpPr>
          <p:cNvPr id="322563"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In a </a:t>
            </a:r>
            <a:r>
              <a:rPr lang="en-US" sz="1200" b="1" i="0" u="none" strike="noStrike" kern="1200" baseline="0" dirty="0" smtClean="0">
                <a:solidFill>
                  <a:schemeClr val="tx1"/>
                </a:solidFill>
                <a:latin typeface="+mn-lt"/>
                <a:ea typeface="+mn-ea"/>
                <a:cs typeface="+mn-cs"/>
              </a:rPr>
              <a:t>leveraged buyout,</a:t>
            </a:r>
            <a:r>
              <a:rPr lang="en-US" sz="1200" b="0" i="0" u="none" strike="noStrike" kern="1200" baseline="0" dirty="0" smtClean="0">
                <a:solidFill>
                  <a:schemeClr val="tx1"/>
                </a:solidFill>
                <a:latin typeface="+mn-lt"/>
                <a:ea typeface="+mn-ea"/>
                <a:cs typeface="+mn-cs"/>
              </a:rPr>
              <a:t> a company is acquired in a transaction financed largely by debt, usually obtained from a third party, such as an insurance company or an investment banker. A number of firms have been supporting the price of their stock by using </a:t>
            </a:r>
            <a:r>
              <a:rPr lang="en-US" sz="1200" b="1" i="0" u="none" strike="noStrike" kern="1200" baseline="0" dirty="0" smtClean="0">
                <a:solidFill>
                  <a:schemeClr val="tx1"/>
                </a:solidFill>
                <a:latin typeface="+mn-lt"/>
                <a:ea typeface="+mn-ea"/>
                <a:cs typeface="+mn-cs"/>
              </a:rPr>
              <a:t>reverse stock splits. </a:t>
            </a:r>
            <a:r>
              <a:rPr lang="en-US" sz="1200" b="0" i="0" u="none" strike="noStrike" kern="1200" baseline="0" dirty="0" smtClean="0">
                <a:solidFill>
                  <a:schemeClr val="tx1"/>
                </a:solidFill>
                <a:latin typeface="+mn-lt"/>
                <a:ea typeface="+mn-ea"/>
                <a:cs typeface="+mn-cs"/>
              </a:rPr>
              <a:t>Contrasted with a typical forward 2-for-1 stock split in which an investor receives an additional share for every share owned (with each share being worth only half as much), in a reverse 1-for-2 stock split, an investor’s shares are split in half for the same total amount of money (with each share now being worth twice as much).</a:t>
            </a:r>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266DA0-28B9-4D80-A158-D9DAD1116F31}" type="slidenum">
              <a:rPr lang="en-US" altLang="en-US"/>
              <a:pPr/>
              <a:t>12</a:t>
            </a:fld>
            <a:endParaRPr lang="en-US" altLang="en-US" dirty="0"/>
          </a:p>
        </p:txBody>
      </p:sp>
      <p:sp>
        <p:nvSpPr>
          <p:cNvPr id="323586" name="Rectangle 2"/>
          <p:cNvSpPr>
            <a:spLocks noGrp="1" noRot="1" noChangeAspect="1" noChangeArrowheads="1" noTextEdit="1"/>
          </p:cNvSpPr>
          <p:nvPr>
            <p:ph type="sldImg"/>
          </p:nvPr>
        </p:nvSpPr>
        <p:spPr>
          <a:ln/>
        </p:spPr>
      </p:sp>
      <p:sp>
        <p:nvSpPr>
          <p:cNvPr id="323587"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R&amp;D strategy </a:t>
            </a:r>
            <a:r>
              <a:rPr lang="en-US" sz="1200" b="0" i="0" u="none" strike="noStrike" kern="1200" baseline="0" dirty="0" smtClean="0">
                <a:solidFill>
                  <a:schemeClr val="tx1"/>
                </a:solidFill>
                <a:latin typeface="+mn-lt"/>
                <a:ea typeface="+mn-ea"/>
                <a:cs typeface="+mn-cs"/>
              </a:rPr>
              <a:t>deals with product and process innovation and improvement. It also deals with the appropriate mix of different types of R&amp;D (basic, product or process) and with the question of how new technology should be accessed—through internal development, external acquisition or strategic alliances.</a:t>
            </a:r>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One of the R&amp;D choices is to be either a </a:t>
            </a:r>
            <a:r>
              <a:rPr lang="en-US" sz="1200" b="1" i="0" u="none" strike="noStrike" kern="1200" baseline="0" dirty="0" smtClean="0">
                <a:solidFill>
                  <a:schemeClr val="tx1"/>
                </a:solidFill>
                <a:latin typeface="+mn-lt"/>
                <a:ea typeface="+mn-ea"/>
                <a:cs typeface="+mn-cs"/>
              </a:rPr>
              <a:t>technological leader,</a:t>
            </a:r>
            <a:r>
              <a:rPr lang="en-US" sz="1200" b="0" i="0" u="none" strike="noStrike" kern="1200" baseline="0" dirty="0" smtClean="0">
                <a:solidFill>
                  <a:schemeClr val="tx1"/>
                </a:solidFill>
                <a:latin typeface="+mn-lt"/>
                <a:ea typeface="+mn-ea"/>
                <a:cs typeface="+mn-cs"/>
              </a:rPr>
              <a:t> pioneering an innovation, or a </a:t>
            </a:r>
            <a:r>
              <a:rPr lang="en-US" sz="1200" b="1" i="0" u="none" strike="noStrike" kern="1200" baseline="0" dirty="0" smtClean="0">
                <a:solidFill>
                  <a:schemeClr val="tx1"/>
                </a:solidFill>
                <a:latin typeface="+mn-lt"/>
                <a:ea typeface="+mn-ea"/>
                <a:cs typeface="+mn-cs"/>
              </a:rPr>
              <a:t>technological follower,</a:t>
            </a:r>
            <a:r>
              <a:rPr lang="en-US" sz="1200" b="0" i="0" u="none" strike="noStrike" kern="1200" baseline="0" dirty="0" smtClean="0">
                <a:solidFill>
                  <a:schemeClr val="tx1"/>
                </a:solidFill>
                <a:latin typeface="+mn-lt"/>
                <a:ea typeface="+mn-ea"/>
                <a:cs typeface="+mn-cs"/>
              </a:rPr>
              <a:t> imitating the products of competitors.</a:t>
            </a:r>
          </a:p>
          <a:p>
            <a:r>
              <a:rPr lang="en-US" sz="1200" b="0" i="0" u="none" strike="noStrike" kern="1200" baseline="0" dirty="0" smtClean="0">
                <a:solidFill>
                  <a:schemeClr val="tx1"/>
                </a:solidFill>
                <a:latin typeface="+mn-lt"/>
                <a:ea typeface="+mn-ea"/>
                <a:cs typeface="+mn-cs"/>
              </a:rPr>
              <a:t>A newer approach to R&amp;D is </a:t>
            </a:r>
            <a:r>
              <a:rPr lang="en-US" sz="1200" b="1" i="0" u="none" strike="noStrike" kern="1200" baseline="0" dirty="0" smtClean="0">
                <a:solidFill>
                  <a:schemeClr val="tx1"/>
                </a:solidFill>
                <a:latin typeface="+mn-lt"/>
                <a:ea typeface="+mn-ea"/>
                <a:cs typeface="+mn-cs"/>
              </a:rPr>
              <a:t>open innovation, </a:t>
            </a:r>
            <a:r>
              <a:rPr lang="en-US" sz="1200" b="0" i="0" u="none" strike="noStrike" kern="1200" baseline="0" dirty="0" smtClean="0">
                <a:solidFill>
                  <a:schemeClr val="tx1"/>
                </a:solidFill>
                <a:latin typeface="+mn-lt"/>
                <a:ea typeface="+mn-ea"/>
                <a:cs typeface="+mn-cs"/>
              </a:rPr>
              <a:t>in which a firm uses alliances and connections with corporate, government, academic labs and consumers to develop new products and processes.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13</a:t>
            </a:fld>
            <a:endParaRPr lang="en-US" dirty="0"/>
          </a:p>
        </p:txBody>
      </p:sp>
    </p:spTree>
    <p:extLst>
      <p:ext uri="{BB962C8B-B14F-4D97-AF65-F5344CB8AC3E}">
        <p14:creationId xmlns:p14="http://schemas.microsoft.com/office/powerpoint/2010/main" val="30463488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43CAF1-3769-481B-9B75-CFBF991116B7}" type="slidenum">
              <a:rPr lang="en-US" altLang="en-US"/>
              <a:pPr/>
              <a:t>14</a:t>
            </a:fld>
            <a:endParaRPr lang="en-US" altLang="en-US" dirty="0"/>
          </a:p>
        </p:txBody>
      </p:sp>
      <p:sp>
        <p:nvSpPr>
          <p:cNvPr id="325634" name="Rectangle 2"/>
          <p:cNvSpPr>
            <a:spLocks noGrp="1" noRot="1" noChangeAspect="1" noChangeArrowheads="1" noTextEdit="1"/>
          </p:cNvSpPr>
          <p:nvPr>
            <p:ph type="sldImg"/>
          </p:nvPr>
        </p:nvSpPr>
        <p:spPr>
          <a:ln/>
        </p:spPr>
      </p:sp>
      <p:sp>
        <p:nvSpPr>
          <p:cNvPr id="325635"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Operations strategy </a:t>
            </a:r>
            <a:r>
              <a:rPr lang="en-US" sz="1200" b="0" i="0" u="none" strike="noStrike" kern="1200" baseline="0" dirty="0" smtClean="0">
                <a:solidFill>
                  <a:schemeClr val="tx1"/>
                </a:solidFill>
                <a:latin typeface="+mn-lt"/>
                <a:ea typeface="+mn-ea"/>
                <a:cs typeface="+mn-cs"/>
              </a:rPr>
              <a:t>determines how and where a product or service is to be manufactured, the level of vertical integration in the production process, the deployment of physical resources and relationships with suppliers.</a:t>
            </a:r>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F0248B-09E0-4EAD-9AC9-384340ED3FA3}" type="slidenum">
              <a:rPr lang="en-US" altLang="en-US"/>
              <a:pPr/>
              <a:t>15</a:t>
            </a:fld>
            <a:endParaRPr lang="en-US" altLang="en-US" dirty="0"/>
          </a:p>
        </p:txBody>
      </p:sp>
      <p:sp>
        <p:nvSpPr>
          <p:cNvPr id="326658" name="Rectangle 2"/>
          <p:cNvSpPr>
            <a:spLocks noGrp="1" noRot="1" noChangeAspect="1" noChangeArrowheads="1" noTextEdit="1"/>
          </p:cNvSpPr>
          <p:nvPr>
            <p:ph type="sldImg"/>
          </p:nvPr>
        </p:nvSpPr>
        <p:spPr>
          <a:ln/>
        </p:spPr>
      </p:sp>
      <p:sp>
        <p:nvSpPr>
          <p:cNvPr id="326659"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Purchasing strategy </a:t>
            </a:r>
            <a:r>
              <a:rPr lang="en-US" sz="1200" b="0" i="0" u="none" strike="noStrike" kern="1200" baseline="0" dirty="0" smtClean="0">
                <a:solidFill>
                  <a:schemeClr val="tx1"/>
                </a:solidFill>
                <a:latin typeface="+mn-lt"/>
                <a:ea typeface="+mn-ea"/>
                <a:cs typeface="+mn-cs"/>
              </a:rPr>
              <a:t>deals with obtaining the raw materials, parts and supplies needed to perform the operations function. The basic purchasing choices are multiple, sole and parallel sourcing.</a:t>
            </a:r>
            <a:endParaRPr lang="en-US"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Under </a:t>
            </a:r>
            <a:r>
              <a:rPr lang="en-US" sz="1200" b="1" i="0" u="none" strike="noStrike" kern="1200" baseline="0" dirty="0" smtClean="0">
                <a:solidFill>
                  <a:schemeClr val="tx1"/>
                </a:solidFill>
                <a:latin typeface="+mn-lt"/>
                <a:ea typeface="+mn-ea"/>
                <a:cs typeface="+mn-cs"/>
              </a:rPr>
              <a:t>multiple sourcing, </a:t>
            </a:r>
            <a:r>
              <a:rPr lang="en-US" sz="1200" b="0" i="0" u="none" strike="noStrike" kern="1200" baseline="0" dirty="0" smtClean="0">
                <a:solidFill>
                  <a:schemeClr val="tx1"/>
                </a:solidFill>
                <a:latin typeface="+mn-lt"/>
                <a:ea typeface="+mn-ea"/>
                <a:cs typeface="+mn-cs"/>
              </a:rPr>
              <a:t>the purchasing company orders a particular part from several vendors. </a:t>
            </a:r>
            <a:r>
              <a:rPr lang="en-US" b="1" dirty="0" smtClean="0"/>
              <a:t>Sole sourcing </a:t>
            </a:r>
            <a:r>
              <a:rPr lang="en-US" dirty="0" smtClean="0"/>
              <a:t>relies on only one supplier for a particular part</a:t>
            </a:r>
          </a:p>
          <a:p>
            <a:r>
              <a:rPr lang="en-US" sz="1200" b="0" i="0" u="none" strike="noStrike" kern="1200" baseline="0" dirty="0" smtClean="0">
                <a:solidFill>
                  <a:schemeClr val="tx1"/>
                </a:solidFill>
                <a:latin typeface="+mn-lt"/>
                <a:ea typeface="+mn-ea"/>
                <a:cs typeface="+mn-cs"/>
              </a:rPr>
              <a:t>In </a:t>
            </a:r>
            <a:r>
              <a:rPr lang="en-US" sz="1200" b="1" i="0" u="none" strike="noStrike" kern="1200" baseline="0" dirty="0" smtClean="0">
                <a:solidFill>
                  <a:schemeClr val="tx1"/>
                </a:solidFill>
                <a:latin typeface="+mn-lt"/>
                <a:ea typeface="+mn-ea"/>
                <a:cs typeface="+mn-cs"/>
              </a:rPr>
              <a:t>parallel sourcing, </a:t>
            </a:r>
            <a:r>
              <a:rPr lang="en-US" sz="1200" b="0" i="0" u="none" strike="noStrike" kern="1200" baseline="0" dirty="0" smtClean="0">
                <a:solidFill>
                  <a:schemeClr val="tx1"/>
                </a:solidFill>
                <a:latin typeface="+mn-lt"/>
                <a:ea typeface="+mn-ea"/>
                <a:cs typeface="+mn-cs"/>
              </a:rPr>
              <a:t>two suppliers are the sole suppliers of two different parts, but they are also backup suppliers for each other’s parts.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16</a:t>
            </a:fld>
            <a:endParaRPr lang="en-US" dirty="0"/>
          </a:p>
        </p:txBody>
      </p:sp>
    </p:spTree>
    <p:extLst>
      <p:ext uri="{BB962C8B-B14F-4D97-AF65-F5344CB8AC3E}">
        <p14:creationId xmlns:p14="http://schemas.microsoft.com/office/powerpoint/2010/main" val="6737041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AF8126-D35E-4246-8056-F7D4DBE9C137}" type="slidenum">
              <a:rPr lang="en-US" altLang="en-US"/>
              <a:pPr/>
              <a:t>17</a:t>
            </a:fld>
            <a:endParaRPr lang="en-US" altLang="en-US" dirty="0"/>
          </a:p>
        </p:txBody>
      </p:sp>
      <p:sp>
        <p:nvSpPr>
          <p:cNvPr id="327682" name="Rectangle 2"/>
          <p:cNvSpPr>
            <a:spLocks noGrp="1" noRot="1" noChangeAspect="1" noChangeArrowheads="1" noTextEdit="1"/>
          </p:cNvSpPr>
          <p:nvPr>
            <p:ph type="sldImg"/>
          </p:nvPr>
        </p:nvSpPr>
        <p:spPr>
          <a:ln/>
        </p:spPr>
      </p:sp>
      <p:sp>
        <p:nvSpPr>
          <p:cNvPr id="327683"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Logistics strategy </a:t>
            </a:r>
            <a:r>
              <a:rPr lang="en-US" sz="1200" b="0" i="0" u="none" strike="noStrike" kern="1200" baseline="0" dirty="0" smtClean="0">
                <a:solidFill>
                  <a:schemeClr val="tx1"/>
                </a:solidFill>
                <a:latin typeface="+mn-lt"/>
                <a:ea typeface="+mn-ea"/>
                <a:cs typeface="+mn-cs"/>
              </a:rPr>
              <a:t>deals with the flow of products into and out of the manufacturing process. Three trends related to this strategy are evident: centralization, outsourcing, and the use of the Internet.</a:t>
            </a:r>
            <a:endParaRPr lang="en-US"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HRM strategy,</a:t>
            </a:r>
            <a:r>
              <a:rPr lang="en-US" sz="1200" b="0" i="0" u="none" strike="noStrike" kern="1200" baseline="0" dirty="0" smtClean="0">
                <a:solidFill>
                  <a:schemeClr val="tx1"/>
                </a:solidFill>
                <a:latin typeface="+mn-lt"/>
                <a:ea typeface="+mn-ea"/>
                <a:cs typeface="+mn-cs"/>
              </a:rPr>
              <a:t> among other things, addresses the issue of whether a company or business unit should hire a large number of low-skilled employees who receive low pay, perform repetitive jobs and will most likely quit after a short time (the fast-food restaurant strategy) or hire skilled employees who receive relatively high pay and are cross-trained to participate in </a:t>
            </a:r>
            <a:r>
              <a:rPr lang="en-US" sz="1200" b="0" i="1" u="none" strike="noStrike" kern="1200" baseline="0" dirty="0" smtClean="0">
                <a:solidFill>
                  <a:schemeClr val="tx1"/>
                </a:solidFill>
                <a:latin typeface="+mn-lt"/>
                <a:ea typeface="+mn-ea"/>
                <a:cs typeface="+mn-cs"/>
              </a:rPr>
              <a:t>self-managing work teams</a:t>
            </a:r>
            <a:r>
              <a:rPr lang="en-US" sz="1200" b="0" i="0" u="none" strike="noStrike" kern="1200" baseline="0" dirty="0" smtClean="0">
                <a:solidFill>
                  <a:schemeClr val="tx1"/>
                </a:solidFill>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18</a:t>
            </a:fld>
            <a:endParaRPr lang="en-US" dirty="0"/>
          </a:p>
        </p:txBody>
      </p:sp>
    </p:spTree>
    <p:extLst>
      <p:ext uri="{BB962C8B-B14F-4D97-AF65-F5344CB8AC3E}">
        <p14:creationId xmlns:p14="http://schemas.microsoft.com/office/powerpoint/2010/main" val="3726884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Multinational corporations are finding that having a sophisticated intranet allows employees to practice </a:t>
            </a:r>
            <a:r>
              <a:rPr lang="en-US" sz="1200" b="1" i="0" u="none" strike="noStrike" kern="1200" baseline="0" dirty="0" smtClean="0">
                <a:solidFill>
                  <a:schemeClr val="tx1"/>
                </a:solidFill>
                <a:latin typeface="+mn-lt"/>
                <a:ea typeface="+mn-ea"/>
                <a:cs typeface="+mn-cs"/>
              </a:rPr>
              <a:t>follow-the-sun management,</a:t>
            </a:r>
            <a:r>
              <a:rPr lang="en-US" sz="1200" b="0" i="0" u="none" strike="noStrike" kern="1200" baseline="0" dirty="0" smtClean="0">
                <a:solidFill>
                  <a:schemeClr val="tx1"/>
                </a:solidFill>
                <a:latin typeface="+mn-lt"/>
                <a:ea typeface="+mn-ea"/>
                <a:cs typeface="+mn-cs"/>
              </a:rPr>
              <a:t> in which project team members living in one country can pass their work to team members in another country in which the work day is just beginning.</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19</a:t>
            </a:fld>
            <a:endParaRPr lang="en-US" dirty="0"/>
          </a:p>
        </p:txBody>
      </p:sp>
    </p:spTree>
    <p:extLst>
      <p:ext uri="{BB962C8B-B14F-4D97-AF65-F5344CB8AC3E}">
        <p14:creationId xmlns:p14="http://schemas.microsoft.com/office/powerpoint/2010/main" val="30639290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A9D84A-EEAD-41F3-AE29-C75E467462F0}" type="slidenum">
              <a:rPr lang="en-US" altLang="en-US"/>
              <a:pPr/>
              <a:t>20</a:t>
            </a:fld>
            <a:endParaRPr lang="en-US" altLang="en-US" dirty="0"/>
          </a:p>
        </p:txBody>
      </p:sp>
      <p:sp>
        <p:nvSpPr>
          <p:cNvPr id="330754" name="Rectangle 2"/>
          <p:cNvSpPr>
            <a:spLocks noGrp="1" noRot="1" noChangeAspect="1" noChangeArrowheads="1" noTextEdit="1"/>
          </p:cNvSpPr>
          <p:nvPr>
            <p:ph type="sldImg"/>
          </p:nvPr>
        </p:nvSpPr>
        <p:spPr>
          <a:ln/>
        </p:spPr>
      </p:sp>
      <p:sp>
        <p:nvSpPr>
          <p:cNvPr id="330755"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Outsourcing </a:t>
            </a:r>
            <a:r>
              <a:rPr lang="en-US" sz="1200" b="0" i="0" u="none" strike="noStrike" kern="1200" baseline="0" dirty="0" smtClean="0">
                <a:solidFill>
                  <a:schemeClr val="tx1"/>
                </a:solidFill>
                <a:latin typeface="+mn-lt"/>
                <a:ea typeface="+mn-ea"/>
                <a:cs typeface="+mn-cs"/>
              </a:rPr>
              <a:t>is purchasing from someone else a product or service that had been previously provided internally. Thus, it is the reverse of vertical integration.</a:t>
            </a:r>
          </a:p>
          <a:p>
            <a:r>
              <a:rPr lang="en-US" sz="1200" b="1" i="0" u="none" strike="noStrike" kern="1200" baseline="0" dirty="0" smtClean="0">
                <a:solidFill>
                  <a:schemeClr val="tx1"/>
                </a:solidFill>
                <a:latin typeface="+mn-lt"/>
                <a:ea typeface="+mn-ea"/>
                <a:cs typeface="+mn-cs"/>
              </a:rPr>
              <a:t>Offshoring </a:t>
            </a:r>
            <a:r>
              <a:rPr lang="en-US" sz="1200" b="0" i="0" u="none" strike="noStrike" kern="1200" baseline="0" dirty="0" smtClean="0">
                <a:solidFill>
                  <a:schemeClr val="tx1"/>
                </a:solidFill>
                <a:latin typeface="+mn-lt"/>
                <a:ea typeface="+mn-ea"/>
                <a:cs typeface="+mn-cs"/>
              </a:rPr>
              <a:t>is the outsourcing of an activity or a function to a wholly owned company or an independent provider in another country.</a:t>
            </a:r>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4C72A0-5C51-48C7-BEF0-9256887AE36C}" type="slidenum">
              <a:rPr lang="en-US" altLang="en-US"/>
              <a:pPr/>
              <a:t>3</a:t>
            </a:fld>
            <a:endParaRPr lang="en-US" altLang="en-US" dirty="0"/>
          </a:p>
        </p:txBody>
      </p:sp>
      <p:sp>
        <p:nvSpPr>
          <p:cNvPr id="315394" name="Rectangle 2"/>
          <p:cNvSpPr>
            <a:spLocks noGrp="1" noRot="1" noChangeAspect="1" noChangeArrowheads="1" noTextEdit="1"/>
          </p:cNvSpPr>
          <p:nvPr>
            <p:ph type="sldImg"/>
          </p:nvPr>
        </p:nvSpPr>
        <p:spPr>
          <a:ln/>
        </p:spPr>
      </p:sp>
      <p:sp>
        <p:nvSpPr>
          <p:cNvPr id="315395"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Functional strategy </a:t>
            </a:r>
            <a:r>
              <a:rPr lang="en-US" sz="1200" b="0" i="0" u="none" strike="noStrike" kern="1200" baseline="0" dirty="0" smtClean="0">
                <a:solidFill>
                  <a:schemeClr val="tx1"/>
                </a:solidFill>
                <a:latin typeface="+mn-lt"/>
                <a:ea typeface="+mn-ea"/>
                <a:cs typeface="+mn-cs"/>
              </a:rPr>
              <a:t>is the approach a functional area takes to achieve corporate and business unit objectives and strategies by maximizing resource productivity.</a:t>
            </a:r>
            <a:endParaRPr lang="en-US"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B8AE03-86C1-4CFD-9C05-F37F463991D6}" type="slidenum">
              <a:rPr lang="en-US" altLang="en-US"/>
              <a:pPr/>
              <a:t>21</a:t>
            </a:fld>
            <a:endParaRPr lang="en-US" altLang="en-US" dirty="0"/>
          </a:p>
        </p:txBody>
      </p:sp>
      <p:sp>
        <p:nvSpPr>
          <p:cNvPr id="331778" name="Rectangle 2"/>
          <p:cNvSpPr>
            <a:spLocks noGrp="1" noRot="1" noChangeAspect="1" noChangeArrowheads="1" noTextEdit="1"/>
          </p:cNvSpPr>
          <p:nvPr>
            <p:ph type="sldImg"/>
          </p:nvPr>
        </p:nvSpPr>
        <p:spPr>
          <a:ln/>
        </p:spPr>
      </p:sp>
      <p:sp>
        <p:nvSpPr>
          <p:cNvPr id="331779" name="Rectangle 3"/>
          <p:cNvSpPr>
            <a:spLocks noGrp="1" noChangeArrowheads="1"/>
          </p:cNvSpPr>
          <p:nvPr>
            <p:ph type="body" idx="1"/>
          </p:nvPr>
        </p:nvSpPr>
        <p:spPr/>
        <p:txBody>
          <a:bodyPr/>
          <a:lstStyle/>
          <a:p>
            <a:r>
              <a:rPr lang="en-US" altLang="en-US" dirty="0" smtClean="0"/>
              <a:t>Some disadvantages of outsourcing are:</a:t>
            </a:r>
            <a:r>
              <a:rPr lang="en-US" altLang="en-US" baseline="0" dirty="0" smtClean="0"/>
              <a:t> </a:t>
            </a:r>
          </a:p>
          <a:p>
            <a:pPr marL="171450" indent="-171450">
              <a:buFont typeface="Arial" panose="020B0604020202020204" pitchFamily="34" charset="0"/>
              <a:buChar char="•"/>
            </a:pPr>
            <a:r>
              <a:rPr lang="en-US" altLang="en-US" dirty="0" smtClean="0"/>
              <a:t>Customer complaints</a:t>
            </a:r>
          </a:p>
          <a:p>
            <a:pPr marL="171450" indent="-171450">
              <a:buFont typeface="Arial" panose="020B0604020202020204" pitchFamily="34" charset="0"/>
              <a:buChar char="•"/>
            </a:pPr>
            <a:r>
              <a:rPr lang="en-US" altLang="en-US" dirty="0" smtClean="0"/>
              <a:t>Locked in to long-term contracts</a:t>
            </a:r>
          </a:p>
          <a:p>
            <a:pPr marL="171450" indent="-171450">
              <a:buFont typeface="Arial" panose="020B0604020202020204" pitchFamily="34" charset="0"/>
              <a:buChar char="•"/>
            </a:pPr>
            <a:r>
              <a:rPr lang="en-US" altLang="en-US" dirty="0" smtClean="0"/>
              <a:t>Lack of ability to learn new skills and develop new core competencies</a:t>
            </a:r>
          </a:p>
          <a:p>
            <a:pPr marL="171450" indent="-171450">
              <a:buFont typeface="Arial" panose="020B0604020202020204" pitchFamily="34" charset="0"/>
              <a:buChar char="•"/>
            </a:pPr>
            <a:r>
              <a:rPr lang="en-US" altLang="en-US" dirty="0" smtClean="0"/>
              <a:t>Lack of cost savings</a:t>
            </a:r>
          </a:p>
          <a:p>
            <a:pPr marL="171450" indent="-171450">
              <a:buFont typeface="Arial" panose="020B0604020202020204" pitchFamily="34" charset="0"/>
              <a:buChar char="•"/>
            </a:pPr>
            <a:r>
              <a:rPr lang="en-US" altLang="en-US" dirty="0" smtClean="0"/>
              <a:t>Poor product quality</a:t>
            </a:r>
          </a:p>
          <a:p>
            <a:endParaRPr lang="en-US"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10B1EA-F6C5-4FB2-B530-0647EAF23050}" type="slidenum">
              <a:rPr lang="en-US" altLang="en-US"/>
              <a:pPr/>
              <a:t>22</a:t>
            </a:fld>
            <a:endParaRPr lang="en-US" altLang="en-US" dirty="0"/>
          </a:p>
        </p:txBody>
      </p:sp>
      <p:sp>
        <p:nvSpPr>
          <p:cNvPr id="332802" name="Rectangle 2"/>
          <p:cNvSpPr>
            <a:spLocks noGrp="1" noRot="1" noChangeAspect="1" noChangeArrowheads="1" noTextEdit="1"/>
          </p:cNvSpPr>
          <p:nvPr>
            <p:ph type="sldImg"/>
          </p:nvPr>
        </p:nvSpPr>
        <p:spPr>
          <a:ln/>
        </p:spPr>
      </p:sp>
      <p:sp>
        <p:nvSpPr>
          <p:cNvPr id="332803"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A study of 91 outsourcing efforts conducted by European and North American firms found seven major errors that should be avoided:</a:t>
            </a:r>
          </a:p>
          <a:p>
            <a:pPr marL="171450" indent="-171450">
              <a:buFont typeface="Arial" panose="020B0604020202020204" pitchFamily="34" charset="0"/>
              <a:buChar char="•"/>
            </a:pPr>
            <a:r>
              <a:rPr lang="en-US" altLang="en-US" dirty="0" smtClean="0"/>
              <a:t>Outsourcing the wrong activities</a:t>
            </a:r>
          </a:p>
          <a:p>
            <a:pPr marL="171450" indent="-171450">
              <a:buFont typeface="Arial" panose="020B0604020202020204" pitchFamily="34" charset="0"/>
              <a:buChar char="•"/>
            </a:pPr>
            <a:r>
              <a:rPr lang="en-US" altLang="en-US" dirty="0" smtClean="0"/>
              <a:t>Selecting the wrong vendor</a:t>
            </a:r>
          </a:p>
          <a:p>
            <a:pPr marL="171450" indent="-171450">
              <a:buFont typeface="Arial" panose="020B0604020202020204" pitchFamily="34" charset="0"/>
              <a:buChar char="•"/>
            </a:pPr>
            <a:r>
              <a:rPr lang="en-US" altLang="en-US" dirty="0" smtClean="0"/>
              <a:t>Writing a poor contracts</a:t>
            </a:r>
          </a:p>
          <a:p>
            <a:pPr marL="171450" indent="-171450">
              <a:buFont typeface="Arial" panose="020B0604020202020204" pitchFamily="34" charset="0"/>
              <a:buChar char="•"/>
            </a:pPr>
            <a:r>
              <a:rPr lang="en-US" altLang="en-US" dirty="0" smtClean="0"/>
              <a:t>Overlooking personnel issues</a:t>
            </a:r>
          </a:p>
          <a:p>
            <a:pPr marL="171450" indent="-171450">
              <a:buFont typeface="Arial" panose="020B0604020202020204" pitchFamily="34" charset="0"/>
              <a:buChar char="•"/>
            </a:pPr>
            <a:r>
              <a:rPr lang="en-US" altLang="en-US" dirty="0" smtClean="0"/>
              <a:t>Lack of control</a:t>
            </a:r>
          </a:p>
          <a:p>
            <a:pPr marL="171450" indent="-171450">
              <a:buFont typeface="Arial" panose="020B0604020202020204" pitchFamily="34" charset="0"/>
              <a:buChar char="•"/>
            </a:pPr>
            <a:r>
              <a:rPr lang="en-US" altLang="en-US" dirty="0" smtClean="0"/>
              <a:t>Overlooking hidden costs</a:t>
            </a:r>
          </a:p>
          <a:p>
            <a:pPr marL="171450" indent="-171450">
              <a:buFont typeface="Arial" panose="020B0604020202020204" pitchFamily="34" charset="0"/>
              <a:buChar char="•"/>
            </a:pPr>
            <a:r>
              <a:rPr lang="en-US" altLang="en-US" dirty="0" smtClean="0"/>
              <a:t>Lack of an exit strategy</a:t>
            </a:r>
          </a:p>
          <a:p>
            <a:endParaRPr lang="en-US"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B87974-BB81-4A92-9940-E2D95DD2DFF5}" type="slidenum">
              <a:rPr lang="en-US" altLang="en-US"/>
              <a:pPr/>
              <a:t>23</a:t>
            </a:fld>
            <a:endParaRPr lang="en-US" altLang="en-US" dirty="0"/>
          </a:p>
        </p:txBody>
      </p:sp>
      <p:sp>
        <p:nvSpPr>
          <p:cNvPr id="333826" name="Rectangle 2"/>
          <p:cNvSpPr>
            <a:spLocks noGrp="1" noRot="1" noChangeAspect="1" noChangeArrowheads="1" noTextEdit="1"/>
          </p:cNvSpPr>
          <p:nvPr>
            <p:ph type="sldImg"/>
          </p:nvPr>
        </p:nvSpPr>
        <p:spPr>
          <a:ln/>
        </p:spPr>
      </p:sp>
      <p:sp>
        <p:nvSpPr>
          <p:cNvPr id="333827"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An outsourcing decision depends on the fraction of total value added that the activity under consideration represents and on the amount of potential competitive advantage in that activity for the company or business unit. See the outsourcing matrix in </a:t>
            </a:r>
            <a:r>
              <a:rPr lang="en-US" sz="1200" b="1" i="0" u="none" strike="noStrike" kern="1200" baseline="0" dirty="0" smtClean="0">
                <a:solidFill>
                  <a:schemeClr val="tx1"/>
                </a:solidFill>
                <a:latin typeface="+mn-lt"/>
                <a:ea typeface="+mn-ea"/>
                <a:cs typeface="+mn-cs"/>
              </a:rPr>
              <a:t>Figure 8–1.</a:t>
            </a:r>
            <a:endParaRPr lang="en-US" altLang="en-US" b="1"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7D82DA-5CB5-4C45-8EDC-B746528DF615}" type="slidenum">
              <a:rPr lang="en-US" altLang="en-US"/>
              <a:pPr/>
              <a:t>24</a:t>
            </a:fld>
            <a:endParaRPr lang="en-US" altLang="en-US" dirty="0"/>
          </a:p>
        </p:txBody>
      </p:sp>
      <p:sp>
        <p:nvSpPr>
          <p:cNvPr id="334850" name="Rectangle 2"/>
          <p:cNvSpPr>
            <a:spLocks noGrp="1" noRot="1" noChangeAspect="1" noChangeArrowheads="1" noTextEdit="1"/>
          </p:cNvSpPr>
          <p:nvPr>
            <p:ph type="sldImg"/>
          </p:nvPr>
        </p:nvSpPr>
        <p:spPr>
          <a:ln/>
        </p:spPr>
      </p:sp>
      <p:sp>
        <p:nvSpPr>
          <p:cNvPr id="334851"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Several strategies that could be considered corporate, business or functional are very dangerous. Managers who have made poor analyses or lack creativity may be trapped into considering some of the following strategies to avoid:</a:t>
            </a:r>
          </a:p>
          <a:p>
            <a:pPr marL="171450" indent="-171450">
              <a:buFont typeface="Arial" panose="020B0604020202020204" pitchFamily="34" charset="0"/>
              <a:buChar char="•"/>
            </a:pPr>
            <a:r>
              <a:rPr lang="en-US" altLang="en-US" dirty="0" smtClean="0"/>
              <a:t>Follow the leader</a:t>
            </a:r>
          </a:p>
          <a:p>
            <a:pPr marL="171450" indent="-171450">
              <a:buFont typeface="Arial" panose="020B0604020202020204" pitchFamily="34" charset="0"/>
              <a:buChar char="•"/>
            </a:pPr>
            <a:r>
              <a:rPr lang="en-US" altLang="en-US" dirty="0" smtClean="0"/>
              <a:t>Hit another home run</a:t>
            </a:r>
          </a:p>
          <a:p>
            <a:pPr marL="171450" indent="-171450">
              <a:buFont typeface="Arial" panose="020B0604020202020204" pitchFamily="34" charset="0"/>
              <a:buChar char="•"/>
            </a:pPr>
            <a:r>
              <a:rPr lang="en-US" altLang="en-US" dirty="0" smtClean="0"/>
              <a:t>Arms race</a:t>
            </a:r>
          </a:p>
          <a:p>
            <a:pPr marL="171450" indent="-171450">
              <a:buFont typeface="Arial" panose="020B0604020202020204" pitchFamily="34" charset="0"/>
              <a:buChar char="•"/>
            </a:pPr>
            <a:r>
              <a:rPr lang="en-US" altLang="en-US" dirty="0" smtClean="0"/>
              <a:t>Do everything</a:t>
            </a:r>
          </a:p>
          <a:p>
            <a:pPr marL="171450" indent="-171450">
              <a:buFont typeface="Arial" panose="020B0604020202020204" pitchFamily="34" charset="0"/>
              <a:buChar char="•"/>
            </a:pPr>
            <a:r>
              <a:rPr lang="en-US" altLang="en-US" dirty="0" smtClean="0"/>
              <a:t>Losing hand</a:t>
            </a:r>
          </a:p>
          <a:p>
            <a:endParaRPr lang="en-US"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46C9A5-6594-4BF8-800C-081256362B0D}" type="slidenum">
              <a:rPr lang="en-US" altLang="en-US"/>
              <a:pPr/>
              <a:t>25</a:t>
            </a:fld>
            <a:endParaRPr lang="en-US" altLang="en-US" dirty="0"/>
          </a:p>
        </p:txBody>
      </p:sp>
      <p:sp>
        <p:nvSpPr>
          <p:cNvPr id="335874" name="Rectangle 2"/>
          <p:cNvSpPr>
            <a:spLocks noGrp="1" noRot="1" noChangeAspect="1" noChangeArrowheads="1" noTextEdit="1"/>
          </p:cNvSpPr>
          <p:nvPr>
            <p:ph type="sldImg"/>
          </p:nvPr>
        </p:nvSpPr>
        <p:spPr>
          <a:ln/>
        </p:spPr>
      </p:sp>
      <p:sp>
        <p:nvSpPr>
          <p:cNvPr id="335875"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Corporate scenarios </a:t>
            </a:r>
            <a:r>
              <a:rPr lang="en-US" sz="1200" b="0" i="0" u="none" strike="noStrike" kern="1200" baseline="0" dirty="0" smtClean="0">
                <a:solidFill>
                  <a:schemeClr val="tx1"/>
                </a:solidFill>
                <a:latin typeface="+mn-lt"/>
                <a:ea typeface="+mn-ea"/>
                <a:cs typeface="+mn-cs"/>
              </a:rPr>
              <a:t>are </a:t>
            </a:r>
            <a:r>
              <a:rPr lang="en-US" sz="1200" b="0" i="1" u="none" strike="noStrike" kern="1200" baseline="0" dirty="0" smtClean="0">
                <a:solidFill>
                  <a:schemeClr val="tx1"/>
                </a:solidFill>
                <a:latin typeface="+mn-lt"/>
                <a:ea typeface="+mn-ea"/>
                <a:cs typeface="+mn-cs"/>
              </a:rPr>
              <a:t>pro forma </a:t>
            </a:r>
            <a:r>
              <a:rPr lang="en-US" sz="1200" b="0" i="0" u="none" strike="noStrike" kern="1200" baseline="0" dirty="0" smtClean="0">
                <a:solidFill>
                  <a:schemeClr val="tx1"/>
                </a:solidFill>
                <a:latin typeface="+mn-lt"/>
                <a:ea typeface="+mn-ea"/>
                <a:cs typeface="+mn-cs"/>
              </a:rPr>
              <a:t>(estimated future) balance sheets and income statements that forecast the effect each alternative strategy and its various programs will likely have on division and corporate return on investment.</a:t>
            </a:r>
            <a:endParaRPr lang="en-US"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6398AB-9043-4210-B349-F4FCD57246B8}" type="slidenum">
              <a:rPr lang="en-US" altLang="en-US"/>
              <a:pPr/>
              <a:t>26</a:t>
            </a:fld>
            <a:endParaRPr lang="en-US" altLang="en-US" dirty="0"/>
          </a:p>
        </p:txBody>
      </p:sp>
      <p:sp>
        <p:nvSpPr>
          <p:cNvPr id="336898" name="Rectangle 2"/>
          <p:cNvSpPr>
            <a:spLocks noGrp="1" noRot="1" noChangeAspect="1" noChangeArrowheads="1" noTextEdit="1"/>
          </p:cNvSpPr>
          <p:nvPr>
            <p:ph type="sldImg"/>
          </p:nvPr>
        </p:nvSpPr>
        <p:spPr>
          <a:ln/>
        </p:spPr>
      </p:sp>
      <p:sp>
        <p:nvSpPr>
          <p:cNvPr id="336899"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To construct a corporate scenario, follow these steps:</a:t>
            </a:r>
          </a:p>
          <a:p>
            <a:pPr marL="609600" indent="-609600">
              <a:buFontTx/>
              <a:buAutoNum type="arabicPeriod"/>
            </a:pPr>
            <a:r>
              <a:rPr lang="en-US" altLang="en-US" sz="1200" dirty="0" smtClean="0">
                <a:latin typeface="Tahoma" pitchFamily="-112" charset="0"/>
              </a:rPr>
              <a:t>Use industry scenarios to develop assumptions about the task environment</a:t>
            </a:r>
          </a:p>
          <a:p>
            <a:pPr marL="609600" indent="-609600">
              <a:buFontTx/>
              <a:buAutoNum type="arabicPeriod"/>
            </a:pPr>
            <a:r>
              <a:rPr lang="en-US" altLang="en-US" sz="1200" dirty="0" smtClean="0">
                <a:latin typeface="Tahoma" pitchFamily="-112" charset="0"/>
              </a:rPr>
              <a:t>Develop common-size financial statements for prior years</a:t>
            </a:r>
          </a:p>
          <a:p>
            <a:pPr marL="609600" indent="-609600">
              <a:buFontTx/>
              <a:buAutoNum type="arabicPeriod"/>
            </a:pPr>
            <a:r>
              <a:rPr lang="en-US" altLang="en-US" sz="1200" dirty="0" smtClean="0">
                <a:latin typeface="Tahoma" pitchFamily="-112" charset="0"/>
              </a:rPr>
              <a:t>Construct detailed pro forma financial statements for each strategic alternative</a:t>
            </a:r>
          </a:p>
          <a:p>
            <a:endParaRPr lang="en-US"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7BD13D-87BD-4238-BA13-ED39FB263199}" type="slidenum">
              <a:rPr lang="en-US" altLang="en-US"/>
              <a:pPr/>
              <a:t>27</a:t>
            </a:fld>
            <a:endParaRPr lang="en-US" altLang="en-US" dirty="0"/>
          </a:p>
        </p:txBody>
      </p:sp>
      <p:sp>
        <p:nvSpPr>
          <p:cNvPr id="337922" name="Rectangle 2"/>
          <p:cNvSpPr>
            <a:spLocks noGrp="1" noRot="1" noChangeAspect="1" noChangeArrowheads="1" noTextEdit="1"/>
          </p:cNvSpPr>
          <p:nvPr>
            <p:ph type="sldImg"/>
          </p:nvPr>
        </p:nvSpPr>
        <p:spPr>
          <a:ln/>
        </p:spPr>
      </p:sp>
      <p:sp>
        <p:nvSpPr>
          <p:cNvPr id="337923"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Develop common-size financial statements (as discussed in </a:t>
            </a:r>
            <a:r>
              <a:rPr lang="en-US" sz="1200" b="1" i="0" u="none" strike="noStrike" kern="1200" baseline="0" dirty="0" smtClean="0">
                <a:solidFill>
                  <a:schemeClr val="tx1"/>
                </a:solidFill>
                <a:latin typeface="+mn-lt"/>
                <a:ea typeface="+mn-ea"/>
                <a:cs typeface="+mn-cs"/>
              </a:rPr>
              <a:t>Chapter 12</a:t>
            </a:r>
            <a:r>
              <a:rPr lang="en-US" sz="1200" b="0" i="0" u="none" strike="noStrike" kern="1200" baseline="0" dirty="0" smtClean="0">
                <a:solidFill>
                  <a:schemeClr val="tx1"/>
                </a:solidFill>
                <a:latin typeface="+mn-lt"/>
                <a:ea typeface="+mn-ea"/>
                <a:cs typeface="+mn-cs"/>
              </a:rPr>
              <a:t>) for the company’s or business unit’s previous years to serve as the basis for the trend analysis projections of pro forma financial statements. Use the </a:t>
            </a:r>
            <a:r>
              <a:rPr lang="en-US" sz="1200" b="0" i="1" u="none" strike="noStrike" kern="1200" baseline="0" dirty="0" smtClean="0">
                <a:solidFill>
                  <a:schemeClr val="tx1"/>
                </a:solidFill>
                <a:latin typeface="+mn-lt"/>
                <a:ea typeface="+mn-ea"/>
                <a:cs typeface="+mn-cs"/>
              </a:rPr>
              <a:t>Scenario Box </a:t>
            </a:r>
            <a:r>
              <a:rPr lang="en-US" sz="1200" b="0" i="0" u="none" strike="noStrike" kern="1200" baseline="0" dirty="0" smtClean="0">
                <a:solidFill>
                  <a:schemeClr val="tx1"/>
                </a:solidFill>
                <a:latin typeface="+mn-lt"/>
                <a:ea typeface="+mn-ea"/>
                <a:cs typeface="+mn-cs"/>
              </a:rPr>
              <a:t>form shown in </a:t>
            </a:r>
            <a:r>
              <a:rPr lang="en-US" sz="1200" b="1" i="0" u="none" strike="noStrike" kern="1200" baseline="0" dirty="0" smtClean="0">
                <a:solidFill>
                  <a:schemeClr val="tx1"/>
                </a:solidFill>
                <a:latin typeface="+mn-lt"/>
                <a:ea typeface="+mn-ea"/>
                <a:cs typeface="+mn-cs"/>
              </a:rPr>
              <a:t>Table 8–1.</a:t>
            </a:r>
            <a:endParaRPr lang="en-US" altLang="en-US" b="1"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9005F7-C664-4266-9454-69FB57148A77}" type="slidenum">
              <a:rPr lang="en-US" altLang="en-US"/>
              <a:pPr/>
              <a:t>28</a:t>
            </a:fld>
            <a:endParaRPr lang="en-US" altLang="en-US" dirty="0"/>
          </a:p>
        </p:txBody>
      </p:sp>
      <p:sp>
        <p:nvSpPr>
          <p:cNvPr id="338946" name="Rectangle 2"/>
          <p:cNvSpPr>
            <a:spLocks noGrp="1" noRot="1" noChangeAspect="1" noChangeArrowheads="1" noTextEdit="1"/>
          </p:cNvSpPr>
          <p:nvPr>
            <p:ph type="sldImg"/>
          </p:nvPr>
        </p:nvSpPr>
        <p:spPr>
          <a:ln/>
        </p:spPr>
      </p:sp>
      <p:sp>
        <p:nvSpPr>
          <p:cNvPr id="338947"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Risk </a:t>
            </a:r>
            <a:r>
              <a:rPr lang="en-US" sz="1200" b="0" i="0" u="none" strike="noStrike" kern="1200" baseline="0" dirty="0" smtClean="0">
                <a:solidFill>
                  <a:schemeClr val="tx1"/>
                </a:solidFill>
                <a:latin typeface="+mn-lt"/>
                <a:ea typeface="+mn-ea"/>
                <a:cs typeface="+mn-cs"/>
              </a:rPr>
              <a:t>is composed not only of the </a:t>
            </a:r>
            <a:r>
              <a:rPr lang="en-US" sz="1200" b="0" i="1" u="none" strike="noStrike" kern="1200" baseline="0" dirty="0" smtClean="0">
                <a:solidFill>
                  <a:schemeClr val="tx1"/>
                </a:solidFill>
                <a:latin typeface="+mn-lt"/>
                <a:ea typeface="+mn-ea"/>
                <a:cs typeface="+mn-cs"/>
              </a:rPr>
              <a:t>probability </a:t>
            </a:r>
            <a:r>
              <a:rPr lang="en-US" sz="1200" b="0" i="0" u="none" strike="noStrike" kern="1200" baseline="0" dirty="0" smtClean="0">
                <a:solidFill>
                  <a:schemeClr val="tx1"/>
                </a:solidFill>
                <a:latin typeface="+mn-lt"/>
                <a:ea typeface="+mn-ea"/>
                <a:cs typeface="+mn-cs"/>
              </a:rPr>
              <a:t>that the strategy will be effective but also of the </a:t>
            </a:r>
            <a:r>
              <a:rPr lang="en-US" sz="1200" b="0" i="1" u="none" strike="noStrike" kern="1200" baseline="0" dirty="0" smtClean="0">
                <a:solidFill>
                  <a:schemeClr val="tx1"/>
                </a:solidFill>
                <a:latin typeface="+mn-lt"/>
                <a:ea typeface="+mn-ea"/>
                <a:cs typeface="+mn-cs"/>
              </a:rPr>
              <a:t>amount of assets </a:t>
            </a:r>
            <a:r>
              <a:rPr lang="en-US" sz="1200" b="0" i="0" u="none" strike="noStrike" kern="1200" baseline="0" dirty="0" smtClean="0">
                <a:solidFill>
                  <a:schemeClr val="tx1"/>
                </a:solidFill>
                <a:latin typeface="+mn-lt"/>
                <a:ea typeface="+mn-ea"/>
                <a:cs typeface="+mn-cs"/>
              </a:rPr>
              <a:t>the corporation must allocate to that strategy and the </a:t>
            </a:r>
            <a:r>
              <a:rPr lang="en-US" sz="1200" b="0" i="1" u="none" strike="noStrike" kern="1200" baseline="0" dirty="0" smtClean="0">
                <a:solidFill>
                  <a:schemeClr val="tx1"/>
                </a:solidFill>
                <a:latin typeface="+mn-lt"/>
                <a:ea typeface="+mn-ea"/>
                <a:cs typeface="+mn-cs"/>
              </a:rPr>
              <a:t>length of time </a:t>
            </a:r>
            <a:r>
              <a:rPr lang="en-US" sz="1200" b="0" i="0" u="none" strike="noStrike" kern="1200" baseline="0" dirty="0" smtClean="0">
                <a:solidFill>
                  <a:schemeClr val="tx1"/>
                </a:solidFill>
                <a:latin typeface="+mn-lt"/>
                <a:ea typeface="+mn-ea"/>
                <a:cs typeface="+mn-cs"/>
              </a:rPr>
              <a:t>the assets will be unavailable for other uses.</a:t>
            </a:r>
            <a:endParaRPr lang="en-US" alt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 new approach to evaluating alternatives under conditions of high environmental uncertainty is to use the real-options theory. According to the </a:t>
            </a:r>
            <a:r>
              <a:rPr lang="en-US" sz="1200" b="1" i="0" u="none" strike="noStrike" kern="1200" baseline="0" dirty="0" smtClean="0">
                <a:solidFill>
                  <a:schemeClr val="tx1"/>
                </a:solidFill>
                <a:latin typeface="+mn-lt"/>
                <a:ea typeface="+mn-ea"/>
                <a:cs typeface="+mn-cs"/>
              </a:rPr>
              <a:t>real-options </a:t>
            </a:r>
            <a:r>
              <a:rPr lang="en-US" sz="1200" b="0" i="0" u="none" strike="noStrike" kern="1200" baseline="0" dirty="0" smtClean="0">
                <a:solidFill>
                  <a:schemeClr val="tx1"/>
                </a:solidFill>
                <a:latin typeface="+mn-lt"/>
                <a:ea typeface="+mn-ea"/>
                <a:cs typeface="+mn-cs"/>
              </a:rPr>
              <a:t>approach, when the future is highly uncertain, it pays to have a broad range of options open. This is in contrast to using </a:t>
            </a:r>
            <a:r>
              <a:rPr lang="en-US" sz="1200" b="0" i="1" u="none" strike="noStrike" kern="1200" baseline="0" dirty="0" smtClean="0">
                <a:solidFill>
                  <a:schemeClr val="tx1"/>
                </a:solidFill>
                <a:latin typeface="+mn-lt"/>
                <a:ea typeface="+mn-ea"/>
                <a:cs typeface="+mn-cs"/>
              </a:rPr>
              <a:t>net present value (NPV) </a:t>
            </a:r>
            <a:r>
              <a:rPr lang="en-US" sz="1200" b="0" i="0" u="none" strike="noStrike" kern="1200" baseline="0" dirty="0" smtClean="0">
                <a:solidFill>
                  <a:schemeClr val="tx1"/>
                </a:solidFill>
                <a:latin typeface="+mn-lt"/>
                <a:ea typeface="+mn-ea"/>
                <a:cs typeface="+mn-cs"/>
              </a:rPr>
              <a:t>to calculate the value of a project by predicting its payouts, adjusting them for risk and subtracting the amount invested.</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29</a:t>
            </a:fld>
            <a:endParaRPr lang="en-US" dirty="0"/>
          </a:p>
        </p:txBody>
      </p:sp>
    </p:spTree>
    <p:extLst>
      <p:ext uri="{BB962C8B-B14F-4D97-AF65-F5344CB8AC3E}">
        <p14:creationId xmlns:p14="http://schemas.microsoft.com/office/powerpoint/2010/main" val="20025061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4E07DB-5E18-4B61-AA49-40B49B076A48}" type="slidenum">
              <a:rPr lang="en-US" altLang="en-US"/>
              <a:pPr/>
              <a:t>30</a:t>
            </a:fld>
            <a:endParaRPr lang="en-US" altLang="en-US" dirty="0"/>
          </a:p>
        </p:txBody>
      </p:sp>
      <p:sp>
        <p:nvSpPr>
          <p:cNvPr id="339970" name="Rectangle 2"/>
          <p:cNvSpPr>
            <a:spLocks noGrp="1" noRot="1" noChangeAspect="1" noChangeArrowheads="1" noTextEdit="1"/>
          </p:cNvSpPr>
          <p:nvPr>
            <p:ph type="sldImg"/>
          </p:nvPr>
        </p:nvSpPr>
        <p:spPr>
          <a:ln/>
        </p:spPr>
      </p:sp>
      <p:sp>
        <p:nvSpPr>
          <p:cNvPr id="339971"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Stakeholders can be categorized in terms of their (1) interest in the corporation’s activities and (2) relative power to influence the corporation’s activities. As shown in </a:t>
            </a:r>
            <a:r>
              <a:rPr lang="en-US" sz="1200" b="1" i="0" u="none" strike="noStrike" kern="1200" baseline="0" dirty="0" smtClean="0">
                <a:solidFill>
                  <a:schemeClr val="tx1"/>
                </a:solidFill>
                <a:latin typeface="+mn-lt"/>
                <a:ea typeface="+mn-ea"/>
                <a:cs typeface="+mn-cs"/>
              </a:rPr>
              <a:t>Figure 8–2, </a:t>
            </a:r>
            <a:r>
              <a:rPr lang="en-US" sz="1200" b="0" i="0" u="none" strike="noStrike" kern="1200" baseline="0" dirty="0" smtClean="0">
                <a:solidFill>
                  <a:schemeClr val="tx1"/>
                </a:solidFill>
                <a:latin typeface="+mn-lt"/>
                <a:ea typeface="+mn-ea"/>
                <a:cs typeface="+mn-cs"/>
              </a:rPr>
              <a:t>each stakeholder group can be shown graphically based on its </a:t>
            </a:r>
            <a:r>
              <a:rPr lang="en-US" sz="1200" b="0" i="1" u="none" strike="noStrike" kern="1200" baseline="0" dirty="0" smtClean="0">
                <a:solidFill>
                  <a:schemeClr val="tx1"/>
                </a:solidFill>
                <a:latin typeface="+mn-lt"/>
                <a:ea typeface="+mn-ea"/>
                <a:cs typeface="+mn-cs"/>
              </a:rPr>
              <a:t>level of interest </a:t>
            </a:r>
            <a:r>
              <a:rPr lang="en-US" sz="1200" b="0" i="0" u="none" strike="noStrike" kern="1200" baseline="0" dirty="0" smtClean="0">
                <a:solidFill>
                  <a:schemeClr val="tx1"/>
                </a:solidFill>
                <a:latin typeface="+mn-lt"/>
                <a:ea typeface="+mn-ea"/>
                <a:cs typeface="+mn-cs"/>
              </a:rPr>
              <a:t>(from low to high) in a corporation’s activities and on its </a:t>
            </a:r>
            <a:r>
              <a:rPr lang="en-US" sz="1200" b="0" i="1" u="none" strike="noStrike" kern="1200" baseline="0" dirty="0" smtClean="0">
                <a:solidFill>
                  <a:schemeClr val="tx1"/>
                </a:solidFill>
                <a:latin typeface="+mn-lt"/>
                <a:ea typeface="+mn-ea"/>
                <a:cs typeface="+mn-cs"/>
              </a:rPr>
              <a:t>relative power </a:t>
            </a:r>
            <a:r>
              <a:rPr lang="en-US" sz="1200" b="0" i="0" u="none" strike="noStrike" kern="1200" baseline="0" dirty="0" smtClean="0">
                <a:solidFill>
                  <a:schemeClr val="tx1"/>
                </a:solidFill>
                <a:latin typeface="+mn-lt"/>
                <a:ea typeface="+mn-ea"/>
                <a:cs typeface="+mn-cs"/>
              </a:rPr>
              <a:t>(from low to high) to influence a corporation’s activities.</a:t>
            </a:r>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FDB91E-56C7-45EE-800E-956F8E7303AF}" type="slidenum">
              <a:rPr lang="en-US" altLang="en-US"/>
              <a:pPr/>
              <a:t>4</a:t>
            </a:fld>
            <a:endParaRPr lang="en-US" altLang="en-US" dirty="0"/>
          </a:p>
        </p:txBody>
      </p:sp>
      <p:sp>
        <p:nvSpPr>
          <p:cNvPr id="316418" name="Rectangle 2"/>
          <p:cNvSpPr>
            <a:spLocks noGrp="1" noRot="1" noChangeAspect="1" noChangeArrowheads="1" noTextEdit="1"/>
          </p:cNvSpPr>
          <p:nvPr>
            <p:ph type="sldImg"/>
          </p:nvPr>
        </p:nvSpPr>
        <p:spPr>
          <a:ln/>
        </p:spPr>
      </p:sp>
      <p:sp>
        <p:nvSpPr>
          <p:cNvPr id="316419"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Marketing strategy </a:t>
            </a:r>
            <a:r>
              <a:rPr lang="en-US" sz="1200" b="0" i="0" u="none" strike="noStrike" kern="1200" baseline="0" dirty="0" smtClean="0">
                <a:solidFill>
                  <a:schemeClr val="tx1"/>
                </a:solidFill>
                <a:latin typeface="+mn-lt"/>
                <a:ea typeface="+mn-ea"/>
                <a:cs typeface="+mn-cs"/>
              </a:rPr>
              <a:t>deals with pricing, selling and distributing a product</a:t>
            </a:r>
            <a:endParaRPr lang="en-US"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Strategic managers should ask four questions to assess the importance of stakeholder concerns in a particular decision:</a:t>
            </a:r>
          </a:p>
          <a:p>
            <a:pPr>
              <a:buFontTx/>
              <a:buAutoNum type="arabicPeriod"/>
            </a:pPr>
            <a:r>
              <a:rPr lang="en-US" altLang="en-US" dirty="0" smtClean="0">
                <a:latin typeface="Tahoma" pitchFamily="-112" charset="0"/>
              </a:rPr>
              <a:t>How will this decision affect each stakeholder?</a:t>
            </a:r>
          </a:p>
          <a:p>
            <a:pPr>
              <a:buFontTx/>
              <a:buAutoNum type="arabicPeriod"/>
            </a:pPr>
            <a:r>
              <a:rPr lang="en-US" altLang="en-US" dirty="0" smtClean="0">
                <a:latin typeface="Tahoma" pitchFamily="-112" charset="0"/>
              </a:rPr>
              <a:t>How much of what stakeholders want are they likely to get under the alternative?</a:t>
            </a:r>
          </a:p>
          <a:p>
            <a:pPr>
              <a:buFontTx/>
              <a:buAutoNum type="arabicPeriod"/>
            </a:pPr>
            <a:r>
              <a:rPr lang="en-US" altLang="en-US" dirty="0" smtClean="0">
                <a:latin typeface="Tahoma" pitchFamily="-112" charset="0"/>
              </a:rPr>
              <a:t>What are the stakeholders likely to do if they don’t get what they want?</a:t>
            </a:r>
          </a:p>
          <a:p>
            <a:pPr>
              <a:buFontTx/>
              <a:buAutoNum type="arabicPeriod"/>
            </a:pPr>
            <a:r>
              <a:rPr lang="en-US" altLang="en-US" dirty="0" smtClean="0">
                <a:latin typeface="Tahoma" pitchFamily="-112" charset="0"/>
              </a:rPr>
              <a:t>What is the probability that they will do it?</a:t>
            </a:r>
          </a:p>
          <a:p>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31</a:t>
            </a:fld>
            <a:endParaRPr lang="en-US" dirty="0"/>
          </a:p>
        </p:txBody>
      </p:sp>
    </p:spTree>
    <p:extLst>
      <p:ext uri="{BB962C8B-B14F-4D97-AF65-F5344CB8AC3E}">
        <p14:creationId xmlns:p14="http://schemas.microsoft.com/office/powerpoint/2010/main" val="39585073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 </a:t>
            </a:r>
            <a:r>
              <a:rPr lang="en-US" sz="1200" b="1" i="0" u="none" strike="noStrike" kern="1200" baseline="0" dirty="0" smtClean="0">
                <a:solidFill>
                  <a:schemeClr val="tx1"/>
                </a:solidFill>
                <a:latin typeface="+mn-lt"/>
                <a:ea typeface="+mn-ea"/>
                <a:cs typeface="+mn-cs"/>
              </a:rPr>
              <a:t>political strategy </a:t>
            </a:r>
            <a:r>
              <a:rPr lang="en-US" sz="1200" b="0" i="0" u="none" strike="noStrike" kern="1200" baseline="0" dirty="0" smtClean="0">
                <a:solidFill>
                  <a:schemeClr val="tx1"/>
                </a:solidFill>
                <a:latin typeface="+mn-lt"/>
                <a:ea typeface="+mn-ea"/>
                <a:cs typeface="+mn-cs"/>
              </a:rPr>
              <a:t>is a plan to bring stakeholders into agreement with a corporation’s actions. Some of the most commonly used political strategies are constituency building, political action committee contributions, advocacy advertising, lobbying and coalition building.</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32</a:t>
            </a:fld>
            <a:endParaRPr lang="en-US" dirty="0"/>
          </a:p>
        </p:txBody>
      </p:sp>
    </p:spTree>
    <p:extLst>
      <p:ext uri="{BB962C8B-B14F-4D97-AF65-F5344CB8AC3E}">
        <p14:creationId xmlns:p14="http://schemas.microsoft.com/office/powerpoint/2010/main" val="2257161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5C9AFD-BE24-4046-B86A-699F4E89A97F}" type="slidenum">
              <a:rPr lang="en-US" altLang="en-US"/>
              <a:pPr/>
              <a:t>33</a:t>
            </a:fld>
            <a:endParaRPr lang="en-US" altLang="en-US" dirty="0"/>
          </a:p>
        </p:txBody>
      </p:sp>
      <p:sp>
        <p:nvSpPr>
          <p:cNvPr id="342018" name="Rectangle 2"/>
          <p:cNvSpPr>
            <a:spLocks noGrp="1" noRot="1" noChangeAspect="1" noChangeArrowheads="1" noTextEdit="1"/>
          </p:cNvSpPr>
          <p:nvPr>
            <p:ph type="sldImg"/>
          </p:nvPr>
        </p:nvSpPr>
        <p:spPr>
          <a:ln/>
        </p:spPr>
      </p:sp>
      <p:sp>
        <p:nvSpPr>
          <p:cNvPr id="342019"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In evaluating a strategic alternative, strategy makers must consider pressures from the corporate culture and assess a strategy’s compatibility with that culture. If there is little fit, management must decide if it should:</a:t>
            </a:r>
          </a:p>
          <a:p>
            <a:r>
              <a:rPr lang="en-US" sz="1200" b="0" i="0" u="none" strike="noStrike" kern="1200" baseline="0" dirty="0" smtClean="0">
                <a:solidFill>
                  <a:schemeClr val="tx1"/>
                </a:solidFill>
                <a:latin typeface="+mn-lt"/>
                <a:ea typeface="+mn-ea"/>
                <a:cs typeface="+mn-cs"/>
              </a:rPr>
              <a:t>■ Take a chance on ignoring the culture.</a:t>
            </a:r>
          </a:p>
          <a:p>
            <a:r>
              <a:rPr lang="en-US" sz="1200" b="0" i="0" u="none" strike="noStrike" kern="1200" baseline="0" dirty="0" smtClean="0">
                <a:solidFill>
                  <a:schemeClr val="tx1"/>
                </a:solidFill>
                <a:latin typeface="+mn-lt"/>
                <a:ea typeface="+mn-ea"/>
                <a:cs typeface="+mn-cs"/>
              </a:rPr>
              <a:t>■ Manage around the culture and change the implementation plan.</a:t>
            </a:r>
          </a:p>
          <a:p>
            <a:r>
              <a:rPr lang="en-US" sz="1200" b="0" i="0" u="none" strike="noStrike" kern="1200" baseline="0" dirty="0" smtClean="0">
                <a:solidFill>
                  <a:schemeClr val="tx1"/>
                </a:solidFill>
                <a:latin typeface="+mn-lt"/>
                <a:ea typeface="+mn-ea"/>
                <a:cs typeface="+mn-cs"/>
              </a:rPr>
              <a:t>■ Try to change the culture to fit the strategy.</a:t>
            </a:r>
          </a:p>
          <a:p>
            <a:r>
              <a:rPr lang="en-US" sz="1200" b="0" i="0" u="none" strike="noStrike" kern="1200" baseline="0" dirty="0" smtClean="0">
                <a:solidFill>
                  <a:schemeClr val="tx1"/>
                </a:solidFill>
                <a:latin typeface="+mn-lt"/>
                <a:ea typeface="+mn-ea"/>
                <a:cs typeface="+mn-cs"/>
              </a:rPr>
              <a:t>■ Change the strategy to fit the culture.</a:t>
            </a:r>
            <a:endParaRPr lang="en-US" alt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0BC612-1443-4997-8478-383E12ED9EAE}" type="slidenum">
              <a:rPr lang="en-US" altLang="en-US"/>
              <a:pPr/>
              <a:t>34</a:t>
            </a:fld>
            <a:endParaRPr lang="en-US" altLang="en-US" dirty="0"/>
          </a:p>
        </p:txBody>
      </p:sp>
      <p:sp>
        <p:nvSpPr>
          <p:cNvPr id="344066" name="Rectangle 2"/>
          <p:cNvSpPr>
            <a:spLocks noGrp="1" noRot="1" noChangeAspect="1" noChangeArrowheads="1" noTextEdit="1"/>
          </p:cNvSpPr>
          <p:nvPr>
            <p:ph type="sldImg"/>
          </p:nvPr>
        </p:nvSpPr>
        <p:spPr>
          <a:ln/>
        </p:spPr>
      </p:sp>
      <p:sp>
        <p:nvSpPr>
          <p:cNvPr id="344067"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Strategic choice </a:t>
            </a:r>
            <a:r>
              <a:rPr lang="en-US" sz="1200" b="0" i="0" u="none" strike="noStrike" kern="1200" baseline="0" dirty="0" smtClean="0">
                <a:solidFill>
                  <a:schemeClr val="tx1"/>
                </a:solidFill>
                <a:latin typeface="+mn-lt"/>
                <a:ea typeface="+mn-ea"/>
                <a:cs typeface="+mn-cs"/>
              </a:rPr>
              <a:t>is the evaluation of alternative strategies and selection of the best alternative. Failure almost always stems from the actions of the decision maker, not from bad luck or situational limitations.</a:t>
            </a:r>
            <a:endParaRPr lang="en-US" alt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 </a:t>
            </a:r>
            <a:r>
              <a:rPr lang="en-US" sz="1200" b="1" i="0" u="none" strike="noStrike" kern="1200" baseline="0" dirty="0" smtClean="0">
                <a:solidFill>
                  <a:schemeClr val="tx1"/>
                </a:solidFill>
                <a:latin typeface="+mn-lt"/>
                <a:ea typeface="+mn-ea"/>
                <a:cs typeface="+mn-cs"/>
              </a:rPr>
              <a:t>devil’s advocate </a:t>
            </a:r>
            <a:r>
              <a:rPr lang="en-US" sz="1200" b="0" i="0" u="none" strike="noStrike" kern="1200" baseline="0" dirty="0" smtClean="0">
                <a:solidFill>
                  <a:schemeClr val="tx1"/>
                </a:solidFill>
                <a:latin typeface="+mn-lt"/>
                <a:ea typeface="+mn-ea"/>
                <a:cs typeface="+mn-cs"/>
              </a:rPr>
              <a:t>(who may be an individual or a group) is one who is assigned to identify potential pitfalls and problems with a proposed alternative strategy in a formal presentation. When applied to strategic decision making, </a:t>
            </a:r>
            <a:r>
              <a:rPr lang="en-US" sz="1200" b="1" i="0" u="none" strike="noStrike" kern="1200" baseline="0" dirty="0" smtClean="0">
                <a:solidFill>
                  <a:schemeClr val="tx1"/>
                </a:solidFill>
                <a:latin typeface="+mn-lt"/>
                <a:ea typeface="+mn-ea"/>
                <a:cs typeface="+mn-cs"/>
              </a:rPr>
              <a:t>dialectical inquiry </a:t>
            </a:r>
            <a:r>
              <a:rPr lang="en-US" sz="1200" b="0" i="0" u="none" strike="noStrike" kern="1200" baseline="0" dirty="0" smtClean="0">
                <a:solidFill>
                  <a:schemeClr val="tx1"/>
                </a:solidFill>
                <a:latin typeface="+mn-lt"/>
                <a:ea typeface="+mn-ea"/>
                <a:cs typeface="+mn-cs"/>
              </a:rPr>
              <a:t>requires that two proposals using different assumptions be generated for each alternative strategy under consideration.</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35</a:t>
            </a:fld>
            <a:endParaRPr lang="en-US" dirty="0"/>
          </a:p>
        </p:txBody>
      </p:sp>
    </p:spTree>
    <p:extLst>
      <p:ext uri="{BB962C8B-B14F-4D97-AF65-F5344CB8AC3E}">
        <p14:creationId xmlns:p14="http://schemas.microsoft.com/office/powerpoint/2010/main" val="129583465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7B9A92-AF52-45F8-86C7-252397A649E4}" type="slidenum">
              <a:rPr lang="en-US" altLang="en-US"/>
              <a:pPr/>
              <a:t>36</a:t>
            </a:fld>
            <a:endParaRPr lang="en-US" altLang="en-US" dirty="0"/>
          </a:p>
        </p:txBody>
      </p:sp>
      <p:sp>
        <p:nvSpPr>
          <p:cNvPr id="345090" name="Rectangle 2"/>
          <p:cNvSpPr>
            <a:spLocks noGrp="1" noRot="1" noChangeAspect="1" noChangeArrowheads="1" noTextEdit="1"/>
          </p:cNvSpPr>
          <p:nvPr>
            <p:ph type="sldImg"/>
          </p:nvPr>
        </p:nvSpPr>
        <p:spPr>
          <a:ln/>
        </p:spPr>
      </p:sp>
      <p:sp>
        <p:nvSpPr>
          <p:cNvPr id="345091"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Regardless of the process used to generate strategic alternatives, each resulting alternative must be rigorously evaluated in terms of its ability to meet four criteria:</a:t>
            </a:r>
          </a:p>
          <a:p>
            <a:r>
              <a:rPr lang="en-US" sz="1200" b="0" i="0" u="none" strike="noStrike" kern="1200" baseline="0" dirty="0" smtClean="0">
                <a:solidFill>
                  <a:schemeClr val="tx1"/>
                </a:solidFill>
                <a:latin typeface="+mn-lt"/>
                <a:ea typeface="+mn-ea"/>
                <a:cs typeface="+mn-cs"/>
              </a:rPr>
              <a:t>1. </a:t>
            </a:r>
            <a:r>
              <a:rPr lang="en-US" sz="1200" b="1" i="0" u="none" strike="noStrike" kern="1200" baseline="0" dirty="0" smtClean="0">
                <a:solidFill>
                  <a:schemeClr val="tx1"/>
                </a:solidFill>
                <a:latin typeface="+mn-lt"/>
                <a:ea typeface="+mn-ea"/>
                <a:cs typeface="+mn-cs"/>
              </a:rPr>
              <a:t>Mutual exclusivity: </a:t>
            </a:r>
            <a:r>
              <a:rPr lang="en-US" sz="1200" b="0" i="0" u="none" strike="noStrike" kern="1200" baseline="0" dirty="0" smtClean="0">
                <a:solidFill>
                  <a:schemeClr val="tx1"/>
                </a:solidFill>
                <a:latin typeface="+mn-lt"/>
                <a:ea typeface="+mn-ea"/>
                <a:cs typeface="+mn-cs"/>
              </a:rPr>
              <a:t>Doing any one alternative would preclude doing any other.</a:t>
            </a:r>
          </a:p>
          <a:p>
            <a:r>
              <a:rPr lang="en-US" sz="1200" b="0" i="0" u="none" strike="noStrike" kern="1200" baseline="0" dirty="0" smtClean="0">
                <a:solidFill>
                  <a:schemeClr val="tx1"/>
                </a:solidFill>
                <a:latin typeface="+mn-lt"/>
                <a:ea typeface="+mn-ea"/>
                <a:cs typeface="+mn-cs"/>
              </a:rPr>
              <a:t>2. </a:t>
            </a:r>
            <a:r>
              <a:rPr lang="en-US" sz="1200" b="1" i="0" u="none" strike="noStrike" kern="1200" baseline="0" dirty="0" smtClean="0">
                <a:solidFill>
                  <a:schemeClr val="tx1"/>
                </a:solidFill>
                <a:latin typeface="+mn-lt"/>
                <a:ea typeface="+mn-ea"/>
                <a:cs typeface="+mn-cs"/>
              </a:rPr>
              <a:t>Success: </a:t>
            </a:r>
            <a:r>
              <a:rPr lang="en-US" sz="1200" b="0" i="0" u="none" strike="noStrike" kern="1200" baseline="0" dirty="0" smtClean="0">
                <a:solidFill>
                  <a:schemeClr val="tx1"/>
                </a:solidFill>
                <a:latin typeface="+mn-lt"/>
                <a:ea typeface="+mn-ea"/>
                <a:cs typeface="+mn-cs"/>
              </a:rPr>
              <a:t>It must be feasible and have a good probability of success.</a:t>
            </a:r>
          </a:p>
          <a:p>
            <a:r>
              <a:rPr lang="en-US" sz="1200" b="0" i="0" u="none" strike="noStrike" kern="1200" baseline="0" dirty="0" smtClean="0">
                <a:solidFill>
                  <a:schemeClr val="tx1"/>
                </a:solidFill>
                <a:latin typeface="+mn-lt"/>
                <a:ea typeface="+mn-ea"/>
                <a:cs typeface="+mn-cs"/>
              </a:rPr>
              <a:t>3. </a:t>
            </a:r>
            <a:r>
              <a:rPr lang="en-US" sz="1200" b="1" i="0" u="none" strike="noStrike" kern="1200" baseline="0" dirty="0" smtClean="0">
                <a:solidFill>
                  <a:schemeClr val="tx1"/>
                </a:solidFill>
                <a:latin typeface="+mn-lt"/>
                <a:ea typeface="+mn-ea"/>
                <a:cs typeface="+mn-cs"/>
              </a:rPr>
              <a:t>Completeness: </a:t>
            </a:r>
            <a:r>
              <a:rPr lang="en-US" sz="1200" b="0" i="0" u="none" strike="noStrike" kern="1200" baseline="0" dirty="0" smtClean="0">
                <a:solidFill>
                  <a:schemeClr val="tx1"/>
                </a:solidFill>
                <a:latin typeface="+mn-lt"/>
                <a:ea typeface="+mn-ea"/>
                <a:cs typeface="+mn-cs"/>
              </a:rPr>
              <a:t>It must take into account all the key strategic issues.</a:t>
            </a:r>
          </a:p>
          <a:p>
            <a:r>
              <a:rPr lang="en-US" sz="1200" b="0" i="0" u="none" strike="noStrike" kern="1200" baseline="0" dirty="0" smtClean="0">
                <a:solidFill>
                  <a:schemeClr val="tx1"/>
                </a:solidFill>
                <a:latin typeface="+mn-lt"/>
                <a:ea typeface="+mn-ea"/>
                <a:cs typeface="+mn-cs"/>
              </a:rPr>
              <a:t>4. </a:t>
            </a:r>
            <a:r>
              <a:rPr lang="en-US" sz="1200" b="1" i="0" u="none" strike="noStrike" kern="1200" baseline="0" dirty="0" smtClean="0">
                <a:solidFill>
                  <a:schemeClr val="tx1"/>
                </a:solidFill>
                <a:latin typeface="+mn-lt"/>
                <a:ea typeface="+mn-ea"/>
                <a:cs typeface="+mn-cs"/>
              </a:rPr>
              <a:t>Internal consistency: </a:t>
            </a:r>
            <a:r>
              <a:rPr lang="en-US" sz="1200" b="0" i="0" u="none" strike="noStrike" kern="1200" baseline="0" dirty="0" smtClean="0">
                <a:solidFill>
                  <a:schemeClr val="tx1"/>
                </a:solidFill>
                <a:latin typeface="+mn-lt"/>
                <a:ea typeface="+mn-ea"/>
                <a:cs typeface="+mn-cs"/>
              </a:rPr>
              <a:t>It must make sense on its own as a strategic decision for the entire</a:t>
            </a:r>
          </a:p>
          <a:p>
            <a:r>
              <a:rPr lang="en-US" sz="1200" b="0" i="0" u="none" strike="noStrike" kern="1200" baseline="0" dirty="0" smtClean="0">
                <a:solidFill>
                  <a:schemeClr val="tx1"/>
                </a:solidFill>
                <a:latin typeface="+mn-lt"/>
                <a:ea typeface="+mn-ea"/>
                <a:cs typeface="+mn-cs"/>
              </a:rPr>
              <a:t>firm and not contradict key goals, policies and strategies currently being pursued by the</a:t>
            </a:r>
          </a:p>
          <a:p>
            <a:r>
              <a:rPr lang="en-US" sz="1200" b="0" i="0" u="none" strike="noStrike" kern="1200" baseline="0" dirty="0" smtClean="0">
                <a:solidFill>
                  <a:schemeClr val="tx1"/>
                </a:solidFill>
                <a:latin typeface="+mn-lt"/>
                <a:ea typeface="+mn-ea"/>
                <a:cs typeface="+mn-cs"/>
              </a:rPr>
              <a:t>firm or its units.</a:t>
            </a:r>
            <a:endParaRPr lang="en-US" alt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EE39C6-702F-4B22-A43D-CDFBA47D2EB2}" type="slidenum">
              <a:rPr lang="en-US" altLang="en-US"/>
              <a:pPr/>
              <a:t>37</a:t>
            </a:fld>
            <a:endParaRPr lang="en-US" altLang="en-US" dirty="0"/>
          </a:p>
        </p:txBody>
      </p:sp>
      <p:sp>
        <p:nvSpPr>
          <p:cNvPr id="346114" name="Rectangle 2"/>
          <p:cNvSpPr>
            <a:spLocks noGrp="1" noRot="1" noChangeAspect="1" noChangeArrowheads="1" noTextEdit="1"/>
          </p:cNvSpPr>
          <p:nvPr>
            <p:ph type="sldImg"/>
          </p:nvPr>
        </p:nvSpPr>
        <p:spPr>
          <a:ln/>
        </p:spPr>
      </p:sp>
      <p:sp>
        <p:nvSpPr>
          <p:cNvPr id="346115"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When crafted correctly, an effective policy accomplishes three things:</a:t>
            </a:r>
          </a:p>
          <a:p>
            <a:r>
              <a:rPr lang="en-US" sz="1200" b="0" i="0" u="none" strike="noStrike" kern="1200" baseline="0" dirty="0" smtClean="0">
                <a:solidFill>
                  <a:schemeClr val="tx1"/>
                </a:solidFill>
                <a:latin typeface="+mn-lt"/>
                <a:ea typeface="+mn-ea"/>
                <a:cs typeface="+mn-cs"/>
              </a:rPr>
              <a:t>■ It forces trade-offs between competing resource demands.</a:t>
            </a:r>
          </a:p>
          <a:p>
            <a:r>
              <a:rPr lang="en-US" sz="1200" b="0" i="0" u="none" strike="noStrike" kern="1200" baseline="0" dirty="0" smtClean="0">
                <a:solidFill>
                  <a:schemeClr val="tx1"/>
                </a:solidFill>
                <a:latin typeface="+mn-lt"/>
                <a:ea typeface="+mn-ea"/>
                <a:cs typeface="+mn-cs"/>
              </a:rPr>
              <a:t>■ It tests the strategic soundness of a particular action.</a:t>
            </a:r>
          </a:p>
          <a:p>
            <a:r>
              <a:rPr lang="en-US" sz="1200" b="0" i="0" u="none" strike="noStrike" kern="1200" baseline="0" dirty="0" smtClean="0">
                <a:solidFill>
                  <a:schemeClr val="tx1"/>
                </a:solidFill>
                <a:latin typeface="+mn-lt"/>
                <a:ea typeface="+mn-ea"/>
                <a:cs typeface="+mn-cs"/>
              </a:rPr>
              <a:t>■ It sets clear boundaries within which employees must operate, while granting them the freedom to experiment within those constraints.</a:t>
            </a:r>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4E46D7-6D0B-4DFB-BF2B-1339ED49E3B1}" type="slidenum">
              <a:rPr lang="en-US" altLang="en-US"/>
              <a:pPr/>
              <a:t>5</a:t>
            </a:fld>
            <a:endParaRPr lang="en-US" altLang="en-US" dirty="0"/>
          </a:p>
        </p:txBody>
      </p:sp>
      <p:sp>
        <p:nvSpPr>
          <p:cNvPr id="317442" name="Rectangle 2"/>
          <p:cNvSpPr>
            <a:spLocks noGrp="1" noRot="1" noChangeAspect="1" noChangeArrowheads="1" noTextEdit="1"/>
          </p:cNvSpPr>
          <p:nvPr>
            <p:ph type="sldImg"/>
          </p:nvPr>
        </p:nvSpPr>
        <p:spPr>
          <a:ln/>
        </p:spPr>
      </p:sp>
      <p:sp>
        <p:nvSpPr>
          <p:cNvPr id="317443"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Using a </a:t>
            </a:r>
            <a:r>
              <a:rPr lang="en-US" sz="1200" b="1" i="0" u="none" strike="noStrike" kern="1200" baseline="0" dirty="0" smtClean="0">
                <a:solidFill>
                  <a:schemeClr val="tx1"/>
                </a:solidFill>
                <a:latin typeface="+mn-lt"/>
                <a:ea typeface="+mn-ea"/>
                <a:cs typeface="+mn-cs"/>
              </a:rPr>
              <a:t>market development strategy,</a:t>
            </a:r>
            <a:r>
              <a:rPr lang="en-US" sz="1200" b="0" i="0" u="none" strike="noStrike" kern="1200" baseline="0" dirty="0" smtClean="0">
                <a:solidFill>
                  <a:schemeClr val="tx1"/>
                </a:solidFill>
                <a:latin typeface="+mn-lt"/>
                <a:ea typeface="+mn-ea"/>
                <a:cs typeface="+mn-cs"/>
              </a:rPr>
              <a:t> a company or business unit can (1) capture a larger share of an existing market for current products through market saturation and market penetration or (2) develop new uses and/or markets for current products.</a:t>
            </a:r>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4AFFE3-E701-47E6-BA3A-5C124404D015}" type="slidenum">
              <a:rPr lang="en-US" altLang="en-US"/>
              <a:pPr/>
              <a:t>6</a:t>
            </a:fld>
            <a:endParaRPr lang="en-US" altLang="en-US" dirty="0"/>
          </a:p>
        </p:txBody>
      </p:sp>
      <p:sp>
        <p:nvSpPr>
          <p:cNvPr id="318466" name="Rectangle 2"/>
          <p:cNvSpPr>
            <a:spLocks noGrp="1" noRot="1" noChangeAspect="1" noChangeArrowheads="1" noTextEdit="1"/>
          </p:cNvSpPr>
          <p:nvPr>
            <p:ph type="sldImg"/>
          </p:nvPr>
        </p:nvSpPr>
        <p:spPr>
          <a:ln/>
        </p:spPr>
      </p:sp>
      <p:sp>
        <p:nvSpPr>
          <p:cNvPr id="318467"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Using the </a:t>
            </a:r>
            <a:r>
              <a:rPr lang="en-US" sz="1200" b="1" i="0" u="none" strike="noStrike" kern="1200" baseline="0" dirty="0" smtClean="0">
                <a:solidFill>
                  <a:schemeClr val="tx1"/>
                </a:solidFill>
                <a:latin typeface="+mn-lt"/>
                <a:ea typeface="+mn-ea"/>
                <a:cs typeface="+mn-cs"/>
              </a:rPr>
              <a:t>product development strategy,</a:t>
            </a:r>
            <a:r>
              <a:rPr lang="en-US" sz="1200" b="0" i="0" u="none" strike="noStrike" kern="1200" baseline="0" dirty="0" smtClean="0">
                <a:solidFill>
                  <a:schemeClr val="tx1"/>
                </a:solidFill>
                <a:latin typeface="+mn-lt"/>
                <a:ea typeface="+mn-ea"/>
                <a:cs typeface="+mn-cs"/>
              </a:rPr>
              <a:t> a company or unit can (1) develop new products for </a:t>
            </a:r>
            <a:r>
              <a:rPr lang="en-US" sz="1200" b="0" i="1" u="none" strike="noStrike" kern="1200" baseline="0" dirty="0" smtClean="0">
                <a:solidFill>
                  <a:schemeClr val="tx1"/>
                </a:solidFill>
                <a:latin typeface="+mn-lt"/>
                <a:ea typeface="+mn-ea"/>
                <a:cs typeface="+mn-cs"/>
              </a:rPr>
              <a:t>existing markets </a:t>
            </a:r>
            <a:r>
              <a:rPr lang="en-US" sz="1200" b="0" i="0" u="none" strike="noStrike" kern="1200" baseline="0" dirty="0" smtClean="0">
                <a:solidFill>
                  <a:schemeClr val="tx1"/>
                </a:solidFill>
                <a:latin typeface="+mn-lt"/>
                <a:ea typeface="+mn-ea"/>
                <a:cs typeface="+mn-cs"/>
              </a:rPr>
              <a:t>or (2) develop new products for </a:t>
            </a:r>
            <a:r>
              <a:rPr lang="en-US" sz="1200" b="0" i="1" u="none" strike="noStrike" kern="1200" baseline="0" dirty="0" smtClean="0">
                <a:solidFill>
                  <a:schemeClr val="tx1"/>
                </a:solidFill>
                <a:latin typeface="+mn-lt"/>
                <a:ea typeface="+mn-ea"/>
                <a:cs typeface="+mn-cs"/>
              </a:rPr>
              <a:t>new markets</a:t>
            </a:r>
            <a:r>
              <a:rPr lang="en-US" sz="1200" b="0" i="0" u="none" strike="noStrike" kern="1200" baseline="0" dirty="0" smtClean="0">
                <a:solidFill>
                  <a:schemeClr val="tx1"/>
                </a:solidFill>
                <a:latin typeface="+mn-lt"/>
                <a:ea typeface="+mn-ea"/>
                <a:cs typeface="+mn-cs"/>
              </a:rPr>
              <a:t>.</a:t>
            </a:r>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614B73-1D72-4BDF-AF62-DD0CA1384ABA}" type="slidenum">
              <a:rPr lang="en-US" altLang="en-US"/>
              <a:pPr/>
              <a:t>7</a:t>
            </a:fld>
            <a:endParaRPr lang="en-US" altLang="en-US" dirty="0"/>
          </a:p>
        </p:txBody>
      </p:sp>
      <p:sp>
        <p:nvSpPr>
          <p:cNvPr id="319490" name="Rectangle 2"/>
          <p:cNvSpPr>
            <a:spLocks noGrp="1" noRot="1" noChangeAspect="1" noChangeArrowheads="1" noTextEdit="1"/>
          </p:cNvSpPr>
          <p:nvPr>
            <p:ph type="sldImg"/>
          </p:nvPr>
        </p:nvSpPr>
        <p:spPr>
          <a:ln/>
        </p:spPr>
      </p:sp>
      <p:sp>
        <p:nvSpPr>
          <p:cNvPr id="319491"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Using a successful brand name to market other products is called </a:t>
            </a:r>
            <a:r>
              <a:rPr lang="en-US" sz="1200" b="1" i="0" u="none" strike="noStrike" kern="1200" baseline="0" dirty="0" smtClean="0">
                <a:solidFill>
                  <a:schemeClr val="tx1"/>
                </a:solidFill>
                <a:latin typeface="+mn-lt"/>
                <a:ea typeface="+mn-ea"/>
                <a:cs typeface="+mn-cs"/>
              </a:rPr>
              <a:t>brand extension, </a:t>
            </a:r>
            <a:r>
              <a:rPr lang="en-US" sz="1200" b="0" i="0" u="none" strike="noStrike" kern="1200" baseline="0" dirty="0" smtClean="0">
                <a:solidFill>
                  <a:schemeClr val="tx1"/>
                </a:solidFill>
                <a:latin typeface="+mn-lt"/>
                <a:ea typeface="+mn-ea"/>
                <a:cs typeface="+mn-cs"/>
              </a:rPr>
              <a:t>and it is a good way to appeal to a company’s current customers.</a:t>
            </a:r>
          </a:p>
          <a:p>
            <a:r>
              <a:rPr lang="en-US" sz="1200" b="0" i="0" u="none" strike="noStrike" kern="1200" baseline="0" dirty="0" smtClean="0">
                <a:solidFill>
                  <a:schemeClr val="tx1"/>
                </a:solidFill>
                <a:latin typeface="+mn-lt"/>
                <a:ea typeface="+mn-ea"/>
                <a:cs typeface="+mn-cs"/>
              </a:rPr>
              <a:t>Many large food and consumer products companies in the United States and Canada follow a </a:t>
            </a:r>
            <a:r>
              <a:rPr lang="en-US" sz="1200" b="1" i="0" u="none" strike="noStrike" kern="1200" baseline="0" dirty="0" smtClean="0">
                <a:solidFill>
                  <a:schemeClr val="tx1"/>
                </a:solidFill>
                <a:latin typeface="+mn-lt"/>
                <a:ea typeface="+mn-ea"/>
                <a:cs typeface="+mn-cs"/>
              </a:rPr>
              <a:t>push strategy </a:t>
            </a:r>
            <a:r>
              <a:rPr lang="en-US" sz="1200" b="0" i="0" u="none" strike="noStrike" kern="1200" baseline="0" dirty="0" smtClean="0">
                <a:solidFill>
                  <a:schemeClr val="tx1"/>
                </a:solidFill>
                <a:latin typeface="+mn-lt"/>
                <a:ea typeface="+mn-ea"/>
                <a:cs typeface="+mn-cs"/>
              </a:rPr>
              <a:t>by spending a large amount of money on trade promotion in order to gain or hold shelf space in retail outlets. The Kellogg Company decided a few years ago to change its emphasis from a push to a </a:t>
            </a:r>
            <a:r>
              <a:rPr lang="en-US" sz="1200" b="1" i="0" u="none" strike="noStrike" kern="1200" baseline="0" dirty="0" smtClean="0">
                <a:solidFill>
                  <a:schemeClr val="tx1"/>
                </a:solidFill>
                <a:latin typeface="+mn-lt"/>
                <a:ea typeface="+mn-ea"/>
                <a:cs typeface="+mn-cs"/>
              </a:rPr>
              <a:t>pull strategy,</a:t>
            </a:r>
          </a:p>
          <a:p>
            <a:r>
              <a:rPr lang="en-US" sz="1200" b="0" i="0" u="none" strike="noStrike" kern="1200" baseline="0" dirty="0" smtClean="0">
                <a:solidFill>
                  <a:schemeClr val="tx1"/>
                </a:solidFill>
                <a:latin typeface="+mn-lt"/>
                <a:ea typeface="+mn-ea"/>
                <a:cs typeface="+mn-cs"/>
              </a:rPr>
              <a:t>in which advertising “pulls” the products through the distribution channels.</a:t>
            </a:r>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1B78B1-3748-447A-BDF5-4A77256A22E9}" type="slidenum">
              <a:rPr lang="en-US" altLang="en-US"/>
              <a:pPr/>
              <a:t>8</a:t>
            </a:fld>
            <a:endParaRPr lang="en-US" altLang="en-US" dirty="0"/>
          </a:p>
        </p:txBody>
      </p:sp>
      <p:sp>
        <p:nvSpPr>
          <p:cNvPr id="320514" name="Rectangle 2"/>
          <p:cNvSpPr>
            <a:spLocks noGrp="1" noRot="1" noChangeAspect="1" noChangeArrowheads="1" noTextEdit="1"/>
          </p:cNvSpPr>
          <p:nvPr>
            <p:ph type="sldImg"/>
          </p:nvPr>
        </p:nvSpPr>
        <p:spPr>
          <a:ln/>
        </p:spPr>
      </p:sp>
      <p:sp>
        <p:nvSpPr>
          <p:cNvPr id="320515"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When pricing a new product, a company or business unit can follow one of two strategies. For new-product pioneers, </a:t>
            </a:r>
            <a:r>
              <a:rPr lang="en-US" sz="1200" b="1" i="0" u="none" strike="noStrike" kern="1200" baseline="0" dirty="0" smtClean="0">
                <a:solidFill>
                  <a:schemeClr val="tx1"/>
                </a:solidFill>
                <a:latin typeface="+mn-lt"/>
                <a:ea typeface="+mn-ea"/>
                <a:cs typeface="+mn-cs"/>
              </a:rPr>
              <a:t>skim pricing </a:t>
            </a:r>
            <a:r>
              <a:rPr lang="en-US" sz="1200" b="0" i="0" u="none" strike="noStrike" kern="1200" baseline="0" dirty="0" smtClean="0">
                <a:solidFill>
                  <a:schemeClr val="tx1"/>
                </a:solidFill>
                <a:latin typeface="+mn-lt"/>
                <a:ea typeface="+mn-ea"/>
                <a:cs typeface="+mn-cs"/>
              </a:rPr>
              <a:t>offers the opportunity to “skim the cream” from the top of the demand curve with a high price while the product is novel and competitors are few.</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Penetration pricing, </a:t>
            </a:r>
            <a:r>
              <a:rPr lang="en-US" sz="1200" b="0" i="0" u="none" strike="noStrike" kern="1200" baseline="0" dirty="0" smtClean="0">
                <a:solidFill>
                  <a:schemeClr val="tx1"/>
                </a:solidFill>
                <a:latin typeface="+mn-lt"/>
                <a:ea typeface="+mn-ea"/>
                <a:cs typeface="+mn-cs"/>
              </a:rPr>
              <a:t>in contrast, attempts to hasten market development and offers the pioneer the opportunity to use the experience curve to gain market share with a low price and then dominate the industry.</a:t>
            </a:r>
            <a:endParaRPr lang="en-US" altLang="en-US" dirty="0" smtClean="0"/>
          </a:p>
          <a:p>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9</a:t>
            </a:fld>
            <a:endParaRPr lang="en-US" dirty="0"/>
          </a:p>
        </p:txBody>
      </p:sp>
    </p:spTree>
    <p:extLst>
      <p:ext uri="{BB962C8B-B14F-4D97-AF65-F5344CB8AC3E}">
        <p14:creationId xmlns:p14="http://schemas.microsoft.com/office/powerpoint/2010/main" val="3263338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327EF4-8DE3-4AC7-B234-A99F0532287E}" type="slidenum">
              <a:rPr lang="en-US" altLang="en-US"/>
              <a:pPr/>
              <a:t>10</a:t>
            </a:fld>
            <a:endParaRPr lang="en-US" altLang="en-US" dirty="0"/>
          </a:p>
        </p:txBody>
      </p:sp>
      <p:sp>
        <p:nvSpPr>
          <p:cNvPr id="321538" name="Rectangle 2"/>
          <p:cNvSpPr>
            <a:spLocks noGrp="1" noRot="1" noChangeAspect="1" noChangeArrowheads="1" noTextEdit="1"/>
          </p:cNvSpPr>
          <p:nvPr>
            <p:ph type="sldImg"/>
          </p:nvPr>
        </p:nvSpPr>
        <p:spPr>
          <a:ln/>
        </p:spPr>
      </p:sp>
      <p:sp>
        <p:nvSpPr>
          <p:cNvPr id="321539"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Financial strategy </a:t>
            </a:r>
            <a:r>
              <a:rPr lang="en-US" sz="1200" b="0" i="0" u="none" strike="noStrike" kern="1200" baseline="0" dirty="0" smtClean="0">
                <a:solidFill>
                  <a:schemeClr val="tx1"/>
                </a:solidFill>
                <a:latin typeface="+mn-lt"/>
                <a:ea typeface="+mn-ea"/>
                <a:cs typeface="+mn-cs"/>
              </a:rPr>
              <a:t>examines the financial implications of corporate- and business-level strategic options and identifies the best financial course of action. </a:t>
            </a:r>
          </a:p>
          <a:p>
            <a:r>
              <a:rPr lang="en-US" sz="1200" b="0" i="0" u="none" strike="noStrike" kern="1200" baseline="0" dirty="0" smtClean="0">
                <a:solidFill>
                  <a:schemeClr val="tx1"/>
                </a:solidFill>
                <a:latin typeface="+mn-lt"/>
                <a:ea typeface="+mn-ea"/>
                <a:cs typeface="+mn-cs"/>
              </a:rPr>
              <a:t>The management of dividends and stock price is an important part of a corporation’s financial strategy.</a:t>
            </a:r>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5181600" y="457201"/>
            <a:ext cx="3276600" cy="3143250"/>
          </a:xfrm>
        </p:spPr>
        <p:txBody>
          <a:bodyPr/>
          <a:lstStyle>
            <a:lvl1pP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181600" y="3886200"/>
            <a:ext cx="32766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3BA836C6-F704-448B-94C4-5B456B503172}" type="slidenum">
              <a:rPr lang="en-US" smtClean="0"/>
              <a:pPr/>
              <a:t>‹#›</a:t>
            </a:fld>
            <a:endParaRPr lang="en-US" dirty="0"/>
          </a:p>
        </p:txBody>
      </p:sp>
      <p:pic>
        <p:nvPicPr>
          <p:cNvPr id="10" name="Picture 9" descr="wheelan 14e cover.JPG"/>
          <p:cNvPicPr>
            <a:picLocks noChangeAspect="1"/>
          </p:cNvPicPr>
          <p:nvPr userDrawn="1"/>
        </p:nvPicPr>
        <p:blipFill>
          <a:blip r:embed="rId3" cstate="print"/>
          <a:stretch>
            <a:fillRect/>
          </a:stretch>
        </p:blipFill>
        <p:spPr>
          <a:xfrm>
            <a:off x="838200" y="762000"/>
            <a:ext cx="3865374" cy="5181600"/>
          </a:xfrm>
          <a:prstGeom prst="rect">
            <a:avLst/>
          </a:prstGeom>
        </p:spPr>
      </p:pic>
    </p:spTree>
    <p:extLst>
      <p:ext uri="{BB962C8B-B14F-4D97-AF65-F5344CB8AC3E}">
        <p14:creationId xmlns:p14="http://schemas.microsoft.com/office/powerpoint/2010/main" val="364235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Copyright © 2015 Pearson Education, Inc. </a:t>
            </a:r>
            <a:endParaRPr lang="en-US" dirty="0"/>
          </a:p>
        </p:txBody>
      </p:sp>
      <p:sp>
        <p:nvSpPr>
          <p:cNvPr id="6" name="Slide Number Placeholder 5"/>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300476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Copyright © 2015 Pearson Education, Inc. </a:t>
            </a:r>
            <a:endParaRPr lang="en-US" dirty="0"/>
          </a:p>
        </p:txBody>
      </p:sp>
      <p:sp>
        <p:nvSpPr>
          <p:cNvPr id="6" name="Slide Number Placeholder 5"/>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2692534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3124200" cy="473075"/>
          </a:xfrm>
          <a:prstGeom prst="rect">
            <a:avLst/>
          </a:prstGeom>
        </p:spPr>
        <p:txBody>
          <a:bodyPr/>
          <a:lstStyle>
            <a:lvl1pPr>
              <a:defRPr/>
            </a:lvl1pPr>
          </a:lstStyle>
          <a:p>
            <a:endParaRPr lang="en-US" altLang="en-US" dirty="0"/>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r>
              <a:rPr lang="en-US" altLang="en-US" dirty="0" smtClean="0"/>
              <a:t>Copyright © 2015 Pearson Education, Inc. </a:t>
            </a:r>
            <a:endParaRPr lang="en-US" altLang="en-US" dirty="0"/>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endParaRPr lang="en-US" altLang="en-US" dirty="0"/>
          </a:p>
          <a:p>
            <a:r>
              <a:rPr lang="en-US" altLang="en-US" dirty="0"/>
              <a:t>8-</a:t>
            </a:r>
            <a:fld id="{9E8415F7-134D-45A3-9CC9-0C2572C070EF}" type="slidenum">
              <a:rPr lang="en-US" altLang="en-US"/>
              <a:pPr/>
              <a:t>‹#›</a:t>
            </a:fld>
            <a:endParaRPr lang="en-US" altLang="en-US" dirty="0"/>
          </a:p>
        </p:txBody>
      </p:sp>
    </p:spTree>
    <p:extLst>
      <p:ext uri="{BB962C8B-B14F-4D97-AF65-F5344CB8AC3E}">
        <p14:creationId xmlns:p14="http://schemas.microsoft.com/office/powerpoint/2010/main" val="812605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8400"/>
            <a:ext cx="3124200" cy="473075"/>
          </a:xfrm>
          <a:prstGeom prst="rect">
            <a:avLst/>
          </a:prstGeom>
        </p:spPr>
        <p:txBody>
          <a:bodyPr/>
          <a:lstStyle>
            <a:lvl1pPr>
              <a:defRPr/>
            </a:lvl1pPr>
          </a:lstStyle>
          <a:p>
            <a:endParaRPr lang="en-US" altLang="en-US" dirty="0"/>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r>
              <a:rPr lang="en-US" altLang="en-US" dirty="0" smtClean="0"/>
              <a:t>Copyright © 2015 Pearson Education, Inc. </a:t>
            </a:r>
            <a:endParaRPr lang="en-US" altLang="en-US" dirty="0"/>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endParaRPr lang="en-US" altLang="en-US" dirty="0"/>
          </a:p>
          <a:p>
            <a:r>
              <a:rPr lang="en-US" altLang="en-US" dirty="0"/>
              <a:t>8-</a:t>
            </a:r>
            <a:fld id="{2F8DB451-5AB9-4E21-9CF8-6A00C1635EB4}" type="slidenum">
              <a:rPr lang="en-US" altLang="en-US"/>
              <a:pPr/>
              <a:t>‹#›</a:t>
            </a:fld>
            <a:endParaRPr lang="en-US" altLang="en-US" dirty="0"/>
          </a:p>
        </p:txBody>
      </p:sp>
    </p:spTree>
    <p:extLst>
      <p:ext uri="{BB962C8B-B14F-4D97-AF65-F5344CB8AC3E}">
        <p14:creationId xmlns:p14="http://schemas.microsoft.com/office/powerpoint/2010/main" val="653122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461963" indent="-461963">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p>
            <a:r>
              <a:rPr lang="en-US" dirty="0" smtClean="0"/>
              <a:t>Copyright © 2015 Pearson Education, Inc. </a:t>
            </a:r>
            <a:endParaRPr lang="en-US" dirty="0"/>
          </a:p>
        </p:txBody>
      </p:sp>
      <p:sp>
        <p:nvSpPr>
          <p:cNvPr id="6" name="Slide Number Placeholder 5"/>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3433426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Copyright © 2015 Pearson Education, Inc. </a:t>
            </a:r>
            <a:endParaRPr lang="en-US" dirty="0"/>
          </a:p>
        </p:txBody>
      </p:sp>
      <p:sp>
        <p:nvSpPr>
          <p:cNvPr id="6" name="Slide Number Placeholder 5"/>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3098730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52600"/>
            <a:ext cx="4038600" cy="4525963"/>
          </a:xfrm>
        </p:spPr>
        <p:txBody>
          <a:bodyPr/>
          <a:lstStyle>
            <a:lvl1pPr marL="461963" indent="-461963">
              <a:defRPr sz="3000"/>
            </a:lvl1pPr>
            <a:lvl2pPr>
              <a:defRPr sz="27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752600"/>
            <a:ext cx="4038600" cy="4525963"/>
          </a:xfrm>
        </p:spPr>
        <p:txBody>
          <a:bodyPr/>
          <a:lstStyle>
            <a:lvl1pPr marL="461963" indent="-461963">
              <a:defRPr sz="3000"/>
            </a:lvl1pPr>
            <a:lvl2pPr>
              <a:defRPr sz="27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1"/>
          </p:nvPr>
        </p:nvSpPr>
        <p:spPr/>
        <p:txBody>
          <a:bodyPr/>
          <a:lstStyle/>
          <a:p>
            <a:r>
              <a:rPr lang="en-US" dirty="0" smtClean="0"/>
              <a:t>Copyright © 2015 Pearson Education, Inc. </a:t>
            </a:r>
            <a:endParaRPr lang="en-US" dirty="0"/>
          </a:p>
        </p:txBody>
      </p:sp>
      <p:sp>
        <p:nvSpPr>
          <p:cNvPr id="7" name="Slide Number Placeholder 6"/>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3384212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Copyright © 2015 Pearson Education, Inc. </a:t>
            </a:r>
            <a:endParaRPr lang="en-US" dirty="0"/>
          </a:p>
        </p:txBody>
      </p:sp>
      <p:sp>
        <p:nvSpPr>
          <p:cNvPr id="9" name="Slide Number Placeholder 8"/>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2275895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3509046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Copyright © 2015 Pearson Education, Inc. </a:t>
            </a:r>
            <a:endParaRPr lang="en-US" dirty="0"/>
          </a:p>
        </p:txBody>
      </p:sp>
      <p:sp>
        <p:nvSpPr>
          <p:cNvPr id="4" name="Slide Number Placeholder 3"/>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136162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Copyright © 2015 Pearson Education, Inc. </a:t>
            </a:r>
            <a:endParaRPr lang="en-US" dirty="0"/>
          </a:p>
        </p:txBody>
      </p:sp>
      <p:sp>
        <p:nvSpPr>
          <p:cNvPr id="7" name="Slide Number Placeholder 6"/>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1338188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Copyright © 2015 Pearson Education, Inc. </a:t>
            </a:r>
            <a:endParaRPr lang="en-US" dirty="0"/>
          </a:p>
        </p:txBody>
      </p:sp>
      <p:sp>
        <p:nvSpPr>
          <p:cNvPr id="7" name="Slide Number Placeholder 6"/>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490337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0" y="0"/>
            <a:ext cx="9144000" cy="1524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526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086100" y="6492875"/>
            <a:ext cx="2971800" cy="365125"/>
          </a:xfrm>
          <a:prstGeom prst="rect">
            <a:avLst/>
          </a:prstGeom>
        </p:spPr>
        <p:txBody>
          <a:bodyPr vert="horz" lIns="91440" tIns="45720" rIns="91440" bIns="45720" rtlCol="0" anchor="ctr"/>
          <a:lstStyle>
            <a:lvl1pPr algn="ctr">
              <a:defRPr sz="1200" b="0">
                <a:solidFill>
                  <a:schemeClr val="tx1"/>
                </a:solidFill>
              </a:defRPr>
            </a:lvl1pPr>
          </a:lstStyle>
          <a:p>
            <a:pPr algn="l"/>
            <a:r>
              <a:rPr lang="en-US" dirty="0" smtClean="0"/>
              <a:t>Copyright © 2015 Pearson Education, Inc. </a:t>
            </a:r>
            <a:endParaRPr lang="en-US" dirty="0"/>
          </a:p>
        </p:txBody>
      </p:sp>
      <p:sp>
        <p:nvSpPr>
          <p:cNvPr id="6" name="Slide Number Placeholder 5"/>
          <p:cNvSpPr>
            <a:spLocks noGrp="1"/>
          </p:cNvSpPr>
          <p:nvPr>
            <p:ph type="sldNum" sz="quarter" idx="4"/>
          </p:nvPr>
        </p:nvSpPr>
        <p:spPr>
          <a:xfrm>
            <a:off x="7010400" y="6487696"/>
            <a:ext cx="2133600" cy="365125"/>
          </a:xfrm>
          <a:prstGeom prst="rect">
            <a:avLst/>
          </a:prstGeom>
        </p:spPr>
        <p:txBody>
          <a:bodyPr vert="horz" lIns="91440" tIns="45720" rIns="91440" bIns="45720" rtlCol="0" anchor="ctr"/>
          <a:lstStyle>
            <a:lvl1pPr algn="r">
              <a:defRPr sz="1200">
                <a:solidFill>
                  <a:schemeClr val="tx1"/>
                </a:solidFill>
              </a:defRPr>
            </a:lvl1pPr>
          </a:lstStyle>
          <a:p>
            <a:r>
              <a:rPr lang="en-US" dirty="0" smtClean="0"/>
              <a:t>3-</a:t>
            </a:r>
            <a:fld id="{3BA836C6-F704-448B-94C4-5B456B503172}" type="slidenum">
              <a:rPr lang="en-US" smtClean="0"/>
              <a:pPr/>
              <a:t>‹#›</a:t>
            </a:fld>
            <a:endParaRPr lang="en-US" dirty="0"/>
          </a:p>
        </p:txBody>
      </p:sp>
      <p:cxnSp>
        <p:nvCxnSpPr>
          <p:cNvPr id="9" name="Straight Connector 8"/>
          <p:cNvCxnSpPr/>
          <p:nvPr userDrawn="1"/>
        </p:nvCxnSpPr>
        <p:spPr>
          <a:xfrm>
            <a:off x="0" y="1524000"/>
            <a:ext cx="9144000" cy="0"/>
          </a:xfrm>
          <a:prstGeom prst="line">
            <a:avLst/>
          </a:prstGeom>
          <a:ln w="38100">
            <a:solidFill>
              <a:schemeClr val="accent1">
                <a:lumMod val="75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457200" y="6400800"/>
            <a:ext cx="8229600" cy="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5501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dt="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461963" indent="-461963" algn="l" defTabSz="914400" rtl="0" eaLnBrk="1" latinLnBrk="0" hangingPunct="1">
        <a:spcBef>
          <a:spcPct val="20000"/>
        </a:spcBef>
        <a:buClr>
          <a:srgbClr val="00CC00"/>
        </a:buClr>
        <a:buSzPct val="125000"/>
        <a:buFont typeface="Wingdings" panose="05000000000000000000" pitchFamily="2" charset="2"/>
        <a:buChar char="ª"/>
        <a:defRPr sz="3200" kern="1200">
          <a:solidFill>
            <a:schemeClr val="tx1"/>
          </a:solidFill>
          <a:latin typeface="+mn-lt"/>
          <a:ea typeface="+mn-ea"/>
          <a:cs typeface="+mn-cs"/>
        </a:defRPr>
      </a:lvl1pPr>
      <a:lvl2pPr marL="798513" indent="-341313" algn="l" defTabSz="914400" rtl="0" eaLnBrk="1" latinLnBrk="0" hangingPunct="1">
        <a:spcBef>
          <a:spcPct val="20000"/>
        </a:spcBef>
        <a:buClr>
          <a:schemeClr val="tx2">
            <a:lumMod val="75000"/>
          </a:schemeClr>
        </a:buClr>
        <a:buFont typeface="Wingdings 3" panose="05040102010807070707" pitchFamily="18" charset="2"/>
        <a:buChar char="9"/>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48200" y="228600"/>
            <a:ext cx="4114800" cy="4114800"/>
          </a:xfrm>
        </p:spPr>
        <p:txBody>
          <a:bodyPr/>
          <a:lstStyle/>
          <a:p>
            <a:r>
              <a:rPr lang="en-US" dirty="0"/>
              <a:t>Strategy Formulation:</a:t>
            </a:r>
            <a:br>
              <a:rPr lang="en-US" dirty="0"/>
            </a:br>
            <a:r>
              <a:rPr lang="en-US" dirty="0"/>
              <a:t>Functional Strategy</a:t>
            </a:r>
            <a:br>
              <a:rPr lang="en-US" dirty="0"/>
            </a:br>
            <a:r>
              <a:rPr lang="en-US" dirty="0"/>
              <a:t>and Strategic Choice</a:t>
            </a:r>
          </a:p>
        </p:txBody>
      </p:sp>
      <p:sp>
        <p:nvSpPr>
          <p:cNvPr id="3" name="Subtitle 2"/>
          <p:cNvSpPr>
            <a:spLocks noGrp="1"/>
          </p:cNvSpPr>
          <p:nvPr>
            <p:ph type="subTitle" idx="1"/>
          </p:nvPr>
        </p:nvSpPr>
        <p:spPr>
          <a:xfrm>
            <a:off x="5181600" y="4572000"/>
            <a:ext cx="3276600" cy="1752600"/>
          </a:xfrm>
        </p:spPr>
        <p:txBody>
          <a:bodyPr/>
          <a:lstStyle/>
          <a:p>
            <a:r>
              <a:rPr lang="en-US" dirty="0" smtClean="0"/>
              <a:t>Chapter 8</a:t>
            </a:r>
            <a:endParaRPr lang="en-US" dirty="0"/>
          </a:p>
        </p:txBody>
      </p:sp>
    </p:spTree>
    <p:extLst>
      <p:ext uri="{BB962C8B-B14F-4D97-AF65-F5344CB8AC3E}">
        <p14:creationId xmlns:p14="http://schemas.microsoft.com/office/powerpoint/2010/main" val="2832396447"/>
      </p:ext>
    </p:extLst>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Financial Strategy</a:t>
            </a:r>
            <a:endParaRPr lang="en-US" dirty="0"/>
          </a:p>
        </p:txBody>
      </p:sp>
      <p:sp>
        <p:nvSpPr>
          <p:cNvPr id="281602" name="Rectangle 2"/>
          <p:cNvSpPr>
            <a:spLocks noGrp="1" noChangeArrowheads="1"/>
          </p:cNvSpPr>
          <p:nvPr>
            <p:ph idx="1"/>
          </p:nvPr>
        </p:nvSpPr>
        <p:spPr/>
        <p:txBody>
          <a:bodyPr>
            <a:normAutofit/>
          </a:bodyPr>
          <a:lstStyle/>
          <a:p>
            <a:r>
              <a:rPr lang="en-US" altLang="en-US" b="1" dirty="0" smtClean="0"/>
              <a:t>Financial Strategy</a:t>
            </a:r>
          </a:p>
          <a:p>
            <a:pPr lvl="1"/>
            <a:r>
              <a:rPr lang="en-US" altLang="en-US" dirty="0" smtClean="0"/>
              <a:t>examines the financial implications of corporate- and business-level strategic options and identifies the best financial course of action</a:t>
            </a:r>
          </a:p>
          <a:p>
            <a:endParaRPr lang="en-US" altLang="en-US" sz="500" dirty="0" smtClean="0"/>
          </a:p>
          <a:p>
            <a:r>
              <a:rPr lang="en-US" sz="3000" dirty="0"/>
              <a:t>The management of </a:t>
            </a:r>
            <a:r>
              <a:rPr lang="en-US" sz="3000" dirty="0">
                <a:solidFill>
                  <a:schemeClr val="tx2">
                    <a:lumMod val="60000"/>
                    <a:lumOff val="40000"/>
                  </a:schemeClr>
                </a:solidFill>
              </a:rPr>
              <a:t>dividends</a:t>
            </a:r>
            <a:r>
              <a:rPr lang="en-US" sz="3000" dirty="0"/>
              <a:t> and </a:t>
            </a:r>
            <a:r>
              <a:rPr lang="en-US" sz="3000" dirty="0">
                <a:solidFill>
                  <a:schemeClr val="tx2">
                    <a:lumMod val="60000"/>
                    <a:lumOff val="40000"/>
                  </a:schemeClr>
                </a:solidFill>
              </a:rPr>
              <a:t>stock price </a:t>
            </a:r>
            <a:r>
              <a:rPr lang="en-US" sz="3000" dirty="0"/>
              <a:t>is an important part of a </a:t>
            </a:r>
            <a:r>
              <a:rPr lang="en-US" sz="3000" dirty="0" smtClean="0"/>
              <a:t>corporation’s financial strategy.</a:t>
            </a:r>
            <a:endParaRPr lang="en-US" altLang="en-US" sz="3000" dirty="0" smtClean="0"/>
          </a:p>
          <a:p>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8-</a:t>
            </a:r>
            <a:fld id="{E6DA04FD-9DCA-4EA1-9B0F-42276EC36D13}" type="slidenum">
              <a:rPr lang="en-US" altLang="en-US" smtClean="0"/>
              <a:pPr/>
              <a:t>10</a:t>
            </a:fld>
            <a:endParaRPr lang="en-US" altLang="en-US" dirty="0"/>
          </a:p>
        </p:txBody>
      </p:sp>
    </p:spTree>
    <p:extLst>
      <p:ext uri="{BB962C8B-B14F-4D97-AF65-F5344CB8AC3E}">
        <p14:creationId xmlns:p14="http://schemas.microsoft.com/office/powerpoint/2010/main" val="20887363"/>
      </p:ext>
    </p:extLst>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Financial Strategy</a:t>
            </a:r>
          </a:p>
        </p:txBody>
      </p:sp>
      <p:sp>
        <p:nvSpPr>
          <p:cNvPr id="282626" name="Rectangle 2"/>
          <p:cNvSpPr>
            <a:spLocks noGrp="1" noChangeArrowheads="1"/>
          </p:cNvSpPr>
          <p:nvPr>
            <p:ph idx="1"/>
          </p:nvPr>
        </p:nvSpPr>
        <p:spPr/>
        <p:txBody>
          <a:bodyPr/>
          <a:lstStyle/>
          <a:p>
            <a:r>
              <a:rPr lang="en-US" altLang="en-US" b="1" dirty="0" smtClean="0"/>
              <a:t>Leveraged buyout</a:t>
            </a:r>
          </a:p>
          <a:p>
            <a:pPr lvl="1"/>
            <a:r>
              <a:rPr lang="en-US" altLang="en-US" dirty="0" smtClean="0"/>
              <a:t>company is acquired in a transaction financed largely by debt usually obtained from a third party</a:t>
            </a:r>
          </a:p>
          <a:p>
            <a:endParaRPr lang="en-US" altLang="en-US" sz="500" dirty="0" smtClean="0"/>
          </a:p>
          <a:p>
            <a:r>
              <a:rPr lang="en-US" altLang="en-US" b="1" dirty="0" smtClean="0"/>
              <a:t>Reverse stock split</a:t>
            </a:r>
          </a:p>
          <a:p>
            <a:pPr lvl="1"/>
            <a:r>
              <a:rPr lang="en-US" altLang="en-US" dirty="0" smtClean="0"/>
              <a:t>investor’s shares are split in half for the same total amount of money</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8-</a:t>
            </a:r>
            <a:fld id="{2C5076BD-6F12-4220-99D7-F1AF188536B8}" type="slidenum">
              <a:rPr lang="en-US" altLang="en-US" smtClean="0"/>
              <a:pPr/>
              <a:t>11</a:t>
            </a:fld>
            <a:endParaRPr lang="en-US" altLang="en-US" dirty="0"/>
          </a:p>
        </p:txBody>
      </p:sp>
    </p:spTree>
    <p:extLst>
      <p:ext uri="{BB962C8B-B14F-4D97-AF65-F5344CB8AC3E}">
        <p14:creationId xmlns:p14="http://schemas.microsoft.com/office/powerpoint/2010/main" val="68336884"/>
      </p:ext>
    </p:extLst>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Research and </a:t>
            </a:r>
            <a:br>
              <a:rPr lang="en-US" dirty="0" smtClean="0"/>
            </a:br>
            <a:r>
              <a:rPr lang="en-US" dirty="0" smtClean="0"/>
              <a:t>Development Strategy</a:t>
            </a:r>
            <a:endParaRPr lang="en-US" dirty="0"/>
          </a:p>
        </p:txBody>
      </p:sp>
      <p:sp>
        <p:nvSpPr>
          <p:cNvPr id="283650" name="Rectangle 2"/>
          <p:cNvSpPr>
            <a:spLocks noGrp="1" noChangeArrowheads="1"/>
          </p:cNvSpPr>
          <p:nvPr>
            <p:ph idx="1"/>
          </p:nvPr>
        </p:nvSpPr>
        <p:spPr/>
        <p:txBody>
          <a:bodyPr>
            <a:normAutofit/>
          </a:bodyPr>
          <a:lstStyle/>
          <a:p>
            <a:r>
              <a:rPr lang="en-US" altLang="en-US" b="1" dirty="0" smtClean="0"/>
              <a:t>Research and Development Strategy</a:t>
            </a:r>
          </a:p>
          <a:p>
            <a:pPr lvl="1"/>
            <a:r>
              <a:rPr lang="en-US" altLang="en-US" dirty="0" smtClean="0"/>
              <a:t>deals with product and process innovation and improvement</a:t>
            </a:r>
          </a:p>
          <a:p>
            <a:pPr lvl="1"/>
            <a:r>
              <a:rPr lang="en-US" dirty="0"/>
              <a:t>also </a:t>
            </a:r>
            <a:r>
              <a:rPr lang="en-US" dirty="0" smtClean="0"/>
              <a:t>deals with </a:t>
            </a:r>
            <a:r>
              <a:rPr lang="en-US" dirty="0"/>
              <a:t>the appropriate mix of different types of </a:t>
            </a:r>
            <a:r>
              <a:rPr lang="en-US" dirty="0" smtClean="0"/>
              <a:t>R&amp;D and </a:t>
            </a:r>
            <a:r>
              <a:rPr lang="en-US" dirty="0"/>
              <a:t>question of how new technology should be accessed</a:t>
            </a:r>
            <a:endParaRPr lang="en-US" dirty="0" smtClean="0"/>
          </a:p>
          <a:p>
            <a:pPr lvl="1"/>
            <a:endParaRPr lang="en-US" altLang="en-US" dirty="0" smtClean="0"/>
          </a:p>
          <a:p>
            <a:endParaRPr lang="en-US" altLang="en-US"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8-</a:t>
            </a:r>
            <a:fld id="{4C4B17C2-D9CB-4F3A-B683-184125DAA0B8}" type="slidenum">
              <a:rPr lang="en-US" altLang="en-US" smtClean="0"/>
              <a:pPr/>
              <a:t>12</a:t>
            </a:fld>
            <a:endParaRPr lang="en-US" altLang="en-US" dirty="0"/>
          </a:p>
        </p:txBody>
      </p:sp>
    </p:spTree>
    <p:extLst>
      <p:ext uri="{BB962C8B-B14F-4D97-AF65-F5344CB8AC3E}">
        <p14:creationId xmlns:p14="http://schemas.microsoft.com/office/powerpoint/2010/main" val="2723286663"/>
      </p:ext>
    </p:extLst>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Research and </a:t>
            </a:r>
            <a:br>
              <a:rPr lang="en-US" dirty="0"/>
            </a:br>
            <a:r>
              <a:rPr lang="en-US" dirty="0"/>
              <a:t>Development Strategy</a:t>
            </a:r>
          </a:p>
        </p:txBody>
      </p:sp>
      <p:sp>
        <p:nvSpPr>
          <p:cNvPr id="3" name="Content Placeholder 2"/>
          <p:cNvSpPr>
            <a:spLocks noGrp="1"/>
          </p:cNvSpPr>
          <p:nvPr>
            <p:ph idx="1"/>
          </p:nvPr>
        </p:nvSpPr>
        <p:spPr/>
        <p:txBody>
          <a:bodyPr>
            <a:normAutofit lnSpcReduction="10000"/>
          </a:bodyPr>
          <a:lstStyle/>
          <a:p>
            <a:r>
              <a:rPr lang="en-US" altLang="en-US" b="1" dirty="0"/>
              <a:t>Technological </a:t>
            </a:r>
            <a:r>
              <a:rPr lang="en-US" altLang="en-US" b="1" dirty="0" smtClean="0"/>
              <a:t>leader</a:t>
            </a:r>
          </a:p>
          <a:p>
            <a:pPr lvl="1"/>
            <a:r>
              <a:rPr lang="en-US" altLang="en-US" dirty="0"/>
              <a:t>p</a:t>
            </a:r>
            <a:r>
              <a:rPr lang="en-US" altLang="en-US" dirty="0" smtClean="0"/>
              <a:t>ioneering an </a:t>
            </a:r>
            <a:r>
              <a:rPr lang="en-US" altLang="en-US" dirty="0"/>
              <a:t>innovation</a:t>
            </a:r>
          </a:p>
          <a:p>
            <a:r>
              <a:rPr lang="en-US" altLang="en-US" b="1" dirty="0"/>
              <a:t>Technological </a:t>
            </a:r>
            <a:r>
              <a:rPr lang="en-US" altLang="en-US" b="1" dirty="0" smtClean="0"/>
              <a:t>follower</a:t>
            </a:r>
          </a:p>
          <a:p>
            <a:pPr lvl="1"/>
            <a:r>
              <a:rPr lang="en-US" altLang="en-US" dirty="0" smtClean="0"/>
              <a:t>imitating </a:t>
            </a:r>
            <a:r>
              <a:rPr lang="en-US" altLang="en-US" dirty="0"/>
              <a:t>the products of competitors</a:t>
            </a:r>
          </a:p>
          <a:p>
            <a:r>
              <a:rPr lang="en-US" altLang="en-US" b="1" dirty="0"/>
              <a:t>Open </a:t>
            </a:r>
            <a:r>
              <a:rPr lang="en-US" altLang="en-US" b="1" dirty="0" smtClean="0"/>
              <a:t>innovation</a:t>
            </a:r>
          </a:p>
          <a:p>
            <a:pPr lvl="1"/>
            <a:r>
              <a:rPr lang="en-US" dirty="0" smtClean="0"/>
              <a:t>firm </a:t>
            </a:r>
            <a:r>
              <a:rPr lang="en-US" dirty="0"/>
              <a:t>uses alliances and </a:t>
            </a:r>
            <a:r>
              <a:rPr lang="en-US" dirty="0" smtClean="0"/>
              <a:t>connections with </a:t>
            </a:r>
            <a:r>
              <a:rPr lang="en-US" dirty="0"/>
              <a:t>corporate, government, academic </a:t>
            </a:r>
            <a:r>
              <a:rPr lang="en-US" dirty="0" smtClean="0"/>
              <a:t>labs </a:t>
            </a:r>
            <a:r>
              <a:rPr lang="en-US" dirty="0"/>
              <a:t>and consumers to develop new </a:t>
            </a:r>
            <a:r>
              <a:rPr lang="en-US" dirty="0" smtClean="0"/>
              <a:t>products and processes</a:t>
            </a:r>
            <a:endParaRPr lang="en-US" alt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8-</a:t>
            </a:r>
            <a:fld id="{3BA836C6-F704-448B-94C4-5B456B503172}" type="slidenum">
              <a:rPr lang="en-US" smtClean="0"/>
              <a:pPr/>
              <a:t>13</a:t>
            </a:fld>
            <a:endParaRPr lang="en-US" dirty="0"/>
          </a:p>
        </p:txBody>
      </p:sp>
    </p:spTree>
    <p:extLst>
      <p:ext uri="{BB962C8B-B14F-4D97-AF65-F5344CB8AC3E}">
        <p14:creationId xmlns:p14="http://schemas.microsoft.com/office/powerpoint/2010/main" val="1403479506"/>
      </p:ext>
    </p:extLst>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Operations Strategy</a:t>
            </a:r>
            <a:endParaRPr lang="en-US" dirty="0"/>
          </a:p>
        </p:txBody>
      </p:sp>
      <p:sp>
        <p:nvSpPr>
          <p:cNvPr id="286722" name="Rectangle 2"/>
          <p:cNvSpPr>
            <a:spLocks noGrp="1" noChangeArrowheads="1"/>
          </p:cNvSpPr>
          <p:nvPr>
            <p:ph idx="1"/>
          </p:nvPr>
        </p:nvSpPr>
        <p:spPr/>
        <p:txBody>
          <a:bodyPr>
            <a:normAutofit/>
          </a:bodyPr>
          <a:lstStyle/>
          <a:p>
            <a:r>
              <a:rPr lang="en-US" altLang="en-US" b="1" dirty="0" smtClean="0"/>
              <a:t>Operations Strategy</a:t>
            </a:r>
          </a:p>
          <a:p>
            <a:pPr lvl="1"/>
            <a:r>
              <a:rPr lang="en-US" altLang="en-US" dirty="0" smtClean="0"/>
              <a:t>determines how and where a product or service is to be manufactured, the level of vertical integration in the production process, the deployment of physical resources and relationships with suppliers</a:t>
            </a:r>
          </a:p>
          <a:p>
            <a:endParaRPr lang="en-US" altLang="en-US"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7" name="Slide Number Placeholder 6"/>
          <p:cNvSpPr>
            <a:spLocks noGrp="1"/>
          </p:cNvSpPr>
          <p:nvPr>
            <p:ph type="sldNum" sz="quarter" idx="12"/>
          </p:nvPr>
        </p:nvSpPr>
        <p:spPr/>
        <p:txBody>
          <a:bodyPr/>
          <a:lstStyle/>
          <a:p>
            <a:endParaRPr lang="en-US" altLang="en-US" dirty="0" smtClean="0"/>
          </a:p>
          <a:p>
            <a:r>
              <a:rPr lang="en-US" altLang="en-US" dirty="0" smtClean="0"/>
              <a:t>8-</a:t>
            </a:r>
            <a:fld id="{19AEB006-B322-48A4-AC0F-D73E8CDAF945}" type="slidenum">
              <a:rPr lang="en-US" altLang="en-US" smtClean="0"/>
              <a:pPr/>
              <a:t>14</a:t>
            </a:fld>
            <a:endParaRPr lang="en-US" altLang="en-US" dirty="0"/>
          </a:p>
        </p:txBody>
      </p:sp>
    </p:spTree>
    <p:extLst>
      <p:ext uri="{BB962C8B-B14F-4D97-AF65-F5344CB8AC3E}">
        <p14:creationId xmlns:p14="http://schemas.microsoft.com/office/powerpoint/2010/main" val="3836351427"/>
      </p:ext>
    </p:extLst>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ltLang="en-US" dirty="0"/>
              <a:t>Purchasing </a:t>
            </a:r>
            <a:r>
              <a:rPr lang="en-US" altLang="en-US" dirty="0" smtClean="0"/>
              <a:t>Strategy</a:t>
            </a:r>
            <a:endParaRPr lang="en-US" dirty="0"/>
          </a:p>
        </p:txBody>
      </p:sp>
      <p:sp>
        <p:nvSpPr>
          <p:cNvPr id="287746" name="Rectangle 2"/>
          <p:cNvSpPr>
            <a:spLocks noGrp="1" noChangeArrowheads="1"/>
          </p:cNvSpPr>
          <p:nvPr>
            <p:ph idx="1"/>
          </p:nvPr>
        </p:nvSpPr>
        <p:spPr/>
        <p:txBody>
          <a:bodyPr>
            <a:normAutofit/>
          </a:bodyPr>
          <a:lstStyle/>
          <a:p>
            <a:r>
              <a:rPr lang="en-US" altLang="en-US" b="1" dirty="0" smtClean="0"/>
              <a:t>Purchasing Strategy</a:t>
            </a:r>
          </a:p>
          <a:p>
            <a:pPr lvl="1"/>
            <a:r>
              <a:rPr lang="en-US" altLang="en-US" dirty="0" smtClean="0"/>
              <a:t>deals with obtaining raw materials, parts and supplies needed to perform the operations function</a:t>
            </a:r>
          </a:p>
          <a:p>
            <a:pPr lvl="1"/>
            <a:r>
              <a:rPr lang="en-US" dirty="0"/>
              <a:t>multiple, </a:t>
            </a:r>
            <a:r>
              <a:rPr lang="en-US" dirty="0" smtClean="0"/>
              <a:t>sole </a:t>
            </a:r>
            <a:r>
              <a:rPr lang="en-US" dirty="0"/>
              <a:t>and parallel sourcing</a:t>
            </a:r>
            <a:endParaRPr lang="en-US" altLang="en-US" dirty="0" smtClean="0"/>
          </a:p>
          <a:p>
            <a:endParaRPr lang="en-US" altLang="en-US"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8-</a:t>
            </a:r>
            <a:fld id="{B94BDE8E-BB6B-4545-A5F0-357AEEA2D247}" type="slidenum">
              <a:rPr lang="en-US" altLang="en-US" smtClean="0"/>
              <a:pPr/>
              <a:t>15</a:t>
            </a:fld>
            <a:endParaRPr lang="en-US" altLang="en-US" dirty="0"/>
          </a:p>
        </p:txBody>
      </p:sp>
    </p:spTree>
    <p:extLst>
      <p:ext uri="{BB962C8B-B14F-4D97-AF65-F5344CB8AC3E}">
        <p14:creationId xmlns:p14="http://schemas.microsoft.com/office/powerpoint/2010/main" val="3526356088"/>
      </p:ext>
    </p:extLst>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Purchasing Strategy</a:t>
            </a:r>
            <a:endParaRPr lang="en-US" dirty="0"/>
          </a:p>
        </p:txBody>
      </p:sp>
      <p:sp>
        <p:nvSpPr>
          <p:cNvPr id="3" name="Content Placeholder 2"/>
          <p:cNvSpPr>
            <a:spLocks noGrp="1"/>
          </p:cNvSpPr>
          <p:nvPr>
            <p:ph idx="1"/>
          </p:nvPr>
        </p:nvSpPr>
        <p:spPr/>
        <p:txBody>
          <a:bodyPr>
            <a:normAutofit/>
          </a:bodyPr>
          <a:lstStyle/>
          <a:p>
            <a:r>
              <a:rPr lang="en-US" sz="3000" b="1" dirty="0" smtClean="0"/>
              <a:t>Multiple sourcing</a:t>
            </a:r>
          </a:p>
          <a:p>
            <a:pPr lvl="1"/>
            <a:r>
              <a:rPr lang="en-US" sz="2700" dirty="0"/>
              <a:t>t</a:t>
            </a:r>
            <a:r>
              <a:rPr lang="en-US" sz="2700" dirty="0" smtClean="0"/>
              <a:t>he purchasing company orders a particular part from several vendors</a:t>
            </a:r>
            <a:endParaRPr lang="en-US" dirty="0" smtClean="0"/>
          </a:p>
          <a:p>
            <a:r>
              <a:rPr lang="en-US" sz="3000" b="1" dirty="0" smtClean="0"/>
              <a:t>Sole sourcing </a:t>
            </a:r>
          </a:p>
          <a:p>
            <a:pPr lvl="1"/>
            <a:r>
              <a:rPr lang="en-US" sz="2700" dirty="0" smtClean="0"/>
              <a:t>relies on only one supplier for a particular part</a:t>
            </a:r>
          </a:p>
          <a:p>
            <a:r>
              <a:rPr lang="en-US" sz="3000" b="1" dirty="0" smtClean="0"/>
              <a:t>Parallel sourcing</a:t>
            </a:r>
          </a:p>
          <a:p>
            <a:pPr lvl="1"/>
            <a:r>
              <a:rPr lang="en-US" sz="2700" dirty="0" smtClean="0"/>
              <a:t>two suppliers are the sole suppliers of two different parts, but they are also backup suppliers for each other’s parts</a:t>
            </a:r>
          </a:p>
          <a:p>
            <a:endParaRPr lang="en-US" alt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8-</a:t>
            </a:r>
            <a:fld id="{3BA836C6-F704-448B-94C4-5B456B503172}" type="slidenum">
              <a:rPr lang="en-US" smtClean="0"/>
              <a:pPr/>
              <a:t>16</a:t>
            </a:fld>
            <a:endParaRPr lang="en-US" dirty="0"/>
          </a:p>
        </p:txBody>
      </p:sp>
    </p:spTree>
    <p:extLst>
      <p:ext uri="{BB962C8B-B14F-4D97-AF65-F5344CB8AC3E}">
        <p14:creationId xmlns:p14="http://schemas.microsoft.com/office/powerpoint/2010/main" val="3982223912"/>
      </p:ext>
    </p:extLst>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ltLang="en-US" dirty="0"/>
              <a:t>Logistics </a:t>
            </a:r>
            <a:r>
              <a:rPr lang="en-US" altLang="en-US" dirty="0" smtClean="0"/>
              <a:t>Strategy</a:t>
            </a:r>
            <a:endParaRPr lang="en-US" dirty="0"/>
          </a:p>
        </p:txBody>
      </p:sp>
      <p:sp>
        <p:nvSpPr>
          <p:cNvPr id="288770" name="Rectangle 2"/>
          <p:cNvSpPr>
            <a:spLocks noGrp="1" noChangeArrowheads="1"/>
          </p:cNvSpPr>
          <p:nvPr>
            <p:ph idx="1"/>
          </p:nvPr>
        </p:nvSpPr>
        <p:spPr/>
        <p:txBody>
          <a:bodyPr>
            <a:normAutofit/>
          </a:bodyPr>
          <a:lstStyle/>
          <a:p>
            <a:r>
              <a:rPr lang="en-US" altLang="en-US" b="1" dirty="0" smtClean="0"/>
              <a:t>Logistics Strategy</a:t>
            </a:r>
          </a:p>
          <a:p>
            <a:pPr lvl="1"/>
            <a:r>
              <a:rPr lang="en-US" altLang="en-US" dirty="0" smtClean="0"/>
              <a:t>deals with the flow of products into and out of the manufacturing process</a:t>
            </a:r>
          </a:p>
          <a:p>
            <a:pPr lvl="1"/>
            <a:endParaRPr lang="en-US" altLang="en-US" sz="500" dirty="0" smtClean="0"/>
          </a:p>
          <a:p>
            <a:r>
              <a:rPr lang="en-US" altLang="en-US" dirty="0" smtClean="0"/>
              <a:t>Trends include:</a:t>
            </a:r>
          </a:p>
          <a:p>
            <a:pPr lvl="1"/>
            <a:r>
              <a:rPr lang="en-US" altLang="en-US" dirty="0" smtClean="0"/>
              <a:t>Centralization</a:t>
            </a:r>
          </a:p>
          <a:p>
            <a:pPr lvl="1"/>
            <a:r>
              <a:rPr lang="en-US" altLang="en-US" dirty="0" smtClean="0"/>
              <a:t>Outsourcing</a:t>
            </a:r>
          </a:p>
          <a:p>
            <a:pPr lvl="1"/>
            <a:r>
              <a:rPr lang="en-US" altLang="en-US" dirty="0" smtClean="0"/>
              <a:t>Internet</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8-</a:t>
            </a:r>
            <a:fld id="{E4EFC396-592F-478A-8CF4-DD1C1A505128}" type="slidenum">
              <a:rPr lang="en-US" altLang="en-US" smtClean="0"/>
              <a:pPr/>
              <a:t>17</a:t>
            </a:fld>
            <a:endParaRPr lang="en-US" altLang="en-US" dirty="0"/>
          </a:p>
        </p:txBody>
      </p:sp>
    </p:spTree>
    <p:extLst>
      <p:ext uri="{BB962C8B-B14F-4D97-AF65-F5344CB8AC3E}">
        <p14:creationId xmlns:p14="http://schemas.microsoft.com/office/powerpoint/2010/main" val="1513052477"/>
      </p:ext>
    </p:extLst>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HRM Strategy</a:t>
            </a:r>
            <a:endParaRPr lang="en-US" dirty="0"/>
          </a:p>
        </p:txBody>
      </p:sp>
      <p:sp>
        <p:nvSpPr>
          <p:cNvPr id="3" name="Content Placeholder 2"/>
          <p:cNvSpPr>
            <a:spLocks noGrp="1"/>
          </p:cNvSpPr>
          <p:nvPr>
            <p:ph idx="1"/>
          </p:nvPr>
        </p:nvSpPr>
        <p:spPr/>
        <p:txBody>
          <a:bodyPr>
            <a:normAutofit/>
          </a:bodyPr>
          <a:lstStyle/>
          <a:p>
            <a:r>
              <a:rPr lang="en-US" b="1" dirty="0"/>
              <a:t>HRM </a:t>
            </a:r>
            <a:r>
              <a:rPr lang="en-US" b="1" dirty="0" smtClean="0"/>
              <a:t>strategy</a:t>
            </a:r>
            <a:endParaRPr lang="en-US" dirty="0"/>
          </a:p>
          <a:p>
            <a:pPr lvl="1"/>
            <a:r>
              <a:rPr lang="en-US" dirty="0" smtClean="0"/>
              <a:t>addresses </a:t>
            </a:r>
            <a:r>
              <a:rPr lang="en-US" dirty="0"/>
              <a:t>the issue of whether a company or </a:t>
            </a:r>
            <a:r>
              <a:rPr lang="en-US" dirty="0" smtClean="0"/>
              <a:t>business unit </a:t>
            </a:r>
            <a:r>
              <a:rPr lang="en-US" dirty="0"/>
              <a:t>should hire a large number of low-skilled employees who receive low pay, </a:t>
            </a:r>
            <a:r>
              <a:rPr lang="en-US" dirty="0" smtClean="0"/>
              <a:t>perform repetitive jobs </a:t>
            </a:r>
            <a:r>
              <a:rPr lang="en-US" dirty="0"/>
              <a:t>and will most likely quit after a short time (the fast-food restaurant strategy) </a:t>
            </a:r>
            <a:r>
              <a:rPr lang="en-US" dirty="0" smtClean="0"/>
              <a:t>or hire </a:t>
            </a:r>
            <a:r>
              <a:rPr lang="en-US" dirty="0"/>
              <a:t>skilled employees who receive relatively high pay and are cross-trained to participate </a:t>
            </a:r>
            <a:r>
              <a:rPr lang="en-US" dirty="0" smtClean="0"/>
              <a:t>in </a:t>
            </a:r>
            <a:r>
              <a:rPr lang="en-US" i="1" dirty="0" smtClean="0">
                <a:solidFill>
                  <a:schemeClr val="tx2">
                    <a:lumMod val="60000"/>
                    <a:lumOff val="40000"/>
                  </a:schemeClr>
                </a:solidFill>
              </a:rPr>
              <a:t>self-managing </a:t>
            </a:r>
            <a:r>
              <a:rPr lang="en-US" i="1" dirty="0">
                <a:solidFill>
                  <a:schemeClr val="tx2">
                    <a:lumMod val="60000"/>
                    <a:lumOff val="40000"/>
                  </a:schemeClr>
                </a:solidFill>
              </a:rPr>
              <a:t>work </a:t>
            </a:r>
            <a:r>
              <a:rPr lang="en-US" i="1" dirty="0" smtClean="0">
                <a:solidFill>
                  <a:schemeClr val="tx2">
                    <a:lumMod val="60000"/>
                    <a:lumOff val="40000"/>
                  </a:schemeClr>
                </a:solidFill>
              </a:rPr>
              <a:t>teams</a:t>
            </a:r>
            <a:endParaRPr lang="en-US" dirty="0">
              <a:solidFill>
                <a:schemeClr val="tx2">
                  <a:lumMod val="60000"/>
                  <a:lumOff val="40000"/>
                </a:schemeClr>
              </a:solidFill>
            </a:endParaRPr>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8-</a:t>
            </a:r>
            <a:fld id="{3BA836C6-F704-448B-94C4-5B456B503172}" type="slidenum">
              <a:rPr lang="en-US" smtClean="0"/>
              <a:pPr/>
              <a:t>18</a:t>
            </a:fld>
            <a:endParaRPr lang="en-US" dirty="0"/>
          </a:p>
        </p:txBody>
      </p:sp>
    </p:spTree>
    <p:extLst>
      <p:ext uri="{BB962C8B-B14F-4D97-AF65-F5344CB8AC3E}">
        <p14:creationId xmlns:p14="http://schemas.microsoft.com/office/powerpoint/2010/main" val="3433324506"/>
      </p:ext>
    </p:extLst>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Technology</a:t>
            </a:r>
            <a:endParaRPr lang="en-US" dirty="0"/>
          </a:p>
        </p:txBody>
      </p:sp>
      <p:sp>
        <p:nvSpPr>
          <p:cNvPr id="3" name="Content Placeholder 2"/>
          <p:cNvSpPr>
            <a:spLocks noGrp="1"/>
          </p:cNvSpPr>
          <p:nvPr>
            <p:ph idx="1"/>
          </p:nvPr>
        </p:nvSpPr>
        <p:spPr/>
        <p:txBody>
          <a:bodyPr/>
          <a:lstStyle/>
          <a:p>
            <a:r>
              <a:rPr lang="en-US" b="1" dirty="0" smtClean="0"/>
              <a:t>Follow-the-sun management</a:t>
            </a:r>
            <a:endParaRPr lang="en-US" dirty="0"/>
          </a:p>
          <a:p>
            <a:pPr lvl="1"/>
            <a:r>
              <a:rPr lang="en-US" dirty="0" smtClean="0"/>
              <a:t>project team members living in one country can pass their work to team members in another country in which the work day is just beginning.</a:t>
            </a:r>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8-</a:t>
            </a:r>
            <a:fld id="{3BA836C6-F704-448B-94C4-5B456B503172}" type="slidenum">
              <a:rPr lang="en-US" smtClean="0"/>
              <a:pPr/>
              <a:t>19</a:t>
            </a:fld>
            <a:endParaRPr lang="en-US" dirty="0"/>
          </a:p>
        </p:txBody>
      </p:sp>
    </p:spTree>
    <p:extLst>
      <p:ext uri="{BB962C8B-B14F-4D97-AF65-F5344CB8AC3E}">
        <p14:creationId xmlns:p14="http://schemas.microsoft.com/office/powerpoint/2010/main" val="2379548473"/>
      </p:ext>
    </p:extLst>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normAutofit fontScale="85000" lnSpcReduction="10000"/>
          </a:bodyPr>
          <a:lstStyle/>
          <a:p>
            <a:r>
              <a:rPr lang="en-US" dirty="0"/>
              <a:t>Identify a variety of functional </a:t>
            </a:r>
            <a:r>
              <a:rPr lang="en-US" dirty="0" smtClean="0"/>
              <a:t>strategies that </a:t>
            </a:r>
            <a:r>
              <a:rPr lang="en-US" dirty="0"/>
              <a:t>can be used to achieve </a:t>
            </a:r>
            <a:r>
              <a:rPr lang="en-US" dirty="0" smtClean="0"/>
              <a:t>organizational goals </a:t>
            </a:r>
            <a:r>
              <a:rPr lang="en-US" dirty="0"/>
              <a:t>and objectives</a:t>
            </a:r>
          </a:p>
          <a:p>
            <a:r>
              <a:rPr lang="en-US" dirty="0" smtClean="0"/>
              <a:t>Understand </a:t>
            </a:r>
            <a:r>
              <a:rPr lang="en-US" dirty="0"/>
              <a:t>what activities and </a:t>
            </a:r>
            <a:r>
              <a:rPr lang="en-US" dirty="0" smtClean="0"/>
              <a:t>functions are </a:t>
            </a:r>
            <a:r>
              <a:rPr lang="en-US" dirty="0"/>
              <a:t>appropriate to outsource in order </a:t>
            </a:r>
            <a:r>
              <a:rPr lang="en-US" dirty="0" smtClean="0"/>
              <a:t>to gain </a:t>
            </a:r>
            <a:r>
              <a:rPr lang="en-US" dirty="0"/>
              <a:t>or strengthen competitive </a:t>
            </a:r>
            <a:r>
              <a:rPr lang="en-US" dirty="0" smtClean="0"/>
              <a:t>advantage</a:t>
            </a:r>
          </a:p>
          <a:p>
            <a:r>
              <a:rPr lang="en-US" dirty="0"/>
              <a:t>Recognize strategies to avoid and </a:t>
            </a:r>
            <a:r>
              <a:rPr lang="en-US" dirty="0" smtClean="0"/>
              <a:t>understand why </a:t>
            </a:r>
            <a:r>
              <a:rPr lang="en-US" dirty="0"/>
              <a:t>they are dangerous</a:t>
            </a:r>
          </a:p>
          <a:p>
            <a:r>
              <a:rPr lang="en-US" dirty="0" smtClean="0"/>
              <a:t>Construct </a:t>
            </a:r>
            <a:r>
              <a:rPr lang="en-US" dirty="0"/>
              <a:t>corporate scenarios to </a:t>
            </a:r>
            <a:r>
              <a:rPr lang="en-US" dirty="0" smtClean="0"/>
              <a:t>evaluate strategic </a:t>
            </a:r>
            <a:r>
              <a:rPr lang="en-US" dirty="0"/>
              <a:t>options</a:t>
            </a:r>
          </a:p>
          <a:p>
            <a:r>
              <a:rPr lang="en-US" dirty="0" smtClean="0"/>
              <a:t>Develop </a:t>
            </a:r>
            <a:r>
              <a:rPr lang="en-US" dirty="0"/>
              <a:t>policies to implement </a:t>
            </a:r>
            <a:r>
              <a:rPr lang="en-US" dirty="0" smtClean="0"/>
              <a:t>corporate, business </a:t>
            </a:r>
            <a:r>
              <a:rPr lang="en-US" dirty="0"/>
              <a:t>and functional strategies</a:t>
            </a:r>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8-</a:t>
            </a:r>
            <a:fld id="{3BA836C6-F704-448B-94C4-5B456B503172}" type="slidenum">
              <a:rPr lang="en-US" smtClean="0"/>
              <a:pPr/>
              <a:t>2</a:t>
            </a:fld>
            <a:endParaRPr lang="en-US" dirty="0"/>
          </a:p>
        </p:txBody>
      </p:sp>
    </p:spTree>
    <p:extLst>
      <p:ext uri="{BB962C8B-B14F-4D97-AF65-F5344CB8AC3E}">
        <p14:creationId xmlns:p14="http://schemas.microsoft.com/office/powerpoint/2010/main" val="596814189"/>
      </p:ext>
    </p:extLst>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fontScale="90000"/>
          </a:bodyPr>
          <a:lstStyle/>
          <a:p>
            <a:r>
              <a:rPr lang="en-US" dirty="0"/>
              <a:t>The Sourcing Decision: </a:t>
            </a:r>
            <a:r>
              <a:rPr lang="en-US" dirty="0" smtClean="0"/>
              <a:t/>
            </a:r>
            <a:br>
              <a:rPr lang="en-US" dirty="0" smtClean="0"/>
            </a:br>
            <a:r>
              <a:rPr lang="en-US" dirty="0" smtClean="0"/>
              <a:t>Location </a:t>
            </a:r>
            <a:r>
              <a:rPr lang="en-US" dirty="0"/>
              <a:t>of Functions</a:t>
            </a:r>
          </a:p>
        </p:txBody>
      </p:sp>
      <p:sp>
        <p:nvSpPr>
          <p:cNvPr id="292866" name="Rectangle 2"/>
          <p:cNvSpPr>
            <a:spLocks noGrp="1" noChangeArrowheads="1"/>
          </p:cNvSpPr>
          <p:nvPr>
            <p:ph idx="1"/>
          </p:nvPr>
        </p:nvSpPr>
        <p:spPr/>
        <p:txBody>
          <a:bodyPr>
            <a:normAutofit/>
          </a:bodyPr>
          <a:lstStyle/>
          <a:p>
            <a:r>
              <a:rPr lang="en-US" b="1" dirty="0"/>
              <a:t>Outsourcing </a:t>
            </a:r>
            <a:endParaRPr lang="en-US" dirty="0"/>
          </a:p>
          <a:p>
            <a:pPr lvl="1"/>
            <a:r>
              <a:rPr lang="en-US" dirty="0" smtClean="0"/>
              <a:t>purchasing </a:t>
            </a:r>
            <a:r>
              <a:rPr lang="en-US" dirty="0"/>
              <a:t>from someone else a product or service that had been </a:t>
            </a:r>
            <a:r>
              <a:rPr lang="en-US" dirty="0" smtClean="0"/>
              <a:t>previously provided internally</a:t>
            </a:r>
          </a:p>
          <a:p>
            <a:pPr lvl="1"/>
            <a:r>
              <a:rPr lang="en-US" dirty="0" smtClean="0"/>
              <a:t>the </a:t>
            </a:r>
            <a:r>
              <a:rPr lang="en-US" dirty="0"/>
              <a:t>reverse of vertical </a:t>
            </a:r>
            <a:r>
              <a:rPr lang="en-US" dirty="0" smtClean="0"/>
              <a:t>integration</a:t>
            </a:r>
            <a:endParaRPr lang="en-US" altLang="en-US" dirty="0" smtClean="0"/>
          </a:p>
          <a:p>
            <a:r>
              <a:rPr lang="en-US" b="1" dirty="0"/>
              <a:t>Offshoring </a:t>
            </a:r>
            <a:endParaRPr lang="en-US" dirty="0"/>
          </a:p>
          <a:p>
            <a:pPr lvl="1"/>
            <a:r>
              <a:rPr lang="en-US" dirty="0" smtClean="0"/>
              <a:t>the </a:t>
            </a:r>
            <a:r>
              <a:rPr lang="en-US" dirty="0"/>
              <a:t>outsourcing of an activity or a function to a wholly owned </a:t>
            </a:r>
            <a:r>
              <a:rPr lang="en-US" dirty="0" smtClean="0"/>
              <a:t>company or </a:t>
            </a:r>
            <a:r>
              <a:rPr lang="en-US" dirty="0"/>
              <a:t>an independent provider in another country.</a:t>
            </a:r>
            <a:endParaRPr lang="en-US" altLang="en-US" dirty="0" smtClean="0"/>
          </a:p>
          <a:p>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8-</a:t>
            </a:r>
            <a:fld id="{210726FB-4D07-4729-A3D5-FDCAEAEEA360}" type="slidenum">
              <a:rPr lang="en-US" altLang="en-US" smtClean="0"/>
              <a:pPr/>
              <a:t>20</a:t>
            </a:fld>
            <a:endParaRPr lang="en-US" altLang="en-US" dirty="0"/>
          </a:p>
        </p:txBody>
      </p:sp>
    </p:spTree>
    <p:extLst>
      <p:ext uri="{BB962C8B-B14F-4D97-AF65-F5344CB8AC3E}">
        <p14:creationId xmlns:p14="http://schemas.microsoft.com/office/powerpoint/2010/main" val="2550651484"/>
      </p:ext>
    </p:extLst>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Disadvantages of Outsourcing</a:t>
            </a:r>
            <a:endParaRPr lang="en-US"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1897637453"/>
              </p:ext>
            </p:extLst>
          </p:nvPr>
        </p:nvGraphicFramePr>
        <p:xfrm>
          <a:off x="457200" y="17526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7" name="Slide Number Placeholder 6"/>
          <p:cNvSpPr>
            <a:spLocks noGrp="1"/>
          </p:cNvSpPr>
          <p:nvPr>
            <p:ph type="sldNum" sz="quarter" idx="12"/>
          </p:nvPr>
        </p:nvSpPr>
        <p:spPr/>
        <p:txBody>
          <a:bodyPr/>
          <a:lstStyle/>
          <a:p>
            <a:endParaRPr lang="en-US" altLang="en-US" dirty="0" smtClean="0"/>
          </a:p>
          <a:p>
            <a:r>
              <a:rPr lang="en-US" altLang="en-US" dirty="0" smtClean="0"/>
              <a:t>8-</a:t>
            </a:r>
            <a:fld id="{ABB9D13F-E5B6-4675-B4A7-345B103E0E68}" type="slidenum">
              <a:rPr lang="en-US" altLang="en-US" smtClean="0"/>
              <a:pPr/>
              <a:t>21</a:t>
            </a:fld>
            <a:endParaRPr lang="en-US" altLang="en-US" dirty="0"/>
          </a:p>
        </p:txBody>
      </p:sp>
      <p:sp>
        <p:nvSpPr>
          <p:cNvPr id="291849" name="Text Box 9"/>
          <p:cNvSpPr txBox="1">
            <a:spLocks noChangeArrowheads="1"/>
          </p:cNvSpPr>
          <p:nvPr/>
        </p:nvSpPr>
        <p:spPr bwMode="auto">
          <a:xfrm>
            <a:off x="4495800" y="4770438"/>
            <a:ext cx="3000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endParaRPr lang="en-US" altLang="en-US" sz="2000" dirty="0">
              <a:latin typeface="Tahoma" pitchFamily="-112" charset="0"/>
            </a:endParaRPr>
          </a:p>
          <a:p>
            <a:endParaRPr lang="en-US" altLang="en-US" sz="2000" dirty="0">
              <a:latin typeface="Tahoma" pitchFamily="-112" charset="0"/>
            </a:endParaRPr>
          </a:p>
        </p:txBody>
      </p:sp>
    </p:spTree>
    <p:extLst>
      <p:ext uri="{BB962C8B-B14F-4D97-AF65-F5344CB8AC3E}">
        <p14:creationId xmlns:p14="http://schemas.microsoft.com/office/powerpoint/2010/main" val="151332574"/>
      </p:ext>
    </p:extLst>
  </p:cSld>
  <p:clrMapOvr>
    <a:masterClrMapping/>
  </p:clrMapOvr>
  <p:transition>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Errors in Outsourcing to Avoid</a:t>
            </a:r>
            <a:endParaRPr lang="en-US" dirty="0"/>
          </a:p>
        </p:txBody>
      </p:sp>
      <p:sp>
        <p:nvSpPr>
          <p:cNvPr id="293890" name="Rectangle 2"/>
          <p:cNvSpPr>
            <a:spLocks noGrp="1" noChangeArrowheads="1"/>
          </p:cNvSpPr>
          <p:nvPr>
            <p:ph idx="1"/>
          </p:nvPr>
        </p:nvSpPr>
        <p:spPr/>
        <p:txBody>
          <a:bodyPr/>
          <a:lstStyle/>
          <a:p>
            <a:r>
              <a:rPr lang="en-US" altLang="en-US" dirty="0" smtClean="0"/>
              <a:t>Outsourcing the wrong activities</a:t>
            </a:r>
          </a:p>
          <a:p>
            <a:r>
              <a:rPr lang="en-US" altLang="en-US" dirty="0" smtClean="0"/>
              <a:t>Selecting the wrong vendor</a:t>
            </a:r>
          </a:p>
          <a:p>
            <a:r>
              <a:rPr lang="en-US" altLang="en-US" dirty="0" smtClean="0"/>
              <a:t>Writing a poor contracts</a:t>
            </a:r>
          </a:p>
          <a:p>
            <a:r>
              <a:rPr lang="en-US" altLang="en-US" dirty="0" smtClean="0"/>
              <a:t>Overlooking personnel issues</a:t>
            </a:r>
          </a:p>
          <a:p>
            <a:r>
              <a:rPr lang="en-US" altLang="en-US" dirty="0" smtClean="0"/>
              <a:t>Lack of control</a:t>
            </a:r>
          </a:p>
          <a:p>
            <a:r>
              <a:rPr lang="en-US" altLang="en-US" dirty="0" smtClean="0"/>
              <a:t>Overlooking hidden costs</a:t>
            </a:r>
          </a:p>
          <a:p>
            <a:r>
              <a:rPr lang="en-US" altLang="en-US" dirty="0" smtClean="0"/>
              <a:t>Lack of an exit strategy</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7" name="Slide Number Placeholder 6"/>
          <p:cNvSpPr>
            <a:spLocks noGrp="1"/>
          </p:cNvSpPr>
          <p:nvPr>
            <p:ph type="sldNum" sz="quarter" idx="12"/>
          </p:nvPr>
        </p:nvSpPr>
        <p:spPr/>
        <p:txBody>
          <a:bodyPr/>
          <a:lstStyle/>
          <a:p>
            <a:endParaRPr lang="en-US" altLang="en-US" dirty="0" smtClean="0"/>
          </a:p>
          <a:p>
            <a:r>
              <a:rPr lang="en-US" altLang="en-US" dirty="0" smtClean="0"/>
              <a:t>8-</a:t>
            </a:r>
            <a:fld id="{61B8E9C5-5A98-47BD-B657-3FC1623EEB7A}" type="slidenum">
              <a:rPr lang="en-US" altLang="en-US" smtClean="0"/>
              <a:pPr/>
              <a:t>22</a:t>
            </a:fld>
            <a:endParaRPr lang="en-US" altLang="en-US" dirty="0"/>
          </a:p>
        </p:txBody>
      </p:sp>
      <p:sp>
        <p:nvSpPr>
          <p:cNvPr id="293893" name="Text Box 5"/>
          <p:cNvSpPr txBox="1">
            <a:spLocks noChangeArrowheads="1"/>
          </p:cNvSpPr>
          <p:nvPr/>
        </p:nvSpPr>
        <p:spPr bwMode="auto">
          <a:xfrm>
            <a:off x="4495800" y="4770438"/>
            <a:ext cx="3000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endParaRPr lang="en-US" altLang="en-US" sz="2000" dirty="0">
              <a:latin typeface="Tahoma" pitchFamily="-112" charset="0"/>
            </a:endParaRPr>
          </a:p>
          <a:p>
            <a:endParaRPr lang="en-US" altLang="en-US" sz="2000" dirty="0">
              <a:latin typeface="Tahoma" pitchFamily="-112" charset="0"/>
            </a:endParaRPr>
          </a:p>
        </p:txBody>
      </p:sp>
    </p:spTree>
    <p:extLst>
      <p:ext uri="{BB962C8B-B14F-4D97-AF65-F5344CB8AC3E}">
        <p14:creationId xmlns:p14="http://schemas.microsoft.com/office/powerpoint/2010/main" val="2129056924"/>
      </p:ext>
    </p:extLst>
  </p:cSld>
  <p:clrMapOvr>
    <a:masterClrMapping/>
  </p:clrMapOvr>
  <p:transition>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Proposed Outsourcing</a:t>
            </a:r>
            <a:r>
              <a:rPr lang="en-US" dirty="0"/>
              <a:t> </a:t>
            </a:r>
            <a:r>
              <a:rPr lang="en-US" dirty="0" smtClean="0"/>
              <a:t>Matrix</a:t>
            </a:r>
            <a:endParaRPr lang="en-US" dirty="0"/>
          </a:p>
        </p:txBody>
      </p:sp>
      <p:sp>
        <p:nvSpPr>
          <p:cNvPr id="2" name="Footer Placeholder 1"/>
          <p:cNvSpPr>
            <a:spLocks noGrp="1"/>
          </p:cNvSpPr>
          <p:nvPr>
            <p:ph type="ftr" sz="quarter" idx="11"/>
          </p:nvPr>
        </p:nvSpPr>
        <p:spPr/>
        <p:txBody>
          <a:bodyPr/>
          <a:lstStyle/>
          <a:p>
            <a:r>
              <a:rPr lang="en-US" dirty="0" smtClean="0"/>
              <a:t>Copyright © 2015 Pearson Education, Inc. </a:t>
            </a:r>
            <a:endParaRPr lang="en-US" dirty="0"/>
          </a:p>
        </p:txBody>
      </p:sp>
      <p:sp>
        <p:nvSpPr>
          <p:cNvPr id="7" name="Slide Number Placeholder 6"/>
          <p:cNvSpPr>
            <a:spLocks noGrp="1"/>
          </p:cNvSpPr>
          <p:nvPr>
            <p:ph type="sldNum" sz="quarter" idx="12"/>
          </p:nvPr>
        </p:nvSpPr>
        <p:spPr/>
        <p:txBody>
          <a:bodyPr/>
          <a:lstStyle/>
          <a:p>
            <a:endParaRPr lang="en-US" altLang="en-US" dirty="0"/>
          </a:p>
          <a:p>
            <a:r>
              <a:rPr lang="en-US" altLang="en-US" dirty="0"/>
              <a:t>8-</a:t>
            </a:r>
            <a:fld id="{250A606F-6CCC-4069-828F-049DC16AE929}" type="slidenum">
              <a:rPr lang="en-US" altLang="en-US"/>
              <a:pPr/>
              <a:t>23</a:t>
            </a:fld>
            <a:endParaRPr lang="en-US" altLang="en-US" dirty="0"/>
          </a:p>
        </p:txBody>
      </p:sp>
      <p:sp>
        <p:nvSpPr>
          <p:cNvPr id="294917" name="Text Box 5"/>
          <p:cNvSpPr txBox="1">
            <a:spLocks noChangeArrowheads="1"/>
          </p:cNvSpPr>
          <p:nvPr/>
        </p:nvSpPr>
        <p:spPr bwMode="auto">
          <a:xfrm>
            <a:off x="4495800" y="4770438"/>
            <a:ext cx="3000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endParaRPr lang="en-US" altLang="en-US" sz="2000" dirty="0">
              <a:latin typeface="Tahoma" pitchFamily="-112" charset="0"/>
            </a:endParaRPr>
          </a:p>
          <a:p>
            <a:endParaRPr lang="en-US" altLang="en-US" sz="2000" dirty="0">
              <a:latin typeface="Tahoma" pitchFamily="-112" charset="0"/>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59000" y="1828800"/>
            <a:ext cx="4826000" cy="44744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152400" y="1828800"/>
            <a:ext cx="2209800" cy="369332"/>
          </a:xfrm>
          <a:prstGeom prst="rect">
            <a:avLst/>
          </a:prstGeom>
          <a:noFill/>
        </p:spPr>
        <p:txBody>
          <a:bodyPr wrap="square" rtlCol="0">
            <a:spAutoFit/>
          </a:bodyPr>
          <a:lstStyle/>
          <a:p>
            <a:r>
              <a:rPr lang="en-US" dirty="0" smtClean="0"/>
              <a:t>Figure 8-1</a:t>
            </a:r>
            <a:endParaRPr lang="en-US" dirty="0"/>
          </a:p>
        </p:txBody>
      </p:sp>
    </p:spTree>
    <p:extLst>
      <p:ext uri="{BB962C8B-B14F-4D97-AF65-F5344CB8AC3E}">
        <p14:creationId xmlns:p14="http://schemas.microsoft.com/office/powerpoint/2010/main" val="2559285475"/>
      </p:ext>
    </p:extLst>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Strategies to Avoid</a:t>
            </a:r>
            <a:endParaRPr lang="en-US"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44798126"/>
              </p:ext>
            </p:extLst>
          </p:nvPr>
        </p:nvGraphicFramePr>
        <p:xfrm>
          <a:off x="457200" y="17526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7" name="Slide Number Placeholder 6"/>
          <p:cNvSpPr>
            <a:spLocks noGrp="1"/>
          </p:cNvSpPr>
          <p:nvPr>
            <p:ph type="sldNum" sz="quarter" idx="12"/>
          </p:nvPr>
        </p:nvSpPr>
        <p:spPr/>
        <p:txBody>
          <a:bodyPr/>
          <a:lstStyle/>
          <a:p>
            <a:endParaRPr lang="en-US" altLang="en-US" dirty="0" smtClean="0"/>
          </a:p>
          <a:p>
            <a:r>
              <a:rPr lang="en-US" altLang="en-US" dirty="0" smtClean="0"/>
              <a:t>8-</a:t>
            </a:r>
            <a:fld id="{638FFCF0-9C92-43B2-91A2-3EE9B43D05A6}" type="slidenum">
              <a:rPr lang="en-US" altLang="en-US" smtClean="0"/>
              <a:pPr/>
              <a:t>24</a:t>
            </a:fld>
            <a:endParaRPr lang="en-US" altLang="en-US" dirty="0"/>
          </a:p>
        </p:txBody>
      </p:sp>
      <p:sp>
        <p:nvSpPr>
          <p:cNvPr id="296965" name="Text Box 5"/>
          <p:cNvSpPr txBox="1">
            <a:spLocks noChangeArrowheads="1"/>
          </p:cNvSpPr>
          <p:nvPr/>
        </p:nvSpPr>
        <p:spPr bwMode="auto">
          <a:xfrm>
            <a:off x="4495800" y="4770438"/>
            <a:ext cx="3000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endParaRPr lang="en-US" altLang="en-US" sz="2000" dirty="0">
              <a:latin typeface="Tahoma" pitchFamily="-112" charset="0"/>
            </a:endParaRPr>
          </a:p>
          <a:p>
            <a:endParaRPr lang="en-US" altLang="en-US" sz="2000" dirty="0">
              <a:latin typeface="Tahoma" pitchFamily="-112" charset="0"/>
            </a:endParaRPr>
          </a:p>
        </p:txBody>
      </p:sp>
    </p:spTree>
    <p:extLst>
      <p:ext uri="{BB962C8B-B14F-4D97-AF65-F5344CB8AC3E}">
        <p14:creationId xmlns:p14="http://schemas.microsoft.com/office/powerpoint/2010/main" val="232439701"/>
      </p:ext>
    </p:extLst>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Strategic Choice: Selecting the </a:t>
            </a:r>
            <a:br>
              <a:rPr lang="en-US" dirty="0" smtClean="0"/>
            </a:br>
            <a:r>
              <a:rPr lang="en-US" dirty="0" smtClean="0"/>
              <a:t>Best Strategy</a:t>
            </a:r>
            <a:endParaRPr lang="en-US" dirty="0"/>
          </a:p>
        </p:txBody>
      </p:sp>
      <p:sp>
        <p:nvSpPr>
          <p:cNvPr id="297986" name="Rectangle 2"/>
          <p:cNvSpPr>
            <a:spLocks noGrp="1" noChangeArrowheads="1"/>
          </p:cNvSpPr>
          <p:nvPr>
            <p:ph idx="1"/>
          </p:nvPr>
        </p:nvSpPr>
        <p:spPr/>
        <p:txBody>
          <a:bodyPr/>
          <a:lstStyle/>
          <a:p>
            <a:r>
              <a:rPr lang="en-US" b="1" dirty="0" smtClean="0"/>
              <a:t>Corporate </a:t>
            </a:r>
            <a:r>
              <a:rPr lang="en-US" b="1" dirty="0"/>
              <a:t>scenarios </a:t>
            </a:r>
            <a:endParaRPr lang="en-US" dirty="0"/>
          </a:p>
          <a:p>
            <a:pPr lvl="1"/>
            <a:r>
              <a:rPr lang="en-US" i="1" dirty="0" smtClean="0"/>
              <a:t>pro </a:t>
            </a:r>
            <a:r>
              <a:rPr lang="en-US" i="1" dirty="0"/>
              <a:t>forma </a:t>
            </a:r>
            <a:r>
              <a:rPr lang="en-US" dirty="0"/>
              <a:t>(estimated future) balance sheets and income </a:t>
            </a:r>
            <a:r>
              <a:rPr lang="en-US" dirty="0" smtClean="0"/>
              <a:t>statements that </a:t>
            </a:r>
            <a:r>
              <a:rPr lang="en-US" dirty="0"/>
              <a:t>forecast the effect each alternative strategy and its various programs will likely have </a:t>
            </a:r>
            <a:r>
              <a:rPr lang="en-US" dirty="0" smtClean="0"/>
              <a:t>on division </a:t>
            </a:r>
            <a:r>
              <a:rPr lang="en-US" dirty="0"/>
              <a:t>and corporate return on </a:t>
            </a:r>
            <a:r>
              <a:rPr lang="en-US" dirty="0" smtClean="0"/>
              <a:t>investment</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7" name="Slide Number Placeholder 6"/>
          <p:cNvSpPr>
            <a:spLocks noGrp="1"/>
          </p:cNvSpPr>
          <p:nvPr>
            <p:ph type="sldNum" sz="quarter" idx="12"/>
          </p:nvPr>
        </p:nvSpPr>
        <p:spPr/>
        <p:txBody>
          <a:bodyPr/>
          <a:lstStyle/>
          <a:p>
            <a:endParaRPr lang="en-US" altLang="en-US" dirty="0" smtClean="0"/>
          </a:p>
          <a:p>
            <a:r>
              <a:rPr lang="en-US" altLang="en-US" dirty="0" smtClean="0"/>
              <a:t>8-</a:t>
            </a:r>
            <a:fld id="{E4C2DAC2-18B2-4F64-9BBB-59C9D3D65FB3}" type="slidenum">
              <a:rPr lang="en-US" altLang="en-US" smtClean="0"/>
              <a:pPr/>
              <a:t>25</a:t>
            </a:fld>
            <a:endParaRPr lang="en-US" altLang="en-US" dirty="0"/>
          </a:p>
        </p:txBody>
      </p:sp>
      <p:sp>
        <p:nvSpPr>
          <p:cNvPr id="297988" name="Text Box 4"/>
          <p:cNvSpPr txBox="1">
            <a:spLocks noChangeArrowheads="1"/>
          </p:cNvSpPr>
          <p:nvPr/>
        </p:nvSpPr>
        <p:spPr bwMode="auto">
          <a:xfrm>
            <a:off x="4495800" y="4770438"/>
            <a:ext cx="3000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endParaRPr lang="en-US" altLang="en-US" sz="2000" dirty="0">
              <a:latin typeface="Tahoma" pitchFamily="-112" charset="0"/>
            </a:endParaRPr>
          </a:p>
          <a:p>
            <a:endParaRPr lang="en-US" altLang="en-US" sz="2000" dirty="0">
              <a:latin typeface="Tahoma" pitchFamily="-112" charset="0"/>
            </a:endParaRPr>
          </a:p>
        </p:txBody>
      </p:sp>
    </p:spTree>
    <p:extLst>
      <p:ext uri="{BB962C8B-B14F-4D97-AF65-F5344CB8AC3E}">
        <p14:creationId xmlns:p14="http://schemas.microsoft.com/office/powerpoint/2010/main" val="1005689079"/>
      </p:ext>
    </p:extLst>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Corporate Scenario Steps</a:t>
            </a:r>
            <a:endParaRPr lang="en-US" dirty="0"/>
          </a:p>
        </p:txBody>
      </p:sp>
      <p:sp>
        <p:nvSpPr>
          <p:cNvPr id="313346" name="Rectangle 2"/>
          <p:cNvSpPr>
            <a:spLocks noGrp="1" noChangeArrowheads="1"/>
          </p:cNvSpPr>
          <p:nvPr>
            <p:ph idx="1"/>
          </p:nvPr>
        </p:nvSpPr>
        <p:spPr/>
        <p:txBody>
          <a:bodyPr/>
          <a:lstStyle/>
          <a:p>
            <a:pPr marL="514350" indent="-514350">
              <a:buFont typeface="+mj-lt"/>
              <a:buAutoNum type="arabicPeriod"/>
            </a:pPr>
            <a:r>
              <a:rPr lang="en-US" altLang="en-US" dirty="0" smtClean="0"/>
              <a:t>Use industry scenarios to develop assumptions about the task environment</a:t>
            </a:r>
          </a:p>
          <a:p>
            <a:pPr marL="514350" indent="-514350">
              <a:buFont typeface="+mj-lt"/>
              <a:buAutoNum type="arabicPeriod"/>
            </a:pPr>
            <a:r>
              <a:rPr lang="en-US" altLang="en-US" dirty="0" smtClean="0"/>
              <a:t>Develop common-size financial statements for prior years</a:t>
            </a:r>
          </a:p>
          <a:p>
            <a:pPr marL="514350" indent="-514350">
              <a:buFont typeface="+mj-lt"/>
              <a:buAutoNum type="arabicPeriod"/>
            </a:pPr>
            <a:r>
              <a:rPr lang="en-US" altLang="en-US" dirty="0" smtClean="0"/>
              <a:t>Construct detailed pro forma financial statements for each strategic alternative</a:t>
            </a:r>
            <a:endParaRPr lang="en-US" altLang="en-US" dirty="0"/>
          </a:p>
        </p:txBody>
      </p:sp>
      <p:sp>
        <p:nvSpPr>
          <p:cNvPr id="2" name="Footer Placeholder 1"/>
          <p:cNvSpPr>
            <a:spLocks noGrp="1"/>
          </p:cNvSpPr>
          <p:nvPr>
            <p:ph type="ftr" sz="quarter" idx="11"/>
          </p:nvPr>
        </p:nvSpPr>
        <p:spPr/>
        <p:txBody>
          <a:bodyPr/>
          <a:lstStyle/>
          <a:p>
            <a:r>
              <a:rPr lang="en-US" altLang="en-US" smtClean="0"/>
              <a:t>Copyright © 2015 Pearson Education, Inc. </a:t>
            </a:r>
            <a:endParaRPr lang="en-US" altLang="en-US" dirty="0"/>
          </a:p>
        </p:txBody>
      </p:sp>
      <p:sp>
        <p:nvSpPr>
          <p:cNvPr id="7" name="Slide Number Placeholder 6"/>
          <p:cNvSpPr>
            <a:spLocks noGrp="1"/>
          </p:cNvSpPr>
          <p:nvPr>
            <p:ph type="sldNum" sz="quarter" idx="12"/>
          </p:nvPr>
        </p:nvSpPr>
        <p:spPr/>
        <p:txBody>
          <a:bodyPr/>
          <a:lstStyle/>
          <a:p>
            <a:endParaRPr lang="en-US" altLang="en-US" smtClean="0"/>
          </a:p>
          <a:p>
            <a:r>
              <a:rPr lang="en-US" altLang="en-US" smtClean="0"/>
              <a:t>8-</a:t>
            </a:r>
            <a:fld id="{E1A1CF41-37F7-4A0F-8A74-3C972DFC2BCF}" type="slidenum">
              <a:rPr lang="en-US" altLang="en-US" smtClean="0"/>
              <a:pPr/>
              <a:t>26</a:t>
            </a:fld>
            <a:endParaRPr lang="en-US" altLang="en-US" dirty="0"/>
          </a:p>
        </p:txBody>
      </p:sp>
      <p:sp>
        <p:nvSpPr>
          <p:cNvPr id="313348" name="Text Box 4"/>
          <p:cNvSpPr txBox="1">
            <a:spLocks noChangeArrowheads="1"/>
          </p:cNvSpPr>
          <p:nvPr/>
        </p:nvSpPr>
        <p:spPr bwMode="auto">
          <a:xfrm>
            <a:off x="4495800" y="4770438"/>
            <a:ext cx="3000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endParaRPr lang="en-US" altLang="en-US" sz="2000" dirty="0">
              <a:latin typeface="Tahoma" pitchFamily="-112" charset="0"/>
            </a:endParaRPr>
          </a:p>
          <a:p>
            <a:endParaRPr lang="en-US" altLang="en-US" sz="2000" dirty="0">
              <a:latin typeface="Tahoma" pitchFamily="-112" charset="0"/>
            </a:endParaRPr>
          </a:p>
        </p:txBody>
      </p:sp>
    </p:spTree>
    <p:extLst>
      <p:ext uri="{BB962C8B-B14F-4D97-AF65-F5344CB8AC3E}">
        <p14:creationId xmlns:p14="http://schemas.microsoft.com/office/powerpoint/2010/main" val="1544339574"/>
      </p:ext>
    </p:extLst>
  </p:cSld>
  <p:clrMapOvr>
    <a:masterClrMapping/>
  </p:clrMapOvr>
  <p:transition>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Scenario Box for Use in Generating Financial Pro Forma Statements</a:t>
            </a:r>
            <a:endParaRPr lang="en-US" dirty="0"/>
          </a:p>
        </p:txBody>
      </p:sp>
      <p:sp>
        <p:nvSpPr>
          <p:cNvPr id="2" name="Footer Placeholder 1"/>
          <p:cNvSpPr>
            <a:spLocks noGrp="1"/>
          </p:cNvSpPr>
          <p:nvPr>
            <p:ph type="ftr" sz="quarter" idx="11"/>
          </p:nvPr>
        </p:nvSpPr>
        <p:spPr/>
        <p:txBody>
          <a:bodyPr/>
          <a:lstStyle/>
          <a:p>
            <a:r>
              <a:rPr lang="en-US" dirty="0" smtClean="0"/>
              <a:t>Copyright © 2015 Pearson Education, Inc. </a:t>
            </a:r>
            <a:endParaRPr lang="en-US" dirty="0"/>
          </a:p>
        </p:txBody>
      </p:sp>
      <p:sp>
        <p:nvSpPr>
          <p:cNvPr id="7" name="Slide Number Placeholder 6"/>
          <p:cNvSpPr>
            <a:spLocks noGrp="1"/>
          </p:cNvSpPr>
          <p:nvPr>
            <p:ph type="sldNum" sz="quarter" idx="12"/>
          </p:nvPr>
        </p:nvSpPr>
        <p:spPr/>
        <p:txBody>
          <a:bodyPr/>
          <a:lstStyle/>
          <a:p>
            <a:endParaRPr lang="en-US" altLang="en-US" dirty="0" smtClean="0"/>
          </a:p>
          <a:p>
            <a:r>
              <a:rPr lang="en-US" altLang="en-US" dirty="0" smtClean="0"/>
              <a:t>8-</a:t>
            </a:r>
            <a:fld id="{001D22EE-E268-4FD2-8BE8-E6C963AF4E37}" type="slidenum">
              <a:rPr lang="en-US" altLang="en-US" smtClean="0"/>
              <a:pPr/>
              <a:t>27</a:t>
            </a:fld>
            <a:endParaRPr lang="en-US" altLang="en-US" dirty="0"/>
          </a:p>
        </p:txBody>
      </p:sp>
      <p:sp>
        <p:nvSpPr>
          <p:cNvPr id="302083" name="Text Box 3"/>
          <p:cNvSpPr txBox="1">
            <a:spLocks noChangeArrowheads="1"/>
          </p:cNvSpPr>
          <p:nvPr/>
        </p:nvSpPr>
        <p:spPr bwMode="auto">
          <a:xfrm>
            <a:off x="4495800" y="4770438"/>
            <a:ext cx="3000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endParaRPr lang="en-US" altLang="en-US" sz="2000" dirty="0">
              <a:latin typeface="Tahoma" pitchFamily="-112" charset="0"/>
            </a:endParaRPr>
          </a:p>
          <a:p>
            <a:endParaRPr lang="en-US" altLang="en-US" sz="2000" dirty="0">
              <a:latin typeface="Tahoma" pitchFamily="-112" charset="0"/>
            </a:endParaRPr>
          </a:p>
        </p:txBody>
      </p:sp>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6300" y="1752600"/>
            <a:ext cx="7391400" cy="445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59009619"/>
      </p:ext>
    </p:extLst>
  </p:cSld>
  <p:clrMapOvr>
    <a:masterClrMapping/>
  </p:clrMapOvr>
  <p:transition>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altLang="en-US" dirty="0" smtClean="0"/>
              <a:t>Management’s Attitude </a:t>
            </a:r>
            <a:br>
              <a:rPr lang="en-US" altLang="en-US" dirty="0" smtClean="0"/>
            </a:br>
            <a:r>
              <a:rPr lang="en-US" altLang="en-US" dirty="0" smtClean="0"/>
              <a:t>Toward Risk</a:t>
            </a:r>
            <a:endParaRPr lang="en-US" dirty="0"/>
          </a:p>
        </p:txBody>
      </p:sp>
      <p:sp>
        <p:nvSpPr>
          <p:cNvPr id="299010" name="Rectangle 2"/>
          <p:cNvSpPr>
            <a:spLocks noGrp="1" noChangeArrowheads="1"/>
          </p:cNvSpPr>
          <p:nvPr>
            <p:ph idx="1"/>
          </p:nvPr>
        </p:nvSpPr>
        <p:spPr/>
        <p:txBody>
          <a:bodyPr>
            <a:normAutofit/>
          </a:bodyPr>
          <a:lstStyle/>
          <a:p>
            <a:r>
              <a:rPr lang="en-US" b="1" dirty="0"/>
              <a:t>Risk </a:t>
            </a:r>
            <a:endParaRPr lang="en-US" dirty="0"/>
          </a:p>
          <a:p>
            <a:pPr lvl="1"/>
            <a:r>
              <a:rPr lang="en-US" dirty="0" smtClean="0"/>
              <a:t>composed </a:t>
            </a:r>
            <a:r>
              <a:rPr lang="en-US" dirty="0"/>
              <a:t>not only of the </a:t>
            </a:r>
            <a:r>
              <a:rPr lang="en-US" i="1" dirty="0">
                <a:solidFill>
                  <a:schemeClr val="tx2">
                    <a:lumMod val="60000"/>
                    <a:lumOff val="40000"/>
                  </a:schemeClr>
                </a:solidFill>
              </a:rPr>
              <a:t>probability</a:t>
            </a:r>
            <a:r>
              <a:rPr lang="en-US" i="1" dirty="0"/>
              <a:t> </a:t>
            </a:r>
            <a:r>
              <a:rPr lang="en-US" dirty="0"/>
              <a:t>that the strategy will be </a:t>
            </a:r>
            <a:r>
              <a:rPr lang="en-US" dirty="0" smtClean="0"/>
              <a:t>effective but </a:t>
            </a:r>
            <a:r>
              <a:rPr lang="en-US" dirty="0"/>
              <a:t>also of the </a:t>
            </a:r>
            <a:r>
              <a:rPr lang="en-US" i="1" dirty="0">
                <a:solidFill>
                  <a:schemeClr val="tx2">
                    <a:lumMod val="60000"/>
                    <a:lumOff val="40000"/>
                  </a:schemeClr>
                </a:solidFill>
              </a:rPr>
              <a:t>amount of assets </a:t>
            </a:r>
            <a:r>
              <a:rPr lang="en-US" dirty="0"/>
              <a:t>the corporation must allocate to that strategy and the </a:t>
            </a:r>
            <a:r>
              <a:rPr lang="en-US" i="1" dirty="0" smtClean="0">
                <a:solidFill>
                  <a:schemeClr val="tx2">
                    <a:lumMod val="60000"/>
                    <a:lumOff val="40000"/>
                  </a:schemeClr>
                </a:solidFill>
              </a:rPr>
              <a:t>length of </a:t>
            </a:r>
            <a:r>
              <a:rPr lang="en-US" i="1" dirty="0">
                <a:solidFill>
                  <a:schemeClr val="tx2">
                    <a:lumMod val="60000"/>
                    <a:lumOff val="40000"/>
                  </a:schemeClr>
                </a:solidFill>
              </a:rPr>
              <a:t>time </a:t>
            </a:r>
            <a:r>
              <a:rPr lang="en-US" dirty="0"/>
              <a:t>the assets will be unavailable for other </a:t>
            </a:r>
            <a:r>
              <a:rPr lang="en-US" dirty="0" smtClean="0"/>
              <a:t>uses</a:t>
            </a:r>
            <a:endParaRPr lang="en-US" altLang="en-US"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7" name="Slide Number Placeholder 6"/>
          <p:cNvSpPr>
            <a:spLocks noGrp="1"/>
          </p:cNvSpPr>
          <p:nvPr>
            <p:ph type="sldNum" sz="quarter" idx="12"/>
          </p:nvPr>
        </p:nvSpPr>
        <p:spPr/>
        <p:txBody>
          <a:bodyPr/>
          <a:lstStyle/>
          <a:p>
            <a:endParaRPr lang="en-US" altLang="en-US" dirty="0" smtClean="0"/>
          </a:p>
          <a:p>
            <a:r>
              <a:rPr lang="en-US" altLang="en-US" dirty="0" smtClean="0"/>
              <a:t>8-</a:t>
            </a:r>
            <a:fld id="{C1EFD853-7B31-4812-B97C-980F6A0CF0B8}" type="slidenum">
              <a:rPr lang="en-US" altLang="en-US" smtClean="0"/>
              <a:pPr/>
              <a:t>28</a:t>
            </a:fld>
            <a:endParaRPr lang="en-US" altLang="en-US" dirty="0"/>
          </a:p>
        </p:txBody>
      </p:sp>
      <p:sp>
        <p:nvSpPr>
          <p:cNvPr id="299012" name="Text Box 4"/>
          <p:cNvSpPr txBox="1">
            <a:spLocks noChangeArrowheads="1"/>
          </p:cNvSpPr>
          <p:nvPr/>
        </p:nvSpPr>
        <p:spPr bwMode="auto">
          <a:xfrm>
            <a:off x="4495800" y="4770438"/>
            <a:ext cx="3000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endParaRPr lang="en-US" altLang="en-US" sz="2000" dirty="0">
              <a:latin typeface="Tahoma" pitchFamily="-112" charset="0"/>
            </a:endParaRPr>
          </a:p>
          <a:p>
            <a:endParaRPr lang="en-US" altLang="en-US" sz="2000" dirty="0">
              <a:latin typeface="Tahoma" pitchFamily="-112" charset="0"/>
            </a:endParaRPr>
          </a:p>
        </p:txBody>
      </p:sp>
    </p:spTree>
    <p:extLst>
      <p:ext uri="{BB962C8B-B14F-4D97-AF65-F5344CB8AC3E}">
        <p14:creationId xmlns:p14="http://schemas.microsoft.com/office/powerpoint/2010/main" val="2907054470"/>
      </p:ext>
    </p:extLst>
  </p:cSld>
  <p:clrMapOvr>
    <a:masterClrMapping/>
  </p:clrMapOvr>
  <p:transition>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t>Management’s Attitude </a:t>
            </a:r>
            <a:r>
              <a:rPr lang="en-US" altLang="en-US" dirty="0" smtClean="0"/>
              <a:t/>
            </a:r>
            <a:br>
              <a:rPr lang="en-US" altLang="en-US" dirty="0" smtClean="0"/>
            </a:br>
            <a:r>
              <a:rPr lang="en-US" altLang="en-US" dirty="0" smtClean="0"/>
              <a:t>Toward </a:t>
            </a:r>
            <a:r>
              <a:rPr lang="en-US" altLang="en-US" dirty="0"/>
              <a:t>Risk</a:t>
            </a:r>
            <a:endParaRPr lang="en-US" dirty="0"/>
          </a:p>
        </p:txBody>
      </p:sp>
      <p:sp>
        <p:nvSpPr>
          <p:cNvPr id="3" name="Content Placeholder 2"/>
          <p:cNvSpPr>
            <a:spLocks noGrp="1"/>
          </p:cNvSpPr>
          <p:nvPr>
            <p:ph idx="1"/>
          </p:nvPr>
        </p:nvSpPr>
        <p:spPr/>
        <p:txBody>
          <a:bodyPr/>
          <a:lstStyle/>
          <a:p>
            <a:r>
              <a:rPr lang="en-US" b="1" dirty="0" smtClean="0"/>
              <a:t>Real-options approach</a:t>
            </a:r>
          </a:p>
          <a:p>
            <a:pPr lvl="1"/>
            <a:r>
              <a:rPr lang="en-US" dirty="0" smtClean="0"/>
              <a:t>when the future </a:t>
            </a:r>
            <a:r>
              <a:rPr lang="en-US" dirty="0"/>
              <a:t>is highly uncertain, it pays to have a broad range of options </a:t>
            </a:r>
            <a:r>
              <a:rPr lang="en-US" dirty="0" smtClean="0"/>
              <a:t>open </a:t>
            </a:r>
            <a:endParaRPr lang="en-US" altLang="en-US" dirty="0" smtClean="0"/>
          </a:p>
          <a:p>
            <a:r>
              <a:rPr lang="en-US" altLang="en-US" b="1" dirty="0" smtClean="0"/>
              <a:t>Net present value</a:t>
            </a:r>
          </a:p>
          <a:p>
            <a:pPr lvl="1"/>
            <a:r>
              <a:rPr lang="en-US" altLang="en-US" dirty="0" smtClean="0"/>
              <a:t>calculates the value of a project by predicting its payouts, adjusting them for risk and subtracting the amount invested</a:t>
            </a:r>
          </a:p>
          <a:p>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8-</a:t>
            </a:r>
            <a:fld id="{3BA836C6-F704-448B-94C4-5B456B503172}" type="slidenum">
              <a:rPr lang="en-US" smtClean="0"/>
              <a:pPr/>
              <a:t>29</a:t>
            </a:fld>
            <a:endParaRPr lang="en-US" dirty="0"/>
          </a:p>
        </p:txBody>
      </p:sp>
    </p:spTree>
    <p:extLst>
      <p:ext uri="{BB962C8B-B14F-4D97-AF65-F5344CB8AC3E}">
        <p14:creationId xmlns:p14="http://schemas.microsoft.com/office/powerpoint/2010/main" val="2834998104"/>
      </p:ext>
    </p:extLst>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Functional Strategy</a:t>
            </a:r>
          </a:p>
        </p:txBody>
      </p:sp>
      <p:sp>
        <p:nvSpPr>
          <p:cNvPr id="252930" name="Rectangle 2"/>
          <p:cNvSpPr>
            <a:spLocks noGrp="1" noChangeArrowheads="1"/>
          </p:cNvSpPr>
          <p:nvPr>
            <p:ph idx="1"/>
          </p:nvPr>
        </p:nvSpPr>
        <p:spPr/>
        <p:txBody>
          <a:bodyPr/>
          <a:lstStyle/>
          <a:p>
            <a:r>
              <a:rPr lang="en-US" altLang="en-US" b="1" dirty="0" smtClean="0"/>
              <a:t>Functional strategy</a:t>
            </a:r>
          </a:p>
          <a:p>
            <a:pPr lvl="1"/>
            <a:r>
              <a:rPr lang="en-US" altLang="en-US" dirty="0" smtClean="0"/>
              <a:t>the approach a functional area takes to achieve corporate and business unit objectives and strategies by maximizing resource productivity</a:t>
            </a:r>
          </a:p>
          <a:p>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8-</a:t>
            </a:r>
            <a:fld id="{47159D9E-88AB-4035-8757-541DCAA1B2FE}" type="slidenum">
              <a:rPr lang="en-US" altLang="en-US" smtClean="0"/>
              <a:pPr/>
              <a:t>3</a:t>
            </a:fld>
            <a:endParaRPr lang="en-US" altLang="en-US" dirty="0"/>
          </a:p>
        </p:txBody>
      </p:sp>
    </p:spTree>
    <p:extLst>
      <p:ext uri="{BB962C8B-B14F-4D97-AF65-F5344CB8AC3E}">
        <p14:creationId xmlns:p14="http://schemas.microsoft.com/office/powerpoint/2010/main" val="1618910241"/>
      </p:ext>
    </p:extLst>
  </p:cSld>
  <p:clrMapOvr>
    <a:masterClrMapping/>
  </p:clrMapOvr>
  <p:transition>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Stakeholder Priority </a:t>
            </a:r>
            <a:r>
              <a:rPr lang="en-US" dirty="0"/>
              <a:t>Matrix</a:t>
            </a:r>
          </a:p>
        </p:txBody>
      </p:sp>
      <p:sp>
        <p:nvSpPr>
          <p:cNvPr id="2" name="Footer Placeholder 1"/>
          <p:cNvSpPr>
            <a:spLocks noGrp="1"/>
          </p:cNvSpPr>
          <p:nvPr>
            <p:ph type="ftr" sz="quarter" idx="11"/>
          </p:nvPr>
        </p:nvSpPr>
        <p:spPr/>
        <p:txBody>
          <a:bodyPr/>
          <a:lstStyle/>
          <a:p>
            <a:r>
              <a:rPr lang="en-US" dirty="0" smtClean="0"/>
              <a:t>Copyright © 2015 Pearson Education, Inc. </a:t>
            </a:r>
            <a:endParaRPr lang="en-US" dirty="0"/>
          </a:p>
        </p:txBody>
      </p:sp>
      <p:sp>
        <p:nvSpPr>
          <p:cNvPr id="7" name="Slide Number Placeholder 6"/>
          <p:cNvSpPr>
            <a:spLocks noGrp="1"/>
          </p:cNvSpPr>
          <p:nvPr>
            <p:ph type="sldNum" sz="quarter" idx="12"/>
          </p:nvPr>
        </p:nvSpPr>
        <p:spPr/>
        <p:txBody>
          <a:bodyPr/>
          <a:lstStyle/>
          <a:p>
            <a:endParaRPr lang="en-US" altLang="en-US" dirty="0"/>
          </a:p>
          <a:p>
            <a:r>
              <a:rPr lang="en-US" altLang="en-US" dirty="0"/>
              <a:t>8-</a:t>
            </a:r>
            <a:fld id="{03CBC3C8-623E-4069-BF67-1BB206F1A92F}" type="slidenum">
              <a:rPr lang="en-US" altLang="en-US"/>
              <a:pPr/>
              <a:t>30</a:t>
            </a:fld>
            <a:endParaRPr lang="en-US" altLang="en-US" dirty="0"/>
          </a:p>
        </p:txBody>
      </p:sp>
      <p:sp>
        <p:nvSpPr>
          <p:cNvPr id="303107" name="Text Box 3"/>
          <p:cNvSpPr txBox="1">
            <a:spLocks noChangeArrowheads="1"/>
          </p:cNvSpPr>
          <p:nvPr/>
        </p:nvSpPr>
        <p:spPr bwMode="auto">
          <a:xfrm>
            <a:off x="4495800" y="4770438"/>
            <a:ext cx="3000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endParaRPr lang="en-US" altLang="en-US" sz="2000" dirty="0">
              <a:latin typeface="Tahoma" pitchFamily="-112" charset="0"/>
            </a:endParaRPr>
          </a:p>
          <a:p>
            <a:endParaRPr lang="en-US" altLang="en-US" sz="2000" dirty="0">
              <a:latin typeface="Tahoma" pitchFamily="-112" charset="0"/>
            </a:endParaRPr>
          </a:p>
        </p:txBody>
      </p:sp>
      <p:sp>
        <p:nvSpPr>
          <p:cNvPr id="5" name="TextBox 4"/>
          <p:cNvSpPr txBox="1"/>
          <p:nvPr/>
        </p:nvSpPr>
        <p:spPr>
          <a:xfrm>
            <a:off x="228600" y="1676400"/>
            <a:ext cx="1490958" cy="369332"/>
          </a:xfrm>
          <a:prstGeom prst="rect">
            <a:avLst/>
          </a:prstGeom>
          <a:noFill/>
        </p:spPr>
        <p:txBody>
          <a:bodyPr wrap="square" rtlCol="0">
            <a:spAutoFit/>
          </a:bodyPr>
          <a:lstStyle/>
          <a:p>
            <a:r>
              <a:rPr lang="en-US" dirty="0" smtClean="0"/>
              <a:t>Figure 8-2</a:t>
            </a:r>
            <a:endParaRPr lang="en-US" dirty="0"/>
          </a:p>
        </p:txBody>
      </p:sp>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4500" y="1691640"/>
            <a:ext cx="5715000" cy="45801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1934389"/>
      </p:ext>
    </p:extLst>
  </p:cSld>
  <p:clrMapOvr>
    <a:masterClrMapping/>
  </p:clrMapOvr>
  <p:transition>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Questions to Assess </a:t>
            </a:r>
            <a:br>
              <a:rPr lang="en-US" dirty="0" smtClean="0"/>
            </a:br>
            <a:r>
              <a:rPr lang="en-US" dirty="0" smtClean="0"/>
              <a:t>Stakeholder Concerns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altLang="en-US" sz="3000" dirty="0" smtClean="0"/>
              <a:t>How will this decision affect each stakeholder?</a:t>
            </a:r>
          </a:p>
          <a:p>
            <a:pPr marL="514350" indent="-514350">
              <a:buFont typeface="+mj-lt"/>
              <a:buAutoNum type="arabicPeriod"/>
            </a:pPr>
            <a:r>
              <a:rPr lang="en-US" altLang="en-US" sz="3000" dirty="0" smtClean="0"/>
              <a:t>How much of what stakeholders want are they likely to get under the alternative?</a:t>
            </a:r>
          </a:p>
          <a:p>
            <a:pPr marL="514350" indent="-514350">
              <a:buFont typeface="+mj-lt"/>
              <a:buAutoNum type="arabicPeriod"/>
            </a:pPr>
            <a:r>
              <a:rPr lang="en-US" altLang="en-US" sz="3000" dirty="0" smtClean="0"/>
              <a:t>What are the stakeholders likely to do if they don’t get what they want?</a:t>
            </a:r>
          </a:p>
          <a:p>
            <a:pPr marL="514350" indent="-514350">
              <a:buFont typeface="+mj-lt"/>
              <a:buAutoNum type="arabicPeriod"/>
            </a:pPr>
            <a:r>
              <a:rPr lang="en-US" altLang="en-US" sz="3000" dirty="0" smtClean="0"/>
              <a:t>What is the probability that they will do it?</a:t>
            </a:r>
          </a:p>
          <a:p>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8-</a:t>
            </a:r>
            <a:fld id="{3BA836C6-F704-448B-94C4-5B456B503172}" type="slidenum">
              <a:rPr lang="en-US" smtClean="0"/>
              <a:pPr/>
              <a:t>31</a:t>
            </a:fld>
            <a:endParaRPr lang="en-US" dirty="0"/>
          </a:p>
        </p:txBody>
      </p:sp>
    </p:spTree>
    <p:extLst>
      <p:ext uri="{BB962C8B-B14F-4D97-AF65-F5344CB8AC3E}">
        <p14:creationId xmlns:p14="http://schemas.microsoft.com/office/powerpoint/2010/main" val="300628426"/>
      </p:ext>
    </p:extLst>
  </p:cSld>
  <p:clrMapOvr>
    <a:masterClrMapping/>
  </p:clrMapOvr>
  <p:transition>
    <p:rand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Pressures from Stakeholders</a:t>
            </a:r>
          </a:p>
        </p:txBody>
      </p:sp>
      <p:sp>
        <p:nvSpPr>
          <p:cNvPr id="3" name="Content Placeholder 2"/>
          <p:cNvSpPr>
            <a:spLocks noGrp="1"/>
          </p:cNvSpPr>
          <p:nvPr>
            <p:ph idx="1"/>
          </p:nvPr>
        </p:nvSpPr>
        <p:spPr/>
        <p:txBody>
          <a:bodyPr/>
          <a:lstStyle/>
          <a:p>
            <a:r>
              <a:rPr lang="en-US" b="1" dirty="0" smtClean="0"/>
              <a:t>Political </a:t>
            </a:r>
            <a:r>
              <a:rPr lang="en-US" b="1" dirty="0"/>
              <a:t>strategy </a:t>
            </a:r>
            <a:endParaRPr lang="en-US" dirty="0" smtClean="0"/>
          </a:p>
          <a:p>
            <a:pPr lvl="1"/>
            <a:r>
              <a:rPr lang="en-US" dirty="0" smtClean="0"/>
              <a:t>plan </a:t>
            </a:r>
            <a:r>
              <a:rPr lang="en-US" dirty="0"/>
              <a:t>to bring stakeholders into agreement with a corporation’s </a:t>
            </a:r>
            <a:r>
              <a:rPr lang="en-US" dirty="0" smtClean="0"/>
              <a:t>actions</a:t>
            </a:r>
          </a:p>
          <a:p>
            <a:pPr lvl="1"/>
            <a:r>
              <a:rPr lang="en-US" dirty="0" smtClean="0"/>
              <a:t>constituency </a:t>
            </a:r>
            <a:r>
              <a:rPr lang="en-US" dirty="0"/>
              <a:t>building, </a:t>
            </a:r>
            <a:r>
              <a:rPr lang="en-US" dirty="0" smtClean="0"/>
              <a:t>political action </a:t>
            </a:r>
            <a:r>
              <a:rPr lang="en-US" dirty="0"/>
              <a:t>committee contributions, advocacy advertising, </a:t>
            </a:r>
            <a:r>
              <a:rPr lang="en-US" dirty="0" smtClean="0"/>
              <a:t>lobbying </a:t>
            </a:r>
            <a:r>
              <a:rPr lang="en-US" dirty="0"/>
              <a:t>and coalition </a:t>
            </a:r>
            <a:r>
              <a:rPr lang="en-US" dirty="0" smtClean="0"/>
              <a:t>building</a:t>
            </a:r>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8-</a:t>
            </a:r>
            <a:fld id="{3BA836C6-F704-448B-94C4-5B456B503172}" type="slidenum">
              <a:rPr lang="en-US" smtClean="0"/>
              <a:pPr/>
              <a:t>32</a:t>
            </a:fld>
            <a:endParaRPr lang="en-US" dirty="0"/>
          </a:p>
        </p:txBody>
      </p:sp>
    </p:spTree>
    <p:extLst>
      <p:ext uri="{BB962C8B-B14F-4D97-AF65-F5344CB8AC3E}">
        <p14:creationId xmlns:p14="http://schemas.microsoft.com/office/powerpoint/2010/main" val="1421605365"/>
      </p:ext>
    </p:extLst>
  </p:cSld>
  <p:clrMapOvr>
    <a:masterClrMapping/>
  </p:clrMapOvr>
  <p:transition>
    <p:rand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Pressures from the </a:t>
            </a:r>
            <a:r>
              <a:rPr lang="en-US" dirty="0" smtClean="0"/>
              <a:t/>
            </a:r>
            <a:br>
              <a:rPr lang="en-US" dirty="0" smtClean="0"/>
            </a:br>
            <a:r>
              <a:rPr lang="en-US" dirty="0" smtClean="0"/>
              <a:t>Corporate </a:t>
            </a:r>
            <a:r>
              <a:rPr lang="en-US" dirty="0"/>
              <a:t>Culture</a:t>
            </a:r>
          </a:p>
        </p:txBody>
      </p:sp>
      <p:sp>
        <p:nvSpPr>
          <p:cNvPr id="5" name="Content Placeholder 4"/>
          <p:cNvSpPr>
            <a:spLocks noGrp="1"/>
          </p:cNvSpPr>
          <p:nvPr>
            <p:ph idx="1"/>
          </p:nvPr>
        </p:nvSpPr>
        <p:spPr/>
        <p:txBody>
          <a:bodyPr/>
          <a:lstStyle/>
          <a:p>
            <a:pPr marL="0" indent="0">
              <a:buNone/>
            </a:pPr>
            <a:r>
              <a:rPr lang="en-US" dirty="0"/>
              <a:t>If there is </a:t>
            </a:r>
            <a:r>
              <a:rPr lang="en-US" dirty="0">
                <a:solidFill>
                  <a:schemeClr val="tx2">
                    <a:lumMod val="60000"/>
                    <a:lumOff val="40000"/>
                  </a:schemeClr>
                </a:solidFill>
              </a:rPr>
              <a:t>little </a:t>
            </a:r>
            <a:r>
              <a:rPr lang="en-US" dirty="0" smtClean="0">
                <a:solidFill>
                  <a:schemeClr val="tx2">
                    <a:lumMod val="60000"/>
                    <a:lumOff val="40000"/>
                  </a:schemeClr>
                </a:solidFill>
              </a:rPr>
              <a:t>fit</a:t>
            </a:r>
            <a:r>
              <a:rPr lang="en-US" dirty="0" smtClean="0"/>
              <a:t>, management </a:t>
            </a:r>
            <a:r>
              <a:rPr lang="en-US" dirty="0"/>
              <a:t>must decide if it should:</a:t>
            </a:r>
          </a:p>
          <a:p>
            <a:r>
              <a:rPr lang="en-US" sz="3000" dirty="0" smtClean="0"/>
              <a:t>Take </a:t>
            </a:r>
            <a:r>
              <a:rPr lang="en-US" sz="3000" dirty="0"/>
              <a:t>a chance on </a:t>
            </a:r>
            <a:r>
              <a:rPr lang="en-US" sz="3000" dirty="0">
                <a:solidFill>
                  <a:schemeClr val="tx2">
                    <a:lumMod val="60000"/>
                    <a:lumOff val="40000"/>
                  </a:schemeClr>
                </a:solidFill>
              </a:rPr>
              <a:t>ignoring</a:t>
            </a:r>
            <a:r>
              <a:rPr lang="en-US" sz="3000" dirty="0"/>
              <a:t> the culture.</a:t>
            </a:r>
          </a:p>
          <a:p>
            <a:r>
              <a:rPr lang="en-US" sz="3000" dirty="0" smtClean="0"/>
              <a:t>Manage </a:t>
            </a:r>
            <a:r>
              <a:rPr lang="en-US" sz="3000" dirty="0"/>
              <a:t>around the culture and change the </a:t>
            </a:r>
            <a:r>
              <a:rPr lang="en-US" sz="3000" dirty="0">
                <a:solidFill>
                  <a:schemeClr val="tx2">
                    <a:lumMod val="60000"/>
                    <a:lumOff val="40000"/>
                  </a:schemeClr>
                </a:solidFill>
              </a:rPr>
              <a:t>implementation plan</a:t>
            </a:r>
            <a:r>
              <a:rPr lang="en-US" sz="3000" dirty="0"/>
              <a:t>.</a:t>
            </a:r>
          </a:p>
          <a:p>
            <a:r>
              <a:rPr lang="en-US" sz="3000" dirty="0" smtClean="0"/>
              <a:t>Try </a:t>
            </a:r>
            <a:r>
              <a:rPr lang="en-US" sz="3000" dirty="0"/>
              <a:t>to change the culture to fit the strategy.</a:t>
            </a:r>
          </a:p>
          <a:p>
            <a:r>
              <a:rPr lang="en-US" sz="3000" dirty="0" smtClean="0"/>
              <a:t>Change </a:t>
            </a:r>
            <a:r>
              <a:rPr lang="en-US" sz="3000" dirty="0"/>
              <a:t>the strategy </a:t>
            </a:r>
            <a:r>
              <a:rPr lang="en-US" sz="3000" dirty="0">
                <a:solidFill>
                  <a:schemeClr val="tx2">
                    <a:lumMod val="60000"/>
                    <a:lumOff val="40000"/>
                  </a:schemeClr>
                </a:solidFill>
              </a:rPr>
              <a:t>to fit </a:t>
            </a:r>
            <a:r>
              <a:rPr lang="en-US" sz="3000" dirty="0"/>
              <a:t>the culture.</a:t>
            </a:r>
          </a:p>
        </p:txBody>
      </p:sp>
      <p:sp>
        <p:nvSpPr>
          <p:cNvPr id="2" name="Footer Placeholder 1"/>
          <p:cNvSpPr>
            <a:spLocks noGrp="1"/>
          </p:cNvSpPr>
          <p:nvPr>
            <p:ph type="ftr" sz="quarter" idx="11"/>
          </p:nvPr>
        </p:nvSpPr>
        <p:spPr/>
        <p:txBody>
          <a:bodyPr/>
          <a:lstStyle/>
          <a:p>
            <a:r>
              <a:rPr lang="en-US" dirty="0" smtClean="0"/>
              <a:t>Copyright © 2015 Pearson Education, Inc. </a:t>
            </a:r>
            <a:endParaRPr lang="en-US" dirty="0"/>
          </a:p>
        </p:txBody>
      </p:sp>
      <p:sp>
        <p:nvSpPr>
          <p:cNvPr id="7" name="Slide Number Placeholder 6"/>
          <p:cNvSpPr>
            <a:spLocks noGrp="1"/>
          </p:cNvSpPr>
          <p:nvPr>
            <p:ph type="sldNum" sz="quarter" idx="12"/>
          </p:nvPr>
        </p:nvSpPr>
        <p:spPr/>
        <p:txBody>
          <a:bodyPr/>
          <a:lstStyle/>
          <a:p>
            <a:endParaRPr lang="en-US" altLang="en-US" dirty="0"/>
          </a:p>
          <a:p>
            <a:r>
              <a:rPr lang="en-US" altLang="en-US" dirty="0"/>
              <a:t>8-</a:t>
            </a:r>
            <a:fld id="{2D52443C-BCD9-48FF-A992-82E7D1DD8A86}" type="slidenum">
              <a:rPr lang="en-US" altLang="en-US"/>
              <a:pPr/>
              <a:t>33</a:t>
            </a:fld>
            <a:endParaRPr lang="en-US" altLang="en-US" dirty="0"/>
          </a:p>
        </p:txBody>
      </p:sp>
      <p:sp>
        <p:nvSpPr>
          <p:cNvPr id="305155" name="Text Box 3"/>
          <p:cNvSpPr txBox="1">
            <a:spLocks noChangeArrowheads="1"/>
          </p:cNvSpPr>
          <p:nvPr/>
        </p:nvSpPr>
        <p:spPr bwMode="auto">
          <a:xfrm>
            <a:off x="4495800" y="4770438"/>
            <a:ext cx="3000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endParaRPr lang="en-US" altLang="en-US" sz="2000" dirty="0">
              <a:latin typeface="Tahoma" pitchFamily="-112" charset="0"/>
            </a:endParaRPr>
          </a:p>
          <a:p>
            <a:endParaRPr lang="en-US" altLang="en-US" sz="2000" dirty="0">
              <a:latin typeface="Tahoma" pitchFamily="-112" charset="0"/>
            </a:endParaRPr>
          </a:p>
        </p:txBody>
      </p:sp>
    </p:spTree>
    <p:extLst>
      <p:ext uri="{BB962C8B-B14F-4D97-AF65-F5344CB8AC3E}">
        <p14:creationId xmlns:p14="http://schemas.microsoft.com/office/powerpoint/2010/main" val="3145221097"/>
      </p:ext>
    </p:extLst>
  </p:cSld>
  <p:clrMapOvr>
    <a:masterClrMapping/>
  </p:clrMapOvr>
  <p:transition>
    <p:rand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Process of Strategic Choice</a:t>
            </a:r>
            <a:endParaRPr lang="en-US" dirty="0"/>
          </a:p>
        </p:txBody>
      </p:sp>
      <p:sp>
        <p:nvSpPr>
          <p:cNvPr id="5" name="Content Placeholder 4"/>
          <p:cNvSpPr>
            <a:spLocks noGrp="1"/>
          </p:cNvSpPr>
          <p:nvPr>
            <p:ph idx="1"/>
          </p:nvPr>
        </p:nvSpPr>
        <p:spPr/>
        <p:txBody>
          <a:bodyPr>
            <a:normAutofit/>
          </a:bodyPr>
          <a:lstStyle/>
          <a:p>
            <a:r>
              <a:rPr lang="en-US" altLang="en-US" b="1" dirty="0" smtClean="0"/>
              <a:t>Strategic choice</a:t>
            </a:r>
          </a:p>
          <a:p>
            <a:pPr lvl="1"/>
            <a:r>
              <a:rPr lang="en-US" altLang="en-US" dirty="0" smtClean="0"/>
              <a:t>the evaluation of alternative strategies and selection of the best alternative</a:t>
            </a:r>
          </a:p>
          <a:p>
            <a:pPr lvl="1"/>
            <a:endParaRPr lang="en-US" altLang="en-US" sz="800" dirty="0" smtClean="0"/>
          </a:p>
          <a:p>
            <a:r>
              <a:rPr lang="en-US" sz="3000" dirty="0" smtClean="0"/>
              <a:t>Failure </a:t>
            </a:r>
            <a:r>
              <a:rPr lang="en-US" sz="3000" dirty="0"/>
              <a:t>almost </a:t>
            </a:r>
            <a:r>
              <a:rPr lang="en-US" sz="3000" dirty="0" smtClean="0"/>
              <a:t>always stems </a:t>
            </a:r>
            <a:r>
              <a:rPr lang="en-US" sz="3000" dirty="0"/>
              <a:t>from the </a:t>
            </a:r>
            <a:r>
              <a:rPr lang="en-US" sz="3000" dirty="0">
                <a:solidFill>
                  <a:schemeClr val="tx2">
                    <a:lumMod val="60000"/>
                    <a:lumOff val="40000"/>
                  </a:schemeClr>
                </a:solidFill>
              </a:rPr>
              <a:t>actions</a:t>
            </a:r>
            <a:r>
              <a:rPr lang="en-US" sz="3000" dirty="0"/>
              <a:t> of the decision maker, not from bad luck or situational </a:t>
            </a:r>
            <a:r>
              <a:rPr lang="en-US" sz="3000" dirty="0" smtClean="0"/>
              <a:t>limitations.</a:t>
            </a:r>
            <a:endParaRPr lang="en-US" altLang="en-US" sz="3000" dirty="0" smtClean="0"/>
          </a:p>
          <a:p>
            <a:endParaRPr lang="en-US" altLang="en-US" dirty="0" smtClean="0"/>
          </a:p>
          <a:p>
            <a:endParaRPr lang="en-US" dirty="0"/>
          </a:p>
        </p:txBody>
      </p:sp>
      <p:sp>
        <p:nvSpPr>
          <p:cNvPr id="2" name="Footer Placeholder 1"/>
          <p:cNvSpPr>
            <a:spLocks noGrp="1"/>
          </p:cNvSpPr>
          <p:nvPr>
            <p:ph type="ftr" sz="quarter" idx="11"/>
          </p:nvPr>
        </p:nvSpPr>
        <p:spPr/>
        <p:txBody>
          <a:bodyPr/>
          <a:lstStyle/>
          <a:p>
            <a:r>
              <a:rPr lang="en-US" dirty="0" smtClean="0"/>
              <a:t>Copyright © 2015 Pearson Education, Inc. </a:t>
            </a:r>
            <a:endParaRPr lang="en-US" dirty="0"/>
          </a:p>
        </p:txBody>
      </p:sp>
      <p:sp>
        <p:nvSpPr>
          <p:cNvPr id="7" name="Slide Number Placeholder 6"/>
          <p:cNvSpPr>
            <a:spLocks noGrp="1"/>
          </p:cNvSpPr>
          <p:nvPr>
            <p:ph type="sldNum" sz="quarter" idx="12"/>
          </p:nvPr>
        </p:nvSpPr>
        <p:spPr/>
        <p:txBody>
          <a:bodyPr/>
          <a:lstStyle/>
          <a:p>
            <a:endParaRPr lang="en-US" altLang="en-US" dirty="0" smtClean="0"/>
          </a:p>
          <a:p>
            <a:r>
              <a:rPr lang="en-US" altLang="en-US" dirty="0" smtClean="0"/>
              <a:t>8-</a:t>
            </a:r>
            <a:fld id="{E056B71A-B15D-4A1C-862A-92A7DE8BBA73}" type="slidenum">
              <a:rPr lang="en-US" altLang="en-US" smtClean="0"/>
              <a:pPr/>
              <a:t>34</a:t>
            </a:fld>
            <a:endParaRPr lang="en-US" altLang="en-US" dirty="0"/>
          </a:p>
        </p:txBody>
      </p:sp>
      <p:sp>
        <p:nvSpPr>
          <p:cNvPr id="307203" name="Text Box 3"/>
          <p:cNvSpPr txBox="1">
            <a:spLocks noChangeArrowheads="1"/>
          </p:cNvSpPr>
          <p:nvPr/>
        </p:nvSpPr>
        <p:spPr bwMode="auto">
          <a:xfrm>
            <a:off x="4495800" y="4770438"/>
            <a:ext cx="3000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endParaRPr lang="en-US" altLang="en-US" sz="2000" dirty="0">
              <a:latin typeface="Tahoma" pitchFamily="-112" charset="0"/>
            </a:endParaRPr>
          </a:p>
          <a:p>
            <a:endParaRPr lang="en-US" altLang="en-US" sz="2000" dirty="0">
              <a:latin typeface="Tahoma" pitchFamily="-112" charset="0"/>
            </a:endParaRPr>
          </a:p>
        </p:txBody>
      </p:sp>
    </p:spTree>
    <p:extLst>
      <p:ext uri="{BB962C8B-B14F-4D97-AF65-F5344CB8AC3E}">
        <p14:creationId xmlns:p14="http://schemas.microsoft.com/office/powerpoint/2010/main" val="1229645181"/>
      </p:ext>
    </p:extLst>
  </p:cSld>
  <p:clrMapOvr>
    <a:masterClrMapping/>
  </p:clrMapOvr>
  <p:transition>
    <p:rand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Avoiding the Consensus Trap</a:t>
            </a:r>
            <a:endParaRPr lang="en-US" dirty="0"/>
          </a:p>
        </p:txBody>
      </p:sp>
      <p:sp>
        <p:nvSpPr>
          <p:cNvPr id="3" name="Content Placeholder 2"/>
          <p:cNvSpPr>
            <a:spLocks noGrp="1"/>
          </p:cNvSpPr>
          <p:nvPr>
            <p:ph idx="1"/>
          </p:nvPr>
        </p:nvSpPr>
        <p:spPr/>
        <p:txBody>
          <a:bodyPr>
            <a:normAutofit/>
          </a:bodyPr>
          <a:lstStyle/>
          <a:p>
            <a:r>
              <a:rPr lang="en-US" b="1" dirty="0" smtClean="0"/>
              <a:t>Devil’s advocate </a:t>
            </a:r>
          </a:p>
          <a:p>
            <a:pPr lvl="1"/>
            <a:r>
              <a:rPr lang="en-US" dirty="0" smtClean="0"/>
              <a:t>assigned </a:t>
            </a:r>
            <a:r>
              <a:rPr lang="en-US" dirty="0"/>
              <a:t>to identify potential pitfalls and </a:t>
            </a:r>
            <a:r>
              <a:rPr lang="en-US" dirty="0" smtClean="0"/>
              <a:t>problems with </a:t>
            </a:r>
            <a:r>
              <a:rPr lang="en-US" dirty="0"/>
              <a:t>a proposed alternative strategy in a formal </a:t>
            </a:r>
            <a:r>
              <a:rPr lang="en-US" dirty="0" smtClean="0"/>
              <a:t>presentation</a:t>
            </a:r>
            <a:endParaRPr lang="en-US" dirty="0"/>
          </a:p>
          <a:p>
            <a:pPr lvl="1"/>
            <a:r>
              <a:rPr lang="en-US" dirty="0" smtClean="0"/>
              <a:t>may </a:t>
            </a:r>
            <a:r>
              <a:rPr lang="en-US" dirty="0"/>
              <a:t>be an individual or a </a:t>
            </a:r>
            <a:r>
              <a:rPr lang="en-US" dirty="0" smtClean="0"/>
              <a:t>group</a:t>
            </a:r>
          </a:p>
          <a:p>
            <a:r>
              <a:rPr lang="en-US" b="1" dirty="0" smtClean="0"/>
              <a:t>Dialectical </a:t>
            </a:r>
            <a:r>
              <a:rPr lang="en-US" b="1" dirty="0"/>
              <a:t>inquiry </a:t>
            </a:r>
            <a:endParaRPr lang="en-US" b="1" dirty="0" smtClean="0"/>
          </a:p>
          <a:p>
            <a:pPr lvl="1"/>
            <a:r>
              <a:rPr lang="en-US" dirty="0" smtClean="0"/>
              <a:t>requires </a:t>
            </a:r>
            <a:r>
              <a:rPr lang="en-US" dirty="0"/>
              <a:t>that two proposals using different assumptions be </a:t>
            </a:r>
            <a:r>
              <a:rPr lang="en-US" dirty="0" smtClean="0"/>
              <a:t>generated for </a:t>
            </a:r>
            <a:r>
              <a:rPr lang="en-US" dirty="0"/>
              <a:t>each alternative strategy under </a:t>
            </a:r>
            <a:r>
              <a:rPr lang="en-US" dirty="0" smtClean="0"/>
              <a:t>consideration</a:t>
            </a:r>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8-</a:t>
            </a:r>
            <a:fld id="{3BA836C6-F704-448B-94C4-5B456B503172}" type="slidenum">
              <a:rPr lang="en-US" smtClean="0"/>
              <a:pPr/>
              <a:t>35</a:t>
            </a:fld>
            <a:endParaRPr lang="en-US" dirty="0"/>
          </a:p>
        </p:txBody>
      </p:sp>
    </p:spTree>
    <p:extLst>
      <p:ext uri="{BB962C8B-B14F-4D97-AF65-F5344CB8AC3E}">
        <p14:creationId xmlns:p14="http://schemas.microsoft.com/office/powerpoint/2010/main" val="2639390353"/>
      </p:ext>
    </p:extLst>
  </p:cSld>
  <p:clrMapOvr>
    <a:masterClrMapping/>
  </p:clrMapOvr>
  <p:transition>
    <p:rand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Process of Strategic Choice</a:t>
            </a:r>
            <a:endParaRPr lang="en-US" dirty="0"/>
          </a:p>
        </p:txBody>
      </p:sp>
      <p:sp>
        <p:nvSpPr>
          <p:cNvPr id="5" name="Content Placeholder 4"/>
          <p:cNvSpPr>
            <a:spLocks noGrp="1"/>
          </p:cNvSpPr>
          <p:nvPr>
            <p:ph idx="1"/>
          </p:nvPr>
        </p:nvSpPr>
        <p:spPr/>
        <p:txBody>
          <a:bodyPr/>
          <a:lstStyle/>
          <a:p>
            <a:pPr marL="0" indent="0">
              <a:buNone/>
            </a:pPr>
            <a:r>
              <a:rPr lang="en-US" altLang="en-US" dirty="0" smtClean="0"/>
              <a:t>Criteria for evaluating alternatives includes:</a:t>
            </a:r>
          </a:p>
          <a:p>
            <a:r>
              <a:rPr lang="en-US" altLang="en-US" dirty="0" smtClean="0"/>
              <a:t>Mutual exclusivity</a:t>
            </a:r>
          </a:p>
          <a:p>
            <a:r>
              <a:rPr lang="en-US" altLang="en-US" dirty="0" smtClean="0"/>
              <a:t>Success</a:t>
            </a:r>
          </a:p>
          <a:p>
            <a:r>
              <a:rPr lang="en-US" altLang="en-US" dirty="0" smtClean="0"/>
              <a:t>Completeness</a:t>
            </a:r>
          </a:p>
          <a:p>
            <a:r>
              <a:rPr lang="en-US" altLang="en-US" dirty="0" smtClean="0"/>
              <a:t>Internal Consistency</a:t>
            </a:r>
          </a:p>
          <a:p>
            <a:endParaRPr lang="en-US" altLang="en-US" dirty="0" smtClean="0"/>
          </a:p>
          <a:p>
            <a:endParaRPr lang="en-US" dirty="0"/>
          </a:p>
        </p:txBody>
      </p:sp>
      <p:sp>
        <p:nvSpPr>
          <p:cNvPr id="2" name="Footer Placeholder 1"/>
          <p:cNvSpPr>
            <a:spLocks noGrp="1"/>
          </p:cNvSpPr>
          <p:nvPr>
            <p:ph type="ftr" sz="quarter" idx="11"/>
          </p:nvPr>
        </p:nvSpPr>
        <p:spPr/>
        <p:txBody>
          <a:bodyPr/>
          <a:lstStyle/>
          <a:p>
            <a:r>
              <a:rPr lang="en-US" dirty="0" smtClean="0"/>
              <a:t>Copyright © 2015 Pearson Education, Inc. </a:t>
            </a:r>
            <a:endParaRPr lang="en-US" dirty="0"/>
          </a:p>
        </p:txBody>
      </p:sp>
      <p:sp>
        <p:nvSpPr>
          <p:cNvPr id="7" name="Slide Number Placeholder 6"/>
          <p:cNvSpPr>
            <a:spLocks noGrp="1"/>
          </p:cNvSpPr>
          <p:nvPr>
            <p:ph type="sldNum" sz="quarter" idx="12"/>
          </p:nvPr>
        </p:nvSpPr>
        <p:spPr/>
        <p:txBody>
          <a:bodyPr/>
          <a:lstStyle/>
          <a:p>
            <a:endParaRPr lang="en-US" altLang="en-US" dirty="0" smtClean="0"/>
          </a:p>
          <a:p>
            <a:r>
              <a:rPr lang="en-US" altLang="en-US" dirty="0" smtClean="0"/>
              <a:t>8-</a:t>
            </a:r>
            <a:fld id="{D67DC452-8E76-42B4-B934-A4EF4DEA921D}" type="slidenum">
              <a:rPr lang="en-US" altLang="en-US" smtClean="0"/>
              <a:pPr/>
              <a:t>36</a:t>
            </a:fld>
            <a:endParaRPr lang="en-US" altLang="en-US" dirty="0"/>
          </a:p>
        </p:txBody>
      </p:sp>
      <p:sp>
        <p:nvSpPr>
          <p:cNvPr id="308227" name="Text Box 3"/>
          <p:cNvSpPr txBox="1">
            <a:spLocks noChangeArrowheads="1"/>
          </p:cNvSpPr>
          <p:nvPr/>
        </p:nvSpPr>
        <p:spPr bwMode="auto">
          <a:xfrm>
            <a:off x="4495800" y="4770438"/>
            <a:ext cx="3000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endParaRPr lang="en-US" altLang="en-US" sz="2000" dirty="0">
              <a:latin typeface="Tahoma" pitchFamily="-112" charset="0"/>
            </a:endParaRPr>
          </a:p>
          <a:p>
            <a:endParaRPr lang="en-US" altLang="en-US" sz="2000" dirty="0">
              <a:latin typeface="Tahoma" pitchFamily="-112" charset="0"/>
            </a:endParaRPr>
          </a:p>
        </p:txBody>
      </p:sp>
    </p:spTree>
    <p:extLst>
      <p:ext uri="{BB962C8B-B14F-4D97-AF65-F5344CB8AC3E}">
        <p14:creationId xmlns:p14="http://schemas.microsoft.com/office/powerpoint/2010/main" val="128635777"/>
      </p:ext>
    </p:extLst>
  </p:cSld>
  <p:clrMapOvr>
    <a:masterClrMapping/>
  </p:clrMapOvr>
  <p:transition>
    <p:rand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Developing Policies</a:t>
            </a:r>
          </a:p>
        </p:txBody>
      </p:sp>
      <p:sp>
        <p:nvSpPr>
          <p:cNvPr id="10" name="Content Placeholder 9"/>
          <p:cNvSpPr>
            <a:spLocks noGrp="1"/>
          </p:cNvSpPr>
          <p:nvPr>
            <p:ph idx="1"/>
          </p:nvPr>
        </p:nvSpPr>
        <p:spPr/>
        <p:txBody>
          <a:bodyPr>
            <a:normAutofit lnSpcReduction="10000"/>
          </a:bodyPr>
          <a:lstStyle/>
          <a:p>
            <a:pPr marL="0" indent="0">
              <a:buNone/>
            </a:pPr>
            <a:r>
              <a:rPr lang="en-US" dirty="0"/>
              <a:t>When crafted correctly, an </a:t>
            </a:r>
            <a:r>
              <a:rPr lang="en-US" dirty="0">
                <a:solidFill>
                  <a:schemeClr val="tx2">
                    <a:lumMod val="60000"/>
                    <a:lumOff val="40000"/>
                  </a:schemeClr>
                </a:solidFill>
              </a:rPr>
              <a:t>effective policy </a:t>
            </a:r>
            <a:r>
              <a:rPr lang="en-US" dirty="0"/>
              <a:t>accomplishes three things:</a:t>
            </a:r>
          </a:p>
          <a:p>
            <a:r>
              <a:rPr lang="en-US" sz="3000" dirty="0" smtClean="0"/>
              <a:t>It </a:t>
            </a:r>
            <a:r>
              <a:rPr lang="en-US" sz="3000" dirty="0"/>
              <a:t>forces trade-offs between </a:t>
            </a:r>
            <a:r>
              <a:rPr lang="en-US" sz="3000" dirty="0">
                <a:solidFill>
                  <a:schemeClr val="tx2">
                    <a:lumMod val="60000"/>
                    <a:lumOff val="40000"/>
                  </a:schemeClr>
                </a:solidFill>
              </a:rPr>
              <a:t>competing</a:t>
            </a:r>
            <a:r>
              <a:rPr lang="en-US" sz="3000" dirty="0"/>
              <a:t> resource demands</a:t>
            </a:r>
            <a:r>
              <a:rPr lang="en-US" sz="3000" dirty="0" smtClean="0"/>
              <a:t>.</a:t>
            </a:r>
          </a:p>
          <a:p>
            <a:r>
              <a:rPr lang="en-US" sz="3000" dirty="0"/>
              <a:t>It tests the strategic </a:t>
            </a:r>
            <a:r>
              <a:rPr lang="en-US" sz="3000" dirty="0">
                <a:solidFill>
                  <a:schemeClr val="tx2">
                    <a:lumMod val="60000"/>
                    <a:lumOff val="40000"/>
                  </a:schemeClr>
                </a:solidFill>
              </a:rPr>
              <a:t>soundness </a:t>
            </a:r>
            <a:r>
              <a:rPr lang="en-US" sz="3000" dirty="0"/>
              <a:t>of a particular action.</a:t>
            </a:r>
          </a:p>
          <a:p>
            <a:r>
              <a:rPr lang="en-US" sz="3000" dirty="0" smtClean="0"/>
              <a:t>It </a:t>
            </a:r>
            <a:r>
              <a:rPr lang="en-US" sz="3000" dirty="0"/>
              <a:t>sets </a:t>
            </a:r>
            <a:r>
              <a:rPr lang="en-US" sz="3000" dirty="0">
                <a:solidFill>
                  <a:schemeClr val="tx2">
                    <a:lumMod val="60000"/>
                    <a:lumOff val="40000"/>
                  </a:schemeClr>
                </a:solidFill>
              </a:rPr>
              <a:t>clear boundaries </a:t>
            </a:r>
            <a:r>
              <a:rPr lang="en-US" sz="3000" dirty="0"/>
              <a:t>within which employees must operate, while granting them </a:t>
            </a:r>
            <a:r>
              <a:rPr lang="en-US" sz="3000" dirty="0" smtClean="0"/>
              <a:t>the freedom </a:t>
            </a:r>
            <a:r>
              <a:rPr lang="en-US" sz="3000" dirty="0"/>
              <a:t>to experiment within those </a:t>
            </a:r>
            <a:r>
              <a:rPr lang="en-US" sz="3000" dirty="0" smtClean="0"/>
              <a:t>constraints.</a:t>
            </a:r>
            <a:endParaRPr lang="en-US" sz="3000"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7" name="Slide Number Placeholder 4"/>
          <p:cNvSpPr>
            <a:spLocks noGrp="1"/>
          </p:cNvSpPr>
          <p:nvPr>
            <p:ph type="sldNum" sz="quarter" idx="12"/>
          </p:nvPr>
        </p:nvSpPr>
        <p:spPr/>
        <p:txBody>
          <a:bodyPr/>
          <a:lstStyle/>
          <a:p>
            <a:endParaRPr lang="en-US" altLang="en-US" dirty="0" smtClean="0"/>
          </a:p>
          <a:p>
            <a:r>
              <a:rPr lang="en-US" altLang="en-US" dirty="0" smtClean="0"/>
              <a:t>8-</a:t>
            </a:r>
            <a:fld id="{77BCDF84-D45E-49FB-BE17-3B1113E5124D}" type="slidenum">
              <a:rPr lang="en-US" altLang="en-US" smtClean="0"/>
              <a:pPr/>
              <a:t>37</a:t>
            </a:fld>
            <a:endParaRPr lang="en-US" altLang="en-US" dirty="0"/>
          </a:p>
        </p:txBody>
      </p:sp>
      <p:sp>
        <p:nvSpPr>
          <p:cNvPr id="309251" name="Text Box 3"/>
          <p:cNvSpPr txBox="1">
            <a:spLocks noChangeArrowheads="1"/>
          </p:cNvSpPr>
          <p:nvPr/>
        </p:nvSpPr>
        <p:spPr bwMode="auto">
          <a:xfrm>
            <a:off x="4495800" y="4770438"/>
            <a:ext cx="3000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endParaRPr lang="en-US" altLang="en-US" sz="2000" dirty="0">
              <a:latin typeface="Tahoma" pitchFamily="-112" charset="0"/>
            </a:endParaRPr>
          </a:p>
          <a:p>
            <a:endParaRPr lang="en-US" altLang="en-US" sz="2000" dirty="0">
              <a:latin typeface="Tahoma" pitchFamily="-112" charset="0"/>
            </a:endParaRPr>
          </a:p>
        </p:txBody>
      </p:sp>
    </p:spTree>
    <p:extLst>
      <p:ext uri="{BB962C8B-B14F-4D97-AF65-F5344CB8AC3E}">
        <p14:creationId xmlns:p14="http://schemas.microsoft.com/office/powerpoint/2010/main" val="155854846"/>
      </p:ext>
    </p:extLst>
  </p:cSld>
  <p:clrMapOvr>
    <a:masterClrMapping/>
  </p:clrMapOvr>
  <p:transition>
    <p:rand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t>Copyright © 2015 Pearson Education, Inc. </a:t>
            </a:r>
            <a:endParaRPr lang="en-US" dirty="0"/>
          </a:p>
        </p:txBody>
      </p:sp>
      <p:sp>
        <p:nvSpPr>
          <p:cNvPr id="4" name="Slide Number Placeholder 3"/>
          <p:cNvSpPr>
            <a:spLocks noGrp="1"/>
          </p:cNvSpPr>
          <p:nvPr>
            <p:ph type="sldNum" sz="quarter" idx="12"/>
          </p:nvPr>
        </p:nvSpPr>
        <p:spPr/>
        <p:txBody>
          <a:bodyPr/>
          <a:lstStyle/>
          <a:p>
            <a:r>
              <a:rPr lang="en-US" dirty="0" smtClean="0"/>
              <a:t>8-</a:t>
            </a:r>
            <a:fld id="{3BA836C6-F704-448B-94C4-5B456B503172}" type="slidenum">
              <a:rPr lang="en-US" smtClean="0"/>
              <a:pPr/>
              <a:t>38</a:t>
            </a:fld>
            <a:endParaRPr lang="en-US" dirty="0"/>
          </a:p>
        </p:txBody>
      </p:sp>
      <p:pic>
        <p:nvPicPr>
          <p:cNvPr id="1026" name="Picture 3" descr="3293795473_4752441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8978" y="2247900"/>
            <a:ext cx="7566044"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7514081"/>
      </p:ext>
    </p:extLst>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ltLang="en-US" dirty="0"/>
              <a:t>Marketing </a:t>
            </a:r>
            <a:r>
              <a:rPr lang="en-US" altLang="en-US" dirty="0" smtClean="0"/>
              <a:t>Strategy</a:t>
            </a:r>
            <a:endParaRPr lang="en-US" dirty="0"/>
          </a:p>
        </p:txBody>
      </p:sp>
      <p:sp>
        <p:nvSpPr>
          <p:cNvPr id="312322" name="Rectangle 2"/>
          <p:cNvSpPr>
            <a:spLocks noGrp="1" noChangeArrowheads="1"/>
          </p:cNvSpPr>
          <p:nvPr>
            <p:ph idx="1"/>
          </p:nvPr>
        </p:nvSpPr>
        <p:spPr/>
        <p:txBody>
          <a:bodyPr/>
          <a:lstStyle/>
          <a:p>
            <a:r>
              <a:rPr lang="en-US" altLang="en-US" b="1" dirty="0" smtClean="0"/>
              <a:t>Marketing strategy </a:t>
            </a:r>
          </a:p>
          <a:p>
            <a:pPr lvl="1"/>
            <a:r>
              <a:rPr lang="en-US" altLang="en-US" dirty="0" smtClean="0"/>
              <a:t>deals with pricing, selling and distributing a product</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8-</a:t>
            </a:r>
            <a:fld id="{1D9D3D4A-019D-4EF4-A663-2816099DD8E5}" type="slidenum">
              <a:rPr lang="en-US" altLang="en-US" smtClean="0"/>
              <a:pPr/>
              <a:t>4</a:t>
            </a:fld>
            <a:endParaRPr lang="en-US" altLang="en-US" dirty="0"/>
          </a:p>
        </p:txBody>
      </p:sp>
    </p:spTree>
    <p:extLst>
      <p:ext uri="{BB962C8B-B14F-4D97-AF65-F5344CB8AC3E}">
        <p14:creationId xmlns:p14="http://schemas.microsoft.com/office/powerpoint/2010/main" val="1841254981"/>
      </p:ext>
    </p:extLst>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Marketing Strategy</a:t>
            </a:r>
            <a:endParaRPr lang="en-US" dirty="0"/>
          </a:p>
        </p:txBody>
      </p:sp>
      <p:sp>
        <p:nvSpPr>
          <p:cNvPr id="277506" name="Rectangle 2"/>
          <p:cNvSpPr>
            <a:spLocks noGrp="1" noChangeArrowheads="1"/>
          </p:cNvSpPr>
          <p:nvPr>
            <p:ph idx="1"/>
          </p:nvPr>
        </p:nvSpPr>
        <p:spPr/>
        <p:txBody>
          <a:bodyPr>
            <a:normAutofit/>
          </a:bodyPr>
          <a:lstStyle/>
          <a:p>
            <a:r>
              <a:rPr lang="en-US" b="1" dirty="0" smtClean="0"/>
              <a:t>Market development strategy</a:t>
            </a:r>
          </a:p>
          <a:p>
            <a:pPr lvl="1"/>
            <a:r>
              <a:rPr lang="en-US" dirty="0" smtClean="0"/>
              <a:t>a </a:t>
            </a:r>
            <a:r>
              <a:rPr lang="en-US" dirty="0"/>
              <a:t>company or business unit can (1) capture a larger share of an </a:t>
            </a:r>
            <a:r>
              <a:rPr lang="en-US" dirty="0" smtClean="0"/>
              <a:t>existing market </a:t>
            </a:r>
            <a:r>
              <a:rPr lang="en-US" dirty="0"/>
              <a:t>for current products through market saturation and market penetration or (2) </a:t>
            </a:r>
            <a:r>
              <a:rPr lang="en-US" dirty="0" smtClean="0"/>
              <a:t>develop new </a:t>
            </a:r>
            <a:r>
              <a:rPr lang="en-US" dirty="0"/>
              <a:t>uses and/or markets for current products.</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8-</a:t>
            </a:r>
            <a:fld id="{C401752E-BADD-404C-99DD-B9123E7B9FF8}" type="slidenum">
              <a:rPr lang="en-US" altLang="en-US" smtClean="0"/>
              <a:pPr/>
              <a:t>5</a:t>
            </a:fld>
            <a:endParaRPr lang="en-US" altLang="en-US" dirty="0"/>
          </a:p>
        </p:txBody>
      </p:sp>
    </p:spTree>
    <p:extLst>
      <p:ext uri="{BB962C8B-B14F-4D97-AF65-F5344CB8AC3E}">
        <p14:creationId xmlns:p14="http://schemas.microsoft.com/office/powerpoint/2010/main" val="1965873320"/>
      </p:ext>
    </p:extLst>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Marketing Strategy</a:t>
            </a:r>
            <a:endParaRPr lang="en-US" dirty="0"/>
          </a:p>
        </p:txBody>
      </p:sp>
      <p:sp>
        <p:nvSpPr>
          <p:cNvPr id="278530" name="Rectangle 2"/>
          <p:cNvSpPr>
            <a:spLocks noGrp="1" noChangeArrowheads="1"/>
          </p:cNvSpPr>
          <p:nvPr>
            <p:ph idx="1"/>
          </p:nvPr>
        </p:nvSpPr>
        <p:spPr/>
        <p:txBody>
          <a:bodyPr/>
          <a:lstStyle/>
          <a:p>
            <a:r>
              <a:rPr lang="en-US" b="1" dirty="0" smtClean="0"/>
              <a:t>Product </a:t>
            </a:r>
            <a:r>
              <a:rPr lang="en-US" b="1" dirty="0"/>
              <a:t>development </a:t>
            </a:r>
            <a:r>
              <a:rPr lang="en-US" b="1" dirty="0" smtClean="0"/>
              <a:t>strategy</a:t>
            </a:r>
          </a:p>
          <a:p>
            <a:pPr lvl="1"/>
            <a:r>
              <a:rPr lang="en-US" dirty="0" smtClean="0"/>
              <a:t>a </a:t>
            </a:r>
            <a:r>
              <a:rPr lang="en-US" dirty="0"/>
              <a:t>company or unit can (1) develop new </a:t>
            </a:r>
            <a:r>
              <a:rPr lang="en-US" dirty="0" smtClean="0"/>
              <a:t>products for </a:t>
            </a:r>
            <a:r>
              <a:rPr lang="en-US" i="1" dirty="0"/>
              <a:t>existing markets </a:t>
            </a:r>
            <a:r>
              <a:rPr lang="en-US" dirty="0"/>
              <a:t>or (2) develop new products for </a:t>
            </a:r>
            <a:r>
              <a:rPr lang="en-US" i="1" dirty="0"/>
              <a:t>new markets</a:t>
            </a:r>
            <a:r>
              <a:rPr lang="en-US" dirty="0"/>
              <a:t>.</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8-</a:t>
            </a:r>
            <a:fld id="{FE97FF56-819F-4957-82C5-2E9B3FB46035}" type="slidenum">
              <a:rPr lang="en-US" altLang="en-US" smtClean="0"/>
              <a:pPr/>
              <a:t>6</a:t>
            </a:fld>
            <a:endParaRPr lang="en-US" altLang="en-US" dirty="0"/>
          </a:p>
        </p:txBody>
      </p:sp>
    </p:spTree>
    <p:extLst>
      <p:ext uri="{BB962C8B-B14F-4D97-AF65-F5344CB8AC3E}">
        <p14:creationId xmlns:p14="http://schemas.microsoft.com/office/powerpoint/2010/main" val="3142460003"/>
      </p:ext>
    </p:extLst>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Marketing Strategy</a:t>
            </a:r>
            <a:endParaRPr lang="en-US" dirty="0"/>
          </a:p>
        </p:txBody>
      </p:sp>
      <p:sp>
        <p:nvSpPr>
          <p:cNvPr id="279554" name="Rectangle 2"/>
          <p:cNvSpPr>
            <a:spLocks noGrp="1" noChangeArrowheads="1"/>
          </p:cNvSpPr>
          <p:nvPr>
            <p:ph idx="1"/>
          </p:nvPr>
        </p:nvSpPr>
        <p:spPr/>
        <p:txBody>
          <a:bodyPr>
            <a:normAutofit lnSpcReduction="10000"/>
          </a:bodyPr>
          <a:lstStyle/>
          <a:p>
            <a:r>
              <a:rPr lang="en-US" altLang="en-US" b="1" dirty="0" smtClean="0"/>
              <a:t>Brand extension</a:t>
            </a:r>
          </a:p>
          <a:p>
            <a:pPr lvl="1"/>
            <a:r>
              <a:rPr lang="en-US" altLang="en-US" dirty="0" smtClean="0"/>
              <a:t>using a successful brand name to market other products</a:t>
            </a:r>
          </a:p>
          <a:p>
            <a:endParaRPr lang="en-US" altLang="en-US" sz="500" dirty="0" smtClean="0"/>
          </a:p>
          <a:p>
            <a:r>
              <a:rPr lang="en-US" altLang="en-US" b="1" dirty="0" smtClean="0"/>
              <a:t>Push strategy</a:t>
            </a:r>
          </a:p>
          <a:p>
            <a:pPr lvl="1"/>
            <a:r>
              <a:rPr lang="en-US" altLang="en-US" dirty="0" smtClean="0"/>
              <a:t>trade promotions to gain or hold shelf space in retail outlets</a:t>
            </a:r>
          </a:p>
          <a:p>
            <a:endParaRPr lang="en-US" altLang="en-US" sz="500" dirty="0" smtClean="0"/>
          </a:p>
          <a:p>
            <a:r>
              <a:rPr lang="en-US" altLang="en-US" b="1" dirty="0" smtClean="0"/>
              <a:t>Pull strategy</a:t>
            </a:r>
          </a:p>
          <a:p>
            <a:pPr lvl="1"/>
            <a:r>
              <a:rPr lang="en-US" altLang="en-US" dirty="0" smtClean="0"/>
              <a:t>advertising to “pull” products through the distribution channels</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8-</a:t>
            </a:r>
            <a:fld id="{AD7E9E7C-0C27-4C45-AE36-C8B4F29A15F1}" type="slidenum">
              <a:rPr lang="en-US" altLang="en-US" smtClean="0"/>
              <a:pPr/>
              <a:t>7</a:t>
            </a:fld>
            <a:endParaRPr lang="en-US" altLang="en-US" dirty="0"/>
          </a:p>
        </p:txBody>
      </p:sp>
    </p:spTree>
    <p:extLst>
      <p:ext uri="{BB962C8B-B14F-4D97-AF65-F5344CB8AC3E}">
        <p14:creationId xmlns:p14="http://schemas.microsoft.com/office/powerpoint/2010/main" val="3986005029"/>
      </p:ext>
    </p:extLst>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Marketing Strategy</a:t>
            </a:r>
            <a:endParaRPr lang="en-US" dirty="0"/>
          </a:p>
        </p:txBody>
      </p:sp>
      <p:sp>
        <p:nvSpPr>
          <p:cNvPr id="280578" name="Rectangle 2"/>
          <p:cNvSpPr>
            <a:spLocks noGrp="1" noChangeArrowheads="1"/>
          </p:cNvSpPr>
          <p:nvPr>
            <p:ph idx="1"/>
          </p:nvPr>
        </p:nvSpPr>
        <p:spPr/>
        <p:txBody>
          <a:bodyPr>
            <a:normAutofit/>
          </a:bodyPr>
          <a:lstStyle/>
          <a:p>
            <a:r>
              <a:rPr lang="en-US" altLang="en-US" b="1" dirty="0" smtClean="0"/>
              <a:t>Skim pricing</a:t>
            </a:r>
          </a:p>
          <a:p>
            <a:pPr lvl="1"/>
            <a:r>
              <a:rPr lang="en-US" altLang="en-US" dirty="0" smtClean="0"/>
              <a:t>offers the opportunity to “skim the cream” from the top of the demand curve with a high price while the product is novel and competitors are few</a:t>
            </a:r>
          </a:p>
          <a:p>
            <a:endParaRPr lang="en-US" altLang="en-US" sz="500"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8-</a:t>
            </a:r>
            <a:fld id="{23761847-986B-4F31-AC71-3271055FFA92}" type="slidenum">
              <a:rPr lang="en-US" altLang="en-US" smtClean="0"/>
              <a:pPr/>
              <a:t>8</a:t>
            </a:fld>
            <a:endParaRPr lang="en-US" altLang="en-US" dirty="0"/>
          </a:p>
        </p:txBody>
      </p:sp>
    </p:spTree>
    <p:extLst>
      <p:ext uri="{BB962C8B-B14F-4D97-AF65-F5344CB8AC3E}">
        <p14:creationId xmlns:p14="http://schemas.microsoft.com/office/powerpoint/2010/main" val="3868008417"/>
      </p:ext>
    </p:extLst>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Marketing Strategy</a:t>
            </a:r>
            <a:endParaRPr lang="en-US" dirty="0"/>
          </a:p>
        </p:txBody>
      </p:sp>
      <p:sp>
        <p:nvSpPr>
          <p:cNvPr id="3" name="Content Placeholder 2"/>
          <p:cNvSpPr>
            <a:spLocks noGrp="1"/>
          </p:cNvSpPr>
          <p:nvPr>
            <p:ph idx="1"/>
          </p:nvPr>
        </p:nvSpPr>
        <p:spPr/>
        <p:txBody>
          <a:bodyPr/>
          <a:lstStyle/>
          <a:p>
            <a:r>
              <a:rPr lang="en-US" altLang="en-US" b="1" dirty="0"/>
              <a:t>Penetration pricing</a:t>
            </a:r>
          </a:p>
          <a:p>
            <a:pPr lvl="1"/>
            <a:r>
              <a:rPr lang="en-US" altLang="en-US" dirty="0"/>
              <a:t>attempts to hasten market development and offers the pioneer the opportunity to use the experience curve to gain market share with low price and then dominate the industry</a:t>
            </a:r>
          </a:p>
          <a:p>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8-</a:t>
            </a:r>
            <a:fld id="{3BA836C6-F704-448B-94C4-5B456B503172}" type="slidenum">
              <a:rPr lang="en-US" smtClean="0"/>
              <a:pPr/>
              <a:t>9</a:t>
            </a:fld>
            <a:endParaRPr lang="en-US" dirty="0"/>
          </a:p>
        </p:txBody>
      </p:sp>
    </p:spTree>
    <p:extLst>
      <p:ext uri="{BB962C8B-B14F-4D97-AF65-F5344CB8AC3E}">
        <p14:creationId xmlns:p14="http://schemas.microsoft.com/office/powerpoint/2010/main" val="306424186"/>
      </p:ext>
    </p:extLst>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1546</TotalTime>
  <Words>3474</Words>
  <Application>Microsoft Office PowerPoint</Application>
  <PresentationFormat>On-screen Show (4:3)</PresentationFormat>
  <Paragraphs>388</Paragraphs>
  <Slides>38</Slides>
  <Notes>36</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Strategy Formulation: Functional Strategy and Strategic Choice</vt:lpstr>
      <vt:lpstr>Learning Objectives</vt:lpstr>
      <vt:lpstr>Functional Strategy</vt:lpstr>
      <vt:lpstr>Marketing Strategy</vt:lpstr>
      <vt:lpstr>Marketing Strategy</vt:lpstr>
      <vt:lpstr>Marketing Strategy</vt:lpstr>
      <vt:lpstr>Marketing Strategy</vt:lpstr>
      <vt:lpstr>Marketing Strategy</vt:lpstr>
      <vt:lpstr>Marketing Strategy</vt:lpstr>
      <vt:lpstr>Financial Strategy</vt:lpstr>
      <vt:lpstr>Financial Strategy</vt:lpstr>
      <vt:lpstr>Research and  Development Strategy</vt:lpstr>
      <vt:lpstr>Research and  Development Strategy</vt:lpstr>
      <vt:lpstr>Operations Strategy</vt:lpstr>
      <vt:lpstr>Purchasing Strategy</vt:lpstr>
      <vt:lpstr>Purchasing Strategy</vt:lpstr>
      <vt:lpstr>Logistics Strategy</vt:lpstr>
      <vt:lpstr>HRM Strategy</vt:lpstr>
      <vt:lpstr>Information Technology</vt:lpstr>
      <vt:lpstr>The Sourcing Decision:  Location of Functions</vt:lpstr>
      <vt:lpstr>Disadvantages of Outsourcing</vt:lpstr>
      <vt:lpstr>Errors in Outsourcing to Avoid</vt:lpstr>
      <vt:lpstr>Proposed Outsourcing Matrix</vt:lpstr>
      <vt:lpstr>Strategies to Avoid</vt:lpstr>
      <vt:lpstr>Strategic Choice: Selecting the  Best Strategy</vt:lpstr>
      <vt:lpstr>Corporate Scenario Steps</vt:lpstr>
      <vt:lpstr>Scenario Box for Use in Generating Financial Pro Forma Statements</vt:lpstr>
      <vt:lpstr>Management’s Attitude  Toward Risk</vt:lpstr>
      <vt:lpstr>Management’s Attitude  Toward Risk</vt:lpstr>
      <vt:lpstr>Stakeholder Priority Matrix</vt:lpstr>
      <vt:lpstr>Questions to Assess  Stakeholder Concerns</vt:lpstr>
      <vt:lpstr>Pressures from Stakeholders</vt:lpstr>
      <vt:lpstr>Pressures from the  Corporate Culture</vt:lpstr>
      <vt:lpstr>Process of Strategic Choice</vt:lpstr>
      <vt:lpstr>Avoiding the Consensus Trap</vt:lpstr>
      <vt:lpstr>Process of Strategic Choice</vt:lpstr>
      <vt:lpstr>Developing Policies</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Bcox</dc:creator>
  <cp:lastModifiedBy>Editorial Services</cp:lastModifiedBy>
  <cp:revision>31</cp:revision>
  <dcterms:created xsi:type="dcterms:W3CDTF">2013-09-21T18:13:02Z</dcterms:created>
  <dcterms:modified xsi:type="dcterms:W3CDTF">2014-01-19T21:13:09Z</dcterms:modified>
</cp:coreProperties>
</file>