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sldIdLst>
    <p:sldId id="256" r:id="rId2"/>
    <p:sldId id="294" r:id="rId3"/>
    <p:sldId id="295" r:id="rId4"/>
    <p:sldId id="258" r:id="rId5"/>
    <p:sldId id="259" r:id="rId6"/>
    <p:sldId id="260" r:id="rId7"/>
    <p:sldId id="296" r:id="rId8"/>
    <p:sldId id="297" r:id="rId9"/>
    <p:sldId id="298" r:id="rId10"/>
    <p:sldId id="299" r:id="rId11"/>
    <p:sldId id="261" r:id="rId12"/>
    <p:sldId id="263" r:id="rId13"/>
    <p:sldId id="300" r:id="rId14"/>
    <p:sldId id="264" r:id="rId15"/>
    <p:sldId id="301" r:id="rId16"/>
    <p:sldId id="265" r:id="rId17"/>
    <p:sldId id="269" r:id="rId18"/>
    <p:sldId id="270" r:id="rId19"/>
    <p:sldId id="271" r:id="rId20"/>
    <p:sldId id="273" r:id="rId21"/>
    <p:sldId id="302" r:id="rId22"/>
    <p:sldId id="274" r:id="rId23"/>
    <p:sldId id="278" r:id="rId24"/>
    <p:sldId id="279" r:id="rId25"/>
    <p:sldId id="303" r:id="rId26"/>
    <p:sldId id="304" r:id="rId27"/>
    <p:sldId id="282" r:id="rId28"/>
    <p:sldId id="283" r:id="rId29"/>
    <p:sldId id="305" r:id="rId30"/>
    <p:sldId id="284" r:id="rId31"/>
    <p:sldId id="306" r:id="rId32"/>
    <p:sldId id="286" r:id="rId33"/>
    <p:sldId id="307" r:id="rId34"/>
    <p:sldId id="287" r:id="rId35"/>
    <p:sldId id="290" r:id="rId36"/>
    <p:sldId id="291" r:id="rId37"/>
    <p:sldId id="292" r:id="rId38"/>
    <p:sldId id="310" r:id="rId39"/>
    <p:sldId id="25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41563" autoAdjust="0"/>
  </p:normalViewPr>
  <p:slideViewPr>
    <p:cSldViewPr>
      <p:cViewPr>
        <p:scale>
          <a:sx n="20" d="100"/>
          <a:sy n="20" d="100"/>
        </p:scale>
        <p:origin x="-3462" y="-27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235645-A580-43EE-BCAF-9A9EAA7B83B9}" type="doc">
      <dgm:prSet loTypeId="urn:microsoft.com/office/officeart/2005/8/layout/default#1" loCatId="list" qsTypeId="urn:microsoft.com/office/officeart/2005/8/quickstyle/3d2" qsCatId="3D" csTypeId="urn:microsoft.com/office/officeart/2005/8/colors/colorful2" csCatId="colorful"/>
      <dgm:spPr/>
      <dgm:t>
        <a:bodyPr/>
        <a:lstStyle/>
        <a:p>
          <a:endParaRPr lang="en-US"/>
        </a:p>
      </dgm:t>
    </dgm:pt>
    <dgm:pt modelId="{69292947-4DD9-4D8C-8031-B28C62D72A55}">
      <dgm:prSet/>
      <dgm:spPr/>
      <dgm:t>
        <a:bodyPr/>
        <a:lstStyle/>
        <a:p>
          <a:pPr rtl="0"/>
          <a:r>
            <a:rPr lang="en-US" b="1" dirty="0" smtClean="0">
              <a:effectLst>
                <a:outerShdw blurRad="38100" dist="38100" dir="2700000" algn="tl">
                  <a:srgbClr val="000000">
                    <a:alpha val="43137"/>
                  </a:srgbClr>
                </a:outerShdw>
              </a:effectLst>
            </a:rPr>
            <a:t>Frontal assault</a:t>
          </a:r>
          <a:endParaRPr lang="en-US" b="1" dirty="0">
            <a:effectLst>
              <a:outerShdw blurRad="38100" dist="38100" dir="2700000" algn="tl">
                <a:srgbClr val="000000">
                  <a:alpha val="43137"/>
                </a:srgbClr>
              </a:outerShdw>
            </a:effectLst>
          </a:endParaRPr>
        </a:p>
      </dgm:t>
    </dgm:pt>
    <dgm:pt modelId="{4FF1D45D-46C5-422B-9ECD-42E5B9A157A3}" type="parTrans" cxnId="{9FF3465C-FFDE-4BC5-86D1-A49BECB6B357}">
      <dgm:prSet/>
      <dgm:spPr/>
      <dgm:t>
        <a:bodyPr/>
        <a:lstStyle/>
        <a:p>
          <a:endParaRPr lang="en-US"/>
        </a:p>
      </dgm:t>
    </dgm:pt>
    <dgm:pt modelId="{E1690ADD-BA94-4118-98C0-0646E25873F6}" type="sibTrans" cxnId="{9FF3465C-FFDE-4BC5-86D1-A49BECB6B357}">
      <dgm:prSet/>
      <dgm:spPr/>
      <dgm:t>
        <a:bodyPr/>
        <a:lstStyle/>
        <a:p>
          <a:endParaRPr lang="en-US"/>
        </a:p>
      </dgm:t>
    </dgm:pt>
    <dgm:pt modelId="{DCCE1C85-A7AB-450C-8A83-B45972AFD274}">
      <dgm:prSet/>
      <dgm:spPr/>
      <dgm:t>
        <a:bodyPr/>
        <a:lstStyle/>
        <a:p>
          <a:pPr rtl="0"/>
          <a:r>
            <a:rPr lang="en-US" b="1" dirty="0" smtClean="0">
              <a:effectLst>
                <a:outerShdw blurRad="38100" dist="38100" dir="2700000" algn="tl">
                  <a:srgbClr val="000000">
                    <a:alpha val="43137"/>
                  </a:srgbClr>
                </a:outerShdw>
              </a:effectLst>
            </a:rPr>
            <a:t>Flanking maneuver</a:t>
          </a:r>
          <a:endParaRPr lang="en-US" b="1" dirty="0">
            <a:effectLst>
              <a:outerShdw blurRad="38100" dist="38100" dir="2700000" algn="tl">
                <a:srgbClr val="000000">
                  <a:alpha val="43137"/>
                </a:srgbClr>
              </a:outerShdw>
            </a:effectLst>
          </a:endParaRPr>
        </a:p>
      </dgm:t>
    </dgm:pt>
    <dgm:pt modelId="{D65073FB-6B3C-4459-8E6E-82D7038AA94D}" type="parTrans" cxnId="{A34F677D-7458-407F-A616-A2304A95DCA8}">
      <dgm:prSet/>
      <dgm:spPr/>
      <dgm:t>
        <a:bodyPr/>
        <a:lstStyle/>
        <a:p>
          <a:endParaRPr lang="en-US"/>
        </a:p>
      </dgm:t>
    </dgm:pt>
    <dgm:pt modelId="{6CA40575-EC13-4ADD-8D74-400CCF0AB8B9}" type="sibTrans" cxnId="{A34F677D-7458-407F-A616-A2304A95DCA8}">
      <dgm:prSet/>
      <dgm:spPr/>
      <dgm:t>
        <a:bodyPr/>
        <a:lstStyle/>
        <a:p>
          <a:endParaRPr lang="en-US"/>
        </a:p>
      </dgm:t>
    </dgm:pt>
    <dgm:pt modelId="{206EC2DB-2C45-4F53-8217-2EC77B9AA58F}">
      <dgm:prSet/>
      <dgm:spPr/>
      <dgm:t>
        <a:bodyPr/>
        <a:lstStyle/>
        <a:p>
          <a:pPr rtl="0"/>
          <a:r>
            <a:rPr lang="en-US" b="1" dirty="0" smtClean="0">
              <a:effectLst>
                <a:outerShdw blurRad="38100" dist="38100" dir="2700000" algn="tl">
                  <a:srgbClr val="000000">
                    <a:alpha val="43137"/>
                  </a:srgbClr>
                </a:outerShdw>
              </a:effectLst>
            </a:rPr>
            <a:t>Bypass attack</a:t>
          </a:r>
          <a:endParaRPr lang="en-US" b="1" dirty="0">
            <a:effectLst>
              <a:outerShdw blurRad="38100" dist="38100" dir="2700000" algn="tl">
                <a:srgbClr val="000000">
                  <a:alpha val="43137"/>
                </a:srgbClr>
              </a:outerShdw>
            </a:effectLst>
          </a:endParaRPr>
        </a:p>
      </dgm:t>
    </dgm:pt>
    <dgm:pt modelId="{EA663A4E-7655-4C0E-9565-9798669543C2}" type="parTrans" cxnId="{EE4B2A48-B1EB-4882-84C0-8128DA6A2131}">
      <dgm:prSet/>
      <dgm:spPr/>
      <dgm:t>
        <a:bodyPr/>
        <a:lstStyle/>
        <a:p>
          <a:endParaRPr lang="en-US"/>
        </a:p>
      </dgm:t>
    </dgm:pt>
    <dgm:pt modelId="{23152E25-C47F-4CE0-B3CB-13AA4826471A}" type="sibTrans" cxnId="{EE4B2A48-B1EB-4882-84C0-8128DA6A2131}">
      <dgm:prSet/>
      <dgm:spPr/>
      <dgm:t>
        <a:bodyPr/>
        <a:lstStyle/>
        <a:p>
          <a:endParaRPr lang="en-US"/>
        </a:p>
      </dgm:t>
    </dgm:pt>
    <dgm:pt modelId="{23A903A0-9151-41F2-A6F9-3CA9A9B59AC5}">
      <dgm:prSet/>
      <dgm:spPr/>
      <dgm:t>
        <a:bodyPr/>
        <a:lstStyle/>
        <a:p>
          <a:pPr rtl="0"/>
          <a:r>
            <a:rPr lang="en-US" b="1" dirty="0" smtClean="0">
              <a:effectLst>
                <a:outerShdw blurRad="38100" dist="38100" dir="2700000" algn="tl">
                  <a:srgbClr val="000000">
                    <a:alpha val="43137"/>
                  </a:srgbClr>
                </a:outerShdw>
              </a:effectLst>
            </a:rPr>
            <a:t>Encirclement</a:t>
          </a:r>
          <a:endParaRPr lang="en-US" b="1" dirty="0">
            <a:effectLst>
              <a:outerShdw blurRad="38100" dist="38100" dir="2700000" algn="tl">
                <a:srgbClr val="000000">
                  <a:alpha val="43137"/>
                </a:srgbClr>
              </a:outerShdw>
            </a:effectLst>
          </a:endParaRPr>
        </a:p>
      </dgm:t>
    </dgm:pt>
    <dgm:pt modelId="{FE230707-A0DC-49C4-A42F-A475A83A87AF}" type="parTrans" cxnId="{DC5B4BD6-61C1-4354-BF1E-94837BD150AA}">
      <dgm:prSet/>
      <dgm:spPr/>
      <dgm:t>
        <a:bodyPr/>
        <a:lstStyle/>
        <a:p>
          <a:endParaRPr lang="en-US"/>
        </a:p>
      </dgm:t>
    </dgm:pt>
    <dgm:pt modelId="{EF443AC7-918C-45D5-B918-44910A9B6154}" type="sibTrans" cxnId="{DC5B4BD6-61C1-4354-BF1E-94837BD150AA}">
      <dgm:prSet/>
      <dgm:spPr/>
      <dgm:t>
        <a:bodyPr/>
        <a:lstStyle/>
        <a:p>
          <a:endParaRPr lang="en-US"/>
        </a:p>
      </dgm:t>
    </dgm:pt>
    <dgm:pt modelId="{E935A54A-6409-4BF9-83CA-ED281DE8029F}">
      <dgm:prSet/>
      <dgm:spPr/>
      <dgm:t>
        <a:bodyPr/>
        <a:lstStyle/>
        <a:p>
          <a:pPr rtl="0"/>
          <a:r>
            <a:rPr lang="en-US" b="1" dirty="0" smtClean="0">
              <a:effectLst>
                <a:outerShdw blurRad="38100" dist="38100" dir="2700000" algn="tl">
                  <a:srgbClr val="000000">
                    <a:alpha val="43137"/>
                  </a:srgbClr>
                </a:outerShdw>
              </a:effectLst>
            </a:rPr>
            <a:t>Guerilla warfare</a:t>
          </a:r>
          <a:endParaRPr lang="en-US" b="1" dirty="0">
            <a:effectLst>
              <a:outerShdw blurRad="38100" dist="38100" dir="2700000" algn="tl">
                <a:srgbClr val="000000">
                  <a:alpha val="43137"/>
                </a:srgbClr>
              </a:outerShdw>
            </a:effectLst>
          </a:endParaRPr>
        </a:p>
      </dgm:t>
    </dgm:pt>
    <dgm:pt modelId="{6D6CC03A-9842-4386-B4CD-59EE069A84D9}" type="parTrans" cxnId="{829CE4C3-0AF1-4D95-8845-8F587806A93C}">
      <dgm:prSet/>
      <dgm:spPr/>
      <dgm:t>
        <a:bodyPr/>
        <a:lstStyle/>
        <a:p>
          <a:endParaRPr lang="en-US"/>
        </a:p>
      </dgm:t>
    </dgm:pt>
    <dgm:pt modelId="{39310437-DDF4-4E71-B926-DA64A5FAA221}" type="sibTrans" cxnId="{829CE4C3-0AF1-4D95-8845-8F587806A93C}">
      <dgm:prSet/>
      <dgm:spPr/>
      <dgm:t>
        <a:bodyPr/>
        <a:lstStyle/>
        <a:p>
          <a:endParaRPr lang="en-US"/>
        </a:p>
      </dgm:t>
    </dgm:pt>
    <dgm:pt modelId="{9F5ED7F4-1B9B-4789-B111-2710B2DE90D6}" type="pres">
      <dgm:prSet presAssocID="{30235645-A580-43EE-BCAF-9A9EAA7B83B9}" presName="diagram" presStyleCnt="0">
        <dgm:presLayoutVars>
          <dgm:dir/>
          <dgm:resizeHandles val="exact"/>
        </dgm:presLayoutVars>
      </dgm:prSet>
      <dgm:spPr/>
      <dgm:t>
        <a:bodyPr/>
        <a:lstStyle/>
        <a:p>
          <a:endParaRPr lang="en-US"/>
        </a:p>
      </dgm:t>
    </dgm:pt>
    <dgm:pt modelId="{571EFF1A-D1B1-4561-B5B1-18CF453F4075}" type="pres">
      <dgm:prSet presAssocID="{69292947-4DD9-4D8C-8031-B28C62D72A55}" presName="node" presStyleLbl="node1" presStyleIdx="0" presStyleCnt="5">
        <dgm:presLayoutVars>
          <dgm:bulletEnabled val="1"/>
        </dgm:presLayoutVars>
      </dgm:prSet>
      <dgm:spPr/>
      <dgm:t>
        <a:bodyPr/>
        <a:lstStyle/>
        <a:p>
          <a:endParaRPr lang="en-US"/>
        </a:p>
      </dgm:t>
    </dgm:pt>
    <dgm:pt modelId="{A5F16678-86BC-4821-86DA-31C7919E0626}" type="pres">
      <dgm:prSet presAssocID="{E1690ADD-BA94-4118-98C0-0646E25873F6}" presName="sibTrans" presStyleCnt="0"/>
      <dgm:spPr/>
    </dgm:pt>
    <dgm:pt modelId="{DCD56262-ED92-4E67-ADBC-EC72EF5184F3}" type="pres">
      <dgm:prSet presAssocID="{DCCE1C85-A7AB-450C-8A83-B45972AFD274}" presName="node" presStyleLbl="node1" presStyleIdx="1" presStyleCnt="5">
        <dgm:presLayoutVars>
          <dgm:bulletEnabled val="1"/>
        </dgm:presLayoutVars>
      </dgm:prSet>
      <dgm:spPr/>
      <dgm:t>
        <a:bodyPr/>
        <a:lstStyle/>
        <a:p>
          <a:endParaRPr lang="en-US"/>
        </a:p>
      </dgm:t>
    </dgm:pt>
    <dgm:pt modelId="{9A7E8EA9-C1FB-43FD-BD21-F3486506C1AA}" type="pres">
      <dgm:prSet presAssocID="{6CA40575-EC13-4ADD-8D74-400CCF0AB8B9}" presName="sibTrans" presStyleCnt="0"/>
      <dgm:spPr/>
    </dgm:pt>
    <dgm:pt modelId="{70038C0E-84D6-4746-98B9-BB58AAF524B2}" type="pres">
      <dgm:prSet presAssocID="{206EC2DB-2C45-4F53-8217-2EC77B9AA58F}" presName="node" presStyleLbl="node1" presStyleIdx="2" presStyleCnt="5">
        <dgm:presLayoutVars>
          <dgm:bulletEnabled val="1"/>
        </dgm:presLayoutVars>
      </dgm:prSet>
      <dgm:spPr/>
      <dgm:t>
        <a:bodyPr/>
        <a:lstStyle/>
        <a:p>
          <a:endParaRPr lang="en-US"/>
        </a:p>
      </dgm:t>
    </dgm:pt>
    <dgm:pt modelId="{02A11F07-EF67-459A-9F4D-7206D5149811}" type="pres">
      <dgm:prSet presAssocID="{23152E25-C47F-4CE0-B3CB-13AA4826471A}" presName="sibTrans" presStyleCnt="0"/>
      <dgm:spPr/>
    </dgm:pt>
    <dgm:pt modelId="{34E67BEC-E3C3-4858-A2D6-01393654BD86}" type="pres">
      <dgm:prSet presAssocID="{23A903A0-9151-41F2-A6F9-3CA9A9B59AC5}" presName="node" presStyleLbl="node1" presStyleIdx="3" presStyleCnt="5">
        <dgm:presLayoutVars>
          <dgm:bulletEnabled val="1"/>
        </dgm:presLayoutVars>
      </dgm:prSet>
      <dgm:spPr/>
      <dgm:t>
        <a:bodyPr/>
        <a:lstStyle/>
        <a:p>
          <a:endParaRPr lang="en-US"/>
        </a:p>
      </dgm:t>
    </dgm:pt>
    <dgm:pt modelId="{D4EAE5AF-EFB4-4CC8-8190-87F5030ED7E4}" type="pres">
      <dgm:prSet presAssocID="{EF443AC7-918C-45D5-B918-44910A9B6154}" presName="sibTrans" presStyleCnt="0"/>
      <dgm:spPr/>
    </dgm:pt>
    <dgm:pt modelId="{05996C86-2E50-43EF-A962-9B56CA5E9EC4}" type="pres">
      <dgm:prSet presAssocID="{E935A54A-6409-4BF9-83CA-ED281DE8029F}" presName="node" presStyleLbl="node1" presStyleIdx="4" presStyleCnt="5">
        <dgm:presLayoutVars>
          <dgm:bulletEnabled val="1"/>
        </dgm:presLayoutVars>
      </dgm:prSet>
      <dgm:spPr/>
      <dgm:t>
        <a:bodyPr/>
        <a:lstStyle/>
        <a:p>
          <a:endParaRPr lang="en-US"/>
        </a:p>
      </dgm:t>
    </dgm:pt>
  </dgm:ptLst>
  <dgm:cxnLst>
    <dgm:cxn modelId="{DC5B4BD6-61C1-4354-BF1E-94837BD150AA}" srcId="{30235645-A580-43EE-BCAF-9A9EAA7B83B9}" destId="{23A903A0-9151-41F2-A6F9-3CA9A9B59AC5}" srcOrd="3" destOrd="0" parTransId="{FE230707-A0DC-49C4-A42F-A475A83A87AF}" sibTransId="{EF443AC7-918C-45D5-B918-44910A9B6154}"/>
    <dgm:cxn modelId="{4FD9F804-1F03-4B8C-BB9D-89B1C97202A7}" type="presOf" srcId="{E935A54A-6409-4BF9-83CA-ED281DE8029F}" destId="{05996C86-2E50-43EF-A962-9B56CA5E9EC4}" srcOrd="0" destOrd="0" presId="urn:microsoft.com/office/officeart/2005/8/layout/default#1"/>
    <dgm:cxn modelId="{A34F677D-7458-407F-A616-A2304A95DCA8}" srcId="{30235645-A580-43EE-BCAF-9A9EAA7B83B9}" destId="{DCCE1C85-A7AB-450C-8A83-B45972AFD274}" srcOrd="1" destOrd="0" parTransId="{D65073FB-6B3C-4459-8E6E-82D7038AA94D}" sibTransId="{6CA40575-EC13-4ADD-8D74-400CCF0AB8B9}"/>
    <dgm:cxn modelId="{48845D19-7616-4FB7-99B8-5767F3D4E52A}" type="presOf" srcId="{23A903A0-9151-41F2-A6F9-3CA9A9B59AC5}" destId="{34E67BEC-E3C3-4858-A2D6-01393654BD86}" srcOrd="0" destOrd="0" presId="urn:microsoft.com/office/officeart/2005/8/layout/default#1"/>
    <dgm:cxn modelId="{829CE4C3-0AF1-4D95-8845-8F587806A93C}" srcId="{30235645-A580-43EE-BCAF-9A9EAA7B83B9}" destId="{E935A54A-6409-4BF9-83CA-ED281DE8029F}" srcOrd="4" destOrd="0" parTransId="{6D6CC03A-9842-4386-B4CD-59EE069A84D9}" sibTransId="{39310437-DDF4-4E71-B926-DA64A5FAA221}"/>
    <dgm:cxn modelId="{EE4B2A48-B1EB-4882-84C0-8128DA6A2131}" srcId="{30235645-A580-43EE-BCAF-9A9EAA7B83B9}" destId="{206EC2DB-2C45-4F53-8217-2EC77B9AA58F}" srcOrd="2" destOrd="0" parTransId="{EA663A4E-7655-4C0E-9565-9798669543C2}" sibTransId="{23152E25-C47F-4CE0-B3CB-13AA4826471A}"/>
    <dgm:cxn modelId="{6DDED0D1-2CA0-4CB8-8540-576714632287}" type="presOf" srcId="{206EC2DB-2C45-4F53-8217-2EC77B9AA58F}" destId="{70038C0E-84D6-4746-98B9-BB58AAF524B2}" srcOrd="0" destOrd="0" presId="urn:microsoft.com/office/officeart/2005/8/layout/default#1"/>
    <dgm:cxn modelId="{19D4DB4B-2B64-49F5-AEFE-0A944FAE4FD4}" type="presOf" srcId="{DCCE1C85-A7AB-450C-8A83-B45972AFD274}" destId="{DCD56262-ED92-4E67-ADBC-EC72EF5184F3}" srcOrd="0" destOrd="0" presId="urn:microsoft.com/office/officeart/2005/8/layout/default#1"/>
    <dgm:cxn modelId="{D3BB61AC-27CD-481B-B473-F57C4C511535}" type="presOf" srcId="{30235645-A580-43EE-BCAF-9A9EAA7B83B9}" destId="{9F5ED7F4-1B9B-4789-B111-2710B2DE90D6}" srcOrd="0" destOrd="0" presId="urn:microsoft.com/office/officeart/2005/8/layout/default#1"/>
    <dgm:cxn modelId="{9AAA06CD-2ECF-40AC-A5CF-E424B46B466F}" type="presOf" srcId="{69292947-4DD9-4D8C-8031-B28C62D72A55}" destId="{571EFF1A-D1B1-4561-B5B1-18CF453F4075}" srcOrd="0" destOrd="0" presId="urn:microsoft.com/office/officeart/2005/8/layout/default#1"/>
    <dgm:cxn modelId="{9FF3465C-FFDE-4BC5-86D1-A49BECB6B357}" srcId="{30235645-A580-43EE-BCAF-9A9EAA7B83B9}" destId="{69292947-4DD9-4D8C-8031-B28C62D72A55}" srcOrd="0" destOrd="0" parTransId="{4FF1D45D-46C5-422B-9ECD-42E5B9A157A3}" sibTransId="{E1690ADD-BA94-4118-98C0-0646E25873F6}"/>
    <dgm:cxn modelId="{43F76B3E-944B-4166-BB60-79306300E7BD}" type="presParOf" srcId="{9F5ED7F4-1B9B-4789-B111-2710B2DE90D6}" destId="{571EFF1A-D1B1-4561-B5B1-18CF453F4075}" srcOrd="0" destOrd="0" presId="urn:microsoft.com/office/officeart/2005/8/layout/default#1"/>
    <dgm:cxn modelId="{717FFCCC-88B9-4F40-AB0A-F20185F83AF1}" type="presParOf" srcId="{9F5ED7F4-1B9B-4789-B111-2710B2DE90D6}" destId="{A5F16678-86BC-4821-86DA-31C7919E0626}" srcOrd="1" destOrd="0" presId="urn:microsoft.com/office/officeart/2005/8/layout/default#1"/>
    <dgm:cxn modelId="{02032DEA-C83D-4792-832E-C8F902486E74}" type="presParOf" srcId="{9F5ED7F4-1B9B-4789-B111-2710B2DE90D6}" destId="{DCD56262-ED92-4E67-ADBC-EC72EF5184F3}" srcOrd="2" destOrd="0" presId="urn:microsoft.com/office/officeart/2005/8/layout/default#1"/>
    <dgm:cxn modelId="{69716796-0B59-4BD6-81F5-F2F850FD80A8}" type="presParOf" srcId="{9F5ED7F4-1B9B-4789-B111-2710B2DE90D6}" destId="{9A7E8EA9-C1FB-43FD-BD21-F3486506C1AA}" srcOrd="3" destOrd="0" presId="urn:microsoft.com/office/officeart/2005/8/layout/default#1"/>
    <dgm:cxn modelId="{1873220C-CE68-4A56-9DF6-777801052CB9}" type="presParOf" srcId="{9F5ED7F4-1B9B-4789-B111-2710B2DE90D6}" destId="{70038C0E-84D6-4746-98B9-BB58AAF524B2}" srcOrd="4" destOrd="0" presId="urn:microsoft.com/office/officeart/2005/8/layout/default#1"/>
    <dgm:cxn modelId="{382592DB-29FF-4A62-838C-7A628AFCFBE8}" type="presParOf" srcId="{9F5ED7F4-1B9B-4789-B111-2710B2DE90D6}" destId="{02A11F07-EF67-459A-9F4D-7206D5149811}" srcOrd="5" destOrd="0" presId="urn:microsoft.com/office/officeart/2005/8/layout/default#1"/>
    <dgm:cxn modelId="{5DB3D6C4-FCE0-445F-8375-EAF8F049AB55}" type="presParOf" srcId="{9F5ED7F4-1B9B-4789-B111-2710B2DE90D6}" destId="{34E67BEC-E3C3-4858-A2D6-01393654BD86}" srcOrd="6" destOrd="0" presId="urn:microsoft.com/office/officeart/2005/8/layout/default#1"/>
    <dgm:cxn modelId="{C3A9A989-FE60-4676-A0A2-E081B05C8A66}" type="presParOf" srcId="{9F5ED7F4-1B9B-4789-B111-2710B2DE90D6}" destId="{D4EAE5AF-EFB4-4CC8-8190-87F5030ED7E4}" srcOrd="7" destOrd="0" presId="urn:microsoft.com/office/officeart/2005/8/layout/default#1"/>
    <dgm:cxn modelId="{06B03A97-C674-4696-A8F6-CC843FAB4C85}" type="presParOf" srcId="{9F5ED7F4-1B9B-4789-B111-2710B2DE90D6}" destId="{05996C86-2E50-43EF-A962-9B56CA5E9EC4}" srcOrd="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643ECD-E23F-4971-9341-2D3BE9141279}" type="doc">
      <dgm:prSet loTypeId="urn:microsoft.com/office/officeart/2005/8/layout/vList2" loCatId="list" qsTypeId="urn:microsoft.com/office/officeart/2005/8/quickstyle/3d2" qsCatId="3D" csTypeId="urn:microsoft.com/office/officeart/2005/8/colors/colorful3" csCatId="colorful"/>
      <dgm:spPr/>
      <dgm:t>
        <a:bodyPr/>
        <a:lstStyle/>
        <a:p>
          <a:endParaRPr lang="en-US"/>
        </a:p>
      </dgm:t>
    </dgm:pt>
    <dgm:pt modelId="{B37ED2D2-92DC-49DB-9586-D05F2BAE6F1B}">
      <dgm:prSet/>
      <dgm:spPr/>
      <dgm:t>
        <a:bodyPr/>
        <a:lstStyle/>
        <a:p>
          <a:pPr rtl="0"/>
          <a:r>
            <a:rPr lang="en-US" b="1" dirty="0" smtClean="0">
              <a:effectLst>
                <a:outerShdw blurRad="38100" dist="38100" dir="2700000" algn="tl">
                  <a:srgbClr val="000000">
                    <a:alpha val="43137"/>
                  </a:srgbClr>
                </a:outerShdw>
              </a:effectLst>
            </a:rPr>
            <a:t>Shared know-how</a:t>
          </a:r>
          <a:endParaRPr lang="en-US" b="1" dirty="0">
            <a:effectLst>
              <a:outerShdw blurRad="38100" dist="38100" dir="2700000" algn="tl">
                <a:srgbClr val="000000">
                  <a:alpha val="43137"/>
                </a:srgbClr>
              </a:outerShdw>
            </a:effectLst>
          </a:endParaRPr>
        </a:p>
      </dgm:t>
    </dgm:pt>
    <dgm:pt modelId="{A1DAB32E-CFB3-4EF9-AB53-9D6E55C8860A}" type="parTrans" cxnId="{7C24CE33-FC14-457E-B9E1-980B2E849E4B}">
      <dgm:prSet/>
      <dgm:spPr/>
      <dgm:t>
        <a:bodyPr/>
        <a:lstStyle/>
        <a:p>
          <a:endParaRPr lang="en-US"/>
        </a:p>
      </dgm:t>
    </dgm:pt>
    <dgm:pt modelId="{76C0292B-EA9E-4A18-8D23-57BBD53C513B}" type="sibTrans" cxnId="{7C24CE33-FC14-457E-B9E1-980B2E849E4B}">
      <dgm:prSet/>
      <dgm:spPr/>
      <dgm:t>
        <a:bodyPr/>
        <a:lstStyle/>
        <a:p>
          <a:endParaRPr lang="en-US"/>
        </a:p>
      </dgm:t>
    </dgm:pt>
    <dgm:pt modelId="{AA886B60-3D45-4459-8F8D-D0AA9BAB4494}">
      <dgm:prSet/>
      <dgm:spPr/>
      <dgm:t>
        <a:bodyPr/>
        <a:lstStyle/>
        <a:p>
          <a:pPr rtl="0"/>
          <a:r>
            <a:rPr lang="en-US" b="1" dirty="0" smtClean="0">
              <a:effectLst>
                <a:outerShdw blurRad="38100" dist="38100" dir="2700000" algn="tl">
                  <a:srgbClr val="000000">
                    <a:alpha val="43137"/>
                  </a:srgbClr>
                </a:outerShdw>
              </a:effectLst>
            </a:rPr>
            <a:t>Coordinated strategies</a:t>
          </a:r>
          <a:endParaRPr lang="en-US" b="1" dirty="0">
            <a:effectLst>
              <a:outerShdw blurRad="38100" dist="38100" dir="2700000" algn="tl">
                <a:srgbClr val="000000">
                  <a:alpha val="43137"/>
                </a:srgbClr>
              </a:outerShdw>
            </a:effectLst>
          </a:endParaRPr>
        </a:p>
      </dgm:t>
    </dgm:pt>
    <dgm:pt modelId="{FA1589A2-597C-4B41-B1A2-8F84AE41BCDD}" type="parTrans" cxnId="{314CC573-7CCB-417A-AA9C-C54335733283}">
      <dgm:prSet/>
      <dgm:spPr/>
      <dgm:t>
        <a:bodyPr/>
        <a:lstStyle/>
        <a:p>
          <a:endParaRPr lang="en-US"/>
        </a:p>
      </dgm:t>
    </dgm:pt>
    <dgm:pt modelId="{AB1CA4E6-908B-4302-99EF-6D84A14C15F7}" type="sibTrans" cxnId="{314CC573-7CCB-417A-AA9C-C54335733283}">
      <dgm:prSet/>
      <dgm:spPr/>
      <dgm:t>
        <a:bodyPr/>
        <a:lstStyle/>
        <a:p>
          <a:endParaRPr lang="en-US"/>
        </a:p>
      </dgm:t>
    </dgm:pt>
    <dgm:pt modelId="{C524A195-3F44-4791-AEDA-6609158279D4}">
      <dgm:prSet/>
      <dgm:spPr/>
      <dgm:t>
        <a:bodyPr/>
        <a:lstStyle/>
        <a:p>
          <a:pPr rtl="0"/>
          <a:r>
            <a:rPr lang="en-US" b="1" dirty="0" smtClean="0">
              <a:effectLst>
                <a:outerShdw blurRad="38100" dist="38100" dir="2700000" algn="tl">
                  <a:srgbClr val="000000">
                    <a:alpha val="43137"/>
                  </a:srgbClr>
                </a:outerShdw>
              </a:effectLst>
            </a:rPr>
            <a:t>Shared tangible resources</a:t>
          </a:r>
          <a:endParaRPr lang="en-US" b="1" dirty="0">
            <a:effectLst>
              <a:outerShdw blurRad="38100" dist="38100" dir="2700000" algn="tl">
                <a:srgbClr val="000000">
                  <a:alpha val="43137"/>
                </a:srgbClr>
              </a:outerShdw>
            </a:effectLst>
          </a:endParaRPr>
        </a:p>
      </dgm:t>
    </dgm:pt>
    <dgm:pt modelId="{6895CC58-BC86-46D7-A468-3DE81FD4CE3D}" type="parTrans" cxnId="{70F5C7DE-85A8-49A0-8C83-2E787CE05B7C}">
      <dgm:prSet/>
      <dgm:spPr/>
      <dgm:t>
        <a:bodyPr/>
        <a:lstStyle/>
        <a:p>
          <a:endParaRPr lang="en-US"/>
        </a:p>
      </dgm:t>
    </dgm:pt>
    <dgm:pt modelId="{D453BD10-DC64-4DCB-BF33-7C3574FA7F42}" type="sibTrans" cxnId="{70F5C7DE-85A8-49A0-8C83-2E787CE05B7C}">
      <dgm:prSet/>
      <dgm:spPr/>
      <dgm:t>
        <a:bodyPr/>
        <a:lstStyle/>
        <a:p>
          <a:endParaRPr lang="en-US"/>
        </a:p>
      </dgm:t>
    </dgm:pt>
    <dgm:pt modelId="{4C89FB0F-2409-41BB-ACF1-B05351D68CA3}">
      <dgm:prSet/>
      <dgm:spPr/>
      <dgm:t>
        <a:bodyPr/>
        <a:lstStyle/>
        <a:p>
          <a:pPr rtl="0"/>
          <a:r>
            <a:rPr lang="en-US" b="1" dirty="0" smtClean="0">
              <a:effectLst>
                <a:outerShdw blurRad="38100" dist="38100" dir="2700000" algn="tl">
                  <a:srgbClr val="000000">
                    <a:alpha val="43137"/>
                  </a:srgbClr>
                </a:outerShdw>
              </a:effectLst>
            </a:rPr>
            <a:t>Economies of scale or scope</a:t>
          </a:r>
          <a:endParaRPr lang="en-US" b="1" dirty="0">
            <a:effectLst>
              <a:outerShdw blurRad="38100" dist="38100" dir="2700000" algn="tl">
                <a:srgbClr val="000000">
                  <a:alpha val="43137"/>
                </a:srgbClr>
              </a:outerShdw>
            </a:effectLst>
          </a:endParaRPr>
        </a:p>
      </dgm:t>
    </dgm:pt>
    <dgm:pt modelId="{6C061C2D-7B94-489D-B9E9-CE48A42E7A64}" type="parTrans" cxnId="{4BF59D79-682A-4E8A-A4F1-B4293C41AA97}">
      <dgm:prSet/>
      <dgm:spPr/>
      <dgm:t>
        <a:bodyPr/>
        <a:lstStyle/>
        <a:p>
          <a:endParaRPr lang="en-US"/>
        </a:p>
      </dgm:t>
    </dgm:pt>
    <dgm:pt modelId="{37B05478-1403-4520-9C0C-677B9C7548FD}" type="sibTrans" cxnId="{4BF59D79-682A-4E8A-A4F1-B4293C41AA97}">
      <dgm:prSet/>
      <dgm:spPr/>
      <dgm:t>
        <a:bodyPr/>
        <a:lstStyle/>
        <a:p>
          <a:endParaRPr lang="en-US"/>
        </a:p>
      </dgm:t>
    </dgm:pt>
    <dgm:pt modelId="{E0C1233E-9055-453B-96A9-52ECBB23AC19}">
      <dgm:prSet/>
      <dgm:spPr/>
      <dgm:t>
        <a:bodyPr/>
        <a:lstStyle/>
        <a:p>
          <a:pPr rtl="0"/>
          <a:r>
            <a:rPr lang="en-US" b="1" dirty="0" smtClean="0">
              <a:effectLst>
                <a:outerShdw blurRad="38100" dist="38100" dir="2700000" algn="tl">
                  <a:srgbClr val="000000">
                    <a:alpha val="43137"/>
                  </a:srgbClr>
                </a:outerShdw>
              </a:effectLst>
            </a:rPr>
            <a:t>Pooled negotiating power</a:t>
          </a:r>
          <a:endParaRPr lang="en-US" b="1" dirty="0">
            <a:effectLst>
              <a:outerShdw blurRad="38100" dist="38100" dir="2700000" algn="tl">
                <a:srgbClr val="000000">
                  <a:alpha val="43137"/>
                </a:srgbClr>
              </a:outerShdw>
            </a:effectLst>
          </a:endParaRPr>
        </a:p>
      </dgm:t>
    </dgm:pt>
    <dgm:pt modelId="{7389277F-7DED-4A96-9365-6B0AE87849EE}" type="parTrans" cxnId="{3CD5A935-F16B-481D-8792-C90D0AD61D18}">
      <dgm:prSet/>
      <dgm:spPr/>
      <dgm:t>
        <a:bodyPr/>
        <a:lstStyle/>
        <a:p>
          <a:endParaRPr lang="en-US"/>
        </a:p>
      </dgm:t>
    </dgm:pt>
    <dgm:pt modelId="{F19A93FD-BEB2-4F45-B985-3AE7C81D1179}" type="sibTrans" cxnId="{3CD5A935-F16B-481D-8792-C90D0AD61D18}">
      <dgm:prSet/>
      <dgm:spPr/>
      <dgm:t>
        <a:bodyPr/>
        <a:lstStyle/>
        <a:p>
          <a:endParaRPr lang="en-US"/>
        </a:p>
      </dgm:t>
    </dgm:pt>
    <dgm:pt modelId="{D693985E-A564-4749-A596-B9BC32A007F2}">
      <dgm:prSet/>
      <dgm:spPr/>
      <dgm:t>
        <a:bodyPr/>
        <a:lstStyle/>
        <a:p>
          <a:pPr rtl="0"/>
          <a:r>
            <a:rPr lang="en-US" b="1" dirty="0" smtClean="0">
              <a:effectLst>
                <a:outerShdw blurRad="38100" dist="38100" dir="2700000" algn="tl">
                  <a:srgbClr val="000000">
                    <a:alpha val="43137"/>
                  </a:srgbClr>
                </a:outerShdw>
              </a:effectLst>
            </a:rPr>
            <a:t>New business creation</a:t>
          </a:r>
          <a:endParaRPr lang="en-US" b="1" dirty="0">
            <a:effectLst>
              <a:outerShdw blurRad="38100" dist="38100" dir="2700000" algn="tl">
                <a:srgbClr val="000000">
                  <a:alpha val="43137"/>
                </a:srgbClr>
              </a:outerShdw>
            </a:effectLst>
          </a:endParaRPr>
        </a:p>
      </dgm:t>
    </dgm:pt>
    <dgm:pt modelId="{79CB0E21-10E5-4711-99A1-5266775442F4}" type="parTrans" cxnId="{DC42A9EB-CB8D-4D1E-A209-24FEE7081CEF}">
      <dgm:prSet/>
      <dgm:spPr/>
      <dgm:t>
        <a:bodyPr/>
        <a:lstStyle/>
        <a:p>
          <a:endParaRPr lang="en-US"/>
        </a:p>
      </dgm:t>
    </dgm:pt>
    <dgm:pt modelId="{63257895-BA57-4F46-B4AB-E33249FB16E7}" type="sibTrans" cxnId="{DC42A9EB-CB8D-4D1E-A209-24FEE7081CEF}">
      <dgm:prSet/>
      <dgm:spPr/>
      <dgm:t>
        <a:bodyPr/>
        <a:lstStyle/>
        <a:p>
          <a:endParaRPr lang="en-US"/>
        </a:p>
      </dgm:t>
    </dgm:pt>
    <dgm:pt modelId="{EB7BA46C-7901-4DAD-B5F2-7DD1CE313DC9}" type="pres">
      <dgm:prSet presAssocID="{2E643ECD-E23F-4971-9341-2D3BE9141279}" presName="linear" presStyleCnt="0">
        <dgm:presLayoutVars>
          <dgm:animLvl val="lvl"/>
          <dgm:resizeHandles val="exact"/>
        </dgm:presLayoutVars>
      </dgm:prSet>
      <dgm:spPr/>
      <dgm:t>
        <a:bodyPr/>
        <a:lstStyle/>
        <a:p>
          <a:endParaRPr lang="en-US"/>
        </a:p>
      </dgm:t>
    </dgm:pt>
    <dgm:pt modelId="{DDB98B68-DD94-4FC7-A41B-0DDBA36BAFD2}" type="pres">
      <dgm:prSet presAssocID="{B37ED2D2-92DC-49DB-9586-D05F2BAE6F1B}" presName="parentText" presStyleLbl="node1" presStyleIdx="0" presStyleCnt="6">
        <dgm:presLayoutVars>
          <dgm:chMax val="0"/>
          <dgm:bulletEnabled val="1"/>
        </dgm:presLayoutVars>
      </dgm:prSet>
      <dgm:spPr/>
      <dgm:t>
        <a:bodyPr/>
        <a:lstStyle/>
        <a:p>
          <a:endParaRPr lang="en-US"/>
        </a:p>
      </dgm:t>
    </dgm:pt>
    <dgm:pt modelId="{D865A5F7-2317-4F1C-B959-C2C37534DD22}" type="pres">
      <dgm:prSet presAssocID="{76C0292B-EA9E-4A18-8D23-57BBD53C513B}" presName="spacer" presStyleCnt="0"/>
      <dgm:spPr/>
    </dgm:pt>
    <dgm:pt modelId="{5B5EF1C7-CFE1-4AA0-BB56-9A20CFF00717}" type="pres">
      <dgm:prSet presAssocID="{AA886B60-3D45-4459-8F8D-D0AA9BAB4494}" presName="parentText" presStyleLbl="node1" presStyleIdx="1" presStyleCnt="6">
        <dgm:presLayoutVars>
          <dgm:chMax val="0"/>
          <dgm:bulletEnabled val="1"/>
        </dgm:presLayoutVars>
      </dgm:prSet>
      <dgm:spPr/>
      <dgm:t>
        <a:bodyPr/>
        <a:lstStyle/>
        <a:p>
          <a:endParaRPr lang="en-US"/>
        </a:p>
      </dgm:t>
    </dgm:pt>
    <dgm:pt modelId="{B6573785-D907-45A9-BE77-0EB5C8DB9C9B}" type="pres">
      <dgm:prSet presAssocID="{AB1CA4E6-908B-4302-99EF-6D84A14C15F7}" presName="spacer" presStyleCnt="0"/>
      <dgm:spPr/>
    </dgm:pt>
    <dgm:pt modelId="{090CFE09-59F7-4B28-ADA0-E658B04F1FAF}" type="pres">
      <dgm:prSet presAssocID="{C524A195-3F44-4791-AEDA-6609158279D4}" presName="parentText" presStyleLbl="node1" presStyleIdx="2" presStyleCnt="6">
        <dgm:presLayoutVars>
          <dgm:chMax val="0"/>
          <dgm:bulletEnabled val="1"/>
        </dgm:presLayoutVars>
      </dgm:prSet>
      <dgm:spPr/>
      <dgm:t>
        <a:bodyPr/>
        <a:lstStyle/>
        <a:p>
          <a:endParaRPr lang="en-US"/>
        </a:p>
      </dgm:t>
    </dgm:pt>
    <dgm:pt modelId="{7B4508AD-0162-45BD-81D3-306A98DF39DA}" type="pres">
      <dgm:prSet presAssocID="{D453BD10-DC64-4DCB-BF33-7C3574FA7F42}" presName="spacer" presStyleCnt="0"/>
      <dgm:spPr/>
    </dgm:pt>
    <dgm:pt modelId="{44116C64-4FA7-4BF5-8287-096CD9BE2F77}" type="pres">
      <dgm:prSet presAssocID="{4C89FB0F-2409-41BB-ACF1-B05351D68CA3}" presName="parentText" presStyleLbl="node1" presStyleIdx="3" presStyleCnt="6">
        <dgm:presLayoutVars>
          <dgm:chMax val="0"/>
          <dgm:bulletEnabled val="1"/>
        </dgm:presLayoutVars>
      </dgm:prSet>
      <dgm:spPr/>
      <dgm:t>
        <a:bodyPr/>
        <a:lstStyle/>
        <a:p>
          <a:endParaRPr lang="en-US"/>
        </a:p>
      </dgm:t>
    </dgm:pt>
    <dgm:pt modelId="{B8EAA4DB-1EBB-405B-95B2-0FD72FD8EE96}" type="pres">
      <dgm:prSet presAssocID="{37B05478-1403-4520-9C0C-677B9C7548FD}" presName="spacer" presStyleCnt="0"/>
      <dgm:spPr/>
    </dgm:pt>
    <dgm:pt modelId="{2000A232-BB9C-4F48-846F-AD0A2DA44E7D}" type="pres">
      <dgm:prSet presAssocID="{E0C1233E-9055-453B-96A9-52ECBB23AC19}" presName="parentText" presStyleLbl="node1" presStyleIdx="4" presStyleCnt="6">
        <dgm:presLayoutVars>
          <dgm:chMax val="0"/>
          <dgm:bulletEnabled val="1"/>
        </dgm:presLayoutVars>
      </dgm:prSet>
      <dgm:spPr/>
      <dgm:t>
        <a:bodyPr/>
        <a:lstStyle/>
        <a:p>
          <a:endParaRPr lang="en-US"/>
        </a:p>
      </dgm:t>
    </dgm:pt>
    <dgm:pt modelId="{2708EFEB-E547-478C-B043-8860658CEAE6}" type="pres">
      <dgm:prSet presAssocID="{F19A93FD-BEB2-4F45-B985-3AE7C81D1179}" presName="spacer" presStyleCnt="0"/>
      <dgm:spPr/>
    </dgm:pt>
    <dgm:pt modelId="{09177F04-97F2-436A-BA2D-335F0CDB9811}" type="pres">
      <dgm:prSet presAssocID="{D693985E-A564-4749-A596-B9BC32A007F2}" presName="parentText" presStyleLbl="node1" presStyleIdx="5" presStyleCnt="6">
        <dgm:presLayoutVars>
          <dgm:chMax val="0"/>
          <dgm:bulletEnabled val="1"/>
        </dgm:presLayoutVars>
      </dgm:prSet>
      <dgm:spPr/>
      <dgm:t>
        <a:bodyPr/>
        <a:lstStyle/>
        <a:p>
          <a:endParaRPr lang="en-US"/>
        </a:p>
      </dgm:t>
    </dgm:pt>
  </dgm:ptLst>
  <dgm:cxnLst>
    <dgm:cxn modelId="{5CEA17C7-BC22-4FC9-8344-17C8747F6E10}" type="presOf" srcId="{B37ED2D2-92DC-49DB-9586-D05F2BAE6F1B}" destId="{DDB98B68-DD94-4FC7-A41B-0DDBA36BAFD2}" srcOrd="0" destOrd="0" presId="urn:microsoft.com/office/officeart/2005/8/layout/vList2"/>
    <dgm:cxn modelId="{D7FA6A0F-3BC0-46B3-9F1E-6C3AECB341DE}" type="presOf" srcId="{C524A195-3F44-4791-AEDA-6609158279D4}" destId="{090CFE09-59F7-4B28-ADA0-E658B04F1FAF}" srcOrd="0" destOrd="0" presId="urn:microsoft.com/office/officeart/2005/8/layout/vList2"/>
    <dgm:cxn modelId="{B74A9130-4A49-4C18-A7A7-36FB52C4FF0B}" type="presOf" srcId="{D693985E-A564-4749-A596-B9BC32A007F2}" destId="{09177F04-97F2-436A-BA2D-335F0CDB9811}" srcOrd="0" destOrd="0" presId="urn:microsoft.com/office/officeart/2005/8/layout/vList2"/>
    <dgm:cxn modelId="{284F320D-862C-49E3-ABE1-7B85AE698382}" type="presOf" srcId="{4C89FB0F-2409-41BB-ACF1-B05351D68CA3}" destId="{44116C64-4FA7-4BF5-8287-096CD9BE2F77}" srcOrd="0" destOrd="0" presId="urn:microsoft.com/office/officeart/2005/8/layout/vList2"/>
    <dgm:cxn modelId="{70F5C7DE-85A8-49A0-8C83-2E787CE05B7C}" srcId="{2E643ECD-E23F-4971-9341-2D3BE9141279}" destId="{C524A195-3F44-4791-AEDA-6609158279D4}" srcOrd="2" destOrd="0" parTransId="{6895CC58-BC86-46D7-A468-3DE81FD4CE3D}" sibTransId="{D453BD10-DC64-4DCB-BF33-7C3574FA7F42}"/>
    <dgm:cxn modelId="{7C24CE33-FC14-457E-B9E1-980B2E849E4B}" srcId="{2E643ECD-E23F-4971-9341-2D3BE9141279}" destId="{B37ED2D2-92DC-49DB-9586-D05F2BAE6F1B}" srcOrd="0" destOrd="0" parTransId="{A1DAB32E-CFB3-4EF9-AB53-9D6E55C8860A}" sibTransId="{76C0292B-EA9E-4A18-8D23-57BBD53C513B}"/>
    <dgm:cxn modelId="{4BF59D79-682A-4E8A-A4F1-B4293C41AA97}" srcId="{2E643ECD-E23F-4971-9341-2D3BE9141279}" destId="{4C89FB0F-2409-41BB-ACF1-B05351D68CA3}" srcOrd="3" destOrd="0" parTransId="{6C061C2D-7B94-489D-B9E9-CE48A42E7A64}" sibTransId="{37B05478-1403-4520-9C0C-677B9C7548FD}"/>
    <dgm:cxn modelId="{2CC2A291-39F6-4B44-96EC-8BE34C721AF1}" type="presOf" srcId="{AA886B60-3D45-4459-8F8D-D0AA9BAB4494}" destId="{5B5EF1C7-CFE1-4AA0-BB56-9A20CFF00717}" srcOrd="0" destOrd="0" presId="urn:microsoft.com/office/officeart/2005/8/layout/vList2"/>
    <dgm:cxn modelId="{3CD5A935-F16B-481D-8792-C90D0AD61D18}" srcId="{2E643ECD-E23F-4971-9341-2D3BE9141279}" destId="{E0C1233E-9055-453B-96A9-52ECBB23AC19}" srcOrd="4" destOrd="0" parTransId="{7389277F-7DED-4A96-9365-6B0AE87849EE}" sibTransId="{F19A93FD-BEB2-4F45-B985-3AE7C81D1179}"/>
    <dgm:cxn modelId="{DC42A9EB-CB8D-4D1E-A209-24FEE7081CEF}" srcId="{2E643ECD-E23F-4971-9341-2D3BE9141279}" destId="{D693985E-A564-4749-A596-B9BC32A007F2}" srcOrd="5" destOrd="0" parTransId="{79CB0E21-10E5-4711-99A1-5266775442F4}" sibTransId="{63257895-BA57-4F46-B4AB-E33249FB16E7}"/>
    <dgm:cxn modelId="{E5F53533-AAA0-4E3E-92F3-657169CB431C}" type="presOf" srcId="{E0C1233E-9055-453B-96A9-52ECBB23AC19}" destId="{2000A232-BB9C-4F48-846F-AD0A2DA44E7D}" srcOrd="0" destOrd="0" presId="urn:microsoft.com/office/officeart/2005/8/layout/vList2"/>
    <dgm:cxn modelId="{4B9A8BF2-A00F-426E-9EB5-3457BE9CE70D}" type="presOf" srcId="{2E643ECD-E23F-4971-9341-2D3BE9141279}" destId="{EB7BA46C-7901-4DAD-B5F2-7DD1CE313DC9}" srcOrd="0" destOrd="0" presId="urn:microsoft.com/office/officeart/2005/8/layout/vList2"/>
    <dgm:cxn modelId="{314CC573-7CCB-417A-AA9C-C54335733283}" srcId="{2E643ECD-E23F-4971-9341-2D3BE9141279}" destId="{AA886B60-3D45-4459-8F8D-D0AA9BAB4494}" srcOrd="1" destOrd="0" parTransId="{FA1589A2-597C-4B41-B1A2-8F84AE41BCDD}" sibTransId="{AB1CA4E6-908B-4302-99EF-6D84A14C15F7}"/>
    <dgm:cxn modelId="{7D6A3EDE-97CE-44ED-81A4-EB8EA361659B}" type="presParOf" srcId="{EB7BA46C-7901-4DAD-B5F2-7DD1CE313DC9}" destId="{DDB98B68-DD94-4FC7-A41B-0DDBA36BAFD2}" srcOrd="0" destOrd="0" presId="urn:microsoft.com/office/officeart/2005/8/layout/vList2"/>
    <dgm:cxn modelId="{65DE9359-5BE5-4C84-AEAB-E9AFD4E77D7E}" type="presParOf" srcId="{EB7BA46C-7901-4DAD-B5F2-7DD1CE313DC9}" destId="{D865A5F7-2317-4F1C-B959-C2C37534DD22}" srcOrd="1" destOrd="0" presId="urn:microsoft.com/office/officeart/2005/8/layout/vList2"/>
    <dgm:cxn modelId="{DB2C43BE-AD3E-4841-8A62-F38CB86170AB}" type="presParOf" srcId="{EB7BA46C-7901-4DAD-B5F2-7DD1CE313DC9}" destId="{5B5EF1C7-CFE1-4AA0-BB56-9A20CFF00717}" srcOrd="2" destOrd="0" presId="urn:microsoft.com/office/officeart/2005/8/layout/vList2"/>
    <dgm:cxn modelId="{5C679683-2520-484B-A591-347D8FD803B9}" type="presParOf" srcId="{EB7BA46C-7901-4DAD-B5F2-7DD1CE313DC9}" destId="{B6573785-D907-45A9-BE77-0EB5C8DB9C9B}" srcOrd="3" destOrd="0" presId="urn:microsoft.com/office/officeart/2005/8/layout/vList2"/>
    <dgm:cxn modelId="{E04F956B-676B-442D-A9E1-7F266EABD645}" type="presParOf" srcId="{EB7BA46C-7901-4DAD-B5F2-7DD1CE313DC9}" destId="{090CFE09-59F7-4B28-ADA0-E658B04F1FAF}" srcOrd="4" destOrd="0" presId="urn:microsoft.com/office/officeart/2005/8/layout/vList2"/>
    <dgm:cxn modelId="{38ECF986-9C31-46B6-85E0-4E2C7D8CA304}" type="presParOf" srcId="{EB7BA46C-7901-4DAD-B5F2-7DD1CE313DC9}" destId="{7B4508AD-0162-45BD-81D3-306A98DF39DA}" srcOrd="5" destOrd="0" presId="urn:microsoft.com/office/officeart/2005/8/layout/vList2"/>
    <dgm:cxn modelId="{ADD8D4C2-2056-4005-8469-98EF1C2B8C48}" type="presParOf" srcId="{EB7BA46C-7901-4DAD-B5F2-7DD1CE313DC9}" destId="{44116C64-4FA7-4BF5-8287-096CD9BE2F77}" srcOrd="6" destOrd="0" presId="urn:microsoft.com/office/officeart/2005/8/layout/vList2"/>
    <dgm:cxn modelId="{62C54676-A328-4431-A14D-D3D9CF15BCF2}" type="presParOf" srcId="{EB7BA46C-7901-4DAD-B5F2-7DD1CE313DC9}" destId="{B8EAA4DB-1EBB-405B-95B2-0FD72FD8EE96}" srcOrd="7" destOrd="0" presId="urn:microsoft.com/office/officeart/2005/8/layout/vList2"/>
    <dgm:cxn modelId="{D6C9FA4F-0C61-4A83-B1F9-1D031154963F}" type="presParOf" srcId="{EB7BA46C-7901-4DAD-B5F2-7DD1CE313DC9}" destId="{2000A232-BB9C-4F48-846F-AD0A2DA44E7D}" srcOrd="8" destOrd="0" presId="urn:microsoft.com/office/officeart/2005/8/layout/vList2"/>
    <dgm:cxn modelId="{76A79C01-AA85-4F77-98E8-3D85E242897B}" type="presParOf" srcId="{EB7BA46C-7901-4DAD-B5F2-7DD1CE313DC9}" destId="{2708EFEB-E547-478C-B043-8860658CEAE6}" srcOrd="9" destOrd="0" presId="urn:microsoft.com/office/officeart/2005/8/layout/vList2"/>
    <dgm:cxn modelId="{F1BA748B-920C-4C2C-A57B-E96F2282F768}" type="presParOf" srcId="{EB7BA46C-7901-4DAD-B5F2-7DD1CE313DC9}" destId="{09177F04-97F2-436A-BA2D-335F0CDB9811}"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5FD60A-3A0D-4002-A551-ECC0273E8A43}" type="doc">
      <dgm:prSet loTypeId="urn:microsoft.com/office/officeart/2005/8/layout/list1" loCatId="list" qsTypeId="urn:microsoft.com/office/officeart/2005/8/quickstyle/3d2" qsCatId="3D" csTypeId="urn:microsoft.com/office/officeart/2005/8/colors/colorful3" csCatId="colorful"/>
      <dgm:spPr/>
      <dgm:t>
        <a:bodyPr/>
        <a:lstStyle/>
        <a:p>
          <a:endParaRPr lang="en-US"/>
        </a:p>
      </dgm:t>
    </dgm:pt>
    <dgm:pt modelId="{D6842B96-C59D-4B42-8BCD-E90169EF0FCF}">
      <dgm:prSet custT="1"/>
      <dgm:spPr/>
      <dgm:t>
        <a:bodyPr/>
        <a:lstStyle/>
        <a:p>
          <a:pPr rtl="0"/>
          <a:r>
            <a:rPr lang="en-US" sz="3200" b="1" dirty="0" smtClean="0">
              <a:effectLst>
                <a:outerShdw blurRad="38100" dist="38100" dir="2700000" algn="tl">
                  <a:srgbClr val="000000">
                    <a:alpha val="43137"/>
                  </a:srgbClr>
                </a:outerShdw>
              </a:effectLst>
            </a:rPr>
            <a:t>Loyalty to comrades</a:t>
          </a:r>
          <a:endParaRPr lang="en-US" sz="3200" b="1" dirty="0">
            <a:effectLst>
              <a:outerShdw blurRad="38100" dist="38100" dir="2700000" algn="tl">
                <a:srgbClr val="000000">
                  <a:alpha val="43137"/>
                </a:srgbClr>
              </a:outerShdw>
            </a:effectLst>
          </a:endParaRPr>
        </a:p>
      </dgm:t>
    </dgm:pt>
    <dgm:pt modelId="{6A2A1576-0DEC-48B1-950E-0CFE56A87A54}" type="parTrans" cxnId="{C8AC0051-E0F4-4E54-90EF-F1F5DDB0EB57}">
      <dgm:prSet/>
      <dgm:spPr/>
      <dgm:t>
        <a:bodyPr/>
        <a:lstStyle/>
        <a:p>
          <a:endParaRPr lang="en-US"/>
        </a:p>
      </dgm:t>
    </dgm:pt>
    <dgm:pt modelId="{0A42C0D7-DDB3-4489-969D-F0271D35C8AC}" type="sibTrans" cxnId="{C8AC0051-E0F4-4E54-90EF-F1F5DDB0EB57}">
      <dgm:prSet/>
      <dgm:spPr/>
      <dgm:t>
        <a:bodyPr/>
        <a:lstStyle/>
        <a:p>
          <a:endParaRPr lang="en-US"/>
        </a:p>
      </dgm:t>
    </dgm:pt>
    <dgm:pt modelId="{5960CBBB-32AE-4C8D-9AC1-4217CE6F5014}">
      <dgm:prSet custT="1"/>
      <dgm:spPr/>
      <dgm:t>
        <a:bodyPr/>
        <a:lstStyle/>
        <a:p>
          <a:pPr rtl="0"/>
          <a:r>
            <a:rPr lang="en-US" sz="3200" b="1" dirty="0" smtClean="0">
              <a:effectLst>
                <a:outerShdw blurRad="38100" dist="38100" dir="2700000" algn="tl">
                  <a:srgbClr val="000000">
                    <a:alpha val="43137"/>
                  </a:srgbClr>
                </a:outerShdw>
              </a:effectLst>
            </a:rPr>
            <a:t>Task oriented</a:t>
          </a:r>
          <a:endParaRPr lang="en-US" sz="3200" b="1" dirty="0">
            <a:effectLst>
              <a:outerShdw blurRad="38100" dist="38100" dir="2700000" algn="tl">
                <a:srgbClr val="000000">
                  <a:alpha val="43137"/>
                </a:srgbClr>
              </a:outerShdw>
            </a:effectLst>
          </a:endParaRPr>
        </a:p>
      </dgm:t>
    </dgm:pt>
    <dgm:pt modelId="{CD15B578-7584-4500-88B6-3618E326C611}" type="parTrans" cxnId="{F7C77387-9270-48B7-A17D-60F1E27C5833}">
      <dgm:prSet/>
      <dgm:spPr/>
      <dgm:t>
        <a:bodyPr/>
        <a:lstStyle/>
        <a:p>
          <a:endParaRPr lang="en-US"/>
        </a:p>
      </dgm:t>
    </dgm:pt>
    <dgm:pt modelId="{A6D4A151-9BBD-4E2F-8AD7-23A21F39A54E}" type="sibTrans" cxnId="{F7C77387-9270-48B7-A17D-60F1E27C5833}">
      <dgm:prSet/>
      <dgm:spPr/>
      <dgm:t>
        <a:bodyPr/>
        <a:lstStyle/>
        <a:p>
          <a:endParaRPr lang="en-US"/>
        </a:p>
      </dgm:t>
    </dgm:pt>
    <dgm:pt modelId="{F8646064-B39C-4C37-9B26-21F58D2D6EDB}">
      <dgm:prSet custT="1"/>
      <dgm:spPr/>
      <dgm:t>
        <a:bodyPr/>
        <a:lstStyle/>
        <a:p>
          <a:pPr rtl="0"/>
          <a:r>
            <a:rPr lang="en-US" sz="3200" b="1" dirty="0" smtClean="0">
              <a:effectLst>
                <a:outerShdw blurRad="38100" dist="38100" dir="2700000" algn="tl">
                  <a:srgbClr val="000000">
                    <a:alpha val="43137"/>
                  </a:srgbClr>
                </a:outerShdw>
              </a:effectLst>
            </a:rPr>
            <a:t>Single-mindedness</a:t>
          </a:r>
          <a:endParaRPr lang="en-US" sz="3200" b="1" dirty="0">
            <a:effectLst>
              <a:outerShdw blurRad="38100" dist="38100" dir="2700000" algn="tl">
                <a:srgbClr val="000000">
                  <a:alpha val="43137"/>
                </a:srgbClr>
              </a:outerShdw>
            </a:effectLst>
          </a:endParaRPr>
        </a:p>
      </dgm:t>
    </dgm:pt>
    <dgm:pt modelId="{EF6ED897-9BBD-40DE-902C-49FAE5D583D7}" type="parTrans" cxnId="{E88C544A-234D-492A-A1F5-88AA31132845}">
      <dgm:prSet/>
      <dgm:spPr/>
      <dgm:t>
        <a:bodyPr/>
        <a:lstStyle/>
        <a:p>
          <a:endParaRPr lang="en-US"/>
        </a:p>
      </dgm:t>
    </dgm:pt>
    <dgm:pt modelId="{04B0EF1D-B8BE-40DC-979D-41B73593C946}" type="sibTrans" cxnId="{E88C544A-234D-492A-A1F5-88AA31132845}">
      <dgm:prSet/>
      <dgm:spPr/>
      <dgm:t>
        <a:bodyPr/>
        <a:lstStyle/>
        <a:p>
          <a:endParaRPr lang="en-US"/>
        </a:p>
      </dgm:t>
    </dgm:pt>
    <dgm:pt modelId="{E4976090-3DAA-413B-BBFE-74FDF65C66FD}">
      <dgm:prSet custT="1"/>
      <dgm:spPr/>
      <dgm:t>
        <a:bodyPr/>
        <a:lstStyle/>
        <a:p>
          <a:pPr rtl="0"/>
          <a:r>
            <a:rPr lang="en-US" sz="3200" b="1" dirty="0" smtClean="0">
              <a:effectLst>
                <a:outerShdw blurRad="38100" dist="38100" dir="2700000" algn="tl">
                  <a:srgbClr val="000000">
                    <a:alpha val="43137"/>
                  </a:srgbClr>
                </a:outerShdw>
              </a:effectLst>
            </a:rPr>
            <a:t>Working in isolation</a:t>
          </a:r>
          <a:endParaRPr lang="en-US" sz="3200" b="1" dirty="0">
            <a:effectLst>
              <a:outerShdw blurRad="38100" dist="38100" dir="2700000" algn="tl">
                <a:srgbClr val="000000">
                  <a:alpha val="43137"/>
                </a:srgbClr>
              </a:outerShdw>
            </a:effectLst>
          </a:endParaRPr>
        </a:p>
      </dgm:t>
    </dgm:pt>
    <dgm:pt modelId="{7083A21D-9866-4CD5-A1BF-18B4A68A9EC0}" type="parTrans" cxnId="{5850BFBC-796A-4E77-9F8E-42100712A8D7}">
      <dgm:prSet/>
      <dgm:spPr/>
      <dgm:t>
        <a:bodyPr/>
        <a:lstStyle/>
        <a:p>
          <a:endParaRPr lang="en-US"/>
        </a:p>
      </dgm:t>
    </dgm:pt>
    <dgm:pt modelId="{629B4830-43B7-42CC-A19D-A5D17A40CD8D}" type="sibTrans" cxnId="{5850BFBC-796A-4E77-9F8E-42100712A8D7}">
      <dgm:prSet/>
      <dgm:spPr/>
      <dgm:t>
        <a:bodyPr/>
        <a:lstStyle/>
        <a:p>
          <a:endParaRPr lang="en-US"/>
        </a:p>
      </dgm:t>
    </dgm:pt>
    <dgm:pt modelId="{933C1D92-1459-4AD5-BC7A-5E0A1027F5C4}" type="pres">
      <dgm:prSet presAssocID="{075FD60A-3A0D-4002-A551-ECC0273E8A43}" presName="linear" presStyleCnt="0">
        <dgm:presLayoutVars>
          <dgm:dir/>
          <dgm:animLvl val="lvl"/>
          <dgm:resizeHandles val="exact"/>
        </dgm:presLayoutVars>
      </dgm:prSet>
      <dgm:spPr/>
      <dgm:t>
        <a:bodyPr/>
        <a:lstStyle/>
        <a:p>
          <a:endParaRPr lang="en-US"/>
        </a:p>
      </dgm:t>
    </dgm:pt>
    <dgm:pt modelId="{68198933-3634-413E-B1BB-F064186BE892}" type="pres">
      <dgm:prSet presAssocID="{D6842B96-C59D-4B42-8BCD-E90169EF0FCF}" presName="parentLin" presStyleCnt="0"/>
      <dgm:spPr/>
    </dgm:pt>
    <dgm:pt modelId="{457346C1-18DD-4153-AED9-AA5005A331B5}" type="pres">
      <dgm:prSet presAssocID="{D6842B96-C59D-4B42-8BCD-E90169EF0FCF}" presName="parentLeftMargin" presStyleLbl="node1" presStyleIdx="0" presStyleCnt="4"/>
      <dgm:spPr/>
      <dgm:t>
        <a:bodyPr/>
        <a:lstStyle/>
        <a:p>
          <a:endParaRPr lang="en-US"/>
        </a:p>
      </dgm:t>
    </dgm:pt>
    <dgm:pt modelId="{1688A4F2-F6A6-4002-9865-90E30EE24490}" type="pres">
      <dgm:prSet presAssocID="{D6842B96-C59D-4B42-8BCD-E90169EF0FCF}" presName="parentText" presStyleLbl="node1" presStyleIdx="0" presStyleCnt="4">
        <dgm:presLayoutVars>
          <dgm:chMax val="0"/>
          <dgm:bulletEnabled val="1"/>
        </dgm:presLayoutVars>
      </dgm:prSet>
      <dgm:spPr/>
      <dgm:t>
        <a:bodyPr/>
        <a:lstStyle/>
        <a:p>
          <a:endParaRPr lang="en-US"/>
        </a:p>
      </dgm:t>
    </dgm:pt>
    <dgm:pt modelId="{414EB0CB-BBC8-4878-BD2C-C8D11C359852}" type="pres">
      <dgm:prSet presAssocID="{D6842B96-C59D-4B42-8BCD-E90169EF0FCF}" presName="negativeSpace" presStyleCnt="0"/>
      <dgm:spPr/>
    </dgm:pt>
    <dgm:pt modelId="{9F9CE20D-BC9A-45AE-AD91-697FFB672823}" type="pres">
      <dgm:prSet presAssocID="{D6842B96-C59D-4B42-8BCD-E90169EF0FCF}" presName="childText" presStyleLbl="conFgAcc1" presStyleIdx="0" presStyleCnt="4">
        <dgm:presLayoutVars>
          <dgm:bulletEnabled val="1"/>
        </dgm:presLayoutVars>
      </dgm:prSet>
      <dgm:spPr/>
    </dgm:pt>
    <dgm:pt modelId="{8630F073-A87A-46AA-AE1A-EE0E3FC2B54E}" type="pres">
      <dgm:prSet presAssocID="{0A42C0D7-DDB3-4489-969D-F0271D35C8AC}" presName="spaceBetweenRectangles" presStyleCnt="0"/>
      <dgm:spPr/>
    </dgm:pt>
    <dgm:pt modelId="{5D6C183B-D74E-4C3D-A502-FD512A92441E}" type="pres">
      <dgm:prSet presAssocID="{5960CBBB-32AE-4C8D-9AC1-4217CE6F5014}" presName="parentLin" presStyleCnt="0"/>
      <dgm:spPr/>
    </dgm:pt>
    <dgm:pt modelId="{9E419248-C372-4935-8B3B-0C40AFCDEC92}" type="pres">
      <dgm:prSet presAssocID="{5960CBBB-32AE-4C8D-9AC1-4217CE6F5014}" presName="parentLeftMargin" presStyleLbl="node1" presStyleIdx="0" presStyleCnt="4"/>
      <dgm:spPr/>
      <dgm:t>
        <a:bodyPr/>
        <a:lstStyle/>
        <a:p>
          <a:endParaRPr lang="en-US"/>
        </a:p>
      </dgm:t>
    </dgm:pt>
    <dgm:pt modelId="{72CF262B-B3FE-4088-A247-BCE4A7E318A2}" type="pres">
      <dgm:prSet presAssocID="{5960CBBB-32AE-4C8D-9AC1-4217CE6F5014}" presName="parentText" presStyleLbl="node1" presStyleIdx="1" presStyleCnt="4">
        <dgm:presLayoutVars>
          <dgm:chMax val="0"/>
          <dgm:bulletEnabled val="1"/>
        </dgm:presLayoutVars>
      </dgm:prSet>
      <dgm:spPr/>
      <dgm:t>
        <a:bodyPr/>
        <a:lstStyle/>
        <a:p>
          <a:endParaRPr lang="en-US"/>
        </a:p>
      </dgm:t>
    </dgm:pt>
    <dgm:pt modelId="{51417E30-4E06-4AEF-BA51-0B9A517FFF92}" type="pres">
      <dgm:prSet presAssocID="{5960CBBB-32AE-4C8D-9AC1-4217CE6F5014}" presName="negativeSpace" presStyleCnt="0"/>
      <dgm:spPr/>
    </dgm:pt>
    <dgm:pt modelId="{924364F5-3A9E-4AD4-805D-D15E41D9277F}" type="pres">
      <dgm:prSet presAssocID="{5960CBBB-32AE-4C8D-9AC1-4217CE6F5014}" presName="childText" presStyleLbl="conFgAcc1" presStyleIdx="1" presStyleCnt="4">
        <dgm:presLayoutVars>
          <dgm:bulletEnabled val="1"/>
        </dgm:presLayoutVars>
      </dgm:prSet>
      <dgm:spPr/>
    </dgm:pt>
    <dgm:pt modelId="{715BB349-302F-4352-AD0F-D7908447DADB}" type="pres">
      <dgm:prSet presAssocID="{A6D4A151-9BBD-4E2F-8AD7-23A21F39A54E}" presName="spaceBetweenRectangles" presStyleCnt="0"/>
      <dgm:spPr/>
    </dgm:pt>
    <dgm:pt modelId="{A890A13F-141C-4B77-92C0-7783DD8FD6C0}" type="pres">
      <dgm:prSet presAssocID="{F8646064-B39C-4C37-9B26-21F58D2D6EDB}" presName="parentLin" presStyleCnt="0"/>
      <dgm:spPr/>
    </dgm:pt>
    <dgm:pt modelId="{3E3B155D-A9F8-4FE0-9BFF-BB66CCB9A6B8}" type="pres">
      <dgm:prSet presAssocID="{F8646064-B39C-4C37-9B26-21F58D2D6EDB}" presName="parentLeftMargin" presStyleLbl="node1" presStyleIdx="1" presStyleCnt="4"/>
      <dgm:spPr/>
      <dgm:t>
        <a:bodyPr/>
        <a:lstStyle/>
        <a:p>
          <a:endParaRPr lang="en-US"/>
        </a:p>
      </dgm:t>
    </dgm:pt>
    <dgm:pt modelId="{19FCBBF4-AB14-4FEF-B3CB-869D604431BA}" type="pres">
      <dgm:prSet presAssocID="{F8646064-B39C-4C37-9B26-21F58D2D6EDB}" presName="parentText" presStyleLbl="node1" presStyleIdx="2" presStyleCnt="4">
        <dgm:presLayoutVars>
          <dgm:chMax val="0"/>
          <dgm:bulletEnabled val="1"/>
        </dgm:presLayoutVars>
      </dgm:prSet>
      <dgm:spPr/>
      <dgm:t>
        <a:bodyPr/>
        <a:lstStyle/>
        <a:p>
          <a:endParaRPr lang="en-US"/>
        </a:p>
      </dgm:t>
    </dgm:pt>
    <dgm:pt modelId="{4FB2AB93-994B-4114-B401-F3E1F0A423C6}" type="pres">
      <dgm:prSet presAssocID="{F8646064-B39C-4C37-9B26-21F58D2D6EDB}" presName="negativeSpace" presStyleCnt="0"/>
      <dgm:spPr/>
    </dgm:pt>
    <dgm:pt modelId="{FB480C31-67B0-4E6E-A553-E7533892F79C}" type="pres">
      <dgm:prSet presAssocID="{F8646064-B39C-4C37-9B26-21F58D2D6EDB}" presName="childText" presStyleLbl="conFgAcc1" presStyleIdx="2" presStyleCnt="4">
        <dgm:presLayoutVars>
          <dgm:bulletEnabled val="1"/>
        </dgm:presLayoutVars>
      </dgm:prSet>
      <dgm:spPr/>
    </dgm:pt>
    <dgm:pt modelId="{8A26BEDF-5657-4611-AB0F-071BE9524DC5}" type="pres">
      <dgm:prSet presAssocID="{04B0EF1D-B8BE-40DC-979D-41B73593C946}" presName="spaceBetweenRectangles" presStyleCnt="0"/>
      <dgm:spPr/>
    </dgm:pt>
    <dgm:pt modelId="{423C5533-29F2-44A8-AE97-C2C8090914B7}" type="pres">
      <dgm:prSet presAssocID="{E4976090-3DAA-413B-BBFE-74FDF65C66FD}" presName="parentLin" presStyleCnt="0"/>
      <dgm:spPr/>
    </dgm:pt>
    <dgm:pt modelId="{5FEDFDCD-3355-4551-AD0C-3315DA8D49F8}" type="pres">
      <dgm:prSet presAssocID="{E4976090-3DAA-413B-BBFE-74FDF65C66FD}" presName="parentLeftMargin" presStyleLbl="node1" presStyleIdx="2" presStyleCnt="4"/>
      <dgm:spPr/>
      <dgm:t>
        <a:bodyPr/>
        <a:lstStyle/>
        <a:p>
          <a:endParaRPr lang="en-US"/>
        </a:p>
      </dgm:t>
    </dgm:pt>
    <dgm:pt modelId="{010C6216-161B-4CFB-9F68-3AEC50243890}" type="pres">
      <dgm:prSet presAssocID="{E4976090-3DAA-413B-BBFE-74FDF65C66FD}" presName="parentText" presStyleLbl="node1" presStyleIdx="3" presStyleCnt="4">
        <dgm:presLayoutVars>
          <dgm:chMax val="0"/>
          <dgm:bulletEnabled val="1"/>
        </dgm:presLayoutVars>
      </dgm:prSet>
      <dgm:spPr/>
      <dgm:t>
        <a:bodyPr/>
        <a:lstStyle/>
        <a:p>
          <a:endParaRPr lang="en-US"/>
        </a:p>
      </dgm:t>
    </dgm:pt>
    <dgm:pt modelId="{6B098395-23EC-49E2-944E-3C8A80933EE4}" type="pres">
      <dgm:prSet presAssocID="{E4976090-3DAA-413B-BBFE-74FDF65C66FD}" presName="negativeSpace" presStyleCnt="0"/>
      <dgm:spPr/>
    </dgm:pt>
    <dgm:pt modelId="{0F43C4BA-7B64-49E5-92A5-E3AE6AA815B9}" type="pres">
      <dgm:prSet presAssocID="{E4976090-3DAA-413B-BBFE-74FDF65C66FD}" presName="childText" presStyleLbl="conFgAcc1" presStyleIdx="3" presStyleCnt="4">
        <dgm:presLayoutVars>
          <dgm:bulletEnabled val="1"/>
        </dgm:presLayoutVars>
      </dgm:prSet>
      <dgm:spPr/>
    </dgm:pt>
  </dgm:ptLst>
  <dgm:cxnLst>
    <dgm:cxn modelId="{77637491-D258-4920-97F7-B0DD163CAF99}" type="presOf" srcId="{075FD60A-3A0D-4002-A551-ECC0273E8A43}" destId="{933C1D92-1459-4AD5-BC7A-5E0A1027F5C4}" srcOrd="0" destOrd="0" presId="urn:microsoft.com/office/officeart/2005/8/layout/list1"/>
    <dgm:cxn modelId="{14794C84-3B03-43A0-815D-F755974F6D4F}" type="presOf" srcId="{D6842B96-C59D-4B42-8BCD-E90169EF0FCF}" destId="{457346C1-18DD-4153-AED9-AA5005A331B5}" srcOrd="0" destOrd="0" presId="urn:microsoft.com/office/officeart/2005/8/layout/list1"/>
    <dgm:cxn modelId="{F7C77387-9270-48B7-A17D-60F1E27C5833}" srcId="{075FD60A-3A0D-4002-A551-ECC0273E8A43}" destId="{5960CBBB-32AE-4C8D-9AC1-4217CE6F5014}" srcOrd="1" destOrd="0" parTransId="{CD15B578-7584-4500-88B6-3618E326C611}" sibTransId="{A6D4A151-9BBD-4E2F-8AD7-23A21F39A54E}"/>
    <dgm:cxn modelId="{35F81F72-8EEC-4480-85C3-C774FF39AFB1}" type="presOf" srcId="{F8646064-B39C-4C37-9B26-21F58D2D6EDB}" destId="{19FCBBF4-AB14-4FEF-B3CB-869D604431BA}" srcOrd="1" destOrd="0" presId="urn:microsoft.com/office/officeart/2005/8/layout/list1"/>
    <dgm:cxn modelId="{1E2A2B05-9B6A-4D20-97AC-DF204E3524BF}" type="presOf" srcId="{E4976090-3DAA-413B-BBFE-74FDF65C66FD}" destId="{010C6216-161B-4CFB-9F68-3AEC50243890}" srcOrd="1" destOrd="0" presId="urn:microsoft.com/office/officeart/2005/8/layout/list1"/>
    <dgm:cxn modelId="{6FBF5084-3B62-47BE-8922-51F4DFB965B6}" type="presOf" srcId="{5960CBBB-32AE-4C8D-9AC1-4217CE6F5014}" destId="{9E419248-C372-4935-8B3B-0C40AFCDEC92}" srcOrd="0" destOrd="0" presId="urn:microsoft.com/office/officeart/2005/8/layout/list1"/>
    <dgm:cxn modelId="{7BC7BAC3-97B2-41C6-BE51-AEB34AC0D91E}" type="presOf" srcId="{F8646064-B39C-4C37-9B26-21F58D2D6EDB}" destId="{3E3B155D-A9F8-4FE0-9BFF-BB66CCB9A6B8}" srcOrd="0" destOrd="0" presId="urn:microsoft.com/office/officeart/2005/8/layout/list1"/>
    <dgm:cxn modelId="{5850BFBC-796A-4E77-9F8E-42100712A8D7}" srcId="{075FD60A-3A0D-4002-A551-ECC0273E8A43}" destId="{E4976090-3DAA-413B-BBFE-74FDF65C66FD}" srcOrd="3" destOrd="0" parTransId="{7083A21D-9866-4CD5-A1BF-18B4A68A9EC0}" sibTransId="{629B4830-43B7-42CC-A19D-A5D17A40CD8D}"/>
    <dgm:cxn modelId="{C8AC0051-E0F4-4E54-90EF-F1F5DDB0EB57}" srcId="{075FD60A-3A0D-4002-A551-ECC0273E8A43}" destId="{D6842B96-C59D-4B42-8BCD-E90169EF0FCF}" srcOrd="0" destOrd="0" parTransId="{6A2A1576-0DEC-48B1-950E-0CFE56A87A54}" sibTransId="{0A42C0D7-DDB3-4489-969D-F0271D35C8AC}"/>
    <dgm:cxn modelId="{E88C544A-234D-492A-A1F5-88AA31132845}" srcId="{075FD60A-3A0D-4002-A551-ECC0273E8A43}" destId="{F8646064-B39C-4C37-9B26-21F58D2D6EDB}" srcOrd="2" destOrd="0" parTransId="{EF6ED897-9BBD-40DE-902C-49FAE5D583D7}" sibTransId="{04B0EF1D-B8BE-40DC-979D-41B73593C946}"/>
    <dgm:cxn modelId="{5899348B-967A-42B5-BF53-09F5CC9870B2}" type="presOf" srcId="{5960CBBB-32AE-4C8D-9AC1-4217CE6F5014}" destId="{72CF262B-B3FE-4088-A247-BCE4A7E318A2}" srcOrd="1" destOrd="0" presId="urn:microsoft.com/office/officeart/2005/8/layout/list1"/>
    <dgm:cxn modelId="{BF8FAC81-1905-4EA5-B470-A3CB66ABD3D8}" type="presOf" srcId="{D6842B96-C59D-4B42-8BCD-E90169EF0FCF}" destId="{1688A4F2-F6A6-4002-9865-90E30EE24490}" srcOrd="1" destOrd="0" presId="urn:microsoft.com/office/officeart/2005/8/layout/list1"/>
    <dgm:cxn modelId="{8D3E89A1-C9D3-4155-96A6-090808BDA6B3}" type="presOf" srcId="{E4976090-3DAA-413B-BBFE-74FDF65C66FD}" destId="{5FEDFDCD-3355-4551-AD0C-3315DA8D49F8}" srcOrd="0" destOrd="0" presId="urn:microsoft.com/office/officeart/2005/8/layout/list1"/>
    <dgm:cxn modelId="{47277E38-C8CA-4806-9597-36086D690085}" type="presParOf" srcId="{933C1D92-1459-4AD5-BC7A-5E0A1027F5C4}" destId="{68198933-3634-413E-B1BB-F064186BE892}" srcOrd="0" destOrd="0" presId="urn:microsoft.com/office/officeart/2005/8/layout/list1"/>
    <dgm:cxn modelId="{5C5A595C-5126-41EC-BA30-FC7E40A4840E}" type="presParOf" srcId="{68198933-3634-413E-B1BB-F064186BE892}" destId="{457346C1-18DD-4153-AED9-AA5005A331B5}" srcOrd="0" destOrd="0" presId="urn:microsoft.com/office/officeart/2005/8/layout/list1"/>
    <dgm:cxn modelId="{F5D8B1FB-B399-42B3-AAC5-73142F995E4A}" type="presParOf" srcId="{68198933-3634-413E-B1BB-F064186BE892}" destId="{1688A4F2-F6A6-4002-9865-90E30EE24490}" srcOrd="1" destOrd="0" presId="urn:microsoft.com/office/officeart/2005/8/layout/list1"/>
    <dgm:cxn modelId="{F690C743-8871-44DA-AD56-495BE03C0ADD}" type="presParOf" srcId="{933C1D92-1459-4AD5-BC7A-5E0A1027F5C4}" destId="{414EB0CB-BBC8-4878-BD2C-C8D11C359852}" srcOrd="1" destOrd="0" presId="urn:microsoft.com/office/officeart/2005/8/layout/list1"/>
    <dgm:cxn modelId="{F5D82D9D-9381-4EFB-9E5C-2B9DFE5140E1}" type="presParOf" srcId="{933C1D92-1459-4AD5-BC7A-5E0A1027F5C4}" destId="{9F9CE20D-BC9A-45AE-AD91-697FFB672823}" srcOrd="2" destOrd="0" presId="urn:microsoft.com/office/officeart/2005/8/layout/list1"/>
    <dgm:cxn modelId="{9EB4CFF8-A48B-47C3-808C-F100D256B1CF}" type="presParOf" srcId="{933C1D92-1459-4AD5-BC7A-5E0A1027F5C4}" destId="{8630F073-A87A-46AA-AE1A-EE0E3FC2B54E}" srcOrd="3" destOrd="0" presId="urn:microsoft.com/office/officeart/2005/8/layout/list1"/>
    <dgm:cxn modelId="{4375FAD9-3DA7-4C9C-8FE6-F0624224BB5B}" type="presParOf" srcId="{933C1D92-1459-4AD5-BC7A-5E0A1027F5C4}" destId="{5D6C183B-D74E-4C3D-A502-FD512A92441E}" srcOrd="4" destOrd="0" presId="urn:microsoft.com/office/officeart/2005/8/layout/list1"/>
    <dgm:cxn modelId="{B428AE77-7D84-4B4A-BE71-52F4AA834C4B}" type="presParOf" srcId="{5D6C183B-D74E-4C3D-A502-FD512A92441E}" destId="{9E419248-C372-4935-8B3B-0C40AFCDEC92}" srcOrd="0" destOrd="0" presId="urn:microsoft.com/office/officeart/2005/8/layout/list1"/>
    <dgm:cxn modelId="{8DF95D6B-1902-4940-9CDF-65F1639D8629}" type="presParOf" srcId="{5D6C183B-D74E-4C3D-A502-FD512A92441E}" destId="{72CF262B-B3FE-4088-A247-BCE4A7E318A2}" srcOrd="1" destOrd="0" presId="urn:microsoft.com/office/officeart/2005/8/layout/list1"/>
    <dgm:cxn modelId="{BF48E9BB-023D-4ADB-B99F-7F297BA264DC}" type="presParOf" srcId="{933C1D92-1459-4AD5-BC7A-5E0A1027F5C4}" destId="{51417E30-4E06-4AEF-BA51-0B9A517FFF92}" srcOrd="5" destOrd="0" presId="urn:microsoft.com/office/officeart/2005/8/layout/list1"/>
    <dgm:cxn modelId="{F4DE1A4D-30B5-495F-8B30-EF53D2D2035C}" type="presParOf" srcId="{933C1D92-1459-4AD5-BC7A-5E0A1027F5C4}" destId="{924364F5-3A9E-4AD4-805D-D15E41D9277F}" srcOrd="6" destOrd="0" presId="urn:microsoft.com/office/officeart/2005/8/layout/list1"/>
    <dgm:cxn modelId="{4387E8BC-762A-448B-AFC9-1B32276F9FCC}" type="presParOf" srcId="{933C1D92-1459-4AD5-BC7A-5E0A1027F5C4}" destId="{715BB349-302F-4352-AD0F-D7908447DADB}" srcOrd="7" destOrd="0" presId="urn:microsoft.com/office/officeart/2005/8/layout/list1"/>
    <dgm:cxn modelId="{1846B5E5-9F50-4317-831D-A2D447973FC3}" type="presParOf" srcId="{933C1D92-1459-4AD5-BC7A-5E0A1027F5C4}" destId="{A890A13F-141C-4B77-92C0-7783DD8FD6C0}" srcOrd="8" destOrd="0" presId="urn:microsoft.com/office/officeart/2005/8/layout/list1"/>
    <dgm:cxn modelId="{9482BAB5-47A1-4710-9CC1-C332B690A924}" type="presParOf" srcId="{A890A13F-141C-4B77-92C0-7783DD8FD6C0}" destId="{3E3B155D-A9F8-4FE0-9BFF-BB66CCB9A6B8}" srcOrd="0" destOrd="0" presId="urn:microsoft.com/office/officeart/2005/8/layout/list1"/>
    <dgm:cxn modelId="{3299E9C6-9BAB-4220-B8FD-983E6651E4BD}" type="presParOf" srcId="{A890A13F-141C-4B77-92C0-7783DD8FD6C0}" destId="{19FCBBF4-AB14-4FEF-B3CB-869D604431BA}" srcOrd="1" destOrd="0" presId="urn:microsoft.com/office/officeart/2005/8/layout/list1"/>
    <dgm:cxn modelId="{8D8A0A28-3778-4C31-A3E3-FDC566C82320}" type="presParOf" srcId="{933C1D92-1459-4AD5-BC7A-5E0A1027F5C4}" destId="{4FB2AB93-994B-4114-B401-F3E1F0A423C6}" srcOrd="9" destOrd="0" presId="urn:microsoft.com/office/officeart/2005/8/layout/list1"/>
    <dgm:cxn modelId="{890DE9DF-D2B8-4990-98BF-E92760656366}" type="presParOf" srcId="{933C1D92-1459-4AD5-BC7A-5E0A1027F5C4}" destId="{FB480C31-67B0-4E6E-A553-E7533892F79C}" srcOrd="10" destOrd="0" presId="urn:microsoft.com/office/officeart/2005/8/layout/list1"/>
    <dgm:cxn modelId="{D73D667D-14CC-4CCC-988B-103990C69A37}" type="presParOf" srcId="{933C1D92-1459-4AD5-BC7A-5E0A1027F5C4}" destId="{8A26BEDF-5657-4611-AB0F-071BE9524DC5}" srcOrd="11" destOrd="0" presId="urn:microsoft.com/office/officeart/2005/8/layout/list1"/>
    <dgm:cxn modelId="{53E8A37C-5E5A-42CA-AA61-EE19113B0BBE}" type="presParOf" srcId="{933C1D92-1459-4AD5-BC7A-5E0A1027F5C4}" destId="{423C5533-29F2-44A8-AE97-C2C8090914B7}" srcOrd="12" destOrd="0" presId="urn:microsoft.com/office/officeart/2005/8/layout/list1"/>
    <dgm:cxn modelId="{BF849AD8-F5CA-440B-A3B2-5018A24B4524}" type="presParOf" srcId="{423C5533-29F2-44A8-AE97-C2C8090914B7}" destId="{5FEDFDCD-3355-4551-AD0C-3315DA8D49F8}" srcOrd="0" destOrd="0" presId="urn:microsoft.com/office/officeart/2005/8/layout/list1"/>
    <dgm:cxn modelId="{E59CBD23-5619-4296-8269-C1616E0AFD95}" type="presParOf" srcId="{423C5533-29F2-44A8-AE97-C2C8090914B7}" destId="{010C6216-161B-4CFB-9F68-3AEC50243890}" srcOrd="1" destOrd="0" presId="urn:microsoft.com/office/officeart/2005/8/layout/list1"/>
    <dgm:cxn modelId="{046FBFBB-BAA2-4F8F-AA05-6AFCAF685ACF}" type="presParOf" srcId="{933C1D92-1459-4AD5-BC7A-5E0A1027F5C4}" destId="{6B098395-23EC-49E2-944E-3C8A80933EE4}" srcOrd="13" destOrd="0" presId="urn:microsoft.com/office/officeart/2005/8/layout/list1"/>
    <dgm:cxn modelId="{DEFD3F57-1E95-4B0E-9205-5E0AC5BFE6F2}" type="presParOf" srcId="{933C1D92-1459-4AD5-BC7A-5E0A1027F5C4}" destId="{0F43C4BA-7B64-49E5-92A5-E3AE6AA815B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EFF1A-D1B1-4561-B5B1-18CF453F4075}">
      <dsp:nvSpPr>
        <dsp:cNvPr id="0" name=""/>
        <dsp:cNvSpPr/>
      </dsp:nvSpPr>
      <dsp:spPr>
        <a:xfrm>
          <a:off x="0" y="591343"/>
          <a:ext cx="2571749" cy="154305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b="1" kern="1200" dirty="0" smtClean="0">
              <a:effectLst>
                <a:outerShdw blurRad="38100" dist="38100" dir="2700000" algn="tl">
                  <a:srgbClr val="000000">
                    <a:alpha val="43137"/>
                  </a:srgbClr>
                </a:outerShdw>
              </a:effectLst>
            </a:rPr>
            <a:t>Frontal assault</a:t>
          </a:r>
          <a:endParaRPr lang="en-US" sz="3300" b="1" kern="1200" dirty="0">
            <a:effectLst>
              <a:outerShdw blurRad="38100" dist="38100" dir="2700000" algn="tl">
                <a:srgbClr val="000000">
                  <a:alpha val="43137"/>
                </a:srgbClr>
              </a:outerShdw>
            </a:effectLst>
          </a:endParaRPr>
        </a:p>
      </dsp:txBody>
      <dsp:txXfrm>
        <a:off x="0" y="591343"/>
        <a:ext cx="2571749" cy="1543050"/>
      </dsp:txXfrm>
    </dsp:sp>
    <dsp:sp modelId="{DCD56262-ED92-4E67-ADBC-EC72EF5184F3}">
      <dsp:nvSpPr>
        <dsp:cNvPr id="0" name=""/>
        <dsp:cNvSpPr/>
      </dsp:nvSpPr>
      <dsp:spPr>
        <a:xfrm>
          <a:off x="2828925" y="591343"/>
          <a:ext cx="2571749" cy="1543050"/>
        </a:xfrm>
        <a:prstGeom prst="rect">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b="1" kern="1200" dirty="0" smtClean="0">
              <a:effectLst>
                <a:outerShdw blurRad="38100" dist="38100" dir="2700000" algn="tl">
                  <a:srgbClr val="000000">
                    <a:alpha val="43137"/>
                  </a:srgbClr>
                </a:outerShdw>
              </a:effectLst>
            </a:rPr>
            <a:t>Flanking maneuver</a:t>
          </a:r>
          <a:endParaRPr lang="en-US" sz="3300" b="1" kern="1200" dirty="0">
            <a:effectLst>
              <a:outerShdw blurRad="38100" dist="38100" dir="2700000" algn="tl">
                <a:srgbClr val="000000">
                  <a:alpha val="43137"/>
                </a:srgbClr>
              </a:outerShdw>
            </a:effectLst>
          </a:endParaRPr>
        </a:p>
      </dsp:txBody>
      <dsp:txXfrm>
        <a:off x="2828925" y="591343"/>
        <a:ext cx="2571749" cy="1543050"/>
      </dsp:txXfrm>
    </dsp:sp>
    <dsp:sp modelId="{70038C0E-84D6-4746-98B9-BB58AAF524B2}">
      <dsp:nvSpPr>
        <dsp:cNvPr id="0" name=""/>
        <dsp:cNvSpPr/>
      </dsp:nvSpPr>
      <dsp:spPr>
        <a:xfrm>
          <a:off x="5657849" y="591343"/>
          <a:ext cx="2571749" cy="1543050"/>
        </a:xfrm>
        <a:prstGeom prst="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b="1" kern="1200" dirty="0" smtClean="0">
              <a:effectLst>
                <a:outerShdw blurRad="38100" dist="38100" dir="2700000" algn="tl">
                  <a:srgbClr val="000000">
                    <a:alpha val="43137"/>
                  </a:srgbClr>
                </a:outerShdw>
              </a:effectLst>
            </a:rPr>
            <a:t>Bypass attack</a:t>
          </a:r>
          <a:endParaRPr lang="en-US" sz="3300" b="1" kern="1200" dirty="0">
            <a:effectLst>
              <a:outerShdw blurRad="38100" dist="38100" dir="2700000" algn="tl">
                <a:srgbClr val="000000">
                  <a:alpha val="43137"/>
                </a:srgbClr>
              </a:outerShdw>
            </a:effectLst>
          </a:endParaRPr>
        </a:p>
      </dsp:txBody>
      <dsp:txXfrm>
        <a:off x="5657849" y="591343"/>
        <a:ext cx="2571749" cy="1543050"/>
      </dsp:txXfrm>
    </dsp:sp>
    <dsp:sp modelId="{34E67BEC-E3C3-4858-A2D6-01393654BD86}">
      <dsp:nvSpPr>
        <dsp:cNvPr id="0" name=""/>
        <dsp:cNvSpPr/>
      </dsp:nvSpPr>
      <dsp:spPr>
        <a:xfrm>
          <a:off x="1414462" y="2391569"/>
          <a:ext cx="2571749" cy="1543050"/>
        </a:xfrm>
        <a:prstGeom prst="rect">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b="1" kern="1200" dirty="0" smtClean="0">
              <a:effectLst>
                <a:outerShdw blurRad="38100" dist="38100" dir="2700000" algn="tl">
                  <a:srgbClr val="000000">
                    <a:alpha val="43137"/>
                  </a:srgbClr>
                </a:outerShdw>
              </a:effectLst>
            </a:rPr>
            <a:t>Encirclement</a:t>
          </a:r>
          <a:endParaRPr lang="en-US" sz="3300" b="1" kern="1200" dirty="0">
            <a:effectLst>
              <a:outerShdw blurRad="38100" dist="38100" dir="2700000" algn="tl">
                <a:srgbClr val="000000">
                  <a:alpha val="43137"/>
                </a:srgbClr>
              </a:outerShdw>
            </a:effectLst>
          </a:endParaRPr>
        </a:p>
      </dsp:txBody>
      <dsp:txXfrm>
        <a:off x="1414462" y="2391569"/>
        <a:ext cx="2571749" cy="1543050"/>
      </dsp:txXfrm>
    </dsp:sp>
    <dsp:sp modelId="{05996C86-2E50-43EF-A962-9B56CA5E9EC4}">
      <dsp:nvSpPr>
        <dsp:cNvPr id="0" name=""/>
        <dsp:cNvSpPr/>
      </dsp:nvSpPr>
      <dsp:spPr>
        <a:xfrm>
          <a:off x="4243387" y="2391569"/>
          <a:ext cx="2571749" cy="1543050"/>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b="1" kern="1200" dirty="0" smtClean="0">
              <a:effectLst>
                <a:outerShdw blurRad="38100" dist="38100" dir="2700000" algn="tl">
                  <a:srgbClr val="000000">
                    <a:alpha val="43137"/>
                  </a:srgbClr>
                </a:outerShdw>
              </a:effectLst>
            </a:rPr>
            <a:t>Guerilla warfare</a:t>
          </a:r>
          <a:endParaRPr lang="en-US" sz="3300" b="1" kern="1200" dirty="0">
            <a:effectLst>
              <a:outerShdw blurRad="38100" dist="38100" dir="2700000" algn="tl">
                <a:srgbClr val="000000">
                  <a:alpha val="43137"/>
                </a:srgbClr>
              </a:outerShdw>
            </a:effectLst>
          </a:endParaRPr>
        </a:p>
      </dsp:txBody>
      <dsp:txXfrm>
        <a:off x="4243387" y="2391569"/>
        <a:ext cx="2571749" cy="1543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98B68-DD94-4FC7-A41B-0DDBA36BAFD2}">
      <dsp:nvSpPr>
        <dsp:cNvPr id="0" name=""/>
        <dsp:cNvSpPr/>
      </dsp:nvSpPr>
      <dsp:spPr>
        <a:xfrm>
          <a:off x="0" y="46641"/>
          <a:ext cx="6400800" cy="67158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Shared know-how</a:t>
          </a:r>
          <a:endParaRPr lang="en-US" sz="2800" b="1" kern="1200" dirty="0">
            <a:effectLst>
              <a:outerShdw blurRad="38100" dist="38100" dir="2700000" algn="tl">
                <a:srgbClr val="000000">
                  <a:alpha val="43137"/>
                </a:srgbClr>
              </a:outerShdw>
            </a:effectLst>
          </a:endParaRPr>
        </a:p>
      </dsp:txBody>
      <dsp:txXfrm>
        <a:off x="32784" y="79425"/>
        <a:ext cx="6335232" cy="606012"/>
      </dsp:txXfrm>
    </dsp:sp>
    <dsp:sp modelId="{5B5EF1C7-CFE1-4AA0-BB56-9A20CFF00717}">
      <dsp:nvSpPr>
        <dsp:cNvPr id="0" name=""/>
        <dsp:cNvSpPr/>
      </dsp:nvSpPr>
      <dsp:spPr>
        <a:xfrm>
          <a:off x="0" y="798861"/>
          <a:ext cx="6400800" cy="671580"/>
        </a:xfrm>
        <a:prstGeom prst="roundRect">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Coordinated strategies</a:t>
          </a:r>
          <a:endParaRPr lang="en-US" sz="2800" b="1" kern="1200" dirty="0">
            <a:effectLst>
              <a:outerShdw blurRad="38100" dist="38100" dir="2700000" algn="tl">
                <a:srgbClr val="000000">
                  <a:alpha val="43137"/>
                </a:srgbClr>
              </a:outerShdw>
            </a:effectLst>
          </a:endParaRPr>
        </a:p>
      </dsp:txBody>
      <dsp:txXfrm>
        <a:off x="32784" y="831645"/>
        <a:ext cx="6335232" cy="606012"/>
      </dsp:txXfrm>
    </dsp:sp>
    <dsp:sp modelId="{090CFE09-59F7-4B28-ADA0-E658B04F1FAF}">
      <dsp:nvSpPr>
        <dsp:cNvPr id="0" name=""/>
        <dsp:cNvSpPr/>
      </dsp:nvSpPr>
      <dsp:spPr>
        <a:xfrm>
          <a:off x="0" y="1551081"/>
          <a:ext cx="6400800" cy="671580"/>
        </a:xfrm>
        <a:prstGeom prst="roundRect">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Shared tangible resources</a:t>
          </a:r>
          <a:endParaRPr lang="en-US" sz="2800" b="1" kern="1200" dirty="0">
            <a:effectLst>
              <a:outerShdw blurRad="38100" dist="38100" dir="2700000" algn="tl">
                <a:srgbClr val="000000">
                  <a:alpha val="43137"/>
                </a:srgbClr>
              </a:outerShdw>
            </a:effectLst>
          </a:endParaRPr>
        </a:p>
      </dsp:txBody>
      <dsp:txXfrm>
        <a:off x="32784" y="1583865"/>
        <a:ext cx="6335232" cy="606012"/>
      </dsp:txXfrm>
    </dsp:sp>
    <dsp:sp modelId="{44116C64-4FA7-4BF5-8287-096CD9BE2F77}">
      <dsp:nvSpPr>
        <dsp:cNvPr id="0" name=""/>
        <dsp:cNvSpPr/>
      </dsp:nvSpPr>
      <dsp:spPr>
        <a:xfrm>
          <a:off x="0" y="2303301"/>
          <a:ext cx="6400800" cy="671580"/>
        </a:xfrm>
        <a:prstGeom prst="roundRect">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Economies of scale or scope</a:t>
          </a:r>
          <a:endParaRPr lang="en-US" sz="2800" b="1" kern="1200" dirty="0">
            <a:effectLst>
              <a:outerShdw blurRad="38100" dist="38100" dir="2700000" algn="tl">
                <a:srgbClr val="000000">
                  <a:alpha val="43137"/>
                </a:srgbClr>
              </a:outerShdw>
            </a:effectLst>
          </a:endParaRPr>
        </a:p>
      </dsp:txBody>
      <dsp:txXfrm>
        <a:off x="32784" y="2336085"/>
        <a:ext cx="6335232" cy="606012"/>
      </dsp:txXfrm>
    </dsp:sp>
    <dsp:sp modelId="{2000A232-BB9C-4F48-846F-AD0A2DA44E7D}">
      <dsp:nvSpPr>
        <dsp:cNvPr id="0" name=""/>
        <dsp:cNvSpPr/>
      </dsp:nvSpPr>
      <dsp:spPr>
        <a:xfrm>
          <a:off x="0" y="3055521"/>
          <a:ext cx="6400800" cy="671580"/>
        </a:xfrm>
        <a:prstGeom prst="roundRect">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Pooled negotiating power</a:t>
          </a:r>
          <a:endParaRPr lang="en-US" sz="2800" b="1" kern="1200" dirty="0">
            <a:effectLst>
              <a:outerShdw blurRad="38100" dist="38100" dir="2700000" algn="tl">
                <a:srgbClr val="000000">
                  <a:alpha val="43137"/>
                </a:srgbClr>
              </a:outerShdw>
            </a:effectLst>
          </a:endParaRPr>
        </a:p>
      </dsp:txBody>
      <dsp:txXfrm>
        <a:off x="32784" y="3088305"/>
        <a:ext cx="6335232" cy="606012"/>
      </dsp:txXfrm>
    </dsp:sp>
    <dsp:sp modelId="{09177F04-97F2-436A-BA2D-335F0CDB9811}">
      <dsp:nvSpPr>
        <dsp:cNvPr id="0" name=""/>
        <dsp:cNvSpPr/>
      </dsp:nvSpPr>
      <dsp:spPr>
        <a:xfrm>
          <a:off x="0" y="3807741"/>
          <a:ext cx="6400800" cy="671580"/>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New business creation</a:t>
          </a:r>
          <a:endParaRPr lang="en-US" sz="2800" b="1" kern="1200" dirty="0">
            <a:effectLst>
              <a:outerShdw blurRad="38100" dist="38100" dir="2700000" algn="tl">
                <a:srgbClr val="000000">
                  <a:alpha val="43137"/>
                </a:srgbClr>
              </a:outerShdw>
            </a:effectLst>
          </a:endParaRPr>
        </a:p>
      </dsp:txBody>
      <dsp:txXfrm>
        <a:off x="32784" y="3840525"/>
        <a:ext cx="6335232" cy="6060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CE20D-BC9A-45AE-AD91-697FFB672823}">
      <dsp:nvSpPr>
        <dsp:cNvPr id="0" name=""/>
        <dsp:cNvSpPr/>
      </dsp:nvSpPr>
      <dsp:spPr>
        <a:xfrm>
          <a:off x="0" y="431481"/>
          <a:ext cx="8229600" cy="6300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688A4F2-F6A6-4002-9865-90E30EE24490}">
      <dsp:nvSpPr>
        <dsp:cNvPr id="0" name=""/>
        <dsp:cNvSpPr/>
      </dsp:nvSpPr>
      <dsp:spPr>
        <a:xfrm>
          <a:off x="411480" y="62481"/>
          <a:ext cx="5760720" cy="7380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4224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Loyalty to comrades</a:t>
          </a:r>
          <a:endParaRPr lang="en-US" sz="3200" b="1" kern="1200" dirty="0">
            <a:effectLst>
              <a:outerShdw blurRad="38100" dist="38100" dir="2700000" algn="tl">
                <a:srgbClr val="000000">
                  <a:alpha val="43137"/>
                </a:srgbClr>
              </a:outerShdw>
            </a:effectLst>
          </a:endParaRPr>
        </a:p>
      </dsp:txBody>
      <dsp:txXfrm>
        <a:off x="447506" y="98507"/>
        <a:ext cx="5688668" cy="665948"/>
      </dsp:txXfrm>
    </dsp:sp>
    <dsp:sp modelId="{924364F5-3A9E-4AD4-805D-D15E41D9277F}">
      <dsp:nvSpPr>
        <dsp:cNvPr id="0" name=""/>
        <dsp:cNvSpPr/>
      </dsp:nvSpPr>
      <dsp:spPr>
        <a:xfrm>
          <a:off x="0" y="1565481"/>
          <a:ext cx="8229600" cy="630000"/>
        </a:xfrm>
        <a:prstGeom prst="rect">
          <a:avLst/>
        </a:prstGeom>
        <a:solidFill>
          <a:schemeClr val="lt1">
            <a:alpha val="90000"/>
            <a:hueOff val="0"/>
            <a:satOff val="0"/>
            <a:lumOff val="0"/>
            <a:alphaOff val="0"/>
          </a:schemeClr>
        </a:solidFill>
        <a:ln w="9525" cap="flat" cmpd="sng" algn="ctr">
          <a:solidFill>
            <a:schemeClr val="accent3">
              <a:hueOff val="3750088"/>
              <a:satOff val="-5627"/>
              <a:lumOff val="-91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2CF262B-B3FE-4088-A247-BCE4A7E318A2}">
      <dsp:nvSpPr>
        <dsp:cNvPr id="0" name=""/>
        <dsp:cNvSpPr/>
      </dsp:nvSpPr>
      <dsp:spPr>
        <a:xfrm>
          <a:off x="411480" y="1196481"/>
          <a:ext cx="5760720" cy="738000"/>
        </a:xfrm>
        <a:prstGeom prst="round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4224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Task oriented</a:t>
          </a:r>
          <a:endParaRPr lang="en-US" sz="3200" b="1" kern="1200" dirty="0">
            <a:effectLst>
              <a:outerShdw blurRad="38100" dist="38100" dir="2700000" algn="tl">
                <a:srgbClr val="000000">
                  <a:alpha val="43137"/>
                </a:srgbClr>
              </a:outerShdw>
            </a:effectLst>
          </a:endParaRPr>
        </a:p>
      </dsp:txBody>
      <dsp:txXfrm>
        <a:off x="447506" y="1232507"/>
        <a:ext cx="5688668" cy="665948"/>
      </dsp:txXfrm>
    </dsp:sp>
    <dsp:sp modelId="{FB480C31-67B0-4E6E-A553-E7533892F79C}">
      <dsp:nvSpPr>
        <dsp:cNvPr id="0" name=""/>
        <dsp:cNvSpPr/>
      </dsp:nvSpPr>
      <dsp:spPr>
        <a:xfrm>
          <a:off x="0" y="2699481"/>
          <a:ext cx="8229600" cy="630000"/>
        </a:xfrm>
        <a:prstGeom prst="rect">
          <a:avLst/>
        </a:prstGeom>
        <a:solidFill>
          <a:schemeClr val="lt1">
            <a:alpha val="90000"/>
            <a:hueOff val="0"/>
            <a:satOff val="0"/>
            <a:lumOff val="0"/>
            <a:alphaOff val="0"/>
          </a:schemeClr>
        </a:solidFill>
        <a:ln w="9525" cap="flat" cmpd="sng" algn="ctr">
          <a:solidFill>
            <a:schemeClr val="accent3">
              <a:hueOff val="7500176"/>
              <a:satOff val="-11253"/>
              <a:lumOff val="-183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9FCBBF4-AB14-4FEF-B3CB-869D604431BA}">
      <dsp:nvSpPr>
        <dsp:cNvPr id="0" name=""/>
        <dsp:cNvSpPr/>
      </dsp:nvSpPr>
      <dsp:spPr>
        <a:xfrm>
          <a:off x="411480" y="2330481"/>
          <a:ext cx="5760720" cy="738000"/>
        </a:xfrm>
        <a:prstGeom prst="round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4224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Single-mindedness</a:t>
          </a:r>
          <a:endParaRPr lang="en-US" sz="3200" b="1" kern="1200" dirty="0">
            <a:effectLst>
              <a:outerShdw blurRad="38100" dist="38100" dir="2700000" algn="tl">
                <a:srgbClr val="000000">
                  <a:alpha val="43137"/>
                </a:srgbClr>
              </a:outerShdw>
            </a:effectLst>
          </a:endParaRPr>
        </a:p>
      </dsp:txBody>
      <dsp:txXfrm>
        <a:off x="447506" y="2366507"/>
        <a:ext cx="5688668" cy="665948"/>
      </dsp:txXfrm>
    </dsp:sp>
    <dsp:sp modelId="{0F43C4BA-7B64-49E5-92A5-E3AE6AA815B9}">
      <dsp:nvSpPr>
        <dsp:cNvPr id="0" name=""/>
        <dsp:cNvSpPr/>
      </dsp:nvSpPr>
      <dsp:spPr>
        <a:xfrm>
          <a:off x="0" y="3833481"/>
          <a:ext cx="8229600" cy="630000"/>
        </a:xfrm>
        <a:prstGeom prst="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10C6216-161B-4CFB-9F68-3AEC50243890}">
      <dsp:nvSpPr>
        <dsp:cNvPr id="0" name=""/>
        <dsp:cNvSpPr/>
      </dsp:nvSpPr>
      <dsp:spPr>
        <a:xfrm>
          <a:off x="411480" y="3464481"/>
          <a:ext cx="5760720" cy="738000"/>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4224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Working in isolation</a:t>
          </a:r>
          <a:endParaRPr lang="en-US" sz="3200" b="1" kern="1200" dirty="0">
            <a:effectLst>
              <a:outerShdw blurRad="38100" dist="38100" dir="2700000" algn="tl">
                <a:srgbClr val="000000">
                  <a:alpha val="43137"/>
                </a:srgbClr>
              </a:outerShdw>
            </a:effectLst>
          </a:endParaRPr>
        </a:p>
      </dsp:txBody>
      <dsp:txXfrm>
        <a:off x="447506" y="3500507"/>
        <a:ext cx="5688668"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382CA9-5BF2-47EC-95E8-DEB1C74C2FA6}" type="datetimeFigureOut">
              <a:rPr lang="en-US" smtClean="0"/>
              <a:pPr/>
              <a:t>1/19/2014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DF6FCA-8189-4B33-BBB6-90EB11C90991}" type="slidenum">
              <a:rPr lang="en-US" smtClean="0"/>
              <a:pPr/>
              <a:t>‹#›</a:t>
            </a:fld>
            <a:endParaRPr lang="en-US" dirty="0"/>
          </a:p>
        </p:txBody>
      </p:sp>
    </p:spTree>
    <p:extLst>
      <p:ext uri="{BB962C8B-B14F-4D97-AF65-F5344CB8AC3E}">
        <p14:creationId xmlns:p14="http://schemas.microsoft.com/office/powerpoint/2010/main" val="3301874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baseline="0" dirty="0" smtClean="0">
                <a:solidFill>
                  <a:schemeClr val="tx1"/>
                </a:solidFill>
                <a:latin typeface="+mn-lt"/>
                <a:ea typeface="+mn-ea"/>
                <a:cs typeface="+mn-cs"/>
              </a:rPr>
              <a:t>After reading this chapter, you should be able to:</a:t>
            </a:r>
          </a:p>
          <a:p>
            <a:pPr marL="171450" indent="-171450">
              <a:buFont typeface="Arial" panose="020B0604020202020204" pitchFamily="34" charset="0"/>
              <a:buChar char="•"/>
            </a:pPr>
            <a:r>
              <a:rPr lang="en-US" sz="1200" dirty="0" smtClean="0"/>
              <a:t>Develop programs, </a:t>
            </a:r>
            <a:r>
              <a:rPr lang="en-US" sz="1200" dirty="0" smtClean="0"/>
              <a:t>budgets </a:t>
            </a:r>
            <a:r>
              <a:rPr lang="en-US" sz="1200" dirty="0" smtClean="0"/>
              <a:t>and procedures to implement strategic change</a:t>
            </a:r>
          </a:p>
          <a:p>
            <a:pPr marL="171450" indent="-171450">
              <a:buFont typeface="Arial" panose="020B0604020202020204" pitchFamily="34" charset="0"/>
              <a:buChar char="•"/>
            </a:pPr>
            <a:r>
              <a:rPr lang="en-US" sz="1200" dirty="0" smtClean="0"/>
              <a:t>Understand the importance of achieving synergy during strategy implementation</a:t>
            </a:r>
          </a:p>
          <a:p>
            <a:pPr marL="171450" indent="-171450">
              <a:buFont typeface="Arial" panose="020B0604020202020204" pitchFamily="34" charset="0"/>
              <a:buChar char="•"/>
            </a:pPr>
            <a:r>
              <a:rPr lang="en-US" sz="1200" dirty="0" smtClean="0"/>
              <a:t>List the stages of corporate development and the structure that characterizes each stage</a:t>
            </a:r>
          </a:p>
          <a:p>
            <a:pPr marL="171450" indent="-171450">
              <a:buFont typeface="Arial" panose="020B0604020202020204" pitchFamily="34" charset="0"/>
              <a:buChar char="•"/>
            </a:pPr>
            <a:r>
              <a:rPr lang="en-US" sz="1200" dirty="0" smtClean="0"/>
              <a:t>Identify the blocks to changing from one stage to another</a:t>
            </a: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a:t>
            </a:fld>
            <a:endParaRPr lang="en-US" dirty="0"/>
          </a:p>
        </p:txBody>
      </p:sp>
    </p:spTree>
    <p:extLst>
      <p:ext uri="{BB962C8B-B14F-4D97-AF65-F5344CB8AC3E}">
        <p14:creationId xmlns:p14="http://schemas.microsoft.com/office/powerpoint/2010/main" val="474342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39CF56-18D4-4708-A80B-61D67680CF9A}" type="slidenum">
              <a:rPr lang="en-US" altLang="en-US"/>
              <a:pPr/>
              <a:t>11</a:t>
            </a:fld>
            <a:endParaRPr lang="en-US" altLang="en-US" dirty="0"/>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mn-lt"/>
                <a:ea typeface="+mn-ea"/>
                <a:cs typeface="+mn-cs"/>
              </a:rPr>
              <a:t>Planning a budget is the last real check a corporation has on the feasibility of its selected </a:t>
            </a:r>
            <a:r>
              <a:rPr lang="en-US" sz="1200" b="0" i="0" u="none" strike="noStrike" kern="1200" baseline="0" dirty="0" smtClean="0">
                <a:solidFill>
                  <a:schemeClr val="tx1"/>
                </a:solidFill>
                <a:latin typeface="+mn-lt"/>
                <a:ea typeface="+mn-ea"/>
                <a:cs typeface="+mn-cs"/>
              </a:rPr>
              <a:t>strategy. </a:t>
            </a:r>
            <a:r>
              <a:rPr lang="en-US" sz="1200" b="0" i="0" u="none" strike="noStrike" kern="1200" baseline="0" dirty="0" smtClean="0">
                <a:solidFill>
                  <a:schemeClr val="tx1"/>
                </a:solidFill>
                <a:latin typeface="+mn-lt"/>
                <a:ea typeface="+mn-ea"/>
                <a:cs typeface="+mn-cs"/>
              </a:rPr>
              <a:t>After the divisional and corporate budgets are approved, </a:t>
            </a:r>
            <a:r>
              <a:rPr lang="en-US" sz="1200" b="1" i="0" u="none" strike="noStrike" kern="1200" baseline="0" dirty="0" smtClean="0">
                <a:solidFill>
                  <a:schemeClr val="tx1"/>
                </a:solidFill>
                <a:latin typeface="+mn-lt"/>
                <a:ea typeface="+mn-ea"/>
                <a:cs typeface="+mn-cs"/>
              </a:rPr>
              <a:t>procedures </a:t>
            </a:r>
            <a:r>
              <a:rPr lang="en-US" sz="1200" b="0" i="0" u="none" strike="noStrike" kern="1200" baseline="0" dirty="0" smtClean="0">
                <a:solidFill>
                  <a:schemeClr val="tx1"/>
                </a:solidFill>
                <a:latin typeface="+mn-lt"/>
                <a:ea typeface="+mn-ea"/>
                <a:cs typeface="+mn-cs"/>
              </a:rPr>
              <a:t>must be developed. Often called </a:t>
            </a:r>
            <a:r>
              <a:rPr lang="en-US" sz="1200" b="0" i="1" u="none" strike="noStrike" kern="1200" baseline="0" dirty="0" smtClean="0">
                <a:solidFill>
                  <a:schemeClr val="tx1"/>
                </a:solidFill>
                <a:latin typeface="+mn-lt"/>
                <a:ea typeface="+mn-ea"/>
                <a:cs typeface="+mn-cs"/>
              </a:rPr>
              <a:t>Standard Operating Procedures (SOPs),</a:t>
            </a:r>
            <a:r>
              <a:rPr lang="en-US" sz="1200" b="0" i="0" u="none" strike="noStrike" kern="1200" baseline="0" dirty="0" smtClean="0">
                <a:solidFill>
                  <a:schemeClr val="tx1"/>
                </a:solidFill>
                <a:latin typeface="+mn-lt"/>
                <a:ea typeface="+mn-ea"/>
                <a:cs typeface="+mn-cs"/>
              </a:rPr>
              <a:t> they typically detail the various activities that must be carried out to complete a corporation’s programs and tactical plans.</a:t>
            </a:r>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4C5AD6-AA59-4EC8-9551-4A1155B6A2BC}" type="slidenum">
              <a:rPr lang="en-US" altLang="en-US"/>
              <a:pPr/>
              <a:t>12</a:t>
            </a:fld>
            <a:endParaRPr lang="en-US" altLang="en-US" dirty="0"/>
          </a:p>
        </p:txBody>
      </p:sp>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Synergy </a:t>
            </a:r>
            <a:r>
              <a:rPr lang="en-US" sz="1200" b="0" i="0" u="none" strike="noStrike" kern="1200" baseline="0" dirty="0" smtClean="0">
                <a:solidFill>
                  <a:schemeClr val="tx1"/>
                </a:solidFill>
                <a:latin typeface="+mn-lt"/>
                <a:ea typeface="+mn-ea"/>
                <a:cs typeface="+mn-cs"/>
              </a:rPr>
              <a:t>is said to exist for a divisional corporation if the return on investment (ROI) of each division is greater than what the return would be if each division were an independent </a:t>
            </a:r>
            <a:r>
              <a:rPr lang="en-US" sz="1200" b="0" i="0" u="none" strike="noStrike" kern="1200" baseline="0" dirty="0" smtClean="0">
                <a:solidFill>
                  <a:schemeClr val="tx1"/>
                </a:solidFill>
                <a:latin typeface="+mn-lt"/>
                <a:ea typeface="+mn-ea"/>
                <a:cs typeface="+mn-cs"/>
              </a:rPr>
              <a:t>business.</a:t>
            </a:r>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According to Goold and Campbell, synergy can take place in one of six forms:</a:t>
            </a:r>
          </a:p>
          <a:p>
            <a:pPr marL="171450" indent="-171450">
              <a:buFont typeface="Arial" panose="020B0604020202020204" pitchFamily="34" charset="0"/>
              <a:buChar char="•"/>
            </a:pPr>
            <a:r>
              <a:rPr lang="en-US" altLang="en-US" dirty="0" smtClean="0"/>
              <a:t>Shared know-how</a:t>
            </a:r>
          </a:p>
          <a:p>
            <a:pPr marL="171450" indent="-171450">
              <a:buFont typeface="Arial" panose="020B0604020202020204" pitchFamily="34" charset="0"/>
              <a:buChar char="•"/>
            </a:pPr>
            <a:r>
              <a:rPr lang="en-US" altLang="en-US" dirty="0" smtClean="0"/>
              <a:t>Coordinated strategies</a:t>
            </a:r>
          </a:p>
          <a:p>
            <a:pPr marL="171450" indent="-171450">
              <a:buFont typeface="Arial" panose="020B0604020202020204" pitchFamily="34" charset="0"/>
              <a:buChar char="•"/>
            </a:pPr>
            <a:r>
              <a:rPr lang="en-US" altLang="en-US" dirty="0" smtClean="0"/>
              <a:t>Shared tangible resources</a:t>
            </a:r>
          </a:p>
          <a:p>
            <a:pPr marL="171450" indent="-171450">
              <a:buFont typeface="Arial" panose="020B0604020202020204" pitchFamily="34" charset="0"/>
              <a:buChar char="•"/>
            </a:pPr>
            <a:r>
              <a:rPr lang="en-US" altLang="en-US" dirty="0" smtClean="0"/>
              <a:t>Economies of scale or scope</a:t>
            </a:r>
          </a:p>
          <a:p>
            <a:pPr marL="171450" indent="-171450">
              <a:buFont typeface="Arial" panose="020B0604020202020204" pitchFamily="34" charset="0"/>
              <a:buChar char="•"/>
            </a:pPr>
            <a:r>
              <a:rPr lang="en-US" altLang="en-US" dirty="0" smtClean="0"/>
              <a:t>Pooled negotiating power</a:t>
            </a:r>
          </a:p>
          <a:p>
            <a:pPr marL="171450" indent="-171450">
              <a:buFont typeface="Arial" panose="020B0604020202020204" pitchFamily="34" charset="0"/>
              <a:buChar char="•"/>
            </a:pPr>
            <a:r>
              <a:rPr lang="en-US" altLang="en-US" dirty="0" smtClean="0"/>
              <a:t>New business creation</a:t>
            </a: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13</a:t>
            </a:fld>
            <a:endParaRPr lang="en-US" dirty="0"/>
          </a:p>
        </p:txBody>
      </p:sp>
    </p:spTree>
    <p:extLst>
      <p:ext uri="{BB962C8B-B14F-4D97-AF65-F5344CB8AC3E}">
        <p14:creationId xmlns:p14="http://schemas.microsoft.com/office/powerpoint/2010/main" val="559715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7BFCE4-DFE8-45CC-B633-6C1CD188750C}" type="slidenum">
              <a:rPr lang="en-US" altLang="en-US"/>
              <a:pPr/>
              <a:t>14</a:t>
            </a:fld>
            <a:endParaRPr lang="en-US" altLang="en-US" dirty="0"/>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mn-lt"/>
                <a:ea typeface="+mn-ea"/>
                <a:cs typeface="+mn-cs"/>
              </a:rPr>
              <a:t>In a classic study of large U.S. corporations such as DuPont, General Motors, </a:t>
            </a:r>
            <a:r>
              <a:rPr lang="en-US" sz="1200" b="0" i="0" u="none" strike="noStrike" kern="1200" baseline="0" dirty="0" smtClean="0">
                <a:solidFill>
                  <a:schemeClr val="tx1"/>
                </a:solidFill>
                <a:latin typeface="+mn-lt"/>
                <a:ea typeface="+mn-ea"/>
                <a:cs typeface="+mn-cs"/>
              </a:rPr>
              <a:t>Sears </a:t>
            </a:r>
            <a:r>
              <a:rPr lang="en-US" sz="1200" b="0" i="0" u="none" strike="noStrike" kern="1200" baseline="0" dirty="0" smtClean="0">
                <a:solidFill>
                  <a:schemeClr val="tx1"/>
                </a:solidFill>
                <a:latin typeface="+mn-lt"/>
                <a:ea typeface="+mn-ea"/>
                <a:cs typeface="+mn-cs"/>
              </a:rPr>
              <a:t>and Standard Oil, Alfred Chandler concluded that </a:t>
            </a:r>
            <a:r>
              <a:rPr lang="en-US" sz="1200" b="1" i="0" u="none" strike="noStrike" kern="1200" baseline="0" dirty="0" smtClean="0">
                <a:solidFill>
                  <a:schemeClr val="tx1"/>
                </a:solidFill>
                <a:latin typeface="+mn-lt"/>
                <a:ea typeface="+mn-ea"/>
                <a:cs typeface="+mn-cs"/>
              </a:rPr>
              <a:t>structure follows strategy</a:t>
            </a:r>
            <a:r>
              <a:rPr lang="en-US" sz="1200" b="0" i="0" u="none" strike="noStrike" kern="1200" baseline="0" dirty="0" smtClean="0">
                <a:solidFill>
                  <a:schemeClr val="tx1"/>
                </a:solidFill>
                <a:latin typeface="+mn-lt"/>
                <a:ea typeface="+mn-ea"/>
                <a:cs typeface="+mn-cs"/>
              </a:rPr>
              <a:t>—that is, changes in corporate strategy lead to changes in organizational structure</a:t>
            </a:r>
          </a:p>
          <a:p>
            <a:r>
              <a:rPr lang="en-US" sz="1200" b="0" i="0" u="none" strike="noStrike" kern="1200" baseline="0" dirty="0" smtClean="0">
                <a:solidFill>
                  <a:schemeClr val="tx1"/>
                </a:solidFill>
                <a:latin typeface="+mn-lt"/>
                <a:ea typeface="+mn-ea"/>
                <a:cs typeface="+mn-cs"/>
              </a:rPr>
              <a:t>Chandler, therefore, proposed the following as the sequence of what occurs:</a:t>
            </a:r>
          </a:p>
          <a:p>
            <a:r>
              <a:rPr lang="en-US" sz="1200" b="0" i="0" u="none" strike="noStrike" kern="1200" baseline="0" dirty="0" smtClean="0">
                <a:solidFill>
                  <a:schemeClr val="tx1"/>
                </a:solidFill>
                <a:latin typeface="+mn-lt"/>
                <a:ea typeface="+mn-ea"/>
                <a:cs typeface="+mn-cs"/>
              </a:rPr>
              <a:t>1. New strategy is created.</a:t>
            </a:r>
          </a:p>
          <a:p>
            <a:r>
              <a:rPr lang="en-US" sz="1200" b="0" i="0" u="none" strike="noStrike" kern="1200" baseline="0" dirty="0" smtClean="0">
                <a:solidFill>
                  <a:schemeClr val="tx1"/>
                </a:solidFill>
                <a:latin typeface="+mn-lt"/>
                <a:ea typeface="+mn-ea"/>
                <a:cs typeface="+mn-cs"/>
              </a:rPr>
              <a:t>2. New administrative problems emerge.</a:t>
            </a:r>
          </a:p>
          <a:p>
            <a:r>
              <a:rPr lang="en-US" sz="1200" b="0" i="0" u="none" strike="noStrike" kern="1200" baseline="0" dirty="0" smtClean="0">
                <a:solidFill>
                  <a:schemeClr val="tx1"/>
                </a:solidFill>
                <a:latin typeface="+mn-lt"/>
                <a:ea typeface="+mn-ea"/>
                <a:cs typeface="+mn-cs"/>
              </a:rPr>
              <a:t>3. Economic performance declines.</a:t>
            </a:r>
          </a:p>
          <a:p>
            <a:r>
              <a:rPr lang="en-US" sz="1200" b="0" i="0" u="none" strike="noStrike" kern="1200" baseline="0" dirty="0" smtClean="0">
                <a:solidFill>
                  <a:schemeClr val="tx1"/>
                </a:solidFill>
                <a:latin typeface="+mn-lt"/>
                <a:ea typeface="+mn-ea"/>
                <a:cs typeface="+mn-cs"/>
              </a:rPr>
              <a:t>4. New appropriate structure is created.</a:t>
            </a:r>
          </a:p>
          <a:p>
            <a:r>
              <a:rPr lang="en-US" sz="1200" b="0" i="0" u="none" strike="noStrike" kern="1200" baseline="0" dirty="0" smtClean="0">
                <a:solidFill>
                  <a:schemeClr val="tx1"/>
                </a:solidFill>
                <a:latin typeface="+mn-lt"/>
                <a:ea typeface="+mn-ea"/>
                <a:cs typeface="+mn-cs"/>
              </a:rPr>
              <a:t>5. Economic performance rises.</a:t>
            </a:r>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differences among these three structural </a:t>
            </a:r>
            <a:r>
              <a:rPr lang="en-US" sz="1200" b="1" i="0" u="none" strike="noStrike" kern="1200" baseline="0" dirty="0" smtClean="0">
                <a:solidFill>
                  <a:schemeClr val="tx1"/>
                </a:solidFill>
                <a:latin typeface="+mn-lt"/>
                <a:ea typeface="+mn-ea"/>
                <a:cs typeface="+mn-cs"/>
              </a:rPr>
              <a:t>stages of corporate development </a:t>
            </a:r>
            <a:r>
              <a:rPr lang="en-US" sz="1200" b="0" i="0" u="none" strike="noStrike" kern="1200" baseline="0" dirty="0" smtClean="0">
                <a:solidFill>
                  <a:schemeClr val="tx1"/>
                </a:solidFill>
                <a:latin typeface="+mn-lt"/>
                <a:ea typeface="+mn-ea"/>
                <a:cs typeface="+mn-cs"/>
              </a:rPr>
              <a:t>in terms of typical problems, objectives, strategies, reward </a:t>
            </a:r>
            <a:r>
              <a:rPr lang="en-US" sz="1200" b="0" i="0" u="none" strike="noStrike" kern="1200" baseline="0" dirty="0" smtClean="0">
                <a:solidFill>
                  <a:schemeClr val="tx1"/>
                </a:solidFill>
                <a:latin typeface="+mn-lt"/>
                <a:ea typeface="+mn-ea"/>
                <a:cs typeface="+mn-cs"/>
              </a:rPr>
              <a:t>systems </a:t>
            </a:r>
            <a:r>
              <a:rPr lang="en-US" sz="1200" b="0" i="0" u="none" strike="noStrike" kern="1200" baseline="0" dirty="0" smtClean="0">
                <a:solidFill>
                  <a:schemeClr val="tx1"/>
                </a:solidFill>
                <a:latin typeface="+mn-lt"/>
                <a:ea typeface="+mn-ea"/>
                <a:cs typeface="+mn-cs"/>
              </a:rPr>
              <a:t>and other characteristics are specified in detail in </a:t>
            </a:r>
            <a:r>
              <a:rPr lang="en-US" sz="1200" b="1" i="0" u="none" strike="noStrike" kern="1200" baseline="0" dirty="0" smtClean="0">
                <a:solidFill>
                  <a:schemeClr val="tx1"/>
                </a:solidFill>
                <a:latin typeface="+mn-lt"/>
                <a:ea typeface="+mn-ea"/>
                <a:cs typeface="+mn-cs"/>
              </a:rPr>
              <a:t>Table 9–1</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15</a:t>
            </a:fld>
            <a:endParaRPr lang="en-US" dirty="0"/>
          </a:p>
        </p:txBody>
      </p:sp>
    </p:spTree>
    <p:extLst>
      <p:ext uri="{BB962C8B-B14F-4D97-AF65-F5344CB8AC3E}">
        <p14:creationId xmlns:p14="http://schemas.microsoft.com/office/powerpoint/2010/main" val="1405423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C05FB8-6BE7-41CC-AF28-D92711E8598A}" type="slidenum">
              <a:rPr lang="en-US" altLang="en-US"/>
              <a:pPr/>
              <a:t>16</a:t>
            </a:fld>
            <a:endParaRPr lang="en-US" altLang="en-US" dirty="0"/>
          </a:p>
        </p:txBody>
      </p:sp>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mn-lt"/>
                <a:ea typeface="+mn-ea"/>
                <a:cs typeface="+mn-cs"/>
              </a:rPr>
              <a:t>Successful, large conglomerate organizations have tended to follow a pattern of structural development as they grow and expand. Beginning with the simple structure of the entrepreneurial firm (in which everybody does everything), these organizations tend to get larger and organize along functional lines, with marketing, </a:t>
            </a:r>
            <a:r>
              <a:rPr lang="en-US" sz="1200" b="0" i="0" u="none" strike="noStrike" kern="1200" baseline="0" dirty="0" smtClean="0">
                <a:solidFill>
                  <a:schemeClr val="tx1"/>
                </a:solidFill>
                <a:latin typeface="+mn-lt"/>
                <a:ea typeface="+mn-ea"/>
                <a:cs typeface="+mn-cs"/>
              </a:rPr>
              <a:t>production </a:t>
            </a:r>
            <a:r>
              <a:rPr lang="en-US" sz="1200" b="0" i="0" u="none" strike="noStrike" kern="1200" baseline="0" dirty="0" smtClean="0">
                <a:solidFill>
                  <a:schemeClr val="tx1"/>
                </a:solidFill>
                <a:latin typeface="+mn-lt"/>
                <a:ea typeface="+mn-ea"/>
                <a:cs typeface="+mn-cs"/>
              </a:rPr>
              <a:t>and finance departments.</a:t>
            </a:r>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D782EF-0A87-48B9-84D0-AF0BFA715283}" type="slidenum">
              <a:rPr lang="en-US" altLang="en-US"/>
              <a:pPr/>
              <a:t>17</a:t>
            </a:fld>
            <a:endParaRPr lang="en-US" altLang="en-US" dirty="0"/>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mn-lt"/>
                <a:ea typeface="+mn-ea"/>
                <a:cs typeface="+mn-cs"/>
              </a:rPr>
              <a:t>Blocks to development may be internal (such as lack of resources, lack of </a:t>
            </a:r>
            <a:r>
              <a:rPr lang="en-US" sz="1200" b="0" i="0" u="none" strike="noStrike" kern="1200" baseline="0" dirty="0" smtClean="0">
                <a:solidFill>
                  <a:schemeClr val="tx1"/>
                </a:solidFill>
                <a:latin typeface="+mn-lt"/>
                <a:ea typeface="+mn-ea"/>
                <a:cs typeface="+mn-cs"/>
              </a:rPr>
              <a:t>ability </a:t>
            </a:r>
            <a:r>
              <a:rPr lang="en-US" sz="1200" b="0" i="0" u="none" strike="noStrike" kern="1200" baseline="0" dirty="0" smtClean="0">
                <a:solidFill>
                  <a:schemeClr val="tx1"/>
                </a:solidFill>
                <a:latin typeface="+mn-lt"/>
                <a:ea typeface="+mn-ea"/>
                <a:cs typeface="+mn-cs"/>
              </a:rPr>
              <a:t>or refusal of top management to delegate decision making to others) or external (such as economic conditions, labor </a:t>
            </a:r>
            <a:r>
              <a:rPr lang="en-US" sz="1200" b="0" i="0" u="none" strike="noStrike" kern="1200" baseline="0" dirty="0" smtClean="0">
                <a:solidFill>
                  <a:schemeClr val="tx1"/>
                </a:solidFill>
                <a:latin typeface="+mn-lt"/>
                <a:ea typeface="+mn-ea"/>
                <a:cs typeface="+mn-cs"/>
              </a:rPr>
              <a:t>shortages </a:t>
            </a:r>
            <a:r>
              <a:rPr lang="en-US" sz="1200" b="0" i="0" u="none" strike="noStrike" kern="1200" baseline="0" dirty="0" smtClean="0">
                <a:solidFill>
                  <a:schemeClr val="tx1"/>
                </a:solidFill>
                <a:latin typeface="+mn-lt"/>
                <a:ea typeface="+mn-ea"/>
                <a:cs typeface="+mn-cs"/>
              </a:rPr>
              <a:t>and lack of market growth).</a:t>
            </a:r>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2F7203-20B7-4370-BDD7-6D67605FEF8C}" type="slidenum">
              <a:rPr lang="en-US" altLang="en-US"/>
              <a:pPr/>
              <a:t>18</a:t>
            </a:fld>
            <a:endParaRPr lang="en-US" altLang="en-US" dirty="0"/>
          </a:p>
        </p:txBody>
      </p:sp>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mn-lt"/>
                <a:ea typeface="+mn-ea"/>
                <a:cs typeface="+mn-cs"/>
              </a:rPr>
              <a:t>Entrepreneurs who start businesses generally have four tendencies that work very well for small new ventures but become Achilles’ heels for these same individuals when they try to manage a larger firm with diverse needs, departments, </a:t>
            </a:r>
            <a:r>
              <a:rPr lang="en-US" sz="1200" b="0" i="0" u="none" strike="noStrike" kern="1200" baseline="0" dirty="0" smtClean="0">
                <a:solidFill>
                  <a:schemeClr val="tx1"/>
                </a:solidFill>
                <a:latin typeface="+mn-lt"/>
                <a:ea typeface="+mn-ea"/>
                <a:cs typeface="+mn-cs"/>
              </a:rPr>
              <a:t>priorities </a:t>
            </a:r>
            <a:r>
              <a:rPr lang="en-US" sz="1200" b="0" i="0" u="none" strike="noStrike" kern="1200" baseline="0" dirty="0" smtClean="0">
                <a:solidFill>
                  <a:schemeClr val="tx1"/>
                </a:solidFill>
                <a:latin typeface="+mn-lt"/>
                <a:ea typeface="+mn-ea"/>
                <a:cs typeface="+mn-cs"/>
              </a:rPr>
              <a:t>and constituencies: </a:t>
            </a:r>
          </a:p>
          <a:p>
            <a:pPr marL="609600" indent="-609600">
              <a:buFont typeface="Tahoma" panose="020B0604030504040204" pitchFamily="34" charset="0"/>
              <a:buChar char="•"/>
            </a:pPr>
            <a:r>
              <a:rPr lang="en-US" altLang="en-US" sz="1200" dirty="0" smtClean="0">
                <a:latin typeface="Tahoma" pitchFamily="-112" charset="0"/>
              </a:rPr>
              <a:t>Loyalty to comrades</a:t>
            </a:r>
          </a:p>
          <a:p>
            <a:pPr marL="609600" indent="-609600">
              <a:buFont typeface="Tahoma" panose="020B0604030504040204" pitchFamily="34" charset="0"/>
              <a:buChar char="•"/>
            </a:pPr>
            <a:r>
              <a:rPr lang="en-US" altLang="en-US" sz="1200" dirty="0" smtClean="0">
                <a:latin typeface="Tahoma" pitchFamily="-112" charset="0"/>
              </a:rPr>
              <a:t>Task oriented</a:t>
            </a:r>
          </a:p>
          <a:p>
            <a:pPr marL="609600" indent="-609600">
              <a:buFont typeface="Tahoma" panose="020B0604030504040204" pitchFamily="34" charset="0"/>
              <a:buChar char="•"/>
            </a:pPr>
            <a:r>
              <a:rPr lang="en-US" altLang="en-US" sz="1200" dirty="0" smtClean="0">
                <a:latin typeface="Tahoma" pitchFamily="-112" charset="0"/>
              </a:rPr>
              <a:t>Single-mindedness</a:t>
            </a:r>
          </a:p>
          <a:p>
            <a:pPr marL="609600" indent="-609600">
              <a:buFont typeface="Tahoma" panose="020B0604030504040204" pitchFamily="34" charset="0"/>
              <a:buChar char="•"/>
            </a:pPr>
            <a:r>
              <a:rPr lang="en-US" altLang="en-US" sz="1200" dirty="0" smtClean="0">
                <a:latin typeface="Tahoma" pitchFamily="-112" charset="0"/>
              </a:rPr>
              <a:t>Working in isolation</a:t>
            </a:r>
            <a:endParaRPr lang="en-US" altLang="en-US" sz="1100" dirty="0" smtClean="0">
              <a:latin typeface="Tahoma" pitchFamily="-112" charset="0"/>
            </a:endParaRPr>
          </a:p>
          <a:p>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FA00B6-6DBE-4D54-BBD6-66A072C15CE9}" type="slidenum">
              <a:rPr lang="en-US" altLang="en-US"/>
              <a:pPr/>
              <a:t>19</a:t>
            </a:fld>
            <a:endParaRPr lang="en-US" altLang="en-US" dirty="0"/>
          </a:p>
        </p:txBody>
      </p:sp>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mn-lt"/>
                <a:ea typeface="+mn-ea"/>
                <a:cs typeface="+mn-cs"/>
              </a:rPr>
              <a:t>The </a:t>
            </a:r>
            <a:r>
              <a:rPr lang="en-US" sz="1200" b="1" i="0" u="none" strike="noStrike" kern="1200" baseline="0" dirty="0" smtClean="0">
                <a:solidFill>
                  <a:schemeClr val="tx1"/>
                </a:solidFill>
                <a:latin typeface="+mn-lt"/>
                <a:ea typeface="+mn-ea"/>
                <a:cs typeface="+mn-cs"/>
              </a:rPr>
              <a:t>organizational life cycle </a:t>
            </a:r>
            <a:r>
              <a:rPr lang="en-US" sz="1200" b="0" i="0" u="none" strike="noStrike" kern="1200" baseline="0" dirty="0" smtClean="0">
                <a:solidFill>
                  <a:schemeClr val="tx1"/>
                </a:solidFill>
                <a:latin typeface="+mn-lt"/>
                <a:ea typeface="+mn-ea"/>
                <a:cs typeface="+mn-cs"/>
              </a:rPr>
              <a:t>describes how organizations grow, </a:t>
            </a:r>
            <a:r>
              <a:rPr lang="en-US" sz="1200" b="0" i="0" u="none" strike="noStrike" kern="1200" baseline="0" dirty="0" smtClean="0">
                <a:solidFill>
                  <a:schemeClr val="tx1"/>
                </a:solidFill>
                <a:latin typeface="+mn-lt"/>
                <a:ea typeface="+mn-ea"/>
                <a:cs typeface="+mn-cs"/>
              </a:rPr>
              <a:t>develop </a:t>
            </a:r>
            <a:r>
              <a:rPr lang="en-US" sz="1200" b="0" i="0" u="none" strike="noStrike" kern="1200" baseline="0" dirty="0" smtClean="0">
                <a:solidFill>
                  <a:schemeClr val="tx1"/>
                </a:solidFill>
                <a:latin typeface="+mn-lt"/>
                <a:ea typeface="+mn-ea"/>
                <a:cs typeface="+mn-cs"/>
              </a:rPr>
              <a:t>and eventually decline. It is the organizational equivalent of the product life cycle in marketing. These stages are Birth (Stage I), Growth (Stage II), Maturity (Stage III), Decline (Stage IV</a:t>
            </a:r>
            <a:r>
              <a:rPr 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Death (Stage V). The impact of these stages </a:t>
            </a:r>
            <a:r>
              <a:rPr lang="en-US" sz="1200" b="0" i="0" u="none" strike="noStrike" kern="1200" baseline="0" dirty="0" smtClean="0">
                <a:solidFill>
                  <a:schemeClr val="tx1"/>
                </a:solidFill>
                <a:latin typeface="+mn-lt"/>
                <a:ea typeface="+mn-ea"/>
                <a:cs typeface="+mn-cs"/>
              </a:rPr>
              <a:t>on corporate </a:t>
            </a:r>
            <a:r>
              <a:rPr lang="en-US" sz="1200" b="0" i="0" u="none" strike="noStrike" kern="1200" baseline="0" dirty="0" smtClean="0">
                <a:solidFill>
                  <a:schemeClr val="tx1"/>
                </a:solidFill>
                <a:latin typeface="+mn-lt"/>
                <a:ea typeface="+mn-ea"/>
                <a:cs typeface="+mn-cs"/>
              </a:rPr>
              <a:t>strategy and structure is summarized in </a:t>
            </a:r>
            <a:r>
              <a:rPr lang="en-US" sz="1200" b="1" i="0" u="none" strike="noStrike" kern="1200" baseline="0" dirty="0" smtClean="0">
                <a:solidFill>
                  <a:schemeClr val="tx1"/>
                </a:solidFill>
                <a:latin typeface="+mn-lt"/>
                <a:ea typeface="+mn-ea"/>
                <a:cs typeface="+mn-cs"/>
              </a:rPr>
              <a:t>Table 9–2</a:t>
            </a:r>
            <a:r>
              <a:rPr lang="en-US" sz="1200" b="0" i="0" u="none" strike="noStrike" kern="1200" baseline="0" dirty="0" smtClean="0">
                <a:solidFill>
                  <a:schemeClr val="tx1"/>
                </a:solidFill>
                <a:latin typeface="+mn-lt"/>
                <a:ea typeface="+mn-ea"/>
                <a:cs typeface="+mn-cs"/>
              </a:rPr>
              <a:t>.</a:t>
            </a:r>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E3F9D-E6F2-4EE6-BD77-C25A4999A3F3}" type="slidenum">
              <a:rPr lang="en-US" altLang="en-US"/>
              <a:pPr/>
              <a:t>20</a:t>
            </a:fld>
            <a:endParaRPr lang="en-US" altLang="en-US" dirty="0"/>
          </a:p>
        </p:txBody>
      </p:sp>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mn-lt"/>
                <a:ea typeface="+mn-ea"/>
                <a:cs typeface="+mn-cs"/>
              </a:rPr>
              <a:t>In </a:t>
            </a:r>
            <a:r>
              <a:rPr lang="en-US" sz="1200" b="1" i="0" u="none" strike="noStrike" kern="1200" baseline="0" dirty="0" smtClean="0">
                <a:solidFill>
                  <a:schemeClr val="tx1"/>
                </a:solidFill>
                <a:latin typeface="+mn-lt"/>
                <a:ea typeface="+mn-ea"/>
                <a:cs typeface="+mn-cs"/>
              </a:rPr>
              <a:t>matrix structures</a:t>
            </a:r>
            <a:r>
              <a:rPr lang="en-US" sz="1200" b="0" i="0" u="none" strike="noStrike" kern="1200" baseline="0" dirty="0" smtClean="0">
                <a:solidFill>
                  <a:schemeClr val="tx1"/>
                </a:solidFill>
                <a:latin typeface="+mn-lt"/>
                <a:ea typeface="+mn-ea"/>
                <a:cs typeface="+mn-cs"/>
              </a:rPr>
              <a:t>, functional and product forms are combined simultaneously at the same level of the organization.</a:t>
            </a:r>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kern="1200" baseline="0" dirty="0" smtClean="0">
                <a:solidFill>
                  <a:schemeClr val="tx1"/>
                </a:solidFill>
                <a:latin typeface="+mn-lt"/>
                <a:ea typeface="+mn-ea"/>
                <a:cs typeface="+mn-cs"/>
              </a:rPr>
              <a:t>After reading this chapter, you should be able to:</a:t>
            </a:r>
          </a:p>
          <a:p>
            <a:pPr marL="171450" indent="-171450">
              <a:buFont typeface="Arial" panose="020B0604020202020204" pitchFamily="34" charset="0"/>
              <a:buChar char="•"/>
            </a:pPr>
            <a:r>
              <a:rPr lang="en-US" dirty="0" smtClean="0"/>
              <a:t>Construct matrix and network structures to support flexible and nimble organizational strategies</a:t>
            </a:r>
          </a:p>
          <a:p>
            <a:pPr marL="171450" indent="-171450">
              <a:buFont typeface="Arial" panose="020B0604020202020204" pitchFamily="34" charset="0"/>
              <a:buChar char="•"/>
            </a:pPr>
            <a:r>
              <a:rPr lang="en-US" dirty="0" smtClean="0"/>
              <a:t>Decide when and if programs such as reengineering, Six </a:t>
            </a:r>
            <a:r>
              <a:rPr lang="en-US" dirty="0" smtClean="0"/>
              <a:t>Sigma </a:t>
            </a:r>
            <a:r>
              <a:rPr lang="en-US" dirty="0" smtClean="0"/>
              <a:t>and job redesign are appropriate methods of strategy implementation</a:t>
            </a:r>
          </a:p>
          <a:p>
            <a:pPr marL="171450" indent="-171450">
              <a:buFont typeface="Arial" panose="020B0604020202020204" pitchFamily="34" charset="0"/>
              <a:buChar char="•"/>
            </a:pPr>
            <a:r>
              <a:rPr lang="en-US" dirty="0" smtClean="0"/>
              <a:t>Understand the centralization versus decentralization issue in multinational corporations</a:t>
            </a: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a:t>
            </a:fld>
            <a:endParaRPr lang="en-US" dirty="0"/>
          </a:p>
        </p:txBody>
      </p:sp>
    </p:spTree>
    <p:extLst>
      <p:ext uri="{BB962C8B-B14F-4D97-AF65-F5344CB8AC3E}">
        <p14:creationId xmlns:p14="http://schemas.microsoft.com/office/powerpoint/2010/main" val="2993530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(See </a:t>
            </a:r>
            <a:r>
              <a:rPr lang="en-US" sz="1200" b="1" i="0" u="none" strike="noStrike" kern="1200" baseline="0" dirty="0" smtClean="0">
                <a:solidFill>
                  <a:schemeClr val="tx1"/>
                </a:solidFill>
                <a:latin typeface="+mn-lt"/>
                <a:ea typeface="+mn-ea"/>
                <a:cs typeface="+mn-cs"/>
              </a:rPr>
              <a:t>Figure 9–1</a:t>
            </a:r>
            <a:r>
              <a:rPr lang="en-US" sz="1200" b="0" i="0" u="none" strike="noStrike" kern="1200" baseline="0" dirty="0" smtClean="0">
                <a:solidFill>
                  <a:schemeClr val="tx1"/>
                </a:solidFill>
                <a:latin typeface="+mn-lt"/>
                <a:ea typeface="+mn-ea"/>
                <a:cs typeface="+mn-cs"/>
              </a:rPr>
              <a:t>.) Employees have two superiors, a product or project manager, and a functional manager.</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21</a:t>
            </a:fld>
            <a:endParaRPr lang="en-US" dirty="0"/>
          </a:p>
        </p:txBody>
      </p:sp>
    </p:spTree>
    <p:extLst>
      <p:ext uri="{BB962C8B-B14F-4D97-AF65-F5344CB8AC3E}">
        <p14:creationId xmlns:p14="http://schemas.microsoft.com/office/powerpoint/2010/main" val="3825079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C39211-99DE-458C-8B1D-D800AFE85103}" type="slidenum">
              <a:rPr lang="en-US" altLang="en-US"/>
              <a:pPr/>
              <a:t>22</a:t>
            </a:fld>
            <a:endParaRPr lang="en-US" altLang="en-US" dirty="0"/>
          </a:p>
        </p:txBody>
      </p:sp>
      <p:sp>
        <p:nvSpPr>
          <p:cNvPr id="373762" name="Rectangle 2"/>
          <p:cNvSpPr>
            <a:spLocks noGrp="1" noRot="1" noChangeAspect="1" noChangeArrowheads="1" noTextEdit="1"/>
          </p:cNvSpPr>
          <p:nvPr>
            <p:ph type="sldImg"/>
          </p:nvPr>
        </p:nvSpPr>
        <p:spPr>
          <a:ln/>
        </p:spPr>
      </p:sp>
      <p:sp>
        <p:nvSpPr>
          <p:cNvPr id="373763"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mn-lt"/>
                <a:ea typeface="+mn-ea"/>
                <a:cs typeface="+mn-cs"/>
              </a:rPr>
              <a:t>The matrix structure is often found in an organization or SBU when the following three conditions exist:</a:t>
            </a:r>
          </a:p>
          <a:p>
            <a:r>
              <a:rPr lang="en-US" sz="1200" b="0" i="0" u="none" strike="noStrike" kern="1200" baseline="0" dirty="0" smtClean="0">
                <a:solidFill>
                  <a:schemeClr val="tx1"/>
                </a:solidFill>
                <a:latin typeface="+mn-lt"/>
                <a:ea typeface="+mn-ea"/>
                <a:cs typeface="+mn-cs"/>
              </a:rPr>
              <a:t>■ Ideas need to be cross-fertilized across projects or products.</a:t>
            </a:r>
          </a:p>
          <a:p>
            <a:r>
              <a:rPr lang="en-US" sz="1200" b="0" i="0" u="none" strike="noStrike" kern="1200" baseline="0" dirty="0" smtClean="0">
                <a:solidFill>
                  <a:schemeClr val="tx1"/>
                </a:solidFill>
                <a:latin typeface="+mn-lt"/>
                <a:ea typeface="+mn-ea"/>
                <a:cs typeface="+mn-cs"/>
              </a:rPr>
              <a:t>■ Resources are scarce.</a:t>
            </a:r>
          </a:p>
          <a:p>
            <a:r>
              <a:rPr lang="en-US" sz="1200" b="0" i="0" u="none" strike="noStrike" kern="1200" baseline="0" dirty="0" smtClean="0">
                <a:solidFill>
                  <a:schemeClr val="tx1"/>
                </a:solidFill>
                <a:latin typeface="+mn-lt"/>
                <a:ea typeface="+mn-ea"/>
                <a:cs typeface="+mn-cs"/>
              </a:rPr>
              <a:t>■ Abilities to process information and to make decisions need to be </a:t>
            </a:r>
            <a:r>
              <a:rPr lang="en-US" sz="1200" b="0" i="0" u="none" strike="noStrike" kern="1200" baseline="0" dirty="0" smtClean="0">
                <a:solidFill>
                  <a:schemeClr val="tx1"/>
                </a:solidFill>
                <a:latin typeface="+mn-lt"/>
                <a:ea typeface="+mn-ea"/>
                <a:cs typeface="+mn-cs"/>
              </a:rPr>
              <a:t>improved.</a:t>
            </a:r>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816AD8-7DB5-4CB5-B7BF-71A8C6612932}" type="slidenum">
              <a:rPr lang="en-US" altLang="en-US"/>
              <a:pPr/>
              <a:t>23</a:t>
            </a:fld>
            <a:endParaRPr lang="en-US" altLang="en-US" dirty="0"/>
          </a:p>
        </p:txBody>
      </p:sp>
      <p:sp>
        <p:nvSpPr>
          <p:cNvPr id="377858" name="Rectangle 2"/>
          <p:cNvSpPr>
            <a:spLocks noGrp="1" noRot="1" noChangeAspect="1" noChangeArrowheads="1" noTextEdit="1"/>
          </p:cNvSpPr>
          <p:nvPr>
            <p:ph type="sldImg"/>
          </p:nvPr>
        </p:nvSpPr>
        <p:spPr>
          <a:ln/>
        </p:spPr>
      </p:sp>
      <p:sp>
        <p:nvSpPr>
          <p:cNvPr id="377859"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mn-lt"/>
                <a:ea typeface="+mn-ea"/>
                <a:cs typeface="+mn-cs"/>
              </a:rPr>
              <a:t>Davis and Lawrence, authorities on the matrix form of organization, propose that </a:t>
            </a:r>
            <a:r>
              <a:rPr lang="en-US" sz="1200" b="0" i="1" u="none" strike="noStrike" kern="1200" baseline="0" dirty="0" smtClean="0">
                <a:solidFill>
                  <a:schemeClr val="tx1"/>
                </a:solidFill>
                <a:latin typeface="+mn-lt"/>
                <a:ea typeface="+mn-ea"/>
                <a:cs typeface="+mn-cs"/>
              </a:rPr>
              <a:t>three distinct phases </a:t>
            </a:r>
            <a:r>
              <a:rPr lang="en-US" sz="1200" b="0" i="0" u="none" strike="noStrike" kern="1200" baseline="0" dirty="0" smtClean="0">
                <a:solidFill>
                  <a:schemeClr val="tx1"/>
                </a:solidFill>
                <a:latin typeface="+mn-lt"/>
                <a:ea typeface="+mn-ea"/>
                <a:cs typeface="+mn-cs"/>
              </a:rPr>
              <a:t>exist in the development of the matrix structure:</a:t>
            </a:r>
          </a:p>
          <a:p>
            <a:pPr marL="171450" indent="-171450">
              <a:buFont typeface="Arial" panose="020B0604020202020204" pitchFamily="34" charset="0"/>
              <a:buChar char="•"/>
            </a:pPr>
            <a:r>
              <a:rPr lang="en-US" altLang="en-US" dirty="0" smtClean="0"/>
              <a:t>Temporary cross-functional task forces</a:t>
            </a:r>
          </a:p>
          <a:p>
            <a:pPr marL="171450" indent="-171450">
              <a:buFont typeface="Arial" panose="020B0604020202020204" pitchFamily="34" charset="0"/>
              <a:buChar char="•"/>
            </a:pPr>
            <a:r>
              <a:rPr lang="en-US" altLang="en-US" dirty="0" smtClean="0"/>
              <a:t>Product/brand management</a:t>
            </a:r>
          </a:p>
          <a:p>
            <a:pPr marL="171450" indent="-171450">
              <a:buFont typeface="Arial" panose="020B0604020202020204" pitchFamily="34" charset="0"/>
              <a:buChar char="•"/>
            </a:pPr>
            <a:r>
              <a:rPr lang="en-US" altLang="en-US" dirty="0" smtClean="0"/>
              <a:t>Mature matrix</a:t>
            </a:r>
          </a:p>
          <a:p>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F93401-E2CA-4F05-B9D7-2BD7FB4A4B1A}" type="slidenum">
              <a:rPr lang="en-US" altLang="en-US"/>
              <a:pPr/>
              <a:t>24</a:t>
            </a:fld>
            <a:endParaRPr lang="en-US" altLang="en-US" dirty="0"/>
          </a:p>
        </p:txBody>
      </p:sp>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mn-lt"/>
                <a:ea typeface="+mn-ea"/>
                <a:cs typeface="+mn-cs"/>
              </a:rPr>
              <a:t>A network structure could be termed a “</a:t>
            </a:r>
            <a:r>
              <a:rPr lang="en-US" sz="1200" b="0" i="0" u="none" strike="noStrike" kern="1200" baseline="0" dirty="0" err="1" smtClean="0">
                <a:solidFill>
                  <a:schemeClr val="tx1"/>
                </a:solidFill>
                <a:latin typeface="+mn-lt"/>
                <a:ea typeface="+mn-ea"/>
                <a:cs typeface="+mn-cs"/>
              </a:rPr>
              <a:t>nonstructure</a:t>
            </a:r>
            <a:r>
              <a:rPr lang="en-US" sz="1200" b="0" i="0" u="none" strike="noStrike" kern="1200" baseline="0" dirty="0" smtClean="0">
                <a:solidFill>
                  <a:schemeClr val="tx1"/>
                </a:solidFill>
                <a:latin typeface="+mn-lt"/>
                <a:ea typeface="+mn-ea"/>
                <a:cs typeface="+mn-cs"/>
              </a:rPr>
              <a:t>” because of its virtual elimination of in-house business functions. A corporation organized in this manner is often called a </a:t>
            </a:r>
            <a:r>
              <a:rPr lang="en-US" sz="1200" b="1" i="0" u="none" strike="noStrike" kern="1200" baseline="0" dirty="0" smtClean="0">
                <a:solidFill>
                  <a:schemeClr val="tx1"/>
                </a:solidFill>
                <a:latin typeface="+mn-lt"/>
                <a:ea typeface="+mn-ea"/>
                <a:cs typeface="+mn-cs"/>
              </a:rPr>
              <a:t>virtual organization </a:t>
            </a:r>
            <a:r>
              <a:rPr lang="en-US" sz="1200" b="0" i="0" u="none" strike="noStrike" kern="1200" baseline="0" dirty="0" smtClean="0">
                <a:solidFill>
                  <a:schemeClr val="tx1"/>
                </a:solidFill>
                <a:latin typeface="+mn-lt"/>
                <a:ea typeface="+mn-ea"/>
                <a:cs typeface="+mn-cs"/>
              </a:rPr>
              <a:t>because it is composed of a series of project groups or collaborations linked by constantly changing </a:t>
            </a:r>
            <a:r>
              <a:rPr lang="en-US" sz="1200" b="0" i="0" u="none" strike="noStrike" kern="1200" baseline="0" dirty="0" smtClean="0">
                <a:solidFill>
                  <a:schemeClr val="tx1"/>
                </a:solidFill>
                <a:latin typeface="+mn-lt"/>
                <a:ea typeface="+mn-ea"/>
                <a:cs typeface="+mn-cs"/>
              </a:rPr>
              <a:t>nonhierarchical, cobweb-like </a:t>
            </a:r>
            <a:r>
              <a:rPr lang="en-US" sz="1200" b="0" i="0" u="none" strike="noStrike" kern="1200" baseline="0" dirty="0" smtClean="0">
                <a:solidFill>
                  <a:schemeClr val="tx1"/>
                </a:solidFill>
                <a:latin typeface="+mn-lt"/>
                <a:ea typeface="+mn-ea"/>
                <a:cs typeface="+mn-cs"/>
              </a:rPr>
              <a:t>electronic networks</a:t>
            </a:r>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newer and somewhat more radical organizational design is the </a:t>
            </a:r>
            <a:r>
              <a:rPr lang="en-US" sz="1200" b="1" i="0" u="none" strike="noStrike" kern="1200" baseline="0" dirty="0" smtClean="0">
                <a:solidFill>
                  <a:schemeClr val="tx1"/>
                </a:solidFill>
                <a:latin typeface="+mn-lt"/>
                <a:ea typeface="+mn-ea"/>
                <a:cs typeface="+mn-cs"/>
              </a:rPr>
              <a:t>network structure </a:t>
            </a:r>
            <a:r>
              <a:rPr lang="en-US" sz="1200" b="0" i="0" u="none" strike="noStrike" kern="1200" baseline="0" dirty="0" smtClean="0">
                <a:solidFill>
                  <a:schemeClr val="tx1"/>
                </a:solidFill>
                <a:latin typeface="+mn-lt"/>
                <a:ea typeface="+mn-ea"/>
                <a:cs typeface="+mn-cs"/>
              </a:rPr>
              <a:t>(see </a:t>
            </a:r>
            <a:r>
              <a:rPr lang="en-US" sz="1200" b="1" i="0" u="none" strike="noStrike" kern="1200" baseline="0" dirty="0" smtClean="0">
                <a:solidFill>
                  <a:schemeClr val="tx1"/>
                </a:solidFill>
                <a:latin typeface="+mn-lt"/>
                <a:ea typeface="+mn-ea"/>
                <a:cs typeface="+mn-cs"/>
              </a:rPr>
              <a:t>Figure 9–1</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25</a:t>
            </a:fld>
            <a:endParaRPr lang="en-US" dirty="0"/>
          </a:p>
        </p:txBody>
      </p:sp>
    </p:spTree>
    <p:extLst>
      <p:ext uri="{BB962C8B-B14F-4D97-AF65-F5344CB8AC3E}">
        <p14:creationId xmlns:p14="http://schemas.microsoft.com/office/powerpoint/2010/main" val="10587967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According to Miles and Snow et al., “a </a:t>
            </a:r>
            <a:r>
              <a:rPr lang="en-US" sz="1200" b="1" i="0" u="none" strike="noStrike" kern="1200" baseline="0" dirty="0" smtClean="0">
                <a:solidFill>
                  <a:schemeClr val="tx1"/>
                </a:solidFill>
                <a:latin typeface="+mn-lt"/>
                <a:ea typeface="+mn-ea"/>
                <a:cs typeface="+mn-cs"/>
              </a:rPr>
              <a:t>cellular organization </a:t>
            </a:r>
            <a:r>
              <a:rPr lang="en-US" sz="1200" b="0" i="0" u="none" strike="noStrike" kern="1200" baseline="0" dirty="0" smtClean="0">
                <a:solidFill>
                  <a:schemeClr val="tx1"/>
                </a:solidFill>
                <a:latin typeface="+mn-lt"/>
                <a:ea typeface="+mn-ea"/>
                <a:cs typeface="+mn-cs"/>
              </a:rPr>
              <a:t>is composed of cells (self-managing teams, autonomous business units, etc.) which can operate alone but which can interact with other cells to produce a more potent and competent business mechanism.”</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26</a:t>
            </a:fld>
            <a:endParaRPr lang="en-US" dirty="0"/>
          </a:p>
        </p:txBody>
      </p:sp>
    </p:spTree>
    <p:extLst>
      <p:ext uri="{BB962C8B-B14F-4D97-AF65-F5344CB8AC3E}">
        <p14:creationId xmlns:p14="http://schemas.microsoft.com/office/powerpoint/2010/main" val="3817809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BFB03F-5733-41F8-ADD3-A24E9DC69941}" type="slidenum">
              <a:rPr lang="en-US" altLang="en-US"/>
              <a:pPr/>
              <a:t>27</a:t>
            </a:fld>
            <a:endParaRPr lang="en-US" altLang="en-US" dirty="0"/>
          </a:p>
        </p:txBody>
      </p:sp>
      <p:sp>
        <p:nvSpPr>
          <p:cNvPr id="381954" name="Rectangle 2"/>
          <p:cNvSpPr>
            <a:spLocks noGrp="1" noRot="1" noChangeAspect="1" noChangeArrowheads="1" noTextEdit="1"/>
          </p:cNvSpPr>
          <p:nvPr>
            <p:ph type="sldImg"/>
          </p:nvPr>
        </p:nvSpPr>
        <p:spPr>
          <a:ln/>
        </p:spPr>
      </p:sp>
      <p:sp>
        <p:nvSpPr>
          <p:cNvPr id="381955"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Reengineering </a:t>
            </a:r>
            <a:r>
              <a:rPr lang="en-US" sz="1200" b="0" i="0" u="none" strike="noStrike" kern="1200" baseline="0" dirty="0" smtClean="0">
                <a:solidFill>
                  <a:schemeClr val="tx1"/>
                </a:solidFill>
                <a:latin typeface="+mn-lt"/>
                <a:ea typeface="+mn-ea"/>
                <a:cs typeface="+mn-cs"/>
              </a:rPr>
              <a:t>is the radical redesign of business processes to achieve major gains in cost, </a:t>
            </a:r>
            <a:r>
              <a:rPr lang="en-US" sz="1200" b="0" i="0" u="none" strike="noStrike" kern="1200" baseline="0" dirty="0" smtClean="0">
                <a:solidFill>
                  <a:schemeClr val="tx1"/>
                </a:solidFill>
                <a:latin typeface="+mn-lt"/>
                <a:ea typeface="+mn-ea"/>
                <a:cs typeface="+mn-cs"/>
              </a:rPr>
              <a:t>service </a:t>
            </a:r>
            <a:r>
              <a:rPr lang="en-US" sz="1200" b="0" i="0" u="none" strike="noStrike" kern="1200" baseline="0" dirty="0" smtClean="0">
                <a:solidFill>
                  <a:schemeClr val="tx1"/>
                </a:solidFill>
                <a:latin typeface="+mn-lt"/>
                <a:ea typeface="+mn-ea"/>
                <a:cs typeface="+mn-cs"/>
              </a:rPr>
              <a:t>or time. It is not in itself a type of structure, but it is an effective program to implement a turnaround strategy.</a:t>
            </a:r>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CCDF05-6479-4BB5-B777-72193331A1A8}" type="slidenum">
              <a:rPr lang="en-US" altLang="en-US"/>
              <a:pPr/>
              <a:t>28</a:t>
            </a:fld>
            <a:endParaRPr lang="en-US" altLang="en-US" dirty="0"/>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mn-lt"/>
                <a:ea typeface="+mn-ea"/>
                <a:cs typeface="+mn-cs"/>
              </a:rPr>
              <a:t>Michael Hammer, who popularized the concept of reengineering, suggests the following principles for reengineering:</a:t>
            </a:r>
          </a:p>
          <a:p>
            <a:pPr marL="171450" indent="-171450">
              <a:buFont typeface="Arial" panose="020B0604020202020204" pitchFamily="34" charset="0"/>
              <a:buChar char="•"/>
            </a:pPr>
            <a:r>
              <a:rPr lang="en-US" altLang="en-US" dirty="0" smtClean="0"/>
              <a:t>Organize around outcomes, not tasks</a:t>
            </a:r>
          </a:p>
          <a:p>
            <a:pPr marL="171450" indent="-171450">
              <a:buFont typeface="Arial" panose="020B0604020202020204" pitchFamily="34" charset="0"/>
              <a:buChar char="•"/>
            </a:pPr>
            <a:r>
              <a:rPr lang="en-US" altLang="en-US" dirty="0" smtClean="0"/>
              <a:t>Have those who use the output of the process perform the process</a:t>
            </a:r>
          </a:p>
          <a:p>
            <a:pPr marL="171450" indent="-171450">
              <a:buFont typeface="Arial" panose="020B0604020202020204" pitchFamily="34" charset="0"/>
              <a:buChar char="•"/>
            </a:pPr>
            <a:r>
              <a:rPr lang="en-US" altLang="en-US" dirty="0" smtClean="0"/>
              <a:t>Subsume information-processing work into real work that produces information</a:t>
            </a:r>
          </a:p>
          <a:p>
            <a:pPr marL="171450" indent="-171450">
              <a:buFont typeface="Arial" panose="020B0604020202020204" pitchFamily="34" charset="0"/>
              <a:buChar char="•"/>
            </a:pPr>
            <a:r>
              <a:rPr lang="en-US" altLang="en-US" dirty="0" smtClean="0"/>
              <a:t>Treat geographically-dispersed resources as though they were centralized</a:t>
            </a:r>
          </a:p>
          <a:p>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other principles are:</a:t>
            </a:r>
          </a:p>
          <a:p>
            <a:pPr marL="171450" indent="-171450">
              <a:buFont typeface="Arial" panose="020B0604020202020204" pitchFamily="34" charset="0"/>
              <a:buChar char="•"/>
            </a:pPr>
            <a:r>
              <a:rPr lang="en-US" altLang="en-US" dirty="0" smtClean="0"/>
              <a:t>Link parallel activities instead of integrating their results</a:t>
            </a:r>
          </a:p>
          <a:p>
            <a:pPr marL="171450" indent="-171450">
              <a:buFont typeface="Arial" panose="020B0604020202020204" pitchFamily="34" charset="0"/>
              <a:buChar char="•"/>
            </a:pPr>
            <a:r>
              <a:rPr lang="en-US" altLang="en-US" dirty="0" smtClean="0"/>
              <a:t>Put the decision point where the work is performed and build control into the process</a:t>
            </a:r>
          </a:p>
          <a:p>
            <a:pPr marL="171450" indent="-171450">
              <a:buFont typeface="Arial" panose="020B0604020202020204" pitchFamily="34" charset="0"/>
              <a:buChar char="•"/>
            </a:pPr>
            <a:r>
              <a:rPr lang="en-US" altLang="en-US" dirty="0" smtClean="0"/>
              <a:t>Capture information once and at the source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29</a:t>
            </a:fld>
            <a:endParaRPr lang="en-US" dirty="0"/>
          </a:p>
        </p:txBody>
      </p:sp>
    </p:spTree>
    <p:extLst>
      <p:ext uri="{BB962C8B-B14F-4D97-AF65-F5344CB8AC3E}">
        <p14:creationId xmlns:p14="http://schemas.microsoft.com/office/powerpoint/2010/main" val="551218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45EEF2-DDF4-4EFA-A7DE-298DEF50DF85}" type="slidenum">
              <a:rPr lang="en-US" altLang="en-US"/>
              <a:pPr/>
              <a:t>30</a:t>
            </a:fld>
            <a:endParaRPr lang="en-US" altLang="en-US" dirty="0"/>
          </a:p>
        </p:txBody>
      </p:sp>
      <p:sp>
        <p:nvSpPr>
          <p:cNvPr id="384002" name="Rectangle 2"/>
          <p:cNvSpPr>
            <a:spLocks noGrp="1" noRot="1" noChangeAspect="1" noChangeArrowheads="1" noTextEdit="1"/>
          </p:cNvSpPr>
          <p:nvPr>
            <p:ph type="sldImg"/>
          </p:nvPr>
        </p:nvSpPr>
        <p:spPr>
          <a:ln/>
        </p:spPr>
      </p:sp>
      <p:sp>
        <p:nvSpPr>
          <p:cNvPr id="384003"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Six Sigma </a:t>
            </a:r>
            <a:r>
              <a:rPr lang="en-US" sz="1200" b="0" i="0" u="none" strike="noStrike" kern="1200" baseline="0" dirty="0" smtClean="0">
                <a:solidFill>
                  <a:schemeClr val="tx1"/>
                </a:solidFill>
                <a:latin typeface="+mn-lt"/>
                <a:ea typeface="+mn-ea"/>
                <a:cs typeface="+mn-cs"/>
              </a:rPr>
              <a:t>is an analytical method for achieving near-perfect results on a production line. A new program called </a:t>
            </a:r>
            <a:r>
              <a:rPr lang="en-US" sz="1200" b="1" i="0" u="none" strike="noStrike" kern="1200" baseline="0" dirty="0" smtClean="0">
                <a:solidFill>
                  <a:schemeClr val="tx1"/>
                </a:solidFill>
                <a:latin typeface="+mn-lt"/>
                <a:ea typeface="+mn-ea"/>
                <a:cs typeface="+mn-cs"/>
              </a:rPr>
              <a:t>Lean Six Sigma </a:t>
            </a:r>
            <a:r>
              <a:rPr lang="en-US" sz="1200" b="0" i="0" u="none" strike="noStrike" kern="1200" baseline="0" dirty="0" smtClean="0">
                <a:solidFill>
                  <a:schemeClr val="tx1"/>
                </a:solidFill>
                <a:latin typeface="+mn-lt"/>
                <a:ea typeface="+mn-ea"/>
                <a:cs typeface="+mn-cs"/>
              </a:rPr>
              <a:t>is becoming increasingly popular in </a:t>
            </a:r>
            <a:r>
              <a:rPr lang="en-US" sz="1200" b="0" i="0" u="none" strike="noStrike" kern="1200" baseline="0" dirty="0" smtClean="0">
                <a:solidFill>
                  <a:schemeClr val="tx1"/>
                </a:solidFill>
                <a:latin typeface="+mn-lt"/>
                <a:ea typeface="+mn-ea"/>
                <a:cs typeface="+mn-cs"/>
              </a:rPr>
              <a:t>companies.</a:t>
            </a:r>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E6B0B1-2A3C-4DC3-8B35-F4647C0CBF2E}" type="slidenum">
              <a:rPr lang="en-US" altLang="en-US"/>
              <a:pPr/>
              <a:t>4</a:t>
            </a:fld>
            <a:endParaRPr lang="en-US" altLang="en-US" dirty="0"/>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Strategy implementation </a:t>
            </a:r>
            <a:r>
              <a:rPr lang="en-US" sz="1200" b="0" i="0" u="none" strike="noStrike" kern="1200" baseline="0" dirty="0" smtClean="0">
                <a:solidFill>
                  <a:schemeClr val="tx1"/>
                </a:solidFill>
                <a:latin typeface="+mn-lt"/>
                <a:ea typeface="+mn-ea"/>
                <a:cs typeface="+mn-cs"/>
              </a:rPr>
              <a:t>is the sum total of the activities and choices required for the execution of a strategic plan.</a:t>
            </a:r>
          </a:p>
          <a:p>
            <a:r>
              <a:rPr lang="en-US" sz="1200" b="0" i="0" u="none" strike="noStrike" kern="1200" baseline="0" dirty="0" smtClean="0">
                <a:solidFill>
                  <a:schemeClr val="tx1"/>
                </a:solidFill>
                <a:latin typeface="+mn-lt"/>
                <a:ea typeface="+mn-ea"/>
                <a:cs typeface="+mn-cs"/>
              </a:rPr>
              <a:t>To begin the implementation process, strategy makers must consider these questions:</a:t>
            </a:r>
          </a:p>
          <a:p>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Who </a:t>
            </a:r>
            <a:r>
              <a:rPr lang="en-US" sz="1200" b="0" i="0" u="none" strike="noStrike" kern="1200" baseline="0" dirty="0" smtClean="0">
                <a:solidFill>
                  <a:schemeClr val="tx1"/>
                </a:solidFill>
                <a:latin typeface="+mn-lt"/>
                <a:ea typeface="+mn-ea"/>
                <a:cs typeface="+mn-cs"/>
              </a:rPr>
              <a:t>are the people who will carry out the strategic plan?</a:t>
            </a:r>
          </a:p>
          <a:p>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What </a:t>
            </a:r>
            <a:r>
              <a:rPr lang="en-US" sz="1200" b="0" i="0" u="none" strike="noStrike" kern="1200" baseline="0" dirty="0" smtClean="0">
                <a:solidFill>
                  <a:schemeClr val="tx1"/>
                </a:solidFill>
                <a:latin typeface="+mn-lt"/>
                <a:ea typeface="+mn-ea"/>
                <a:cs typeface="+mn-cs"/>
              </a:rPr>
              <a:t>must be done to align the company’s operations in the new intended direction?</a:t>
            </a:r>
          </a:p>
          <a:p>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How </a:t>
            </a:r>
            <a:r>
              <a:rPr lang="en-US" sz="1200" b="0" i="0" u="none" strike="noStrike" kern="1200" baseline="0" dirty="0" smtClean="0">
                <a:solidFill>
                  <a:schemeClr val="tx1"/>
                </a:solidFill>
                <a:latin typeface="+mn-lt"/>
                <a:ea typeface="+mn-ea"/>
                <a:cs typeface="+mn-cs"/>
              </a:rPr>
              <a:t>is everyone going to work together to do what is needed?</a:t>
            </a:r>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process of Six Sigma encompasses five steps.</a:t>
            </a:r>
          </a:p>
          <a:p>
            <a:r>
              <a:rPr lang="en-US" sz="1200" b="0" i="0" u="none" strike="noStrike" kern="1200" baseline="0" dirty="0" smtClean="0">
                <a:solidFill>
                  <a:schemeClr val="tx1"/>
                </a:solidFill>
                <a:latin typeface="+mn-lt"/>
                <a:ea typeface="+mn-ea"/>
                <a:cs typeface="+mn-cs"/>
              </a:rPr>
              <a:t>1. </a:t>
            </a:r>
            <a:r>
              <a:rPr lang="en-US" sz="1200" b="0" i="1" u="none" strike="noStrike" kern="1200" baseline="0" dirty="0" smtClean="0">
                <a:solidFill>
                  <a:schemeClr val="tx1"/>
                </a:solidFill>
                <a:latin typeface="+mn-lt"/>
                <a:ea typeface="+mn-ea"/>
                <a:cs typeface="+mn-cs"/>
              </a:rPr>
              <a:t>Define </a:t>
            </a:r>
            <a:r>
              <a:rPr lang="en-US" sz="1200" b="0" i="0" u="none" strike="noStrike" kern="1200" baseline="0" dirty="0" smtClean="0">
                <a:solidFill>
                  <a:schemeClr val="tx1"/>
                </a:solidFill>
                <a:latin typeface="+mn-lt"/>
                <a:ea typeface="+mn-ea"/>
                <a:cs typeface="+mn-cs"/>
              </a:rPr>
              <a:t>a process where results are poorer than average.</a:t>
            </a:r>
          </a:p>
          <a:p>
            <a:r>
              <a:rPr lang="en-US" sz="1200" b="0" i="0" u="none" strike="noStrike" kern="1200" baseline="0" dirty="0" smtClean="0">
                <a:solidFill>
                  <a:schemeClr val="tx1"/>
                </a:solidFill>
                <a:latin typeface="+mn-lt"/>
                <a:ea typeface="+mn-ea"/>
                <a:cs typeface="+mn-cs"/>
              </a:rPr>
              <a:t>2. </a:t>
            </a:r>
            <a:r>
              <a:rPr lang="en-US" sz="1200" b="0" i="1" u="none" strike="noStrike" kern="1200" baseline="0" dirty="0" smtClean="0">
                <a:solidFill>
                  <a:schemeClr val="tx1"/>
                </a:solidFill>
                <a:latin typeface="+mn-lt"/>
                <a:ea typeface="+mn-ea"/>
                <a:cs typeface="+mn-cs"/>
              </a:rPr>
              <a:t>Measure </a:t>
            </a:r>
            <a:r>
              <a:rPr lang="en-US" sz="1200" b="0" i="0" u="none" strike="noStrike" kern="1200" baseline="0" dirty="0" smtClean="0">
                <a:solidFill>
                  <a:schemeClr val="tx1"/>
                </a:solidFill>
                <a:latin typeface="+mn-lt"/>
                <a:ea typeface="+mn-ea"/>
                <a:cs typeface="+mn-cs"/>
              </a:rPr>
              <a:t>the process to determine exact current performance.</a:t>
            </a:r>
          </a:p>
          <a:p>
            <a:r>
              <a:rPr lang="en-US" sz="1200" b="0" i="0" u="none" strike="noStrike" kern="1200" baseline="0" dirty="0" smtClean="0">
                <a:solidFill>
                  <a:schemeClr val="tx1"/>
                </a:solidFill>
                <a:latin typeface="+mn-lt"/>
                <a:ea typeface="+mn-ea"/>
                <a:cs typeface="+mn-cs"/>
              </a:rPr>
              <a:t>3. </a:t>
            </a:r>
            <a:r>
              <a:rPr lang="en-US" sz="1200" b="0" i="1" u="none" strike="noStrike" kern="1200" baseline="0" dirty="0" smtClean="0">
                <a:solidFill>
                  <a:schemeClr val="tx1"/>
                </a:solidFill>
                <a:latin typeface="+mn-lt"/>
                <a:ea typeface="+mn-ea"/>
                <a:cs typeface="+mn-cs"/>
              </a:rPr>
              <a:t>Analyze </a:t>
            </a:r>
            <a:r>
              <a:rPr lang="en-US" sz="1200" b="0" i="0" u="none" strike="noStrike" kern="1200" baseline="0" dirty="0" smtClean="0">
                <a:solidFill>
                  <a:schemeClr val="tx1"/>
                </a:solidFill>
                <a:latin typeface="+mn-lt"/>
                <a:ea typeface="+mn-ea"/>
                <a:cs typeface="+mn-cs"/>
              </a:rPr>
              <a:t>the information to pinpoint where things are going wrong.</a:t>
            </a:r>
          </a:p>
          <a:p>
            <a:r>
              <a:rPr lang="en-US" sz="1200" b="0" i="0" u="none" strike="noStrike" kern="1200" baseline="0" dirty="0" smtClean="0">
                <a:solidFill>
                  <a:schemeClr val="tx1"/>
                </a:solidFill>
                <a:latin typeface="+mn-lt"/>
                <a:ea typeface="+mn-ea"/>
                <a:cs typeface="+mn-cs"/>
              </a:rPr>
              <a:t>4. </a:t>
            </a:r>
            <a:r>
              <a:rPr lang="en-US" sz="1200" b="0" i="1" u="none" strike="noStrike" kern="1200" baseline="0" dirty="0" smtClean="0">
                <a:solidFill>
                  <a:schemeClr val="tx1"/>
                </a:solidFill>
                <a:latin typeface="+mn-lt"/>
                <a:ea typeface="+mn-ea"/>
                <a:cs typeface="+mn-cs"/>
              </a:rPr>
              <a:t>Improve </a:t>
            </a:r>
            <a:r>
              <a:rPr lang="en-US" sz="1200" b="0" i="0" u="none" strike="noStrike" kern="1200" baseline="0" dirty="0" smtClean="0">
                <a:solidFill>
                  <a:schemeClr val="tx1"/>
                </a:solidFill>
                <a:latin typeface="+mn-lt"/>
                <a:ea typeface="+mn-ea"/>
                <a:cs typeface="+mn-cs"/>
              </a:rPr>
              <a:t>the process and eliminate the error.</a:t>
            </a:r>
          </a:p>
          <a:p>
            <a:r>
              <a:rPr lang="en-US" sz="1200" b="0" i="0" u="none" strike="noStrike" kern="1200" baseline="0" dirty="0" smtClean="0">
                <a:solidFill>
                  <a:schemeClr val="tx1"/>
                </a:solidFill>
                <a:latin typeface="+mn-lt"/>
                <a:ea typeface="+mn-ea"/>
                <a:cs typeface="+mn-cs"/>
              </a:rPr>
              <a:t>5. </a:t>
            </a:r>
            <a:r>
              <a:rPr lang="en-US" sz="1200" b="0" i="1" u="none" strike="noStrike" kern="1200" baseline="0" dirty="0" smtClean="0">
                <a:solidFill>
                  <a:schemeClr val="tx1"/>
                </a:solidFill>
                <a:latin typeface="+mn-lt"/>
                <a:ea typeface="+mn-ea"/>
                <a:cs typeface="+mn-cs"/>
              </a:rPr>
              <a:t>Establish </a:t>
            </a:r>
            <a:r>
              <a:rPr lang="en-US" sz="1200" b="0" i="0" u="none" strike="noStrike" kern="1200" baseline="0" dirty="0" smtClean="0">
                <a:solidFill>
                  <a:schemeClr val="tx1"/>
                </a:solidFill>
                <a:latin typeface="+mn-lt"/>
                <a:ea typeface="+mn-ea"/>
                <a:cs typeface="+mn-cs"/>
              </a:rPr>
              <a:t>controls to prevent future defects from occurring.</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31</a:t>
            </a:fld>
            <a:endParaRPr lang="en-US" dirty="0"/>
          </a:p>
        </p:txBody>
      </p:sp>
    </p:spTree>
    <p:extLst>
      <p:ext uri="{BB962C8B-B14F-4D97-AF65-F5344CB8AC3E}">
        <p14:creationId xmlns:p14="http://schemas.microsoft.com/office/powerpoint/2010/main" val="3688144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70528B-4E57-476C-AFF4-0C9A3B520E2E}" type="slidenum">
              <a:rPr lang="en-US" altLang="en-US"/>
              <a:pPr/>
              <a:t>32</a:t>
            </a:fld>
            <a:endParaRPr lang="en-US" altLang="en-US" dirty="0"/>
          </a:p>
        </p:txBody>
      </p:sp>
      <p:sp>
        <p:nvSpPr>
          <p:cNvPr id="386050" name="Rectangle 2"/>
          <p:cNvSpPr>
            <a:spLocks noGrp="1" noRot="1" noChangeAspect="1" noChangeArrowheads="1" noTextEdit="1"/>
          </p:cNvSpPr>
          <p:nvPr>
            <p:ph type="sldImg"/>
          </p:nvPr>
        </p:nvSpPr>
        <p:spPr>
          <a:ln/>
        </p:spPr>
      </p:sp>
      <p:sp>
        <p:nvSpPr>
          <p:cNvPr id="386051"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Job design </a:t>
            </a:r>
            <a:r>
              <a:rPr lang="en-US" sz="1200" b="0" i="0" u="none" strike="noStrike" kern="1200" baseline="0" dirty="0" smtClean="0">
                <a:solidFill>
                  <a:schemeClr val="tx1"/>
                </a:solidFill>
                <a:latin typeface="+mn-lt"/>
                <a:ea typeface="+mn-ea"/>
                <a:cs typeface="+mn-cs"/>
              </a:rPr>
              <a:t>refers to the study of individual tasks in an attempt to make them more relevant to the company and to the employee(s).</a:t>
            </a:r>
          </a:p>
          <a:p>
            <a:r>
              <a:rPr lang="en-US" sz="1200" b="0" i="0" u="none" strike="noStrike" kern="1200" baseline="0" dirty="0" smtClean="0">
                <a:solidFill>
                  <a:schemeClr val="tx1"/>
                </a:solidFill>
                <a:latin typeface="+mn-lt"/>
                <a:ea typeface="+mn-ea"/>
                <a:cs typeface="+mn-cs"/>
              </a:rPr>
              <a:t>To minimize some of the adverse consequences of task specialization, corporations have turned to new job design techniques: </a:t>
            </a:r>
            <a:r>
              <a:rPr lang="en-US" sz="1200" b="0" i="1" u="none" strike="noStrike" kern="1200" baseline="0" dirty="0" smtClean="0">
                <a:solidFill>
                  <a:schemeClr val="tx1"/>
                </a:solidFill>
                <a:latin typeface="+mn-lt"/>
                <a:ea typeface="+mn-ea"/>
                <a:cs typeface="+mn-cs"/>
              </a:rPr>
              <a:t>job enlargement </a:t>
            </a:r>
            <a:r>
              <a:rPr lang="en-US" sz="1200" b="0" i="0" u="none" strike="noStrike" kern="1200" baseline="0" dirty="0" smtClean="0">
                <a:solidFill>
                  <a:schemeClr val="tx1"/>
                </a:solidFill>
                <a:latin typeface="+mn-lt"/>
                <a:ea typeface="+mn-ea"/>
                <a:cs typeface="+mn-cs"/>
              </a:rPr>
              <a:t>(combining tasks to give a worker more of the same type of duties to perform</a:t>
            </a:r>
            <a:r>
              <a:rPr lang="en-US" sz="1200" b="0" i="0" u="none" strike="noStrike" kern="1200" baseline="0" dirty="0" smtClean="0">
                <a:solidFill>
                  <a:schemeClr val="tx1"/>
                </a:solidFill>
                <a:latin typeface="+mn-lt"/>
                <a:ea typeface="+mn-ea"/>
                <a:cs typeface="+mn-cs"/>
              </a:rPr>
              <a:t>) and </a:t>
            </a:r>
            <a:r>
              <a:rPr lang="en-US" sz="1200" b="0" i="1" u="none" strike="noStrike" kern="1200" baseline="0" dirty="0" smtClean="0">
                <a:solidFill>
                  <a:schemeClr val="tx1"/>
                </a:solidFill>
                <a:latin typeface="+mn-lt"/>
                <a:ea typeface="+mn-ea"/>
                <a:cs typeface="+mn-cs"/>
              </a:rPr>
              <a:t>job rotation </a:t>
            </a:r>
            <a:r>
              <a:rPr lang="en-US" sz="1200" b="0" i="0" u="none" strike="noStrike" kern="1200" baseline="0" dirty="0" smtClean="0">
                <a:solidFill>
                  <a:schemeClr val="tx1"/>
                </a:solidFill>
                <a:latin typeface="+mn-lt"/>
                <a:ea typeface="+mn-ea"/>
                <a:cs typeface="+mn-cs"/>
              </a:rPr>
              <a:t>(moving workers through several jobs to increase variety</a:t>
            </a:r>
            <a:r>
              <a:rPr lang="en-US" sz="1200" b="0" i="0" u="none" strike="noStrike" kern="1200" baseline="0" dirty="0" smtClean="0">
                <a:solidFill>
                  <a:schemeClr val="tx1"/>
                </a:solidFill>
                <a:latin typeface="+mn-lt"/>
                <a:ea typeface="+mn-ea"/>
                <a:cs typeface="+mn-cs"/>
              </a:rPr>
              <a:t>).</a:t>
            </a:r>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minimize some of the adverse consequences of task specialization, corporations have turned to new job design techniques</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job characteristics </a:t>
            </a:r>
            <a:r>
              <a:rPr lang="en-US" sz="1200" b="0" i="0" u="none" strike="noStrike" kern="1200" baseline="0" dirty="0" smtClean="0">
                <a:solidFill>
                  <a:schemeClr val="tx1"/>
                </a:solidFill>
                <a:latin typeface="+mn-lt"/>
                <a:ea typeface="+mn-ea"/>
                <a:cs typeface="+mn-cs"/>
              </a:rPr>
              <a:t>(using task characteristics to improve employee motivation</a:t>
            </a:r>
            <a:r>
              <a:rPr 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job enrichment </a:t>
            </a:r>
            <a:r>
              <a:rPr lang="en-US" sz="1200" b="0" i="0" u="none" strike="noStrike" kern="1200" baseline="0" dirty="0" smtClean="0">
                <a:solidFill>
                  <a:schemeClr val="tx1"/>
                </a:solidFill>
                <a:latin typeface="+mn-lt"/>
                <a:ea typeface="+mn-ea"/>
                <a:cs typeface="+mn-cs"/>
              </a:rPr>
              <a:t>(altering the jobs by giving the worker more autonomy and control over activities).</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33</a:t>
            </a:fld>
            <a:endParaRPr lang="en-US" dirty="0"/>
          </a:p>
        </p:txBody>
      </p:sp>
    </p:spTree>
    <p:extLst>
      <p:ext uri="{BB962C8B-B14F-4D97-AF65-F5344CB8AC3E}">
        <p14:creationId xmlns:p14="http://schemas.microsoft.com/office/powerpoint/2010/main" val="4138404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144401-B24F-47A1-9A9A-75EE81A684AE}" type="slidenum">
              <a:rPr lang="en-US" altLang="en-US"/>
              <a:pPr/>
              <a:t>34</a:t>
            </a:fld>
            <a:endParaRPr lang="en-US" altLang="en-US" dirty="0"/>
          </a:p>
        </p:txBody>
      </p:sp>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mn-lt"/>
                <a:ea typeface="+mn-ea"/>
                <a:cs typeface="+mn-cs"/>
              </a:rPr>
              <a:t>A </a:t>
            </a:r>
            <a:r>
              <a:rPr lang="en-US" sz="1200" b="1" i="0" u="none" strike="noStrike" kern="1200" baseline="0" dirty="0" smtClean="0">
                <a:solidFill>
                  <a:schemeClr val="tx1"/>
                </a:solidFill>
                <a:latin typeface="+mn-lt"/>
                <a:ea typeface="+mn-ea"/>
                <a:cs typeface="+mn-cs"/>
              </a:rPr>
              <a:t>multinational corporation (MNC),</a:t>
            </a:r>
            <a:r>
              <a:rPr lang="en-US" sz="1200" b="0" i="0" u="none" strike="noStrike" kern="1200" baseline="0" dirty="0" smtClean="0">
                <a:solidFill>
                  <a:schemeClr val="tx1"/>
                </a:solidFill>
                <a:latin typeface="+mn-lt"/>
                <a:ea typeface="+mn-ea"/>
                <a:cs typeface="+mn-cs"/>
              </a:rPr>
              <a:t> in contrast, is a highly developed international company with a deep involvement throughout the world, plus a worldwide perspective in its management and decision making.</a:t>
            </a:r>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74D41E-55F9-4120-8A89-5B55EDCDE983}" type="slidenum">
              <a:rPr lang="en-US" altLang="en-US"/>
              <a:pPr/>
              <a:t>35</a:t>
            </a:fld>
            <a:endParaRPr lang="en-US" altLang="en-US" dirty="0"/>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mn-lt"/>
                <a:ea typeface="+mn-ea"/>
                <a:cs typeface="+mn-cs"/>
              </a:rPr>
              <a:t>Key drivers for strategic fit between alliance partners are the following:</a:t>
            </a:r>
          </a:p>
          <a:p>
            <a:r>
              <a:rPr lang="en-US" sz="1200" b="0" i="0" u="none" strike="noStrike" kern="1200" baseline="0" dirty="0" smtClean="0">
                <a:solidFill>
                  <a:schemeClr val="tx1"/>
                </a:solidFill>
                <a:latin typeface="+mn-lt"/>
                <a:ea typeface="+mn-ea"/>
                <a:cs typeface="+mn-cs"/>
              </a:rPr>
              <a:t>■ Partners must agree on fundamental values and have a shared vision about the potential for joint value creation.</a:t>
            </a:r>
          </a:p>
          <a:p>
            <a:r>
              <a:rPr lang="en-US" sz="1200" b="0" i="0" u="none" strike="noStrike" kern="1200" baseline="0" dirty="0" smtClean="0">
                <a:solidFill>
                  <a:schemeClr val="tx1"/>
                </a:solidFill>
                <a:latin typeface="+mn-lt"/>
                <a:ea typeface="+mn-ea"/>
                <a:cs typeface="+mn-cs"/>
              </a:rPr>
              <a:t>■ Alliance strategy must be derived from business, </a:t>
            </a:r>
            <a:r>
              <a:rPr lang="en-US" sz="1200" b="0" i="0" u="none" strike="noStrike" kern="1200" baseline="0" dirty="0" smtClean="0">
                <a:solidFill>
                  <a:schemeClr val="tx1"/>
                </a:solidFill>
                <a:latin typeface="+mn-lt"/>
                <a:ea typeface="+mn-ea"/>
                <a:cs typeface="+mn-cs"/>
              </a:rPr>
              <a:t>corporate </a:t>
            </a:r>
            <a:r>
              <a:rPr lang="en-US" sz="1200" b="0" i="0" u="none" strike="noStrike" kern="1200" baseline="0" dirty="0" smtClean="0">
                <a:solidFill>
                  <a:schemeClr val="tx1"/>
                </a:solidFill>
                <a:latin typeface="+mn-lt"/>
                <a:ea typeface="+mn-ea"/>
                <a:cs typeface="+mn-cs"/>
              </a:rPr>
              <a:t>and functional strategy.</a:t>
            </a:r>
          </a:p>
          <a:p>
            <a:r>
              <a:rPr lang="en-US" sz="1200" b="0" i="0" u="none" strike="noStrike" kern="1200" baseline="0" dirty="0" smtClean="0">
                <a:solidFill>
                  <a:schemeClr val="tx1"/>
                </a:solidFill>
                <a:latin typeface="+mn-lt"/>
                <a:ea typeface="+mn-ea"/>
                <a:cs typeface="+mn-cs"/>
              </a:rPr>
              <a:t>■ The alliance must be important to both partners, especially to top management.</a:t>
            </a:r>
          </a:p>
          <a:p>
            <a:r>
              <a:rPr lang="en-US" sz="1200" b="0" i="0" u="none" strike="noStrike" kern="1200" baseline="0" dirty="0" smtClean="0">
                <a:solidFill>
                  <a:schemeClr val="tx1"/>
                </a:solidFill>
                <a:latin typeface="+mn-lt"/>
                <a:ea typeface="+mn-ea"/>
                <a:cs typeface="+mn-cs"/>
              </a:rPr>
              <a:t>■ Partners must be mutually dependent for achieving clear and realistic objectives.</a:t>
            </a:r>
          </a:p>
          <a:p>
            <a:r>
              <a:rPr lang="en-US" sz="1200" b="0" i="0" u="none" strike="noStrike" kern="1200" baseline="0" dirty="0" smtClean="0">
                <a:solidFill>
                  <a:schemeClr val="tx1"/>
                </a:solidFill>
                <a:latin typeface="+mn-lt"/>
                <a:ea typeface="+mn-ea"/>
                <a:cs typeface="+mn-cs"/>
              </a:rPr>
              <a:t>■ Joint activities must have added value for customers and the partners.</a:t>
            </a:r>
          </a:p>
          <a:p>
            <a:r>
              <a:rPr lang="en-US" sz="1200" b="0" i="0" u="none" strike="noStrike" kern="1200" baseline="0" dirty="0" smtClean="0">
                <a:solidFill>
                  <a:schemeClr val="tx1"/>
                </a:solidFill>
                <a:latin typeface="+mn-lt"/>
                <a:ea typeface="+mn-ea"/>
                <a:cs typeface="+mn-cs"/>
              </a:rPr>
              <a:t>■ The alliance must be accepted by key stakeholders.</a:t>
            </a:r>
          </a:p>
          <a:p>
            <a:r>
              <a:rPr lang="en-US" sz="1200" b="0" i="0" u="none" strike="noStrike" kern="1200" baseline="0" dirty="0" smtClean="0">
                <a:solidFill>
                  <a:schemeClr val="tx1"/>
                </a:solidFill>
                <a:latin typeface="+mn-lt"/>
                <a:ea typeface="+mn-ea"/>
                <a:cs typeface="+mn-cs"/>
              </a:rPr>
              <a:t>■ Partners contribute key strengths but protect core competencies.</a:t>
            </a:r>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100705-3381-440D-9940-D8EA92260520}" type="slidenum">
              <a:rPr lang="en-US" altLang="en-US"/>
              <a:pPr/>
              <a:t>36</a:t>
            </a:fld>
            <a:endParaRPr lang="en-US" altLang="en-US" dirty="0"/>
          </a:p>
        </p:txBody>
      </p:sp>
      <p:sp>
        <p:nvSpPr>
          <p:cNvPr id="391170" name="Rectangle 2"/>
          <p:cNvSpPr>
            <a:spLocks noGrp="1" noRot="1" noChangeAspect="1" noChangeArrowheads="1" noTextEdit="1"/>
          </p:cNvSpPr>
          <p:nvPr>
            <p:ph type="sldImg"/>
          </p:nvPr>
        </p:nvSpPr>
        <p:spPr>
          <a:ln/>
        </p:spPr>
      </p:sp>
      <p:sp>
        <p:nvSpPr>
          <p:cNvPr id="391171"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mn-lt"/>
                <a:ea typeface="+mn-ea"/>
                <a:cs typeface="+mn-cs"/>
              </a:rPr>
              <a:t>Corporations operating internationally tend to evolve through five common stages, both in their relationships with widely dispersed geographic markets and in the manner in which they structure their operations and programs. These </a:t>
            </a:r>
            <a:r>
              <a:rPr lang="en-US" sz="1200" b="1" i="0" u="none" strike="noStrike" kern="1200" baseline="0" dirty="0" smtClean="0">
                <a:solidFill>
                  <a:schemeClr val="tx1"/>
                </a:solidFill>
                <a:latin typeface="+mn-lt"/>
                <a:ea typeface="+mn-ea"/>
                <a:cs typeface="+mn-cs"/>
              </a:rPr>
              <a:t>stages of international development </a:t>
            </a:r>
            <a:r>
              <a:rPr lang="en-US" sz="1200" b="0" i="0" u="none" strike="noStrike" kern="1200" baseline="0" dirty="0" smtClean="0">
                <a:solidFill>
                  <a:schemeClr val="tx1"/>
                </a:solidFill>
                <a:latin typeface="+mn-lt"/>
                <a:ea typeface="+mn-ea"/>
                <a:cs typeface="+mn-cs"/>
              </a:rPr>
              <a:t>are:</a:t>
            </a:r>
          </a:p>
          <a:p>
            <a:r>
              <a:rPr lang="en-US" altLang="en-US" dirty="0" smtClean="0"/>
              <a:t>Stage 1: Domestic company</a:t>
            </a:r>
          </a:p>
          <a:p>
            <a:r>
              <a:rPr lang="en-US" altLang="en-US" dirty="0" smtClean="0"/>
              <a:t>Stage 2: Domestic company with export division</a:t>
            </a:r>
          </a:p>
          <a:p>
            <a:r>
              <a:rPr lang="en-US" altLang="en-US" dirty="0" smtClean="0"/>
              <a:t>Stage 3: Primarily domestic company with international division</a:t>
            </a:r>
          </a:p>
          <a:p>
            <a:r>
              <a:rPr lang="en-US" altLang="en-US" dirty="0" smtClean="0"/>
              <a:t>Stage 4: Multinational corporation with multidomestic emphasis</a:t>
            </a:r>
          </a:p>
          <a:p>
            <a:r>
              <a:rPr lang="en-US" altLang="en-US" dirty="0" smtClean="0"/>
              <a:t>Stage 5: Multinational corporation with global emphasis</a:t>
            </a:r>
          </a:p>
          <a:p>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DAF862-D2E1-4C73-A608-B61E8BBD40A6}" type="slidenum">
              <a:rPr lang="en-US" altLang="en-US"/>
              <a:pPr/>
              <a:t>37</a:t>
            </a:fld>
            <a:endParaRPr lang="en-US" altLang="en-US" dirty="0"/>
          </a:p>
        </p:txBody>
      </p:sp>
      <p:sp>
        <p:nvSpPr>
          <p:cNvPr id="392194" name="Rectangle 2"/>
          <p:cNvSpPr>
            <a:spLocks noGrp="1" noRot="1" noChangeAspect="1" noChangeArrowheads="1" noTextEdit="1"/>
          </p:cNvSpPr>
          <p:nvPr>
            <p:ph type="sldImg"/>
          </p:nvPr>
        </p:nvSpPr>
        <p:spPr>
          <a:ln/>
        </p:spPr>
      </p:sp>
      <p:sp>
        <p:nvSpPr>
          <p:cNvPr id="392195"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mn-lt"/>
                <a:ea typeface="+mn-ea"/>
                <a:cs typeface="+mn-cs"/>
              </a:rPr>
              <a:t>The </a:t>
            </a:r>
            <a:r>
              <a:rPr lang="en-US" sz="1200" b="1" i="0" u="none" strike="noStrike" kern="1200" baseline="0" dirty="0" smtClean="0">
                <a:solidFill>
                  <a:schemeClr val="tx1"/>
                </a:solidFill>
                <a:latin typeface="+mn-lt"/>
                <a:ea typeface="+mn-ea"/>
                <a:cs typeface="+mn-cs"/>
              </a:rPr>
              <a:t>product-group structure </a:t>
            </a:r>
            <a:r>
              <a:rPr lang="en-US" sz="1200" b="0" i="0" u="none" strike="noStrike" kern="1200" baseline="0" dirty="0" smtClean="0">
                <a:solidFill>
                  <a:schemeClr val="tx1"/>
                </a:solidFill>
                <a:latin typeface="+mn-lt"/>
                <a:ea typeface="+mn-ea"/>
                <a:cs typeface="+mn-cs"/>
              </a:rPr>
              <a:t>of American Cyanamid enables the company to introduce and manage a similar line of products around the world. This enables the corporation to centralize decision making along product lines and to reduce costs. </a:t>
            </a:r>
          </a:p>
          <a:p>
            <a:r>
              <a:rPr lang="en-US" sz="1200" b="0" i="0" u="none" strike="noStrike" kern="1200" baseline="0" dirty="0" smtClean="0">
                <a:solidFill>
                  <a:schemeClr val="tx1"/>
                </a:solidFill>
                <a:latin typeface="+mn-lt"/>
                <a:ea typeface="+mn-ea"/>
                <a:cs typeface="+mn-cs"/>
              </a:rPr>
              <a:t>The </a:t>
            </a:r>
            <a:r>
              <a:rPr lang="en-US" sz="1200" b="1" i="0" u="none" strike="noStrike" kern="1200" baseline="0" dirty="0" smtClean="0">
                <a:solidFill>
                  <a:schemeClr val="tx1"/>
                </a:solidFill>
                <a:latin typeface="+mn-lt"/>
                <a:ea typeface="+mn-ea"/>
                <a:cs typeface="+mn-cs"/>
              </a:rPr>
              <a:t>geographic-area structure </a:t>
            </a:r>
            <a:r>
              <a:rPr lang="en-US" sz="1200" b="0" i="0" u="none" strike="noStrike" kern="1200" baseline="0" dirty="0" smtClean="0">
                <a:solidFill>
                  <a:schemeClr val="tx1"/>
                </a:solidFill>
                <a:latin typeface="+mn-lt"/>
                <a:ea typeface="+mn-ea"/>
                <a:cs typeface="+mn-cs"/>
              </a:rPr>
              <a:t>allows a company to tailor products to regional differences and to achieve regional coordination.</a:t>
            </a:r>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Two examples of the usual international structure are Nestlé and American Cyanamid. Nestlé’s structure is one in which significant power and authority have been decentralized to geographic entities. This structure is similar to that depicted in </a:t>
            </a:r>
            <a:r>
              <a:rPr lang="en-US" sz="1200" b="1" i="0" u="none" strike="noStrike" kern="1200" baseline="0" dirty="0" smtClean="0">
                <a:solidFill>
                  <a:schemeClr val="tx1"/>
                </a:solidFill>
                <a:latin typeface="+mn-lt"/>
                <a:ea typeface="+mn-ea"/>
                <a:cs typeface="+mn-cs"/>
              </a:rPr>
              <a:t>Figure 9–2,</a:t>
            </a:r>
            <a:r>
              <a:rPr lang="en-US" sz="1200" b="0" i="0" u="none" strike="noStrike" kern="1200" baseline="0" dirty="0" smtClean="0">
                <a:solidFill>
                  <a:schemeClr val="tx1"/>
                </a:solidFill>
                <a:latin typeface="+mn-lt"/>
                <a:ea typeface="+mn-ea"/>
                <a:cs typeface="+mn-cs"/>
              </a:rPr>
              <a:t> in which each geographic set of operating companies has a different group of products.</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38</a:t>
            </a:fld>
            <a:endParaRPr lang="en-US" dirty="0"/>
          </a:p>
        </p:txBody>
      </p:sp>
    </p:spTree>
    <p:extLst>
      <p:ext uri="{BB962C8B-B14F-4D97-AF65-F5344CB8AC3E}">
        <p14:creationId xmlns:p14="http://schemas.microsoft.com/office/powerpoint/2010/main" val="1150415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8DA87F-8CAB-44B7-B0CE-F876D49027AF}" type="slidenum">
              <a:rPr lang="en-US" altLang="en-US"/>
              <a:pPr/>
              <a:t>5</a:t>
            </a:fld>
            <a:endParaRPr lang="en-US" altLang="en-US" dirty="0"/>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mn-lt"/>
                <a:ea typeface="+mn-ea"/>
                <a:cs typeface="+mn-cs"/>
              </a:rPr>
              <a:t>A survey of 93 Fortune 500 firms revealed that more than half of the corporations experienced the following 10 problems when they attempted to implement a strategic change. These problems are listed in order of frequency:</a:t>
            </a:r>
          </a:p>
          <a:p>
            <a:r>
              <a:rPr lang="en-US" sz="1200" b="0" i="0" u="none" strike="noStrike" kern="1200" baseline="0" dirty="0" smtClean="0">
                <a:solidFill>
                  <a:schemeClr val="tx1"/>
                </a:solidFill>
                <a:latin typeface="+mn-lt"/>
                <a:ea typeface="+mn-ea"/>
                <a:cs typeface="+mn-cs"/>
              </a:rPr>
              <a:t>1. Implementation took more time than originally planned.</a:t>
            </a:r>
          </a:p>
          <a:p>
            <a:r>
              <a:rPr lang="en-US" sz="1200" b="0" i="0" u="none" strike="noStrike" kern="1200" baseline="0" dirty="0" smtClean="0">
                <a:solidFill>
                  <a:schemeClr val="tx1"/>
                </a:solidFill>
                <a:latin typeface="+mn-lt"/>
                <a:ea typeface="+mn-ea"/>
                <a:cs typeface="+mn-cs"/>
              </a:rPr>
              <a:t>2. Unanticipated major problems arose.</a:t>
            </a:r>
          </a:p>
          <a:p>
            <a:r>
              <a:rPr lang="en-US" sz="1200" b="0" i="0" u="none" strike="noStrike" kern="1200" baseline="0" dirty="0" smtClean="0">
                <a:solidFill>
                  <a:schemeClr val="tx1"/>
                </a:solidFill>
                <a:latin typeface="+mn-lt"/>
                <a:ea typeface="+mn-ea"/>
                <a:cs typeface="+mn-cs"/>
              </a:rPr>
              <a:t>3. Activities were ineffectively coordinated.</a:t>
            </a:r>
          </a:p>
          <a:p>
            <a:r>
              <a:rPr lang="en-US" sz="1200" b="0" i="0" u="none" strike="noStrike" kern="1200" baseline="0" dirty="0" smtClean="0">
                <a:solidFill>
                  <a:schemeClr val="tx1"/>
                </a:solidFill>
                <a:latin typeface="+mn-lt"/>
                <a:ea typeface="+mn-ea"/>
                <a:cs typeface="+mn-cs"/>
              </a:rPr>
              <a:t>4. Competing activities and crises took attention away from implementation.</a:t>
            </a:r>
          </a:p>
          <a:p>
            <a:r>
              <a:rPr lang="en-US" sz="1200" b="0" i="0" u="none" strike="noStrike" kern="1200" baseline="0" dirty="0" smtClean="0">
                <a:solidFill>
                  <a:schemeClr val="tx1"/>
                </a:solidFill>
                <a:latin typeface="+mn-lt"/>
                <a:ea typeface="+mn-ea"/>
                <a:cs typeface="+mn-cs"/>
              </a:rPr>
              <a:t>5. The involved employees had insufficient capabilities to perform their jobs.</a:t>
            </a:r>
          </a:p>
          <a:p>
            <a:r>
              <a:rPr lang="en-US" sz="1200" b="0" i="0" u="none" strike="noStrike" kern="1200" baseline="0" dirty="0" smtClean="0">
                <a:solidFill>
                  <a:schemeClr val="tx1"/>
                </a:solidFill>
                <a:latin typeface="+mn-lt"/>
                <a:ea typeface="+mn-ea"/>
                <a:cs typeface="+mn-cs"/>
              </a:rPr>
              <a:t>6. Lower-level employees were inadequately trained.</a:t>
            </a:r>
          </a:p>
          <a:p>
            <a:r>
              <a:rPr lang="en-US" sz="1200" b="0" i="0" u="none" strike="noStrike" kern="1200" baseline="0" dirty="0" smtClean="0">
                <a:solidFill>
                  <a:schemeClr val="tx1"/>
                </a:solidFill>
                <a:latin typeface="+mn-lt"/>
                <a:ea typeface="+mn-ea"/>
                <a:cs typeface="+mn-cs"/>
              </a:rPr>
              <a:t>7. Uncontrollable external environmental factors created problems.</a:t>
            </a:r>
          </a:p>
          <a:p>
            <a:r>
              <a:rPr lang="en-US" sz="1200" b="0" i="0" u="none" strike="noStrike" kern="1200" baseline="0" dirty="0" smtClean="0">
                <a:solidFill>
                  <a:schemeClr val="tx1"/>
                </a:solidFill>
                <a:latin typeface="+mn-lt"/>
                <a:ea typeface="+mn-ea"/>
                <a:cs typeface="+mn-cs"/>
              </a:rPr>
              <a:t>8. Departmental managers provided inadequate leadership and direction.</a:t>
            </a:r>
          </a:p>
          <a:p>
            <a:r>
              <a:rPr lang="en-US" sz="1200" b="0" i="0" u="none" strike="noStrike" kern="1200" baseline="0" dirty="0" smtClean="0">
                <a:solidFill>
                  <a:schemeClr val="tx1"/>
                </a:solidFill>
                <a:latin typeface="+mn-lt"/>
                <a:ea typeface="+mn-ea"/>
                <a:cs typeface="+mn-cs"/>
              </a:rPr>
              <a:t>9. Key implementation tasks and activities were poorly defined.</a:t>
            </a:r>
          </a:p>
          <a:p>
            <a:r>
              <a:rPr lang="en-US" sz="1200" b="0" i="0" u="none" strike="noStrike" kern="1200" baseline="0" dirty="0" smtClean="0">
                <a:solidFill>
                  <a:schemeClr val="tx1"/>
                </a:solidFill>
                <a:latin typeface="+mn-lt"/>
                <a:ea typeface="+mn-ea"/>
                <a:cs typeface="+mn-cs"/>
              </a:rPr>
              <a:t>10. The information system inadequately monitored activities.</a:t>
            </a: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84C396-4F3D-401D-846A-A7CAFABEE47A}" type="slidenum">
              <a:rPr lang="en-US" altLang="en-US"/>
              <a:pPr/>
              <a:t>6</a:t>
            </a:fld>
            <a:endParaRPr lang="en-US" altLang="en-US" dirty="0"/>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mn-lt"/>
                <a:ea typeface="+mn-ea"/>
                <a:cs typeface="+mn-cs"/>
              </a:rPr>
              <a:t>In practice, a program is a collection of tactics where a tactic is the individual action taken by the organization as an element of the effort to accomplish a plan.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purpose of a </a:t>
            </a:r>
            <a:r>
              <a:rPr lang="en-US" sz="1200" b="1" i="0" u="none" strike="noStrike" kern="1200" baseline="0" dirty="0" smtClean="0">
                <a:solidFill>
                  <a:schemeClr val="tx1"/>
                </a:solidFill>
                <a:latin typeface="+mn-lt"/>
                <a:ea typeface="+mn-ea"/>
                <a:cs typeface="+mn-cs"/>
              </a:rPr>
              <a:t>program </a:t>
            </a:r>
            <a:r>
              <a:rPr lang="en-US" sz="1200" b="0" i="0" u="none" strike="noStrike" kern="1200" baseline="0" dirty="0" smtClean="0">
                <a:solidFill>
                  <a:schemeClr val="tx1"/>
                </a:solidFill>
                <a:latin typeface="+mn-lt"/>
                <a:ea typeface="+mn-ea"/>
                <a:cs typeface="+mn-cs"/>
              </a:rPr>
              <a:t>or a tactic is to make a strategy action-oriented.</a:t>
            </a:r>
          </a:p>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a:t>
            </a:r>
            <a:r>
              <a:rPr lang="en-US" sz="1200" b="1" i="0" u="none" strike="noStrike" kern="1200" baseline="0" dirty="0" smtClean="0">
                <a:solidFill>
                  <a:schemeClr val="tx1"/>
                </a:solidFill>
                <a:latin typeface="+mn-lt"/>
                <a:ea typeface="+mn-ea"/>
                <a:cs typeface="+mn-cs"/>
              </a:rPr>
              <a:t>timing tactic </a:t>
            </a:r>
            <a:r>
              <a:rPr lang="en-US" sz="1200" b="0" i="0" u="none" strike="noStrike" kern="1200" baseline="0" dirty="0" smtClean="0">
                <a:solidFill>
                  <a:schemeClr val="tx1"/>
                </a:solidFill>
                <a:latin typeface="+mn-lt"/>
                <a:ea typeface="+mn-ea"/>
                <a:cs typeface="+mn-cs"/>
              </a:rPr>
              <a:t>deals with </a:t>
            </a:r>
            <a:r>
              <a:rPr lang="en-US" sz="1200" b="0" i="1" u="none" strike="noStrike" kern="1200" baseline="0" dirty="0" smtClean="0">
                <a:solidFill>
                  <a:schemeClr val="tx1"/>
                </a:solidFill>
                <a:latin typeface="+mn-lt"/>
                <a:ea typeface="+mn-ea"/>
                <a:cs typeface="+mn-cs"/>
              </a:rPr>
              <a:t>when </a:t>
            </a:r>
            <a:r>
              <a:rPr lang="en-US" sz="1200" b="0" i="0" u="none" strike="noStrike" kern="1200" baseline="0" dirty="0" smtClean="0">
                <a:solidFill>
                  <a:schemeClr val="tx1"/>
                </a:solidFill>
                <a:latin typeface="+mn-lt"/>
                <a:ea typeface="+mn-ea"/>
                <a:cs typeface="+mn-cs"/>
              </a:rPr>
              <a:t>a company implements a strategy. The first company to manufacture and sell a new product or service is called the </a:t>
            </a:r>
            <a:r>
              <a:rPr lang="en-US" sz="1200" b="1" i="0" u="none" strike="noStrike" kern="1200" baseline="0" dirty="0" smtClean="0">
                <a:solidFill>
                  <a:schemeClr val="tx1"/>
                </a:solidFill>
                <a:latin typeface="+mn-lt"/>
                <a:ea typeface="+mn-ea"/>
                <a:cs typeface="+mn-cs"/>
              </a:rPr>
              <a:t>first mover </a:t>
            </a:r>
            <a:r>
              <a:rPr lang="en-US" sz="1200" b="0" i="0" u="none" strike="noStrike" kern="1200" baseline="0" dirty="0" smtClean="0">
                <a:solidFill>
                  <a:schemeClr val="tx1"/>
                </a:solidFill>
                <a:latin typeface="+mn-lt"/>
                <a:ea typeface="+mn-ea"/>
                <a:cs typeface="+mn-cs"/>
              </a:rPr>
              <a:t>(or pioneer).</a:t>
            </a:r>
          </a:p>
          <a:p>
            <a:r>
              <a:rPr lang="en-US" sz="1200" b="1" i="0" u="none" strike="noStrike" kern="1200" baseline="0" dirty="0" smtClean="0">
                <a:solidFill>
                  <a:schemeClr val="tx1"/>
                </a:solidFill>
                <a:latin typeface="+mn-lt"/>
                <a:ea typeface="+mn-ea"/>
                <a:cs typeface="+mn-cs"/>
              </a:rPr>
              <a:t>Late movers </a:t>
            </a:r>
            <a:r>
              <a:rPr lang="en-US" sz="1200" b="0" i="0" u="none" strike="noStrike" kern="1200" baseline="0" dirty="0" smtClean="0">
                <a:solidFill>
                  <a:schemeClr val="tx1"/>
                </a:solidFill>
                <a:latin typeface="+mn-lt"/>
                <a:ea typeface="+mn-ea"/>
                <a:cs typeface="+mn-cs"/>
              </a:rPr>
              <a:t>may be able to imitate the technological advances of others (and thus keep R&amp;D costs low), keep risks down by waiting until a new technological standard or market is </a:t>
            </a:r>
            <a:r>
              <a:rPr lang="en-US" sz="1200" b="0" i="0" u="none" strike="noStrike" kern="1200" baseline="0" dirty="0" smtClean="0">
                <a:solidFill>
                  <a:schemeClr val="tx1"/>
                </a:solidFill>
                <a:latin typeface="+mn-lt"/>
                <a:ea typeface="+mn-ea"/>
                <a:cs typeface="+mn-cs"/>
              </a:rPr>
              <a:t>established </a:t>
            </a:r>
            <a:r>
              <a:rPr lang="en-US" sz="1200" b="0" i="0" u="none" strike="noStrike" kern="1200" baseline="0" dirty="0" smtClean="0">
                <a:solidFill>
                  <a:schemeClr val="tx1"/>
                </a:solidFill>
                <a:latin typeface="+mn-lt"/>
                <a:ea typeface="+mn-ea"/>
                <a:cs typeface="+mn-cs"/>
              </a:rPr>
              <a:t>and take advantage of the first mover’s natural inclination to ignore market segments</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7</a:t>
            </a:fld>
            <a:endParaRPr lang="en-US" dirty="0"/>
          </a:p>
        </p:txBody>
      </p:sp>
    </p:spTree>
    <p:extLst>
      <p:ext uri="{BB962C8B-B14F-4D97-AF65-F5344CB8AC3E}">
        <p14:creationId xmlns:p14="http://schemas.microsoft.com/office/powerpoint/2010/main" val="2225854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a:t>
            </a:r>
            <a:r>
              <a:rPr lang="en-US" sz="1200" b="1" i="0" u="none" strike="noStrike" kern="1200" baseline="0" dirty="0" smtClean="0">
                <a:solidFill>
                  <a:schemeClr val="tx1"/>
                </a:solidFill>
                <a:latin typeface="+mn-lt"/>
                <a:ea typeface="+mn-ea"/>
                <a:cs typeface="+mn-cs"/>
              </a:rPr>
              <a:t>market location tactic </a:t>
            </a:r>
            <a:r>
              <a:rPr lang="en-US" sz="1200" b="0" i="0" u="none" strike="noStrike" kern="1200" baseline="0" dirty="0" smtClean="0">
                <a:solidFill>
                  <a:schemeClr val="tx1"/>
                </a:solidFill>
                <a:latin typeface="+mn-lt"/>
                <a:ea typeface="+mn-ea"/>
                <a:cs typeface="+mn-cs"/>
              </a:rPr>
              <a:t>deals with </a:t>
            </a:r>
            <a:r>
              <a:rPr lang="en-US" sz="1200" b="0" i="1" u="none" strike="noStrike" kern="1200" baseline="0" dirty="0" smtClean="0">
                <a:solidFill>
                  <a:schemeClr val="tx1"/>
                </a:solidFill>
                <a:latin typeface="+mn-lt"/>
                <a:ea typeface="+mn-ea"/>
                <a:cs typeface="+mn-cs"/>
              </a:rPr>
              <a:t>where </a:t>
            </a:r>
            <a:r>
              <a:rPr lang="en-US" sz="1200" b="0" i="0" u="none" strike="noStrike" kern="1200" baseline="0" dirty="0" smtClean="0">
                <a:solidFill>
                  <a:schemeClr val="tx1"/>
                </a:solidFill>
                <a:latin typeface="+mn-lt"/>
                <a:ea typeface="+mn-ea"/>
                <a:cs typeface="+mn-cs"/>
              </a:rPr>
              <a:t>a company implements a strategy. A company or business unit can implement a competitive strategy either offensively or defensively. An </a:t>
            </a:r>
            <a:r>
              <a:rPr lang="en-US" sz="1200" b="0" i="1" u="none" strike="noStrike" kern="1200" baseline="0" dirty="0" smtClean="0">
                <a:solidFill>
                  <a:schemeClr val="tx1"/>
                </a:solidFill>
                <a:latin typeface="+mn-lt"/>
                <a:ea typeface="+mn-ea"/>
                <a:cs typeface="+mn-cs"/>
              </a:rPr>
              <a:t>offensive tactic </a:t>
            </a:r>
            <a:r>
              <a:rPr lang="en-US" sz="1200" b="0" i="0" u="none" strike="noStrike" kern="1200" baseline="0" dirty="0" smtClean="0">
                <a:solidFill>
                  <a:schemeClr val="tx1"/>
                </a:solidFill>
                <a:latin typeface="+mn-lt"/>
                <a:ea typeface="+mn-ea"/>
                <a:cs typeface="+mn-cs"/>
              </a:rPr>
              <a:t>usually takes place in an established competitor’s market location. A </a:t>
            </a:r>
            <a:r>
              <a:rPr lang="en-US" sz="1200" b="0" i="1" u="none" strike="noStrike" kern="1200" baseline="0" dirty="0" smtClean="0">
                <a:solidFill>
                  <a:schemeClr val="tx1"/>
                </a:solidFill>
                <a:latin typeface="+mn-lt"/>
                <a:ea typeface="+mn-ea"/>
                <a:cs typeface="+mn-cs"/>
              </a:rPr>
              <a:t>defensive tactic </a:t>
            </a:r>
            <a:r>
              <a:rPr lang="en-US" sz="1200" b="0" i="0" u="none" strike="noStrike" kern="1200" baseline="0" dirty="0" smtClean="0">
                <a:solidFill>
                  <a:schemeClr val="tx1"/>
                </a:solidFill>
                <a:latin typeface="+mn-lt"/>
                <a:ea typeface="+mn-ea"/>
                <a:cs typeface="+mn-cs"/>
              </a:rPr>
              <a:t>usually takes place in the firm’s own current market position as a defense against possible attack by a rival.</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8</a:t>
            </a:fld>
            <a:endParaRPr lang="en-US" dirty="0"/>
          </a:p>
        </p:txBody>
      </p:sp>
    </p:spTree>
    <p:extLst>
      <p:ext uri="{BB962C8B-B14F-4D97-AF65-F5344CB8AC3E}">
        <p14:creationId xmlns:p14="http://schemas.microsoft.com/office/powerpoint/2010/main" val="895277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Some of the methods used to attack a competitor’s position are:</a:t>
            </a:r>
          </a:p>
          <a:p>
            <a:pPr marL="171450" indent="-171450">
              <a:buFont typeface="Arial" panose="020B0604020202020204" pitchFamily="34" charset="0"/>
              <a:buChar char="•"/>
            </a:pPr>
            <a:r>
              <a:rPr lang="en-US" dirty="0" smtClean="0"/>
              <a:t>Frontal assault</a:t>
            </a:r>
          </a:p>
          <a:p>
            <a:pPr marL="171450" indent="-171450">
              <a:buFont typeface="Arial" panose="020B0604020202020204" pitchFamily="34" charset="0"/>
              <a:buChar char="•"/>
            </a:pPr>
            <a:r>
              <a:rPr lang="en-US" dirty="0" smtClean="0"/>
              <a:t>Flanking maneuver</a:t>
            </a:r>
          </a:p>
          <a:p>
            <a:pPr marL="171450" indent="-171450">
              <a:buFont typeface="Arial" panose="020B0604020202020204" pitchFamily="34" charset="0"/>
              <a:buChar char="•"/>
            </a:pPr>
            <a:r>
              <a:rPr lang="en-US" dirty="0" smtClean="0"/>
              <a:t>Bypass attack</a:t>
            </a:r>
          </a:p>
          <a:p>
            <a:pPr marL="171450" indent="-171450">
              <a:buFont typeface="Arial" panose="020B0604020202020204" pitchFamily="34" charset="0"/>
              <a:buChar char="•"/>
            </a:pPr>
            <a:r>
              <a:rPr lang="en-US" dirty="0" smtClean="0"/>
              <a:t>Encirclement</a:t>
            </a:r>
          </a:p>
          <a:p>
            <a:pPr marL="171450" indent="-171450">
              <a:buFont typeface="Arial" panose="020B0604020202020204" pitchFamily="34" charset="0"/>
              <a:buChar char="•"/>
            </a:pPr>
            <a:r>
              <a:rPr lang="en-US" dirty="0" smtClean="0"/>
              <a:t>Guerilla warfare</a:t>
            </a: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9</a:t>
            </a:fld>
            <a:endParaRPr lang="en-US" dirty="0"/>
          </a:p>
        </p:txBody>
      </p:sp>
    </p:spTree>
    <p:extLst>
      <p:ext uri="{BB962C8B-B14F-4D97-AF65-F5344CB8AC3E}">
        <p14:creationId xmlns:p14="http://schemas.microsoft.com/office/powerpoint/2010/main" val="97687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These tactics deliberately reduce short-term profitability to ensure long-term profitability: </a:t>
            </a:r>
            <a:r>
              <a:rPr lang="en-US" sz="1200" b="0" i="0" u="none" strike="noStrike" kern="1200" baseline="0" dirty="0" smtClean="0">
                <a:solidFill>
                  <a:schemeClr val="tx1"/>
                </a:solidFill>
                <a:latin typeface="+mn-lt"/>
                <a:ea typeface="+mn-ea"/>
                <a:cs typeface="+mn-cs"/>
              </a:rPr>
              <a:t>r</a:t>
            </a:r>
            <a:r>
              <a:rPr lang="en-US" dirty="0" smtClean="0"/>
              <a:t>aise </a:t>
            </a:r>
            <a:r>
              <a:rPr lang="en-US" dirty="0" smtClean="0"/>
              <a:t>structural barriers, </a:t>
            </a:r>
            <a:r>
              <a:rPr lang="en-US" dirty="0" smtClean="0"/>
              <a:t>increase </a:t>
            </a:r>
            <a:r>
              <a:rPr lang="en-US" dirty="0" smtClean="0"/>
              <a:t>expected retaliation and </a:t>
            </a:r>
            <a:r>
              <a:rPr lang="en-US" dirty="0" smtClean="0"/>
              <a:t>lower </a:t>
            </a:r>
            <a:r>
              <a:rPr lang="en-US" dirty="0" smtClean="0"/>
              <a:t>the inducement for </a:t>
            </a:r>
            <a:r>
              <a:rPr lang="en-US" dirty="0" smtClean="0"/>
              <a:t>attack.</a:t>
            </a:r>
            <a:endParaRPr lang="en-US" dirty="0" smtClean="0"/>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10</a:t>
            </a:fld>
            <a:endParaRPr lang="en-US" dirty="0"/>
          </a:p>
        </p:txBody>
      </p:sp>
    </p:spTree>
    <p:extLst>
      <p:ext uri="{BB962C8B-B14F-4D97-AF65-F5344CB8AC3E}">
        <p14:creationId xmlns:p14="http://schemas.microsoft.com/office/powerpoint/2010/main" val="6836536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181600" y="457201"/>
            <a:ext cx="3276600" cy="3143250"/>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181600" y="3886200"/>
            <a:ext cx="32766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3BA836C6-F704-448B-94C4-5B456B503172}" type="slidenum">
              <a:rPr lang="en-US" smtClean="0"/>
              <a:pPr/>
              <a:t>‹#›</a:t>
            </a:fld>
            <a:endParaRPr lang="en-US" dirty="0"/>
          </a:p>
        </p:txBody>
      </p:sp>
      <p:pic>
        <p:nvPicPr>
          <p:cNvPr id="10" name="Picture 9" descr="wheelan 14e cover.JPG"/>
          <p:cNvPicPr>
            <a:picLocks noChangeAspect="1"/>
          </p:cNvPicPr>
          <p:nvPr userDrawn="1"/>
        </p:nvPicPr>
        <p:blipFill>
          <a:blip r:embed="rId3" cstate="print"/>
          <a:stretch>
            <a:fillRect/>
          </a:stretch>
        </p:blipFill>
        <p:spPr>
          <a:xfrm>
            <a:off x="838200" y="914400"/>
            <a:ext cx="3865374" cy="5181600"/>
          </a:xfrm>
          <a:prstGeom prst="rect">
            <a:avLst/>
          </a:prstGeom>
        </p:spPr>
      </p:pic>
    </p:spTree>
    <p:extLst>
      <p:ext uri="{BB962C8B-B14F-4D97-AF65-F5344CB8AC3E}">
        <p14:creationId xmlns:p14="http://schemas.microsoft.com/office/powerpoint/2010/main" val="364235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2015 Pearson Education, Inc. </a:t>
            </a:r>
            <a:endParaRPr lang="en-US" dirty="0"/>
          </a:p>
        </p:txBody>
      </p:sp>
      <p:sp>
        <p:nvSpPr>
          <p:cNvPr id="6" name="Slide Number Placeholder 5"/>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3004763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2015 Pearson Education, Inc. </a:t>
            </a:r>
            <a:endParaRPr lang="en-US" dirty="0"/>
          </a:p>
        </p:txBody>
      </p:sp>
      <p:sp>
        <p:nvSpPr>
          <p:cNvPr id="6" name="Slide Number Placeholder 5"/>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2692534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3124200" cy="473075"/>
          </a:xfrm>
          <a:prstGeom prst="rect">
            <a:avLst/>
          </a:prstGeom>
        </p:spPr>
        <p:txBody>
          <a:bodyPr/>
          <a:lstStyle>
            <a:lvl1pPr>
              <a:defRPr/>
            </a:lvl1pPr>
          </a:lstStyle>
          <a:p>
            <a:endParaRPr lang="en-US" altLang="en-US" dirty="0"/>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ltLang="en-US" dirty="0" smtClean="0"/>
              <a:t>Copyright © 2015 Pearson Education, Inc. </a:t>
            </a:r>
            <a:endParaRPr lang="en-US" altLang="en-US" dirty="0"/>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endParaRPr lang="en-US" altLang="en-US" dirty="0"/>
          </a:p>
          <a:p>
            <a:r>
              <a:rPr lang="en-US" altLang="en-US" dirty="0"/>
              <a:t>9-</a:t>
            </a:r>
            <a:fld id="{16D7A571-D583-4E1F-B6AE-3661E73D5F46}" type="slidenum">
              <a:rPr lang="en-US" altLang="en-US"/>
              <a:pPr/>
              <a:t>‹#›</a:t>
            </a:fld>
            <a:endParaRPr lang="en-US" altLang="en-US" dirty="0"/>
          </a:p>
        </p:txBody>
      </p:sp>
    </p:spTree>
    <p:extLst>
      <p:ext uri="{BB962C8B-B14F-4D97-AF65-F5344CB8AC3E}">
        <p14:creationId xmlns:p14="http://schemas.microsoft.com/office/powerpoint/2010/main" val="890896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461963" indent="-461963">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Copyright © 2015 Pearson Education, Inc. </a:t>
            </a:r>
            <a:endParaRPr lang="en-US" dirty="0"/>
          </a:p>
        </p:txBody>
      </p:sp>
      <p:sp>
        <p:nvSpPr>
          <p:cNvPr id="6" name="Slide Number Placeholder 5"/>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3433426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2015 Pearson Education, Inc. </a:t>
            </a:r>
            <a:endParaRPr lang="en-US" dirty="0"/>
          </a:p>
        </p:txBody>
      </p:sp>
      <p:sp>
        <p:nvSpPr>
          <p:cNvPr id="6" name="Slide Number Placeholder 5"/>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3098730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4525963"/>
          </a:xfrm>
        </p:spPr>
        <p:txBody>
          <a:bodyPr/>
          <a:lstStyle>
            <a:lvl1pPr marL="461963" indent="-461963">
              <a:defRPr sz="3000"/>
            </a:lvl1pPr>
            <a:lvl2pPr>
              <a:defRPr sz="27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52600"/>
            <a:ext cx="4038600" cy="4525963"/>
          </a:xfrm>
        </p:spPr>
        <p:txBody>
          <a:bodyPr/>
          <a:lstStyle>
            <a:lvl1pPr marL="461963" indent="-461963">
              <a:defRPr sz="3000"/>
            </a:lvl1pPr>
            <a:lvl2pPr>
              <a:defRPr sz="27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r>
              <a:rPr lang="en-US" dirty="0" smtClean="0"/>
              <a:t>Copyright © 2015 Pearson Education, Inc. </a:t>
            </a:r>
            <a:endParaRPr lang="en-US" dirty="0"/>
          </a:p>
        </p:txBody>
      </p:sp>
      <p:sp>
        <p:nvSpPr>
          <p:cNvPr id="7" name="Slide Number Placeholder 6"/>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3384212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Copyright © 2015 Pearson Education, Inc. </a:t>
            </a:r>
            <a:endParaRPr lang="en-US" dirty="0"/>
          </a:p>
        </p:txBody>
      </p:sp>
      <p:sp>
        <p:nvSpPr>
          <p:cNvPr id="9" name="Slide Number Placeholder 8"/>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2275895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3509046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Copyright © 2015 Pearson Education, Inc. </a:t>
            </a:r>
            <a:endParaRPr lang="en-US" dirty="0"/>
          </a:p>
        </p:txBody>
      </p:sp>
      <p:sp>
        <p:nvSpPr>
          <p:cNvPr id="4" name="Slide Number Placeholder 3"/>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136162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Copyright © 2015 Pearson Education, Inc. </a:t>
            </a:r>
            <a:endParaRPr lang="en-US" dirty="0"/>
          </a:p>
        </p:txBody>
      </p:sp>
      <p:sp>
        <p:nvSpPr>
          <p:cNvPr id="7" name="Slide Number Placeholder 6"/>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133818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Copyright © 2015 Pearson Education, Inc. </a:t>
            </a:r>
            <a:endParaRPr lang="en-US" dirty="0"/>
          </a:p>
        </p:txBody>
      </p:sp>
      <p:sp>
        <p:nvSpPr>
          <p:cNvPr id="7" name="Slide Number Placeholder 6"/>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49033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1524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086100" y="6492875"/>
            <a:ext cx="2971800" cy="365125"/>
          </a:xfrm>
          <a:prstGeom prst="rect">
            <a:avLst/>
          </a:prstGeom>
        </p:spPr>
        <p:txBody>
          <a:bodyPr vert="horz" lIns="91440" tIns="45720" rIns="91440" bIns="45720" rtlCol="0" anchor="ctr"/>
          <a:lstStyle>
            <a:lvl1pPr algn="ctr">
              <a:defRPr sz="1200" b="0">
                <a:solidFill>
                  <a:schemeClr val="tx1"/>
                </a:solidFill>
              </a:defRPr>
            </a:lvl1pPr>
          </a:lstStyle>
          <a:p>
            <a:pPr algn="l"/>
            <a:r>
              <a:rPr lang="en-US" dirty="0" smtClean="0"/>
              <a:t>Copyright © 2015 Pearson Education, Inc. </a:t>
            </a:r>
            <a:endParaRPr lang="en-US" dirty="0"/>
          </a:p>
        </p:txBody>
      </p:sp>
      <p:sp>
        <p:nvSpPr>
          <p:cNvPr id="6" name="Slide Number Placeholder 5"/>
          <p:cNvSpPr>
            <a:spLocks noGrp="1"/>
          </p:cNvSpPr>
          <p:nvPr>
            <p:ph type="sldNum" sz="quarter" idx="4"/>
          </p:nvPr>
        </p:nvSpPr>
        <p:spPr>
          <a:xfrm>
            <a:off x="7010400" y="6487696"/>
            <a:ext cx="2133600" cy="365125"/>
          </a:xfrm>
          <a:prstGeom prst="rect">
            <a:avLst/>
          </a:prstGeom>
        </p:spPr>
        <p:txBody>
          <a:bodyPr vert="horz" lIns="91440" tIns="45720" rIns="91440" bIns="45720" rtlCol="0" anchor="ctr"/>
          <a:lstStyle>
            <a:lvl1pPr algn="r">
              <a:defRPr sz="1200">
                <a:solidFill>
                  <a:schemeClr val="tx1"/>
                </a:solidFill>
              </a:defRPr>
            </a:lvl1pPr>
          </a:lstStyle>
          <a:p>
            <a:r>
              <a:rPr lang="en-US" dirty="0" smtClean="0"/>
              <a:t>3-</a:t>
            </a:r>
            <a:fld id="{3BA836C6-F704-448B-94C4-5B456B503172}" type="slidenum">
              <a:rPr lang="en-US" smtClean="0"/>
              <a:pPr/>
              <a:t>‹#›</a:t>
            </a:fld>
            <a:endParaRPr lang="en-US" dirty="0"/>
          </a:p>
        </p:txBody>
      </p:sp>
      <p:cxnSp>
        <p:nvCxnSpPr>
          <p:cNvPr id="9" name="Straight Connector 8"/>
          <p:cNvCxnSpPr/>
          <p:nvPr userDrawn="1"/>
        </p:nvCxnSpPr>
        <p:spPr>
          <a:xfrm>
            <a:off x="0" y="1524000"/>
            <a:ext cx="9144000" cy="0"/>
          </a:xfrm>
          <a:prstGeom prst="line">
            <a:avLst/>
          </a:prstGeom>
          <a:ln w="38100">
            <a:solidFill>
              <a:schemeClr val="accent1">
                <a:lumMod val="75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7200" y="6400800"/>
            <a:ext cx="8229600"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501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461963" indent="-461963" algn="l" defTabSz="914400" rtl="0" eaLnBrk="1" latinLnBrk="0" hangingPunct="1">
        <a:spcBef>
          <a:spcPct val="20000"/>
        </a:spcBef>
        <a:buClr>
          <a:srgbClr val="00CC00"/>
        </a:buClr>
        <a:buSzPct val="125000"/>
        <a:buFont typeface="Wingdings" panose="05000000000000000000" pitchFamily="2" charset="2"/>
        <a:buChar char="ª"/>
        <a:defRPr sz="3200" kern="1200">
          <a:solidFill>
            <a:schemeClr val="tx1"/>
          </a:solidFill>
          <a:latin typeface="+mn-lt"/>
          <a:ea typeface="+mn-ea"/>
          <a:cs typeface="+mn-cs"/>
        </a:defRPr>
      </a:lvl1pPr>
      <a:lvl2pPr marL="798513" indent="-341313" algn="l" defTabSz="914400" rtl="0" eaLnBrk="1" latinLnBrk="0" hangingPunct="1">
        <a:spcBef>
          <a:spcPct val="20000"/>
        </a:spcBef>
        <a:buClr>
          <a:schemeClr val="tx2">
            <a:lumMod val="75000"/>
          </a:schemeClr>
        </a:buClr>
        <a:buFont typeface="Wingdings 3" panose="05040102010807070707" pitchFamily="18" charset="2"/>
        <a:buChar char="9"/>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457201"/>
            <a:ext cx="4191000" cy="3143250"/>
          </a:xfrm>
        </p:spPr>
        <p:txBody>
          <a:bodyPr/>
          <a:lstStyle/>
          <a:p>
            <a:r>
              <a:rPr lang="en-US" dirty="0" smtClean="0"/>
              <a:t>Strategy</a:t>
            </a:r>
            <a:r>
              <a:rPr lang="en-US" dirty="0"/>
              <a:t/>
            </a:r>
            <a:br>
              <a:rPr lang="en-US" dirty="0"/>
            </a:br>
            <a:r>
              <a:rPr lang="en-US" dirty="0" smtClean="0"/>
              <a:t>Implementation</a:t>
            </a:r>
            <a:r>
              <a:rPr lang="en-US" dirty="0"/>
              <a:t>:</a:t>
            </a:r>
            <a:br>
              <a:rPr lang="en-US" dirty="0"/>
            </a:br>
            <a:r>
              <a:rPr lang="en-US" dirty="0" smtClean="0"/>
              <a:t>Organizing </a:t>
            </a:r>
            <a:r>
              <a:rPr lang="en-US" dirty="0"/>
              <a:t>for Action</a:t>
            </a:r>
          </a:p>
        </p:txBody>
      </p:sp>
      <p:sp>
        <p:nvSpPr>
          <p:cNvPr id="3" name="Subtitle 2"/>
          <p:cNvSpPr>
            <a:spLocks noGrp="1"/>
          </p:cNvSpPr>
          <p:nvPr>
            <p:ph type="subTitle" idx="1"/>
          </p:nvPr>
        </p:nvSpPr>
        <p:spPr>
          <a:xfrm>
            <a:off x="5181600" y="4495800"/>
            <a:ext cx="3276600" cy="1143000"/>
          </a:xfrm>
        </p:spPr>
        <p:txBody>
          <a:bodyPr/>
          <a:lstStyle/>
          <a:p>
            <a:r>
              <a:rPr lang="en-US" dirty="0" smtClean="0"/>
              <a:t>Chapter 9</a:t>
            </a:r>
            <a:endParaRPr lang="en-US" dirty="0"/>
          </a:p>
        </p:txBody>
      </p:sp>
    </p:spTree>
    <p:extLst>
      <p:ext uri="{BB962C8B-B14F-4D97-AF65-F5344CB8AC3E}">
        <p14:creationId xmlns:p14="http://schemas.microsoft.com/office/powerpoint/2010/main" val="2832396447"/>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Defensive Tactics</a:t>
            </a:r>
            <a:endParaRPr lang="en-US" dirty="0"/>
          </a:p>
        </p:txBody>
      </p:sp>
      <p:sp>
        <p:nvSpPr>
          <p:cNvPr id="3" name="Content Placeholder 2"/>
          <p:cNvSpPr>
            <a:spLocks noGrp="1"/>
          </p:cNvSpPr>
          <p:nvPr>
            <p:ph idx="1"/>
          </p:nvPr>
        </p:nvSpPr>
        <p:spPr/>
        <p:txBody>
          <a:bodyPr/>
          <a:lstStyle/>
          <a:p>
            <a:r>
              <a:rPr lang="en-US" dirty="0" smtClean="0"/>
              <a:t>Raise structural barriers</a:t>
            </a:r>
          </a:p>
          <a:p>
            <a:r>
              <a:rPr lang="en-US" dirty="0" smtClean="0"/>
              <a:t>Increase expected retaliation</a:t>
            </a:r>
          </a:p>
          <a:p>
            <a:r>
              <a:rPr lang="en-US" dirty="0" smtClean="0"/>
              <a:t>Lower the inducement for attack</a:t>
            </a:r>
            <a:endParaRPr lang="en-US"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9-</a:t>
            </a:r>
            <a:fld id="{3BA836C6-F704-448B-94C4-5B456B503172}" type="slidenum">
              <a:rPr lang="en-US" smtClean="0"/>
              <a:pPr/>
              <a:t>10</a:t>
            </a:fld>
            <a:endParaRPr lang="en-US" dirty="0"/>
          </a:p>
        </p:txBody>
      </p:sp>
    </p:spTree>
    <p:extLst>
      <p:ext uri="{BB962C8B-B14F-4D97-AF65-F5344CB8AC3E}">
        <p14:creationId xmlns:p14="http://schemas.microsoft.com/office/powerpoint/2010/main" val="167091735"/>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Developing Programs, Budgets </a:t>
            </a:r>
            <a:br>
              <a:rPr lang="en-US" altLang="en-US" dirty="0" smtClean="0"/>
            </a:br>
            <a:r>
              <a:rPr lang="en-US" altLang="en-US" dirty="0" smtClean="0"/>
              <a:t>and Procedures</a:t>
            </a:r>
            <a:endParaRPr lang="en-US" dirty="0"/>
          </a:p>
        </p:txBody>
      </p:sp>
      <p:sp>
        <p:nvSpPr>
          <p:cNvPr id="354308" name="Rectangle 4"/>
          <p:cNvSpPr>
            <a:spLocks noGrp="1" noChangeArrowheads="1"/>
          </p:cNvSpPr>
          <p:nvPr>
            <p:ph idx="1"/>
          </p:nvPr>
        </p:nvSpPr>
        <p:spPr/>
        <p:txBody>
          <a:bodyPr>
            <a:normAutofit/>
          </a:bodyPr>
          <a:lstStyle/>
          <a:p>
            <a:r>
              <a:rPr lang="en-US" dirty="0" smtClean="0"/>
              <a:t>Planning a </a:t>
            </a:r>
            <a:r>
              <a:rPr lang="en-US" b="1" dirty="0">
                <a:solidFill>
                  <a:schemeClr val="tx2">
                    <a:lumMod val="60000"/>
                    <a:lumOff val="40000"/>
                  </a:schemeClr>
                </a:solidFill>
              </a:rPr>
              <a:t>budget</a:t>
            </a:r>
            <a:r>
              <a:rPr lang="en-US" dirty="0"/>
              <a:t> is the last real check a corporation has on the feasibility of its selected </a:t>
            </a:r>
            <a:r>
              <a:rPr lang="en-US" dirty="0" smtClean="0"/>
              <a:t>strategy.</a:t>
            </a:r>
          </a:p>
          <a:p>
            <a:endParaRPr lang="en-US" altLang="en-US" sz="800" dirty="0" smtClean="0"/>
          </a:p>
          <a:p>
            <a:r>
              <a:rPr lang="en-US" altLang="en-US" b="1" dirty="0" smtClean="0"/>
              <a:t>Procedures</a:t>
            </a:r>
          </a:p>
          <a:p>
            <a:pPr lvl="1"/>
            <a:r>
              <a:rPr lang="en-US" altLang="en-US" dirty="0" smtClean="0"/>
              <a:t>detail the various activities that must be carried out to complete a corporation’s programs</a:t>
            </a:r>
          </a:p>
          <a:p>
            <a:pPr lvl="1"/>
            <a:r>
              <a:rPr lang="en-US" altLang="en-US" dirty="0" smtClean="0"/>
              <a:t>Standard operating procedures</a:t>
            </a:r>
          </a:p>
          <a:p>
            <a:endParaRPr lang="en-US" altLang="en-US" dirty="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6" name="Slide Number Placeholder 7"/>
          <p:cNvSpPr>
            <a:spLocks noGrp="1"/>
          </p:cNvSpPr>
          <p:nvPr>
            <p:ph type="sldNum" sz="quarter" idx="12"/>
          </p:nvPr>
        </p:nvSpPr>
        <p:spPr/>
        <p:txBody>
          <a:bodyPr/>
          <a:lstStyle/>
          <a:p>
            <a:endParaRPr lang="en-US" altLang="en-US" dirty="0" smtClean="0"/>
          </a:p>
          <a:p>
            <a:r>
              <a:rPr lang="en-US" altLang="en-US" dirty="0" smtClean="0"/>
              <a:t>9-</a:t>
            </a:r>
            <a:fld id="{9F97AA3D-3B07-41D9-8295-F0594D4FED89}" type="slidenum">
              <a:rPr lang="en-US" altLang="en-US" smtClean="0"/>
              <a:pPr/>
              <a:t>11</a:t>
            </a:fld>
            <a:endParaRPr lang="en-US" altLang="en-US" dirty="0"/>
          </a:p>
        </p:txBody>
      </p:sp>
    </p:spTree>
    <p:extLst>
      <p:ext uri="{BB962C8B-B14F-4D97-AF65-F5344CB8AC3E}">
        <p14:creationId xmlns:p14="http://schemas.microsoft.com/office/powerpoint/2010/main" val="2831478753"/>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Achieving Synergy</a:t>
            </a:r>
            <a:endParaRPr lang="en-US" dirty="0"/>
          </a:p>
        </p:txBody>
      </p:sp>
      <p:sp>
        <p:nvSpPr>
          <p:cNvPr id="317444" name="Rectangle 4"/>
          <p:cNvSpPr>
            <a:spLocks noGrp="1" noChangeArrowheads="1"/>
          </p:cNvSpPr>
          <p:nvPr>
            <p:ph idx="1"/>
          </p:nvPr>
        </p:nvSpPr>
        <p:spPr/>
        <p:txBody>
          <a:bodyPr>
            <a:normAutofit/>
          </a:bodyPr>
          <a:lstStyle/>
          <a:p>
            <a:r>
              <a:rPr lang="en-US" altLang="en-US" b="1" dirty="0" smtClean="0"/>
              <a:t>Synergy</a:t>
            </a:r>
          </a:p>
          <a:p>
            <a:pPr lvl="1"/>
            <a:r>
              <a:rPr lang="en-US" altLang="en-US" dirty="0" smtClean="0"/>
              <a:t>exists for a divisional corporation if the return on investment is greater than what the return would be if each division were an independent business</a:t>
            </a:r>
          </a:p>
          <a:p>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7" name="Slide Number Placeholder 7"/>
          <p:cNvSpPr>
            <a:spLocks noGrp="1"/>
          </p:cNvSpPr>
          <p:nvPr>
            <p:ph type="sldNum" sz="quarter" idx="12"/>
          </p:nvPr>
        </p:nvSpPr>
        <p:spPr/>
        <p:txBody>
          <a:bodyPr/>
          <a:lstStyle/>
          <a:p>
            <a:endParaRPr lang="en-US" altLang="en-US" dirty="0" smtClean="0"/>
          </a:p>
          <a:p>
            <a:r>
              <a:rPr lang="en-US" altLang="en-US" dirty="0" smtClean="0"/>
              <a:t>9-</a:t>
            </a:r>
            <a:fld id="{40466FDD-6CC4-453F-B26C-6A3C7E038995}" type="slidenum">
              <a:rPr lang="en-US" altLang="en-US" smtClean="0"/>
              <a:pPr/>
              <a:t>12</a:t>
            </a:fld>
            <a:endParaRPr lang="en-US" altLang="en-US" dirty="0"/>
          </a:p>
        </p:txBody>
      </p:sp>
    </p:spTree>
    <p:extLst>
      <p:ext uri="{BB962C8B-B14F-4D97-AF65-F5344CB8AC3E}">
        <p14:creationId xmlns:p14="http://schemas.microsoft.com/office/powerpoint/2010/main" val="883218767"/>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Forms of Synergy</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772633158"/>
              </p:ext>
            </p:extLst>
          </p:nvPr>
        </p:nvGraphicFramePr>
        <p:xfrm>
          <a:off x="1371600" y="1752600"/>
          <a:ext cx="6400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9-</a:t>
            </a:r>
            <a:fld id="{3BA836C6-F704-448B-94C4-5B456B503172}" type="slidenum">
              <a:rPr lang="en-US" smtClean="0"/>
              <a:pPr/>
              <a:t>13</a:t>
            </a:fld>
            <a:endParaRPr lang="en-US" dirty="0"/>
          </a:p>
        </p:txBody>
      </p:sp>
    </p:spTree>
    <p:extLst>
      <p:ext uri="{BB962C8B-B14F-4D97-AF65-F5344CB8AC3E}">
        <p14:creationId xmlns:p14="http://schemas.microsoft.com/office/powerpoint/2010/main" val="4064099414"/>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Structure Follows Strategy</a:t>
            </a:r>
            <a:endParaRPr lang="en-US" dirty="0"/>
          </a:p>
        </p:txBody>
      </p:sp>
      <p:sp>
        <p:nvSpPr>
          <p:cNvPr id="318468" name="Rectangle 4"/>
          <p:cNvSpPr>
            <a:spLocks noGrp="1" noChangeArrowheads="1"/>
          </p:cNvSpPr>
          <p:nvPr>
            <p:ph idx="1"/>
          </p:nvPr>
        </p:nvSpPr>
        <p:spPr/>
        <p:txBody>
          <a:bodyPr>
            <a:normAutofit/>
          </a:bodyPr>
          <a:lstStyle/>
          <a:p>
            <a:r>
              <a:rPr lang="en-US" altLang="en-US" b="1" dirty="0" smtClean="0"/>
              <a:t>Structure Follows Strategy</a:t>
            </a:r>
          </a:p>
          <a:p>
            <a:pPr lvl="1"/>
            <a:r>
              <a:rPr lang="en-US" altLang="en-US" dirty="0" smtClean="0"/>
              <a:t>changes in corporate strategy lead to changes in organizational structure</a:t>
            </a:r>
          </a:p>
          <a:p>
            <a:endParaRPr lang="en-US" altLang="en-US" sz="500" dirty="0" smtClean="0"/>
          </a:p>
          <a:p>
            <a:pPr marL="514350" indent="-514350">
              <a:buFont typeface="+mj-lt"/>
              <a:buAutoNum type="arabicPeriod"/>
            </a:pPr>
            <a:r>
              <a:rPr lang="en-US" altLang="en-US" sz="2800" dirty="0" smtClean="0"/>
              <a:t>New strategy is created</a:t>
            </a:r>
          </a:p>
          <a:p>
            <a:pPr marL="514350" indent="-514350">
              <a:buFont typeface="+mj-lt"/>
              <a:buAutoNum type="arabicPeriod"/>
            </a:pPr>
            <a:r>
              <a:rPr lang="en-US" altLang="en-US" sz="2800" dirty="0" smtClean="0"/>
              <a:t>New administrative problems emerge</a:t>
            </a:r>
          </a:p>
          <a:p>
            <a:pPr marL="514350" indent="-514350">
              <a:buFont typeface="+mj-lt"/>
              <a:buAutoNum type="arabicPeriod"/>
            </a:pPr>
            <a:r>
              <a:rPr lang="en-US" altLang="en-US" sz="2800" dirty="0" smtClean="0"/>
              <a:t>Economic performance declines</a:t>
            </a:r>
          </a:p>
          <a:p>
            <a:pPr marL="514350" indent="-514350">
              <a:buFont typeface="+mj-lt"/>
              <a:buAutoNum type="arabicPeriod"/>
            </a:pPr>
            <a:r>
              <a:rPr lang="en-US" altLang="en-US" sz="2800" dirty="0" smtClean="0"/>
              <a:t>New appropriate structure is invented</a:t>
            </a:r>
          </a:p>
          <a:p>
            <a:pPr marL="514350" indent="-514350">
              <a:buFont typeface="+mj-lt"/>
              <a:buAutoNum type="arabicPeriod"/>
            </a:pPr>
            <a:r>
              <a:rPr lang="en-US" altLang="en-US" sz="2800" dirty="0" smtClean="0"/>
              <a:t>Profit returns to its previous level</a:t>
            </a:r>
          </a:p>
          <a:p>
            <a:endParaRPr lang="en-US" altLang="en-US" dirty="0" smtClean="0"/>
          </a:p>
          <a:p>
            <a:endParaRPr lang="en-US" altLang="en-US" dirty="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6" name="Slide Number Placeholder 6"/>
          <p:cNvSpPr>
            <a:spLocks noGrp="1"/>
          </p:cNvSpPr>
          <p:nvPr>
            <p:ph type="sldNum" sz="quarter" idx="12"/>
          </p:nvPr>
        </p:nvSpPr>
        <p:spPr/>
        <p:txBody>
          <a:bodyPr/>
          <a:lstStyle/>
          <a:p>
            <a:endParaRPr lang="en-US" altLang="en-US" dirty="0" smtClean="0"/>
          </a:p>
          <a:p>
            <a:r>
              <a:rPr lang="en-US" altLang="en-US" dirty="0" smtClean="0"/>
              <a:t>9-</a:t>
            </a:r>
            <a:fld id="{49180CED-E919-4A3D-8F6A-FF8B0A384AC4}" type="slidenum">
              <a:rPr lang="en-US" altLang="en-US" smtClean="0"/>
              <a:pPr/>
              <a:t>14</a:t>
            </a:fld>
            <a:endParaRPr lang="en-US" altLang="en-US" dirty="0"/>
          </a:p>
        </p:txBody>
      </p:sp>
    </p:spTree>
    <p:extLst>
      <p:ext uri="{BB962C8B-B14F-4D97-AF65-F5344CB8AC3E}">
        <p14:creationId xmlns:p14="http://schemas.microsoft.com/office/powerpoint/2010/main" val="2911200542"/>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Factors Differentiating </a:t>
            </a:r>
            <a:r>
              <a:rPr lang="en-US" dirty="0" smtClean="0"/>
              <a:t/>
            </a:r>
            <a:br>
              <a:rPr lang="en-US" dirty="0" smtClean="0"/>
            </a:br>
            <a:r>
              <a:rPr lang="en-US" dirty="0" smtClean="0"/>
              <a:t>Stage </a:t>
            </a:r>
            <a:r>
              <a:rPr lang="en-US" dirty="0"/>
              <a:t>I, </a:t>
            </a:r>
            <a:r>
              <a:rPr lang="en-US" dirty="0" smtClean="0"/>
              <a:t>II </a:t>
            </a:r>
            <a:r>
              <a:rPr lang="en-US" dirty="0"/>
              <a:t>and III Companies</a:t>
            </a:r>
          </a:p>
        </p:txBody>
      </p:sp>
      <p:sp>
        <p:nvSpPr>
          <p:cNvPr id="3" name="Footer Placeholder 2"/>
          <p:cNvSpPr>
            <a:spLocks noGrp="1"/>
          </p:cNvSpPr>
          <p:nvPr>
            <p:ph type="ftr" sz="quarter" idx="11"/>
          </p:nvPr>
        </p:nvSpPr>
        <p:spPr/>
        <p:txBody>
          <a:bodyPr/>
          <a:lstStyle/>
          <a:p>
            <a:r>
              <a:rPr lang="en-US" dirty="0" smtClean="0"/>
              <a:t>Copyright © 2015 Pearson Education, Inc. </a:t>
            </a:r>
            <a:endParaRPr lang="en-US" dirty="0"/>
          </a:p>
        </p:txBody>
      </p:sp>
      <p:sp>
        <p:nvSpPr>
          <p:cNvPr id="4" name="Slide Number Placeholder 3"/>
          <p:cNvSpPr>
            <a:spLocks noGrp="1"/>
          </p:cNvSpPr>
          <p:nvPr>
            <p:ph type="sldNum" sz="quarter" idx="12"/>
          </p:nvPr>
        </p:nvSpPr>
        <p:spPr/>
        <p:txBody>
          <a:bodyPr/>
          <a:lstStyle/>
          <a:p>
            <a:r>
              <a:rPr lang="en-US" dirty="0" smtClean="0"/>
              <a:t>9-</a:t>
            </a:r>
            <a:fld id="{3BA836C6-F704-448B-94C4-5B456B503172}" type="slidenum">
              <a:rPr lang="en-US" smtClean="0"/>
              <a:pPr/>
              <a:t>15</a:t>
            </a:fld>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0300" y="1676400"/>
            <a:ext cx="4343400" cy="4643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5259500"/>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Stages of Corporate Development</a:t>
            </a:r>
            <a:endParaRPr lang="en-US" dirty="0"/>
          </a:p>
        </p:txBody>
      </p:sp>
      <p:sp>
        <p:nvSpPr>
          <p:cNvPr id="320515" name="Rectangle 3"/>
          <p:cNvSpPr>
            <a:spLocks noGrp="1" noChangeArrowheads="1"/>
          </p:cNvSpPr>
          <p:nvPr>
            <p:ph idx="1"/>
          </p:nvPr>
        </p:nvSpPr>
        <p:spPr/>
        <p:txBody>
          <a:bodyPr>
            <a:normAutofit fontScale="92500" lnSpcReduction="20000"/>
          </a:bodyPr>
          <a:lstStyle/>
          <a:p>
            <a:pPr marL="571500" indent="-571500">
              <a:buFont typeface="+mj-lt"/>
              <a:buAutoNum type="romanUcPeriod"/>
            </a:pPr>
            <a:r>
              <a:rPr lang="en-US" altLang="en-US" dirty="0" smtClean="0"/>
              <a:t>Simple Structure</a:t>
            </a:r>
          </a:p>
          <a:p>
            <a:pPr lvl="1"/>
            <a:r>
              <a:rPr lang="en-US" altLang="en-US" dirty="0" smtClean="0"/>
              <a:t>Flexible and dynamic</a:t>
            </a:r>
          </a:p>
          <a:p>
            <a:pPr marL="571500" indent="-571500">
              <a:buFont typeface="+mj-lt"/>
              <a:buAutoNum type="romanUcPeriod"/>
            </a:pPr>
            <a:r>
              <a:rPr lang="en-US" altLang="en-US" dirty="0" smtClean="0"/>
              <a:t>Functional Structure</a:t>
            </a:r>
          </a:p>
          <a:p>
            <a:pPr lvl="1"/>
            <a:r>
              <a:rPr lang="en-US" altLang="en-US" dirty="0" smtClean="0"/>
              <a:t>Entrepreneur is replaced by a team of managers</a:t>
            </a:r>
          </a:p>
          <a:p>
            <a:pPr marL="571500" indent="-571500">
              <a:buFont typeface="+mj-lt"/>
              <a:buAutoNum type="romanUcPeriod"/>
            </a:pPr>
            <a:r>
              <a:rPr lang="en-US" altLang="en-US" dirty="0" smtClean="0"/>
              <a:t>Divisional Structure</a:t>
            </a:r>
          </a:p>
          <a:p>
            <a:pPr lvl="1"/>
            <a:r>
              <a:rPr lang="en-US" altLang="en-US" dirty="0" smtClean="0"/>
              <a:t>Management of diverse product lines in numerous industries</a:t>
            </a:r>
          </a:p>
          <a:p>
            <a:pPr lvl="1"/>
            <a:r>
              <a:rPr lang="en-US" altLang="en-US" dirty="0" smtClean="0"/>
              <a:t>Decentralized decision making</a:t>
            </a:r>
          </a:p>
          <a:p>
            <a:pPr marL="571500" indent="-571500">
              <a:buFont typeface="+mj-lt"/>
              <a:buAutoNum type="romanUcPeriod"/>
            </a:pPr>
            <a:r>
              <a:rPr lang="en-US" altLang="en-US" dirty="0" smtClean="0"/>
              <a:t>Beyond SBU’s</a:t>
            </a:r>
          </a:p>
          <a:p>
            <a:pPr lvl="1"/>
            <a:r>
              <a:rPr lang="en-US" altLang="en-US" dirty="0" smtClean="0"/>
              <a:t>Matrix</a:t>
            </a:r>
          </a:p>
          <a:p>
            <a:pPr lvl="1"/>
            <a:r>
              <a:rPr lang="en-US" altLang="en-US" dirty="0" smtClean="0"/>
              <a:t>Network</a:t>
            </a:r>
          </a:p>
          <a:p>
            <a:pPr lvl="1"/>
            <a:endParaRPr lang="en-US" altLang="en-US" dirty="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6" name="Slide Number Placeholder 6"/>
          <p:cNvSpPr>
            <a:spLocks noGrp="1"/>
          </p:cNvSpPr>
          <p:nvPr>
            <p:ph type="sldNum" sz="quarter" idx="12"/>
          </p:nvPr>
        </p:nvSpPr>
        <p:spPr/>
        <p:txBody>
          <a:bodyPr/>
          <a:lstStyle/>
          <a:p>
            <a:endParaRPr lang="en-US" altLang="en-US" dirty="0" smtClean="0"/>
          </a:p>
          <a:p>
            <a:r>
              <a:rPr lang="en-US" altLang="en-US" dirty="0" smtClean="0"/>
              <a:t>9-</a:t>
            </a:r>
            <a:fld id="{FB31D549-3318-4296-A2CA-70A5E3A163B9}" type="slidenum">
              <a:rPr lang="en-US" altLang="en-US" smtClean="0"/>
              <a:pPr/>
              <a:t>16</a:t>
            </a:fld>
            <a:endParaRPr lang="en-US" altLang="en-US" dirty="0"/>
          </a:p>
        </p:txBody>
      </p:sp>
    </p:spTree>
    <p:extLst>
      <p:ext uri="{BB962C8B-B14F-4D97-AF65-F5344CB8AC3E}">
        <p14:creationId xmlns:p14="http://schemas.microsoft.com/office/powerpoint/2010/main" val="2315057745"/>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Blocks to Changing Stages</a:t>
            </a:r>
            <a:endParaRPr lang="en-US" dirty="0"/>
          </a:p>
        </p:txBody>
      </p:sp>
      <p:sp>
        <p:nvSpPr>
          <p:cNvPr id="325635" name="Rectangle 3"/>
          <p:cNvSpPr>
            <a:spLocks noGrp="1" noChangeArrowheads="1"/>
          </p:cNvSpPr>
          <p:nvPr>
            <p:ph idx="1"/>
          </p:nvPr>
        </p:nvSpPr>
        <p:spPr/>
        <p:txBody>
          <a:bodyPr>
            <a:normAutofit/>
          </a:bodyPr>
          <a:lstStyle/>
          <a:p>
            <a:r>
              <a:rPr lang="en-US" altLang="en-US" b="1" dirty="0" smtClean="0"/>
              <a:t>Internal</a:t>
            </a:r>
          </a:p>
          <a:p>
            <a:pPr lvl="1"/>
            <a:r>
              <a:rPr lang="en-US" altLang="en-US" dirty="0" smtClean="0"/>
              <a:t>Lack of resources</a:t>
            </a:r>
          </a:p>
          <a:p>
            <a:pPr lvl="1"/>
            <a:r>
              <a:rPr lang="en-US" altLang="en-US" dirty="0" smtClean="0"/>
              <a:t>Lack of ability</a:t>
            </a:r>
          </a:p>
          <a:p>
            <a:pPr lvl="1"/>
            <a:r>
              <a:rPr lang="en-US" altLang="en-US" dirty="0" smtClean="0"/>
              <a:t>Refusal of top management to delegate</a:t>
            </a:r>
          </a:p>
          <a:p>
            <a:r>
              <a:rPr lang="en-US" altLang="en-US" b="1" dirty="0" smtClean="0"/>
              <a:t>External</a:t>
            </a:r>
          </a:p>
          <a:p>
            <a:pPr lvl="1"/>
            <a:r>
              <a:rPr lang="en-US" altLang="en-US" dirty="0" smtClean="0"/>
              <a:t>Economic conditions</a:t>
            </a:r>
          </a:p>
          <a:p>
            <a:pPr lvl="1"/>
            <a:r>
              <a:rPr lang="en-US" altLang="en-US" dirty="0" smtClean="0"/>
              <a:t>Labor shortages</a:t>
            </a:r>
          </a:p>
          <a:p>
            <a:pPr lvl="1"/>
            <a:r>
              <a:rPr lang="en-US" altLang="en-US" dirty="0" smtClean="0"/>
              <a:t>Lack of market growth</a:t>
            </a:r>
            <a:endParaRPr lang="en-US" altLang="en-US" dirty="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6" name="Slide Number Placeholder 6"/>
          <p:cNvSpPr>
            <a:spLocks noGrp="1"/>
          </p:cNvSpPr>
          <p:nvPr>
            <p:ph type="sldNum" sz="quarter" idx="12"/>
          </p:nvPr>
        </p:nvSpPr>
        <p:spPr/>
        <p:txBody>
          <a:bodyPr/>
          <a:lstStyle/>
          <a:p>
            <a:endParaRPr lang="en-US" altLang="en-US" dirty="0" smtClean="0"/>
          </a:p>
          <a:p>
            <a:r>
              <a:rPr lang="en-US" altLang="en-US" dirty="0" smtClean="0"/>
              <a:t>9-</a:t>
            </a:r>
            <a:fld id="{212FBCFE-5389-443D-B771-62A13753D4D1}" type="slidenum">
              <a:rPr lang="en-US" altLang="en-US" smtClean="0"/>
              <a:pPr/>
              <a:t>17</a:t>
            </a:fld>
            <a:endParaRPr lang="en-US" altLang="en-US" dirty="0"/>
          </a:p>
        </p:txBody>
      </p:sp>
    </p:spTree>
    <p:extLst>
      <p:ext uri="{BB962C8B-B14F-4D97-AF65-F5344CB8AC3E}">
        <p14:creationId xmlns:p14="http://schemas.microsoft.com/office/powerpoint/2010/main" val="1002279304"/>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Blocks to Changing Stages</a:t>
            </a:r>
            <a:br>
              <a:rPr lang="en-US" altLang="en-US" dirty="0" smtClean="0"/>
            </a:br>
            <a:r>
              <a:rPr lang="en-US" altLang="en-US" dirty="0" smtClean="0"/>
              <a:t>(Entrepreneurs)</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626502958"/>
              </p:ext>
            </p:extLst>
          </p:nvPr>
        </p:nvGraphicFramePr>
        <p:xfrm>
          <a:off x="457200" y="17526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6" name="Slide Number Placeholder 6"/>
          <p:cNvSpPr>
            <a:spLocks noGrp="1"/>
          </p:cNvSpPr>
          <p:nvPr>
            <p:ph type="sldNum" sz="quarter" idx="12"/>
          </p:nvPr>
        </p:nvSpPr>
        <p:spPr/>
        <p:txBody>
          <a:bodyPr/>
          <a:lstStyle/>
          <a:p>
            <a:endParaRPr lang="en-US" altLang="en-US" dirty="0" smtClean="0"/>
          </a:p>
          <a:p>
            <a:r>
              <a:rPr lang="en-US" altLang="en-US" dirty="0" smtClean="0"/>
              <a:t>9-</a:t>
            </a:r>
            <a:fld id="{899428CA-4AA3-4955-B14F-082941BD6BD8}" type="slidenum">
              <a:rPr lang="en-US" altLang="en-US" smtClean="0"/>
              <a:pPr/>
              <a:t>18</a:t>
            </a:fld>
            <a:endParaRPr lang="en-US" altLang="en-US" dirty="0"/>
          </a:p>
        </p:txBody>
      </p:sp>
    </p:spTree>
    <p:extLst>
      <p:ext uri="{BB962C8B-B14F-4D97-AF65-F5344CB8AC3E}">
        <p14:creationId xmlns:p14="http://schemas.microsoft.com/office/powerpoint/2010/main" val="4041653804"/>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Organizational Life Cycle</a:t>
            </a:r>
            <a:endParaRPr lang="en-US" dirty="0"/>
          </a:p>
        </p:txBody>
      </p:sp>
      <p:sp>
        <p:nvSpPr>
          <p:cNvPr id="327683" name="Rectangle 3"/>
          <p:cNvSpPr>
            <a:spLocks noGrp="1" noChangeArrowheads="1"/>
          </p:cNvSpPr>
          <p:nvPr>
            <p:ph idx="1"/>
          </p:nvPr>
        </p:nvSpPr>
        <p:spPr/>
        <p:txBody>
          <a:bodyPr>
            <a:normAutofit/>
          </a:bodyPr>
          <a:lstStyle/>
          <a:p>
            <a:r>
              <a:rPr lang="en-US" altLang="en-US" b="1" dirty="0" smtClean="0"/>
              <a:t>Organizational life cycle</a:t>
            </a:r>
          </a:p>
          <a:p>
            <a:pPr lvl="1"/>
            <a:r>
              <a:rPr lang="en-US" altLang="en-US" dirty="0" smtClean="0"/>
              <a:t>describes how organizations grow, develop and decline</a:t>
            </a:r>
          </a:p>
          <a:p>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6" name="Slide Number Placeholder 6"/>
          <p:cNvSpPr>
            <a:spLocks noGrp="1"/>
          </p:cNvSpPr>
          <p:nvPr>
            <p:ph type="sldNum" sz="quarter" idx="12"/>
          </p:nvPr>
        </p:nvSpPr>
        <p:spPr/>
        <p:txBody>
          <a:bodyPr/>
          <a:lstStyle/>
          <a:p>
            <a:endParaRPr lang="en-US" altLang="en-US" dirty="0" smtClean="0"/>
          </a:p>
          <a:p>
            <a:r>
              <a:rPr lang="en-US" altLang="en-US" dirty="0" smtClean="0"/>
              <a:t>9-</a:t>
            </a:r>
            <a:fld id="{C4593FFD-9B9E-4863-ABC5-4C6F97F74152}" type="slidenum">
              <a:rPr lang="en-US" altLang="en-US" smtClean="0"/>
              <a:pPr/>
              <a:t>19</a:t>
            </a:fld>
            <a:endParaRPr lang="en-US" alt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733800"/>
            <a:ext cx="8534400" cy="2482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7034076"/>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a:bodyPr>
          <a:lstStyle/>
          <a:p>
            <a:r>
              <a:rPr lang="en-US" sz="3000" dirty="0"/>
              <a:t>Develop programs, </a:t>
            </a:r>
            <a:r>
              <a:rPr lang="en-US" sz="3000" dirty="0" smtClean="0"/>
              <a:t>budgets </a:t>
            </a:r>
            <a:r>
              <a:rPr lang="en-US" sz="3000" dirty="0"/>
              <a:t>and </a:t>
            </a:r>
            <a:r>
              <a:rPr lang="en-US" sz="3000" dirty="0" smtClean="0"/>
              <a:t>procedures to </a:t>
            </a:r>
            <a:r>
              <a:rPr lang="en-US" sz="3000" dirty="0"/>
              <a:t>implement strategic change</a:t>
            </a:r>
          </a:p>
          <a:p>
            <a:r>
              <a:rPr lang="en-US" sz="3000" dirty="0" smtClean="0"/>
              <a:t>Understand </a:t>
            </a:r>
            <a:r>
              <a:rPr lang="en-US" sz="3000" dirty="0"/>
              <a:t>the importance of </a:t>
            </a:r>
            <a:r>
              <a:rPr lang="en-US" sz="3000" dirty="0" smtClean="0"/>
              <a:t>achieving synergy </a:t>
            </a:r>
            <a:r>
              <a:rPr lang="en-US" sz="3000" dirty="0"/>
              <a:t>during strategy implementation</a:t>
            </a:r>
          </a:p>
          <a:p>
            <a:r>
              <a:rPr lang="en-US" sz="3000" dirty="0" smtClean="0"/>
              <a:t>List </a:t>
            </a:r>
            <a:r>
              <a:rPr lang="en-US" sz="3000" dirty="0"/>
              <a:t>the stages of corporate </a:t>
            </a:r>
            <a:r>
              <a:rPr lang="en-US" sz="3000" dirty="0" smtClean="0"/>
              <a:t>development and </a:t>
            </a:r>
            <a:r>
              <a:rPr lang="en-US" sz="3000" dirty="0"/>
              <a:t>the structure that characterizes </a:t>
            </a:r>
            <a:r>
              <a:rPr lang="en-US" sz="3000" dirty="0" smtClean="0"/>
              <a:t>each stage</a:t>
            </a:r>
            <a:endParaRPr lang="en-US" sz="3000" dirty="0"/>
          </a:p>
          <a:p>
            <a:r>
              <a:rPr lang="en-US" sz="3000" dirty="0" smtClean="0"/>
              <a:t>Identify </a:t>
            </a:r>
            <a:r>
              <a:rPr lang="en-US" sz="3000" dirty="0"/>
              <a:t>the blocks to changing from </a:t>
            </a:r>
            <a:r>
              <a:rPr lang="en-US" sz="3000" dirty="0" smtClean="0"/>
              <a:t>one stage </a:t>
            </a:r>
            <a:r>
              <a:rPr lang="en-US" sz="3000" dirty="0"/>
              <a:t>to another</a:t>
            </a:r>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9-</a:t>
            </a:r>
            <a:fld id="{3BA836C6-F704-448B-94C4-5B456B503172}" type="slidenum">
              <a:rPr lang="en-US" smtClean="0"/>
              <a:pPr/>
              <a:t>2</a:t>
            </a:fld>
            <a:endParaRPr lang="en-US" dirty="0"/>
          </a:p>
        </p:txBody>
      </p:sp>
    </p:spTree>
    <p:extLst>
      <p:ext uri="{BB962C8B-B14F-4D97-AF65-F5344CB8AC3E}">
        <p14:creationId xmlns:p14="http://schemas.microsoft.com/office/powerpoint/2010/main" val="3309501155"/>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Advanced Types of </a:t>
            </a:r>
            <a:br>
              <a:rPr lang="en-US" altLang="en-US" dirty="0" smtClean="0"/>
            </a:br>
            <a:r>
              <a:rPr lang="en-US" altLang="en-US" dirty="0" smtClean="0"/>
              <a:t>Organizational Structures</a:t>
            </a:r>
            <a:endParaRPr lang="en-US" dirty="0"/>
          </a:p>
        </p:txBody>
      </p:sp>
      <p:sp>
        <p:nvSpPr>
          <p:cNvPr id="330755" name="Rectangle 3"/>
          <p:cNvSpPr>
            <a:spLocks noGrp="1" noChangeArrowheads="1"/>
          </p:cNvSpPr>
          <p:nvPr>
            <p:ph idx="1"/>
          </p:nvPr>
        </p:nvSpPr>
        <p:spPr/>
        <p:txBody>
          <a:bodyPr/>
          <a:lstStyle/>
          <a:p>
            <a:r>
              <a:rPr lang="en-US" altLang="en-US" b="1" dirty="0" smtClean="0"/>
              <a:t>Matrix structures</a:t>
            </a:r>
          </a:p>
          <a:p>
            <a:pPr lvl="1"/>
            <a:r>
              <a:rPr lang="en-US" altLang="en-US" dirty="0" smtClean="0"/>
              <a:t>functional and product forms are combined simultaneously at the same level of the organization</a:t>
            </a:r>
            <a:endParaRPr lang="en-US" altLang="en-US" dirty="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6" name="Slide Number Placeholder 6"/>
          <p:cNvSpPr>
            <a:spLocks noGrp="1"/>
          </p:cNvSpPr>
          <p:nvPr>
            <p:ph type="sldNum" sz="quarter" idx="12"/>
          </p:nvPr>
        </p:nvSpPr>
        <p:spPr/>
        <p:txBody>
          <a:bodyPr/>
          <a:lstStyle/>
          <a:p>
            <a:endParaRPr lang="en-US" altLang="en-US" dirty="0" smtClean="0"/>
          </a:p>
          <a:p>
            <a:r>
              <a:rPr lang="en-US" altLang="en-US" dirty="0" smtClean="0"/>
              <a:t>9-</a:t>
            </a:r>
            <a:fld id="{7977EF28-8FFA-4679-BD06-82A304AF1A41}" type="slidenum">
              <a:rPr lang="en-US" altLang="en-US" smtClean="0"/>
              <a:pPr/>
              <a:t>20</a:t>
            </a:fld>
            <a:endParaRPr lang="en-US" altLang="en-US" dirty="0"/>
          </a:p>
        </p:txBody>
      </p:sp>
    </p:spTree>
    <p:extLst>
      <p:ext uri="{BB962C8B-B14F-4D97-AF65-F5344CB8AC3E}">
        <p14:creationId xmlns:p14="http://schemas.microsoft.com/office/powerpoint/2010/main" val="1761061957"/>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Structure</a:t>
            </a:r>
            <a:endParaRPr lang="en-US" dirty="0"/>
          </a:p>
        </p:txBody>
      </p:sp>
      <p:sp>
        <p:nvSpPr>
          <p:cNvPr id="3" name="Footer Placeholder 2"/>
          <p:cNvSpPr>
            <a:spLocks noGrp="1"/>
          </p:cNvSpPr>
          <p:nvPr>
            <p:ph type="ftr" sz="quarter" idx="11"/>
          </p:nvPr>
        </p:nvSpPr>
        <p:spPr/>
        <p:txBody>
          <a:bodyPr/>
          <a:lstStyle/>
          <a:p>
            <a:r>
              <a:rPr lang="en-US" dirty="0" smtClean="0"/>
              <a:t>Copyright © 2015 Pearson Education, Inc. </a:t>
            </a:r>
            <a:endParaRPr lang="en-US" dirty="0"/>
          </a:p>
        </p:txBody>
      </p:sp>
      <p:sp>
        <p:nvSpPr>
          <p:cNvPr id="4" name="Slide Number Placeholder 3"/>
          <p:cNvSpPr>
            <a:spLocks noGrp="1"/>
          </p:cNvSpPr>
          <p:nvPr>
            <p:ph type="sldNum" sz="quarter" idx="12"/>
          </p:nvPr>
        </p:nvSpPr>
        <p:spPr/>
        <p:txBody>
          <a:bodyPr/>
          <a:lstStyle/>
          <a:p>
            <a:r>
              <a:rPr lang="en-US" dirty="0" smtClean="0"/>
              <a:t>9-</a:t>
            </a:r>
            <a:fld id="{3BA836C6-F704-448B-94C4-5B456B503172}" type="slidenum">
              <a:rPr lang="en-US" smtClean="0"/>
              <a:pPr/>
              <a:t>21</a:t>
            </a:fld>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5407" y="1752600"/>
            <a:ext cx="6473187" cy="458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8600" y="1752600"/>
            <a:ext cx="1828800" cy="381000"/>
          </a:xfrm>
          <a:prstGeom prst="rect">
            <a:avLst/>
          </a:prstGeom>
          <a:noFill/>
        </p:spPr>
        <p:txBody>
          <a:bodyPr wrap="square" rtlCol="0">
            <a:spAutoFit/>
          </a:bodyPr>
          <a:lstStyle/>
          <a:p>
            <a:r>
              <a:rPr lang="en-US" dirty="0" smtClean="0"/>
              <a:t>Figure 9-1</a:t>
            </a:r>
            <a:endParaRPr lang="en-US" dirty="0"/>
          </a:p>
        </p:txBody>
      </p:sp>
    </p:spTree>
    <p:extLst>
      <p:ext uri="{BB962C8B-B14F-4D97-AF65-F5344CB8AC3E}">
        <p14:creationId xmlns:p14="http://schemas.microsoft.com/office/powerpoint/2010/main" val="1189217418"/>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Advanced Types of </a:t>
            </a:r>
            <a:br>
              <a:rPr lang="en-US" altLang="en-US" dirty="0" smtClean="0"/>
            </a:br>
            <a:r>
              <a:rPr lang="en-US" altLang="en-US" dirty="0" smtClean="0"/>
              <a:t>Organizational Structures</a:t>
            </a:r>
            <a:endParaRPr lang="en-US" dirty="0"/>
          </a:p>
        </p:txBody>
      </p:sp>
      <p:sp>
        <p:nvSpPr>
          <p:cNvPr id="355331" name="Rectangle 3"/>
          <p:cNvSpPr>
            <a:spLocks noGrp="1" noChangeArrowheads="1"/>
          </p:cNvSpPr>
          <p:nvPr>
            <p:ph idx="1"/>
          </p:nvPr>
        </p:nvSpPr>
        <p:spPr/>
        <p:txBody>
          <a:bodyPr/>
          <a:lstStyle/>
          <a:p>
            <a:pPr marL="0" indent="0" algn="ctr">
              <a:buNone/>
            </a:pPr>
            <a:r>
              <a:rPr lang="en-US" altLang="en-US" dirty="0" smtClean="0"/>
              <a:t>Conditions for </a:t>
            </a:r>
            <a:r>
              <a:rPr lang="en-US" altLang="en-US" b="1" dirty="0">
                <a:solidFill>
                  <a:schemeClr val="tx2">
                    <a:lumMod val="60000"/>
                    <a:lumOff val="40000"/>
                  </a:schemeClr>
                </a:solidFill>
              </a:rPr>
              <a:t>m</a:t>
            </a:r>
            <a:r>
              <a:rPr lang="en-US" altLang="en-US" b="1" dirty="0" smtClean="0">
                <a:solidFill>
                  <a:schemeClr val="tx2">
                    <a:lumMod val="60000"/>
                    <a:lumOff val="40000"/>
                  </a:schemeClr>
                </a:solidFill>
              </a:rPr>
              <a:t>atrix structures </a:t>
            </a:r>
            <a:r>
              <a:rPr lang="en-US" altLang="en-US" dirty="0" smtClean="0"/>
              <a:t>include:</a:t>
            </a:r>
          </a:p>
          <a:p>
            <a:r>
              <a:rPr lang="en-US" altLang="en-US" dirty="0" smtClean="0"/>
              <a:t>Ideas need to be cross-fertilized across projects or products</a:t>
            </a:r>
          </a:p>
          <a:p>
            <a:r>
              <a:rPr lang="en-US" altLang="en-US" dirty="0" smtClean="0"/>
              <a:t>Scarcity of resources</a:t>
            </a:r>
          </a:p>
          <a:p>
            <a:r>
              <a:rPr lang="en-US" altLang="en-US" dirty="0" smtClean="0"/>
              <a:t>Abilities to process information and to make decisions needs to be improved</a:t>
            </a:r>
            <a:endParaRPr lang="en-US" altLang="en-US" dirty="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6" name="Slide Number Placeholder 6"/>
          <p:cNvSpPr>
            <a:spLocks noGrp="1"/>
          </p:cNvSpPr>
          <p:nvPr>
            <p:ph type="sldNum" sz="quarter" idx="12"/>
          </p:nvPr>
        </p:nvSpPr>
        <p:spPr/>
        <p:txBody>
          <a:bodyPr/>
          <a:lstStyle/>
          <a:p>
            <a:endParaRPr lang="en-US" altLang="en-US" dirty="0" smtClean="0"/>
          </a:p>
          <a:p>
            <a:r>
              <a:rPr lang="en-US" altLang="en-US" dirty="0" smtClean="0"/>
              <a:t>9-</a:t>
            </a:r>
            <a:fld id="{5C812936-4DA4-4AFB-BDE9-88A4E6AA6059}" type="slidenum">
              <a:rPr lang="en-US" altLang="en-US" smtClean="0"/>
              <a:pPr/>
              <a:t>22</a:t>
            </a:fld>
            <a:endParaRPr lang="en-US" altLang="en-US" dirty="0"/>
          </a:p>
        </p:txBody>
      </p:sp>
    </p:spTree>
    <p:extLst>
      <p:ext uri="{BB962C8B-B14F-4D97-AF65-F5344CB8AC3E}">
        <p14:creationId xmlns:p14="http://schemas.microsoft.com/office/powerpoint/2010/main" val="2070412963"/>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Advanced Types of </a:t>
            </a:r>
            <a:br>
              <a:rPr lang="en-US" altLang="en-US" dirty="0" smtClean="0"/>
            </a:br>
            <a:r>
              <a:rPr lang="en-US" altLang="en-US" dirty="0" smtClean="0"/>
              <a:t>Organizational Structures</a:t>
            </a:r>
            <a:endParaRPr lang="en-US" dirty="0"/>
          </a:p>
        </p:txBody>
      </p:sp>
      <p:sp>
        <p:nvSpPr>
          <p:cNvPr id="333827" name="Rectangle 3"/>
          <p:cNvSpPr>
            <a:spLocks noGrp="1" noChangeArrowheads="1"/>
          </p:cNvSpPr>
          <p:nvPr>
            <p:ph idx="1"/>
          </p:nvPr>
        </p:nvSpPr>
        <p:spPr/>
        <p:txBody>
          <a:bodyPr/>
          <a:lstStyle/>
          <a:p>
            <a:pPr marL="0" indent="0">
              <a:buNone/>
            </a:pPr>
            <a:r>
              <a:rPr lang="en-US" altLang="en-US" dirty="0" smtClean="0"/>
              <a:t>Phases of </a:t>
            </a:r>
            <a:r>
              <a:rPr lang="en-US" altLang="en-US" dirty="0">
                <a:solidFill>
                  <a:schemeClr val="tx2">
                    <a:lumMod val="60000"/>
                    <a:lumOff val="40000"/>
                  </a:schemeClr>
                </a:solidFill>
              </a:rPr>
              <a:t>m</a:t>
            </a:r>
            <a:r>
              <a:rPr lang="en-US" altLang="en-US" dirty="0" smtClean="0">
                <a:solidFill>
                  <a:schemeClr val="tx2">
                    <a:lumMod val="60000"/>
                    <a:lumOff val="40000"/>
                  </a:schemeClr>
                </a:solidFill>
              </a:rPr>
              <a:t>atrix </a:t>
            </a:r>
            <a:r>
              <a:rPr lang="en-US" altLang="en-US" dirty="0">
                <a:solidFill>
                  <a:schemeClr val="tx2">
                    <a:lumMod val="60000"/>
                    <a:lumOff val="40000"/>
                  </a:schemeClr>
                </a:solidFill>
              </a:rPr>
              <a:t>s</a:t>
            </a:r>
            <a:r>
              <a:rPr lang="en-US" altLang="en-US" dirty="0" smtClean="0">
                <a:solidFill>
                  <a:schemeClr val="tx2">
                    <a:lumMod val="60000"/>
                    <a:lumOff val="40000"/>
                  </a:schemeClr>
                </a:solidFill>
              </a:rPr>
              <a:t>tructure </a:t>
            </a:r>
            <a:r>
              <a:rPr lang="en-US" altLang="en-US" dirty="0">
                <a:solidFill>
                  <a:schemeClr val="tx2">
                    <a:lumMod val="60000"/>
                    <a:lumOff val="40000"/>
                  </a:schemeClr>
                </a:solidFill>
              </a:rPr>
              <a:t>d</a:t>
            </a:r>
            <a:r>
              <a:rPr lang="en-US" altLang="en-US" dirty="0" smtClean="0">
                <a:solidFill>
                  <a:schemeClr val="tx2">
                    <a:lumMod val="60000"/>
                    <a:lumOff val="40000"/>
                  </a:schemeClr>
                </a:solidFill>
              </a:rPr>
              <a:t>evelopment               </a:t>
            </a:r>
          </a:p>
          <a:p>
            <a:r>
              <a:rPr lang="en-US" altLang="en-US" dirty="0" smtClean="0"/>
              <a:t>Temporary cross-functional task forces</a:t>
            </a:r>
          </a:p>
          <a:p>
            <a:r>
              <a:rPr lang="en-US" altLang="en-US" dirty="0" smtClean="0"/>
              <a:t>Product/brand management</a:t>
            </a:r>
          </a:p>
          <a:p>
            <a:r>
              <a:rPr lang="en-US" altLang="en-US" dirty="0" smtClean="0"/>
              <a:t>Mature matrix</a:t>
            </a:r>
            <a:endParaRPr lang="en-US" altLang="en-US" dirty="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6" name="Slide Number Placeholder 6"/>
          <p:cNvSpPr>
            <a:spLocks noGrp="1"/>
          </p:cNvSpPr>
          <p:nvPr>
            <p:ph type="sldNum" sz="quarter" idx="12"/>
          </p:nvPr>
        </p:nvSpPr>
        <p:spPr/>
        <p:txBody>
          <a:bodyPr/>
          <a:lstStyle/>
          <a:p>
            <a:endParaRPr lang="en-US" altLang="en-US" dirty="0" smtClean="0"/>
          </a:p>
          <a:p>
            <a:r>
              <a:rPr lang="en-US" altLang="en-US" dirty="0" smtClean="0"/>
              <a:t>9-</a:t>
            </a:r>
            <a:fld id="{3E29F51B-2818-486F-A567-B414C4B51D83}" type="slidenum">
              <a:rPr lang="en-US" altLang="en-US" smtClean="0"/>
              <a:pPr/>
              <a:t>23</a:t>
            </a:fld>
            <a:endParaRPr lang="en-US" altLang="en-US" dirty="0"/>
          </a:p>
        </p:txBody>
      </p:sp>
    </p:spTree>
    <p:extLst>
      <p:ext uri="{BB962C8B-B14F-4D97-AF65-F5344CB8AC3E}">
        <p14:creationId xmlns:p14="http://schemas.microsoft.com/office/powerpoint/2010/main" val="109396510"/>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Advanced Types of </a:t>
            </a:r>
            <a:br>
              <a:rPr lang="en-US" altLang="en-US" dirty="0" smtClean="0"/>
            </a:br>
            <a:r>
              <a:rPr lang="en-US" altLang="en-US" dirty="0" smtClean="0"/>
              <a:t>Organizational Structures</a:t>
            </a:r>
            <a:endParaRPr lang="en-US" dirty="0"/>
          </a:p>
        </p:txBody>
      </p:sp>
      <p:sp>
        <p:nvSpPr>
          <p:cNvPr id="334851" name="Rectangle 3"/>
          <p:cNvSpPr>
            <a:spLocks noGrp="1" noChangeArrowheads="1"/>
          </p:cNvSpPr>
          <p:nvPr>
            <p:ph idx="1"/>
          </p:nvPr>
        </p:nvSpPr>
        <p:spPr/>
        <p:txBody>
          <a:bodyPr>
            <a:normAutofit/>
          </a:bodyPr>
          <a:lstStyle/>
          <a:p>
            <a:r>
              <a:rPr lang="en-US" altLang="en-US" b="1" dirty="0" smtClean="0"/>
              <a:t>Network structure</a:t>
            </a:r>
          </a:p>
          <a:p>
            <a:pPr lvl="1"/>
            <a:r>
              <a:rPr lang="en-US" dirty="0" smtClean="0"/>
              <a:t>virtual </a:t>
            </a:r>
            <a:r>
              <a:rPr lang="en-US" dirty="0"/>
              <a:t>elimination of in-house business </a:t>
            </a:r>
            <a:r>
              <a:rPr lang="en-US" dirty="0" smtClean="0"/>
              <a:t>functions</a:t>
            </a:r>
          </a:p>
          <a:p>
            <a:pPr lvl="1"/>
            <a:endParaRPr lang="en-US" sz="500" dirty="0" smtClean="0"/>
          </a:p>
          <a:p>
            <a:r>
              <a:rPr lang="en-US" b="1" dirty="0" smtClean="0"/>
              <a:t>Virtual </a:t>
            </a:r>
            <a:r>
              <a:rPr lang="en-US" b="1" dirty="0"/>
              <a:t>organization </a:t>
            </a:r>
            <a:endParaRPr lang="en-US" dirty="0" smtClean="0"/>
          </a:p>
          <a:p>
            <a:pPr lvl="1"/>
            <a:r>
              <a:rPr lang="en-US" dirty="0"/>
              <a:t>c</a:t>
            </a:r>
            <a:r>
              <a:rPr lang="en-US" dirty="0" smtClean="0"/>
              <a:t>omposed of </a:t>
            </a:r>
            <a:r>
              <a:rPr lang="en-US" dirty="0"/>
              <a:t>a series of project groups or collaborations linked by constantly changing </a:t>
            </a:r>
            <a:r>
              <a:rPr lang="en-US" dirty="0" smtClean="0"/>
              <a:t>nonhierarchical, cobweb-like </a:t>
            </a:r>
            <a:r>
              <a:rPr lang="en-US" dirty="0"/>
              <a:t>electronic networks</a:t>
            </a:r>
            <a:endParaRPr lang="en-US" dirty="0" smtClean="0"/>
          </a:p>
          <a:p>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6" name="Slide Number Placeholder 6"/>
          <p:cNvSpPr>
            <a:spLocks noGrp="1"/>
          </p:cNvSpPr>
          <p:nvPr>
            <p:ph type="sldNum" sz="quarter" idx="12"/>
          </p:nvPr>
        </p:nvSpPr>
        <p:spPr/>
        <p:txBody>
          <a:bodyPr/>
          <a:lstStyle/>
          <a:p>
            <a:endParaRPr lang="en-US" altLang="en-US" dirty="0" smtClean="0"/>
          </a:p>
          <a:p>
            <a:r>
              <a:rPr lang="en-US" altLang="en-US" dirty="0" smtClean="0"/>
              <a:t>9-</a:t>
            </a:r>
            <a:fld id="{E298DC15-3F25-4F60-8186-7958D811FFB8}" type="slidenum">
              <a:rPr lang="en-US" altLang="en-US" smtClean="0"/>
              <a:pPr/>
              <a:t>24</a:t>
            </a:fld>
            <a:endParaRPr lang="en-US" altLang="en-US" dirty="0"/>
          </a:p>
        </p:txBody>
      </p:sp>
    </p:spTree>
    <p:extLst>
      <p:ext uri="{BB962C8B-B14F-4D97-AF65-F5344CB8AC3E}">
        <p14:creationId xmlns:p14="http://schemas.microsoft.com/office/powerpoint/2010/main" val="2242255369"/>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Structure</a:t>
            </a:r>
            <a:endParaRPr lang="en-US" dirty="0"/>
          </a:p>
        </p:txBody>
      </p:sp>
      <p:sp>
        <p:nvSpPr>
          <p:cNvPr id="3" name="Footer Placeholder 2"/>
          <p:cNvSpPr>
            <a:spLocks noGrp="1"/>
          </p:cNvSpPr>
          <p:nvPr>
            <p:ph type="ftr" sz="quarter" idx="11"/>
          </p:nvPr>
        </p:nvSpPr>
        <p:spPr/>
        <p:txBody>
          <a:bodyPr/>
          <a:lstStyle/>
          <a:p>
            <a:r>
              <a:rPr lang="en-US" dirty="0" smtClean="0"/>
              <a:t>Copyright © 2015 Pearson Education, Inc. </a:t>
            </a:r>
            <a:endParaRPr lang="en-US" dirty="0"/>
          </a:p>
        </p:txBody>
      </p:sp>
      <p:sp>
        <p:nvSpPr>
          <p:cNvPr id="4" name="Slide Number Placeholder 3"/>
          <p:cNvSpPr>
            <a:spLocks noGrp="1"/>
          </p:cNvSpPr>
          <p:nvPr>
            <p:ph type="sldNum" sz="quarter" idx="12"/>
          </p:nvPr>
        </p:nvSpPr>
        <p:spPr/>
        <p:txBody>
          <a:bodyPr/>
          <a:lstStyle/>
          <a:p>
            <a:r>
              <a:rPr lang="en-US" dirty="0" smtClean="0"/>
              <a:t>9-</a:t>
            </a:r>
            <a:fld id="{3BA836C6-F704-448B-94C4-5B456B503172}" type="slidenum">
              <a:rPr lang="en-US" smtClean="0"/>
              <a:pPr/>
              <a:t>25</a:t>
            </a:fld>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925" y="1785285"/>
            <a:ext cx="7296150" cy="4472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 y="1785285"/>
            <a:ext cx="2057400" cy="369332"/>
          </a:xfrm>
          <a:prstGeom prst="rect">
            <a:avLst/>
          </a:prstGeom>
          <a:noFill/>
        </p:spPr>
        <p:txBody>
          <a:bodyPr wrap="square" rtlCol="0">
            <a:spAutoFit/>
          </a:bodyPr>
          <a:lstStyle/>
          <a:p>
            <a:r>
              <a:rPr lang="en-US" dirty="0" smtClean="0"/>
              <a:t>Figure 9-1</a:t>
            </a:r>
            <a:endParaRPr lang="en-US" dirty="0"/>
          </a:p>
        </p:txBody>
      </p:sp>
    </p:spTree>
    <p:extLst>
      <p:ext uri="{BB962C8B-B14F-4D97-AF65-F5344CB8AC3E}">
        <p14:creationId xmlns:p14="http://schemas.microsoft.com/office/powerpoint/2010/main" val="3453453160"/>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Cellular/Modular Organization: A New Type of Structure?</a:t>
            </a:r>
            <a:endParaRPr lang="en-US" dirty="0"/>
          </a:p>
        </p:txBody>
      </p:sp>
      <p:sp>
        <p:nvSpPr>
          <p:cNvPr id="6" name="Content Placeholder 5"/>
          <p:cNvSpPr>
            <a:spLocks noGrp="1"/>
          </p:cNvSpPr>
          <p:nvPr>
            <p:ph idx="1"/>
          </p:nvPr>
        </p:nvSpPr>
        <p:spPr/>
        <p:txBody>
          <a:bodyPr/>
          <a:lstStyle/>
          <a:p>
            <a:r>
              <a:rPr lang="en-US" altLang="en-US" b="1" dirty="0" smtClean="0"/>
              <a:t>Cellular/Modular structure</a:t>
            </a:r>
          </a:p>
          <a:p>
            <a:pPr lvl="1"/>
            <a:r>
              <a:rPr lang="en-US" dirty="0" smtClean="0"/>
              <a:t>composed of cells (self-managing teams, autonomous business units, etc.) which can operate alone but which can interact with other cells to produce a more potent and competent business mechanism</a:t>
            </a:r>
          </a:p>
          <a:p>
            <a:r>
              <a:rPr lang="en-US" sz="3000" dirty="0" smtClean="0"/>
              <a:t>Beginning </a:t>
            </a:r>
            <a:r>
              <a:rPr lang="en-US" sz="3000" dirty="0"/>
              <a:t>to appear in firms that are focused on </a:t>
            </a:r>
            <a:r>
              <a:rPr lang="en-US" sz="3000" dirty="0">
                <a:solidFill>
                  <a:schemeClr val="tx2">
                    <a:lumMod val="60000"/>
                    <a:lumOff val="40000"/>
                  </a:schemeClr>
                </a:solidFill>
              </a:rPr>
              <a:t>rapid product </a:t>
            </a:r>
            <a:r>
              <a:rPr lang="en-US" sz="3000" dirty="0"/>
              <a:t>and </a:t>
            </a:r>
            <a:r>
              <a:rPr lang="en-US" sz="3000" dirty="0" smtClean="0">
                <a:solidFill>
                  <a:schemeClr val="tx2">
                    <a:lumMod val="60000"/>
                    <a:lumOff val="40000"/>
                  </a:schemeClr>
                </a:solidFill>
              </a:rPr>
              <a:t>service innovation</a:t>
            </a:r>
            <a:endParaRPr lang="en-US" sz="3000" dirty="0">
              <a:solidFill>
                <a:schemeClr val="tx2">
                  <a:lumMod val="60000"/>
                  <a:lumOff val="40000"/>
                </a:schemeClr>
              </a:solidFill>
            </a:endParaRPr>
          </a:p>
        </p:txBody>
      </p:sp>
      <p:sp>
        <p:nvSpPr>
          <p:cNvPr id="3" name="Footer Placeholder 2"/>
          <p:cNvSpPr>
            <a:spLocks noGrp="1"/>
          </p:cNvSpPr>
          <p:nvPr>
            <p:ph type="ftr" sz="quarter" idx="11"/>
          </p:nvPr>
        </p:nvSpPr>
        <p:spPr/>
        <p:txBody>
          <a:bodyPr/>
          <a:lstStyle/>
          <a:p>
            <a:r>
              <a:rPr lang="en-US" dirty="0" smtClean="0"/>
              <a:t>Copyright © 2015 Pearson Education, Inc. </a:t>
            </a:r>
            <a:endParaRPr lang="en-US" dirty="0"/>
          </a:p>
        </p:txBody>
      </p:sp>
      <p:sp>
        <p:nvSpPr>
          <p:cNvPr id="4" name="Slide Number Placeholder 3"/>
          <p:cNvSpPr>
            <a:spLocks noGrp="1"/>
          </p:cNvSpPr>
          <p:nvPr>
            <p:ph type="sldNum" sz="quarter" idx="12"/>
          </p:nvPr>
        </p:nvSpPr>
        <p:spPr/>
        <p:txBody>
          <a:bodyPr/>
          <a:lstStyle/>
          <a:p>
            <a:r>
              <a:rPr lang="en-US" dirty="0" smtClean="0"/>
              <a:t>9-</a:t>
            </a:r>
            <a:fld id="{3BA836C6-F704-448B-94C4-5B456B503172}" type="slidenum">
              <a:rPr lang="en-US" smtClean="0"/>
              <a:pPr/>
              <a:t>26</a:t>
            </a:fld>
            <a:endParaRPr lang="en-US" dirty="0"/>
          </a:p>
        </p:txBody>
      </p:sp>
    </p:spTree>
    <p:extLst>
      <p:ext uri="{BB962C8B-B14F-4D97-AF65-F5344CB8AC3E}">
        <p14:creationId xmlns:p14="http://schemas.microsoft.com/office/powerpoint/2010/main" val="3886436809"/>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Reengineering and </a:t>
            </a:r>
            <a:br>
              <a:rPr lang="en-US" altLang="en-US" dirty="0" smtClean="0"/>
            </a:br>
            <a:r>
              <a:rPr lang="en-US" altLang="en-US" dirty="0" smtClean="0"/>
              <a:t>Strategy Implementation</a:t>
            </a:r>
            <a:endParaRPr lang="en-US" dirty="0"/>
          </a:p>
        </p:txBody>
      </p:sp>
      <p:sp>
        <p:nvSpPr>
          <p:cNvPr id="337923" name="Rectangle 3"/>
          <p:cNvSpPr>
            <a:spLocks noGrp="1" noChangeArrowheads="1"/>
          </p:cNvSpPr>
          <p:nvPr>
            <p:ph idx="1"/>
          </p:nvPr>
        </p:nvSpPr>
        <p:spPr/>
        <p:txBody>
          <a:bodyPr/>
          <a:lstStyle/>
          <a:p>
            <a:r>
              <a:rPr lang="en-US" altLang="en-US" b="1" dirty="0" smtClean="0"/>
              <a:t>Reengineering</a:t>
            </a:r>
          </a:p>
          <a:p>
            <a:pPr lvl="1"/>
            <a:r>
              <a:rPr lang="en-US" altLang="en-US" dirty="0" smtClean="0"/>
              <a:t>the radical redesign of business processes to achieve major gains in cost, service or time</a:t>
            </a:r>
          </a:p>
          <a:p>
            <a:pPr lvl="1"/>
            <a:r>
              <a:rPr lang="en-US" altLang="en-US" dirty="0"/>
              <a:t>e</a:t>
            </a:r>
            <a:r>
              <a:rPr lang="en-US" altLang="en-US" dirty="0" smtClean="0"/>
              <a:t>ffective program to implement a turnaround strategy</a:t>
            </a:r>
            <a:endParaRPr lang="en-US" altLang="en-US" dirty="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6" name="Slide Number Placeholder 6"/>
          <p:cNvSpPr>
            <a:spLocks noGrp="1"/>
          </p:cNvSpPr>
          <p:nvPr>
            <p:ph type="sldNum" sz="quarter" idx="12"/>
          </p:nvPr>
        </p:nvSpPr>
        <p:spPr/>
        <p:txBody>
          <a:bodyPr/>
          <a:lstStyle/>
          <a:p>
            <a:endParaRPr lang="en-US" altLang="en-US" dirty="0" smtClean="0"/>
          </a:p>
          <a:p>
            <a:r>
              <a:rPr lang="en-US" altLang="en-US" dirty="0" smtClean="0"/>
              <a:t>9-</a:t>
            </a:r>
            <a:fld id="{0160FC96-F6A0-4BF7-8C30-5AB4944D52C0}" type="slidenum">
              <a:rPr lang="en-US" altLang="en-US" smtClean="0"/>
              <a:pPr/>
              <a:t>27</a:t>
            </a:fld>
            <a:endParaRPr lang="en-US" altLang="en-US" dirty="0"/>
          </a:p>
        </p:txBody>
      </p:sp>
    </p:spTree>
    <p:extLst>
      <p:ext uri="{BB962C8B-B14F-4D97-AF65-F5344CB8AC3E}">
        <p14:creationId xmlns:p14="http://schemas.microsoft.com/office/powerpoint/2010/main" val="2019467348"/>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Principles for Reengineering</a:t>
            </a:r>
            <a:endParaRPr lang="en-US" dirty="0"/>
          </a:p>
        </p:txBody>
      </p:sp>
      <p:sp>
        <p:nvSpPr>
          <p:cNvPr id="338947" name="Rectangle 3"/>
          <p:cNvSpPr>
            <a:spLocks noGrp="1" noChangeArrowheads="1"/>
          </p:cNvSpPr>
          <p:nvPr>
            <p:ph idx="1"/>
          </p:nvPr>
        </p:nvSpPr>
        <p:spPr/>
        <p:txBody>
          <a:bodyPr>
            <a:normAutofit/>
          </a:bodyPr>
          <a:lstStyle/>
          <a:p>
            <a:r>
              <a:rPr lang="en-US" altLang="en-US" dirty="0" smtClean="0"/>
              <a:t>Organize around </a:t>
            </a:r>
            <a:r>
              <a:rPr lang="en-US" altLang="en-US" dirty="0" smtClean="0">
                <a:solidFill>
                  <a:schemeClr val="tx2">
                    <a:lumMod val="60000"/>
                    <a:lumOff val="40000"/>
                  </a:schemeClr>
                </a:solidFill>
              </a:rPr>
              <a:t>outcomes</a:t>
            </a:r>
            <a:r>
              <a:rPr lang="en-US" altLang="en-US" dirty="0" smtClean="0"/>
              <a:t>, not tasks</a:t>
            </a:r>
          </a:p>
          <a:p>
            <a:r>
              <a:rPr lang="en-US" altLang="en-US" dirty="0" smtClean="0"/>
              <a:t>Have those who use the output of the process </a:t>
            </a:r>
            <a:r>
              <a:rPr lang="en-US" altLang="en-US" dirty="0" smtClean="0">
                <a:solidFill>
                  <a:schemeClr val="tx2">
                    <a:lumMod val="60000"/>
                    <a:lumOff val="40000"/>
                  </a:schemeClr>
                </a:solidFill>
              </a:rPr>
              <a:t>perform the process</a:t>
            </a:r>
          </a:p>
          <a:p>
            <a:r>
              <a:rPr lang="en-US" altLang="en-US" dirty="0" smtClean="0"/>
              <a:t>Subsume information-processing work into real work that </a:t>
            </a:r>
            <a:r>
              <a:rPr lang="en-US" altLang="en-US" dirty="0" smtClean="0">
                <a:solidFill>
                  <a:schemeClr val="tx2">
                    <a:lumMod val="60000"/>
                    <a:lumOff val="40000"/>
                  </a:schemeClr>
                </a:solidFill>
              </a:rPr>
              <a:t>produces</a:t>
            </a:r>
            <a:r>
              <a:rPr lang="en-US" altLang="en-US" dirty="0" smtClean="0"/>
              <a:t> information</a:t>
            </a:r>
          </a:p>
          <a:p>
            <a:r>
              <a:rPr lang="en-US" altLang="en-US" dirty="0" smtClean="0"/>
              <a:t>Treat </a:t>
            </a:r>
            <a:r>
              <a:rPr lang="en-US" altLang="en-US" dirty="0" smtClean="0">
                <a:solidFill>
                  <a:schemeClr val="tx2">
                    <a:lumMod val="60000"/>
                    <a:lumOff val="40000"/>
                  </a:schemeClr>
                </a:solidFill>
              </a:rPr>
              <a:t>geographically-dispersed</a:t>
            </a:r>
            <a:r>
              <a:rPr lang="en-US" altLang="en-US" dirty="0" smtClean="0"/>
              <a:t> resources as though they were centralized</a:t>
            </a:r>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6" name="Slide Number Placeholder 6"/>
          <p:cNvSpPr>
            <a:spLocks noGrp="1"/>
          </p:cNvSpPr>
          <p:nvPr>
            <p:ph type="sldNum" sz="quarter" idx="12"/>
          </p:nvPr>
        </p:nvSpPr>
        <p:spPr/>
        <p:txBody>
          <a:bodyPr/>
          <a:lstStyle/>
          <a:p>
            <a:endParaRPr lang="en-US" altLang="en-US" dirty="0" smtClean="0"/>
          </a:p>
          <a:p>
            <a:r>
              <a:rPr lang="en-US" altLang="en-US" dirty="0" smtClean="0"/>
              <a:t>9-</a:t>
            </a:r>
            <a:fld id="{62882ABF-FE1B-4B53-895A-405193B34DBA}" type="slidenum">
              <a:rPr lang="en-US" altLang="en-US" smtClean="0"/>
              <a:pPr/>
              <a:t>28</a:t>
            </a:fld>
            <a:endParaRPr lang="en-US" altLang="en-US" dirty="0"/>
          </a:p>
        </p:txBody>
      </p:sp>
    </p:spTree>
    <p:extLst>
      <p:ext uri="{BB962C8B-B14F-4D97-AF65-F5344CB8AC3E}">
        <p14:creationId xmlns:p14="http://schemas.microsoft.com/office/powerpoint/2010/main" val="1890498568"/>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Principles for Reengineering</a:t>
            </a:r>
            <a:endParaRPr lang="en-US" dirty="0"/>
          </a:p>
        </p:txBody>
      </p:sp>
      <p:sp>
        <p:nvSpPr>
          <p:cNvPr id="3" name="Content Placeholder 2"/>
          <p:cNvSpPr>
            <a:spLocks noGrp="1"/>
          </p:cNvSpPr>
          <p:nvPr>
            <p:ph idx="1"/>
          </p:nvPr>
        </p:nvSpPr>
        <p:spPr/>
        <p:txBody>
          <a:bodyPr/>
          <a:lstStyle/>
          <a:p>
            <a:r>
              <a:rPr lang="en-US" altLang="en-US" dirty="0"/>
              <a:t>Link </a:t>
            </a:r>
            <a:r>
              <a:rPr lang="en-US" altLang="en-US" dirty="0">
                <a:solidFill>
                  <a:schemeClr val="tx2">
                    <a:lumMod val="60000"/>
                    <a:lumOff val="40000"/>
                  </a:schemeClr>
                </a:solidFill>
              </a:rPr>
              <a:t>parallel activities </a:t>
            </a:r>
            <a:r>
              <a:rPr lang="en-US" altLang="en-US" dirty="0"/>
              <a:t>instead of integrating their results</a:t>
            </a:r>
          </a:p>
          <a:p>
            <a:r>
              <a:rPr lang="en-US" altLang="en-US" dirty="0"/>
              <a:t>Put the </a:t>
            </a:r>
            <a:r>
              <a:rPr lang="en-US" altLang="en-US" dirty="0">
                <a:solidFill>
                  <a:schemeClr val="tx2">
                    <a:lumMod val="60000"/>
                    <a:lumOff val="40000"/>
                  </a:schemeClr>
                </a:solidFill>
              </a:rPr>
              <a:t>decision point </a:t>
            </a:r>
            <a:r>
              <a:rPr lang="en-US" altLang="en-US" dirty="0"/>
              <a:t>where the work is performed and build control into the process</a:t>
            </a:r>
          </a:p>
          <a:p>
            <a:r>
              <a:rPr lang="en-US" altLang="en-US" dirty="0"/>
              <a:t>Capture information once and </a:t>
            </a:r>
            <a:r>
              <a:rPr lang="en-US" altLang="en-US" dirty="0">
                <a:solidFill>
                  <a:schemeClr val="tx2">
                    <a:lumMod val="60000"/>
                    <a:lumOff val="40000"/>
                  </a:schemeClr>
                </a:solidFill>
              </a:rPr>
              <a:t>at the source</a:t>
            </a:r>
          </a:p>
          <a:p>
            <a:endParaRPr lang="en-US"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9-</a:t>
            </a:r>
            <a:fld id="{3BA836C6-F704-448B-94C4-5B456B503172}" type="slidenum">
              <a:rPr lang="en-US" smtClean="0"/>
              <a:pPr/>
              <a:t>29</a:t>
            </a:fld>
            <a:endParaRPr lang="en-US" dirty="0"/>
          </a:p>
        </p:txBody>
      </p:sp>
    </p:spTree>
    <p:extLst>
      <p:ext uri="{BB962C8B-B14F-4D97-AF65-F5344CB8AC3E}">
        <p14:creationId xmlns:p14="http://schemas.microsoft.com/office/powerpoint/2010/main" val="637269298"/>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fontScale="92500"/>
          </a:bodyPr>
          <a:lstStyle/>
          <a:p>
            <a:r>
              <a:rPr lang="en-US" dirty="0"/>
              <a:t>Construct matrix and network </a:t>
            </a:r>
            <a:r>
              <a:rPr lang="en-US" dirty="0" smtClean="0"/>
              <a:t>structures to </a:t>
            </a:r>
            <a:r>
              <a:rPr lang="en-US" dirty="0"/>
              <a:t>support flexible and nimble </a:t>
            </a:r>
            <a:r>
              <a:rPr lang="en-US" dirty="0" smtClean="0"/>
              <a:t>organizational strategies</a:t>
            </a:r>
            <a:endParaRPr lang="en-US" dirty="0"/>
          </a:p>
          <a:p>
            <a:r>
              <a:rPr lang="en-US" dirty="0" smtClean="0"/>
              <a:t>Decide </a:t>
            </a:r>
            <a:r>
              <a:rPr lang="en-US" dirty="0"/>
              <a:t>when and if programs such </a:t>
            </a:r>
            <a:r>
              <a:rPr lang="en-US" dirty="0" smtClean="0"/>
              <a:t>as reengineering</a:t>
            </a:r>
            <a:r>
              <a:rPr lang="en-US" dirty="0"/>
              <a:t>, Six </a:t>
            </a:r>
            <a:r>
              <a:rPr lang="en-US" dirty="0" smtClean="0"/>
              <a:t>Sigma </a:t>
            </a:r>
            <a:r>
              <a:rPr lang="en-US" dirty="0"/>
              <a:t>and job </a:t>
            </a:r>
            <a:r>
              <a:rPr lang="en-US" dirty="0" smtClean="0"/>
              <a:t>redesign are </a:t>
            </a:r>
            <a:r>
              <a:rPr lang="en-US" dirty="0"/>
              <a:t>appropriate methods of </a:t>
            </a:r>
            <a:r>
              <a:rPr lang="en-US" dirty="0" smtClean="0"/>
              <a:t>strategy implementation</a:t>
            </a:r>
            <a:endParaRPr lang="en-US" dirty="0"/>
          </a:p>
          <a:p>
            <a:r>
              <a:rPr lang="en-US" dirty="0" smtClean="0"/>
              <a:t>Understand </a:t>
            </a:r>
            <a:r>
              <a:rPr lang="en-US" dirty="0"/>
              <a:t>the centralization </a:t>
            </a:r>
            <a:r>
              <a:rPr lang="en-US" dirty="0" smtClean="0"/>
              <a:t>versus decentralization </a:t>
            </a:r>
            <a:r>
              <a:rPr lang="en-US" dirty="0"/>
              <a:t>issue in </a:t>
            </a:r>
            <a:r>
              <a:rPr lang="en-US" dirty="0" smtClean="0"/>
              <a:t>multinational corporations</a:t>
            </a:r>
            <a:endParaRPr lang="en-US"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9-</a:t>
            </a:r>
            <a:fld id="{3BA836C6-F704-448B-94C4-5B456B503172}" type="slidenum">
              <a:rPr lang="en-US" smtClean="0"/>
              <a:pPr/>
              <a:t>3</a:t>
            </a:fld>
            <a:endParaRPr lang="en-US" dirty="0"/>
          </a:p>
        </p:txBody>
      </p:sp>
    </p:spTree>
    <p:extLst>
      <p:ext uri="{BB962C8B-B14F-4D97-AF65-F5344CB8AC3E}">
        <p14:creationId xmlns:p14="http://schemas.microsoft.com/office/powerpoint/2010/main" val="2897746483"/>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Six Sigma</a:t>
            </a:r>
            <a:endParaRPr lang="en-US" dirty="0"/>
          </a:p>
        </p:txBody>
      </p:sp>
      <p:sp>
        <p:nvSpPr>
          <p:cNvPr id="339971" name="Rectangle 3"/>
          <p:cNvSpPr>
            <a:spLocks noGrp="1" noChangeArrowheads="1"/>
          </p:cNvSpPr>
          <p:nvPr>
            <p:ph idx="1"/>
          </p:nvPr>
        </p:nvSpPr>
        <p:spPr/>
        <p:txBody>
          <a:bodyPr>
            <a:normAutofit/>
          </a:bodyPr>
          <a:lstStyle/>
          <a:p>
            <a:r>
              <a:rPr lang="en-US" altLang="en-US" b="1" dirty="0" smtClean="0"/>
              <a:t>Six Sigma</a:t>
            </a:r>
          </a:p>
          <a:p>
            <a:pPr lvl="1"/>
            <a:r>
              <a:rPr lang="en-US" altLang="en-US" dirty="0" smtClean="0"/>
              <a:t>analytical method for achieving near perfect results on a production line</a:t>
            </a:r>
          </a:p>
          <a:p>
            <a:pPr lvl="1"/>
            <a:r>
              <a:rPr lang="en-US" dirty="0" smtClean="0"/>
              <a:t>emphasis </a:t>
            </a:r>
            <a:r>
              <a:rPr lang="en-US" dirty="0"/>
              <a:t>is on reducing product variance in order to boost quality and </a:t>
            </a:r>
            <a:r>
              <a:rPr lang="en-US" dirty="0" smtClean="0"/>
              <a:t>efficiency</a:t>
            </a:r>
          </a:p>
          <a:p>
            <a:r>
              <a:rPr lang="en-US" b="1" dirty="0" smtClean="0"/>
              <a:t>Lean Six Sigma </a:t>
            </a:r>
          </a:p>
          <a:p>
            <a:pPr lvl="1"/>
            <a:r>
              <a:rPr lang="en-US" dirty="0" smtClean="0"/>
              <a:t>includes </a:t>
            </a:r>
            <a:r>
              <a:rPr lang="en-US" dirty="0"/>
              <a:t>the removal of </a:t>
            </a:r>
            <a:r>
              <a:rPr lang="en-US" dirty="0" smtClean="0"/>
              <a:t>unnecessary steps in </a:t>
            </a:r>
            <a:r>
              <a:rPr lang="en-US" dirty="0"/>
              <a:t>any process and fixing those that remain</a:t>
            </a:r>
            <a:endParaRPr lang="en-US" dirty="0" smtClean="0"/>
          </a:p>
          <a:p>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6" name="Slide Number Placeholder 6"/>
          <p:cNvSpPr>
            <a:spLocks noGrp="1"/>
          </p:cNvSpPr>
          <p:nvPr>
            <p:ph type="sldNum" sz="quarter" idx="12"/>
          </p:nvPr>
        </p:nvSpPr>
        <p:spPr/>
        <p:txBody>
          <a:bodyPr/>
          <a:lstStyle/>
          <a:p>
            <a:endParaRPr lang="en-US" altLang="en-US" dirty="0" smtClean="0"/>
          </a:p>
          <a:p>
            <a:r>
              <a:rPr lang="en-US" altLang="en-US" dirty="0" smtClean="0"/>
              <a:t>9-</a:t>
            </a:r>
            <a:fld id="{45B3AC94-3F77-4BE6-83EB-14292F8D2D5F}" type="slidenum">
              <a:rPr lang="en-US" altLang="en-US" smtClean="0"/>
              <a:pPr/>
              <a:t>30</a:t>
            </a:fld>
            <a:endParaRPr lang="en-US" altLang="en-US" dirty="0"/>
          </a:p>
        </p:txBody>
      </p:sp>
    </p:spTree>
    <p:extLst>
      <p:ext uri="{BB962C8B-B14F-4D97-AF65-F5344CB8AC3E}">
        <p14:creationId xmlns:p14="http://schemas.microsoft.com/office/powerpoint/2010/main" val="435869454"/>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of Six Sigma</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altLang="en-US" sz="3000" i="1" dirty="0">
                <a:solidFill>
                  <a:schemeClr val="tx2">
                    <a:lumMod val="60000"/>
                    <a:lumOff val="40000"/>
                  </a:schemeClr>
                </a:solidFill>
              </a:rPr>
              <a:t>Define</a:t>
            </a:r>
            <a:r>
              <a:rPr lang="en-US" altLang="en-US" sz="3000" dirty="0"/>
              <a:t> a process where results are </a:t>
            </a:r>
            <a:r>
              <a:rPr lang="en-US" altLang="en-US" sz="3000" dirty="0" smtClean="0"/>
              <a:t>poorer than  </a:t>
            </a:r>
            <a:r>
              <a:rPr lang="en-US" altLang="en-US" sz="3000" dirty="0"/>
              <a:t>average</a:t>
            </a:r>
          </a:p>
          <a:p>
            <a:pPr marL="514350" indent="-514350">
              <a:buFont typeface="+mj-lt"/>
              <a:buAutoNum type="arabicPeriod"/>
            </a:pPr>
            <a:r>
              <a:rPr lang="en-US" altLang="en-US" sz="3000" i="1" dirty="0">
                <a:solidFill>
                  <a:schemeClr val="tx2">
                    <a:lumMod val="60000"/>
                    <a:lumOff val="40000"/>
                  </a:schemeClr>
                </a:solidFill>
              </a:rPr>
              <a:t>Measure</a:t>
            </a:r>
            <a:r>
              <a:rPr lang="en-US" altLang="en-US" sz="3000" dirty="0"/>
              <a:t> the process to determine current performance</a:t>
            </a:r>
          </a:p>
          <a:p>
            <a:pPr marL="514350" indent="-514350">
              <a:buFont typeface="+mj-lt"/>
              <a:buAutoNum type="arabicPeriod"/>
            </a:pPr>
            <a:r>
              <a:rPr lang="en-US" altLang="en-US" sz="3000" i="1" dirty="0">
                <a:solidFill>
                  <a:schemeClr val="tx2">
                    <a:lumMod val="60000"/>
                    <a:lumOff val="40000"/>
                  </a:schemeClr>
                </a:solidFill>
              </a:rPr>
              <a:t>Analyze</a:t>
            </a:r>
            <a:r>
              <a:rPr lang="en-US" altLang="en-US" sz="3000" dirty="0"/>
              <a:t> the information to </a:t>
            </a:r>
            <a:r>
              <a:rPr lang="en-US" sz="2800" dirty="0"/>
              <a:t>pinpoint where things are going wrong</a:t>
            </a:r>
            <a:endParaRPr lang="en-US" altLang="en-US" sz="3000" dirty="0"/>
          </a:p>
          <a:p>
            <a:pPr marL="514350" indent="-514350">
              <a:buFont typeface="+mj-lt"/>
              <a:buAutoNum type="arabicPeriod"/>
            </a:pPr>
            <a:r>
              <a:rPr lang="en-US" altLang="en-US" sz="3000" i="1" dirty="0">
                <a:solidFill>
                  <a:schemeClr val="tx2">
                    <a:lumMod val="60000"/>
                    <a:lumOff val="40000"/>
                  </a:schemeClr>
                </a:solidFill>
              </a:rPr>
              <a:t>Improve</a:t>
            </a:r>
            <a:r>
              <a:rPr lang="en-US" altLang="en-US" sz="3000" dirty="0"/>
              <a:t> the process and eliminate the error</a:t>
            </a:r>
          </a:p>
          <a:p>
            <a:pPr marL="514350" indent="-514350">
              <a:buFont typeface="+mj-lt"/>
              <a:buAutoNum type="arabicPeriod"/>
            </a:pPr>
            <a:r>
              <a:rPr lang="en-US" altLang="en-US" sz="3000" i="1" dirty="0">
                <a:solidFill>
                  <a:schemeClr val="tx2">
                    <a:lumMod val="60000"/>
                    <a:lumOff val="40000"/>
                  </a:schemeClr>
                </a:solidFill>
              </a:rPr>
              <a:t>Establish</a:t>
            </a:r>
            <a:r>
              <a:rPr lang="en-US" altLang="en-US" sz="3000" dirty="0"/>
              <a:t> </a:t>
            </a:r>
            <a:r>
              <a:rPr lang="en-US" sz="2800" dirty="0"/>
              <a:t>controls to prevent future defects from occurring</a:t>
            </a:r>
            <a:endParaRPr lang="en-US"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smtClean="0"/>
              <a:t>9-</a:t>
            </a:r>
            <a:fld id="{3BA836C6-F704-448B-94C4-5B456B503172}" type="slidenum">
              <a:rPr lang="en-US" smtClean="0"/>
              <a:pPr/>
              <a:t>31</a:t>
            </a:fld>
            <a:endParaRPr lang="en-US" dirty="0"/>
          </a:p>
        </p:txBody>
      </p:sp>
    </p:spTree>
    <p:extLst>
      <p:ext uri="{BB962C8B-B14F-4D97-AF65-F5344CB8AC3E}">
        <p14:creationId xmlns:p14="http://schemas.microsoft.com/office/powerpoint/2010/main" val="3831950262"/>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Designing Jobs to </a:t>
            </a:r>
            <a:br>
              <a:rPr lang="en-US" altLang="en-US" dirty="0" smtClean="0"/>
            </a:br>
            <a:r>
              <a:rPr lang="en-US" altLang="en-US" dirty="0" smtClean="0"/>
              <a:t>Implement Strategy</a:t>
            </a:r>
            <a:endParaRPr lang="en-US" dirty="0"/>
          </a:p>
        </p:txBody>
      </p:sp>
      <p:sp>
        <p:nvSpPr>
          <p:cNvPr id="342019" name="Rectangle 3"/>
          <p:cNvSpPr>
            <a:spLocks noGrp="1" noChangeArrowheads="1"/>
          </p:cNvSpPr>
          <p:nvPr>
            <p:ph idx="1"/>
          </p:nvPr>
        </p:nvSpPr>
        <p:spPr/>
        <p:txBody>
          <a:bodyPr>
            <a:normAutofit fontScale="92500" lnSpcReduction="10000"/>
          </a:bodyPr>
          <a:lstStyle/>
          <a:p>
            <a:r>
              <a:rPr lang="en-US" altLang="en-US" sz="3500" b="1" dirty="0" smtClean="0"/>
              <a:t>Job design</a:t>
            </a:r>
          </a:p>
          <a:p>
            <a:pPr lvl="1"/>
            <a:r>
              <a:rPr lang="en-US" altLang="en-US" dirty="0" smtClean="0"/>
              <a:t>the study of individual tasks in an attempt to make them more relevant to the company and to the employees</a:t>
            </a:r>
          </a:p>
          <a:p>
            <a:r>
              <a:rPr lang="en-US" b="1" dirty="0" smtClean="0"/>
              <a:t>Job enlargement</a:t>
            </a:r>
          </a:p>
          <a:p>
            <a:pPr lvl="1"/>
            <a:r>
              <a:rPr lang="en-US" dirty="0" smtClean="0"/>
              <a:t>combining tasks to give a worker more of the same type of duties to perform</a:t>
            </a:r>
          </a:p>
          <a:p>
            <a:r>
              <a:rPr lang="en-US" b="1" dirty="0" smtClean="0"/>
              <a:t>Job rotation</a:t>
            </a:r>
          </a:p>
          <a:p>
            <a:pPr lvl="1"/>
            <a:r>
              <a:rPr lang="en-US" dirty="0" smtClean="0"/>
              <a:t>moving workers through several jobs to increase variety</a:t>
            </a:r>
          </a:p>
          <a:p>
            <a:pPr lvl="1"/>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6" name="Slide Number Placeholder 6"/>
          <p:cNvSpPr>
            <a:spLocks noGrp="1"/>
          </p:cNvSpPr>
          <p:nvPr>
            <p:ph type="sldNum" sz="quarter" idx="12"/>
          </p:nvPr>
        </p:nvSpPr>
        <p:spPr/>
        <p:txBody>
          <a:bodyPr/>
          <a:lstStyle/>
          <a:p>
            <a:endParaRPr lang="en-US" altLang="en-US" dirty="0" smtClean="0"/>
          </a:p>
          <a:p>
            <a:r>
              <a:rPr lang="en-US" altLang="en-US" dirty="0" smtClean="0"/>
              <a:t>9-</a:t>
            </a:r>
            <a:fld id="{EE37E28F-90F9-4FDB-985A-A00E7BC89E5A}" type="slidenum">
              <a:rPr lang="en-US" altLang="en-US" smtClean="0"/>
              <a:pPr/>
              <a:t>32</a:t>
            </a:fld>
            <a:endParaRPr lang="en-US" altLang="en-US" dirty="0"/>
          </a:p>
        </p:txBody>
      </p:sp>
    </p:spTree>
    <p:extLst>
      <p:ext uri="{BB962C8B-B14F-4D97-AF65-F5344CB8AC3E}">
        <p14:creationId xmlns:p14="http://schemas.microsoft.com/office/powerpoint/2010/main" val="247557772"/>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Designing Jobs to </a:t>
            </a:r>
            <a:br>
              <a:rPr lang="en-US" altLang="en-US" dirty="0" smtClean="0"/>
            </a:br>
            <a:r>
              <a:rPr lang="en-US" altLang="en-US" dirty="0" smtClean="0"/>
              <a:t>Implement Strategy</a:t>
            </a:r>
            <a:endParaRPr lang="en-US" dirty="0"/>
          </a:p>
        </p:txBody>
      </p:sp>
      <p:sp>
        <p:nvSpPr>
          <p:cNvPr id="3" name="Content Placeholder 2"/>
          <p:cNvSpPr>
            <a:spLocks noGrp="1"/>
          </p:cNvSpPr>
          <p:nvPr>
            <p:ph idx="1"/>
          </p:nvPr>
        </p:nvSpPr>
        <p:spPr/>
        <p:txBody>
          <a:bodyPr>
            <a:normAutofit/>
          </a:bodyPr>
          <a:lstStyle/>
          <a:p>
            <a:r>
              <a:rPr lang="en-US" b="1" dirty="0" smtClean="0"/>
              <a:t>Job characteristics </a:t>
            </a:r>
          </a:p>
          <a:p>
            <a:pPr lvl="1"/>
            <a:r>
              <a:rPr lang="en-US" dirty="0" smtClean="0"/>
              <a:t>using task characteristics to improve employee motivation</a:t>
            </a:r>
          </a:p>
          <a:p>
            <a:r>
              <a:rPr lang="en-US" b="1" dirty="0" smtClean="0"/>
              <a:t>Job enrichment </a:t>
            </a:r>
          </a:p>
          <a:p>
            <a:pPr lvl="1"/>
            <a:r>
              <a:rPr lang="en-US" dirty="0" smtClean="0"/>
              <a:t>altering the jobs by giving the worker more autonomy and control over activities</a:t>
            </a:r>
            <a:endParaRPr lang="en-US"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9-</a:t>
            </a:r>
            <a:fld id="{3BA836C6-F704-448B-94C4-5B456B503172}" type="slidenum">
              <a:rPr lang="en-US" smtClean="0"/>
              <a:pPr/>
              <a:t>33</a:t>
            </a:fld>
            <a:endParaRPr lang="en-US" dirty="0"/>
          </a:p>
        </p:txBody>
      </p:sp>
    </p:spTree>
    <p:extLst>
      <p:ext uri="{BB962C8B-B14F-4D97-AF65-F5344CB8AC3E}">
        <p14:creationId xmlns:p14="http://schemas.microsoft.com/office/powerpoint/2010/main" val="2736266807"/>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International Issues in </a:t>
            </a:r>
            <a:br>
              <a:rPr lang="en-US" altLang="en-US" dirty="0" smtClean="0"/>
            </a:br>
            <a:r>
              <a:rPr lang="en-US" altLang="en-US" dirty="0" smtClean="0"/>
              <a:t>Strategy Implementation</a:t>
            </a:r>
            <a:endParaRPr lang="en-US" dirty="0"/>
          </a:p>
        </p:txBody>
      </p:sp>
      <p:sp>
        <p:nvSpPr>
          <p:cNvPr id="343043" name="Rectangle 3"/>
          <p:cNvSpPr>
            <a:spLocks noGrp="1" noChangeArrowheads="1"/>
          </p:cNvSpPr>
          <p:nvPr>
            <p:ph idx="1"/>
          </p:nvPr>
        </p:nvSpPr>
        <p:spPr/>
        <p:txBody>
          <a:bodyPr/>
          <a:lstStyle/>
          <a:p>
            <a:r>
              <a:rPr lang="en-US" b="1" dirty="0" smtClean="0"/>
              <a:t>Multinational corporation (MNC)</a:t>
            </a:r>
            <a:r>
              <a:rPr lang="en-US" dirty="0" smtClean="0"/>
              <a:t> </a:t>
            </a:r>
          </a:p>
          <a:p>
            <a:pPr lvl="1"/>
            <a:r>
              <a:rPr lang="en-US" dirty="0" smtClean="0"/>
              <a:t>a </a:t>
            </a:r>
            <a:r>
              <a:rPr lang="en-US" dirty="0"/>
              <a:t>highly developed international company with a deep </a:t>
            </a:r>
            <a:r>
              <a:rPr lang="en-US" dirty="0" smtClean="0"/>
              <a:t>involvement throughout </a:t>
            </a:r>
            <a:r>
              <a:rPr lang="en-US" dirty="0"/>
              <a:t>the world, plus a worldwide perspective in its management and decision </a:t>
            </a:r>
            <a:r>
              <a:rPr lang="en-US" dirty="0" smtClean="0"/>
              <a:t>making</a:t>
            </a:r>
            <a:endParaRPr lang="en-US" altLang="en-US" dirty="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6" name="Slide Number Placeholder 6"/>
          <p:cNvSpPr>
            <a:spLocks noGrp="1"/>
          </p:cNvSpPr>
          <p:nvPr>
            <p:ph type="sldNum" sz="quarter" idx="12"/>
          </p:nvPr>
        </p:nvSpPr>
        <p:spPr/>
        <p:txBody>
          <a:bodyPr/>
          <a:lstStyle/>
          <a:p>
            <a:endParaRPr lang="en-US" altLang="en-US" dirty="0" smtClean="0"/>
          </a:p>
          <a:p>
            <a:r>
              <a:rPr lang="en-US" altLang="en-US" dirty="0" smtClean="0"/>
              <a:t>9-</a:t>
            </a:r>
            <a:fld id="{080AB5FE-0808-435A-8AFF-8B24CAC511C7}" type="slidenum">
              <a:rPr lang="en-US" altLang="en-US" smtClean="0"/>
              <a:pPr/>
              <a:t>34</a:t>
            </a:fld>
            <a:endParaRPr lang="en-US" altLang="en-US" dirty="0"/>
          </a:p>
        </p:txBody>
      </p:sp>
    </p:spTree>
    <p:extLst>
      <p:ext uri="{BB962C8B-B14F-4D97-AF65-F5344CB8AC3E}">
        <p14:creationId xmlns:p14="http://schemas.microsoft.com/office/powerpoint/2010/main" val="1556772866"/>
      </p:ext>
    </p:extLst>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Drivers for Strategic </a:t>
            </a:r>
            <a:r>
              <a:rPr lang="en-US" altLang="en-US" dirty="0"/>
              <a:t>F</a:t>
            </a:r>
            <a:r>
              <a:rPr lang="en-US" altLang="en-US" dirty="0" smtClean="0"/>
              <a:t>it </a:t>
            </a:r>
            <a:r>
              <a:rPr lang="en-US" altLang="en-US" dirty="0"/>
              <a:t>a</a:t>
            </a:r>
            <a:r>
              <a:rPr lang="en-US" altLang="en-US" dirty="0" smtClean="0"/>
              <a:t>mong Alliance </a:t>
            </a:r>
            <a:r>
              <a:rPr lang="en-US" altLang="en-US" dirty="0"/>
              <a:t>P</a:t>
            </a:r>
            <a:r>
              <a:rPr lang="en-US" altLang="en-US" dirty="0" smtClean="0"/>
              <a:t>artners</a:t>
            </a:r>
            <a:endParaRPr lang="en-US" dirty="0"/>
          </a:p>
        </p:txBody>
      </p:sp>
      <p:sp>
        <p:nvSpPr>
          <p:cNvPr id="346115" name="Rectangle 3"/>
          <p:cNvSpPr>
            <a:spLocks noGrp="1" noChangeArrowheads="1"/>
          </p:cNvSpPr>
          <p:nvPr>
            <p:ph idx="1"/>
          </p:nvPr>
        </p:nvSpPr>
        <p:spPr/>
        <p:txBody>
          <a:bodyPr>
            <a:normAutofit/>
          </a:bodyPr>
          <a:lstStyle/>
          <a:p>
            <a:r>
              <a:rPr lang="en-US" altLang="en-US" sz="3000" dirty="0" smtClean="0"/>
              <a:t>Partners must agree on </a:t>
            </a:r>
            <a:r>
              <a:rPr lang="en-US" altLang="en-US" sz="3000" dirty="0" smtClean="0">
                <a:solidFill>
                  <a:schemeClr val="tx2">
                    <a:lumMod val="60000"/>
                    <a:lumOff val="40000"/>
                  </a:schemeClr>
                </a:solidFill>
              </a:rPr>
              <a:t>values</a:t>
            </a:r>
            <a:r>
              <a:rPr lang="en-US" altLang="en-US" sz="3000" dirty="0" smtClean="0"/>
              <a:t> and </a:t>
            </a:r>
            <a:r>
              <a:rPr lang="en-US" altLang="en-US" sz="3000" dirty="0" smtClean="0">
                <a:solidFill>
                  <a:schemeClr val="tx2">
                    <a:lumMod val="60000"/>
                    <a:lumOff val="40000"/>
                  </a:schemeClr>
                </a:solidFill>
              </a:rPr>
              <a:t>vision</a:t>
            </a:r>
          </a:p>
          <a:p>
            <a:r>
              <a:rPr lang="en-US" altLang="en-US" sz="3000" dirty="0" smtClean="0"/>
              <a:t>Alliance must </a:t>
            </a:r>
            <a:r>
              <a:rPr lang="en-US" altLang="en-US" sz="3000" dirty="0" smtClean="0">
                <a:solidFill>
                  <a:schemeClr val="tx2">
                    <a:lumMod val="60000"/>
                    <a:lumOff val="40000"/>
                  </a:schemeClr>
                </a:solidFill>
              </a:rPr>
              <a:t>be derived </a:t>
            </a:r>
            <a:r>
              <a:rPr lang="en-US" altLang="en-US" sz="3000" dirty="0" smtClean="0"/>
              <a:t>from business, corporate and functional strategy</a:t>
            </a:r>
          </a:p>
          <a:p>
            <a:r>
              <a:rPr lang="en-US" altLang="en-US" sz="3000" dirty="0" smtClean="0"/>
              <a:t>Alliance must be important to partners, especially </a:t>
            </a:r>
            <a:r>
              <a:rPr lang="en-US" altLang="en-US" sz="3000" dirty="0" smtClean="0">
                <a:solidFill>
                  <a:schemeClr val="tx2">
                    <a:lumMod val="60000"/>
                    <a:lumOff val="40000"/>
                  </a:schemeClr>
                </a:solidFill>
              </a:rPr>
              <a:t>top management</a:t>
            </a:r>
          </a:p>
          <a:p>
            <a:r>
              <a:rPr lang="en-US" altLang="en-US" sz="3000" dirty="0" smtClean="0"/>
              <a:t>Partners must be </a:t>
            </a:r>
            <a:r>
              <a:rPr lang="en-US" altLang="en-US" sz="3000" dirty="0" smtClean="0">
                <a:solidFill>
                  <a:schemeClr val="tx2">
                    <a:lumMod val="60000"/>
                    <a:lumOff val="40000"/>
                  </a:schemeClr>
                </a:solidFill>
              </a:rPr>
              <a:t>mutually dependent </a:t>
            </a:r>
            <a:r>
              <a:rPr lang="en-US" altLang="en-US" sz="3000" dirty="0" smtClean="0"/>
              <a:t>for achieving objectives</a:t>
            </a:r>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6" name="Slide Number Placeholder 6"/>
          <p:cNvSpPr>
            <a:spLocks noGrp="1"/>
          </p:cNvSpPr>
          <p:nvPr>
            <p:ph type="sldNum" sz="quarter" idx="12"/>
          </p:nvPr>
        </p:nvSpPr>
        <p:spPr/>
        <p:txBody>
          <a:bodyPr/>
          <a:lstStyle/>
          <a:p>
            <a:endParaRPr lang="en-US" altLang="en-US" dirty="0" smtClean="0"/>
          </a:p>
          <a:p>
            <a:r>
              <a:rPr lang="en-US" altLang="en-US" dirty="0" smtClean="0"/>
              <a:t>9-</a:t>
            </a:r>
            <a:fld id="{6B35A060-FE38-4FCE-8B97-EFD64A1E34C7}" type="slidenum">
              <a:rPr lang="en-US" altLang="en-US" smtClean="0"/>
              <a:pPr/>
              <a:t>35</a:t>
            </a:fld>
            <a:endParaRPr lang="en-US" altLang="en-US" dirty="0"/>
          </a:p>
        </p:txBody>
      </p:sp>
    </p:spTree>
    <p:extLst>
      <p:ext uri="{BB962C8B-B14F-4D97-AF65-F5344CB8AC3E}">
        <p14:creationId xmlns:p14="http://schemas.microsoft.com/office/powerpoint/2010/main" val="3483736307"/>
      </p:ext>
    </p:extLst>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Stages of International Development</a:t>
            </a:r>
            <a:endParaRPr lang="en-US" dirty="0"/>
          </a:p>
        </p:txBody>
      </p:sp>
      <p:sp>
        <p:nvSpPr>
          <p:cNvPr id="347139" name="Rectangle 3"/>
          <p:cNvSpPr>
            <a:spLocks noGrp="1" noChangeArrowheads="1"/>
          </p:cNvSpPr>
          <p:nvPr>
            <p:ph idx="1"/>
          </p:nvPr>
        </p:nvSpPr>
        <p:spPr/>
        <p:txBody>
          <a:bodyPr>
            <a:normAutofit/>
          </a:bodyPr>
          <a:lstStyle/>
          <a:p>
            <a:pPr marL="1425575" indent="-1425575">
              <a:buNone/>
            </a:pPr>
            <a:r>
              <a:rPr lang="en-US" altLang="en-US" b="1" dirty="0" smtClean="0">
                <a:solidFill>
                  <a:schemeClr val="tx2">
                    <a:lumMod val="60000"/>
                    <a:lumOff val="40000"/>
                  </a:schemeClr>
                </a:solidFill>
              </a:rPr>
              <a:t>Stage 1</a:t>
            </a:r>
            <a:r>
              <a:rPr lang="en-US" altLang="en-US" dirty="0" smtClean="0"/>
              <a:t>: Domestic company</a:t>
            </a:r>
          </a:p>
          <a:p>
            <a:pPr marL="1425575" indent="-1425575">
              <a:buNone/>
            </a:pPr>
            <a:r>
              <a:rPr lang="en-US" altLang="en-US" b="1" dirty="0" smtClean="0">
                <a:solidFill>
                  <a:schemeClr val="tx2">
                    <a:lumMod val="60000"/>
                    <a:lumOff val="40000"/>
                  </a:schemeClr>
                </a:solidFill>
              </a:rPr>
              <a:t>Stage 2</a:t>
            </a:r>
            <a:r>
              <a:rPr lang="en-US" altLang="en-US" dirty="0" smtClean="0"/>
              <a:t>: Domestic company with export division</a:t>
            </a:r>
          </a:p>
          <a:p>
            <a:pPr marL="1425575" indent="-1425575">
              <a:buNone/>
            </a:pPr>
            <a:r>
              <a:rPr lang="en-US" altLang="en-US" b="1" dirty="0" smtClean="0">
                <a:solidFill>
                  <a:schemeClr val="tx2">
                    <a:lumMod val="60000"/>
                    <a:lumOff val="40000"/>
                  </a:schemeClr>
                </a:solidFill>
              </a:rPr>
              <a:t>Stage 3</a:t>
            </a:r>
            <a:r>
              <a:rPr lang="en-US" altLang="en-US" dirty="0" smtClean="0"/>
              <a:t>: Primarily domestic company with international division</a:t>
            </a:r>
          </a:p>
          <a:p>
            <a:pPr marL="1425575" indent="-1425575">
              <a:buNone/>
            </a:pPr>
            <a:r>
              <a:rPr lang="en-US" altLang="en-US" b="1" dirty="0" smtClean="0">
                <a:solidFill>
                  <a:schemeClr val="tx2">
                    <a:lumMod val="60000"/>
                    <a:lumOff val="40000"/>
                  </a:schemeClr>
                </a:solidFill>
              </a:rPr>
              <a:t>Stage 4</a:t>
            </a:r>
            <a:r>
              <a:rPr lang="en-US" altLang="en-US" dirty="0" smtClean="0"/>
              <a:t>: Multinational corporation with multidomestic emphasis</a:t>
            </a:r>
          </a:p>
          <a:p>
            <a:pPr marL="1425575" indent="-1425575">
              <a:buNone/>
            </a:pPr>
            <a:r>
              <a:rPr lang="en-US" altLang="en-US" b="1" dirty="0" smtClean="0">
                <a:solidFill>
                  <a:schemeClr val="tx2">
                    <a:lumMod val="60000"/>
                    <a:lumOff val="40000"/>
                  </a:schemeClr>
                </a:solidFill>
              </a:rPr>
              <a:t>Stage 5</a:t>
            </a:r>
            <a:r>
              <a:rPr lang="en-US" altLang="en-US" dirty="0" smtClean="0"/>
              <a:t>: Multinational corporation with global emphasis</a:t>
            </a:r>
            <a:endParaRPr lang="en-US" altLang="en-US" dirty="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6" name="Slide Number Placeholder 6"/>
          <p:cNvSpPr>
            <a:spLocks noGrp="1"/>
          </p:cNvSpPr>
          <p:nvPr>
            <p:ph type="sldNum" sz="quarter" idx="12"/>
          </p:nvPr>
        </p:nvSpPr>
        <p:spPr/>
        <p:txBody>
          <a:bodyPr/>
          <a:lstStyle/>
          <a:p>
            <a:endParaRPr lang="en-US" altLang="en-US" dirty="0" smtClean="0"/>
          </a:p>
          <a:p>
            <a:r>
              <a:rPr lang="en-US" altLang="en-US" dirty="0" smtClean="0"/>
              <a:t>9-</a:t>
            </a:r>
            <a:fld id="{87A86C15-3864-45B5-B77B-C7AB1659AEE4}" type="slidenum">
              <a:rPr lang="en-US" altLang="en-US" smtClean="0"/>
              <a:pPr/>
              <a:t>36</a:t>
            </a:fld>
            <a:endParaRPr lang="en-US" altLang="en-US" dirty="0"/>
          </a:p>
        </p:txBody>
      </p:sp>
    </p:spTree>
    <p:extLst>
      <p:ext uri="{BB962C8B-B14F-4D97-AF65-F5344CB8AC3E}">
        <p14:creationId xmlns:p14="http://schemas.microsoft.com/office/powerpoint/2010/main" val="48458611"/>
      </p:ext>
    </p:extLst>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Centralization versus Decentralization</a:t>
            </a:r>
            <a:endParaRPr lang="en-US" dirty="0"/>
          </a:p>
        </p:txBody>
      </p:sp>
      <p:sp>
        <p:nvSpPr>
          <p:cNvPr id="348163" name="Rectangle 3"/>
          <p:cNvSpPr>
            <a:spLocks noGrp="1" noChangeArrowheads="1"/>
          </p:cNvSpPr>
          <p:nvPr>
            <p:ph idx="1"/>
          </p:nvPr>
        </p:nvSpPr>
        <p:spPr/>
        <p:txBody>
          <a:bodyPr>
            <a:normAutofit/>
          </a:bodyPr>
          <a:lstStyle/>
          <a:p>
            <a:r>
              <a:rPr lang="en-US" altLang="en-US" b="1" dirty="0" smtClean="0"/>
              <a:t>Product group structure</a:t>
            </a:r>
          </a:p>
          <a:p>
            <a:pPr lvl="1"/>
            <a:r>
              <a:rPr lang="en-US" altLang="en-US" dirty="0" smtClean="0"/>
              <a:t>enables the company to introduce and manage a similar line of products around the world</a:t>
            </a:r>
          </a:p>
          <a:p>
            <a:pPr lvl="1"/>
            <a:r>
              <a:rPr lang="en-US" dirty="0"/>
              <a:t>enables the corporation to </a:t>
            </a:r>
            <a:r>
              <a:rPr lang="en-US" dirty="0" smtClean="0"/>
              <a:t>centralize decision </a:t>
            </a:r>
            <a:r>
              <a:rPr lang="en-US" dirty="0"/>
              <a:t>making along product lines and to reduce costs</a:t>
            </a:r>
            <a:endParaRPr lang="en-US" altLang="en-US" dirty="0" smtClean="0"/>
          </a:p>
          <a:p>
            <a:endParaRPr lang="en-US" altLang="en-US" sz="500" dirty="0" smtClean="0"/>
          </a:p>
          <a:p>
            <a:r>
              <a:rPr lang="en-US" altLang="en-US" b="1" dirty="0" smtClean="0"/>
              <a:t>Geographic area structure</a:t>
            </a:r>
          </a:p>
          <a:p>
            <a:pPr lvl="1"/>
            <a:r>
              <a:rPr lang="en-US" altLang="en-US" dirty="0" smtClean="0"/>
              <a:t>allows the company to tailor products to regional differences and to achieve regional coordination</a:t>
            </a:r>
          </a:p>
          <a:p>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6" name="Slide Number Placeholder 6"/>
          <p:cNvSpPr>
            <a:spLocks noGrp="1"/>
          </p:cNvSpPr>
          <p:nvPr>
            <p:ph type="sldNum" sz="quarter" idx="12"/>
          </p:nvPr>
        </p:nvSpPr>
        <p:spPr/>
        <p:txBody>
          <a:bodyPr/>
          <a:lstStyle/>
          <a:p>
            <a:endParaRPr lang="en-US" altLang="en-US" dirty="0" smtClean="0"/>
          </a:p>
          <a:p>
            <a:r>
              <a:rPr lang="en-US" altLang="en-US" dirty="0" smtClean="0"/>
              <a:t>9-</a:t>
            </a:r>
            <a:fld id="{EFE3BFAB-A398-44A5-BB04-947FA1F66F4E}" type="slidenum">
              <a:rPr lang="en-US" altLang="en-US" smtClean="0"/>
              <a:pPr/>
              <a:t>37</a:t>
            </a:fld>
            <a:endParaRPr lang="en-US" altLang="en-US" dirty="0"/>
          </a:p>
        </p:txBody>
      </p:sp>
    </p:spTree>
    <p:extLst>
      <p:ext uri="{BB962C8B-B14F-4D97-AF65-F5344CB8AC3E}">
        <p14:creationId xmlns:p14="http://schemas.microsoft.com/office/powerpoint/2010/main" val="525391935"/>
      </p:ext>
    </p:extLst>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Geographic </a:t>
            </a:r>
            <a:r>
              <a:rPr lang="en-US" dirty="0" smtClean="0"/>
              <a:t>Area Structure</a:t>
            </a:r>
            <a:r>
              <a:rPr lang="en-US" dirty="0"/>
              <a:t/>
            </a:r>
            <a:br>
              <a:rPr lang="en-US" dirty="0"/>
            </a:br>
            <a:r>
              <a:rPr lang="en-US" dirty="0"/>
              <a:t>for an MNC</a:t>
            </a:r>
          </a:p>
        </p:txBody>
      </p:sp>
      <p:sp>
        <p:nvSpPr>
          <p:cNvPr id="3" name="Footer Placeholder 2"/>
          <p:cNvSpPr>
            <a:spLocks noGrp="1"/>
          </p:cNvSpPr>
          <p:nvPr>
            <p:ph type="ftr" sz="quarter" idx="11"/>
          </p:nvPr>
        </p:nvSpPr>
        <p:spPr/>
        <p:txBody>
          <a:bodyPr/>
          <a:lstStyle/>
          <a:p>
            <a:r>
              <a:rPr lang="en-US" dirty="0" smtClean="0"/>
              <a:t>Copyright © 2015 Pearson Education, Inc. </a:t>
            </a:r>
            <a:endParaRPr lang="en-US" dirty="0"/>
          </a:p>
        </p:txBody>
      </p:sp>
      <p:sp>
        <p:nvSpPr>
          <p:cNvPr id="4" name="Slide Number Placeholder 3"/>
          <p:cNvSpPr>
            <a:spLocks noGrp="1"/>
          </p:cNvSpPr>
          <p:nvPr>
            <p:ph type="sldNum" sz="quarter" idx="12"/>
          </p:nvPr>
        </p:nvSpPr>
        <p:spPr/>
        <p:txBody>
          <a:bodyPr/>
          <a:lstStyle/>
          <a:p>
            <a:r>
              <a:rPr lang="en-US" dirty="0" smtClean="0"/>
              <a:t>9-</a:t>
            </a:r>
            <a:fld id="{3BA836C6-F704-448B-94C4-5B456B503172}" type="slidenum">
              <a:rPr lang="en-US" smtClean="0"/>
              <a:pPr/>
              <a:t>38</a:t>
            </a:fld>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4275" y="1676400"/>
            <a:ext cx="677545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4800" y="1828800"/>
            <a:ext cx="1905000" cy="369332"/>
          </a:xfrm>
          <a:prstGeom prst="rect">
            <a:avLst/>
          </a:prstGeom>
          <a:noFill/>
        </p:spPr>
        <p:txBody>
          <a:bodyPr wrap="square" rtlCol="0">
            <a:spAutoFit/>
          </a:bodyPr>
          <a:lstStyle/>
          <a:p>
            <a:r>
              <a:rPr lang="en-US" dirty="0" smtClean="0"/>
              <a:t>Figure 9-2</a:t>
            </a:r>
            <a:endParaRPr lang="en-US" dirty="0"/>
          </a:p>
        </p:txBody>
      </p:sp>
    </p:spTree>
    <p:extLst>
      <p:ext uri="{BB962C8B-B14F-4D97-AF65-F5344CB8AC3E}">
        <p14:creationId xmlns:p14="http://schemas.microsoft.com/office/powerpoint/2010/main" val="2076662541"/>
      </p:ext>
    </p:extLst>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Copyright © 2015 Pearson Education, Inc. </a:t>
            </a:r>
            <a:endParaRPr lang="en-US" dirty="0"/>
          </a:p>
        </p:txBody>
      </p:sp>
      <p:sp>
        <p:nvSpPr>
          <p:cNvPr id="4" name="Slide Number Placeholder 3"/>
          <p:cNvSpPr>
            <a:spLocks noGrp="1"/>
          </p:cNvSpPr>
          <p:nvPr>
            <p:ph type="sldNum" sz="quarter" idx="12"/>
          </p:nvPr>
        </p:nvSpPr>
        <p:spPr/>
        <p:txBody>
          <a:bodyPr/>
          <a:lstStyle/>
          <a:p>
            <a:r>
              <a:rPr lang="en-US" dirty="0" smtClean="0"/>
              <a:t>9-</a:t>
            </a:r>
            <a:fld id="{3BA836C6-F704-448B-94C4-5B456B503172}" type="slidenum">
              <a:rPr lang="en-US" smtClean="0"/>
              <a:pPr/>
              <a:t>39</a:t>
            </a:fld>
            <a:endParaRPr lang="en-US" dirty="0"/>
          </a:p>
        </p:txBody>
      </p:sp>
      <p:pic>
        <p:nvPicPr>
          <p:cNvPr id="1026" name="Picture 3" descr="3293795473_475244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978" y="2247900"/>
            <a:ext cx="7566044"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7514081"/>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Strategy Implementation</a:t>
            </a:r>
            <a:endParaRPr lang="en-US" dirty="0"/>
          </a:p>
        </p:txBody>
      </p:sp>
      <p:sp>
        <p:nvSpPr>
          <p:cNvPr id="252930" name="Rectangle 2"/>
          <p:cNvSpPr>
            <a:spLocks noGrp="1" noChangeArrowheads="1"/>
          </p:cNvSpPr>
          <p:nvPr>
            <p:ph idx="1"/>
          </p:nvPr>
        </p:nvSpPr>
        <p:spPr/>
        <p:txBody>
          <a:bodyPr>
            <a:normAutofit lnSpcReduction="10000"/>
          </a:bodyPr>
          <a:lstStyle/>
          <a:p>
            <a:r>
              <a:rPr lang="en-US" altLang="en-US" b="1" dirty="0" smtClean="0"/>
              <a:t>Strategy implementation</a:t>
            </a:r>
          </a:p>
          <a:p>
            <a:pPr lvl="1"/>
            <a:r>
              <a:rPr lang="en-US" altLang="en-US" dirty="0" smtClean="0"/>
              <a:t>the sum total of all activities and choices required for the execution of a strategic plan</a:t>
            </a:r>
          </a:p>
          <a:p>
            <a:endParaRPr lang="en-US" altLang="en-US" sz="900" dirty="0" smtClean="0"/>
          </a:p>
          <a:p>
            <a:r>
              <a:rPr lang="en-US" altLang="en-US" sz="3000" i="1" dirty="0" smtClean="0">
                <a:solidFill>
                  <a:schemeClr val="tx2">
                    <a:lumMod val="60000"/>
                    <a:lumOff val="40000"/>
                  </a:schemeClr>
                </a:solidFill>
              </a:rPr>
              <a:t>Who</a:t>
            </a:r>
            <a:r>
              <a:rPr lang="en-US" altLang="en-US" sz="3000" dirty="0" smtClean="0"/>
              <a:t> are the people to carry out the strategic plan?</a:t>
            </a:r>
          </a:p>
          <a:p>
            <a:r>
              <a:rPr lang="en-US" altLang="en-US" sz="3000" i="1" dirty="0" smtClean="0">
                <a:solidFill>
                  <a:schemeClr val="tx2">
                    <a:lumMod val="60000"/>
                    <a:lumOff val="40000"/>
                  </a:schemeClr>
                </a:solidFill>
              </a:rPr>
              <a:t>What</a:t>
            </a:r>
            <a:r>
              <a:rPr lang="en-US" altLang="en-US" sz="3000" dirty="0" smtClean="0"/>
              <a:t> must be done to align company operations in the intended direction?</a:t>
            </a:r>
          </a:p>
          <a:p>
            <a:r>
              <a:rPr lang="en-US" altLang="en-US" sz="3000" i="1" dirty="0" smtClean="0">
                <a:solidFill>
                  <a:schemeClr val="tx2">
                    <a:lumMod val="60000"/>
                    <a:lumOff val="40000"/>
                  </a:schemeClr>
                </a:solidFill>
              </a:rPr>
              <a:t>How</a:t>
            </a:r>
            <a:r>
              <a:rPr lang="en-US" altLang="en-US" sz="3000" dirty="0" smtClean="0"/>
              <a:t> is everyone going to work together to do what is needed?</a:t>
            </a:r>
            <a:endParaRPr lang="en-US" altLang="en-US" sz="3000" dirty="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6" name="Slide Number Placeholder 6"/>
          <p:cNvSpPr>
            <a:spLocks noGrp="1"/>
          </p:cNvSpPr>
          <p:nvPr>
            <p:ph type="sldNum" sz="quarter" idx="12"/>
          </p:nvPr>
        </p:nvSpPr>
        <p:spPr/>
        <p:txBody>
          <a:bodyPr/>
          <a:lstStyle/>
          <a:p>
            <a:endParaRPr lang="en-US" altLang="en-US" dirty="0" smtClean="0"/>
          </a:p>
          <a:p>
            <a:r>
              <a:rPr lang="en-US" altLang="en-US" dirty="0" smtClean="0"/>
              <a:t>9-</a:t>
            </a:r>
            <a:fld id="{602A42B4-AFD0-42BD-9B35-7B2201008DD1}" type="slidenum">
              <a:rPr lang="en-US" altLang="en-US" smtClean="0"/>
              <a:pPr/>
              <a:t>4</a:t>
            </a:fld>
            <a:endParaRPr lang="en-US" altLang="en-US" dirty="0"/>
          </a:p>
        </p:txBody>
      </p:sp>
    </p:spTree>
    <p:extLst>
      <p:ext uri="{BB962C8B-B14F-4D97-AF65-F5344CB8AC3E}">
        <p14:creationId xmlns:p14="http://schemas.microsoft.com/office/powerpoint/2010/main" val="3850281135"/>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Common Strategy </a:t>
            </a:r>
            <a:br>
              <a:rPr lang="en-US" altLang="en-US" dirty="0" smtClean="0"/>
            </a:br>
            <a:r>
              <a:rPr lang="en-US" altLang="en-US" dirty="0" smtClean="0"/>
              <a:t>Implementation Problems</a:t>
            </a:r>
            <a:endParaRPr lang="en-US" dirty="0"/>
          </a:p>
        </p:txBody>
      </p:sp>
      <p:sp>
        <p:nvSpPr>
          <p:cNvPr id="312322" name="Rectangle 2"/>
          <p:cNvSpPr>
            <a:spLocks noGrp="1" noChangeArrowheads="1"/>
          </p:cNvSpPr>
          <p:nvPr>
            <p:ph idx="1"/>
          </p:nvPr>
        </p:nvSpPr>
        <p:spPr/>
        <p:txBody>
          <a:bodyPr>
            <a:normAutofit fontScale="85000" lnSpcReduction="20000"/>
          </a:bodyPr>
          <a:lstStyle/>
          <a:p>
            <a:pPr marL="514350" indent="-514350">
              <a:buFont typeface="+mj-lt"/>
              <a:buAutoNum type="arabicPeriod"/>
            </a:pPr>
            <a:r>
              <a:rPr lang="en-US" altLang="en-US" dirty="0" smtClean="0"/>
              <a:t>Took more time than planned</a:t>
            </a:r>
          </a:p>
          <a:p>
            <a:pPr marL="514350" indent="-514350">
              <a:buFont typeface="+mj-lt"/>
              <a:buAutoNum type="arabicPeriod"/>
            </a:pPr>
            <a:r>
              <a:rPr lang="en-US" altLang="en-US" dirty="0" smtClean="0"/>
              <a:t>Unanticipated major problems</a:t>
            </a:r>
          </a:p>
          <a:p>
            <a:pPr marL="514350" indent="-514350">
              <a:buFont typeface="+mj-lt"/>
              <a:buAutoNum type="arabicPeriod"/>
            </a:pPr>
            <a:r>
              <a:rPr lang="en-US" altLang="en-US" dirty="0" smtClean="0"/>
              <a:t>Ineffective coordination</a:t>
            </a:r>
          </a:p>
          <a:p>
            <a:pPr marL="514350" indent="-514350">
              <a:buFont typeface="+mj-lt"/>
              <a:buAutoNum type="arabicPeriod"/>
            </a:pPr>
            <a:r>
              <a:rPr lang="en-US" altLang="en-US" dirty="0" smtClean="0"/>
              <a:t>Competing activities and crises created distractions</a:t>
            </a:r>
          </a:p>
          <a:p>
            <a:pPr marL="514350" indent="-514350">
              <a:buFont typeface="+mj-lt"/>
              <a:buAutoNum type="arabicPeriod"/>
            </a:pPr>
            <a:r>
              <a:rPr lang="en-US" altLang="en-US" dirty="0" smtClean="0"/>
              <a:t>Employees with insufficient capabilities</a:t>
            </a:r>
          </a:p>
          <a:p>
            <a:pPr marL="514350" indent="-514350">
              <a:buFont typeface="+mj-lt"/>
              <a:buAutoNum type="arabicPeriod"/>
            </a:pPr>
            <a:r>
              <a:rPr lang="en-US" dirty="0"/>
              <a:t>Lower-level employees were inadequately </a:t>
            </a:r>
            <a:r>
              <a:rPr lang="en-US" dirty="0" smtClean="0"/>
              <a:t>trained</a:t>
            </a:r>
          </a:p>
          <a:p>
            <a:pPr marL="514350" indent="-514350">
              <a:buFont typeface="+mj-lt"/>
              <a:buAutoNum type="arabicPeriod"/>
            </a:pPr>
            <a:r>
              <a:rPr lang="en-US" altLang="en-US" dirty="0" smtClean="0"/>
              <a:t>Uncontrollable external environmental factors</a:t>
            </a:r>
          </a:p>
          <a:p>
            <a:pPr marL="514350" indent="-514350">
              <a:buFont typeface="+mj-lt"/>
              <a:buAutoNum type="arabicPeriod"/>
            </a:pPr>
            <a:r>
              <a:rPr lang="en-US" altLang="en-US" dirty="0" smtClean="0"/>
              <a:t>Poor departmental leadership and direction</a:t>
            </a:r>
          </a:p>
          <a:p>
            <a:pPr marL="514350" indent="-514350">
              <a:buFont typeface="+mj-lt"/>
              <a:buAutoNum type="arabicPeriod"/>
            </a:pPr>
            <a:r>
              <a:rPr lang="en-US" altLang="en-US" dirty="0" smtClean="0"/>
              <a:t>Inadequately defined implementation tasks and activities</a:t>
            </a:r>
          </a:p>
          <a:p>
            <a:pPr marL="514350" indent="-514350">
              <a:buFont typeface="+mj-lt"/>
              <a:buAutoNum type="arabicPeriod"/>
            </a:pPr>
            <a:r>
              <a:rPr lang="en-US" altLang="en-US" dirty="0" smtClean="0"/>
              <a:t>Inefficient information system to monitor activities</a:t>
            </a:r>
          </a:p>
          <a:p>
            <a:endParaRPr lang="en-US" altLang="en-US" dirty="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6" name="Slide Number Placeholder 6"/>
          <p:cNvSpPr>
            <a:spLocks noGrp="1"/>
          </p:cNvSpPr>
          <p:nvPr>
            <p:ph type="sldNum" sz="quarter" idx="12"/>
          </p:nvPr>
        </p:nvSpPr>
        <p:spPr/>
        <p:txBody>
          <a:bodyPr/>
          <a:lstStyle/>
          <a:p>
            <a:endParaRPr lang="en-US" altLang="en-US" dirty="0" smtClean="0"/>
          </a:p>
          <a:p>
            <a:r>
              <a:rPr lang="en-US" altLang="en-US" dirty="0" smtClean="0"/>
              <a:t>9-</a:t>
            </a:r>
            <a:fld id="{CC2C3F5C-4467-4362-A480-F1ED7B0645E6}" type="slidenum">
              <a:rPr lang="en-US" altLang="en-US" smtClean="0"/>
              <a:pPr/>
              <a:t>5</a:t>
            </a:fld>
            <a:endParaRPr lang="en-US" altLang="en-US" dirty="0"/>
          </a:p>
        </p:txBody>
      </p:sp>
    </p:spTree>
    <p:extLst>
      <p:ext uri="{BB962C8B-B14F-4D97-AF65-F5344CB8AC3E}">
        <p14:creationId xmlns:p14="http://schemas.microsoft.com/office/powerpoint/2010/main" val="1653157967"/>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Developing Programs, Budgets </a:t>
            </a:r>
            <a:br>
              <a:rPr lang="en-US" altLang="en-US" dirty="0" smtClean="0"/>
            </a:br>
            <a:r>
              <a:rPr lang="en-US" altLang="en-US" dirty="0" smtClean="0"/>
              <a:t>and Procedures</a:t>
            </a:r>
            <a:endParaRPr lang="en-US" dirty="0"/>
          </a:p>
        </p:txBody>
      </p:sp>
      <p:sp>
        <p:nvSpPr>
          <p:cNvPr id="313358" name="Rectangle 14"/>
          <p:cNvSpPr>
            <a:spLocks noGrp="1" noChangeArrowheads="1"/>
          </p:cNvSpPr>
          <p:nvPr>
            <p:ph idx="1"/>
          </p:nvPr>
        </p:nvSpPr>
        <p:spPr/>
        <p:txBody>
          <a:bodyPr/>
          <a:lstStyle/>
          <a:p>
            <a:r>
              <a:rPr lang="en-US" b="1" dirty="0" smtClean="0"/>
              <a:t>Program</a:t>
            </a:r>
          </a:p>
          <a:p>
            <a:pPr lvl="1"/>
            <a:r>
              <a:rPr lang="en-US" dirty="0" smtClean="0"/>
              <a:t>a </a:t>
            </a:r>
            <a:r>
              <a:rPr lang="en-US" dirty="0"/>
              <a:t>collection </a:t>
            </a:r>
            <a:r>
              <a:rPr lang="en-US" dirty="0" smtClean="0"/>
              <a:t>of tactics </a:t>
            </a:r>
            <a:r>
              <a:rPr lang="en-US" dirty="0"/>
              <a:t>where a tactic is the individual action taken by the organization as an element of the </a:t>
            </a:r>
            <a:r>
              <a:rPr lang="en-US" dirty="0" smtClean="0"/>
              <a:t>effort to </a:t>
            </a:r>
            <a:r>
              <a:rPr lang="en-US" dirty="0"/>
              <a:t>accomplish a </a:t>
            </a:r>
            <a:r>
              <a:rPr lang="en-US" dirty="0" smtClean="0"/>
              <a:t>plan</a:t>
            </a:r>
          </a:p>
          <a:p>
            <a:pPr lvl="1"/>
            <a:endParaRPr lang="en-US" sz="800" dirty="0" smtClean="0"/>
          </a:p>
          <a:p>
            <a:r>
              <a:rPr lang="en-US" sz="3000" dirty="0"/>
              <a:t>The purpose of a </a:t>
            </a:r>
            <a:r>
              <a:rPr lang="en-US" sz="3000" b="1" dirty="0"/>
              <a:t>program </a:t>
            </a:r>
            <a:r>
              <a:rPr lang="en-US" sz="3000" dirty="0"/>
              <a:t>or a tactic is to make a strategy action-oriented.</a:t>
            </a:r>
          </a:p>
          <a:p>
            <a:endParaRPr lang="en-US" altLang="en-US" dirty="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6" name="Slide Number Placeholder 7"/>
          <p:cNvSpPr>
            <a:spLocks noGrp="1"/>
          </p:cNvSpPr>
          <p:nvPr>
            <p:ph type="sldNum" sz="quarter" idx="12"/>
          </p:nvPr>
        </p:nvSpPr>
        <p:spPr/>
        <p:txBody>
          <a:bodyPr/>
          <a:lstStyle/>
          <a:p>
            <a:endParaRPr lang="en-US" altLang="en-US" dirty="0" smtClean="0"/>
          </a:p>
          <a:p>
            <a:r>
              <a:rPr lang="en-US" altLang="en-US" dirty="0" smtClean="0"/>
              <a:t>9-</a:t>
            </a:r>
            <a:fld id="{214B22FA-121E-4D2C-8CA4-0A9283102A3D}" type="slidenum">
              <a:rPr lang="en-US" altLang="en-US" smtClean="0"/>
              <a:pPr/>
              <a:t>6</a:t>
            </a:fld>
            <a:endParaRPr lang="en-US" altLang="en-US" dirty="0"/>
          </a:p>
        </p:txBody>
      </p:sp>
    </p:spTree>
    <p:extLst>
      <p:ext uri="{BB962C8B-B14F-4D97-AF65-F5344CB8AC3E}">
        <p14:creationId xmlns:p14="http://schemas.microsoft.com/office/powerpoint/2010/main" val="3416350307"/>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Timing Tactics: When to Compete</a:t>
            </a:r>
          </a:p>
        </p:txBody>
      </p:sp>
      <p:sp>
        <p:nvSpPr>
          <p:cNvPr id="3" name="Content Placeholder 2"/>
          <p:cNvSpPr>
            <a:spLocks noGrp="1"/>
          </p:cNvSpPr>
          <p:nvPr>
            <p:ph idx="1"/>
          </p:nvPr>
        </p:nvSpPr>
        <p:spPr/>
        <p:txBody>
          <a:bodyPr>
            <a:normAutofit fontScale="92500" lnSpcReduction="20000"/>
          </a:bodyPr>
          <a:lstStyle/>
          <a:p>
            <a:r>
              <a:rPr lang="en-US" b="1" dirty="0" smtClean="0"/>
              <a:t>Timing </a:t>
            </a:r>
            <a:r>
              <a:rPr lang="en-US" b="1" dirty="0"/>
              <a:t>tactic </a:t>
            </a:r>
            <a:endParaRPr lang="en-US" b="1" dirty="0" smtClean="0"/>
          </a:p>
          <a:p>
            <a:pPr lvl="1"/>
            <a:r>
              <a:rPr lang="en-US" dirty="0" smtClean="0"/>
              <a:t>deals </a:t>
            </a:r>
            <a:r>
              <a:rPr lang="en-US" dirty="0"/>
              <a:t>with </a:t>
            </a:r>
            <a:r>
              <a:rPr lang="en-US" i="1" dirty="0"/>
              <a:t>when </a:t>
            </a:r>
            <a:r>
              <a:rPr lang="en-US" dirty="0"/>
              <a:t>a company implements a </a:t>
            </a:r>
            <a:r>
              <a:rPr lang="en-US" dirty="0" smtClean="0"/>
              <a:t>strategy</a:t>
            </a:r>
          </a:p>
          <a:p>
            <a:r>
              <a:rPr lang="en-US" b="1" dirty="0" smtClean="0"/>
              <a:t>First mover</a:t>
            </a:r>
          </a:p>
          <a:p>
            <a:pPr lvl="1"/>
            <a:r>
              <a:rPr lang="en-US" dirty="0" smtClean="0"/>
              <a:t>first </a:t>
            </a:r>
            <a:r>
              <a:rPr lang="en-US" dirty="0"/>
              <a:t>company </a:t>
            </a:r>
            <a:r>
              <a:rPr lang="en-US" dirty="0" smtClean="0"/>
              <a:t>to manufacture </a:t>
            </a:r>
            <a:r>
              <a:rPr lang="en-US" dirty="0"/>
              <a:t>and sell a new product or </a:t>
            </a:r>
            <a:r>
              <a:rPr lang="en-US" dirty="0" smtClean="0"/>
              <a:t>service</a:t>
            </a:r>
          </a:p>
          <a:p>
            <a:r>
              <a:rPr lang="en-US" b="1" dirty="0"/>
              <a:t>Late movers </a:t>
            </a:r>
            <a:endParaRPr lang="en-US" b="1" dirty="0" smtClean="0"/>
          </a:p>
          <a:p>
            <a:pPr lvl="1"/>
            <a:r>
              <a:rPr lang="en-US" dirty="0" smtClean="0"/>
              <a:t>may </a:t>
            </a:r>
            <a:r>
              <a:rPr lang="en-US" dirty="0"/>
              <a:t>be able to imitate </a:t>
            </a:r>
            <a:r>
              <a:rPr lang="en-US" dirty="0" smtClean="0"/>
              <a:t>the technological </a:t>
            </a:r>
            <a:r>
              <a:rPr lang="en-US" dirty="0"/>
              <a:t>advances of </a:t>
            </a:r>
            <a:r>
              <a:rPr lang="en-US" dirty="0" smtClean="0"/>
              <a:t>others, </a:t>
            </a:r>
            <a:r>
              <a:rPr lang="en-US" dirty="0"/>
              <a:t>keep risks down by </a:t>
            </a:r>
            <a:r>
              <a:rPr lang="en-US" dirty="0" smtClean="0"/>
              <a:t>waiting until </a:t>
            </a:r>
            <a:r>
              <a:rPr lang="en-US" dirty="0"/>
              <a:t>a new technological standard or market is </a:t>
            </a:r>
            <a:r>
              <a:rPr lang="en-US" dirty="0" smtClean="0"/>
              <a:t>established </a:t>
            </a:r>
            <a:r>
              <a:rPr lang="en-US" dirty="0"/>
              <a:t>and take advantage of </a:t>
            </a:r>
            <a:r>
              <a:rPr lang="en-US" dirty="0" smtClean="0"/>
              <a:t>the first </a:t>
            </a:r>
            <a:r>
              <a:rPr lang="en-US" dirty="0"/>
              <a:t>mover’s natural inclination to ignore market segments</a:t>
            </a:r>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9-</a:t>
            </a:r>
            <a:fld id="{3BA836C6-F704-448B-94C4-5B456B503172}" type="slidenum">
              <a:rPr lang="en-US" smtClean="0"/>
              <a:pPr/>
              <a:t>7</a:t>
            </a:fld>
            <a:endParaRPr lang="en-US" dirty="0"/>
          </a:p>
        </p:txBody>
      </p:sp>
    </p:spTree>
    <p:extLst>
      <p:ext uri="{BB962C8B-B14F-4D97-AF65-F5344CB8AC3E}">
        <p14:creationId xmlns:p14="http://schemas.microsoft.com/office/powerpoint/2010/main" val="961157802"/>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Market Location Tactics: </a:t>
            </a:r>
            <a:br>
              <a:rPr lang="en-US" dirty="0" smtClean="0"/>
            </a:br>
            <a:r>
              <a:rPr lang="en-US" dirty="0" smtClean="0"/>
              <a:t>Where to Compete</a:t>
            </a:r>
            <a:endParaRPr lang="en-US" dirty="0"/>
          </a:p>
        </p:txBody>
      </p:sp>
      <p:sp>
        <p:nvSpPr>
          <p:cNvPr id="3" name="Content Placeholder 2"/>
          <p:cNvSpPr>
            <a:spLocks noGrp="1"/>
          </p:cNvSpPr>
          <p:nvPr>
            <p:ph idx="1"/>
          </p:nvPr>
        </p:nvSpPr>
        <p:spPr/>
        <p:txBody>
          <a:bodyPr>
            <a:normAutofit fontScale="92500"/>
          </a:bodyPr>
          <a:lstStyle/>
          <a:p>
            <a:r>
              <a:rPr lang="en-US" b="1" dirty="0" smtClean="0"/>
              <a:t>Market location tactic </a:t>
            </a:r>
          </a:p>
          <a:p>
            <a:pPr lvl="1"/>
            <a:r>
              <a:rPr lang="en-US" dirty="0" smtClean="0"/>
              <a:t>deals with where a company implements a strategy. </a:t>
            </a:r>
          </a:p>
          <a:p>
            <a:r>
              <a:rPr lang="en-US" b="1" dirty="0" smtClean="0"/>
              <a:t>Offensive tactic </a:t>
            </a:r>
          </a:p>
          <a:p>
            <a:pPr lvl="1"/>
            <a:r>
              <a:rPr lang="en-US" dirty="0" smtClean="0"/>
              <a:t>usually takes place in an established competitor’s market location</a:t>
            </a:r>
          </a:p>
          <a:p>
            <a:r>
              <a:rPr lang="en-US" b="1" dirty="0" smtClean="0"/>
              <a:t>Defensive tactic </a:t>
            </a:r>
          </a:p>
          <a:p>
            <a:pPr lvl="1"/>
            <a:r>
              <a:rPr lang="en-US" dirty="0" smtClean="0"/>
              <a:t>usually takes place in the firm’s own current market position as a defense against possible attack by a rival</a:t>
            </a:r>
            <a:endParaRPr lang="en-US"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9-</a:t>
            </a:r>
            <a:fld id="{3BA836C6-F704-448B-94C4-5B456B503172}" type="slidenum">
              <a:rPr lang="en-US" smtClean="0"/>
              <a:pPr/>
              <a:t>8</a:t>
            </a:fld>
            <a:endParaRPr lang="en-US" dirty="0"/>
          </a:p>
        </p:txBody>
      </p:sp>
    </p:spTree>
    <p:extLst>
      <p:ext uri="{BB962C8B-B14F-4D97-AF65-F5344CB8AC3E}">
        <p14:creationId xmlns:p14="http://schemas.microsoft.com/office/powerpoint/2010/main" val="3662560688"/>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Offensive Tactics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31629001"/>
              </p:ext>
            </p:extLst>
          </p:nvPr>
        </p:nvGraphicFramePr>
        <p:xfrm>
          <a:off x="457200" y="17526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9-</a:t>
            </a:r>
            <a:fld id="{3BA836C6-F704-448B-94C4-5B456B503172}" type="slidenum">
              <a:rPr lang="en-US" smtClean="0"/>
              <a:pPr/>
              <a:t>9</a:t>
            </a:fld>
            <a:endParaRPr lang="en-US" dirty="0"/>
          </a:p>
        </p:txBody>
      </p:sp>
    </p:spTree>
    <p:extLst>
      <p:ext uri="{BB962C8B-B14F-4D97-AF65-F5344CB8AC3E}">
        <p14:creationId xmlns:p14="http://schemas.microsoft.com/office/powerpoint/2010/main" val="3483961941"/>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TotalTime>
  <Words>3530</Words>
  <Application>Microsoft Office PowerPoint</Application>
  <PresentationFormat>On-screen Show (4:3)</PresentationFormat>
  <Paragraphs>447</Paragraphs>
  <Slides>39</Slides>
  <Notes>37</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Strategy Implementation: Organizing for Action</vt:lpstr>
      <vt:lpstr>Learning Objectives</vt:lpstr>
      <vt:lpstr>Learning Objectives</vt:lpstr>
      <vt:lpstr>Strategy Implementation</vt:lpstr>
      <vt:lpstr>Common Strategy  Implementation Problems</vt:lpstr>
      <vt:lpstr>Developing Programs, Budgets  and Procedures</vt:lpstr>
      <vt:lpstr>Timing Tactics: When to Compete</vt:lpstr>
      <vt:lpstr>Market Location Tactics:  Where to Compete</vt:lpstr>
      <vt:lpstr>Offensive Tactics</vt:lpstr>
      <vt:lpstr>Defensive Tactics</vt:lpstr>
      <vt:lpstr>Developing Programs, Budgets  and Procedures</vt:lpstr>
      <vt:lpstr>Achieving Synergy</vt:lpstr>
      <vt:lpstr>Forms of Synergy</vt:lpstr>
      <vt:lpstr>Structure Follows Strategy</vt:lpstr>
      <vt:lpstr>Factors Differentiating  Stage I, II and III Companies</vt:lpstr>
      <vt:lpstr>Stages of Corporate Development</vt:lpstr>
      <vt:lpstr>Blocks to Changing Stages</vt:lpstr>
      <vt:lpstr>Blocks to Changing Stages (Entrepreneurs)</vt:lpstr>
      <vt:lpstr>Organizational Life Cycle</vt:lpstr>
      <vt:lpstr>Advanced Types of  Organizational Structures</vt:lpstr>
      <vt:lpstr>Matrix Structure</vt:lpstr>
      <vt:lpstr>Advanced Types of  Organizational Structures</vt:lpstr>
      <vt:lpstr>Advanced Types of  Organizational Structures</vt:lpstr>
      <vt:lpstr>Advanced Types of  Organizational Structures</vt:lpstr>
      <vt:lpstr>Network Structure</vt:lpstr>
      <vt:lpstr>Cellular/Modular Organization: A New Type of Structure?</vt:lpstr>
      <vt:lpstr>Reengineering and  Strategy Implementation</vt:lpstr>
      <vt:lpstr>Principles for Reengineering</vt:lpstr>
      <vt:lpstr>Principles for Reengineering</vt:lpstr>
      <vt:lpstr>Six Sigma</vt:lpstr>
      <vt:lpstr>Process of Six Sigma</vt:lpstr>
      <vt:lpstr>Designing Jobs to  Implement Strategy</vt:lpstr>
      <vt:lpstr>Designing Jobs to  Implement Strategy</vt:lpstr>
      <vt:lpstr>International Issues in  Strategy Implementation</vt:lpstr>
      <vt:lpstr>Drivers for Strategic Fit among Alliance Partners</vt:lpstr>
      <vt:lpstr>Stages of International Development</vt:lpstr>
      <vt:lpstr>Centralization versus Decentralization</vt:lpstr>
      <vt:lpstr>Geographic Area Structure for an MNC</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Bcox</dc:creator>
  <cp:lastModifiedBy>Editorial Services</cp:lastModifiedBy>
  <cp:revision>35</cp:revision>
  <dcterms:created xsi:type="dcterms:W3CDTF">2013-09-21T18:13:02Z</dcterms:created>
  <dcterms:modified xsi:type="dcterms:W3CDTF">2014-01-19T19:58:52Z</dcterms:modified>
</cp:coreProperties>
</file>