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7"/>
  </p:notesMasterIdLst>
  <p:sldIdLst>
    <p:sldId id="256" r:id="rId2"/>
    <p:sldId id="281" r:id="rId3"/>
    <p:sldId id="258" r:id="rId4"/>
    <p:sldId id="259" r:id="rId5"/>
    <p:sldId id="260" r:id="rId6"/>
    <p:sldId id="282" r:id="rId7"/>
    <p:sldId id="283" r:id="rId8"/>
    <p:sldId id="261" r:id="rId9"/>
    <p:sldId id="262" r:id="rId10"/>
    <p:sldId id="263" r:id="rId11"/>
    <p:sldId id="264" r:id="rId12"/>
    <p:sldId id="265" r:id="rId13"/>
    <p:sldId id="284" r:id="rId14"/>
    <p:sldId id="285" r:id="rId15"/>
    <p:sldId id="266" r:id="rId16"/>
    <p:sldId id="267" r:id="rId17"/>
    <p:sldId id="268" r:id="rId18"/>
    <p:sldId id="269" r:id="rId19"/>
    <p:sldId id="270" r:id="rId20"/>
    <p:sldId id="286" r:id="rId21"/>
    <p:sldId id="287" r:id="rId22"/>
    <p:sldId id="288" r:id="rId23"/>
    <p:sldId id="289" r:id="rId24"/>
    <p:sldId id="273" r:id="rId25"/>
    <p:sldId id="290" r:id="rId26"/>
    <p:sldId id="274" r:id="rId27"/>
    <p:sldId id="275" r:id="rId28"/>
    <p:sldId id="277" r:id="rId29"/>
    <p:sldId id="291" r:id="rId30"/>
    <p:sldId id="278" r:id="rId31"/>
    <p:sldId id="279" r:id="rId32"/>
    <p:sldId id="292" r:id="rId33"/>
    <p:sldId id="293" r:id="rId34"/>
    <p:sldId id="294" r:id="rId35"/>
    <p:sldId id="257"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620"/>
    <p:restoredTop sz="44050" autoAdjust="0"/>
  </p:normalViewPr>
  <p:slideViewPr>
    <p:cSldViewPr>
      <p:cViewPr>
        <p:scale>
          <a:sx n="20" d="100"/>
          <a:sy n="20" d="100"/>
        </p:scale>
        <p:origin x="-3462" y="-31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85B57A-1B22-432E-8E7D-112E956DB7A1}" type="doc">
      <dgm:prSet loTypeId="urn:microsoft.com/office/officeart/2005/8/layout/default#1" loCatId="list" qsTypeId="urn:microsoft.com/office/officeart/2005/8/quickstyle/3d2" qsCatId="3D" csTypeId="urn:microsoft.com/office/officeart/2005/8/colors/colorful3" csCatId="colorful"/>
      <dgm:spPr/>
      <dgm:t>
        <a:bodyPr/>
        <a:lstStyle/>
        <a:p>
          <a:endParaRPr lang="en-US"/>
        </a:p>
      </dgm:t>
    </dgm:pt>
    <dgm:pt modelId="{DF808B36-D773-4171-9504-0A7EA3BE39FC}">
      <dgm:prSet/>
      <dgm:spPr/>
      <dgm:t>
        <a:bodyPr/>
        <a:lstStyle/>
        <a:p>
          <a:pPr rtl="0"/>
          <a:r>
            <a:rPr lang="en-US" b="1" dirty="0" smtClean="0">
              <a:effectLst>
                <a:outerShdw blurRad="38100" dist="38100" dir="2700000" algn="tl">
                  <a:srgbClr val="000000">
                    <a:alpha val="43137"/>
                  </a:srgbClr>
                </a:outerShdw>
              </a:effectLst>
            </a:rPr>
            <a:t>Dynamic industry expert</a:t>
          </a:r>
          <a:endParaRPr lang="en-US" b="1" dirty="0">
            <a:effectLst>
              <a:outerShdw blurRad="38100" dist="38100" dir="2700000" algn="tl">
                <a:srgbClr val="000000">
                  <a:alpha val="43137"/>
                </a:srgbClr>
              </a:outerShdw>
            </a:effectLst>
          </a:endParaRPr>
        </a:p>
      </dgm:t>
    </dgm:pt>
    <dgm:pt modelId="{C5452B09-C631-4A47-8BBB-BA53AC795F61}" type="parTrans" cxnId="{D96F0E62-208C-41FF-919D-BFC0257F7A09}">
      <dgm:prSet/>
      <dgm:spPr/>
      <dgm:t>
        <a:bodyPr/>
        <a:lstStyle/>
        <a:p>
          <a:endParaRPr lang="en-US"/>
        </a:p>
      </dgm:t>
    </dgm:pt>
    <dgm:pt modelId="{3F18EAB9-54DA-4942-84BD-BAD00C77E8D2}" type="sibTrans" cxnId="{D96F0E62-208C-41FF-919D-BFC0257F7A09}">
      <dgm:prSet/>
      <dgm:spPr/>
      <dgm:t>
        <a:bodyPr/>
        <a:lstStyle/>
        <a:p>
          <a:endParaRPr lang="en-US"/>
        </a:p>
      </dgm:t>
    </dgm:pt>
    <dgm:pt modelId="{55C59763-24D4-4EE4-A80F-43C3AE93181D}">
      <dgm:prSet/>
      <dgm:spPr/>
      <dgm:t>
        <a:bodyPr/>
        <a:lstStyle/>
        <a:p>
          <a:pPr rtl="0"/>
          <a:r>
            <a:rPr lang="en-US" b="1" dirty="0" smtClean="0">
              <a:effectLst>
                <a:outerShdw blurRad="38100" dist="38100" dir="2700000" algn="tl">
                  <a:srgbClr val="000000">
                    <a:alpha val="43137"/>
                  </a:srgbClr>
                </a:outerShdw>
              </a:effectLst>
            </a:rPr>
            <a:t>Analytical portfolio manager</a:t>
          </a:r>
          <a:endParaRPr lang="en-US" b="1" dirty="0">
            <a:effectLst>
              <a:outerShdw blurRad="38100" dist="38100" dir="2700000" algn="tl">
                <a:srgbClr val="000000">
                  <a:alpha val="43137"/>
                </a:srgbClr>
              </a:outerShdw>
            </a:effectLst>
          </a:endParaRPr>
        </a:p>
      </dgm:t>
    </dgm:pt>
    <dgm:pt modelId="{069D2DE6-3E4A-4A32-BBC8-D409F49A7952}" type="parTrans" cxnId="{5F2A91B2-2B0E-4E8B-9493-BCB2A64A7543}">
      <dgm:prSet/>
      <dgm:spPr/>
      <dgm:t>
        <a:bodyPr/>
        <a:lstStyle/>
        <a:p>
          <a:endParaRPr lang="en-US"/>
        </a:p>
      </dgm:t>
    </dgm:pt>
    <dgm:pt modelId="{7C8989A4-78CB-4205-A9F9-F6EA1CBB139C}" type="sibTrans" cxnId="{5F2A91B2-2B0E-4E8B-9493-BCB2A64A7543}">
      <dgm:prSet/>
      <dgm:spPr/>
      <dgm:t>
        <a:bodyPr/>
        <a:lstStyle/>
        <a:p>
          <a:endParaRPr lang="en-US"/>
        </a:p>
      </dgm:t>
    </dgm:pt>
    <dgm:pt modelId="{3EA75FEA-DA6E-49DD-8DFF-1D535DC373DD}">
      <dgm:prSet/>
      <dgm:spPr/>
      <dgm:t>
        <a:bodyPr/>
        <a:lstStyle/>
        <a:p>
          <a:pPr rtl="0"/>
          <a:r>
            <a:rPr lang="en-US" b="1" dirty="0" smtClean="0">
              <a:effectLst>
                <a:outerShdw blurRad="38100" dist="38100" dir="2700000" algn="tl">
                  <a:srgbClr val="000000">
                    <a:alpha val="43137"/>
                  </a:srgbClr>
                </a:outerShdw>
              </a:effectLst>
            </a:rPr>
            <a:t>Cautious profit planner</a:t>
          </a:r>
          <a:endParaRPr lang="en-US" b="1" dirty="0">
            <a:effectLst>
              <a:outerShdw blurRad="38100" dist="38100" dir="2700000" algn="tl">
                <a:srgbClr val="000000">
                  <a:alpha val="43137"/>
                </a:srgbClr>
              </a:outerShdw>
            </a:effectLst>
          </a:endParaRPr>
        </a:p>
      </dgm:t>
    </dgm:pt>
    <dgm:pt modelId="{1815BB83-1123-4DA1-B046-F5A411FFFAAE}" type="parTrans" cxnId="{38976B6B-50D8-4C2B-A08C-7D01C28552C0}">
      <dgm:prSet/>
      <dgm:spPr/>
      <dgm:t>
        <a:bodyPr/>
        <a:lstStyle/>
        <a:p>
          <a:endParaRPr lang="en-US"/>
        </a:p>
      </dgm:t>
    </dgm:pt>
    <dgm:pt modelId="{98BD0FF0-D969-49A7-907B-DECB8BB8ACEE}" type="sibTrans" cxnId="{38976B6B-50D8-4C2B-A08C-7D01C28552C0}">
      <dgm:prSet/>
      <dgm:spPr/>
      <dgm:t>
        <a:bodyPr/>
        <a:lstStyle/>
        <a:p>
          <a:endParaRPr lang="en-US"/>
        </a:p>
      </dgm:t>
    </dgm:pt>
    <dgm:pt modelId="{0FFBA447-7A60-47AB-BDB5-7D34C720919E}">
      <dgm:prSet/>
      <dgm:spPr/>
      <dgm:t>
        <a:bodyPr/>
        <a:lstStyle/>
        <a:p>
          <a:pPr rtl="0"/>
          <a:r>
            <a:rPr lang="en-US" b="1" dirty="0" smtClean="0">
              <a:effectLst>
                <a:outerShdw blurRad="38100" dist="38100" dir="2700000" algn="tl">
                  <a:srgbClr val="000000">
                    <a:alpha val="43137"/>
                  </a:srgbClr>
                </a:outerShdw>
              </a:effectLst>
            </a:rPr>
            <a:t>Turnaround specialist</a:t>
          </a:r>
          <a:endParaRPr lang="en-US" b="1" dirty="0">
            <a:effectLst>
              <a:outerShdw blurRad="38100" dist="38100" dir="2700000" algn="tl">
                <a:srgbClr val="000000">
                  <a:alpha val="43137"/>
                </a:srgbClr>
              </a:outerShdw>
            </a:effectLst>
          </a:endParaRPr>
        </a:p>
      </dgm:t>
    </dgm:pt>
    <dgm:pt modelId="{2BF42889-3568-4502-B29B-40E069D61C36}" type="parTrans" cxnId="{905B11EC-11F5-4B45-A402-BBF21CDDDD4F}">
      <dgm:prSet/>
      <dgm:spPr/>
      <dgm:t>
        <a:bodyPr/>
        <a:lstStyle/>
        <a:p>
          <a:endParaRPr lang="en-US"/>
        </a:p>
      </dgm:t>
    </dgm:pt>
    <dgm:pt modelId="{A29788FA-8FB0-4FAA-B4A8-799EF13D3DE9}" type="sibTrans" cxnId="{905B11EC-11F5-4B45-A402-BBF21CDDDD4F}">
      <dgm:prSet/>
      <dgm:spPr/>
      <dgm:t>
        <a:bodyPr/>
        <a:lstStyle/>
        <a:p>
          <a:endParaRPr lang="en-US"/>
        </a:p>
      </dgm:t>
    </dgm:pt>
    <dgm:pt modelId="{67AC3D15-35A9-4717-A2DF-1CD7D3B819F3}">
      <dgm:prSet/>
      <dgm:spPr/>
      <dgm:t>
        <a:bodyPr/>
        <a:lstStyle/>
        <a:p>
          <a:pPr rtl="0"/>
          <a:r>
            <a:rPr lang="en-US" b="1" dirty="0" smtClean="0">
              <a:effectLst>
                <a:outerShdw blurRad="38100" dist="38100" dir="2700000" algn="tl">
                  <a:srgbClr val="000000">
                    <a:alpha val="43137"/>
                  </a:srgbClr>
                </a:outerShdw>
              </a:effectLst>
            </a:rPr>
            <a:t>Professional liquidator</a:t>
          </a:r>
          <a:endParaRPr lang="en-US" b="1" dirty="0">
            <a:effectLst>
              <a:outerShdw blurRad="38100" dist="38100" dir="2700000" algn="tl">
                <a:srgbClr val="000000">
                  <a:alpha val="43137"/>
                </a:srgbClr>
              </a:outerShdw>
            </a:effectLst>
          </a:endParaRPr>
        </a:p>
      </dgm:t>
    </dgm:pt>
    <dgm:pt modelId="{13E5EFF9-D378-43D6-B8C0-BCF8FD245524}" type="parTrans" cxnId="{B211BCE3-C472-4AAD-B44F-4EFB6C342151}">
      <dgm:prSet/>
      <dgm:spPr/>
      <dgm:t>
        <a:bodyPr/>
        <a:lstStyle/>
        <a:p>
          <a:endParaRPr lang="en-US"/>
        </a:p>
      </dgm:t>
    </dgm:pt>
    <dgm:pt modelId="{AD7E87E5-B7B1-473C-B5AC-6AF522204ECD}" type="sibTrans" cxnId="{B211BCE3-C472-4AAD-B44F-4EFB6C342151}">
      <dgm:prSet/>
      <dgm:spPr/>
      <dgm:t>
        <a:bodyPr/>
        <a:lstStyle/>
        <a:p>
          <a:endParaRPr lang="en-US"/>
        </a:p>
      </dgm:t>
    </dgm:pt>
    <dgm:pt modelId="{CCB6A068-68D7-4528-AEC4-AD3B76658DEC}" type="pres">
      <dgm:prSet presAssocID="{6485B57A-1B22-432E-8E7D-112E956DB7A1}" presName="diagram" presStyleCnt="0">
        <dgm:presLayoutVars>
          <dgm:dir/>
          <dgm:resizeHandles val="exact"/>
        </dgm:presLayoutVars>
      </dgm:prSet>
      <dgm:spPr/>
      <dgm:t>
        <a:bodyPr/>
        <a:lstStyle/>
        <a:p>
          <a:endParaRPr lang="en-US"/>
        </a:p>
      </dgm:t>
    </dgm:pt>
    <dgm:pt modelId="{8882277B-0C65-4166-9747-38F96B4AA232}" type="pres">
      <dgm:prSet presAssocID="{DF808B36-D773-4171-9504-0A7EA3BE39FC}" presName="node" presStyleLbl="node1" presStyleIdx="0" presStyleCnt="5">
        <dgm:presLayoutVars>
          <dgm:bulletEnabled val="1"/>
        </dgm:presLayoutVars>
      </dgm:prSet>
      <dgm:spPr/>
      <dgm:t>
        <a:bodyPr/>
        <a:lstStyle/>
        <a:p>
          <a:endParaRPr lang="en-US"/>
        </a:p>
      </dgm:t>
    </dgm:pt>
    <dgm:pt modelId="{B19333E0-E3B8-43E2-85AE-6580B033CA85}" type="pres">
      <dgm:prSet presAssocID="{3F18EAB9-54DA-4942-84BD-BAD00C77E8D2}" presName="sibTrans" presStyleCnt="0"/>
      <dgm:spPr/>
    </dgm:pt>
    <dgm:pt modelId="{CA92F21C-4BBA-4F28-8FDA-0C3C31BF5234}" type="pres">
      <dgm:prSet presAssocID="{55C59763-24D4-4EE4-A80F-43C3AE93181D}" presName="node" presStyleLbl="node1" presStyleIdx="1" presStyleCnt="5">
        <dgm:presLayoutVars>
          <dgm:bulletEnabled val="1"/>
        </dgm:presLayoutVars>
      </dgm:prSet>
      <dgm:spPr/>
      <dgm:t>
        <a:bodyPr/>
        <a:lstStyle/>
        <a:p>
          <a:endParaRPr lang="en-US"/>
        </a:p>
      </dgm:t>
    </dgm:pt>
    <dgm:pt modelId="{C0A64B75-8C93-46E2-83EC-B79443447B3C}" type="pres">
      <dgm:prSet presAssocID="{7C8989A4-78CB-4205-A9F9-F6EA1CBB139C}" presName="sibTrans" presStyleCnt="0"/>
      <dgm:spPr/>
    </dgm:pt>
    <dgm:pt modelId="{8C0464C9-4A39-45F2-A180-78CC8250C5C8}" type="pres">
      <dgm:prSet presAssocID="{3EA75FEA-DA6E-49DD-8DFF-1D535DC373DD}" presName="node" presStyleLbl="node1" presStyleIdx="2" presStyleCnt="5">
        <dgm:presLayoutVars>
          <dgm:bulletEnabled val="1"/>
        </dgm:presLayoutVars>
      </dgm:prSet>
      <dgm:spPr/>
      <dgm:t>
        <a:bodyPr/>
        <a:lstStyle/>
        <a:p>
          <a:endParaRPr lang="en-US"/>
        </a:p>
      </dgm:t>
    </dgm:pt>
    <dgm:pt modelId="{DAABC83F-B26C-4357-A2EE-44CDF39C9F3F}" type="pres">
      <dgm:prSet presAssocID="{98BD0FF0-D969-49A7-907B-DECB8BB8ACEE}" presName="sibTrans" presStyleCnt="0"/>
      <dgm:spPr/>
    </dgm:pt>
    <dgm:pt modelId="{0C275020-13A7-4E1B-B643-8AF6AD8110D8}" type="pres">
      <dgm:prSet presAssocID="{0FFBA447-7A60-47AB-BDB5-7D34C720919E}" presName="node" presStyleLbl="node1" presStyleIdx="3" presStyleCnt="5">
        <dgm:presLayoutVars>
          <dgm:bulletEnabled val="1"/>
        </dgm:presLayoutVars>
      </dgm:prSet>
      <dgm:spPr/>
      <dgm:t>
        <a:bodyPr/>
        <a:lstStyle/>
        <a:p>
          <a:endParaRPr lang="en-US"/>
        </a:p>
      </dgm:t>
    </dgm:pt>
    <dgm:pt modelId="{218DC32F-9AB5-4CEC-A1D1-67EC02DA0581}" type="pres">
      <dgm:prSet presAssocID="{A29788FA-8FB0-4FAA-B4A8-799EF13D3DE9}" presName="sibTrans" presStyleCnt="0"/>
      <dgm:spPr/>
    </dgm:pt>
    <dgm:pt modelId="{85FFC541-20B5-4BE9-AABC-9FF3A8995AC6}" type="pres">
      <dgm:prSet presAssocID="{67AC3D15-35A9-4717-A2DF-1CD7D3B819F3}" presName="node" presStyleLbl="node1" presStyleIdx="4" presStyleCnt="5">
        <dgm:presLayoutVars>
          <dgm:bulletEnabled val="1"/>
        </dgm:presLayoutVars>
      </dgm:prSet>
      <dgm:spPr/>
      <dgm:t>
        <a:bodyPr/>
        <a:lstStyle/>
        <a:p>
          <a:endParaRPr lang="en-US"/>
        </a:p>
      </dgm:t>
    </dgm:pt>
  </dgm:ptLst>
  <dgm:cxnLst>
    <dgm:cxn modelId="{38976B6B-50D8-4C2B-A08C-7D01C28552C0}" srcId="{6485B57A-1B22-432E-8E7D-112E956DB7A1}" destId="{3EA75FEA-DA6E-49DD-8DFF-1D535DC373DD}" srcOrd="2" destOrd="0" parTransId="{1815BB83-1123-4DA1-B046-F5A411FFFAAE}" sibTransId="{98BD0FF0-D969-49A7-907B-DECB8BB8ACEE}"/>
    <dgm:cxn modelId="{D96F0E62-208C-41FF-919D-BFC0257F7A09}" srcId="{6485B57A-1B22-432E-8E7D-112E956DB7A1}" destId="{DF808B36-D773-4171-9504-0A7EA3BE39FC}" srcOrd="0" destOrd="0" parTransId="{C5452B09-C631-4A47-8BBB-BA53AC795F61}" sibTransId="{3F18EAB9-54DA-4942-84BD-BAD00C77E8D2}"/>
    <dgm:cxn modelId="{C328EE9F-5A3C-4C26-AFFC-8215109A7020}" type="presOf" srcId="{0FFBA447-7A60-47AB-BDB5-7D34C720919E}" destId="{0C275020-13A7-4E1B-B643-8AF6AD8110D8}" srcOrd="0" destOrd="0" presId="urn:microsoft.com/office/officeart/2005/8/layout/default#1"/>
    <dgm:cxn modelId="{7336FFA0-9519-4DF7-BA86-61F8A87854AA}" type="presOf" srcId="{3EA75FEA-DA6E-49DD-8DFF-1D535DC373DD}" destId="{8C0464C9-4A39-45F2-A180-78CC8250C5C8}" srcOrd="0" destOrd="0" presId="urn:microsoft.com/office/officeart/2005/8/layout/default#1"/>
    <dgm:cxn modelId="{BBE991E1-01B0-4AC3-8E8A-C5AF59FDCB6A}" type="presOf" srcId="{DF808B36-D773-4171-9504-0A7EA3BE39FC}" destId="{8882277B-0C65-4166-9747-38F96B4AA232}" srcOrd="0" destOrd="0" presId="urn:microsoft.com/office/officeart/2005/8/layout/default#1"/>
    <dgm:cxn modelId="{AFC96C41-99D0-46B5-AD01-8D6871011ADC}" type="presOf" srcId="{6485B57A-1B22-432E-8E7D-112E956DB7A1}" destId="{CCB6A068-68D7-4528-AEC4-AD3B76658DEC}" srcOrd="0" destOrd="0" presId="urn:microsoft.com/office/officeart/2005/8/layout/default#1"/>
    <dgm:cxn modelId="{D4BD11A0-E26A-4530-B4F9-9415B4355034}" type="presOf" srcId="{67AC3D15-35A9-4717-A2DF-1CD7D3B819F3}" destId="{85FFC541-20B5-4BE9-AABC-9FF3A8995AC6}" srcOrd="0" destOrd="0" presId="urn:microsoft.com/office/officeart/2005/8/layout/default#1"/>
    <dgm:cxn modelId="{B211BCE3-C472-4AAD-B44F-4EFB6C342151}" srcId="{6485B57A-1B22-432E-8E7D-112E956DB7A1}" destId="{67AC3D15-35A9-4717-A2DF-1CD7D3B819F3}" srcOrd="4" destOrd="0" parTransId="{13E5EFF9-D378-43D6-B8C0-BCF8FD245524}" sibTransId="{AD7E87E5-B7B1-473C-B5AC-6AF522204ECD}"/>
    <dgm:cxn modelId="{297B9E17-7FEC-4C08-92FB-BBD74F5A2E87}" type="presOf" srcId="{55C59763-24D4-4EE4-A80F-43C3AE93181D}" destId="{CA92F21C-4BBA-4F28-8FDA-0C3C31BF5234}" srcOrd="0" destOrd="0" presId="urn:microsoft.com/office/officeart/2005/8/layout/default#1"/>
    <dgm:cxn modelId="{5F2A91B2-2B0E-4E8B-9493-BCB2A64A7543}" srcId="{6485B57A-1B22-432E-8E7D-112E956DB7A1}" destId="{55C59763-24D4-4EE4-A80F-43C3AE93181D}" srcOrd="1" destOrd="0" parTransId="{069D2DE6-3E4A-4A32-BBC8-D409F49A7952}" sibTransId="{7C8989A4-78CB-4205-A9F9-F6EA1CBB139C}"/>
    <dgm:cxn modelId="{905B11EC-11F5-4B45-A402-BBF21CDDDD4F}" srcId="{6485B57A-1B22-432E-8E7D-112E956DB7A1}" destId="{0FFBA447-7A60-47AB-BDB5-7D34C720919E}" srcOrd="3" destOrd="0" parTransId="{2BF42889-3568-4502-B29B-40E069D61C36}" sibTransId="{A29788FA-8FB0-4FAA-B4A8-799EF13D3DE9}"/>
    <dgm:cxn modelId="{47A77C71-FF05-4902-B668-FEC399A8B2A7}" type="presParOf" srcId="{CCB6A068-68D7-4528-AEC4-AD3B76658DEC}" destId="{8882277B-0C65-4166-9747-38F96B4AA232}" srcOrd="0" destOrd="0" presId="urn:microsoft.com/office/officeart/2005/8/layout/default#1"/>
    <dgm:cxn modelId="{48142C3A-0942-4DF0-8D6B-6E59A4CA410E}" type="presParOf" srcId="{CCB6A068-68D7-4528-AEC4-AD3B76658DEC}" destId="{B19333E0-E3B8-43E2-85AE-6580B033CA85}" srcOrd="1" destOrd="0" presId="urn:microsoft.com/office/officeart/2005/8/layout/default#1"/>
    <dgm:cxn modelId="{175C0370-FC7C-4106-890A-5DA73DDF38CD}" type="presParOf" srcId="{CCB6A068-68D7-4528-AEC4-AD3B76658DEC}" destId="{CA92F21C-4BBA-4F28-8FDA-0C3C31BF5234}" srcOrd="2" destOrd="0" presId="urn:microsoft.com/office/officeart/2005/8/layout/default#1"/>
    <dgm:cxn modelId="{26A633C9-8231-4F79-9D09-AC12C384E5E4}" type="presParOf" srcId="{CCB6A068-68D7-4528-AEC4-AD3B76658DEC}" destId="{C0A64B75-8C93-46E2-83EC-B79443447B3C}" srcOrd="3" destOrd="0" presId="urn:microsoft.com/office/officeart/2005/8/layout/default#1"/>
    <dgm:cxn modelId="{39682974-C156-41C1-BE58-01D4A06A1644}" type="presParOf" srcId="{CCB6A068-68D7-4528-AEC4-AD3B76658DEC}" destId="{8C0464C9-4A39-45F2-A180-78CC8250C5C8}" srcOrd="4" destOrd="0" presId="urn:microsoft.com/office/officeart/2005/8/layout/default#1"/>
    <dgm:cxn modelId="{18367921-633E-4598-A4B2-EDE312A6A2F0}" type="presParOf" srcId="{CCB6A068-68D7-4528-AEC4-AD3B76658DEC}" destId="{DAABC83F-B26C-4357-A2EE-44CDF39C9F3F}" srcOrd="5" destOrd="0" presId="urn:microsoft.com/office/officeart/2005/8/layout/default#1"/>
    <dgm:cxn modelId="{0ECDC287-A55A-4C27-8ECA-90432E5532A9}" type="presParOf" srcId="{CCB6A068-68D7-4528-AEC4-AD3B76658DEC}" destId="{0C275020-13A7-4E1B-B643-8AF6AD8110D8}" srcOrd="6" destOrd="0" presId="urn:microsoft.com/office/officeart/2005/8/layout/default#1"/>
    <dgm:cxn modelId="{E539A4BD-1E2F-41AD-B88A-ACBB916AD2D4}" type="presParOf" srcId="{CCB6A068-68D7-4528-AEC4-AD3B76658DEC}" destId="{218DC32F-9AB5-4CEC-A1D1-67EC02DA0581}" srcOrd="7" destOrd="0" presId="urn:microsoft.com/office/officeart/2005/8/layout/default#1"/>
    <dgm:cxn modelId="{D1BC648C-8E4F-47C9-A5E2-8D31393C214B}" type="presParOf" srcId="{CCB6A068-68D7-4528-AEC4-AD3B76658DEC}" destId="{85FFC541-20B5-4BE9-AABC-9FF3A8995AC6}" srcOrd="8"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82277B-0C65-4166-9747-38F96B4AA232}">
      <dsp:nvSpPr>
        <dsp:cNvPr id="0" name=""/>
        <dsp:cNvSpPr/>
      </dsp:nvSpPr>
      <dsp:spPr>
        <a:xfrm>
          <a:off x="0" y="591343"/>
          <a:ext cx="2571749" cy="154305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US" sz="3100" b="1" kern="1200" dirty="0" smtClean="0">
              <a:effectLst>
                <a:outerShdw blurRad="38100" dist="38100" dir="2700000" algn="tl">
                  <a:srgbClr val="000000">
                    <a:alpha val="43137"/>
                  </a:srgbClr>
                </a:outerShdw>
              </a:effectLst>
            </a:rPr>
            <a:t>Dynamic industry expert</a:t>
          </a:r>
          <a:endParaRPr lang="en-US" sz="3100" b="1" kern="1200" dirty="0">
            <a:effectLst>
              <a:outerShdw blurRad="38100" dist="38100" dir="2700000" algn="tl">
                <a:srgbClr val="000000">
                  <a:alpha val="43137"/>
                </a:srgbClr>
              </a:outerShdw>
            </a:effectLst>
          </a:endParaRPr>
        </a:p>
      </dsp:txBody>
      <dsp:txXfrm>
        <a:off x="0" y="591343"/>
        <a:ext cx="2571749" cy="1543050"/>
      </dsp:txXfrm>
    </dsp:sp>
    <dsp:sp modelId="{CA92F21C-4BBA-4F28-8FDA-0C3C31BF5234}">
      <dsp:nvSpPr>
        <dsp:cNvPr id="0" name=""/>
        <dsp:cNvSpPr/>
      </dsp:nvSpPr>
      <dsp:spPr>
        <a:xfrm>
          <a:off x="2828925" y="591343"/>
          <a:ext cx="2571749" cy="1543050"/>
        </a:xfrm>
        <a:prstGeom prst="rect">
          <a:avLst/>
        </a:prstGeom>
        <a:gradFill rotWithShape="0">
          <a:gsLst>
            <a:gs pos="0">
              <a:schemeClr val="accent3">
                <a:hueOff val="2812566"/>
                <a:satOff val="-4220"/>
                <a:lumOff val="-686"/>
                <a:alphaOff val="0"/>
                <a:shade val="51000"/>
                <a:satMod val="130000"/>
              </a:schemeClr>
            </a:gs>
            <a:gs pos="80000">
              <a:schemeClr val="accent3">
                <a:hueOff val="2812566"/>
                <a:satOff val="-4220"/>
                <a:lumOff val="-686"/>
                <a:alphaOff val="0"/>
                <a:shade val="93000"/>
                <a:satMod val="130000"/>
              </a:schemeClr>
            </a:gs>
            <a:gs pos="100000">
              <a:schemeClr val="accent3">
                <a:hueOff val="2812566"/>
                <a:satOff val="-4220"/>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US" sz="3100" b="1" kern="1200" dirty="0" smtClean="0">
              <a:effectLst>
                <a:outerShdw blurRad="38100" dist="38100" dir="2700000" algn="tl">
                  <a:srgbClr val="000000">
                    <a:alpha val="43137"/>
                  </a:srgbClr>
                </a:outerShdw>
              </a:effectLst>
            </a:rPr>
            <a:t>Analytical portfolio manager</a:t>
          </a:r>
          <a:endParaRPr lang="en-US" sz="3100" b="1" kern="1200" dirty="0">
            <a:effectLst>
              <a:outerShdw blurRad="38100" dist="38100" dir="2700000" algn="tl">
                <a:srgbClr val="000000">
                  <a:alpha val="43137"/>
                </a:srgbClr>
              </a:outerShdw>
            </a:effectLst>
          </a:endParaRPr>
        </a:p>
      </dsp:txBody>
      <dsp:txXfrm>
        <a:off x="2828925" y="591343"/>
        <a:ext cx="2571749" cy="1543050"/>
      </dsp:txXfrm>
    </dsp:sp>
    <dsp:sp modelId="{8C0464C9-4A39-45F2-A180-78CC8250C5C8}">
      <dsp:nvSpPr>
        <dsp:cNvPr id="0" name=""/>
        <dsp:cNvSpPr/>
      </dsp:nvSpPr>
      <dsp:spPr>
        <a:xfrm>
          <a:off x="5657849" y="591343"/>
          <a:ext cx="2571749" cy="1543050"/>
        </a:xfrm>
        <a:prstGeom prst="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US" sz="3100" b="1" kern="1200" dirty="0" smtClean="0">
              <a:effectLst>
                <a:outerShdw blurRad="38100" dist="38100" dir="2700000" algn="tl">
                  <a:srgbClr val="000000">
                    <a:alpha val="43137"/>
                  </a:srgbClr>
                </a:outerShdw>
              </a:effectLst>
            </a:rPr>
            <a:t>Cautious profit planner</a:t>
          </a:r>
          <a:endParaRPr lang="en-US" sz="3100" b="1" kern="1200" dirty="0">
            <a:effectLst>
              <a:outerShdw blurRad="38100" dist="38100" dir="2700000" algn="tl">
                <a:srgbClr val="000000">
                  <a:alpha val="43137"/>
                </a:srgbClr>
              </a:outerShdw>
            </a:effectLst>
          </a:endParaRPr>
        </a:p>
      </dsp:txBody>
      <dsp:txXfrm>
        <a:off x="5657849" y="591343"/>
        <a:ext cx="2571749" cy="1543050"/>
      </dsp:txXfrm>
    </dsp:sp>
    <dsp:sp modelId="{0C275020-13A7-4E1B-B643-8AF6AD8110D8}">
      <dsp:nvSpPr>
        <dsp:cNvPr id="0" name=""/>
        <dsp:cNvSpPr/>
      </dsp:nvSpPr>
      <dsp:spPr>
        <a:xfrm>
          <a:off x="1414462" y="2391569"/>
          <a:ext cx="2571749" cy="1543050"/>
        </a:xfrm>
        <a:prstGeom prst="rect">
          <a:avLst/>
        </a:prstGeom>
        <a:gradFill rotWithShape="0">
          <a:gsLst>
            <a:gs pos="0">
              <a:schemeClr val="accent3">
                <a:hueOff val="8437698"/>
                <a:satOff val="-12660"/>
                <a:lumOff val="-2059"/>
                <a:alphaOff val="0"/>
                <a:shade val="51000"/>
                <a:satMod val="130000"/>
              </a:schemeClr>
            </a:gs>
            <a:gs pos="80000">
              <a:schemeClr val="accent3">
                <a:hueOff val="8437698"/>
                <a:satOff val="-12660"/>
                <a:lumOff val="-2059"/>
                <a:alphaOff val="0"/>
                <a:shade val="93000"/>
                <a:satMod val="130000"/>
              </a:schemeClr>
            </a:gs>
            <a:gs pos="100000">
              <a:schemeClr val="accent3">
                <a:hueOff val="8437698"/>
                <a:satOff val="-12660"/>
                <a:lumOff val="-20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US" sz="3100" b="1" kern="1200" dirty="0" smtClean="0">
              <a:effectLst>
                <a:outerShdw blurRad="38100" dist="38100" dir="2700000" algn="tl">
                  <a:srgbClr val="000000">
                    <a:alpha val="43137"/>
                  </a:srgbClr>
                </a:outerShdw>
              </a:effectLst>
            </a:rPr>
            <a:t>Turnaround specialist</a:t>
          </a:r>
          <a:endParaRPr lang="en-US" sz="3100" b="1" kern="1200" dirty="0">
            <a:effectLst>
              <a:outerShdw blurRad="38100" dist="38100" dir="2700000" algn="tl">
                <a:srgbClr val="000000">
                  <a:alpha val="43137"/>
                </a:srgbClr>
              </a:outerShdw>
            </a:effectLst>
          </a:endParaRPr>
        </a:p>
      </dsp:txBody>
      <dsp:txXfrm>
        <a:off x="1414462" y="2391569"/>
        <a:ext cx="2571749" cy="1543050"/>
      </dsp:txXfrm>
    </dsp:sp>
    <dsp:sp modelId="{85FFC541-20B5-4BE9-AABC-9FF3A8995AC6}">
      <dsp:nvSpPr>
        <dsp:cNvPr id="0" name=""/>
        <dsp:cNvSpPr/>
      </dsp:nvSpPr>
      <dsp:spPr>
        <a:xfrm>
          <a:off x="4243387" y="2391569"/>
          <a:ext cx="2571749" cy="1543050"/>
        </a:xfrm>
        <a:prstGeom prst="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US" sz="3100" b="1" kern="1200" dirty="0" smtClean="0">
              <a:effectLst>
                <a:outerShdw blurRad="38100" dist="38100" dir="2700000" algn="tl">
                  <a:srgbClr val="000000">
                    <a:alpha val="43137"/>
                  </a:srgbClr>
                </a:outerShdw>
              </a:effectLst>
            </a:rPr>
            <a:t>Professional liquidator</a:t>
          </a:r>
          <a:endParaRPr lang="en-US" sz="3100" b="1" kern="1200" dirty="0">
            <a:effectLst>
              <a:outerShdw blurRad="38100" dist="38100" dir="2700000" algn="tl">
                <a:srgbClr val="000000">
                  <a:alpha val="43137"/>
                </a:srgbClr>
              </a:outerShdw>
            </a:effectLst>
          </a:endParaRPr>
        </a:p>
      </dsp:txBody>
      <dsp:txXfrm>
        <a:off x="4243387" y="2391569"/>
        <a:ext cx="2571749" cy="1543050"/>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382CA9-5BF2-47EC-95E8-DEB1C74C2FA6}" type="datetimeFigureOut">
              <a:rPr lang="en-US" smtClean="0"/>
              <a:pPr/>
              <a:t>1/19/2014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DF6FCA-8189-4B33-BBB6-90EB11C90991}" type="slidenum">
              <a:rPr lang="en-US" smtClean="0"/>
              <a:pPr/>
              <a:t>‹#›</a:t>
            </a:fld>
            <a:endParaRPr lang="en-US" dirty="0"/>
          </a:p>
        </p:txBody>
      </p:sp>
    </p:spTree>
    <p:extLst>
      <p:ext uri="{BB962C8B-B14F-4D97-AF65-F5344CB8AC3E}">
        <p14:creationId xmlns:p14="http://schemas.microsoft.com/office/powerpoint/2010/main" val="3301874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strike="noStrike" kern="1200" baseline="0" dirty="0" smtClean="0">
                <a:solidFill>
                  <a:schemeClr val="tx1"/>
                </a:solidFill>
                <a:latin typeface="+mn-lt"/>
                <a:ea typeface="+mn-ea"/>
                <a:cs typeface="+mn-cs"/>
              </a:rPr>
              <a:t>After reading this chapter, you should be able to:</a:t>
            </a:r>
          </a:p>
          <a:p>
            <a:pPr marL="171450" indent="-171450">
              <a:buFont typeface="Arial" panose="020B0604020202020204" pitchFamily="34" charset="0"/>
              <a:buChar char="•"/>
            </a:pPr>
            <a:r>
              <a:rPr lang="en-US" dirty="0" smtClean="0"/>
              <a:t>Understand the link between strategy and staffing decisions</a:t>
            </a:r>
          </a:p>
          <a:p>
            <a:pPr marL="171450" indent="-171450">
              <a:buFont typeface="Arial" panose="020B0604020202020204" pitchFamily="34" charset="0"/>
              <a:buChar char="•"/>
            </a:pPr>
            <a:r>
              <a:rPr lang="en-US" dirty="0" smtClean="0"/>
              <a:t>Match the appropriate manager to the strategy</a:t>
            </a:r>
          </a:p>
          <a:p>
            <a:pPr marL="171450" indent="-171450">
              <a:buFont typeface="Arial" panose="020B0604020202020204" pitchFamily="34" charset="0"/>
              <a:buChar char="•"/>
            </a:pPr>
            <a:r>
              <a:rPr lang="en-US" dirty="0" smtClean="0"/>
              <a:t>Understand how to implement an effective downsizing program</a:t>
            </a:r>
          </a:p>
          <a:p>
            <a:pPr marL="171450" indent="-171450">
              <a:buFont typeface="Arial" panose="020B0604020202020204" pitchFamily="34" charset="0"/>
              <a:buChar char="•"/>
            </a:pPr>
            <a:r>
              <a:rPr lang="en-US" dirty="0" smtClean="0"/>
              <a:t>Discuss important issues in effectively staffing and directing international expansion</a:t>
            </a:r>
          </a:p>
          <a:p>
            <a:pPr marL="171450" indent="-171450">
              <a:buFont typeface="Arial" panose="020B0604020202020204" pitchFamily="34" charset="0"/>
              <a:buChar char="•"/>
            </a:pPr>
            <a:r>
              <a:rPr lang="en-US" dirty="0" smtClean="0"/>
              <a:t>Assess and manage the corporate culture’s fit with a new strategy</a:t>
            </a:r>
          </a:p>
          <a:p>
            <a:pPr marL="171450" indent="-171450">
              <a:buFont typeface="Arial" panose="020B0604020202020204" pitchFamily="34" charset="0"/>
              <a:buChar char="•"/>
            </a:pPr>
            <a:r>
              <a:rPr lang="en-US" dirty="0" smtClean="0"/>
              <a:t>Formulate effective action plans when MBO and TQM are determined to be appropriate methods of strategy implementation</a:t>
            </a:r>
          </a:p>
          <a:p>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2</a:t>
            </a:fld>
            <a:endParaRPr lang="en-US" dirty="0"/>
          </a:p>
        </p:txBody>
      </p:sp>
    </p:spTree>
    <p:extLst>
      <p:ext uri="{BB962C8B-B14F-4D97-AF65-F5344CB8AC3E}">
        <p14:creationId xmlns:p14="http://schemas.microsoft.com/office/powerpoint/2010/main" val="309823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Consider the following guidelines that have been proposed for successful downsizing:</a:t>
            </a:r>
          </a:p>
          <a:p>
            <a:pPr marL="171450" indent="-171450">
              <a:buFont typeface="Arial" panose="020B0604020202020204" pitchFamily="34" charset="0"/>
              <a:buChar char="•"/>
            </a:pPr>
            <a:r>
              <a:rPr lang="en-US" altLang="en-US" sz="1200" dirty="0" smtClean="0"/>
              <a:t>Eliminate unnecessary work instead of making across the board cuts</a:t>
            </a:r>
          </a:p>
          <a:p>
            <a:pPr marL="171450" indent="-171450">
              <a:buFont typeface="Arial" panose="020B0604020202020204" pitchFamily="34" charset="0"/>
              <a:buChar char="•"/>
            </a:pPr>
            <a:r>
              <a:rPr lang="en-US" altLang="en-US" sz="1200" dirty="0" smtClean="0"/>
              <a:t>Contract out work that others can do cheaper</a:t>
            </a:r>
          </a:p>
          <a:p>
            <a:pPr marL="171450" indent="-171450">
              <a:buFont typeface="Arial" panose="020B0604020202020204" pitchFamily="34" charset="0"/>
              <a:buChar char="•"/>
            </a:pPr>
            <a:r>
              <a:rPr lang="en-US" altLang="en-US" sz="1200" dirty="0" smtClean="0"/>
              <a:t>Plan for long-run efficiencies</a:t>
            </a:r>
          </a:p>
          <a:p>
            <a:pPr marL="171450" indent="-171450">
              <a:buFont typeface="Arial" panose="020B0604020202020204" pitchFamily="34" charset="0"/>
              <a:buChar char="•"/>
            </a:pPr>
            <a:r>
              <a:rPr lang="en-US" altLang="en-US" sz="1200" dirty="0" smtClean="0"/>
              <a:t>Communicate the reasons for actions</a:t>
            </a:r>
          </a:p>
          <a:p>
            <a:pPr marL="171450" indent="-171450">
              <a:buFont typeface="Arial" panose="020B0604020202020204" pitchFamily="34" charset="0"/>
              <a:buChar char="•"/>
            </a:pPr>
            <a:r>
              <a:rPr lang="en-US" altLang="en-US" sz="1200" dirty="0" smtClean="0"/>
              <a:t>Invest in the remaining employees</a:t>
            </a:r>
          </a:p>
          <a:p>
            <a:pPr marL="171450" indent="-171450">
              <a:buFont typeface="Arial" panose="020B0604020202020204" pitchFamily="34" charset="0"/>
              <a:buChar char="•"/>
            </a:pPr>
            <a:r>
              <a:rPr lang="en-US" altLang="en-US" sz="1200" dirty="0" smtClean="0"/>
              <a:t>Develop value added jobs to balance out job elimination</a:t>
            </a:r>
          </a:p>
          <a:p>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11</a:t>
            </a:fld>
            <a:endParaRPr lang="en-US" dirty="0"/>
          </a:p>
        </p:txBody>
      </p:sp>
    </p:spTree>
    <p:extLst>
      <p:ext uri="{BB962C8B-B14F-4D97-AF65-F5344CB8AC3E}">
        <p14:creationId xmlns:p14="http://schemas.microsoft.com/office/powerpoint/2010/main" val="2054991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One study of 750 U.S., Japanese, and European companies, found that the companies that do a good job of managing foreign assignments follow three general practices:</a:t>
            </a:r>
          </a:p>
          <a:p>
            <a:r>
              <a:rPr lang="en-US" sz="1200" b="0" i="0" u="none" strike="noStrike" kern="1200" baseline="0" dirty="0" smtClean="0">
                <a:solidFill>
                  <a:schemeClr val="tx1"/>
                </a:solidFill>
                <a:latin typeface="+mn-lt"/>
                <a:ea typeface="+mn-ea"/>
                <a:cs typeface="+mn-cs"/>
              </a:rPr>
              <a:t>■ When making international assignments, they focus on transferring knowledge and developing global leadership.</a:t>
            </a:r>
          </a:p>
          <a:p>
            <a:r>
              <a:rPr lang="en-US" sz="1200" b="0" i="0" u="none" strike="noStrike" kern="1200" baseline="0" dirty="0" smtClean="0">
                <a:solidFill>
                  <a:schemeClr val="tx1"/>
                </a:solidFill>
                <a:latin typeface="+mn-lt"/>
                <a:ea typeface="+mn-ea"/>
                <a:cs typeface="+mn-cs"/>
              </a:rPr>
              <a:t>■ They make foreign assignments to people whose technical skills are matched or exceeded by their cross-cultural abilities.</a:t>
            </a:r>
          </a:p>
          <a:p>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12</a:t>
            </a:fld>
            <a:endParaRPr lang="en-US" dirty="0"/>
          </a:p>
        </p:txBody>
      </p:sp>
    </p:spTree>
    <p:extLst>
      <p:ext uri="{BB962C8B-B14F-4D97-AF65-F5344CB8AC3E}">
        <p14:creationId xmlns:p14="http://schemas.microsoft.com/office/powerpoint/2010/main" val="2026111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sz="1200" b="0" i="0" u="none" strike="noStrike" kern="1200" baseline="0" dirty="0" smtClean="0">
                <a:solidFill>
                  <a:schemeClr val="tx1"/>
                </a:solidFill>
                <a:latin typeface="+mn-lt"/>
                <a:ea typeface="+mn-ea"/>
                <a:cs typeface="+mn-cs"/>
              </a:rPr>
              <a:t>They end foreign assignments with a deliberate repatriation process, with career guidance and jobs where the employees can apply what they learned in their </a:t>
            </a:r>
            <a:r>
              <a:rPr lang="en-US" sz="1200" b="0" i="0" u="none" strike="noStrike" kern="1200" baseline="0" dirty="0" smtClean="0">
                <a:solidFill>
                  <a:schemeClr val="tx1"/>
                </a:solidFill>
                <a:latin typeface="+mn-lt"/>
                <a:ea typeface="+mn-ea"/>
                <a:cs typeface="+mn-cs"/>
              </a:rPr>
              <a:t>assignments.</a:t>
            </a:r>
            <a:endParaRPr lang="en-US" dirty="0" smtClean="0"/>
          </a:p>
          <a:p>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13</a:t>
            </a:fld>
            <a:endParaRPr lang="en-US" dirty="0"/>
          </a:p>
        </p:txBody>
      </p:sp>
    </p:spTree>
    <p:extLst>
      <p:ext uri="{BB962C8B-B14F-4D97-AF65-F5344CB8AC3E}">
        <p14:creationId xmlns:p14="http://schemas.microsoft.com/office/powerpoint/2010/main" val="1602682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Because an </a:t>
            </a:r>
            <a:r>
              <a:rPr lang="en-US" sz="1200" b="0" i="0" u="none" strike="noStrike" kern="1200" baseline="0" dirty="0" smtClean="0">
                <a:solidFill>
                  <a:schemeClr val="tx1"/>
                </a:solidFill>
                <a:latin typeface="+mn-lt"/>
                <a:ea typeface="+mn-ea"/>
                <a:cs typeface="+mn-cs"/>
              </a:rPr>
              <a:t>increasing number of multinational corporations are primarily organized around business units and product lines instead of geographic areas, product and SBU managers who are based at corporate headquarters are often traveling around the world to work personally with country managers. These managers and other mobile workers are being called </a:t>
            </a:r>
            <a:r>
              <a:rPr lang="en-US" sz="1200" b="0" i="1" u="none" strike="noStrike" kern="1200" baseline="0" dirty="0" smtClean="0">
                <a:solidFill>
                  <a:schemeClr val="tx1"/>
                </a:solidFill>
                <a:latin typeface="+mn-lt"/>
                <a:ea typeface="+mn-ea"/>
                <a:cs typeface="+mn-cs"/>
              </a:rPr>
              <a:t>stealth expatriates </a:t>
            </a:r>
            <a:r>
              <a:rPr lang="en-US" sz="1200" b="0" i="0" u="none" strike="noStrike" kern="1200" baseline="0" dirty="0" smtClean="0">
                <a:solidFill>
                  <a:schemeClr val="tx1"/>
                </a:solidFill>
                <a:latin typeface="+mn-lt"/>
                <a:ea typeface="+mn-ea"/>
                <a:cs typeface="+mn-cs"/>
              </a:rPr>
              <a:t>because they are either cross-border commuters (especially in the EU) or the accidental expatriate who goes on many business trips or temporary assignments due to offshoring and/or international joint ventures.</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14</a:t>
            </a:fld>
            <a:endParaRPr lang="en-US" dirty="0"/>
          </a:p>
        </p:txBody>
      </p:sp>
    </p:spTree>
    <p:extLst>
      <p:ext uri="{BB962C8B-B14F-4D97-AF65-F5344CB8AC3E}">
        <p14:creationId xmlns:p14="http://schemas.microsoft.com/office/powerpoint/2010/main" val="2301546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Implementation also involves leading through coaching people to use their abilities and skills most effectively and efficiently to achieve organizational </a:t>
            </a:r>
            <a:r>
              <a:rPr lang="en-US" sz="1200" b="0" i="0" u="none" strike="noStrike" kern="1200" baseline="0" dirty="0" smtClean="0">
                <a:solidFill>
                  <a:schemeClr val="tx1"/>
                </a:solidFill>
                <a:latin typeface="+mn-lt"/>
                <a:ea typeface="+mn-ea"/>
                <a:cs typeface="+mn-cs"/>
              </a:rPr>
              <a:t>objectives.</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Without direction, people tend to do their work according to their personal view of what tasks should be done, </a:t>
            </a:r>
            <a:r>
              <a:rPr lang="en-US" sz="1200" b="0" i="0" u="none" strike="noStrike" kern="1200" baseline="0" dirty="0" smtClean="0">
                <a:solidFill>
                  <a:schemeClr val="tx1"/>
                </a:solidFill>
                <a:latin typeface="+mn-lt"/>
                <a:ea typeface="+mn-ea"/>
                <a:cs typeface="+mn-cs"/>
              </a:rPr>
              <a:t>how </a:t>
            </a:r>
            <a:r>
              <a:rPr lang="en-US" sz="1200" b="0" i="0" u="none" strike="noStrike" kern="1200" baseline="0" dirty="0" smtClean="0">
                <a:solidFill>
                  <a:schemeClr val="tx1"/>
                </a:solidFill>
                <a:latin typeface="+mn-lt"/>
                <a:ea typeface="+mn-ea"/>
                <a:cs typeface="+mn-cs"/>
              </a:rPr>
              <a:t>and in what order.</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15</a:t>
            </a:fld>
            <a:endParaRPr lang="en-US" dirty="0"/>
          </a:p>
        </p:txBody>
      </p:sp>
    </p:spTree>
    <p:extLst>
      <p:ext uri="{BB962C8B-B14F-4D97-AF65-F5344CB8AC3E}">
        <p14:creationId xmlns:p14="http://schemas.microsoft.com/office/powerpoint/2010/main" val="925197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Corporate culture has a strong tendency to resist change because its very reason for existence often rests on preserving stable relationships and patterns of behavior.</a:t>
            </a:r>
          </a:p>
          <a:p>
            <a:r>
              <a:rPr lang="en-US" sz="1200" b="0" i="0" u="none" strike="noStrike" kern="1200" baseline="0" dirty="0" smtClean="0">
                <a:solidFill>
                  <a:schemeClr val="tx1"/>
                </a:solidFill>
                <a:latin typeface="+mn-lt"/>
                <a:ea typeface="+mn-ea"/>
                <a:cs typeface="+mn-cs"/>
              </a:rPr>
              <a:t>An optimal culture is one that best supports the mission and strategy of the company of which it is a part. This means that </a:t>
            </a:r>
            <a:r>
              <a:rPr lang="en-US" sz="1200" b="0" i="1" u="none" strike="noStrike" kern="1200" baseline="0" dirty="0" smtClean="0">
                <a:solidFill>
                  <a:schemeClr val="tx1"/>
                </a:solidFill>
                <a:latin typeface="+mn-lt"/>
                <a:ea typeface="+mn-ea"/>
                <a:cs typeface="+mn-cs"/>
              </a:rPr>
              <a:t>corporate culture should support the strategy</a:t>
            </a:r>
            <a:r>
              <a:rPr lang="en-US" sz="1200" b="0" i="0" u="none" strike="noStrike" kern="1200" baseline="0" dirty="0" smtClean="0">
                <a:solidFill>
                  <a:schemeClr val="tx1"/>
                </a:solidFill>
                <a:latin typeface="+mn-lt"/>
                <a:ea typeface="+mn-ea"/>
                <a:cs typeface="+mn-cs"/>
              </a:rPr>
              <a:t>. Management must evaluate what a particular change in strategy means to the corporate culture, assess whether a change in culture is </a:t>
            </a:r>
            <a:r>
              <a:rPr lang="en-US" sz="1200" b="0" i="0" u="none" strike="noStrike" kern="1200" baseline="0" dirty="0" smtClean="0">
                <a:solidFill>
                  <a:schemeClr val="tx1"/>
                </a:solidFill>
                <a:latin typeface="+mn-lt"/>
                <a:ea typeface="+mn-ea"/>
                <a:cs typeface="+mn-cs"/>
              </a:rPr>
              <a:t>needed </a:t>
            </a:r>
            <a:r>
              <a:rPr lang="en-US" sz="1200" b="0" i="0" u="none" strike="noStrike" kern="1200" baseline="0" dirty="0" smtClean="0">
                <a:solidFill>
                  <a:schemeClr val="tx1"/>
                </a:solidFill>
                <a:latin typeface="+mn-lt"/>
                <a:ea typeface="+mn-ea"/>
                <a:cs typeface="+mn-cs"/>
              </a:rPr>
              <a:t>and decide whether an attempt to change the culture is worth the likely costs.</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16</a:t>
            </a:fld>
            <a:endParaRPr lang="en-US" dirty="0"/>
          </a:p>
        </p:txBody>
      </p:sp>
    </p:spTree>
    <p:extLst>
      <p:ext uri="{BB962C8B-B14F-4D97-AF65-F5344CB8AC3E}">
        <p14:creationId xmlns:p14="http://schemas.microsoft.com/office/powerpoint/2010/main" val="8959169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Consider the following questions regarding a corporation’s culture: </a:t>
            </a:r>
          </a:p>
          <a:p>
            <a:pPr marL="171450" indent="-171450">
              <a:buFont typeface="Arial" panose="020B0604020202020204" pitchFamily="34" charset="0"/>
              <a:buChar char="•"/>
            </a:pPr>
            <a:r>
              <a:rPr lang="en-US" altLang="en-US" dirty="0" smtClean="0"/>
              <a:t>Is the proposed strategy compatible with the company’s current culture?</a:t>
            </a:r>
          </a:p>
          <a:p>
            <a:pPr marL="171450" indent="-171450">
              <a:buFont typeface="Arial" panose="020B0604020202020204" pitchFamily="34" charset="0"/>
              <a:buChar char="•"/>
            </a:pPr>
            <a:r>
              <a:rPr lang="en-US" altLang="en-US" dirty="0" smtClean="0"/>
              <a:t>Can the culture be easily modified to make it more compatible with the new strategy?</a:t>
            </a:r>
          </a:p>
          <a:p>
            <a:pPr marL="171450" indent="-171450">
              <a:buFont typeface="Arial" panose="020B0604020202020204" pitchFamily="34" charset="0"/>
              <a:buChar char="•"/>
            </a:pPr>
            <a:r>
              <a:rPr lang="en-US" altLang="en-US" dirty="0" smtClean="0"/>
              <a:t>Is management willing and able to make major organizational changes and accept probable delays and a likely increase in costs?</a:t>
            </a:r>
          </a:p>
          <a:p>
            <a:pPr marL="171450" indent="-171450">
              <a:buFont typeface="Arial" panose="020B0604020202020204" pitchFamily="34" charset="0"/>
              <a:buChar char="•"/>
            </a:pPr>
            <a:r>
              <a:rPr lang="en-US" altLang="en-US" dirty="0" smtClean="0"/>
              <a:t>Is management still committed to implementing the strategy?</a:t>
            </a:r>
          </a:p>
          <a:p>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17</a:t>
            </a:fld>
            <a:endParaRPr lang="en-US" dirty="0"/>
          </a:p>
        </p:txBody>
      </p:sp>
    </p:spTree>
    <p:extLst>
      <p:ext uri="{BB962C8B-B14F-4D97-AF65-F5344CB8AC3E}">
        <p14:creationId xmlns:p14="http://schemas.microsoft.com/office/powerpoint/2010/main" val="3017760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When implementing a new strategy, a company should take the time to assess </a:t>
            </a:r>
            <a:r>
              <a:rPr lang="en-US" sz="1200" b="0" i="1" u="none" strike="noStrike" kern="1200" baseline="0" dirty="0" smtClean="0">
                <a:solidFill>
                  <a:schemeClr val="tx1"/>
                </a:solidFill>
                <a:latin typeface="+mn-lt"/>
                <a:ea typeface="+mn-ea"/>
                <a:cs typeface="+mn-cs"/>
              </a:rPr>
              <a:t>strategy-culture compatibility. </a:t>
            </a:r>
            <a:r>
              <a:rPr lang="en-US" sz="1200" b="0" i="0" u="none" strike="noStrike" kern="1200" baseline="0" dirty="0" smtClean="0">
                <a:solidFill>
                  <a:schemeClr val="tx1"/>
                </a:solidFill>
                <a:latin typeface="+mn-lt"/>
                <a:ea typeface="+mn-ea"/>
                <a:cs typeface="+mn-cs"/>
              </a:rPr>
              <a:t>(See </a:t>
            </a:r>
            <a:r>
              <a:rPr lang="en-US" sz="1200" b="1" i="0" u="none" strike="noStrike" kern="1200" baseline="0" dirty="0" smtClean="0">
                <a:solidFill>
                  <a:schemeClr val="tx1"/>
                </a:solidFill>
                <a:latin typeface="+mn-lt"/>
                <a:ea typeface="+mn-ea"/>
                <a:cs typeface="+mn-cs"/>
              </a:rPr>
              <a:t>Figure 10–1</a:t>
            </a:r>
            <a:r>
              <a:rPr lang="en-US" sz="1200" b="0" i="0" u="none" strike="noStrike"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18</a:t>
            </a:fld>
            <a:endParaRPr lang="en-US" dirty="0"/>
          </a:p>
        </p:txBody>
      </p:sp>
    </p:spTree>
    <p:extLst>
      <p:ext uri="{BB962C8B-B14F-4D97-AF65-F5344CB8AC3E}">
        <p14:creationId xmlns:p14="http://schemas.microsoft.com/office/powerpoint/2010/main" val="24925423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Companies in which major cultural changes have successfully taken place had the following characteristics in common:</a:t>
            </a:r>
          </a:p>
          <a:p>
            <a:r>
              <a:rPr lang="en-US" dirty="0" smtClean="0"/>
              <a:t>The CEO and other top managers had a strategic vision of what the company could become and communicated that vision to employees at all levels.</a:t>
            </a:r>
          </a:p>
          <a:p>
            <a:r>
              <a:rPr lang="en-US" dirty="0" smtClean="0"/>
              <a:t>The vision was translated into the key elements necessary to accomplish that vision.</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19</a:t>
            </a:fld>
            <a:endParaRPr lang="en-US" dirty="0"/>
          </a:p>
        </p:txBody>
      </p:sp>
    </p:spTree>
    <p:extLst>
      <p:ext uri="{BB962C8B-B14F-4D97-AF65-F5344CB8AC3E}">
        <p14:creationId xmlns:p14="http://schemas.microsoft.com/office/powerpoint/2010/main" val="13892645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There are four general methods of managing two different cultures. (See </a:t>
            </a:r>
            <a:r>
              <a:rPr lang="en-US" sz="1200" b="1" i="0" u="none" strike="noStrike" kern="1200" baseline="0" dirty="0" smtClean="0">
                <a:solidFill>
                  <a:schemeClr val="tx1"/>
                </a:solidFill>
                <a:latin typeface="+mn-lt"/>
                <a:ea typeface="+mn-ea"/>
                <a:cs typeface="+mn-cs"/>
              </a:rPr>
              <a:t>Figure 10–2</a:t>
            </a:r>
            <a:r>
              <a:rPr lang="en-US" sz="1200" b="0" i="0" u="none" strike="noStrike"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20</a:t>
            </a:fld>
            <a:endParaRPr lang="en-US" dirty="0"/>
          </a:p>
        </p:txBody>
      </p:sp>
    </p:spTree>
    <p:extLst>
      <p:ext uri="{BB962C8B-B14F-4D97-AF65-F5344CB8AC3E}">
        <p14:creationId xmlns:p14="http://schemas.microsoft.com/office/powerpoint/2010/main" val="4164803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To deal with integration issues such as these, some companies are appointing special </a:t>
            </a:r>
            <a:r>
              <a:rPr lang="en-US" sz="1200" b="1" i="0" u="none" strike="noStrike" kern="1200" baseline="0" dirty="0" smtClean="0">
                <a:solidFill>
                  <a:schemeClr val="tx1"/>
                </a:solidFill>
                <a:latin typeface="+mn-lt"/>
                <a:ea typeface="+mn-ea"/>
                <a:cs typeface="+mn-cs"/>
              </a:rPr>
              <a:t>integration managers </a:t>
            </a:r>
            <a:r>
              <a:rPr lang="en-US" sz="1200" b="0" i="0" u="none" strike="noStrike" kern="1200" baseline="0" dirty="0" smtClean="0">
                <a:solidFill>
                  <a:schemeClr val="tx1"/>
                </a:solidFill>
                <a:latin typeface="+mn-lt"/>
                <a:ea typeface="+mn-ea"/>
                <a:cs typeface="+mn-cs"/>
              </a:rPr>
              <a:t>to shepherd companies through the implementation process. The job of the integrator is to prepare a competitive profile of the combined company in terms of its strengths and weaknesses, draft an ideal profile of what the combined company should look like, develop action plans to close the gap between the actuality and the </a:t>
            </a:r>
            <a:r>
              <a:rPr lang="en-US" sz="1200" b="0" i="0" u="none" strike="noStrike" kern="1200" baseline="0" dirty="0" smtClean="0">
                <a:solidFill>
                  <a:schemeClr val="tx1"/>
                </a:solidFill>
                <a:latin typeface="+mn-lt"/>
                <a:ea typeface="+mn-ea"/>
                <a:cs typeface="+mn-cs"/>
              </a:rPr>
              <a:t>ideal </a:t>
            </a:r>
            <a:r>
              <a:rPr lang="en-US" sz="1200" b="0" i="0" u="none" strike="noStrike" kern="1200" baseline="0" dirty="0" smtClean="0">
                <a:solidFill>
                  <a:schemeClr val="tx1"/>
                </a:solidFill>
                <a:latin typeface="+mn-lt"/>
                <a:ea typeface="+mn-ea"/>
                <a:cs typeface="+mn-cs"/>
              </a:rPr>
              <a:t>and establish training programs to unite the combined company and make it more </a:t>
            </a:r>
            <a:r>
              <a:rPr lang="en-US" sz="1200" b="0" i="0" u="none" strike="noStrike" kern="1200" baseline="0" dirty="0" smtClean="0">
                <a:solidFill>
                  <a:schemeClr val="tx1"/>
                </a:solidFill>
                <a:latin typeface="+mn-lt"/>
                <a:ea typeface="+mn-ea"/>
                <a:cs typeface="+mn-cs"/>
              </a:rPr>
              <a:t>competitive.</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3</a:t>
            </a:fld>
            <a:endParaRPr lang="en-US" dirty="0"/>
          </a:p>
        </p:txBody>
      </p:sp>
    </p:spTree>
    <p:extLst>
      <p:ext uri="{BB962C8B-B14F-4D97-AF65-F5344CB8AC3E}">
        <p14:creationId xmlns:p14="http://schemas.microsoft.com/office/powerpoint/2010/main" val="405026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choice of which method to use should be based on (1) how much members of the acquired firm value preserving their own culture and (2) how attractive they perceive the culture of the acquirer to be.</a:t>
            </a:r>
            <a:endParaRPr lang="en-US" i="0"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21</a:t>
            </a:fld>
            <a:endParaRPr lang="en-US" dirty="0"/>
          </a:p>
        </p:txBody>
      </p:sp>
    </p:spTree>
    <p:extLst>
      <p:ext uri="{BB962C8B-B14F-4D97-AF65-F5344CB8AC3E}">
        <p14:creationId xmlns:p14="http://schemas.microsoft.com/office/powerpoint/2010/main" val="13088998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Integration</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involves a relatively balanced give-and-take of cultural and managerial practices between the merger partners, and no strong imposition of cultural change on either company.</a:t>
            </a:r>
          </a:p>
          <a:p>
            <a:r>
              <a:rPr lang="en-US" sz="1200" b="1" i="0" u="none" strike="noStrike" kern="1200" baseline="0" dirty="0" smtClean="0">
                <a:solidFill>
                  <a:schemeClr val="tx1"/>
                </a:solidFill>
                <a:latin typeface="+mn-lt"/>
                <a:ea typeface="+mn-ea"/>
                <a:cs typeface="+mn-cs"/>
              </a:rPr>
              <a:t>Assimilation</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involves the domination of one organization over the other.</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22</a:t>
            </a:fld>
            <a:endParaRPr lang="en-US" dirty="0"/>
          </a:p>
        </p:txBody>
      </p:sp>
    </p:spTree>
    <p:extLst>
      <p:ext uri="{BB962C8B-B14F-4D97-AF65-F5344CB8AC3E}">
        <p14:creationId xmlns:p14="http://schemas.microsoft.com/office/powerpoint/2010/main" val="1837726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Separation</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is characterized by a separation of the two companies’ cultures.</a:t>
            </a:r>
            <a:endParaRPr lang="en-US" sz="1200" b="0" i="1"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Deculturation</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involves the disintegration of one company’s culture resulting from unwanted and extreme pressure from the other to impose its culture and practices.</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23</a:t>
            </a:fld>
            <a:endParaRPr lang="en-US" dirty="0"/>
          </a:p>
        </p:txBody>
      </p:sp>
    </p:spTree>
    <p:extLst>
      <p:ext uri="{BB962C8B-B14F-4D97-AF65-F5344CB8AC3E}">
        <p14:creationId xmlns:p14="http://schemas.microsoft.com/office/powerpoint/2010/main" val="18719728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Activities can be directed toward accomplishing strategic goals through action planning. At a minimum, an </a:t>
            </a:r>
            <a:r>
              <a:rPr lang="en-US" sz="1200" b="1" i="0" u="none" strike="noStrike" kern="1200" baseline="0" dirty="0" smtClean="0">
                <a:solidFill>
                  <a:schemeClr val="tx1"/>
                </a:solidFill>
                <a:latin typeface="+mn-lt"/>
                <a:ea typeface="+mn-ea"/>
                <a:cs typeface="+mn-cs"/>
              </a:rPr>
              <a:t>action plan </a:t>
            </a:r>
            <a:r>
              <a:rPr lang="en-US" sz="1200" b="0" i="0" u="none" strike="noStrike" kern="1200" baseline="0" dirty="0" smtClean="0">
                <a:solidFill>
                  <a:schemeClr val="tx1"/>
                </a:solidFill>
                <a:latin typeface="+mn-lt"/>
                <a:ea typeface="+mn-ea"/>
                <a:cs typeface="+mn-cs"/>
              </a:rPr>
              <a:t>states what actions are going to be taken, by whom, during what time </a:t>
            </a:r>
            <a:r>
              <a:rPr lang="en-US" sz="1200" b="0" i="0" u="none" strike="noStrike" kern="1200" baseline="0" dirty="0" smtClean="0">
                <a:solidFill>
                  <a:schemeClr val="tx1"/>
                </a:solidFill>
                <a:latin typeface="+mn-lt"/>
                <a:ea typeface="+mn-ea"/>
                <a:cs typeface="+mn-cs"/>
              </a:rPr>
              <a:t>frame </a:t>
            </a:r>
            <a:r>
              <a:rPr lang="en-US" sz="1200" b="0" i="0" u="none" strike="noStrike" kern="1200" baseline="0" dirty="0" smtClean="0">
                <a:solidFill>
                  <a:schemeClr val="tx1"/>
                </a:solidFill>
                <a:latin typeface="+mn-lt"/>
                <a:ea typeface="+mn-ea"/>
                <a:cs typeface="+mn-cs"/>
              </a:rPr>
              <a:t>and with what expected results.</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24</a:t>
            </a:fld>
            <a:endParaRPr lang="en-US" dirty="0"/>
          </a:p>
        </p:txBody>
      </p:sp>
    </p:spTree>
    <p:extLst>
      <p:ext uri="{BB962C8B-B14F-4D97-AF65-F5344CB8AC3E}">
        <p14:creationId xmlns:p14="http://schemas.microsoft.com/office/powerpoint/2010/main" val="10560247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Take the example of a company choosing forward vertical integration through the acquisition of a retailing chain as its growth strategy.</a:t>
            </a:r>
          </a:p>
          <a:p>
            <a:r>
              <a:rPr lang="en-US" sz="1200" b="0" i="0" u="none" strike="noStrike" kern="1200" baseline="0" dirty="0" smtClean="0">
                <a:solidFill>
                  <a:schemeClr val="tx1"/>
                </a:solidFill>
                <a:latin typeface="+mn-lt"/>
                <a:ea typeface="+mn-ea"/>
                <a:cs typeface="+mn-cs"/>
              </a:rPr>
              <a:t>The resulting action plan to develop a new advertising program should include much of the following information:</a:t>
            </a:r>
          </a:p>
          <a:p>
            <a:pPr marL="514350" indent="-514350">
              <a:buFont typeface="+mj-lt"/>
              <a:buAutoNum type="arabicPeriod"/>
            </a:pPr>
            <a:r>
              <a:rPr lang="en-US" altLang="en-US" dirty="0" smtClean="0"/>
              <a:t>Specific actions to be taken to make the program operational</a:t>
            </a:r>
          </a:p>
          <a:p>
            <a:pPr marL="514350" indent="-514350">
              <a:buFont typeface="+mj-lt"/>
              <a:buAutoNum type="arabicPeriod"/>
            </a:pPr>
            <a:r>
              <a:rPr lang="en-US" altLang="en-US" dirty="0" smtClean="0"/>
              <a:t>Dates to begin and end each action</a:t>
            </a:r>
          </a:p>
          <a:p>
            <a:pPr marL="514350" indent="-514350">
              <a:buFont typeface="+mj-lt"/>
              <a:buAutoNum type="arabicPeriod"/>
            </a:pPr>
            <a:r>
              <a:rPr lang="en-US" altLang="en-US" dirty="0" smtClean="0"/>
              <a:t>Person responsible for carrying out each action</a:t>
            </a:r>
          </a:p>
          <a:p>
            <a:pPr marL="514350" indent="-514350">
              <a:buFont typeface="+mj-lt"/>
              <a:buAutoNum type="arabicPeriod"/>
            </a:pPr>
            <a:r>
              <a:rPr lang="en-US" altLang="en-US" dirty="0" smtClean="0"/>
              <a:t>Person responsible for monitoring the timeliness and effectiveness of each action</a:t>
            </a:r>
          </a:p>
          <a:p>
            <a:pPr marL="514350" indent="-514350">
              <a:buFont typeface="+mj-lt"/>
              <a:buAutoNum type="arabicPeriod"/>
            </a:pPr>
            <a:r>
              <a:rPr lang="en-US" altLang="en-US" dirty="0" smtClean="0"/>
              <a:t>Expected financial and physical consequences of each action</a:t>
            </a:r>
          </a:p>
          <a:p>
            <a:pPr marL="514350" indent="-514350">
              <a:buFont typeface="+mj-lt"/>
              <a:buAutoNum type="arabicPeriod"/>
            </a:pPr>
            <a:r>
              <a:rPr lang="en-US" altLang="en-US" dirty="0" smtClean="0"/>
              <a:t>Contingency </a:t>
            </a:r>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25</a:t>
            </a:fld>
            <a:endParaRPr lang="en-US" dirty="0"/>
          </a:p>
        </p:txBody>
      </p:sp>
    </p:spTree>
    <p:extLst>
      <p:ext uri="{BB962C8B-B14F-4D97-AF65-F5344CB8AC3E}">
        <p14:creationId xmlns:p14="http://schemas.microsoft.com/office/powerpoint/2010/main" val="28287805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Action plans are important for several reasons. First, action plans serve as a link between strategy formulation and evaluation and control. Second, the action plan specifies what needs to be done differently from the way operations are currently carried out. Third, during the evaluation and control process that comes later, an action plan helps in both the appraisal of performance and in the identification of any remedial actions, as needed. In addition, the explicit assignment of responsibilities for implementing and monitoring the programs may contribute to better motivation.</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26</a:t>
            </a:fld>
            <a:endParaRPr lang="en-US" dirty="0"/>
          </a:p>
        </p:txBody>
      </p:sp>
    </p:spTree>
    <p:extLst>
      <p:ext uri="{BB962C8B-B14F-4D97-AF65-F5344CB8AC3E}">
        <p14:creationId xmlns:p14="http://schemas.microsoft.com/office/powerpoint/2010/main" val="28007786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Table 10–1 </a:t>
            </a:r>
            <a:r>
              <a:rPr lang="en-US" sz="1200" b="0" i="0" u="none" strike="noStrike" kern="1200" baseline="0" dirty="0" smtClean="0">
                <a:solidFill>
                  <a:schemeClr val="tx1"/>
                </a:solidFill>
                <a:latin typeface="+mn-lt"/>
                <a:ea typeface="+mn-ea"/>
                <a:cs typeface="+mn-cs"/>
              </a:rPr>
              <a:t>shows an example of an action plan for a new advertising and promotion program.</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27</a:t>
            </a:fld>
            <a:endParaRPr lang="en-US" dirty="0"/>
          </a:p>
        </p:txBody>
      </p:sp>
    </p:spTree>
    <p:extLst>
      <p:ext uri="{BB962C8B-B14F-4D97-AF65-F5344CB8AC3E}">
        <p14:creationId xmlns:p14="http://schemas.microsoft.com/office/powerpoint/2010/main" val="16737164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Management By Objectives (MBO) </a:t>
            </a:r>
            <a:r>
              <a:rPr lang="en-US" sz="1200" b="0" i="0" u="none" strike="noStrike" kern="1200" baseline="0" dirty="0" smtClean="0">
                <a:solidFill>
                  <a:schemeClr val="tx1"/>
                </a:solidFill>
                <a:latin typeface="+mn-lt"/>
                <a:ea typeface="+mn-ea"/>
                <a:cs typeface="+mn-cs"/>
              </a:rPr>
              <a:t>is a technique that encourages participative decision making through shared goal setting at all organizational levels and performance assessment based on the achievement of stated objectives.</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28</a:t>
            </a:fld>
            <a:endParaRPr lang="en-US" dirty="0"/>
          </a:p>
        </p:txBody>
      </p:sp>
    </p:spTree>
    <p:extLst>
      <p:ext uri="{BB962C8B-B14F-4D97-AF65-F5344CB8AC3E}">
        <p14:creationId xmlns:p14="http://schemas.microsoft.com/office/powerpoint/2010/main" val="24527279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MBO process involves:</a:t>
            </a:r>
          </a:p>
          <a:p>
            <a:r>
              <a:rPr lang="en-US" sz="1200" b="0" i="0" u="none" strike="noStrike" kern="1200" baseline="0" dirty="0" smtClean="0">
                <a:solidFill>
                  <a:schemeClr val="tx1"/>
                </a:solidFill>
                <a:latin typeface="+mn-lt"/>
                <a:ea typeface="+mn-ea"/>
                <a:cs typeface="+mn-cs"/>
              </a:rPr>
              <a:t>1. Establishing and communicating organizational </a:t>
            </a:r>
            <a:r>
              <a:rPr lang="en-US" sz="1200" b="0" i="0" u="none" strike="noStrike" kern="1200" baseline="0" dirty="0" smtClean="0">
                <a:solidFill>
                  <a:schemeClr val="tx1"/>
                </a:solidFill>
                <a:latin typeface="+mn-lt"/>
                <a:ea typeface="+mn-ea"/>
                <a:cs typeface="+mn-cs"/>
              </a:rPr>
              <a:t>objectives</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2. </a:t>
            </a:r>
            <a:r>
              <a:rPr lang="en-US" sz="1200" b="0" i="0" u="none" strike="noStrike" kern="1200" baseline="0" dirty="0" smtClean="0">
                <a:solidFill>
                  <a:schemeClr val="tx1"/>
                </a:solidFill>
                <a:latin typeface="+mn-lt"/>
                <a:ea typeface="+mn-ea"/>
                <a:cs typeface="+mn-cs"/>
              </a:rPr>
              <a:t>Setting </a:t>
            </a:r>
            <a:r>
              <a:rPr lang="en-US" sz="1200" b="0" i="0" u="none" strike="noStrike" kern="1200" baseline="0" dirty="0" smtClean="0">
                <a:solidFill>
                  <a:schemeClr val="tx1"/>
                </a:solidFill>
                <a:latin typeface="+mn-lt"/>
                <a:ea typeface="+mn-ea"/>
                <a:cs typeface="+mn-cs"/>
              </a:rPr>
              <a:t>individual objectives (through </a:t>
            </a:r>
            <a:r>
              <a:rPr lang="en-US" sz="1200" b="0" i="0" u="none" strike="noStrike" kern="1200" baseline="0" dirty="0" smtClean="0">
                <a:solidFill>
                  <a:schemeClr val="tx1"/>
                </a:solidFill>
                <a:latin typeface="+mn-lt"/>
                <a:ea typeface="+mn-ea"/>
                <a:cs typeface="+mn-cs"/>
              </a:rPr>
              <a:t>superior–subordinate </a:t>
            </a:r>
            <a:r>
              <a:rPr lang="en-US" sz="1200" b="0" i="0" u="none" strike="noStrike" kern="1200" baseline="0" dirty="0" smtClean="0">
                <a:solidFill>
                  <a:schemeClr val="tx1"/>
                </a:solidFill>
                <a:latin typeface="+mn-lt"/>
                <a:ea typeface="+mn-ea"/>
                <a:cs typeface="+mn-cs"/>
              </a:rPr>
              <a:t>interaction) that help implement organizational </a:t>
            </a:r>
            <a:r>
              <a:rPr lang="en-US" sz="1200" b="0" i="0" u="none" strike="noStrike" kern="1200" baseline="0" dirty="0" smtClean="0">
                <a:solidFill>
                  <a:schemeClr val="tx1"/>
                </a:solidFill>
                <a:latin typeface="+mn-lt"/>
                <a:ea typeface="+mn-ea"/>
                <a:cs typeface="+mn-cs"/>
              </a:rPr>
              <a:t>ones</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3. Developing an action plan of activities needed to achieve the </a:t>
            </a:r>
            <a:r>
              <a:rPr lang="en-US" sz="1200" b="0" i="0" u="none" strike="noStrike" kern="1200" baseline="0" dirty="0" smtClean="0">
                <a:solidFill>
                  <a:schemeClr val="tx1"/>
                </a:solidFill>
                <a:latin typeface="+mn-lt"/>
                <a:ea typeface="+mn-ea"/>
                <a:cs typeface="+mn-cs"/>
              </a:rPr>
              <a:t>objectives</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4. Periodically (at least quarterly) reviewing performance as it relates to the objectives and including the results in the annual performance appraisal</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29</a:t>
            </a:fld>
            <a:endParaRPr lang="en-US" dirty="0"/>
          </a:p>
        </p:txBody>
      </p:sp>
    </p:spTree>
    <p:extLst>
      <p:ext uri="{BB962C8B-B14F-4D97-AF65-F5344CB8AC3E}">
        <p14:creationId xmlns:p14="http://schemas.microsoft.com/office/powerpoint/2010/main" val="19883230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Total Quality Management (TQM) </a:t>
            </a:r>
            <a:r>
              <a:rPr lang="en-US" sz="1200" b="0" i="0" u="none" strike="noStrike" kern="1200" baseline="0" dirty="0" smtClean="0">
                <a:solidFill>
                  <a:schemeClr val="tx1"/>
                </a:solidFill>
                <a:latin typeface="+mn-lt"/>
                <a:ea typeface="+mn-ea"/>
                <a:cs typeface="+mn-cs"/>
              </a:rPr>
              <a:t>is an operational philosophy committed to </a:t>
            </a:r>
            <a:r>
              <a:rPr lang="en-US" sz="1200" b="0" i="1" u="none" strike="noStrike" kern="1200" baseline="0" dirty="0" smtClean="0">
                <a:solidFill>
                  <a:schemeClr val="tx1"/>
                </a:solidFill>
                <a:latin typeface="+mn-lt"/>
                <a:ea typeface="+mn-ea"/>
                <a:cs typeface="+mn-cs"/>
              </a:rPr>
              <a:t>customer satisfaction </a:t>
            </a:r>
            <a:r>
              <a:rPr lang="en-US" sz="1200" b="0" i="0" u="none" strike="noStrike" kern="1200" baseline="0" dirty="0" smtClean="0">
                <a:solidFill>
                  <a:schemeClr val="tx1"/>
                </a:solidFill>
                <a:latin typeface="+mn-lt"/>
                <a:ea typeface="+mn-ea"/>
                <a:cs typeface="+mn-cs"/>
              </a:rPr>
              <a:t>and </a:t>
            </a:r>
            <a:r>
              <a:rPr lang="en-US" sz="1200" b="0" i="1" u="none" strike="noStrike" kern="1200" baseline="0" dirty="0" smtClean="0">
                <a:solidFill>
                  <a:schemeClr val="tx1"/>
                </a:solidFill>
                <a:latin typeface="+mn-lt"/>
                <a:ea typeface="+mn-ea"/>
                <a:cs typeface="+mn-cs"/>
              </a:rPr>
              <a:t>continuous improvement</a:t>
            </a:r>
            <a:r>
              <a:rPr lang="en-US" sz="1200" b="0" i="0" u="none" strike="noStrike" kern="1200" baseline="0" dirty="0" smtClean="0">
                <a:solidFill>
                  <a:schemeClr val="tx1"/>
                </a:solidFill>
                <a:latin typeface="+mn-lt"/>
                <a:ea typeface="+mn-ea"/>
                <a:cs typeface="+mn-cs"/>
              </a:rPr>
              <a:t>. TQM is committed to quality/excellence and to being the best in all functions.</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30</a:t>
            </a:fld>
            <a:endParaRPr lang="en-US" dirty="0"/>
          </a:p>
        </p:txBody>
      </p:sp>
    </p:spTree>
    <p:extLst>
      <p:ext uri="{BB962C8B-B14F-4D97-AF65-F5344CB8AC3E}">
        <p14:creationId xmlns:p14="http://schemas.microsoft.com/office/powerpoint/2010/main" val="620972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To be a successful integration manager, a person should have (1) a deep knowledge of the acquiring company, (2) a flexible management style, (3) an ability to work</a:t>
            </a:r>
          </a:p>
          <a:p>
            <a:r>
              <a:rPr lang="en-US" sz="1200" b="0" i="0" u="none" strike="noStrike" kern="1200" baseline="0" dirty="0" smtClean="0">
                <a:solidFill>
                  <a:schemeClr val="tx1"/>
                </a:solidFill>
                <a:latin typeface="+mn-lt"/>
                <a:ea typeface="+mn-ea"/>
                <a:cs typeface="+mn-cs"/>
              </a:rPr>
              <a:t>in cross-functional project teams, (4) a willingness to work </a:t>
            </a:r>
            <a:r>
              <a:rPr lang="en-US" sz="1200" b="0" i="0" u="none" strike="noStrike" kern="1200" baseline="0" dirty="0" smtClean="0">
                <a:solidFill>
                  <a:schemeClr val="tx1"/>
                </a:solidFill>
                <a:latin typeface="+mn-lt"/>
                <a:ea typeface="+mn-ea"/>
                <a:cs typeface="+mn-cs"/>
              </a:rPr>
              <a:t>independently </a:t>
            </a:r>
            <a:r>
              <a:rPr lang="en-US" sz="1200" b="0" i="0" u="none" strike="noStrike" kern="1200" baseline="0" dirty="0" smtClean="0">
                <a:solidFill>
                  <a:schemeClr val="tx1"/>
                </a:solidFill>
                <a:latin typeface="+mn-lt"/>
                <a:ea typeface="+mn-ea"/>
                <a:cs typeface="+mn-cs"/>
              </a:rPr>
              <a:t>and (5) sufficient emotional and cultural intelligence to work well with people from all backgrounds.</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4</a:t>
            </a:fld>
            <a:endParaRPr lang="en-US" dirty="0"/>
          </a:p>
        </p:txBody>
      </p:sp>
    </p:spTree>
    <p:extLst>
      <p:ext uri="{BB962C8B-B14F-4D97-AF65-F5344CB8AC3E}">
        <p14:creationId xmlns:p14="http://schemas.microsoft.com/office/powerpoint/2010/main" val="30908703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TQM’s essential ingredients are:</a:t>
            </a:r>
          </a:p>
          <a:p>
            <a:pPr marL="514350" indent="-514350">
              <a:buFont typeface="+mj-lt"/>
              <a:buAutoNum type="arabicPeriod"/>
            </a:pPr>
            <a:r>
              <a:rPr lang="en-US" altLang="en-US" sz="1200" dirty="0" smtClean="0"/>
              <a:t>Intense focus on customer satisfaction</a:t>
            </a:r>
          </a:p>
          <a:p>
            <a:pPr marL="514350" indent="-514350">
              <a:buFont typeface="+mj-lt"/>
              <a:buAutoNum type="arabicPeriod"/>
            </a:pPr>
            <a:r>
              <a:rPr lang="en-US" altLang="en-US" sz="1200" dirty="0" smtClean="0"/>
              <a:t>Internal as well as external customers</a:t>
            </a:r>
          </a:p>
          <a:p>
            <a:pPr marL="514350" indent="-514350">
              <a:buFont typeface="+mj-lt"/>
              <a:buAutoNum type="arabicPeriod"/>
            </a:pPr>
            <a:r>
              <a:rPr lang="en-US" altLang="en-US" sz="1200" dirty="0" smtClean="0"/>
              <a:t>Accurate measurement of every critical variable in a company’s operations</a:t>
            </a:r>
          </a:p>
          <a:p>
            <a:pPr marL="514350" indent="-514350">
              <a:buFont typeface="+mj-lt"/>
              <a:buAutoNum type="arabicPeriod"/>
            </a:pPr>
            <a:r>
              <a:rPr lang="en-US" altLang="en-US" sz="1200" dirty="0" smtClean="0"/>
              <a:t>Continuous improvement of products and services</a:t>
            </a:r>
          </a:p>
          <a:p>
            <a:pPr marL="514350" indent="-514350">
              <a:buFont typeface="+mj-lt"/>
              <a:buAutoNum type="arabicPeriod"/>
            </a:pPr>
            <a:r>
              <a:rPr lang="en-US" altLang="en-US" sz="1200" dirty="0" smtClean="0"/>
              <a:t>New work relationships based on trust and teamwork</a:t>
            </a:r>
          </a:p>
          <a:p>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31</a:t>
            </a:fld>
            <a:endParaRPr lang="en-US" dirty="0"/>
          </a:p>
        </p:txBody>
      </p:sp>
    </p:spTree>
    <p:extLst>
      <p:ext uri="{BB962C8B-B14F-4D97-AF65-F5344CB8AC3E}">
        <p14:creationId xmlns:p14="http://schemas.microsoft.com/office/powerpoint/2010/main" val="28923400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measuring the differences among </a:t>
            </a:r>
            <a:r>
              <a:rPr lang="en-US" sz="1200" b="1" i="0" u="none" strike="noStrike" kern="1200" baseline="0" dirty="0" smtClean="0">
                <a:solidFill>
                  <a:schemeClr val="tx1"/>
                </a:solidFill>
                <a:latin typeface="+mn-lt"/>
                <a:ea typeface="+mn-ea"/>
                <a:cs typeface="+mn-cs"/>
              </a:rPr>
              <a:t>dimensions of national culture </a:t>
            </a:r>
            <a:r>
              <a:rPr lang="en-US" sz="1200" b="0" i="0" u="none" strike="noStrike" kern="1200" baseline="0" dirty="0" smtClean="0">
                <a:solidFill>
                  <a:schemeClr val="tx1"/>
                </a:solidFill>
                <a:latin typeface="+mn-lt"/>
                <a:ea typeface="+mn-ea"/>
                <a:cs typeface="+mn-cs"/>
              </a:rPr>
              <a:t>from country to country, Hofstede was able to explain why a certain management practice might be successful in one nation but fail in </a:t>
            </a:r>
            <a:r>
              <a:rPr lang="en-US" sz="1200" b="0" i="0" u="none" strike="noStrike" kern="1200" baseline="0" dirty="0" smtClean="0">
                <a:solidFill>
                  <a:schemeClr val="tx1"/>
                </a:solidFill>
                <a:latin typeface="+mn-lt"/>
                <a:ea typeface="+mn-ea"/>
                <a:cs typeface="+mn-cs"/>
              </a:rPr>
              <a:t>another. </a:t>
            </a:r>
            <a:r>
              <a:rPr lang="en-US" sz="1200" b="1" i="0" u="none" strike="noStrike" kern="1200" baseline="0" dirty="0" smtClean="0">
                <a:solidFill>
                  <a:schemeClr val="tx1"/>
                </a:solidFill>
                <a:latin typeface="+mn-lt"/>
                <a:ea typeface="+mn-ea"/>
                <a:cs typeface="+mn-cs"/>
              </a:rPr>
              <a:t>Power distance (PD) </a:t>
            </a:r>
            <a:r>
              <a:rPr lang="en-US" sz="1200" b="0" i="0" u="none" strike="noStrike" kern="1200" baseline="0" dirty="0" smtClean="0">
                <a:solidFill>
                  <a:schemeClr val="tx1"/>
                </a:solidFill>
                <a:latin typeface="+mn-lt"/>
                <a:ea typeface="+mn-ea"/>
                <a:cs typeface="+mn-cs"/>
              </a:rPr>
              <a:t>is the extent to which a society accepts an unequal distribution of power in organizations. </a:t>
            </a:r>
            <a:r>
              <a:rPr lang="en-US" sz="1200" b="1" i="0" u="none" strike="noStrike" kern="1200" baseline="0" dirty="0" smtClean="0">
                <a:solidFill>
                  <a:schemeClr val="tx1"/>
                </a:solidFill>
                <a:latin typeface="+mn-lt"/>
                <a:ea typeface="+mn-ea"/>
                <a:cs typeface="+mn-cs"/>
              </a:rPr>
              <a:t>Uncertainty avoidance (UA) </a:t>
            </a:r>
            <a:r>
              <a:rPr lang="en-US" sz="1200" b="0" i="0" u="none" strike="noStrike" kern="1200" baseline="0" dirty="0" smtClean="0">
                <a:solidFill>
                  <a:schemeClr val="tx1"/>
                </a:solidFill>
                <a:latin typeface="+mn-lt"/>
                <a:ea typeface="+mn-ea"/>
                <a:cs typeface="+mn-cs"/>
              </a:rPr>
              <a:t>is the extent to which a society feels threatened by uncertain and ambiguous situations.</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32</a:t>
            </a:fld>
            <a:endParaRPr lang="en-US" dirty="0"/>
          </a:p>
        </p:txBody>
      </p:sp>
    </p:spTree>
    <p:extLst>
      <p:ext uri="{BB962C8B-B14F-4D97-AF65-F5344CB8AC3E}">
        <p14:creationId xmlns:p14="http://schemas.microsoft.com/office/powerpoint/2010/main" val="31796023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Individualism–collectivism </a:t>
            </a:r>
            <a:r>
              <a:rPr lang="en-US" sz="1200" b="1" i="0" u="none" strike="noStrike" kern="1200" baseline="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I–C</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is the extent to which a society values individual freedom and independence of action compared with a tight social framework and loyalty to the </a:t>
            </a:r>
            <a:r>
              <a:rPr lang="en-US" sz="1200" b="0" i="0" u="none" strike="noStrike" kern="1200" baseline="0" dirty="0" smtClean="0">
                <a:solidFill>
                  <a:schemeClr val="tx1"/>
                </a:solidFill>
                <a:latin typeface="+mn-lt"/>
                <a:ea typeface="+mn-ea"/>
                <a:cs typeface="+mn-cs"/>
              </a:rPr>
              <a:t>group.</a:t>
            </a:r>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Masculinity–femininity </a:t>
            </a:r>
            <a:r>
              <a:rPr lang="en-US" sz="1200" b="1" i="0" u="none" strike="noStrike" kern="1200" baseline="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M–F</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is the extent to which society is oriented toward money and things (which Hofstede labels masculine) or toward people (which Hofstede labels feminine).</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33</a:t>
            </a:fld>
            <a:endParaRPr lang="en-US" dirty="0"/>
          </a:p>
        </p:txBody>
      </p:sp>
    </p:spTree>
    <p:extLst>
      <p:ext uri="{BB962C8B-B14F-4D97-AF65-F5344CB8AC3E}">
        <p14:creationId xmlns:p14="http://schemas.microsoft.com/office/powerpoint/2010/main" val="4093288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Long-term orientation (LT) </a:t>
            </a:r>
            <a:r>
              <a:rPr lang="en-US" sz="1200" b="0" i="0" u="none" strike="noStrike" kern="1200" baseline="0" dirty="0" smtClean="0">
                <a:solidFill>
                  <a:schemeClr val="tx1"/>
                </a:solidFill>
                <a:latin typeface="+mn-lt"/>
                <a:ea typeface="+mn-ea"/>
                <a:cs typeface="+mn-cs"/>
              </a:rPr>
              <a:t>is the extent to which society is oriented toward the long versus the </a:t>
            </a:r>
            <a:r>
              <a:rPr lang="en-US" sz="1200" b="0" i="0" u="none" strike="noStrike" kern="1200" baseline="0" dirty="0" smtClean="0">
                <a:solidFill>
                  <a:schemeClr val="tx1"/>
                </a:solidFill>
                <a:latin typeface="+mn-lt"/>
                <a:ea typeface="+mn-ea"/>
                <a:cs typeface="+mn-cs"/>
              </a:rPr>
              <a:t>short term</a:t>
            </a:r>
            <a:r>
              <a:rPr lang="en-US" sz="1200" b="0" i="0" u="none" strike="noStrike"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34</a:t>
            </a:fld>
            <a:endParaRPr lang="en-US" dirty="0"/>
          </a:p>
        </p:txBody>
      </p:sp>
    </p:spTree>
    <p:extLst>
      <p:ext uri="{BB962C8B-B14F-4D97-AF65-F5344CB8AC3E}">
        <p14:creationId xmlns:p14="http://schemas.microsoft.com/office/powerpoint/2010/main" val="3273777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One way to implement a company’s business strategy, such as overall low cost, is through training and development.</a:t>
            </a:r>
          </a:p>
          <a:p>
            <a:r>
              <a:rPr lang="en-US" sz="1200" b="0" i="0" u="none" strike="noStrike" kern="1200" baseline="0" dirty="0" smtClean="0">
                <a:solidFill>
                  <a:schemeClr val="tx1"/>
                </a:solidFill>
                <a:latin typeface="+mn-lt"/>
                <a:ea typeface="+mn-ea"/>
                <a:cs typeface="+mn-cs"/>
              </a:rPr>
              <a:t>Executive characteristics influence strategic outcomes for a corporation.</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5</a:t>
            </a:fld>
            <a:endParaRPr lang="en-US" dirty="0"/>
          </a:p>
        </p:txBody>
      </p:sp>
    </p:spTree>
    <p:extLst>
      <p:ext uri="{BB962C8B-B14F-4D97-AF65-F5344CB8AC3E}">
        <p14:creationId xmlns:p14="http://schemas.microsoft.com/office/powerpoint/2010/main" val="1493303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Executives with a particular mix of skills and experiences may be classified as an </a:t>
            </a:r>
            <a:r>
              <a:rPr lang="en-US" sz="1200" b="1" i="0" u="none" strike="noStrike" kern="1200" baseline="0" dirty="0" smtClean="0">
                <a:solidFill>
                  <a:schemeClr val="tx1"/>
                </a:solidFill>
                <a:latin typeface="+mn-lt"/>
                <a:ea typeface="+mn-ea"/>
                <a:cs typeface="+mn-cs"/>
              </a:rPr>
              <a:t>executive type </a:t>
            </a:r>
            <a:r>
              <a:rPr lang="en-US" sz="1200" b="0" i="0" u="none" strike="noStrike" kern="1200" baseline="0" dirty="0" smtClean="0">
                <a:solidFill>
                  <a:schemeClr val="tx1"/>
                </a:solidFill>
                <a:latin typeface="+mn-lt"/>
                <a:ea typeface="+mn-ea"/>
                <a:cs typeface="+mn-cs"/>
              </a:rPr>
              <a:t>and paired with a specific corporate </a:t>
            </a:r>
            <a:r>
              <a:rPr lang="en-US" sz="1200" b="0" i="0" u="none" strike="noStrike" kern="1200" baseline="0" dirty="0" smtClean="0">
                <a:solidFill>
                  <a:schemeClr val="tx1"/>
                </a:solidFill>
                <a:latin typeface="+mn-lt"/>
                <a:ea typeface="+mn-ea"/>
                <a:cs typeface="+mn-cs"/>
              </a:rPr>
              <a:t>strategy.</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6</a:t>
            </a:fld>
            <a:endParaRPr lang="en-US" dirty="0"/>
          </a:p>
        </p:txBody>
      </p:sp>
    </p:spTree>
    <p:extLst>
      <p:ext uri="{BB962C8B-B14F-4D97-AF65-F5344CB8AC3E}">
        <p14:creationId xmlns:p14="http://schemas.microsoft.com/office/powerpoint/2010/main" val="1527097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corporation following a concentration strategy emphasizing vertical or horizontal growth would probably want an aggressive new chief executive with a great deal of experience in that particular industry—a </a:t>
            </a:r>
            <a:r>
              <a:rPr lang="en-US" sz="1200" b="0" i="1" u="none" strike="noStrike" kern="1200" baseline="0" dirty="0" smtClean="0">
                <a:solidFill>
                  <a:schemeClr val="tx1"/>
                </a:solidFill>
                <a:latin typeface="+mn-lt"/>
                <a:ea typeface="+mn-ea"/>
                <a:cs typeface="+mn-cs"/>
              </a:rPr>
              <a:t>dynamic industry expert</a:t>
            </a:r>
            <a:r>
              <a:rPr lang="en-US" sz="1200" b="0" i="0" u="none" strike="noStrike" kern="1200" baseline="0" dirty="0" smtClean="0">
                <a:solidFill>
                  <a:schemeClr val="tx1"/>
                </a:solidFill>
                <a:latin typeface="+mn-lt"/>
                <a:ea typeface="+mn-ea"/>
                <a:cs typeface="+mn-cs"/>
              </a:rPr>
              <a:t>. A diversification strategy, in contrast, might call for someone with an analytical mind who is highly knowledgeable in other industries and can manage diverse product lines—an </a:t>
            </a:r>
            <a:r>
              <a:rPr lang="en-US" sz="1200" b="0" i="1" u="none" strike="noStrike" kern="1200" baseline="0" dirty="0" smtClean="0">
                <a:solidFill>
                  <a:schemeClr val="tx1"/>
                </a:solidFill>
                <a:latin typeface="+mn-lt"/>
                <a:ea typeface="+mn-ea"/>
                <a:cs typeface="+mn-cs"/>
              </a:rPr>
              <a:t>analytical portfolio manager</a:t>
            </a:r>
            <a:r>
              <a:rPr lang="en-US" sz="1200" b="0" i="0" u="none" strike="noStrike" kern="1200" baseline="0" dirty="0" smtClean="0">
                <a:solidFill>
                  <a:schemeClr val="tx1"/>
                </a:solidFill>
                <a:latin typeface="+mn-lt"/>
                <a:ea typeface="+mn-ea"/>
                <a:cs typeface="+mn-cs"/>
              </a:rPr>
              <a:t>. A corporation choosing to follow a </a:t>
            </a:r>
            <a:r>
              <a:rPr lang="en-US" sz="1200" b="0" i="0" u="none" strike="noStrike" kern="1200" baseline="0" dirty="0" smtClean="0">
                <a:solidFill>
                  <a:schemeClr val="tx1"/>
                </a:solidFill>
                <a:latin typeface="+mn-lt"/>
                <a:ea typeface="+mn-ea"/>
                <a:cs typeface="+mn-cs"/>
              </a:rPr>
              <a:t>stability strategy </a:t>
            </a:r>
            <a:r>
              <a:rPr lang="en-US" sz="1200" b="0" i="0" u="none" strike="noStrike" kern="1200" baseline="0" dirty="0" smtClean="0">
                <a:solidFill>
                  <a:schemeClr val="tx1"/>
                </a:solidFill>
                <a:latin typeface="+mn-lt"/>
                <a:ea typeface="+mn-ea"/>
                <a:cs typeface="+mn-cs"/>
              </a:rPr>
              <a:t>would probably want as its CEO a </a:t>
            </a:r>
            <a:r>
              <a:rPr lang="en-US" sz="1200" b="0" i="1" u="none" strike="noStrike" kern="1200" baseline="0" dirty="0" smtClean="0">
                <a:solidFill>
                  <a:schemeClr val="tx1"/>
                </a:solidFill>
                <a:latin typeface="+mn-lt"/>
                <a:ea typeface="+mn-ea"/>
                <a:cs typeface="+mn-cs"/>
              </a:rPr>
              <a:t>cautious profit planner</a:t>
            </a:r>
            <a:r>
              <a:rPr lang="en-US" sz="1200" b="0" i="0" u="none" strike="noStrike" kern="1200" baseline="0" dirty="0" smtClean="0">
                <a:solidFill>
                  <a:schemeClr val="tx1"/>
                </a:solidFill>
                <a:latin typeface="+mn-lt"/>
                <a:ea typeface="+mn-ea"/>
                <a:cs typeface="+mn-cs"/>
              </a:rPr>
              <a:t>, a person with a conservative style, a production or engineering </a:t>
            </a:r>
            <a:r>
              <a:rPr lang="en-US" sz="1200" b="0" i="0" u="none" strike="noStrike" kern="1200" baseline="0" dirty="0" smtClean="0">
                <a:solidFill>
                  <a:schemeClr val="tx1"/>
                </a:solidFill>
                <a:latin typeface="+mn-lt"/>
                <a:ea typeface="+mn-ea"/>
                <a:cs typeface="+mn-cs"/>
              </a:rPr>
              <a:t>background </a:t>
            </a:r>
            <a:r>
              <a:rPr lang="en-US" sz="1200" b="0" i="0" u="none" strike="noStrike" kern="1200" baseline="0" dirty="0" smtClean="0">
                <a:solidFill>
                  <a:schemeClr val="tx1"/>
                </a:solidFill>
                <a:latin typeface="+mn-lt"/>
                <a:ea typeface="+mn-ea"/>
                <a:cs typeface="+mn-cs"/>
              </a:rPr>
              <a:t>and experience with controlling budgets, capital expenditures, </a:t>
            </a:r>
            <a:r>
              <a:rPr lang="en-US" sz="1200" b="0" i="0" u="none" strike="noStrike" kern="1200" baseline="0" dirty="0" smtClean="0">
                <a:solidFill>
                  <a:schemeClr val="tx1"/>
                </a:solidFill>
                <a:latin typeface="+mn-lt"/>
                <a:ea typeface="+mn-ea"/>
                <a:cs typeface="+mn-cs"/>
              </a:rPr>
              <a:t>inventories </a:t>
            </a:r>
            <a:r>
              <a:rPr lang="en-US" sz="1200" b="0" i="0" u="none" strike="noStrike" kern="1200" baseline="0" dirty="0" smtClean="0">
                <a:solidFill>
                  <a:schemeClr val="tx1"/>
                </a:solidFill>
                <a:latin typeface="+mn-lt"/>
                <a:ea typeface="+mn-ea"/>
                <a:cs typeface="+mn-cs"/>
              </a:rPr>
              <a:t>and standardization procedures. Weak companies in a relatively attractive industry tend to turn to a type of </a:t>
            </a:r>
            <a:r>
              <a:rPr lang="en-US" sz="1200" b="0" i="0" u="none" strike="noStrike" kern="1200" baseline="0" dirty="0" smtClean="0">
                <a:solidFill>
                  <a:schemeClr val="tx1"/>
                </a:solidFill>
                <a:latin typeface="+mn-lt"/>
                <a:ea typeface="+mn-ea"/>
                <a:cs typeface="+mn-cs"/>
              </a:rPr>
              <a:t>challenge-oriented </a:t>
            </a:r>
            <a:r>
              <a:rPr lang="en-US" sz="1200" b="0" i="0" u="none" strike="noStrike" kern="1200" baseline="0" dirty="0" smtClean="0">
                <a:solidFill>
                  <a:schemeClr val="tx1"/>
                </a:solidFill>
                <a:latin typeface="+mn-lt"/>
                <a:ea typeface="+mn-ea"/>
                <a:cs typeface="+mn-cs"/>
              </a:rPr>
              <a:t>executive known as a </a:t>
            </a:r>
            <a:r>
              <a:rPr lang="en-US" sz="1200" b="0" i="1" u="none" strike="noStrike" kern="1200" baseline="0" dirty="0" smtClean="0">
                <a:solidFill>
                  <a:schemeClr val="tx1"/>
                </a:solidFill>
                <a:latin typeface="+mn-lt"/>
                <a:ea typeface="+mn-ea"/>
                <a:cs typeface="+mn-cs"/>
              </a:rPr>
              <a:t>turnaround specialist </a:t>
            </a:r>
            <a:r>
              <a:rPr lang="en-US" sz="1200" b="0" i="0" u="none" strike="noStrike" kern="1200" baseline="0" dirty="0" smtClean="0">
                <a:solidFill>
                  <a:schemeClr val="tx1"/>
                </a:solidFill>
                <a:latin typeface="+mn-lt"/>
                <a:ea typeface="+mn-ea"/>
                <a:cs typeface="+mn-cs"/>
              </a:rPr>
              <a:t>to save the company. If a company cannot be saved, a </a:t>
            </a:r>
            <a:r>
              <a:rPr lang="en-US" sz="1200" b="0" i="1" u="none" strike="noStrike" kern="1200" baseline="0" dirty="0" smtClean="0">
                <a:solidFill>
                  <a:schemeClr val="tx1"/>
                </a:solidFill>
                <a:latin typeface="+mn-lt"/>
                <a:ea typeface="+mn-ea"/>
                <a:cs typeface="+mn-cs"/>
              </a:rPr>
              <a:t>professional liquidator </a:t>
            </a:r>
            <a:r>
              <a:rPr lang="en-US" sz="1200" b="0" i="0" u="none" strike="noStrike" kern="1200" baseline="0" dirty="0" smtClean="0">
                <a:solidFill>
                  <a:schemeClr val="tx1"/>
                </a:solidFill>
                <a:latin typeface="+mn-lt"/>
                <a:ea typeface="+mn-ea"/>
                <a:cs typeface="+mn-cs"/>
              </a:rPr>
              <a:t>might be called on by a bankruptcy court to close the firm and liquidate its assets. </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7</a:t>
            </a:fld>
            <a:endParaRPr lang="en-US" dirty="0"/>
          </a:p>
        </p:txBody>
      </p:sp>
    </p:spTree>
    <p:extLst>
      <p:ext uri="{BB962C8B-B14F-4D97-AF65-F5344CB8AC3E}">
        <p14:creationId xmlns:p14="http://schemas.microsoft.com/office/powerpoint/2010/main" val="2667892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Executive succession </a:t>
            </a:r>
            <a:r>
              <a:rPr lang="en-US" sz="1200" b="0" i="0" u="none" strike="noStrike" kern="1200" baseline="0" dirty="0" smtClean="0">
                <a:solidFill>
                  <a:schemeClr val="tx1"/>
                </a:solidFill>
                <a:latin typeface="+mn-lt"/>
                <a:ea typeface="+mn-ea"/>
                <a:cs typeface="+mn-cs"/>
              </a:rPr>
              <a:t>is the process of replacing a key top manager. Some of the best practices for top management succession are encouraging boards to</a:t>
            </a:r>
          </a:p>
          <a:p>
            <a:r>
              <a:rPr lang="en-US" sz="1200" b="0" i="0" u="none" strike="noStrike" kern="1200" baseline="0" dirty="0" smtClean="0">
                <a:solidFill>
                  <a:schemeClr val="tx1"/>
                </a:solidFill>
                <a:latin typeface="+mn-lt"/>
                <a:ea typeface="+mn-ea"/>
                <a:cs typeface="+mn-cs"/>
              </a:rPr>
              <a:t>help the CEO create a succession plan, identifying succession candidates below the top layer, measuring internal candidates against outside candidates to ensure the development of a comprehensive set of </a:t>
            </a:r>
            <a:r>
              <a:rPr lang="en-US" sz="1200" b="0" i="0" u="none" strike="noStrike" kern="1200" baseline="0" dirty="0" smtClean="0">
                <a:solidFill>
                  <a:schemeClr val="tx1"/>
                </a:solidFill>
                <a:latin typeface="+mn-lt"/>
                <a:ea typeface="+mn-ea"/>
                <a:cs typeface="+mn-cs"/>
              </a:rPr>
              <a:t>skills </a:t>
            </a:r>
            <a:r>
              <a:rPr lang="en-US" sz="1200" b="0" i="0" u="none" strike="noStrike" kern="1200" baseline="0" dirty="0" smtClean="0">
                <a:solidFill>
                  <a:schemeClr val="tx1"/>
                </a:solidFill>
                <a:latin typeface="+mn-lt"/>
                <a:ea typeface="+mn-ea"/>
                <a:cs typeface="+mn-cs"/>
              </a:rPr>
              <a:t>and providing appropriate financial incentives.</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8</a:t>
            </a:fld>
            <a:endParaRPr lang="en-US" dirty="0"/>
          </a:p>
        </p:txBody>
      </p:sp>
    </p:spTree>
    <p:extLst>
      <p:ext uri="{BB962C8B-B14F-4D97-AF65-F5344CB8AC3E}">
        <p14:creationId xmlns:p14="http://schemas.microsoft.com/office/powerpoint/2010/main" val="2719908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company can identify and prepare its people for important positions in several ways. One approach is to establish a sound </a:t>
            </a:r>
            <a:r>
              <a:rPr lang="en-US" sz="1200" b="0" i="1" u="none" strike="noStrike" kern="1200" baseline="0" dirty="0" smtClean="0">
                <a:solidFill>
                  <a:schemeClr val="tx1"/>
                </a:solidFill>
                <a:latin typeface="+mn-lt"/>
                <a:ea typeface="+mn-ea"/>
                <a:cs typeface="+mn-cs"/>
              </a:rPr>
              <a:t>performance appraisal system </a:t>
            </a:r>
            <a:r>
              <a:rPr lang="en-US" sz="1200" b="0" i="0" u="none" strike="noStrike" kern="1200" baseline="0" dirty="0" smtClean="0">
                <a:solidFill>
                  <a:schemeClr val="tx1"/>
                </a:solidFill>
                <a:latin typeface="+mn-lt"/>
                <a:ea typeface="+mn-ea"/>
                <a:cs typeface="+mn-cs"/>
              </a:rPr>
              <a:t>to identify good performers with promotion potential. Many large organizations are using </a:t>
            </a:r>
            <a:r>
              <a:rPr lang="en-US" sz="1200" b="0" i="1" u="none" strike="noStrike" kern="1200" baseline="0" dirty="0" smtClean="0">
                <a:solidFill>
                  <a:schemeClr val="tx1"/>
                </a:solidFill>
                <a:latin typeface="+mn-lt"/>
                <a:ea typeface="+mn-ea"/>
                <a:cs typeface="+mn-cs"/>
              </a:rPr>
              <a:t>assessment centers </a:t>
            </a:r>
            <a:r>
              <a:rPr lang="en-US" sz="1200" b="0" i="0" u="none" strike="noStrike" kern="1200" baseline="0" dirty="0" smtClean="0">
                <a:solidFill>
                  <a:schemeClr val="tx1"/>
                </a:solidFill>
                <a:latin typeface="+mn-lt"/>
                <a:ea typeface="+mn-ea"/>
                <a:cs typeface="+mn-cs"/>
              </a:rPr>
              <a:t>to evaluate a person’s suitability for an advanced position. </a:t>
            </a:r>
            <a:r>
              <a:rPr lang="en-US" sz="1200" b="0" i="1" u="none" strike="noStrike" kern="1200" baseline="0" dirty="0" smtClean="0">
                <a:solidFill>
                  <a:schemeClr val="tx1"/>
                </a:solidFill>
                <a:latin typeface="+mn-lt"/>
                <a:ea typeface="+mn-ea"/>
                <a:cs typeface="+mn-cs"/>
              </a:rPr>
              <a:t>Job rotation</a:t>
            </a:r>
            <a:r>
              <a:rPr lang="en-US" sz="1200" b="0" i="0" u="none" strike="noStrike" kern="1200" baseline="0" dirty="0" smtClean="0">
                <a:solidFill>
                  <a:schemeClr val="tx1"/>
                </a:solidFill>
                <a:latin typeface="+mn-lt"/>
                <a:ea typeface="+mn-ea"/>
                <a:cs typeface="+mn-cs"/>
              </a:rPr>
              <a:t>—moving people from one job to another—is also used in many large corporations to ensure that employees are gaining the appropriate mix of experiences to prepare them for future responsibilities.</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9</a:t>
            </a:fld>
            <a:endParaRPr lang="en-US" dirty="0"/>
          </a:p>
        </p:txBody>
      </p:sp>
    </p:spTree>
    <p:extLst>
      <p:ext uri="{BB962C8B-B14F-4D97-AF65-F5344CB8AC3E}">
        <p14:creationId xmlns:p14="http://schemas.microsoft.com/office/powerpoint/2010/main" val="1340857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Downsizing </a:t>
            </a:r>
            <a:r>
              <a:rPr lang="en-US" sz="1200" b="0" i="0" u="none" strike="noStrike" kern="1200" baseline="0" dirty="0" smtClean="0">
                <a:solidFill>
                  <a:schemeClr val="tx1"/>
                </a:solidFill>
                <a:latin typeface="+mn-lt"/>
                <a:ea typeface="+mn-ea"/>
                <a:cs typeface="+mn-cs"/>
              </a:rPr>
              <a:t>(sometimes called “rightsizing” or “resizing”) refers to the planned elimination of positions or jobs. Because the survivors often didn’t know how to do the work of those who had left the company, morale and productivity plummeted. Downsizing can seriously damage the learning capacity of </a:t>
            </a:r>
            <a:r>
              <a:rPr lang="en-US" sz="1200" b="0" i="0" u="none" strike="noStrike" kern="1200" baseline="0" dirty="0" smtClean="0">
                <a:solidFill>
                  <a:schemeClr val="tx1"/>
                </a:solidFill>
                <a:latin typeface="+mn-lt"/>
                <a:ea typeface="+mn-ea"/>
                <a:cs typeface="+mn-cs"/>
              </a:rPr>
              <a:t>organizations. </a:t>
            </a:r>
            <a:r>
              <a:rPr lang="en-US" sz="1200" b="0" i="0" u="none" strike="noStrike" kern="1200" baseline="0" dirty="0" smtClean="0">
                <a:solidFill>
                  <a:schemeClr val="tx1"/>
                </a:solidFill>
                <a:latin typeface="+mn-lt"/>
                <a:ea typeface="+mn-ea"/>
                <a:cs typeface="+mn-cs"/>
              </a:rPr>
              <a:t>Creativity drops significantly (affecting new product development), and it becomes very difficult to keep high performers from leaving the company</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10</a:t>
            </a:fld>
            <a:endParaRPr lang="en-US" dirty="0"/>
          </a:p>
        </p:txBody>
      </p:sp>
    </p:spTree>
    <p:extLst>
      <p:ext uri="{BB962C8B-B14F-4D97-AF65-F5344CB8AC3E}">
        <p14:creationId xmlns:p14="http://schemas.microsoft.com/office/powerpoint/2010/main" val="18013178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181600" y="457201"/>
            <a:ext cx="3276600" cy="3143250"/>
          </a:xfrm>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181600" y="3886200"/>
            <a:ext cx="32766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3BA836C6-F704-448B-94C4-5B456B503172}" type="slidenum">
              <a:rPr lang="en-US" smtClean="0"/>
              <a:pPr/>
              <a:t>‹#›</a:t>
            </a:fld>
            <a:endParaRPr lang="en-US" dirty="0"/>
          </a:p>
        </p:txBody>
      </p:sp>
      <p:pic>
        <p:nvPicPr>
          <p:cNvPr id="10" name="Picture 9" descr="wheelan 14e cover.JPG"/>
          <p:cNvPicPr>
            <a:picLocks noChangeAspect="1"/>
          </p:cNvPicPr>
          <p:nvPr userDrawn="1"/>
        </p:nvPicPr>
        <p:blipFill>
          <a:blip r:embed="rId3" cstate="print"/>
          <a:stretch>
            <a:fillRect/>
          </a:stretch>
        </p:blipFill>
        <p:spPr>
          <a:xfrm>
            <a:off x="838200" y="838200"/>
            <a:ext cx="3865374" cy="5181600"/>
          </a:xfrm>
          <a:prstGeom prst="rect">
            <a:avLst/>
          </a:prstGeom>
        </p:spPr>
      </p:pic>
    </p:spTree>
    <p:extLst>
      <p:ext uri="{BB962C8B-B14F-4D97-AF65-F5344CB8AC3E}">
        <p14:creationId xmlns:p14="http://schemas.microsoft.com/office/powerpoint/2010/main" val="364235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Copyright © 2015 Pearson Education, Inc. </a:t>
            </a:r>
            <a:endParaRPr lang="en-US" dirty="0"/>
          </a:p>
        </p:txBody>
      </p:sp>
      <p:sp>
        <p:nvSpPr>
          <p:cNvPr id="6" name="Slide Number Placeholder 5"/>
          <p:cNvSpPr>
            <a:spLocks noGrp="1"/>
          </p:cNvSpPr>
          <p:nvPr>
            <p:ph type="sldNum" sz="quarter" idx="12"/>
          </p:nvPr>
        </p:nvSpPr>
        <p:spPr/>
        <p:txBody>
          <a:bodyPr/>
          <a:lstStyle/>
          <a:p>
            <a:fld id="{3BA836C6-F704-448B-94C4-5B456B503172}" type="slidenum">
              <a:rPr lang="en-US" smtClean="0"/>
              <a:pPr/>
              <a:t>‹#›</a:t>
            </a:fld>
            <a:endParaRPr lang="en-US" dirty="0"/>
          </a:p>
        </p:txBody>
      </p:sp>
    </p:spTree>
    <p:extLst>
      <p:ext uri="{BB962C8B-B14F-4D97-AF65-F5344CB8AC3E}">
        <p14:creationId xmlns:p14="http://schemas.microsoft.com/office/powerpoint/2010/main" val="3004763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Copyright © 2015 Pearson Education, Inc. </a:t>
            </a:r>
            <a:endParaRPr lang="en-US" dirty="0"/>
          </a:p>
        </p:txBody>
      </p:sp>
      <p:sp>
        <p:nvSpPr>
          <p:cNvPr id="6" name="Slide Number Placeholder 5"/>
          <p:cNvSpPr>
            <a:spLocks noGrp="1"/>
          </p:cNvSpPr>
          <p:nvPr>
            <p:ph type="sldNum" sz="quarter" idx="12"/>
          </p:nvPr>
        </p:nvSpPr>
        <p:spPr/>
        <p:txBody>
          <a:bodyPr/>
          <a:lstStyle/>
          <a:p>
            <a:fld id="{3BA836C6-F704-448B-94C4-5B456B503172}" type="slidenum">
              <a:rPr lang="en-US" smtClean="0"/>
              <a:pPr/>
              <a:t>‹#›</a:t>
            </a:fld>
            <a:endParaRPr lang="en-US" dirty="0"/>
          </a:p>
        </p:txBody>
      </p:sp>
    </p:spTree>
    <p:extLst>
      <p:ext uri="{BB962C8B-B14F-4D97-AF65-F5344CB8AC3E}">
        <p14:creationId xmlns:p14="http://schemas.microsoft.com/office/powerpoint/2010/main" val="2692534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461963" indent="-461963">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t>Copyright © 2015 Pearson Education, Inc. </a:t>
            </a:r>
            <a:endParaRPr lang="en-US" dirty="0"/>
          </a:p>
        </p:txBody>
      </p:sp>
      <p:sp>
        <p:nvSpPr>
          <p:cNvPr id="6" name="Slide Number Placeholder 5"/>
          <p:cNvSpPr>
            <a:spLocks noGrp="1"/>
          </p:cNvSpPr>
          <p:nvPr>
            <p:ph type="sldNum" sz="quarter" idx="12"/>
          </p:nvPr>
        </p:nvSpPr>
        <p:spPr/>
        <p:txBody>
          <a:bodyPr/>
          <a:lstStyle/>
          <a:p>
            <a:fld id="{3BA836C6-F704-448B-94C4-5B456B503172}" type="slidenum">
              <a:rPr lang="en-US" smtClean="0"/>
              <a:pPr/>
              <a:t>‹#›</a:t>
            </a:fld>
            <a:endParaRPr lang="en-US" dirty="0"/>
          </a:p>
        </p:txBody>
      </p:sp>
    </p:spTree>
    <p:extLst>
      <p:ext uri="{BB962C8B-B14F-4D97-AF65-F5344CB8AC3E}">
        <p14:creationId xmlns:p14="http://schemas.microsoft.com/office/powerpoint/2010/main" val="3433426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Copyright © 2015 Pearson Education, Inc. </a:t>
            </a:r>
            <a:endParaRPr lang="en-US" dirty="0"/>
          </a:p>
        </p:txBody>
      </p:sp>
      <p:sp>
        <p:nvSpPr>
          <p:cNvPr id="6" name="Slide Number Placeholder 5"/>
          <p:cNvSpPr>
            <a:spLocks noGrp="1"/>
          </p:cNvSpPr>
          <p:nvPr>
            <p:ph type="sldNum" sz="quarter" idx="12"/>
          </p:nvPr>
        </p:nvSpPr>
        <p:spPr/>
        <p:txBody>
          <a:bodyPr/>
          <a:lstStyle/>
          <a:p>
            <a:fld id="{3BA836C6-F704-448B-94C4-5B456B503172}" type="slidenum">
              <a:rPr lang="en-US" smtClean="0"/>
              <a:pPr/>
              <a:t>‹#›</a:t>
            </a:fld>
            <a:endParaRPr lang="en-US" dirty="0"/>
          </a:p>
        </p:txBody>
      </p:sp>
    </p:spTree>
    <p:extLst>
      <p:ext uri="{BB962C8B-B14F-4D97-AF65-F5344CB8AC3E}">
        <p14:creationId xmlns:p14="http://schemas.microsoft.com/office/powerpoint/2010/main" val="3098730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4525963"/>
          </a:xfrm>
        </p:spPr>
        <p:txBody>
          <a:bodyPr/>
          <a:lstStyle>
            <a:lvl1pPr marL="461963" indent="-461963">
              <a:defRPr sz="3000"/>
            </a:lvl1pPr>
            <a:lvl2pPr>
              <a:defRPr sz="27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752600"/>
            <a:ext cx="4038600" cy="4525963"/>
          </a:xfrm>
        </p:spPr>
        <p:txBody>
          <a:bodyPr/>
          <a:lstStyle>
            <a:lvl1pPr marL="461963" indent="-461963">
              <a:defRPr sz="3000"/>
            </a:lvl1pPr>
            <a:lvl2pPr>
              <a:defRPr sz="27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p>
            <a:r>
              <a:rPr lang="en-US" dirty="0" smtClean="0"/>
              <a:t>Copyright © 2015 Pearson Education, Inc. </a:t>
            </a:r>
            <a:endParaRPr lang="en-US" dirty="0"/>
          </a:p>
        </p:txBody>
      </p:sp>
      <p:sp>
        <p:nvSpPr>
          <p:cNvPr id="7" name="Slide Number Placeholder 6"/>
          <p:cNvSpPr>
            <a:spLocks noGrp="1"/>
          </p:cNvSpPr>
          <p:nvPr>
            <p:ph type="sldNum" sz="quarter" idx="12"/>
          </p:nvPr>
        </p:nvSpPr>
        <p:spPr/>
        <p:txBody>
          <a:bodyPr/>
          <a:lstStyle/>
          <a:p>
            <a:fld id="{3BA836C6-F704-448B-94C4-5B456B503172}" type="slidenum">
              <a:rPr lang="en-US" smtClean="0"/>
              <a:pPr/>
              <a:t>‹#›</a:t>
            </a:fld>
            <a:endParaRPr lang="en-US" dirty="0"/>
          </a:p>
        </p:txBody>
      </p:sp>
    </p:spTree>
    <p:extLst>
      <p:ext uri="{BB962C8B-B14F-4D97-AF65-F5344CB8AC3E}">
        <p14:creationId xmlns:p14="http://schemas.microsoft.com/office/powerpoint/2010/main" val="3384212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p:txBody>
          <a:bodyPr/>
          <a:lstStyle/>
          <a:p>
            <a:r>
              <a:rPr lang="en-US" dirty="0" smtClean="0"/>
              <a:t>Copyright © 2015 Pearson Education, Inc. </a:t>
            </a:r>
            <a:endParaRPr lang="en-US" dirty="0"/>
          </a:p>
        </p:txBody>
      </p:sp>
      <p:sp>
        <p:nvSpPr>
          <p:cNvPr id="9" name="Slide Number Placeholder 8"/>
          <p:cNvSpPr>
            <a:spLocks noGrp="1"/>
          </p:cNvSpPr>
          <p:nvPr>
            <p:ph type="sldNum" sz="quarter" idx="12"/>
          </p:nvPr>
        </p:nvSpPr>
        <p:spPr/>
        <p:txBody>
          <a:bodyPr/>
          <a:lstStyle/>
          <a:p>
            <a:fld id="{3BA836C6-F704-448B-94C4-5B456B503172}" type="slidenum">
              <a:rPr lang="en-US" smtClean="0"/>
              <a:pPr/>
              <a:t>‹#›</a:t>
            </a:fld>
            <a:endParaRPr lang="en-US" dirty="0"/>
          </a:p>
        </p:txBody>
      </p:sp>
    </p:spTree>
    <p:extLst>
      <p:ext uri="{BB962C8B-B14F-4D97-AF65-F5344CB8AC3E}">
        <p14:creationId xmlns:p14="http://schemas.microsoft.com/office/powerpoint/2010/main" val="2275895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dirty="0" smtClean="0"/>
              <a:t>Copyright © 2015 Pearson Education, Inc. </a:t>
            </a:r>
            <a:endParaRPr lang="en-US" dirty="0"/>
          </a:p>
        </p:txBody>
      </p:sp>
      <p:sp>
        <p:nvSpPr>
          <p:cNvPr id="5" name="Slide Number Placeholder 4"/>
          <p:cNvSpPr>
            <a:spLocks noGrp="1"/>
          </p:cNvSpPr>
          <p:nvPr>
            <p:ph type="sldNum" sz="quarter" idx="12"/>
          </p:nvPr>
        </p:nvSpPr>
        <p:spPr/>
        <p:txBody>
          <a:bodyPr/>
          <a:lstStyle/>
          <a:p>
            <a:fld id="{3BA836C6-F704-448B-94C4-5B456B503172}" type="slidenum">
              <a:rPr lang="en-US" smtClean="0"/>
              <a:pPr/>
              <a:t>‹#›</a:t>
            </a:fld>
            <a:endParaRPr lang="en-US" dirty="0"/>
          </a:p>
        </p:txBody>
      </p:sp>
    </p:spTree>
    <p:extLst>
      <p:ext uri="{BB962C8B-B14F-4D97-AF65-F5344CB8AC3E}">
        <p14:creationId xmlns:p14="http://schemas.microsoft.com/office/powerpoint/2010/main" val="3509046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p:txBody>
          <a:bodyPr/>
          <a:lstStyle/>
          <a:p>
            <a:r>
              <a:rPr lang="en-US" dirty="0" smtClean="0"/>
              <a:t>Copyright © 2015 Pearson Education, Inc. </a:t>
            </a:r>
            <a:endParaRPr lang="en-US" dirty="0"/>
          </a:p>
        </p:txBody>
      </p:sp>
      <p:sp>
        <p:nvSpPr>
          <p:cNvPr id="4" name="Slide Number Placeholder 3"/>
          <p:cNvSpPr>
            <a:spLocks noGrp="1"/>
          </p:cNvSpPr>
          <p:nvPr>
            <p:ph type="sldNum" sz="quarter" idx="12"/>
          </p:nvPr>
        </p:nvSpPr>
        <p:spPr/>
        <p:txBody>
          <a:bodyPr/>
          <a:lstStyle/>
          <a:p>
            <a:fld id="{3BA836C6-F704-448B-94C4-5B456B503172}" type="slidenum">
              <a:rPr lang="en-US" smtClean="0"/>
              <a:pPr/>
              <a:t>‹#›</a:t>
            </a:fld>
            <a:endParaRPr lang="en-US" dirty="0"/>
          </a:p>
        </p:txBody>
      </p:sp>
    </p:spTree>
    <p:extLst>
      <p:ext uri="{BB962C8B-B14F-4D97-AF65-F5344CB8AC3E}">
        <p14:creationId xmlns:p14="http://schemas.microsoft.com/office/powerpoint/2010/main" val="136162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Copyright © 2015 Pearson Education, Inc. </a:t>
            </a:r>
            <a:endParaRPr lang="en-US" dirty="0"/>
          </a:p>
        </p:txBody>
      </p:sp>
      <p:sp>
        <p:nvSpPr>
          <p:cNvPr id="7" name="Slide Number Placeholder 6"/>
          <p:cNvSpPr>
            <a:spLocks noGrp="1"/>
          </p:cNvSpPr>
          <p:nvPr>
            <p:ph type="sldNum" sz="quarter" idx="12"/>
          </p:nvPr>
        </p:nvSpPr>
        <p:spPr/>
        <p:txBody>
          <a:bodyPr/>
          <a:lstStyle/>
          <a:p>
            <a:fld id="{3BA836C6-F704-448B-94C4-5B456B503172}" type="slidenum">
              <a:rPr lang="en-US" smtClean="0"/>
              <a:pPr/>
              <a:t>‹#›</a:t>
            </a:fld>
            <a:endParaRPr lang="en-US" dirty="0"/>
          </a:p>
        </p:txBody>
      </p:sp>
    </p:spTree>
    <p:extLst>
      <p:ext uri="{BB962C8B-B14F-4D97-AF65-F5344CB8AC3E}">
        <p14:creationId xmlns:p14="http://schemas.microsoft.com/office/powerpoint/2010/main" val="133818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Copyright © 2015 Pearson Education, Inc. </a:t>
            </a:r>
            <a:endParaRPr lang="en-US" dirty="0"/>
          </a:p>
        </p:txBody>
      </p:sp>
      <p:sp>
        <p:nvSpPr>
          <p:cNvPr id="7" name="Slide Number Placeholder 6"/>
          <p:cNvSpPr>
            <a:spLocks noGrp="1"/>
          </p:cNvSpPr>
          <p:nvPr>
            <p:ph type="sldNum" sz="quarter" idx="12"/>
          </p:nvPr>
        </p:nvSpPr>
        <p:spPr/>
        <p:txBody>
          <a:bodyPr/>
          <a:lstStyle/>
          <a:p>
            <a:fld id="{3BA836C6-F704-448B-94C4-5B456B503172}" type="slidenum">
              <a:rPr lang="en-US" smtClean="0"/>
              <a:pPr/>
              <a:t>‹#›</a:t>
            </a:fld>
            <a:endParaRPr lang="en-US" dirty="0"/>
          </a:p>
        </p:txBody>
      </p:sp>
    </p:spTree>
    <p:extLst>
      <p:ext uri="{BB962C8B-B14F-4D97-AF65-F5344CB8AC3E}">
        <p14:creationId xmlns:p14="http://schemas.microsoft.com/office/powerpoint/2010/main" val="490337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1524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526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086100" y="6492875"/>
            <a:ext cx="2971800" cy="365125"/>
          </a:xfrm>
          <a:prstGeom prst="rect">
            <a:avLst/>
          </a:prstGeom>
        </p:spPr>
        <p:txBody>
          <a:bodyPr vert="horz" lIns="91440" tIns="45720" rIns="91440" bIns="45720" rtlCol="0" anchor="ctr"/>
          <a:lstStyle>
            <a:lvl1pPr algn="ctr">
              <a:defRPr sz="1200" b="0">
                <a:solidFill>
                  <a:schemeClr val="tx1"/>
                </a:solidFill>
              </a:defRPr>
            </a:lvl1pPr>
          </a:lstStyle>
          <a:p>
            <a:pPr algn="l"/>
            <a:r>
              <a:rPr lang="en-US" dirty="0" smtClean="0"/>
              <a:t>Copyright © 2015 Pearson Education, Inc. </a:t>
            </a:r>
            <a:endParaRPr lang="en-US" dirty="0"/>
          </a:p>
        </p:txBody>
      </p:sp>
      <p:sp>
        <p:nvSpPr>
          <p:cNvPr id="6" name="Slide Number Placeholder 5"/>
          <p:cNvSpPr>
            <a:spLocks noGrp="1"/>
          </p:cNvSpPr>
          <p:nvPr>
            <p:ph type="sldNum" sz="quarter" idx="4"/>
          </p:nvPr>
        </p:nvSpPr>
        <p:spPr>
          <a:xfrm>
            <a:off x="7010400" y="6487696"/>
            <a:ext cx="2133600" cy="365125"/>
          </a:xfrm>
          <a:prstGeom prst="rect">
            <a:avLst/>
          </a:prstGeom>
        </p:spPr>
        <p:txBody>
          <a:bodyPr vert="horz" lIns="91440" tIns="45720" rIns="91440" bIns="45720" rtlCol="0" anchor="ctr"/>
          <a:lstStyle>
            <a:lvl1pPr algn="r">
              <a:defRPr sz="1200">
                <a:solidFill>
                  <a:schemeClr val="tx1"/>
                </a:solidFill>
              </a:defRPr>
            </a:lvl1pPr>
          </a:lstStyle>
          <a:p>
            <a:r>
              <a:rPr lang="en-US" dirty="0" smtClean="0"/>
              <a:t>3-</a:t>
            </a:r>
            <a:fld id="{3BA836C6-F704-448B-94C4-5B456B503172}" type="slidenum">
              <a:rPr lang="en-US" smtClean="0"/>
              <a:pPr/>
              <a:t>‹#›</a:t>
            </a:fld>
            <a:endParaRPr lang="en-US" dirty="0"/>
          </a:p>
        </p:txBody>
      </p:sp>
      <p:cxnSp>
        <p:nvCxnSpPr>
          <p:cNvPr id="9" name="Straight Connector 8"/>
          <p:cNvCxnSpPr/>
          <p:nvPr userDrawn="1"/>
        </p:nvCxnSpPr>
        <p:spPr>
          <a:xfrm>
            <a:off x="0" y="1524000"/>
            <a:ext cx="9144000" cy="0"/>
          </a:xfrm>
          <a:prstGeom prst="line">
            <a:avLst/>
          </a:prstGeom>
          <a:ln w="38100">
            <a:solidFill>
              <a:schemeClr val="accent1">
                <a:lumMod val="75000"/>
              </a:schemeClr>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57200" y="6400800"/>
            <a:ext cx="8229600" cy="0"/>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5501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461963" indent="-461963" algn="l" defTabSz="914400" rtl="0" eaLnBrk="1" latinLnBrk="0" hangingPunct="1">
        <a:spcBef>
          <a:spcPct val="20000"/>
        </a:spcBef>
        <a:buClr>
          <a:srgbClr val="00CC00"/>
        </a:buClr>
        <a:buSzPct val="125000"/>
        <a:buFont typeface="Wingdings" panose="05000000000000000000" pitchFamily="2" charset="2"/>
        <a:buChar char="ª"/>
        <a:defRPr sz="3200" kern="1200">
          <a:solidFill>
            <a:schemeClr val="tx1"/>
          </a:solidFill>
          <a:latin typeface="+mn-lt"/>
          <a:ea typeface="+mn-ea"/>
          <a:cs typeface="+mn-cs"/>
        </a:defRPr>
      </a:lvl1pPr>
      <a:lvl2pPr marL="798513" indent="-341313" algn="l" defTabSz="914400" rtl="0" eaLnBrk="1" latinLnBrk="0" hangingPunct="1">
        <a:spcBef>
          <a:spcPct val="20000"/>
        </a:spcBef>
        <a:buClr>
          <a:schemeClr val="tx2">
            <a:lumMod val="75000"/>
          </a:schemeClr>
        </a:buClr>
        <a:buFont typeface="Wingdings 3" panose="05040102010807070707" pitchFamily="18" charset="2"/>
        <a:buChar char="9"/>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24400" y="457201"/>
            <a:ext cx="4191000" cy="3143250"/>
          </a:xfrm>
        </p:spPr>
        <p:txBody>
          <a:bodyPr/>
          <a:lstStyle/>
          <a:p>
            <a:r>
              <a:rPr lang="en-US" dirty="0"/>
              <a:t>S</a:t>
            </a:r>
            <a:r>
              <a:rPr lang="en-US" dirty="0" smtClean="0"/>
              <a:t>trategy</a:t>
            </a:r>
            <a:r>
              <a:rPr lang="en-US" dirty="0"/>
              <a:t/>
            </a:r>
            <a:br>
              <a:rPr lang="en-US" dirty="0"/>
            </a:br>
            <a:r>
              <a:rPr lang="en-US" dirty="0" smtClean="0"/>
              <a:t>Implementation</a:t>
            </a:r>
            <a:r>
              <a:rPr lang="en-US" dirty="0"/>
              <a:t>:</a:t>
            </a:r>
            <a:br>
              <a:rPr lang="en-US" dirty="0"/>
            </a:br>
            <a:r>
              <a:rPr lang="en-US" dirty="0"/>
              <a:t>Staffing and Directing</a:t>
            </a:r>
          </a:p>
        </p:txBody>
      </p:sp>
      <p:sp>
        <p:nvSpPr>
          <p:cNvPr id="3" name="Subtitle 2"/>
          <p:cNvSpPr>
            <a:spLocks noGrp="1"/>
          </p:cNvSpPr>
          <p:nvPr>
            <p:ph type="subTitle" idx="1"/>
          </p:nvPr>
        </p:nvSpPr>
        <p:spPr/>
        <p:txBody>
          <a:bodyPr/>
          <a:lstStyle/>
          <a:p>
            <a:r>
              <a:rPr lang="en-US" dirty="0" smtClean="0"/>
              <a:t>Chapter 10</a:t>
            </a:r>
            <a:endParaRPr lang="en-US" dirty="0"/>
          </a:p>
        </p:txBody>
      </p:sp>
    </p:spTree>
    <p:extLst>
      <p:ext uri="{BB962C8B-B14F-4D97-AF65-F5344CB8AC3E}">
        <p14:creationId xmlns:p14="http://schemas.microsoft.com/office/powerpoint/2010/main" val="2832396447"/>
      </p:ext>
    </p:extLst>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Problems in Retrenchment</a:t>
            </a:r>
            <a:endParaRPr lang="en-US" dirty="0"/>
          </a:p>
        </p:txBody>
      </p:sp>
      <p:sp>
        <p:nvSpPr>
          <p:cNvPr id="357378" name="Rectangle 2"/>
          <p:cNvSpPr>
            <a:spLocks noGrp="1" noChangeArrowheads="1"/>
          </p:cNvSpPr>
          <p:nvPr>
            <p:ph idx="1"/>
          </p:nvPr>
        </p:nvSpPr>
        <p:spPr/>
        <p:txBody>
          <a:bodyPr>
            <a:normAutofit/>
          </a:bodyPr>
          <a:lstStyle/>
          <a:p>
            <a:r>
              <a:rPr lang="en-US" b="1" dirty="0"/>
              <a:t>Downsizing </a:t>
            </a:r>
            <a:endParaRPr lang="en-US" dirty="0" smtClean="0"/>
          </a:p>
          <a:p>
            <a:pPr lvl="1"/>
            <a:r>
              <a:rPr lang="en-US" dirty="0" smtClean="0"/>
              <a:t>the </a:t>
            </a:r>
            <a:r>
              <a:rPr lang="en-US" dirty="0"/>
              <a:t>planned elimination of positions or </a:t>
            </a:r>
            <a:r>
              <a:rPr lang="en-US" dirty="0" smtClean="0"/>
              <a:t>jobs</a:t>
            </a:r>
            <a:endParaRPr lang="en-US" dirty="0"/>
          </a:p>
          <a:p>
            <a:pPr lvl="1"/>
            <a:r>
              <a:rPr lang="en-US" dirty="0"/>
              <a:t>a</a:t>
            </a:r>
            <a:r>
              <a:rPr lang="en-US" dirty="0" smtClean="0"/>
              <a:t>lso </a:t>
            </a:r>
            <a:r>
              <a:rPr lang="en-US" dirty="0" smtClean="0"/>
              <a:t>called </a:t>
            </a:r>
            <a:r>
              <a:rPr lang="en-US" dirty="0"/>
              <a:t>“rightsizing” or “resizing</a:t>
            </a:r>
            <a:r>
              <a:rPr lang="en-US" dirty="0" smtClean="0"/>
              <a:t>”</a:t>
            </a:r>
            <a:endParaRPr lang="en-US" dirty="0"/>
          </a:p>
          <a:p>
            <a:pPr lvl="1"/>
            <a:endParaRPr lang="en-US" sz="500" dirty="0" smtClean="0"/>
          </a:p>
          <a:p>
            <a:r>
              <a:rPr lang="en-US" altLang="en-US" sz="3000" dirty="0" smtClean="0"/>
              <a:t>Can damage the </a:t>
            </a:r>
            <a:r>
              <a:rPr lang="en-US" altLang="en-US" sz="3000" dirty="0" smtClean="0">
                <a:solidFill>
                  <a:schemeClr val="tx2">
                    <a:lumMod val="60000"/>
                    <a:lumOff val="40000"/>
                  </a:schemeClr>
                </a:solidFill>
              </a:rPr>
              <a:t>learning capacity </a:t>
            </a:r>
            <a:r>
              <a:rPr lang="en-US" altLang="en-US" sz="3000" dirty="0" smtClean="0"/>
              <a:t>of an organization</a:t>
            </a:r>
          </a:p>
          <a:p>
            <a:r>
              <a:rPr lang="en-US" sz="3000" dirty="0"/>
              <a:t>Creativity drops </a:t>
            </a:r>
            <a:r>
              <a:rPr lang="en-US" sz="3000" dirty="0" smtClean="0"/>
              <a:t>significantly and </a:t>
            </a:r>
            <a:r>
              <a:rPr lang="en-US" sz="3000" dirty="0"/>
              <a:t>it becomes very difficult to keep </a:t>
            </a:r>
            <a:r>
              <a:rPr lang="en-US" sz="3000" dirty="0">
                <a:solidFill>
                  <a:schemeClr val="tx2">
                    <a:lumMod val="60000"/>
                    <a:lumOff val="40000"/>
                  </a:schemeClr>
                </a:solidFill>
              </a:rPr>
              <a:t>high performers </a:t>
            </a:r>
            <a:r>
              <a:rPr lang="en-US" sz="3000" dirty="0"/>
              <a:t>from leaving the company</a:t>
            </a:r>
            <a:endParaRPr lang="en-US" altLang="en-US" sz="3000" dirty="0"/>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6" name="Slide Number Placeholder 6"/>
          <p:cNvSpPr>
            <a:spLocks noGrp="1"/>
          </p:cNvSpPr>
          <p:nvPr>
            <p:ph type="sldNum" sz="quarter" idx="12"/>
          </p:nvPr>
        </p:nvSpPr>
        <p:spPr/>
        <p:txBody>
          <a:bodyPr/>
          <a:lstStyle/>
          <a:p>
            <a:endParaRPr lang="en-US" altLang="en-US" dirty="0" smtClean="0"/>
          </a:p>
          <a:p>
            <a:r>
              <a:rPr lang="en-US" altLang="en-US" dirty="0" smtClean="0"/>
              <a:t>10-</a:t>
            </a:r>
            <a:fld id="{98498E6C-7C3F-4364-9394-2D619C3ED556}" type="slidenum">
              <a:rPr lang="en-US" altLang="en-US" smtClean="0"/>
              <a:pPr/>
              <a:t>10</a:t>
            </a:fld>
            <a:endParaRPr lang="en-US" altLang="en-US" dirty="0"/>
          </a:p>
        </p:txBody>
      </p:sp>
    </p:spTree>
    <p:extLst>
      <p:ext uri="{BB962C8B-B14F-4D97-AF65-F5344CB8AC3E}">
        <p14:creationId xmlns:p14="http://schemas.microsoft.com/office/powerpoint/2010/main" val="2431809953"/>
      </p:ext>
    </p:extLst>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ltLang="en-US" dirty="0" smtClean="0"/>
              <a:t>Guidelines for </a:t>
            </a:r>
            <a:br>
              <a:rPr lang="en-US" altLang="en-US" dirty="0" smtClean="0"/>
            </a:br>
            <a:r>
              <a:rPr lang="en-US" altLang="en-US" dirty="0" smtClean="0"/>
              <a:t>Successful Downsizing</a:t>
            </a:r>
            <a:endParaRPr lang="en-US" dirty="0"/>
          </a:p>
        </p:txBody>
      </p:sp>
      <p:sp>
        <p:nvSpPr>
          <p:cNvPr id="358402" name="Rectangle 2"/>
          <p:cNvSpPr>
            <a:spLocks noGrp="1" noChangeArrowheads="1"/>
          </p:cNvSpPr>
          <p:nvPr>
            <p:ph idx="1"/>
          </p:nvPr>
        </p:nvSpPr>
        <p:spPr/>
        <p:txBody>
          <a:bodyPr>
            <a:normAutofit/>
          </a:bodyPr>
          <a:lstStyle/>
          <a:p>
            <a:r>
              <a:rPr lang="en-US" altLang="en-US" sz="3000" dirty="0" smtClean="0"/>
              <a:t>Eliminate </a:t>
            </a:r>
            <a:r>
              <a:rPr lang="en-US" altLang="en-US" sz="3000" dirty="0" smtClean="0">
                <a:solidFill>
                  <a:schemeClr val="tx2">
                    <a:lumMod val="60000"/>
                    <a:lumOff val="40000"/>
                  </a:schemeClr>
                </a:solidFill>
              </a:rPr>
              <a:t>unnecessary work </a:t>
            </a:r>
            <a:r>
              <a:rPr lang="en-US" altLang="en-US" sz="3000" dirty="0" smtClean="0"/>
              <a:t>instead of making across the board cuts</a:t>
            </a:r>
          </a:p>
          <a:p>
            <a:r>
              <a:rPr lang="en-US" altLang="en-US" sz="3000" dirty="0" smtClean="0"/>
              <a:t>Contract out work that others can do cheaper</a:t>
            </a:r>
          </a:p>
          <a:p>
            <a:r>
              <a:rPr lang="en-US" altLang="en-US" sz="3000" dirty="0" smtClean="0"/>
              <a:t>Plan for </a:t>
            </a:r>
            <a:r>
              <a:rPr lang="en-US" altLang="en-US" sz="3000" dirty="0" smtClean="0">
                <a:solidFill>
                  <a:schemeClr val="tx2">
                    <a:lumMod val="60000"/>
                    <a:lumOff val="40000"/>
                  </a:schemeClr>
                </a:solidFill>
              </a:rPr>
              <a:t>long-run efficiencies</a:t>
            </a:r>
          </a:p>
          <a:p>
            <a:r>
              <a:rPr lang="en-US" altLang="en-US" sz="3000" dirty="0" smtClean="0"/>
              <a:t>Communicate the reasons for actions</a:t>
            </a:r>
          </a:p>
          <a:p>
            <a:r>
              <a:rPr lang="en-US" altLang="en-US" sz="3000" dirty="0" smtClean="0">
                <a:solidFill>
                  <a:schemeClr val="tx2">
                    <a:lumMod val="60000"/>
                    <a:lumOff val="40000"/>
                  </a:schemeClr>
                </a:solidFill>
              </a:rPr>
              <a:t>Invest </a:t>
            </a:r>
            <a:r>
              <a:rPr lang="en-US" altLang="en-US" sz="3000" dirty="0" smtClean="0"/>
              <a:t>in the remaining employees</a:t>
            </a:r>
          </a:p>
          <a:p>
            <a:r>
              <a:rPr lang="en-US" altLang="en-US" sz="3000" dirty="0" smtClean="0"/>
              <a:t>Develop value added jobs to </a:t>
            </a:r>
            <a:r>
              <a:rPr lang="en-US" altLang="en-US" sz="3000" dirty="0" smtClean="0">
                <a:solidFill>
                  <a:schemeClr val="tx2">
                    <a:lumMod val="60000"/>
                    <a:lumOff val="40000"/>
                  </a:schemeClr>
                </a:solidFill>
              </a:rPr>
              <a:t>balance out </a:t>
            </a:r>
            <a:r>
              <a:rPr lang="en-US" altLang="en-US" sz="3000" dirty="0" smtClean="0"/>
              <a:t>job elimination</a:t>
            </a:r>
            <a:endParaRPr lang="en-US" altLang="en-US" sz="3000" dirty="0"/>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6" name="Slide Number Placeholder 6"/>
          <p:cNvSpPr>
            <a:spLocks noGrp="1"/>
          </p:cNvSpPr>
          <p:nvPr>
            <p:ph type="sldNum" sz="quarter" idx="12"/>
          </p:nvPr>
        </p:nvSpPr>
        <p:spPr/>
        <p:txBody>
          <a:bodyPr/>
          <a:lstStyle/>
          <a:p>
            <a:endParaRPr lang="en-US" altLang="en-US" dirty="0" smtClean="0"/>
          </a:p>
          <a:p>
            <a:r>
              <a:rPr lang="en-US" altLang="en-US" dirty="0" smtClean="0"/>
              <a:t>10-</a:t>
            </a:r>
            <a:fld id="{98BA01F3-A692-44A5-A7DF-CC38B2686E07}" type="slidenum">
              <a:rPr lang="en-US" altLang="en-US" smtClean="0"/>
              <a:pPr/>
              <a:t>11</a:t>
            </a:fld>
            <a:endParaRPr lang="en-US" altLang="en-US" dirty="0"/>
          </a:p>
        </p:txBody>
      </p:sp>
    </p:spTree>
    <p:extLst>
      <p:ext uri="{BB962C8B-B14F-4D97-AF65-F5344CB8AC3E}">
        <p14:creationId xmlns:p14="http://schemas.microsoft.com/office/powerpoint/2010/main" val="1174859711"/>
      </p:ext>
    </p:extLst>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International Issues in Staffing</a:t>
            </a:r>
            <a:endParaRPr lang="en-US" dirty="0"/>
          </a:p>
        </p:txBody>
      </p:sp>
      <p:sp>
        <p:nvSpPr>
          <p:cNvPr id="359426" name="Rectangle 2"/>
          <p:cNvSpPr>
            <a:spLocks noGrp="1" noChangeArrowheads="1"/>
          </p:cNvSpPr>
          <p:nvPr>
            <p:ph idx="1"/>
          </p:nvPr>
        </p:nvSpPr>
        <p:spPr/>
        <p:txBody>
          <a:bodyPr>
            <a:normAutofit/>
          </a:bodyPr>
          <a:lstStyle/>
          <a:p>
            <a:pPr marL="0" indent="0">
              <a:buNone/>
            </a:pPr>
            <a:r>
              <a:rPr lang="en-US" dirty="0" smtClean="0"/>
              <a:t>Companies that do </a:t>
            </a:r>
            <a:r>
              <a:rPr lang="en-US" dirty="0"/>
              <a:t>a good job of managing </a:t>
            </a:r>
            <a:r>
              <a:rPr lang="en-US" b="1" dirty="0">
                <a:solidFill>
                  <a:schemeClr val="tx2">
                    <a:lumMod val="60000"/>
                    <a:lumOff val="40000"/>
                  </a:schemeClr>
                </a:solidFill>
              </a:rPr>
              <a:t>foreign assignments </a:t>
            </a:r>
            <a:r>
              <a:rPr lang="en-US" dirty="0"/>
              <a:t>follow three general practices:</a:t>
            </a:r>
          </a:p>
          <a:p>
            <a:r>
              <a:rPr lang="en-US" sz="2800" dirty="0" smtClean="0"/>
              <a:t>When </a:t>
            </a:r>
            <a:r>
              <a:rPr lang="en-US" sz="2800" dirty="0"/>
              <a:t>making international assignments, they focus on </a:t>
            </a:r>
            <a:r>
              <a:rPr lang="en-US" sz="2800" dirty="0">
                <a:solidFill>
                  <a:schemeClr val="tx2">
                    <a:lumMod val="60000"/>
                    <a:lumOff val="40000"/>
                  </a:schemeClr>
                </a:solidFill>
              </a:rPr>
              <a:t>transferring knowledge </a:t>
            </a:r>
            <a:r>
              <a:rPr lang="en-US" sz="2800" dirty="0" smtClean="0"/>
              <a:t>and </a:t>
            </a:r>
            <a:r>
              <a:rPr lang="en-US" sz="2800" dirty="0" smtClean="0">
                <a:solidFill>
                  <a:schemeClr val="tx2">
                    <a:lumMod val="60000"/>
                    <a:lumOff val="40000"/>
                  </a:schemeClr>
                </a:solidFill>
              </a:rPr>
              <a:t>developing</a:t>
            </a:r>
            <a:r>
              <a:rPr lang="en-US" sz="2800" dirty="0" smtClean="0"/>
              <a:t> </a:t>
            </a:r>
            <a:r>
              <a:rPr lang="en-US" sz="2800" dirty="0">
                <a:solidFill>
                  <a:schemeClr val="tx2">
                    <a:lumMod val="60000"/>
                    <a:lumOff val="40000"/>
                  </a:schemeClr>
                </a:solidFill>
              </a:rPr>
              <a:t>global leadership</a:t>
            </a:r>
            <a:r>
              <a:rPr lang="en-US" sz="2800" dirty="0"/>
              <a:t>.</a:t>
            </a:r>
          </a:p>
          <a:p>
            <a:r>
              <a:rPr lang="en-US" sz="2800" dirty="0" smtClean="0"/>
              <a:t>They </a:t>
            </a:r>
            <a:r>
              <a:rPr lang="en-US" sz="2800" dirty="0"/>
              <a:t>make foreign assignments to people whose technical skills are matched or </a:t>
            </a:r>
            <a:r>
              <a:rPr lang="en-US" sz="2800" dirty="0" smtClean="0"/>
              <a:t>exceeded by </a:t>
            </a:r>
            <a:r>
              <a:rPr lang="en-US" sz="2800" dirty="0"/>
              <a:t>their </a:t>
            </a:r>
            <a:r>
              <a:rPr lang="en-US" sz="2800" dirty="0">
                <a:solidFill>
                  <a:schemeClr val="tx2">
                    <a:lumMod val="60000"/>
                    <a:lumOff val="40000"/>
                  </a:schemeClr>
                </a:solidFill>
              </a:rPr>
              <a:t>cross-cultural abilities</a:t>
            </a:r>
            <a:r>
              <a:rPr lang="en-US" sz="2800" dirty="0" smtClean="0"/>
              <a:t>.</a:t>
            </a:r>
            <a:endParaRPr lang="en-US" sz="2800" dirty="0"/>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6" name="Slide Number Placeholder 6"/>
          <p:cNvSpPr>
            <a:spLocks noGrp="1"/>
          </p:cNvSpPr>
          <p:nvPr>
            <p:ph type="sldNum" sz="quarter" idx="12"/>
          </p:nvPr>
        </p:nvSpPr>
        <p:spPr/>
        <p:txBody>
          <a:bodyPr/>
          <a:lstStyle/>
          <a:p>
            <a:endParaRPr lang="en-US" altLang="en-US" dirty="0" smtClean="0"/>
          </a:p>
          <a:p>
            <a:r>
              <a:rPr lang="en-US" altLang="en-US" dirty="0" smtClean="0"/>
              <a:t>10-</a:t>
            </a:r>
            <a:fld id="{A934EA37-A13E-4A16-AFE7-1E4D6B04757C}" type="slidenum">
              <a:rPr lang="en-US" altLang="en-US" smtClean="0"/>
              <a:pPr/>
              <a:t>12</a:t>
            </a:fld>
            <a:endParaRPr lang="en-US" altLang="en-US" dirty="0"/>
          </a:p>
        </p:txBody>
      </p:sp>
    </p:spTree>
    <p:extLst>
      <p:ext uri="{BB962C8B-B14F-4D97-AF65-F5344CB8AC3E}">
        <p14:creationId xmlns:p14="http://schemas.microsoft.com/office/powerpoint/2010/main" val="234044677"/>
      </p:ext>
    </p:extLst>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International Issues in Staffing</a:t>
            </a:r>
            <a:endParaRPr lang="en-US" dirty="0"/>
          </a:p>
        </p:txBody>
      </p:sp>
      <p:sp>
        <p:nvSpPr>
          <p:cNvPr id="3" name="Content Placeholder 2"/>
          <p:cNvSpPr>
            <a:spLocks noGrp="1"/>
          </p:cNvSpPr>
          <p:nvPr>
            <p:ph idx="1"/>
          </p:nvPr>
        </p:nvSpPr>
        <p:spPr/>
        <p:txBody>
          <a:bodyPr/>
          <a:lstStyle/>
          <a:p>
            <a:r>
              <a:rPr lang="en-US" dirty="0"/>
              <a:t>They end foreign assignments with a </a:t>
            </a:r>
            <a:r>
              <a:rPr lang="en-US" dirty="0">
                <a:solidFill>
                  <a:schemeClr val="tx2">
                    <a:lumMod val="60000"/>
                    <a:lumOff val="40000"/>
                  </a:schemeClr>
                </a:solidFill>
              </a:rPr>
              <a:t>deliberate repatriation process</a:t>
            </a:r>
            <a:r>
              <a:rPr lang="en-US" dirty="0"/>
              <a:t>, with career guidance and jobs where the employees can apply what they learned in their </a:t>
            </a:r>
            <a:r>
              <a:rPr lang="en-US" dirty="0" smtClean="0"/>
              <a:t>assignments.</a:t>
            </a:r>
            <a:endParaRPr lang="en-US" altLang="en-US" dirty="0"/>
          </a:p>
          <a:p>
            <a:endParaRPr lang="en-US" dirty="0"/>
          </a:p>
        </p:txBody>
      </p:sp>
      <p:sp>
        <p:nvSpPr>
          <p:cNvPr id="4" name="Footer Placeholder 3"/>
          <p:cNvSpPr>
            <a:spLocks noGrp="1"/>
          </p:cNvSpPr>
          <p:nvPr>
            <p:ph type="ftr" sz="quarter" idx="11"/>
          </p:nvPr>
        </p:nvSpPr>
        <p:spPr/>
        <p:txBody>
          <a:bodyPr/>
          <a:lstStyle/>
          <a:p>
            <a:r>
              <a:rPr lang="en-US" dirty="0" smtClean="0"/>
              <a:t>Copyright © 2015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10-</a:t>
            </a:r>
            <a:fld id="{3BA836C6-F704-448B-94C4-5B456B503172}" type="slidenum">
              <a:rPr lang="en-US" smtClean="0"/>
              <a:pPr/>
              <a:t>13</a:t>
            </a:fld>
            <a:endParaRPr lang="en-US" dirty="0"/>
          </a:p>
        </p:txBody>
      </p:sp>
    </p:spTree>
    <p:extLst>
      <p:ext uri="{BB962C8B-B14F-4D97-AF65-F5344CB8AC3E}">
        <p14:creationId xmlns:p14="http://schemas.microsoft.com/office/powerpoint/2010/main" val="2570853780"/>
      </p:ext>
    </p:ext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International Issues in Staffing</a:t>
            </a:r>
            <a:endParaRPr lang="en-US" dirty="0"/>
          </a:p>
        </p:txBody>
      </p:sp>
      <p:sp>
        <p:nvSpPr>
          <p:cNvPr id="3" name="Content Placeholder 2"/>
          <p:cNvSpPr>
            <a:spLocks noGrp="1"/>
          </p:cNvSpPr>
          <p:nvPr>
            <p:ph idx="1"/>
          </p:nvPr>
        </p:nvSpPr>
        <p:spPr/>
        <p:txBody>
          <a:bodyPr/>
          <a:lstStyle/>
          <a:p>
            <a:r>
              <a:rPr lang="en-US" b="1" dirty="0" smtClean="0"/>
              <a:t>Stealth expatriates </a:t>
            </a:r>
          </a:p>
          <a:p>
            <a:pPr lvl="1"/>
            <a:r>
              <a:rPr lang="en-US" dirty="0" smtClean="0"/>
              <a:t>managers that are either cross-border commuters (especially in the EU) or the accidental expatriate who goes on many business trips or temporary assignments due to offshoring and/or international joint ventures</a:t>
            </a:r>
            <a:endParaRPr lang="en-US" dirty="0"/>
          </a:p>
        </p:txBody>
      </p:sp>
      <p:sp>
        <p:nvSpPr>
          <p:cNvPr id="4" name="Footer Placeholder 3"/>
          <p:cNvSpPr>
            <a:spLocks noGrp="1"/>
          </p:cNvSpPr>
          <p:nvPr>
            <p:ph type="ftr" sz="quarter" idx="11"/>
          </p:nvPr>
        </p:nvSpPr>
        <p:spPr/>
        <p:txBody>
          <a:bodyPr/>
          <a:lstStyle/>
          <a:p>
            <a:r>
              <a:rPr lang="en-US" dirty="0" smtClean="0"/>
              <a:t>Copyright © 2015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10-</a:t>
            </a:r>
            <a:fld id="{3BA836C6-F704-448B-94C4-5B456B503172}" type="slidenum">
              <a:rPr lang="en-US" smtClean="0"/>
              <a:pPr/>
              <a:t>14</a:t>
            </a:fld>
            <a:endParaRPr lang="en-US" dirty="0"/>
          </a:p>
        </p:txBody>
      </p:sp>
    </p:spTree>
    <p:extLst>
      <p:ext uri="{BB962C8B-B14F-4D97-AF65-F5344CB8AC3E}">
        <p14:creationId xmlns:p14="http://schemas.microsoft.com/office/powerpoint/2010/main" val="2223874399"/>
      </p:ext>
    </p:extLst>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Leading </a:t>
            </a:r>
            <a:endParaRPr lang="en-US" dirty="0"/>
          </a:p>
        </p:txBody>
      </p:sp>
      <p:sp>
        <p:nvSpPr>
          <p:cNvPr id="360450" name="Rectangle 2"/>
          <p:cNvSpPr>
            <a:spLocks noGrp="1" noChangeArrowheads="1"/>
          </p:cNvSpPr>
          <p:nvPr>
            <p:ph idx="1"/>
          </p:nvPr>
        </p:nvSpPr>
        <p:spPr/>
        <p:txBody>
          <a:bodyPr>
            <a:normAutofit/>
          </a:bodyPr>
          <a:lstStyle/>
          <a:p>
            <a:r>
              <a:rPr lang="en-US" altLang="en-US" b="1" dirty="0" smtClean="0"/>
              <a:t>Implementation</a:t>
            </a:r>
            <a:r>
              <a:rPr lang="en-US" altLang="en-US" dirty="0" smtClean="0"/>
              <a:t>  </a:t>
            </a:r>
          </a:p>
          <a:p>
            <a:pPr lvl="1"/>
            <a:r>
              <a:rPr lang="en-US" altLang="en-US" dirty="0" smtClean="0"/>
              <a:t>involves leading and coaching people to use their abilities and skills most effectively and efficiently to achieve organizational objectives</a:t>
            </a:r>
          </a:p>
          <a:p>
            <a:pPr lvl="1"/>
            <a:endParaRPr lang="en-US" altLang="en-US" sz="800" dirty="0" smtClean="0"/>
          </a:p>
          <a:p>
            <a:r>
              <a:rPr lang="en-US" sz="3000" dirty="0"/>
              <a:t>Without direction, </a:t>
            </a:r>
            <a:r>
              <a:rPr lang="en-US" sz="3000" dirty="0" smtClean="0"/>
              <a:t>people tend </a:t>
            </a:r>
            <a:r>
              <a:rPr lang="en-US" sz="3000" dirty="0"/>
              <a:t>to do their work according to their </a:t>
            </a:r>
            <a:r>
              <a:rPr lang="en-US" sz="3000" dirty="0">
                <a:solidFill>
                  <a:schemeClr val="tx2">
                    <a:lumMod val="60000"/>
                    <a:lumOff val="40000"/>
                  </a:schemeClr>
                </a:solidFill>
              </a:rPr>
              <a:t>personal view </a:t>
            </a:r>
            <a:r>
              <a:rPr lang="en-US" sz="3000" dirty="0"/>
              <a:t>of what tasks should be done, </a:t>
            </a:r>
            <a:r>
              <a:rPr lang="en-US" sz="3000" dirty="0" smtClean="0"/>
              <a:t>how </a:t>
            </a:r>
            <a:r>
              <a:rPr lang="en-US" sz="3000" dirty="0" smtClean="0"/>
              <a:t>and </a:t>
            </a:r>
            <a:r>
              <a:rPr lang="en-US" sz="3000" dirty="0"/>
              <a:t>in what order.</a:t>
            </a:r>
            <a:endParaRPr lang="en-US" altLang="en-US" sz="3000" dirty="0" smtClean="0"/>
          </a:p>
          <a:p>
            <a:endParaRPr lang="en-US" altLang="en-US" dirty="0"/>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6" name="Slide Number Placeholder 6"/>
          <p:cNvSpPr>
            <a:spLocks noGrp="1"/>
          </p:cNvSpPr>
          <p:nvPr>
            <p:ph type="sldNum" sz="quarter" idx="12"/>
          </p:nvPr>
        </p:nvSpPr>
        <p:spPr/>
        <p:txBody>
          <a:bodyPr/>
          <a:lstStyle/>
          <a:p>
            <a:endParaRPr lang="en-US" altLang="en-US" dirty="0" smtClean="0"/>
          </a:p>
          <a:p>
            <a:r>
              <a:rPr lang="en-US" altLang="en-US" dirty="0" smtClean="0"/>
              <a:t>10-</a:t>
            </a:r>
            <a:fld id="{7AEE2140-FD03-40A1-9086-CD2738C54D4A}" type="slidenum">
              <a:rPr lang="en-US" altLang="en-US" smtClean="0"/>
              <a:pPr/>
              <a:t>15</a:t>
            </a:fld>
            <a:endParaRPr lang="en-US" altLang="en-US" dirty="0"/>
          </a:p>
        </p:txBody>
      </p:sp>
    </p:spTree>
    <p:extLst>
      <p:ext uri="{BB962C8B-B14F-4D97-AF65-F5344CB8AC3E}">
        <p14:creationId xmlns:p14="http://schemas.microsoft.com/office/powerpoint/2010/main" val="3229692959"/>
      </p:ext>
    </p:extLst>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Managing Corporate Culture</a:t>
            </a:r>
            <a:endParaRPr lang="en-US" dirty="0"/>
          </a:p>
        </p:txBody>
      </p:sp>
      <p:sp>
        <p:nvSpPr>
          <p:cNvPr id="376834" name="Rectangle 2"/>
          <p:cNvSpPr>
            <a:spLocks noGrp="1" noChangeArrowheads="1"/>
          </p:cNvSpPr>
          <p:nvPr>
            <p:ph idx="1"/>
          </p:nvPr>
        </p:nvSpPr>
        <p:spPr/>
        <p:txBody>
          <a:bodyPr>
            <a:normAutofit/>
          </a:bodyPr>
          <a:lstStyle/>
          <a:p>
            <a:r>
              <a:rPr lang="en-US" altLang="en-US" sz="3000" dirty="0" smtClean="0"/>
              <a:t>Strong cultures are </a:t>
            </a:r>
            <a:r>
              <a:rPr lang="en-US" altLang="en-US" sz="3000" dirty="0" smtClean="0">
                <a:solidFill>
                  <a:schemeClr val="tx2">
                    <a:lumMod val="60000"/>
                    <a:lumOff val="40000"/>
                  </a:schemeClr>
                </a:solidFill>
              </a:rPr>
              <a:t>resistant</a:t>
            </a:r>
            <a:r>
              <a:rPr lang="en-US" altLang="en-US" sz="3000" dirty="0" smtClean="0"/>
              <a:t> to </a:t>
            </a:r>
            <a:r>
              <a:rPr lang="en-US" altLang="en-US" sz="3000" dirty="0" smtClean="0"/>
              <a:t>change.</a:t>
            </a:r>
            <a:endParaRPr lang="en-US" altLang="en-US" sz="3000" dirty="0" smtClean="0"/>
          </a:p>
          <a:p>
            <a:r>
              <a:rPr lang="en-US" altLang="en-US" sz="3000" dirty="0" smtClean="0">
                <a:solidFill>
                  <a:schemeClr val="tx2">
                    <a:lumMod val="60000"/>
                    <a:lumOff val="40000"/>
                  </a:schemeClr>
                </a:solidFill>
              </a:rPr>
              <a:t>Optimal culture </a:t>
            </a:r>
            <a:r>
              <a:rPr lang="en-US" altLang="en-US" sz="3000" dirty="0" smtClean="0"/>
              <a:t>supports mission and </a:t>
            </a:r>
            <a:r>
              <a:rPr lang="en-US" altLang="en-US" sz="3000" dirty="0" smtClean="0"/>
              <a:t>strategies.</a:t>
            </a:r>
            <a:endParaRPr lang="en-US" altLang="en-US" sz="3000" dirty="0" smtClean="0"/>
          </a:p>
          <a:p>
            <a:endParaRPr lang="en-US" altLang="en-US" sz="500" dirty="0" smtClean="0"/>
          </a:p>
          <a:p>
            <a:r>
              <a:rPr lang="en-US" sz="3000" dirty="0" smtClean="0"/>
              <a:t>Management must </a:t>
            </a:r>
            <a:r>
              <a:rPr lang="en-US" sz="3000" dirty="0"/>
              <a:t>evaluate what a particular </a:t>
            </a:r>
            <a:r>
              <a:rPr lang="en-US" sz="3000" dirty="0">
                <a:solidFill>
                  <a:schemeClr val="tx2">
                    <a:lumMod val="60000"/>
                    <a:lumOff val="40000"/>
                  </a:schemeClr>
                </a:solidFill>
              </a:rPr>
              <a:t>change in strategy </a:t>
            </a:r>
            <a:r>
              <a:rPr lang="en-US" sz="3000" dirty="0"/>
              <a:t>means to the corporate culture, </a:t>
            </a:r>
            <a:r>
              <a:rPr lang="en-US" sz="3000" dirty="0" smtClean="0">
                <a:solidFill>
                  <a:schemeClr val="tx2">
                    <a:lumMod val="60000"/>
                    <a:lumOff val="40000"/>
                  </a:schemeClr>
                </a:solidFill>
              </a:rPr>
              <a:t>assess </a:t>
            </a:r>
            <a:r>
              <a:rPr lang="en-US" sz="3000" dirty="0" smtClean="0"/>
              <a:t>whether </a:t>
            </a:r>
            <a:r>
              <a:rPr lang="en-US" sz="3000" dirty="0"/>
              <a:t>a change in culture is </a:t>
            </a:r>
            <a:r>
              <a:rPr lang="en-US" sz="3000" dirty="0" smtClean="0"/>
              <a:t>needed </a:t>
            </a:r>
            <a:r>
              <a:rPr lang="en-US" sz="3000" dirty="0"/>
              <a:t>and decide whether an attempt to change the culture </a:t>
            </a:r>
            <a:r>
              <a:rPr lang="en-US" sz="3000" dirty="0" smtClean="0"/>
              <a:t>is worth </a:t>
            </a:r>
            <a:r>
              <a:rPr lang="en-US" sz="3000" dirty="0"/>
              <a:t>the </a:t>
            </a:r>
            <a:r>
              <a:rPr lang="en-US" sz="3000" dirty="0">
                <a:solidFill>
                  <a:schemeClr val="tx2">
                    <a:lumMod val="60000"/>
                    <a:lumOff val="40000"/>
                  </a:schemeClr>
                </a:solidFill>
              </a:rPr>
              <a:t>likely costs</a:t>
            </a:r>
            <a:r>
              <a:rPr lang="en-US" sz="3000" dirty="0"/>
              <a:t>.</a:t>
            </a:r>
            <a:endParaRPr lang="en-US" altLang="en-US" sz="3000" dirty="0"/>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6" name="Slide Number Placeholder 6"/>
          <p:cNvSpPr>
            <a:spLocks noGrp="1"/>
          </p:cNvSpPr>
          <p:nvPr>
            <p:ph type="sldNum" sz="quarter" idx="12"/>
          </p:nvPr>
        </p:nvSpPr>
        <p:spPr/>
        <p:txBody>
          <a:bodyPr/>
          <a:lstStyle/>
          <a:p>
            <a:endParaRPr lang="en-US" altLang="en-US" dirty="0" smtClean="0"/>
          </a:p>
          <a:p>
            <a:r>
              <a:rPr lang="en-US" altLang="en-US" dirty="0" smtClean="0"/>
              <a:t>10-</a:t>
            </a:r>
            <a:fld id="{1BF0F5BC-9A8F-44CE-A28A-CFB6896C4F10}" type="slidenum">
              <a:rPr lang="en-US" altLang="en-US" smtClean="0"/>
              <a:pPr/>
              <a:t>16</a:t>
            </a:fld>
            <a:endParaRPr lang="en-US" altLang="en-US" dirty="0"/>
          </a:p>
        </p:txBody>
      </p:sp>
    </p:spTree>
    <p:extLst>
      <p:ext uri="{BB962C8B-B14F-4D97-AF65-F5344CB8AC3E}">
        <p14:creationId xmlns:p14="http://schemas.microsoft.com/office/powerpoint/2010/main" val="1619112763"/>
      </p:ext>
    </p:extLst>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ltLang="en-US" dirty="0" smtClean="0"/>
              <a:t>Assessing Strategy—Culture </a:t>
            </a:r>
            <a:r>
              <a:rPr lang="en-US" altLang="en-US" dirty="0" smtClean="0"/>
              <a:t>Compatibility</a:t>
            </a:r>
            <a:endParaRPr lang="en-US" dirty="0"/>
          </a:p>
        </p:txBody>
      </p:sp>
      <p:sp>
        <p:nvSpPr>
          <p:cNvPr id="361474" name="Rectangle 2"/>
          <p:cNvSpPr>
            <a:spLocks noGrp="1" noChangeArrowheads="1"/>
          </p:cNvSpPr>
          <p:nvPr>
            <p:ph idx="1"/>
          </p:nvPr>
        </p:nvSpPr>
        <p:spPr/>
        <p:txBody>
          <a:bodyPr>
            <a:normAutofit/>
          </a:bodyPr>
          <a:lstStyle/>
          <a:p>
            <a:r>
              <a:rPr lang="en-US" altLang="en-US" sz="3000" dirty="0" smtClean="0"/>
              <a:t>Is the proposed strategy compatible with the company’s </a:t>
            </a:r>
            <a:r>
              <a:rPr lang="en-US" altLang="en-US" sz="3000" dirty="0" smtClean="0">
                <a:solidFill>
                  <a:schemeClr val="tx2">
                    <a:lumMod val="60000"/>
                    <a:lumOff val="40000"/>
                  </a:schemeClr>
                </a:solidFill>
              </a:rPr>
              <a:t>current culture</a:t>
            </a:r>
            <a:r>
              <a:rPr lang="en-US" altLang="en-US" sz="3000" dirty="0" smtClean="0"/>
              <a:t>?</a:t>
            </a:r>
          </a:p>
          <a:p>
            <a:r>
              <a:rPr lang="en-US" altLang="en-US" sz="3000" dirty="0" smtClean="0"/>
              <a:t>Can the culture be </a:t>
            </a:r>
            <a:r>
              <a:rPr lang="en-US" altLang="en-US" sz="3000" dirty="0" smtClean="0">
                <a:solidFill>
                  <a:schemeClr val="tx2">
                    <a:lumMod val="60000"/>
                    <a:lumOff val="40000"/>
                  </a:schemeClr>
                </a:solidFill>
              </a:rPr>
              <a:t>easily modified </a:t>
            </a:r>
            <a:r>
              <a:rPr lang="en-US" altLang="en-US" sz="3000" dirty="0" smtClean="0"/>
              <a:t>to make it more compatible with the new strategy?</a:t>
            </a:r>
          </a:p>
          <a:p>
            <a:r>
              <a:rPr lang="en-US" altLang="en-US" sz="3000" dirty="0" smtClean="0"/>
              <a:t>Is management </a:t>
            </a:r>
            <a:r>
              <a:rPr lang="en-US" altLang="en-US" sz="3000" dirty="0" smtClean="0">
                <a:solidFill>
                  <a:schemeClr val="tx2">
                    <a:lumMod val="60000"/>
                    <a:lumOff val="40000"/>
                  </a:schemeClr>
                </a:solidFill>
              </a:rPr>
              <a:t>willing and able </a:t>
            </a:r>
            <a:r>
              <a:rPr lang="en-US" altLang="en-US" sz="3000" dirty="0" smtClean="0"/>
              <a:t>to make major organizational changes and accept probable delays and a likely increase in costs?</a:t>
            </a:r>
          </a:p>
          <a:p>
            <a:r>
              <a:rPr lang="en-US" altLang="en-US" sz="3000" dirty="0" smtClean="0"/>
              <a:t>Is management still </a:t>
            </a:r>
            <a:r>
              <a:rPr lang="en-US" altLang="en-US" sz="3000" dirty="0" smtClean="0">
                <a:solidFill>
                  <a:schemeClr val="tx2">
                    <a:lumMod val="60000"/>
                    <a:lumOff val="40000"/>
                  </a:schemeClr>
                </a:solidFill>
              </a:rPr>
              <a:t>committed</a:t>
            </a:r>
            <a:r>
              <a:rPr lang="en-US" altLang="en-US" sz="3000" dirty="0" smtClean="0"/>
              <a:t> to implementing the strategy?</a:t>
            </a:r>
            <a:endParaRPr lang="en-US" altLang="en-US" sz="3000" dirty="0"/>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6" name="Slide Number Placeholder 6"/>
          <p:cNvSpPr>
            <a:spLocks noGrp="1"/>
          </p:cNvSpPr>
          <p:nvPr>
            <p:ph type="sldNum" sz="quarter" idx="12"/>
          </p:nvPr>
        </p:nvSpPr>
        <p:spPr/>
        <p:txBody>
          <a:bodyPr/>
          <a:lstStyle/>
          <a:p>
            <a:endParaRPr lang="en-US" altLang="en-US" dirty="0" smtClean="0"/>
          </a:p>
          <a:p>
            <a:r>
              <a:rPr lang="en-US" altLang="en-US" dirty="0" smtClean="0"/>
              <a:t>10-</a:t>
            </a:r>
            <a:fld id="{558954E3-2660-4CA6-B2C5-A8D193D89E08}" type="slidenum">
              <a:rPr lang="en-US" altLang="en-US" smtClean="0"/>
              <a:pPr/>
              <a:t>17</a:t>
            </a:fld>
            <a:endParaRPr lang="en-US" altLang="en-US" dirty="0"/>
          </a:p>
        </p:txBody>
      </p:sp>
    </p:spTree>
    <p:extLst>
      <p:ext uri="{BB962C8B-B14F-4D97-AF65-F5344CB8AC3E}">
        <p14:creationId xmlns:p14="http://schemas.microsoft.com/office/powerpoint/2010/main" val="2886455938"/>
      </p:ext>
    </p:extLst>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Assessing </a:t>
            </a:r>
            <a:r>
              <a:rPr lang="en-US" dirty="0" smtClean="0"/>
              <a:t>Strategy—Culture </a:t>
            </a:r>
            <a:r>
              <a:rPr lang="en-US" dirty="0"/>
              <a:t>Compatibility</a:t>
            </a:r>
          </a:p>
        </p:txBody>
      </p:sp>
      <p:sp>
        <p:nvSpPr>
          <p:cNvPr id="2" name="Footer Placeholder 1"/>
          <p:cNvSpPr>
            <a:spLocks noGrp="1"/>
          </p:cNvSpPr>
          <p:nvPr>
            <p:ph type="ftr" sz="quarter" idx="11"/>
          </p:nvPr>
        </p:nvSpPr>
        <p:spPr/>
        <p:txBody>
          <a:bodyPr/>
          <a:lstStyle/>
          <a:p>
            <a:r>
              <a:rPr lang="en-US" dirty="0" smtClean="0"/>
              <a:t>Copyright © 2015 Pearson Education, Inc. </a:t>
            </a:r>
            <a:endParaRPr lang="en-US" dirty="0"/>
          </a:p>
        </p:txBody>
      </p:sp>
      <p:sp>
        <p:nvSpPr>
          <p:cNvPr id="6" name="Slide Number Placeholder 6"/>
          <p:cNvSpPr>
            <a:spLocks noGrp="1"/>
          </p:cNvSpPr>
          <p:nvPr>
            <p:ph type="sldNum" sz="quarter" idx="12"/>
          </p:nvPr>
        </p:nvSpPr>
        <p:spPr/>
        <p:txBody>
          <a:bodyPr/>
          <a:lstStyle/>
          <a:p>
            <a:endParaRPr lang="en-US" altLang="en-US" dirty="0"/>
          </a:p>
          <a:p>
            <a:r>
              <a:rPr lang="en-US" altLang="en-US" dirty="0"/>
              <a:t>10-</a:t>
            </a:r>
            <a:fld id="{26ED5A00-5132-4033-AA5F-2A607221FA14}" type="slidenum">
              <a:rPr lang="en-US" altLang="en-US"/>
              <a:pPr/>
              <a:t>18</a:t>
            </a:fld>
            <a:endParaRPr lang="en-US" alt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7510" y="1676400"/>
            <a:ext cx="5868981"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0" y="1676400"/>
            <a:ext cx="1637510" cy="381000"/>
          </a:xfrm>
          <a:prstGeom prst="rect">
            <a:avLst/>
          </a:prstGeom>
          <a:noFill/>
        </p:spPr>
        <p:txBody>
          <a:bodyPr wrap="square" rtlCol="0">
            <a:spAutoFit/>
          </a:bodyPr>
          <a:lstStyle/>
          <a:p>
            <a:r>
              <a:rPr lang="en-US" dirty="0" smtClean="0"/>
              <a:t>Figure 10-1</a:t>
            </a:r>
            <a:endParaRPr lang="en-US" dirty="0"/>
          </a:p>
        </p:txBody>
      </p:sp>
    </p:spTree>
    <p:extLst>
      <p:ext uri="{BB962C8B-B14F-4D97-AF65-F5344CB8AC3E}">
        <p14:creationId xmlns:p14="http://schemas.microsoft.com/office/powerpoint/2010/main" val="1419407160"/>
      </p:ext>
    </p:extLst>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ltLang="en-US" dirty="0" smtClean="0"/>
              <a:t>Managing Cultural Change </a:t>
            </a:r>
            <a:br>
              <a:rPr lang="en-US" altLang="en-US" dirty="0" smtClean="0"/>
            </a:br>
            <a:r>
              <a:rPr lang="en-US" altLang="en-US" dirty="0" smtClean="0"/>
              <a:t>Through Communication</a:t>
            </a:r>
            <a:endParaRPr lang="en-US" dirty="0"/>
          </a:p>
        </p:txBody>
      </p:sp>
      <p:sp>
        <p:nvSpPr>
          <p:cNvPr id="364546" name="Rectangle 2"/>
          <p:cNvSpPr>
            <a:spLocks noGrp="1" noChangeArrowheads="1"/>
          </p:cNvSpPr>
          <p:nvPr>
            <p:ph idx="1"/>
          </p:nvPr>
        </p:nvSpPr>
        <p:spPr/>
        <p:txBody>
          <a:bodyPr>
            <a:normAutofit/>
          </a:bodyPr>
          <a:lstStyle/>
          <a:p>
            <a:pPr marL="0" indent="0">
              <a:buNone/>
            </a:pPr>
            <a:r>
              <a:rPr lang="en-US" dirty="0"/>
              <a:t>Companies in which </a:t>
            </a:r>
            <a:r>
              <a:rPr lang="en-US" dirty="0">
                <a:solidFill>
                  <a:schemeClr val="tx2">
                    <a:lumMod val="60000"/>
                    <a:lumOff val="40000"/>
                  </a:schemeClr>
                </a:solidFill>
              </a:rPr>
              <a:t>major cultural changes </a:t>
            </a:r>
            <a:r>
              <a:rPr lang="en-US" dirty="0"/>
              <a:t>have successfully taken place had the </a:t>
            </a:r>
            <a:r>
              <a:rPr lang="en-US" dirty="0" smtClean="0"/>
              <a:t>following characteristics </a:t>
            </a:r>
            <a:r>
              <a:rPr lang="en-US" dirty="0"/>
              <a:t>in common:</a:t>
            </a:r>
            <a:endParaRPr lang="en-US" dirty="0" smtClean="0"/>
          </a:p>
          <a:p>
            <a:r>
              <a:rPr lang="en-US" sz="2800" dirty="0" smtClean="0"/>
              <a:t>The </a:t>
            </a:r>
            <a:r>
              <a:rPr lang="en-US" sz="2800" dirty="0"/>
              <a:t>CEO and other top managers had a strategic vision of what the company </a:t>
            </a:r>
            <a:r>
              <a:rPr lang="en-US" sz="2800" dirty="0" smtClean="0"/>
              <a:t>could become </a:t>
            </a:r>
            <a:r>
              <a:rPr lang="en-US" sz="2800" dirty="0"/>
              <a:t>and </a:t>
            </a:r>
            <a:r>
              <a:rPr lang="en-US" sz="2800" dirty="0">
                <a:solidFill>
                  <a:schemeClr val="tx2">
                    <a:lumMod val="60000"/>
                    <a:lumOff val="40000"/>
                  </a:schemeClr>
                </a:solidFill>
              </a:rPr>
              <a:t>communicated that vision </a:t>
            </a:r>
            <a:r>
              <a:rPr lang="en-US" sz="2800" dirty="0"/>
              <a:t>to employees at all levels</a:t>
            </a:r>
            <a:r>
              <a:rPr lang="en-US" sz="2800" dirty="0" smtClean="0"/>
              <a:t>.</a:t>
            </a:r>
          </a:p>
          <a:p>
            <a:endParaRPr lang="en-US" sz="500" dirty="0" smtClean="0"/>
          </a:p>
          <a:p>
            <a:r>
              <a:rPr lang="en-US" sz="2800" dirty="0"/>
              <a:t>The vision was translated into the </a:t>
            </a:r>
            <a:r>
              <a:rPr lang="en-US" sz="2800" dirty="0">
                <a:solidFill>
                  <a:schemeClr val="tx2">
                    <a:lumMod val="60000"/>
                    <a:lumOff val="40000"/>
                  </a:schemeClr>
                </a:solidFill>
              </a:rPr>
              <a:t>key elements </a:t>
            </a:r>
            <a:r>
              <a:rPr lang="en-US" sz="2800" dirty="0"/>
              <a:t>necessary to accomplish that vision.</a:t>
            </a:r>
            <a:endParaRPr lang="en-US" altLang="en-US" sz="2800" dirty="0"/>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6" name="Slide Number Placeholder 6"/>
          <p:cNvSpPr>
            <a:spLocks noGrp="1"/>
          </p:cNvSpPr>
          <p:nvPr>
            <p:ph type="sldNum" sz="quarter" idx="12"/>
          </p:nvPr>
        </p:nvSpPr>
        <p:spPr/>
        <p:txBody>
          <a:bodyPr/>
          <a:lstStyle/>
          <a:p>
            <a:endParaRPr lang="en-US" altLang="en-US" dirty="0" smtClean="0"/>
          </a:p>
          <a:p>
            <a:r>
              <a:rPr lang="en-US" altLang="en-US" dirty="0" smtClean="0"/>
              <a:t>10-</a:t>
            </a:r>
            <a:fld id="{C65426D7-82DB-4C14-92E3-C5F042F859A0}" type="slidenum">
              <a:rPr lang="en-US" altLang="en-US" smtClean="0"/>
              <a:pPr/>
              <a:t>19</a:t>
            </a:fld>
            <a:endParaRPr lang="en-US" altLang="en-US" dirty="0"/>
          </a:p>
        </p:txBody>
      </p:sp>
    </p:spTree>
    <p:extLst>
      <p:ext uri="{BB962C8B-B14F-4D97-AF65-F5344CB8AC3E}">
        <p14:creationId xmlns:p14="http://schemas.microsoft.com/office/powerpoint/2010/main" val="363191800"/>
      </p:ext>
    </p:extLst>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Understand the link between strategy </a:t>
            </a:r>
            <a:r>
              <a:rPr lang="en-US" dirty="0" smtClean="0"/>
              <a:t>and staffing </a:t>
            </a:r>
            <a:r>
              <a:rPr lang="en-US" dirty="0"/>
              <a:t>decisions</a:t>
            </a:r>
          </a:p>
          <a:p>
            <a:r>
              <a:rPr lang="en-US" dirty="0" smtClean="0"/>
              <a:t>Match </a:t>
            </a:r>
            <a:r>
              <a:rPr lang="en-US" dirty="0"/>
              <a:t>the appropriate manager to </a:t>
            </a:r>
            <a:r>
              <a:rPr lang="en-US" dirty="0" smtClean="0"/>
              <a:t>the strategy</a:t>
            </a:r>
            <a:endParaRPr lang="en-US" dirty="0"/>
          </a:p>
          <a:p>
            <a:r>
              <a:rPr lang="en-US" dirty="0" smtClean="0"/>
              <a:t>Understand </a:t>
            </a:r>
            <a:r>
              <a:rPr lang="en-US" dirty="0"/>
              <a:t>how to implement an </a:t>
            </a:r>
            <a:r>
              <a:rPr lang="en-US" dirty="0" smtClean="0"/>
              <a:t>effective downsizing </a:t>
            </a:r>
            <a:r>
              <a:rPr lang="en-US" dirty="0"/>
              <a:t>program</a:t>
            </a:r>
          </a:p>
          <a:p>
            <a:r>
              <a:rPr lang="en-US" dirty="0" smtClean="0"/>
              <a:t>Discuss </a:t>
            </a:r>
            <a:r>
              <a:rPr lang="en-US" dirty="0"/>
              <a:t>important issues in </a:t>
            </a:r>
            <a:r>
              <a:rPr lang="en-US" dirty="0" smtClean="0"/>
              <a:t>effectively staffing </a:t>
            </a:r>
            <a:r>
              <a:rPr lang="en-US" dirty="0"/>
              <a:t>and directing </a:t>
            </a:r>
            <a:r>
              <a:rPr lang="en-US" dirty="0" smtClean="0"/>
              <a:t>international expansion</a:t>
            </a:r>
          </a:p>
          <a:p>
            <a:r>
              <a:rPr lang="en-US" dirty="0"/>
              <a:t>Assess and manage the corporate </a:t>
            </a:r>
            <a:r>
              <a:rPr lang="en-US" dirty="0" smtClean="0"/>
              <a:t>culture’s fit </a:t>
            </a:r>
            <a:r>
              <a:rPr lang="en-US" dirty="0"/>
              <a:t>with a new strategy</a:t>
            </a:r>
          </a:p>
          <a:p>
            <a:r>
              <a:rPr lang="en-US" dirty="0" smtClean="0"/>
              <a:t>Formulate </a:t>
            </a:r>
            <a:r>
              <a:rPr lang="en-US" dirty="0"/>
              <a:t>effective action plans </a:t>
            </a:r>
            <a:r>
              <a:rPr lang="en-US" dirty="0" smtClean="0"/>
              <a:t>when MBO </a:t>
            </a:r>
            <a:r>
              <a:rPr lang="en-US" dirty="0"/>
              <a:t>and TQM are determined </a:t>
            </a:r>
            <a:r>
              <a:rPr lang="en-US" dirty="0" smtClean="0"/>
              <a:t>to be </a:t>
            </a:r>
            <a:r>
              <a:rPr lang="en-US" dirty="0"/>
              <a:t>appropriate methods of </a:t>
            </a:r>
            <a:r>
              <a:rPr lang="en-US" dirty="0" smtClean="0"/>
              <a:t>strategy implementation</a:t>
            </a:r>
          </a:p>
          <a:p>
            <a:endParaRPr lang="en-US" dirty="0"/>
          </a:p>
        </p:txBody>
      </p:sp>
      <p:sp>
        <p:nvSpPr>
          <p:cNvPr id="4" name="Footer Placeholder 3"/>
          <p:cNvSpPr>
            <a:spLocks noGrp="1"/>
          </p:cNvSpPr>
          <p:nvPr>
            <p:ph type="ftr" sz="quarter" idx="11"/>
          </p:nvPr>
        </p:nvSpPr>
        <p:spPr/>
        <p:txBody>
          <a:bodyPr/>
          <a:lstStyle/>
          <a:p>
            <a:r>
              <a:rPr lang="en-US" dirty="0" smtClean="0"/>
              <a:t>Copyright © 2015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10-</a:t>
            </a:r>
            <a:fld id="{3BA836C6-F704-448B-94C4-5B456B503172}" type="slidenum">
              <a:rPr lang="en-US" smtClean="0"/>
              <a:pPr/>
              <a:t>2</a:t>
            </a:fld>
            <a:endParaRPr lang="en-US" dirty="0"/>
          </a:p>
        </p:txBody>
      </p:sp>
    </p:spTree>
    <p:extLst>
      <p:ext uri="{BB962C8B-B14F-4D97-AF65-F5344CB8AC3E}">
        <p14:creationId xmlns:p14="http://schemas.microsoft.com/office/powerpoint/2010/main" val="378052798"/>
      </p:ext>
    </p:extLst>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Methods </a:t>
            </a:r>
            <a:r>
              <a:rPr lang="en-US" dirty="0" smtClean="0"/>
              <a:t>of Managing </a:t>
            </a:r>
            <a:r>
              <a:rPr lang="en-US" dirty="0"/>
              <a:t>the</a:t>
            </a:r>
            <a:br>
              <a:rPr lang="en-US" dirty="0"/>
            </a:br>
            <a:r>
              <a:rPr lang="en-US" dirty="0"/>
              <a:t>Culture of </a:t>
            </a:r>
            <a:r>
              <a:rPr lang="en-US" dirty="0" smtClean="0"/>
              <a:t>an Acquired </a:t>
            </a:r>
            <a:r>
              <a:rPr lang="en-US" dirty="0"/>
              <a:t>Firm</a:t>
            </a:r>
          </a:p>
        </p:txBody>
      </p:sp>
      <p:sp>
        <p:nvSpPr>
          <p:cNvPr id="3" name="Footer Placeholder 2"/>
          <p:cNvSpPr>
            <a:spLocks noGrp="1"/>
          </p:cNvSpPr>
          <p:nvPr>
            <p:ph type="ftr" sz="quarter" idx="11"/>
          </p:nvPr>
        </p:nvSpPr>
        <p:spPr/>
        <p:txBody>
          <a:bodyPr/>
          <a:lstStyle/>
          <a:p>
            <a:r>
              <a:rPr lang="en-US" dirty="0" smtClean="0"/>
              <a:t>Copyright © 2015 Pearson Education, Inc. </a:t>
            </a:r>
            <a:endParaRPr lang="en-US" dirty="0"/>
          </a:p>
        </p:txBody>
      </p:sp>
      <p:sp>
        <p:nvSpPr>
          <p:cNvPr id="4" name="Slide Number Placeholder 3"/>
          <p:cNvSpPr>
            <a:spLocks noGrp="1"/>
          </p:cNvSpPr>
          <p:nvPr>
            <p:ph type="sldNum" sz="quarter" idx="12"/>
          </p:nvPr>
        </p:nvSpPr>
        <p:spPr/>
        <p:txBody>
          <a:bodyPr/>
          <a:lstStyle/>
          <a:p>
            <a:r>
              <a:rPr lang="en-US" dirty="0" smtClean="0"/>
              <a:t>10-</a:t>
            </a:r>
            <a:fld id="{3BA836C6-F704-448B-94C4-5B456B503172}" type="slidenum">
              <a:rPr lang="en-US" smtClean="0"/>
              <a:pPr/>
              <a:t>20</a:t>
            </a:fld>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6300" y="1828800"/>
            <a:ext cx="7391400" cy="4315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52400" y="1752600"/>
            <a:ext cx="2057400" cy="369332"/>
          </a:xfrm>
          <a:prstGeom prst="rect">
            <a:avLst/>
          </a:prstGeom>
          <a:noFill/>
        </p:spPr>
        <p:txBody>
          <a:bodyPr wrap="square" rtlCol="0">
            <a:spAutoFit/>
          </a:bodyPr>
          <a:lstStyle/>
          <a:p>
            <a:r>
              <a:rPr lang="en-US" dirty="0" smtClean="0"/>
              <a:t>Figure 10-2</a:t>
            </a:r>
            <a:endParaRPr lang="en-US" dirty="0"/>
          </a:p>
        </p:txBody>
      </p:sp>
    </p:spTree>
    <p:extLst>
      <p:ext uri="{BB962C8B-B14F-4D97-AF65-F5344CB8AC3E}">
        <p14:creationId xmlns:p14="http://schemas.microsoft.com/office/powerpoint/2010/main" val="3402231643"/>
      </p:ext>
    </p:extLst>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Methods of Managing the</a:t>
            </a:r>
            <a:br>
              <a:rPr lang="en-US" dirty="0" smtClean="0"/>
            </a:br>
            <a:r>
              <a:rPr lang="en-US" dirty="0" smtClean="0"/>
              <a:t>Culture of an Acquired Firm</a:t>
            </a:r>
            <a:endParaRPr lang="en-US" dirty="0"/>
          </a:p>
        </p:txBody>
      </p:sp>
      <p:sp>
        <p:nvSpPr>
          <p:cNvPr id="3" name="Content Placeholder 2"/>
          <p:cNvSpPr>
            <a:spLocks noGrp="1"/>
          </p:cNvSpPr>
          <p:nvPr>
            <p:ph idx="1"/>
          </p:nvPr>
        </p:nvSpPr>
        <p:spPr/>
        <p:txBody>
          <a:bodyPr/>
          <a:lstStyle/>
          <a:p>
            <a:pPr marL="0" indent="0">
              <a:buNone/>
            </a:pPr>
            <a:r>
              <a:rPr lang="en-US" dirty="0" smtClean="0"/>
              <a:t>The choice of which method to use should be based on: </a:t>
            </a:r>
          </a:p>
          <a:p>
            <a:pPr marL="514350" indent="-514350">
              <a:buFont typeface="+mj-lt"/>
              <a:buAutoNum type="arabicPeriod"/>
            </a:pPr>
            <a:r>
              <a:rPr lang="en-US" dirty="0" smtClean="0"/>
              <a:t>How much members of the acquired firm value preserving their own culture </a:t>
            </a:r>
          </a:p>
          <a:p>
            <a:pPr marL="514350" indent="-514350">
              <a:buFont typeface="+mj-lt"/>
              <a:buAutoNum type="arabicPeriod"/>
            </a:pPr>
            <a:r>
              <a:rPr lang="en-US" dirty="0" smtClean="0"/>
              <a:t>How attractive they perceive the culture of the acquirer to </a:t>
            </a:r>
            <a:r>
              <a:rPr lang="en-US" dirty="0" smtClean="0"/>
              <a:t>be</a:t>
            </a:r>
            <a:endParaRPr lang="en-US" dirty="0"/>
          </a:p>
        </p:txBody>
      </p:sp>
      <p:sp>
        <p:nvSpPr>
          <p:cNvPr id="4" name="Footer Placeholder 3"/>
          <p:cNvSpPr>
            <a:spLocks noGrp="1"/>
          </p:cNvSpPr>
          <p:nvPr>
            <p:ph type="ftr" sz="quarter" idx="11"/>
          </p:nvPr>
        </p:nvSpPr>
        <p:spPr/>
        <p:txBody>
          <a:bodyPr/>
          <a:lstStyle/>
          <a:p>
            <a:r>
              <a:rPr lang="en-US" dirty="0" smtClean="0"/>
              <a:t>Copyright © 2015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10-</a:t>
            </a:r>
            <a:fld id="{3BA836C6-F704-448B-94C4-5B456B503172}" type="slidenum">
              <a:rPr lang="en-US" smtClean="0"/>
              <a:pPr/>
              <a:t>21</a:t>
            </a:fld>
            <a:endParaRPr lang="en-US" dirty="0"/>
          </a:p>
        </p:txBody>
      </p:sp>
    </p:spTree>
    <p:extLst>
      <p:ext uri="{BB962C8B-B14F-4D97-AF65-F5344CB8AC3E}">
        <p14:creationId xmlns:p14="http://schemas.microsoft.com/office/powerpoint/2010/main" val="917750328"/>
      </p:ext>
    </p:extLst>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Methods of Managing the</a:t>
            </a:r>
            <a:br>
              <a:rPr lang="en-US" dirty="0" smtClean="0"/>
            </a:br>
            <a:r>
              <a:rPr lang="en-US" dirty="0" smtClean="0"/>
              <a:t>Culture of an Acquired Firm</a:t>
            </a:r>
            <a:endParaRPr lang="en-US" dirty="0"/>
          </a:p>
        </p:txBody>
      </p:sp>
      <p:sp>
        <p:nvSpPr>
          <p:cNvPr id="3" name="Content Placeholder 2"/>
          <p:cNvSpPr>
            <a:spLocks noGrp="1"/>
          </p:cNvSpPr>
          <p:nvPr>
            <p:ph idx="1"/>
          </p:nvPr>
        </p:nvSpPr>
        <p:spPr/>
        <p:txBody>
          <a:bodyPr/>
          <a:lstStyle/>
          <a:p>
            <a:r>
              <a:rPr lang="en-US" b="1" dirty="0" smtClean="0"/>
              <a:t>Integration </a:t>
            </a:r>
          </a:p>
          <a:p>
            <a:pPr lvl="1"/>
            <a:r>
              <a:rPr lang="en-US" dirty="0" smtClean="0"/>
              <a:t>involves a relatively balanced give-and-take of cultural and managerial practices between the merger partners, and no strong imposition of cultural change on either </a:t>
            </a:r>
            <a:r>
              <a:rPr lang="en-US" dirty="0" smtClean="0"/>
              <a:t>company</a:t>
            </a:r>
            <a:endParaRPr lang="en-US" dirty="0" smtClean="0"/>
          </a:p>
          <a:p>
            <a:r>
              <a:rPr lang="en-US" b="1" dirty="0" smtClean="0"/>
              <a:t>Assimilation</a:t>
            </a:r>
            <a:r>
              <a:rPr lang="en-US" dirty="0" smtClean="0"/>
              <a:t> </a:t>
            </a:r>
          </a:p>
          <a:p>
            <a:pPr lvl="1"/>
            <a:r>
              <a:rPr lang="en-US" dirty="0" smtClean="0"/>
              <a:t>involves the domination of one organization over the </a:t>
            </a:r>
            <a:r>
              <a:rPr lang="en-US" dirty="0" smtClean="0"/>
              <a:t>other</a:t>
            </a:r>
            <a:endParaRPr lang="en-US" dirty="0"/>
          </a:p>
        </p:txBody>
      </p:sp>
      <p:sp>
        <p:nvSpPr>
          <p:cNvPr id="4" name="Footer Placeholder 3"/>
          <p:cNvSpPr>
            <a:spLocks noGrp="1"/>
          </p:cNvSpPr>
          <p:nvPr>
            <p:ph type="ftr" sz="quarter" idx="11"/>
          </p:nvPr>
        </p:nvSpPr>
        <p:spPr/>
        <p:txBody>
          <a:bodyPr/>
          <a:lstStyle/>
          <a:p>
            <a:r>
              <a:rPr lang="en-US" dirty="0" smtClean="0"/>
              <a:t>Copyright © 2015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10-</a:t>
            </a:r>
            <a:fld id="{3BA836C6-F704-448B-94C4-5B456B503172}" type="slidenum">
              <a:rPr lang="en-US" smtClean="0"/>
              <a:pPr/>
              <a:t>22</a:t>
            </a:fld>
            <a:endParaRPr lang="en-US" dirty="0"/>
          </a:p>
        </p:txBody>
      </p:sp>
    </p:spTree>
    <p:extLst>
      <p:ext uri="{BB962C8B-B14F-4D97-AF65-F5344CB8AC3E}">
        <p14:creationId xmlns:p14="http://schemas.microsoft.com/office/powerpoint/2010/main" val="1318098142"/>
      </p:ext>
    </p:extLst>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Methods of Managing the</a:t>
            </a:r>
            <a:br>
              <a:rPr lang="en-US" dirty="0" smtClean="0"/>
            </a:br>
            <a:r>
              <a:rPr lang="en-US" dirty="0" smtClean="0"/>
              <a:t>Culture of an Acquired Firm</a:t>
            </a:r>
            <a:endParaRPr lang="en-US" dirty="0"/>
          </a:p>
        </p:txBody>
      </p:sp>
      <p:sp>
        <p:nvSpPr>
          <p:cNvPr id="3" name="Content Placeholder 2"/>
          <p:cNvSpPr>
            <a:spLocks noGrp="1"/>
          </p:cNvSpPr>
          <p:nvPr>
            <p:ph idx="1"/>
          </p:nvPr>
        </p:nvSpPr>
        <p:spPr/>
        <p:txBody>
          <a:bodyPr/>
          <a:lstStyle/>
          <a:p>
            <a:r>
              <a:rPr lang="en-US" b="1" dirty="0" smtClean="0"/>
              <a:t>Separation </a:t>
            </a:r>
            <a:endParaRPr lang="en-US" b="1" dirty="0"/>
          </a:p>
          <a:p>
            <a:pPr lvl="1"/>
            <a:r>
              <a:rPr lang="en-US" dirty="0" smtClean="0"/>
              <a:t>characterized by a separation of the two companies’ </a:t>
            </a:r>
            <a:r>
              <a:rPr lang="en-US" dirty="0" smtClean="0"/>
              <a:t>cultures</a:t>
            </a:r>
            <a:endParaRPr lang="en-US" dirty="0" smtClean="0"/>
          </a:p>
          <a:p>
            <a:r>
              <a:rPr lang="en-US" b="1" dirty="0" smtClean="0"/>
              <a:t>Deculturation </a:t>
            </a:r>
          </a:p>
          <a:p>
            <a:pPr lvl="1"/>
            <a:r>
              <a:rPr lang="en-US" dirty="0" smtClean="0"/>
              <a:t>involves the disintegration of one company’s culture resulting from unwanted and extreme pressure from the other to impose its culture and </a:t>
            </a:r>
            <a:r>
              <a:rPr lang="en-US" dirty="0" smtClean="0"/>
              <a:t>practices</a:t>
            </a:r>
            <a:endParaRPr lang="en-US" dirty="0"/>
          </a:p>
        </p:txBody>
      </p:sp>
      <p:sp>
        <p:nvSpPr>
          <p:cNvPr id="4" name="Footer Placeholder 3"/>
          <p:cNvSpPr>
            <a:spLocks noGrp="1"/>
          </p:cNvSpPr>
          <p:nvPr>
            <p:ph type="ftr" sz="quarter" idx="11"/>
          </p:nvPr>
        </p:nvSpPr>
        <p:spPr/>
        <p:txBody>
          <a:bodyPr/>
          <a:lstStyle/>
          <a:p>
            <a:r>
              <a:rPr lang="en-US" dirty="0" smtClean="0"/>
              <a:t>Copyright © 2015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10-</a:t>
            </a:r>
            <a:fld id="{3BA836C6-F704-448B-94C4-5B456B503172}" type="slidenum">
              <a:rPr lang="en-US" smtClean="0"/>
              <a:pPr/>
              <a:t>23</a:t>
            </a:fld>
            <a:endParaRPr lang="en-US" dirty="0"/>
          </a:p>
        </p:txBody>
      </p:sp>
    </p:spTree>
    <p:extLst>
      <p:ext uri="{BB962C8B-B14F-4D97-AF65-F5344CB8AC3E}">
        <p14:creationId xmlns:p14="http://schemas.microsoft.com/office/powerpoint/2010/main" val="964496221"/>
      </p:ext>
    </p:extLst>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Action Planning</a:t>
            </a:r>
            <a:endParaRPr lang="en-US" dirty="0"/>
          </a:p>
        </p:txBody>
      </p:sp>
      <p:sp>
        <p:nvSpPr>
          <p:cNvPr id="367618" name="Rectangle 2"/>
          <p:cNvSpPr>
            <a:spLocks noGrp="1" noChangeArrowheads="1"/>
          </p:cNvSpPr>
          <p:nvPr>
            <p:ph idx="1"/>
          </p:nvPr>
        </p:nvSpPr>
        <p:spPr/>
        <p:txBody>
          <a:bodyPr/>
          <a:lstStyle/>
          <a:p>
            <a:r>
              <a:rPr lang="en-US" altLang="en-US" b="1" dirty="0" smtClean="0"/>
              <a:t>Action plan</a:t>
            </a:r>
          </a:p>
          <a:p>
            <a:pPr lvl="1"/>
            <a:r>
              <a:rPr lang="en-US" altLang="en-US" dirty="0"/>
              <a:t>s</a:t>
            </a:r>
            <a:r>
              <a:rPr lang="en-US" altLang="en-US" dirty="0" smtClean="0"/>
              <a:t>tates </a:t>
            </a:r>
            <a:r>
              <a:rPr lang="en-US" altLang="en-US" dirty="0" smtClean="0"/>
              <a:t>what actions are going to be taken, by whom, during what time </a:t>
            </a:r>
            <a:r>
              <a:rPr lang="en-US" altLang="en-US" dirty="0" smtClean="0"/>
              <a:t>frame </a:t>
            </a:r>
            <a:r>
              <a:rPr lang="en-US" altLang="en-US" dirty="0" smtClean="0"/>
              <a:t>and with what expected results</a:t>
            </a:r>
          </a:p>
          <a:p>
            <a:endParaRPr lang="en-US" altLang="en-US" dirty="0"/>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6" name="Slide Number Placeholder 6"/>
          <p:cNvSpPr>
            <a:spLocks noGrp="1"/>
          </p:cNvSpPr>
          <p:nvPr>
            <p:ph type="sldNum" sz="quarter" idx="12"/>
          </p:nvPr>
        </p:nvSpPr>
        <p:spPr/>
        <p:txBody>
          <a:bodyPr/>
          <a:lstStyle/>
          <a:p>
            <a:endParaRPr lang="en-US" altLang="en-US" dirty="0" smtClean="0"/>
          </a:p>
          <a:p>
            <a:r>
              <a:rPr lang="en-US" altLang="en-US" dirty="0" smtClean="0"/>
              <a:t>10-</a:t>
            </a:r>
            <a:fld id="{EE68940A-85B6-4319-A582-C3DE54F63E16}" type="slidenum">
              <a:rPr lang="en-US" altLang="en-US" smtClean="0"/>
              <a:pPr/>
              <a:t>24</a:t>
            </a:fld>
            <a:endParaRPr lang="en-US" altLang="en-US" dirty="0"/>
          </a:p>
        </p:txBody>
      </p:sp>
    </p:spTree>
    <p:extLst>
      <p:ext uri="{BB962C8B-B14F-4D97-AF65-F5344CB8AC3E}">
        <p14:creationId xmlns:p14="http://schemas.microsoft.com/office/powerpoint/2010/main" val="1163238475"/>
      </p:ext>
    </p:extLst>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Action Planning</a:t>
            </a:r>
            <a:endParaRPr lang="en-US" dirty="0"/>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altLang="en-US" dirty="0" smtClean="0"/>
              <a:t>Specific actions to be taken to make the program operational</a:t>
            </a:r>
          </a:p>
          <a:p>
            <a:pPr marL="514350" indent="-514350">
              <a:buFont typeface="+mj-lt"/>
              <a:buAutoNum type="arabicPeriod"/>
            </a:pPr>
            <a:r>
              <a:rPr lang="en-US" altLang="en-US" dirty="0" smtClean="0"/>
              <a:t>Dates to begin and end each action</a:t>
            </a:r>
          </a:p>
          <a:p>
            <a:pPr marL="514350" indent="-514350">
              <a:buFont typeface="+mj-lt"/>
              <a:buAutoNum type="arabicPeriod"/>
            </a:pPr>
            <a:r>
              <a:rPr lang="en-US" altLang="en-US" dirty="0" smtClean="0"/>
              <a:t>Person responsible for carrying out each action</a:t>
            </a:r>
          </a:p>
          <a:p>
            <a:pPr marL="514350" indent="-514350">
              <a:buFont typeface="+mj-lt"/>
              <a:buAutoNum type="arabicPeriod"/>
            </a:pPr>
            <a:r>
              <a:rPr lang="en-US" altLang="en-US" dirty="0" smtClean="0"/>
              <a:t>Person responsible for monitoring the timeliness and effectiveness of each action</a:t>
            </a:r>
          </a:p>
          <a:p>
            <a:pPr marL="514350" indent="-514350">
              <a:buFont typeface="+mj-lt"/>
              <a:buAutoNum type="arabicPeriod"/>
            </a:pPr>
            <a:r>
              <a:rPr lang="en-US" altLang="en-US" dirty="0" smtClean="0"/>
              <a:t>Expected financial and physical consequences of each action</a:t>
            </a:r>
          </a:p>
          <a:p>
            <a:pPr marL="514350" indent="-514350">
              <a:buFont typeface="+mj-lt"/>
              <a:buAutoNum type="arabicPeriod"/>
            </a:pPr>
            <a:r>
              <a:rPr lang="en-US" altLang="en-US" dirty="0" smtClean="0"/>
              <a:t>Contingency plans</a:t>
            </a:r>
          </a:p>
          <a:p>
            <a:endParaRPr lang="en-US" dirty="0"/>
          </a:p>
        </p:txBody>
      </p:sp>
      <p:sp>
        <p:nvSpPr>
          <p:cNvPr id="4" name="Footer Placeholder 3"/>
          <p:cNvSpPr>
            <a:spLocks noGrp="1"/>
          </p:cNvSpPr>
          <p:nvPr>
            <p:ph type="ftr" sz="quarter" idx="11"/>
          </p:nvPr>
        </p:nvSpPr>
        <p:spPr/>
        <p:txBody>
          <a:bodyPr/>
          <a:lstStyle/>
          <a:p>
            <a:r>
              <a:rPr lang="en-US" dirty="0" smtClean="0"/>
              <a:t>Copyright © 2015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10-</a:t>
            </a:r>
            <a:fld id="{3BA836C6-F704-448B-94C4-5B456B503172}" type="slidenum">
              <a:rPr lang="en-US" smtClean="0"/>
              <a:pPr/>
              <a:t>25</a:t>
            </a:fld>
            <a:endParaRPr lang="en-US" dirty="0"/>
          </a:p>
        </p:txBody>
      </p:sp>
    </p:spTree>
    <p:extLst>
      <p:ext uri="{BB962C8B-B14F-4D97-AF65-F5344CB8AC3E}">
        <p14:creationId xmlns:p14="http://schemas.microsoft.com/office/powerpoint/2010/main" val="1691318805"/>
      </p:ext>
    </p:extLst>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Importance of an Action Plan</a:t>
            </a:r>
            <a:endParaRPr lang="en-US" dirty="0"/>
          </a:p>
        </p:txBody>
      </p:sp>
      <p:sp>
        <p:nvSpPr>
          <p:cNvPr id="370690" name="Rectangle 2"/>
          <p:cNvSpPr>
            <a:spLocks noGrp="1" noChangeArrowheads="1"/>
          </p:cNvSpPr>
          <p:nvPr>
            <p:ph idx="1"/>
          </p:nvPr>
        </p:nvSpPr>
        <p:spPr/>
        <p:txBody>
          <a:bodyPr>
            <a:normAutofit fontScale="92500"/>
          </a:bodyPr>
          <a:lstStyle/>
          <a:p>
            <a:r>
              <a:rPr lang="en-US" altLang="en-US" dirty="0" smtClean="0"/>
              <a:t>Serves as a </a:t>
            </a:r>
            <a:r>
              <a:rPr lang="en-US" altLang="en-US" dirty="0" smtClean="0">
                <a:solidFill>
                  <a:schemeClr val="tx2">
                    <a:lumMod val="60000"/>
                    <a:lumOff val="40000"/>
                  </a:schemeClr>
                </a:solidFill>
              </a:rPr>
              <a:t>link</a:t>
            </a:r>
            <a:r>
              <a:rPr lang="en-US" altLang="en-US" dirty="0" smtClean="0"/>
              <a:t> between strategy formulation and evaluation and control</a:t>
            </a:r>
          </a:p>
          <a:p>
            <a:r>
              <a:rPr lang="en-US" altLang="en-US" dirty="0" smtClean="0"/>
              <a:t>Specifies what </a:t>
            </a:r>
            <a:r>
              <a:rPr lang="en-US" altLang="en-US" dirty="0" smtClean="0">
                <a:solidFill>
                  <a:schemeClr val="tx2">
                    <a:lumMod val="60000"/>
                    <a:lumOff val="40000"/>
                  </a:schemeClr>
                </a:solidFill>
              </a:rPr>
              <a:t>needs to be done differently </a:t>
            </a:r>
            <a:r>
              <a:rPr lang="en-US" altLang="en-US" dirty="0" smtClean="0"/>
              <a:t>from current operations</a:t>
            </a:r>
          </a:p>
          <a:p>
            <a:r>
              <a:rPr lang="en-US" dirty="0" smtClean="0"/>
              <a:t>Helps </a:t>
            </a:r>
            <a:r>
              <a:rPr lang="en-US" dirty="0"/>
              <a:t>in both the </a:t>
            </a:r>
            <a:r>
              <a:rPr lang="en-US" dirty="0" smtClean="0"/>
              <a:t>appraisal of </a:t>
            </a:r>
            <a:r>
              <a:rPr lang="en-US" dirty="0"/>
              <a:t>performance and in the identification of any </a:t>
            </a:r>
            <a:r>
              <a:rPr lang="en-US" dirty="0">
                <a:solidFill>
                  <a:schemeClr val="tx2">
                    <a:lumMod val="60000"/>
                    <a:lumOff val="40000"/>
                  </a:schemeClr>
                </a:solidFill>
              </a:rPr>
              <a:t>remedial </a:t>
            </a:r>
            <a:r>
              <a:rPr lang="en-US" dirty="0" smtClean="0">
                <a:solidFill>
                  <a:schemeClr val="tx2">
                    <a:lumMod val="60000"/>
                    <a:lumOff val="40000"/>
                  </a:schemeClr>
                </a:solidFill>
              </a:rPr>
              <a:t>actions</a:t>
            </a:r>
          </a:p>
          <a:p>
            <a:r>
              <a:rPr lang="en-US" dirty="0" smtClean="0"/>
              <a:t>Explicit </a:t>
            </a:r>
            <a:r>
              <a:rPr lang="en-US" dirty="0"/>
              <a:t>assignment of responsibilities for implementing and monitoring the programs </a:t>
            </a:r>
            <a:r>
              <a:rPr lang="en-US" dirty="0" smtClean="0"/>
              <a:t>may contribute </a:t>
            </a:r>
            <a:r>
              <a:rPr lang="en-US" dirty="0"/>
              <a:t>to </a:t>
            </a:r>
            <a:r>
              <a:rPr lang="en-US" dirty="0">
                <a:solidFill>
                  <a:schemeClr val="tx2">
                    <a:lumMod val="60000"/>
                    <a:lumOff val="40000"/>
                  </a:schemeClr>
                </a:solidFill>
              </a:rPr>
              <a:t>better motivation</a:t>
            </a:r>
            <a:endParaRPr lang="en-US" altLang="en-US" dirty="0">
              <a:solidFill>
                <a:schemeClr val="tx2">
                  <a:lumMod val="60000"/>
                  <a:lumOff val="40000"/>
                </a:schemeClr>
              </a:solidFill>
            </a:endParaRPr>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6" name="Slide Number Placeholder 6"/>
          <p:cNvSpPr>
            <a:spLocks noGrp="1"/>
          </p:cNvSpPr>
          <p:nvPr>
            <p:ph type="sldNum" sz="quarter" idx="12"/>
          </p:nvPr>
        </p:nvSpPr>
        <p:spPr/>
        <p:txBody>
          <a:bodyPr/>
          <a:lstStyle/>
          <a:p>
            <a:endParaRPr lang="en-US" altLang="en-US" dirty="0" smtClean="0"/>
          </a:p>
          <a:p>
            <a:r>
              <a:rPr lang="en-US" altLang="en-US" dirty="0" smtClean="0"/>
              <a:t>10-</a:t>
            </a:r>
            <a:fld id="{92293C6E-40EB-4DA3-9CC0-2CEF58E80C0D}" type="slidenum">
              <a:rPr lang="en-US" altLang="en-US" smtClean="0"/>
              <a:pPr/>
              <a:t>26</a:t>
            </a:fld>
            <a:endParaRPr lang="en-US" altLang="en-US" dirty="0"/>
          </a:p>
        </p:txBody>
      </p:sp>
    </p:spTree>
    <p:extLst>
      <p:ext uri="{BB962C8B-B14F-4D97-AF65-F5344CB8AC3E}">
        <p14:creationId xmlns:p14="http://schemas.microsoft.com/office/powerpoint/2010/main" val="2919657630"/>
      </p:ext>
    </p:extLst>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Example of an Action Plan</a:t>
            </a:r>
          </a:p>
        </p:txBody>
      </p:sp>
      <p:sp>
        <p:nvSpPr>
          <p:cNvPr id="2" name="Footer Placeholder 1"/>
          <p:cNvSpPr>
            <a:spLocks noGrp="1"/>
          </p:cNvSpPr>
          <p:nvPr>
            <p:ph type="ftr" sz="quarter" idx="11"/>
          </p:nvPr>
        </p:nvSpPr>
        <p:spPr/>
        <p:txBody>
          <a:bodyPr/>
          <a:lstStyle/>
          <a:p>
            <a:r>
              <a:rPr lang="en-US" dirty="0" smtClean="0"/>
              <a:t>Copyright © 2015 Pearson Education, Inc. </a:t>
            </a:r>
            <a:endParaRPr lang="en-US" dirty="0"/>
          </a:p>
        </p:txBody>
      </p:sp>
      <p:sp>
        <p:nvSpPr>
          <p:cNvPr id="6" name="Slide Number Placeholder 6"/>
          <p:cNvSpPr>
            <a:spLocks noGrp="1"/>
          </p:cNvSpPr>
          <p:nvPr>
            <p:ph type="sldNum" sz="quarter" idx="12"/>
          </p:nvPr>
        </p:nvSpPr>
        <p:spPr/>
        <p:txBody>
          <a:bodyPr/>
          <a:lstStyle/>
          <a:p>
            <a:endParaRPr lang="en-US" altLang="en-US" dirty="0"/>
          </a:p>
          <a:p>
            <a:r>
              <a:rPr lang="en-US" altLang="en-US" dirty="0"/>
              <a:t>10-</a:t>
            </a:r>
            <a:fld id="{89B7F827-EADB-48A1-835E-00B791C4A120}" type="slidenum">
              <a:rPr lang="en-US" altLang="en-US"/>
              <a:pPr/>
              <a:t>27</a:t>
            </a:fld>
            <a:endParaRPr lang="en-US" alt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0233" y="1676400"/>
            <a:ext cx="4863535" cy="4693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9212508"/>
      </p:ext>
    </p:extLst>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ltLang="en-US" dirty="0"/>
              <a:t>Management by Objectives</a:t>
            </a:r>
            <a:endParaRPr lang="en-US" dirty="0"/>
          </a:p>
        </p:txBody>
      </p:sp>
      <p:sp>
        <p:nvSpPr>
          <p:cNvPr id="371714" name="Rectangle 2"/>
          <p:cNvSpPr>
            <a:spLocks noGrp="1" noChangeArrowheads="1"/>
          </p:cNvSpPr>
          <p:nvPr>
            <p:ph idx="1"/>
          </p:nvPr>
        </p:nvSpPr>
        <p:spPr/>
        <p:txBody>
          <a:bodyPr/>
          <a:lstStyle/>
          <a:p>
            <a:r>
              <a:rPr lang="en-US" altLang="en-US" b="1" dirty="0" smtClean="0"/>
              <a:t>Management by Objectives (MBO)</a:t>
            </a:r>
          </a:p>
          <a:p>
            <a:pPr lvl="1"/>
            <a:r>
              <a:rPr lang="en-US" altLang="en-US" dirty="0" smtClean="0"/>
              <a:t> encourages participative decision making through shared goal setting and performance assessment based on achieving stated objectives</a:t>
            </a:r>
          </a:p>
          <a:p>
            <a:endParaRPr lang="en-US" altLang="en-US" dirty="0"/>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6" name="Slide Number Placeholder 6"/>
          <p:cNvSpPr>
            <a:spLocks noGrp="1"/>
          </p:cNvSpPr>
          <p:nvPr>
            <p:ph type="sldNum" sz="quarter" idx="12"/>
          </p:nvPr>
        </p:nvSpPr>
        <p:spPr/>
        <p:txBody>
          <a:bodyPr/>
          <a:lstStyle/>
          <a:p>
            <a:endParaRPr lang="en-US" altLang="en-US" dirty="0" smtClean="0"/>
          </a:p>
          <a:p>
            <a:r>
              <a:rPr lang="en-US" altLang="en-US" dirty="0" smtClean="0"/>
              <a:t>10-</a:t>
            </a:r>
            <a:fld id="{28D34B9E-BF76-439D-95DD-3828EB98F9B9}" type="slidenum">
              <a:rPr lang="en-US" altLang="en-US" smtClean="0"/>
              <a:pPr/>
              <a:t>28</a:t>
            </a:fld>
            <a:endParaRPr lang="en-US" altLang="en-US" dirty="0"/>
          </a:p>
        </p:txBody>
      </p:sp>
    </p:spTree>
    <p:extLst>
      <p:ext uri="{BB962C8B-B14F-4D97-AF65-F5344CB8AC3E}">
        <p14:creationId xmlns:p14="http://schemas.microsoft.com/office/powerpoint/2010/main" val="3373635552"/>
      </p:ext>
    </p:extLst>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ltLang="en-US" dirty="0"/>
              <a:t>Management by Objectives</a:t>
            </a:r>
            <a:endParaRPr lang="en-US" dirty="0"/>
          </a:p>
        </p:txBody>
      </p:sp>
      <p:sp>
        <p:nvSpPr>
          <p:cNvPr id="3" name="Content Placeholder 2"/>
          <p:cNvSpPr>
            <a:spLocks noGrp="1"/>
          </p:cNvSpPr>
          <p:nvPr>
            <p:ph idx="1"/>
          </p:nvPr>
        </p:nvSpPr>
        <p:spPr/>
        <p:txBody>
          <a:bodyPr/>
          <a:lstStyle/>
          <a:p>
            <a:pPr marL="0" indent="0">
              <a:buNone/>
            </a:pPr>
            <a:r>
              <a:rPr lang="en-US" dirty="0" smtClean="0"/>
              <a:t>The </a:t>
            </a:r>
            <a:r>
              <a:rPr lang="en-US" b="1" dirty="0" smtClean="0">
                <a:solidFill>
                  <a:schemeClr val="tx2">
                    <a:lumMod val="60000"/>
                    <a:lumOff val="40000"/>
                  </a:schemeClr>
                </a:solidFill>
              </a:rPr>
              <a:t>MBO process </a:t>
            </a:r>
            <a:r>
              <a:rPr lang="en-US" dirty="0" smtClean="0"/>
              <a:t>involves:</a:t>
            </a:r>
            <a:endParaRPr lang="en-US" altLang="en-US" dirty="0" smtClean="0"/>
          </a:p>
          <a:p>
            <a:pPr marL="514350" indent="-514350">
              <a:buFont typeface="+mj-lt"/>
              <a:buAutoNum type="arabicPeriod"/>
            </a:pPr>
            <a:r>
              <a:rPr lang="en-US" altLang="en-US" sz="3000" dirty="0" smtClean="0"/>
              <a:t>Establishing and communicating organizational objectives</a:t>
            </a:r>
          </a:p>
          <a:p>
            <a:pPr marL="514350" indent="-514350">
              <a:buFont typeface="+mj-lt"/>
              <a:buAutoNum type="arabicPeriod"/>
            </a:pPr>
            <a:r>
              <a:rPr lang="en-US" altLang="en-US" sz="3000" dirty="0" smtClean="0"/>
              <a:t>Setting individual objectives</a:t>
            </a:r>
          </a:p>
          <a:p>
            <a:pPr marL="514350" indent="-514350">
              <a:buFont typeface="+mj-lt"/>
              <a:buAutoNum type="arabicPeriod"/>
            </a:pPr>
            <a:r>
              <a:rPr lang="en-US" altLang="en-US" sz="3000" dirty="0" smtClean="0"/>
              <a:t>Developing an action plan to achieve objectives</a:t>
            </a:r>
          </a:p>
          <a:p>
            <a:pPr marL="514350" indent="-514350">
              <a:buFont typeface="+mj-lt"/>
              <a:buAutoNum type="arabicPeriod"/>
            </a:pPr>
            <a:r>
              <a:rPr lang="en-US" sz="3000" dirty="0"/>
              <a:t>Periodically (at least quarterly) reviewing performance</a:t>
            </a:r>
            <a:endParaRPr lang="en-US" altLang="en-US" sz="3000" dirty="0"/>
          </a:p>
        </p:txBody>
      </p:sp>
      <p:sp>
        <p:nvSpPr>
          <p:cNvPr id="4" name="Footer Placeholder 3"/>
          <p:cNvSpPr>
            <a:spLocks noGrp="1"/>
          </p:cNvSpPr>
          <p:nvPr>
            <p:ph type="ftr" sz="quarter" idx="11"/>
          </p:nvPr>
        </p:nvSpPr>
        <p:spPr/>
        <p:txBody>
          <a:bodyPr/>
          <a:lstStyle/>
          <a:p>
            <a:r>
              <a:rPr lang="en-US" dirty="0" smtClean="0"/>
              <a:t>Copyright © 2015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10-</a:t>
            </a:r>
            <a:fld id="{3BA836C6-F704-448B-94C4-5B456B503172}" type="slidenum">
              <a:rPr lang="en-US" smtClean="0"/>
              <a:pPr/>
              <a:t>29</a:t>
            </a:fld>
            <a:endParaRPr lang="en-US" dirty="0"/>
          </a:p>
        </p:txBody>
      </p:sp>
    </p:spTree>
    <p:extLst>
      <p:ext uri="{BB962C8B-B14F-4D97-AF65-F5344CB8AC3E}">
        <p14:creationId xmlns:p14="http://schemas.microsoft.com/office/powerpoint/2010/main" val="4229334377"/>
      </p:ext>
    </p:ext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Integration Managers</a:t>
            </a:r>
            <a:endParaRPr lang="en-US" dirty="0"/>
          </a:p>
        </p:txBody>
      </p:sp>
      <p:sp>
        <p:nvSpPr>
          <p:cNvPr id="252930" name="Rectangle 2"/>
          <p:cNvSpPr>
            <a:spLocks noGrp="1" noChangeArrowheads="1"/>
          </p:cNvSpPr>
          <p:nvPr>
            <p:ph idx="1"/>
          </p:nvPr>
        </p:nvSpPr>
        <p:spPr/>
        <p:txBody>
          <a:bodyPr>
            <a:normAutofit/>
          </a:bodyPr>
          <a:lstStyle/>
          <a:p>
            <a:r>
              <a:rPr lang="en-US" altLang="en-US" sz="3000" dirty="0" smtClean="0"/>
              <a:t>Prepare a </a:t>
            </a:r>
            <a:r>
              <a:rPr lang="en-US" altLang="en-US" sz="3000" dirty="0" smtClean="0">
                <a:solidFill>
                  <a:schemeClr val="tx2">
                    <a:lumMod val="60000"/>
                    <a:lumOff val="40000"/>
                  </a:schemeClr>
                </a:solidFill>
              </a:rPr>
              <a:t>competitive profile </a:t>
            </a:r>
            <a:r>
              <a:rPr lang="en-US" altLang="en-US" sz="3000" dirty="0" smtClean="0"/>
              <a:t>of the company in terms of its strengths and weaknesses</a:t>
            </a:r>
          </a:p>
          <a:p>
            <a:r>
              <a:rPr lang="en-US" altLang="en-US" sz="3000" dirty="0" smtClean="0"/>
              <a:t>Draft a profile of what the </a:t>
            </a:r>
            <a:r>
              <a:rPr lang="en-US" altLang="en-US" sz="3000" dirty="0" smtClean="0">
                <a:solidFill>
                  <a:schemeClr val="tx2">
                    <a:lumMod val="60000"/>
                    <a:lumOff val="40000"/>
                  </a:schemeClr>
                </a:solidFill>
              </a:rPr>
              <a:t>ideal combined </a:t>
            </a:r>
            <a:r>
              <a:rPr lang="en-US" altLang="en-US" sz="3000" dirty="0" smtClean="0"/>
              <a:t>company should look like</a:t>
            </a:r>
          </a:p>
          <a:p>
            <a:r>
              <a:rPr lang="en-US" altLang="en-US" sz="3000" dirty="0" smtClean="0"/>
              <a:t>Develop </a:t>
            </a:r>
            <a:r>
              <a:rPr lang="en-US" altLang="en-US" sz="3000" dirty="0" smtClean="0">
                <a:solidFill>
                  <a:schemeClr val="tx2">
                    <a:lumMod val="60000"/>
                    <a:lumOff val="40000"/>
                  </a:schemeClr>
                </a:solidFill>
              </a:rPr>
              <a:t>action plans </a:t>
            </a:r>
            <a:r>
              <a:rPr lang="en-US" altLang="en-US" sz="3000" dirty="0" smtClean="0"/>
              <a:t>to close the gap between actual and ideal</a:t>
            </a:r>
          </a:p>
          <a:p>
            <a:r>
              <a:rPr lang="en-US" altLang="en-US" sz="3000" dirty="0" smtClean="0"/>
              <a:t>Establish </a:t>
            </a:r>
            <a:r>
              <a:rPr lang="en-US" altLang="en-US" sz="3000" dirty="0" smtClean="0">
                <a:solidFill>
                  <a:schemeClr val="tx2">
                    <a:lumMod val="60000"/>
                    <a:lumOff val="40000"/>
                  </a:schemeClr>
                </a:solidFill>
              </a:rPr>
              <a:t>training programs </a:t>
            </a:r>
            <a:r>
              <a:rPr lang="en-US" altLang="en-US" sz="3000" dirty="0" smtClean="0"/>
              <a:t>to </a:t>
            </a:r>
            <a:r>
              <a:rPr lang="en-US" altLang="en-US" sz="3000" dirty="0" smtClean="0"/>
              <a:t>unite </a:t>
            </a:r>
            <a:r>
              <a:rPr lang="en-US" altLang="en-US" sz="3000" dirty="0" smtClean="0"/>
              <a:t>the combined company and make it more </a:t>
            </a:r>
            <a:r>
              <a:rPr lang="en-US" altLang="en-US" sz="3000" dirty="0" smtClean="0">
                <a:solidFill>
                  <a:schemeClr val="tx2">
                    <a:lumMod val="60000"/>
                    <a:lumOff val="40000"/>
                  </a:schemeClr>
                </a:solidFill>
              </a:rPr>
              <a:t>competitive</a:t>
            </a:r>
            <a:endParaRPr lang="en-US" altLang="en-US" sz="3000" dirty="0">
              <a:solidFill>
                <a:schemeClr val="tx2">
                  <a:lumMod val="60000"/>
                  <a:lumOff val="40000"/>
                </a:schemeClr>
              </a:solidFill>
            </a:endParaRPr>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6" name="Slide Number Placeholder 6"/>
          <p:cNvSpPr>
            <a:spLocks noGrp="1"/>
          </p:cNvSpPr>
          <p:nvPr>
            <p:ph type="sldNum" sz="quarter" idx="12"/>
          </p:nvPr>
        </p:nvSpPr>
        <p:spPr/>
        <p:txBody>
          <a:bodyPr/>
          <a:lstStyle/>
          <a:p>
            <a:endParaRPr lang="en-US" altLang="en-US" dirty="0" smtClean="0"/>
          </a:p>
          <a:p>
            <a:r>
              <a:rPr lang="en-US" altLang="en-US" dirty="0" smtClean="0"/>
              <a:t>10-</a:t>
            </a:r>
            <a:fld id="{D2F20E0B-C763-44D5-B27E-F9AC69A9A211}" type="slidenum">
              <a:rPr lang="en-US" altLang="en-US" smtClean="0"/>
              <a:pPr/>
              <a:t>3</a:t>
            </a:fld>
            <a:endParaRPr lang="en-US" altLang="en-US" dirty="0"/>
          </a:p>
        </p:txBody>
      </p:sp>
    </p:spTree>
    <p:extLst>
      <p:ext uri="{BB962C8B-B14F-4D97-AF65-F5344CB8AC3E}">
        <p14:creationId xmlns:p14="http://schemas.microsoft.com/office/powerpoint/2010/main" val="87020532"/>
      </p:ext>
    </p:extLst>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Total Quality Management</a:t>
            </a:r>
            <a:endParaRPr lang="en-US" dirty="0"/>
          </a:p>
        </p:txBody>
      </p:sp>
      <p:sp>
        <p:nvSpPr>
          <p:cNvPr id="372738" name="Rectangle 2"/>
          <p:cNvSpPr>
            <a:spLocks noGrp="1" noChangeArrowheads="1"/>
          </p:cNvSpPr>
          <p:nvPr>
            <p:ph idx="1"/>
          </p:nvPr>
        </p:nvSpPr>
        <p:spPr/>
        <p:txBody>
          <a:bodyPr/>
          <a:lstStyle/>
          <a:p>
            <a:r>
              <a:rPr lang="en-US" b="1" dirty="0" smtClean="0"/>
              <a:t>Total Quality Management (TQM</a:t>
            </a:r>
            <a:r>
              <a:rPr lang="en-US" dirty="0" smtClean="0"/>
              <a:t>)</a:t>
            </a:r>
          </a:p>
          <a:p>
            <a:pPr lvl="1"/>
            <a:r>
              <a:rPr lang="en-US" dirty="0" smtClean="0"/>
              <a:t>an operational philosophy committed to customer satisfaction and continuous improvement </a:t>
            </a:r>
          </a:p>
          <a:p>
            <a:pPr lvl="1"/>
            <a:r>
              <a:rPr lang="en-US" dirty="0" smtClean="0"/>
              <a:t>committed to quality/excellence and to being the best in all functions</a:t>
            </a:r>
            <a:endParaRPr lang="en-US" altLang="en-US" dirty="0" smtClean="0"/>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6" name="Slide Number Placeholder 6"/>
          <p:cNvSpPr>
            <a:spLocks noGrp="1"/>
          </p:cNvSpPr>
          <p:nvPr>
            <p:ph type="sldNum" sz="quarter" idx="12"/>
          </p:nvPr>
        </p:nvSpPr>
        <p:spPr/>
        <p:txBody>
          <a:bodyPr/>
          <a:lstStyle/>
          <a:p>
            <a:endParaRPr lang="en-US" altLang="en-US" dirty="0" smtClean="0"/>
          </a:p>
          <a:p>
            <a:r>
              <a:rPr lang="en-US" altLang="en-US" dirty="0" smtClean="0"/>
              <a:t>10-</a:t>
            </a:r>
            <a:fld id="{F7C1DE1C-449C-4941-94FE-FF1820B0B0B8}" type="slidenum">
              <a:rPr lang="en-US" altLang="en-US" smtClean="0"/>
              <a:pPr/>
              <a:t>30</a:t>
            </a:fld>
            <a:endParaRPr lang="en-US" altLang="en-US" dirty="0"/>
          </a:p>
        </p:txBody>
      </p:sp>
    </p:spTree>
    <p:extLst>
      <p:ext uri="{BB962C8B-B14F-4D97-AF65-F5344CB8AC3E}">
        <p14:creationId xmlns:p14="http://schemas.microsoft.com/office/powerpoint/2010/main" val="2155435087"/>
      </p:ext>
    </p:extLst>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Total Quality Management</a:t>
            </a:r>
            <a:endParaRPr lang="en-US" dirty="0"/>
          </a:p>
        </p:txBody>
      </p:sp>
      <p:sp>
        <p:nvSpPr>
          <p:cNvPr id="373762" name="Rectangle 2"/>
          <p:cNvSpPr>
            <a:spLocks noGrp="1" noChangeArrowheads="1"/>
          </p:cNvSpPr>
          <p:nvPr>
            <p:ph idx="1"/>
          </p:nvPr>
        </p:nvSpPr>
        <p:spPr/>
        <p:txBody>
          <a:bodyPr>
            <a:normAutofit/>
          </a:bodyPr>
          <a:lstStyle/>
          <a:p>
            <a:pPr marL="0" indent="0">
              <a:buNone/>
            </a:pPr>
            <a:r>
              <a:rPr lang="en-US" sz="3500" b="1" dirty="0" smtClean="0"/>
              <a:t>TQM</a:t>
            </a:r>
            <a:r>
              <a:rPr lang="en-US" sz="3500" dirty="0" smtClean="0"/>
              <a:t>’s essential ingredients are:</a:t>
            </a:r>
            <a:endParaRPr lang="en-US" altLang="en-US" sz="3500" dirty="0" smtClean="0"/>
          </a:p>
          <a:p>
            <a:pPr marL="514350" indent="-514350">
              <a:buFont typeface="+mj-lt"/>
              <a:buAutoNum type="arabicPeriod"/>
            </a:pPr>
            <a:r>
              <a:rPr lang="en-US" altLang="en-US" sz="2800" dirty="0" smtClean="0"/>
              <a:t>Intense focus on customer satisfaction</a:t>
            </a:r>
          </a:p>
          <a:p>
            <a:pPr marL="514350" indent="-514350">
              <a:buFont typeface="+mj-lt"/>
              <a:buAutoNum type="arabicPeriod"/>
            </a:pPr>
            <a:r>
              <a:rPr lang="en-US" altLang="en-US" sz="2800" dirty="0" smtClean="0"/>
              <a:t>Internal as well as external customers</a:t>
            </a:r>
          </a:p>
          <a:p>
            <a:pPr marL="514350" indent="-514350">
              <a:buFont typeface="+mj-lt"/>
              <a:buAutoNum type="arabicPeriod"/>
            </a:pPr>
            <a:r>
              <a:rPr lang="en-US" altLang="en-US" sz="2800" dirty="0" smtClean="0"/>
              <a:t>Accurate measurement of every critical variable in a company’s operations</a:t>
            </a:r>
          </a:p>
          <a:p>
            <a:pPr marL="514350" indent="-514350">
              <a:buFont typeface="+mj-lt"/>
              <a:buAutoNum type="arabicPeriod"/>
            </a:pPr>
            <a:r>
              <a:rPr lang="en-US" altLang="en-US" sz="2800" dirty="0" smtClean="0"/>
              <a:t>Continuous improvement of products and services</a:t>
            </a:r>
          </a:p>
          <a:p>
            <a:pPr marL="514350" indent="-514350">
              <a:buFont typeface="+mj-lt"/>
              <a:buAutoNum type="arabicPeriod"/>
            </a:pPr>
            <a:r>
              <a:rPr lang="en-US" altLang="en-US" sz="2800" dirty="0" smtClean="0"/>
              <a:t>New work relationships based on trust and teamwork</a:t>
            </a:r>
            <a:endParaRPr lang="en-US" altLang="en-US" sz="2800" dirty="0"/>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6" name="Slide Number Placeholder 6"/>
          <p:cNvSpPr>
            <a:spLocks noGrp="1"/>
          </p:cNvSpPr>
          <p:nvPr>
            <p:ph type="sldNum" sz="quarter" idx="12"/>
          </p:nvPr>
        </p:nvSpPr>
        <p:spPr/>
        <p:txBody>
          <a:bodyPr/>
          <a:lstStyle/>
          <a:p>
            <a:endParaRPr lang="en-US" altLang="en-US" dirty="0" smtClean="0"/>
          </a:p>
          <a:p>
            <a:r>
              <a:rPr lang="en-US" altLang="en-US" dirty="0" smtClean="0"/>
              <a:t>10-</a:t>
            </a:r>
            <a:fld id="{670FEF99-B657-41F7-AB36-CB0B1C36BD0B}" type="slidenum">
              <a:rPr lang="en-US" altLang="en-US" smtClean="0"/>
              <a:pPr/>
              <a:t>31</a:t>
            </a:fld>
            <a:endParaRPr lang="en-US" altLang="en-US" dirty="0"/>
          </a:p>
        </p:txBody>
      </p:sp>
    </p:spTree>
    <p:extLst>
      <p:ext uri="{BB962C8B-B14F-4D97-AF65-F5344CB8AC3E}">
        <p14:creationId xmlns:p14="http://schemas.microsoft.com/office/powerpoint/2010/main" val="4037658615"/>
      </p:ext>
    </p:extLst>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Tahoma" pitchFamily="-112" charset="0"/>
              </a:rPr>
              <a:t>Dimensions of National </a:t>
            </a:r>
            <a:r>
              <a:rPr lang="en-US" altLang="en-US" dirty="0" smtClean="0">
                <a:latin typeface="Tahoma" pitchFamily="-112" charset="0"/>
              </a:rPr>
              <a:t>Culture</a:t>
            </a:r>
            <a:endParaRPr lang="en-US" dirty="0"/>
          </a:p>
        </p:txBody>
      </p:sp>
      <p:sp>
        <p:nvSpPr>
          <p:cNvPr id="3" name="Content Placeholder 2"/>
          <p:cNvSpPr>
            <a:spLocks noGrp="1"/>
          </p:cNvSpPr>
          <p:nvPr>
            <p:ph idx="1"/>
          </p:nvPr>
        </p:nvSpPr>
        <p:spPr/>
        <p:txBody>
          <a:bodyPr/>
          <a:lstStyle/>
          <a:p>
            <a:r>
              <a:rPr lang="en-US" b="1" dirty="0"/>
              <a:t>Power distance (PD) </a:t>
            </a:r>
            <a:endParaRPr lang="en-US" b="1" dirty="0" smtClean="0"/>
          </a:p>
          <a:p>
            <a:pPr lvl="1"/>
            <a:r>
              <a:rPr lang="en-US" dirty="0" smtClean="0"/>
              <a:t>extent </a:t>
            </a:r>
            <a:r>
              <a:rPr lang="en-US" dirty="0"/>
              <a:t>to which a society accepts an unequal </a:t>
            </a:r>
            <a:r>
              <a:rPr lang="en-US" dirty="0" smtClean="0"/>
              <a:t>distribution of </a:t>
            </a:r>
            <a:r>
              <a:rPr lang="en-US" dirty="0"/>
              <a:t>power in </a:t>
            </a:r>
            <a:r>
              <a:rPr lang="en-US" dirty="0" smtClean="0"/>
              <a:t>organizations</a:t>
            </a:r>
          </a:p>
          <a:p>
            <a:r>
              <a:rPr lang="en-US" b="1" dirty="0"/>
              <a:t>Uncertainty avoidance (UA) </a:t>
            </a:r>
            <a:endParaRPr lang="en-US" dirty="0" smtClean="0"/>
          </a:p>
          <a:p>
            <a:pPr lvl="1"/>
            <a:r>
              <a:rPr lang="en-US" dirty="0" smtClean="0"/>
              <a:t>extent </a:t>
            </a:r>
            <a:r>
              <a:rPr lang="en-US" dirty="0"/>
              <a:t>to which a society feels threatened by </a:t>
            </a:r>
            <a:r>
              <a:rPr lang="en-US" dirty="0" smtClean="0"/>
              <a:t>uncertain and </a:t>
            </a:r>
            <a:r>
              <a:rPr lang="en-US" dirty="0"/>
              <a:t>ambiguous </a:t>
            </a:r>
            <a:r>
              <a:rPr lang="en-US" dirty="0" smtClean="0"/>
              <a:t>situations</a:t>
            </a:r>
          </a:p>
          <a:p>
            <a:endParaRPr lang="en-US" dirty="0"/>
          </a:p>
        </p:txBody>
      </p:sp>
      <p:sp>
        <p:nvSpPr>
          <p:cNvPr id="4" name="Footer Placeholder 3"/>
          <p:cNvSpPr>
            <a:spLocks noGrp="1"/>
          </p:cNvSpPr>
          <p:nvPr>
            <p:ph type="ftr" sz="quarter" idx="11"/>
          </p:nvPr>
        </p:nvSpPr>
        <p:spPr/>
        <p:txBody>
          <a:bodyPr/>
          <a:lstStyle/>
          <a:p>
            <a:r>
              <a:rPr lang="en-US" dirty="0" smtClean="0"/>
              <a:t>Copyright © 2015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10-</a:t>
            </a:r>
            <a:fld id="{3BA836C6-F704-448B-94C4-5B456B503172}" type="slidenum">
              <a:rPr lang="en-US" smtClean="0"/>
              <a:pPr/>
              <a:t>32</a:t>
            </a:fld>
            <a:endParaRPr lang="en-US" dirty="0"/>
          </a:p>
        </p:txBody>
      </p:sp>
    </p:spTree>
    <p:extLst>
      <p:ext uri="{BB962C8B-B14F-4D97-AF65-F5344CB8AC3E}">
        <p14:creationId xmlns:p14="http://schemas.microsoft.com/office/powerpoint/2010/main" val="1046975114"/>
      </p:ext>
    </p:extLst>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Tahoma" pitchFamily="-112" charset="0"/>
              </a:rPr>
              <a:t>Dimensions of National Culture</a:t>
            </a:r>
            <a:endParaRPr lang="en-US" dirty="0"/>
          </a:p>
        </p:txBody>
      </p:sp>
      <p:sp>
        <p:nvSpPr>
          <p:cNvPr id="3" name="Content Placeholder 2"/>
          <p:cNvSpPr>
            <a:spLocks noGrp="1"/>
          </p:cNvSpPr>
          <p:nvPr>
            <p:ph idx="1"/>
          </p:nvPr>
        </p:nvSpPr>
        <p:spPr/>
        <p:txBody>
          <a:bodyPr>
            <a:normAutofit/>
          </a:bodyPr>
          <a:lstStyle/>
          <a:p>
            <a:r>
              <a:rPr lang="en-US" b="1" dirty="0" smtClean="0"/>
              <a:t>Individualism–collectivism </a:t>
            </a:r>
            <a:r>
              <a:rPr lang="en-US" b="1" dirty="0"/>
              <a:t>(</a:t>
            </a:r>
            <a:r>
              <a:rPr lang="en-US" b="1" dirty="0" smtClean="0"/>
              <a:t>I–C</a:t>
            </a:r>
            <a:r>
              <a:rPr lang="en-US" b="1" dirty="0"/>
              <a:t>) </a:t>
            </a:r>
            <a:endParaRPr lang="en-US" dirty="0" smtClean="0"/>
          </a:p>
          <a:p>
            <a:pPr lvl="1"/>
            <a:r>
              <a:rPr lang="en-US" dirty="0" smtClean="0"/>
              <a:t>extent </a:t>
            </a:r>
            <a:r>
              <a:rPr lang="en-US" dirty="0"/>
              <a:t>to which a society values individual </a:t>
            </a:r>
            <a:r>
              <a:rPr lang="en-US" dirty="0" smtClean="0"/>
              <a:t>freedom and </a:t>
            </a:r>
            <a:r>
              <a:rPr lang="en-US" dirty="0"/>
              <a:t>independence of action compared with a tight social framework and </a:t>
            </a:r>
            <a:r>
              <a:rPr lang="en-US" dirty="0" smtClean="0"/>
              <a:t>loyalty to </a:t>
            </a:r>
            <a:r>
              <a:rPr lang="en-US" dirty="0"/>
              <a:t>the </a:t>
            </a:r>
            <a:r>
              <a:rPr lang="en-US" dirty="0" smtClean="0"/>
              <a:t>group</a:t>
            </a:r>
          </a:p>
          <a:p>
            <a:r>
              <a:rPr lang="en-US" b="1" dirty="0" smtClean="0"/>
              <a:t>Masculinity–femininity </a:t>
            </a:r>
            <a:r>
              <a:rPr lang="en-US" b="1" dirty="0"/>
              <a:t>(</a:t>
            </a:r>
            <a:r>
              <a:rPr lang="en-US" b="1" dirty="0" smtClean="0"/>
              <a:t>M–F</a:t>
            </a:r>
            <a:r>
              <a:rPr lang="en-US" b="1" dirty="0"/>
              <a:t>) </a:t>
            </a:r>
            <a:endParaRPr lang="en-US" dirty="0"/>
          </a:p>
          <a:p>
            <a:pPr lvl="1"/>
            <a:r>
              <a:rPr lang="en-US" dirty="0"/>
              <a:t>e</a:t>
            </a:r>
            <a:r>
              <a:rPr lang="en-US" dirty="0" smtClean="0"/>
              <a:t>xtent </a:t>
            </a:r>
            <a:r>
              <a:rPr lang="en-US" dirty="0"/>
              <a:t>to which society is oriented toward </a:t>
            </a:r>
            <a:r>
              <a:rPr lang="en-US" dirty="0" smtClean="0"/>
              <a:t>money and </a:t>
            </a:r>
            <a:r>
              <a:rPr lang="en-US" dirty="0"/>
              <a:t>things </a:t>
            </a:r>
            <a:r>
              <a:rPr lang="en-US" dirty="0" smtClean="0"/>
              <a:t>(masculine</a:t>
            </a:r>
            <a:r>
              <a:rPr lang="en-US" dirty="0"/>
              <a:t>) or toward people </a:t>
            </a:r>
            <a:r>
              <a:rPr lang="en-US" dirty="0" smtClean="0"/>
              <a:t>(feminine</a:t>
            </a:r>
            <a:r>
              <a:rPr lang="en-US" dirty="0" smtClean="0"/>
              <a:t>)</a:t>
            </a:r>
            <a:endParaRPr lang="en-US" dirty="0"/>
          </a:p>
        </p:txBody>
      </p:sp>
      <p:sp>
        <p:nvSpPr>
          <p:cNvPr id="4" name="Footer Placeholder 3"/>
          <p:cNvSpPr>
            <a:spLocks noGrp="1"/>
          </p:cNvSpPr>
          <p:nvPr>
            <p:ph type="ftr" sz="quarter" idx="11"/>
          </p:nvPr>
        </p:nvSpPr>
        <p:spPr/>
        <p:txBody>
          <a:bodyPr/>
          <a:lstStyle/>
          <a:p>
            <a:r>
              <a:rPr lang="en-US" dirty="0" smtClean="0"/>
              <a:t>Copyright © 2015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10-</a:t>
            </a:r>
            <a:fld id="{3BA836C6-F704-448B-94C4-5B456B503172}" type="slidenum">
              <a:rPr lang="en-US" smtClean="0"/>
              <a:pPr/>
              <a:t>33</a:t>
            </a:fld>
            <a:endParaRPr lang="en-US" dirty="0"/>
          </a:p>
        </p:txBody>
      </p:sp>
    </p:spTree>
    <p:extLst>
      <p:ext uri="{BB962C8B-B14F-4D97-AF65-F5344CB8AC3E}">
        <p14:creationId xmlns:p14="http://schemas.microsoft.com/office/powerpoint/2010/main" val="3274555785"/>
      </p:ext>
    </p:extLst>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Tahoma" pitchFamily="-112" charset="0"/>
              </a:rPr>
              <a:t>Dimensions of National Culture</a:t>
            </a:r>
            <a:endParaRPr lang="en-US" dirty="0"/>
          </a:p>
        </p:txBody>
      </p:sp>
      <p:sp>
        <p:nvSpPr>
          <p:cNvPr id="3" name="Content Placeholder 2"/>
          <p:cNvSpPr>
            <a:spLocks noGrp="1"/>
          </p:cNvSpPr>
          <p:nvPr>
            <p:ph idx="1"/>
          </p:nvPr>
        </p:nvSpPr>
        <p:spPr/>
        <p:txBody>
          <a:bodyPr/>
          <a:lstStyle/>
          <a:p>
            <a:r>
              <a:rPr lang="en-US" b="1" dirty="0"/>
              <a:t>Long-term orientation (LT) </a:t>
            </a:r>
            <a:endParaRPr lang="en-US" dirty="0" smtClean="0"/>
          </a:p>
          <a:p>
            <a:pPr lvl="1"/>
            <a:r>
              <a:rPr lang="en-US" dirty="0" smtClean="0"/>
              <a:t>extent </a:t>
            </a:r>
            <a:r>
              <a:rPr lang="en-US" dirty="0"/>
              <a:t>to which society is oriented toward the </a:t>
            </a:r>
            <a:r>
              <a:rPr lang="en-US" dirty="0" smtClean="0"/>
              <a:t>long versus the </a:t>
            </a:r>
            <a:r>
              <a:rPr lang="en-US" dirty="0" smtClean="0"/>
              <a:t>short term</a:t>
            </a:r>
            <a:endParaRPr lang="en-US" dirty="0"/>
          </a:p>
        </p:txBody>
      </p:sp>
      <p:sp>
        <p:nvSpPr>
          <p:cNvPr id="4" name="Footer Placeholder 3"/>
          <p:cNvSpPr>
            <a:spLocks noGrp="1"/>
          </p:cNvSpPr>
          <p:nvPr>
            <p:ph type="ftr" sz="quarter" idx="11"/>
          </p:nvPr>
        </p:nvSpPr>
        <p:spPr/>
        <p:txBody>
          <a:bodyPr/>
          <a:lstStyle/>
          <a:p>
            <a:r>
              <a:rPr lang="en-US" dirty="0" smtClean="0"/>
              <a:t>Copyright © 2015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10-</a:t>
            </a:r>
            <a:fld id="{3BA836C6-F704-448B-94C4-5B456B503172}" type="slidenum">
              <a:rPr lang="en-US" smtClean="0"/>
              <a:pPr/>
              <a:t>34</a:t>
            </a:fld>
            <a:endParaRPr lang="en-US" dirty="0"/>
          </a:p>
        </p:txBody>
      </p:sp>
    </p:spTree>
    <p:extLst>
      <p:ext uri="{BB962C8B-B14F-4D97-AF65-F5344CB8AC3E}">
        <p14:creationId xmlns:p14="http://schemas.microsoft.com/office/powerpoint/2010/main" val="2782658399"/>
      </p:ext>
    </p:extLst>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Copyright © 2015 Pearson Education, Inc. </a:t>
            </a:r>
            <a:endParaRPr lang="en-US" dirty="0"/>
          </a:p>
        </p:txBody>
      </p:sp>
      <p:sp>
        <p:nvSpPr>
          <p:cNvPr id="4" name="Slide Number Placeholder 3"/>
          <p:cNvSpPr>
            <a:spLocks noGrp="1"/>
          </p:cNvSpPr>
          <p:nvPr>
            <p:ph type="sldNum" sz="quarter" idx="12"/>
          </p:nvPr>
        </p:nvSpPr>
        <p:spPr/>
        <p:txBody>
          <a:bodyPr/>
          <a:lstStyle/>
          <a:p>
            <a:r>
              <a:rPr lang="en-US" dirty="0" smtClean="0"/>
              <a:t>10-</a:t>
            </a:r>
            <a:fld id="{3BA836C6-F704-448B-94C4-5B456B503172}" type="slidenum">
              <a:rPr lang="en-US" smtClean="0"/>
              <a:pPr/>
              <a:t>35</a:t>
            </a:fld>
            <a:endParaRPr lang="en-US" dirty="0"/>
          </a:p>
        </p:txBody>
      </p:sp>
      <p:pic>
        <p:nvPicPr>
          <p:cNvPr id="1026" name="Picture 3" descr="3293795473_475244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978" y="2247900"/>
            <a:ext cx="7566044"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7514081"/>
      </p:ext>
    </p:ext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Staffing</a:t>
            </a:r>
            <a:endParaRPr lang="en-US" dirty="0"/>
          </a:p>
        </p:txBody>
      </p:sp>
      <p:sp>
        <p:nvSpPr>
          <p:cNvPr id="353282" name="Rectangle 2"/>
          <p:cNvSpPr>
            <a:spLocks noGrp="1" noChangeArrowheads="1"/>
          </p:cNvSpPr>
          <p:nvPr>
            <p:ph idx="1"/>
          </p:nvPr>
        </p:nvSpPr>
        <p:spPr/>
        <p:txBody>
          <a:bodyPr/>
          <a:lstStyle/>
          <a:p>
            <a:pPr marL="0" indent="0">
              <a:buNone/>
            </a:pPr>
            <a:r>
              <a:rPr lang="en-US" dirty="0" smtClean="0"/>
              <a:t>To be a successful </a:t>
            </a:r>
            <a:r>
              <a:rPr lang="en-US" b="1" dirty="0" smtClean="0">
                <a:solidFill>
                  <a:schemeClr val="tx2">
                    <a:lumMod val="60000"/>
                    <a:lumOff val="40000"/>
                  </a:schemeClr>
                </a:solidFill>
              </a:rPr>
              <a:t>integration manager</a:t>
            </a:r>
            <a:r>
              <a:rPr lang="en-US" dirty="0" smtClean="0"/>
              <a:t>, a person should have:</a:t>
            </a:r>
            <a:endParaRPr lang="en-US" altLang="en-US" dirty="0" smtClean="0"/>
          </a:p>
          <a:p>
            <a:r>
              <a:rPr lang="en-US" altLang="en-US" sz="3000" dirty="0" smtClean="0">
                <a:solidFill>
                  <a:schemeClr val="tx2">
                    <a:lumMod val="60000"/>
                    <a:lumOff val="40000"/>
                  </a:schemeClr>
                </a:solidFill>
              </a:rPr>
              <a:t>Deep knowledge </a:t>
            </a:r>
            <a:r>
              <a:rPr lang="en-US" altLang="en-US" sz="3000" dirty="0" smtClean="0"/>
              <a:t>of the acquiring company</a:t>
            </a:r>
          </a:p>
          <a:p>
            <a:r>
              <a:rPr lang="en-US" altLang="en-US" sz="3000" dirty="0" smtClean="0"/>
              <a:t>Flexible management style</a:t>
            </a:r>
          </a:p>
          <a:p>
            <a:r>
              <a:rPr lang="en-US" altLang="en-US" sz="3000" dirty="0" smtClean="0"/>
              <a:t>Ability to work in </a:t>
            </a:r>
            <a:r>
              <a:rPr lang="en-US" altLang="en-US" sz="3000" dirty="0" smtClean="0">
                <a:solidFill>
                  <a:schemeClr val="tx2">
                    <a:lumMod val="60000"/>
                    <a:lumOff val="40000"/>
                  </a:schemeClr>
                </a:solidFill>
              </a:rPr>
              <a:t>cross-functional teams</a:t>
            </a:r>
          </a:p>
          <a:p>
            <a:r>
              <a:rPr lang="en-US" altLang="en-US" sz="3000" dirty="0" smtClean="0"/>
              <a:t>Willingness to work independently</a:t>
            </a:r>
          </a:p>
          <a:p>
            <a:r>
              <a:rPr lang="en-US" altLang="en-US" sz="3000" dirty="0" smtClean="0"/>
              <a:t>Sufficient emotional and </a:t>
            </a:r>
            <a:r>
              <a:rPr lang="en-US" altLang="en-US" sz="3000" dirty="0" smtClean="0">
                <a:solidFill>
                  <a:schemeClr val="tx2">
                    <a:lumMod val="60000"/>
                    <a:lumOff val="40000"/>
                  </a:schemeClr>
                </a:solidFill>
              </a:rPr>
              <a:t>cultural intelligence </a:t>
            </a:r>
            <a:r>
              <a:rPr lang="en-US" altLang="en-US" sz="3000" dirty="0" smtClean="0"/>
              <a:t>to work in a diverse environment</a:t>
            </a:r>
            <a:endParaRPr lang="en-US" altLang="en-US" sz="3000" dirty="0"/>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6" name="Slide Number Placeholder 6"/>
          <p:cNvSpPr>
            <a:spLocks noGrp="1"/>
          </p:cNvSpPr>
          <p:nvPr>
            <p:ph type="sldNum" sz="quarter" idx="12"/>
          </p:nvPr>
        </p:nvSpPr>
        <p:spPr/>
        <p:txBody>
          <a:bodyPr/>
          <a:lstStyle/>
          <a:p>
            <a:endParaRPr lang="en-US" altLang="en-US" dirty="0" smtClean="0"/>
          </a:p>
          <a:p>
            <a:r>
              <a:rPr lang="en-US" altLang="en-US" dirty="0" smtClean="0"/>
              <a:t>10-</a:t>
            </a:r>
            <a:fld id="{B80708F3-5246-4C26-BFC9-95BE1A70A2B4}" type="slidenum">
              <a:rPr lang="en-US" altLang="en-US" smtClean="0"/>
              <a:pPr/>
              <a:t>4</a:t>
            </a:fld>
            <a:endParaRPr lang="en-US" altLang="en-US" dirty="0"/>
          </a:p>
        </p:txBody>
      </p:sp>
    </p:spTree>
    <p:extLst>
      <p:ext uri="{BB962C8B-B14F-4D97-AF65-F5344CB8AC3E}">
        <p14:creationId xmlns:p14="http://schemas.microsoft.com/office/powerpoint/2010/main" val="213089099"/>
      </p:ext>
    </p:extLst>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ltLang="en-US" dirty="0" smtClean="0"/>
              <a:t>Staffing Follows Strategy</a:t>
            </a:r>
            <a:endParaRPr lang="en-US" dirty="0"/>
          </a:p>
        </p:txBody>
      </p:sp>
      <p:sp>
        <p:nvSpPr>
          <p:cNvPr id="354306" name="Rectangle 2"/>
          <p:cNvSpPr>
            <a:spLocks noGrp="1" noChangeArrowheads="1"/>
          </p:cNvSpPr>
          <p:nvPr>
            <p:ph idx="1"/>
          </p:nvPr>
        </p:nvSpPr>
        <p:spPr/>
        <p:txBody>
          <a:bodyPr/>
          <a:lstStyle/>
          <a:p>
            <a:r>
              <a:rPr lang="en-US" dirty="0"/>
              <a:t>One way to implement a company’s business strategy, such as overall low cost, is </a:t>
            </a:r>
            <a:r>
              <a:rPr lang="en-US" dirty="0" smtClean="0"/>
              <a:t>through </a:t>
            </a:r>
            <a:r>
              <a:rPr lang="en-US" dirty="0" smtClean="0">
                <a:solidFill>
                  <a:schemeClr val="tx2">
                    <a:lumMod val="60000"/>
                    <a:lumOff val="40000"/>
                  </a:schemeClr>
                </a:solidFill>
              </a:rPr>
              <a:t>training</a:t>
            </a:r>
            <a:r>
              <a:rPr lang="en-US" dirty="0" smtClean="0"/>
              <a:t> </a:t>
            </a:r>
            <a:r>
              <a:rPr lang="en-US" dirty="0"/>
              <a:t>and </a:t>
            </a:r>
            <a:r>
              <a:rPr lang="en-US" dirty="0" smtClean="0">
                <a:solidFill>
                  <a:schemeClr val="tx2">
                    <a:lumMod val="60000"/>
                    <a:lumOff val="40000"/>
                  </a:schemeClr>
                </a:solidFill>
              </a:rPr>
              <a:t>development</a:t>
            </a:r>
            <a:r>
              <a:rPr lang="en-US" dirty="0" smtClean="0"/>
              <a:t>.</a:t>
            </a:r>
            <a:endParaRPr lang="en-US" dirty="0"/>
          </a:p>
          <a:p>
            <a:endParaRPr lang="en-US" sz="800" dirty="0" smtClean="0"/>
          </a:p>
          <a:p>
            <a:r>
              <a:rPr lang="en-US" dirty="0">
                <a:solidFill>
                  <a:schemeClr val="tx2">
                    <a:lumMod val="60000"/>
                    <a:lumOff val="40000"/>
                  </a:schemeClr>
                </a:solidFill>
              </a:rPr>
              <a:t>Executive characteristics </a:t>
            </a:r>
            <a:r>
              <a:rPr lang="en-US" dirty="0"/>
              <a:t>influence strategic outcomes for a corporation.</a:t>
            </a:r>
            <a:endParaRPr lang="en-US" altLang="en-US" dirty="0" smtClean="0"/>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6" name="Slide Number Placeholder 6"/>
          <p:cNvSpPr>
            <a:spLocks noGrp="1"/>
          </p:cNvSpPr>
          <p:nvPr>
            <p:ph type="sldNum" sz="quarter" idx="12"/>
          </p:nvPr>
        </p:nvSpPr>
        <p:spPr/>
        <p:txBody>
          <a:bodyPr/>
          <a:lstStyle/>
          <a:p>
            <a:endParaRPr lang="en-US" altLang="en-US" dirty="0" smtClean="0"/>
          </a:p>
          <a:p>
            <a:r>
              <a:rPr lang="en-US" altLang="en-US" dirty="0" smtClean="0"/>
              <a:t>10-</a:t>
            </a:r>
            <a:fld id="{D7E1C026-F294-475D-AD59-F853B1A208D0}" type="slidenum">
              <a:rPr lang="en-US" altLang="en-US" smtClean="0"/>
              <a:pPr/>
              <a:t>5</a:t>
            </a:fld>
            <a:endParaRPr lang="en-US" altLang="en-US" dirty="0"/>
          </a:p>
        </p:txBody>
      </p:sp>
    </p:spTree>
    <p:extLst>
      <p:ext uri="{BB962C8B-B14F-4D97-AF65-F5344CB8AC3E}">
        <p14:creationId xmlns:p14="http://schemas.microsoft.com/office/powerpoint/2010/main" val="551939461"/>
      </p:ext>
    </p:extLst>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Matching the Manager </a:t>
            </a:r>
            <a:r>
              <a:rPr lang="en-US" dirty="0" smtClean="0"/>
              <a:t/>
            </a:r>
            <a:br>
              <a:rPr lang="en-US" dirty="0" smtClean="0"/>
            </a:br>
            <a:r>
              <a:rPr lang="en-US" dirty="0" smtClean="0"/>
              <a:t>to </a:t>
            </a:r>
            <a:r>
              <a:rPr lang="en-US" dirty="0"/>
              <a:t>the Strategy</a:t>
            </a:r>
          </a:p>
        </p:txBody>
      </p:sp>
      <p:sp>
        <p:nvSpPr>
          <p:cNvPr id="3" name="Content Placeholder 2"/>
          <p:cNvSpPr>
            <a:spLocks noGrp="1"/>
          </p:cNvSpPr>
          <p:nvPr>
            <p:ph idx="1"/>
          </p:nvPr>
        </p:nvSpPr>
        <p:spPr/>
        <p:txBody>
          <a:bodyPr>
            <a:normAutofit/>
          </a:bodyPr>
          <a:lstStyle/>
          <a:p>
            <a:r>
              <a:rPr lang="en-US" b="1" dirty="0" smtClean="0"/>
              <a:t>Executive type </a:t>
            </a:r>
          </a:p>
          <a:p>
            <a:pPr lvl="1"/>
            <a:r>
              <a:rPr lang="en-US" dirty="0"/>
              <a:t>e</a:t>
            </a:r>
            <a:r>
              <a:rPr lang="en-US" dirty="0" smtClean="0"/>
              <a:t>xecutives </a:t>
            </a:r>
            <a:r>
              <a:rPr lang="en-US" dirty="0"/>
              <a:t>with a particular mix of skills and experiences </a:t>
            </a:r>
            <a:endParaRPr lang="en-US" dirty="0" smtClean="0"/>
          </a:p>
          <a:p>
            <a:pPr lvl="1"/>
            <a:r>
              <a:rPr lang="en-US" dirty="0" smtClean="0"/>
              <a:t>paired </a:t>
            </a:r>
            <a:r>
              <a:rPr lang="en-US" dirty="0"/>
              <a:t>with a specific corporate strategy</a:t>
            </a:r>
            <a:endParaRPr lang="en-US" altLang="en-US" dirty="0" smtClean="0"/>
          </a:p>
          <a:p>
            <a:endParaRPr lang="en-US" dirty="0"/>
          </a:p>
        </p:txBody>
      </p:sp>
      <p:sp>
        <p:nvSpPr>
          <p:cNvPr id="4" name="Footer Placeholder 3"/>
          <p:cNvSpPr>
            <a:spLocks noGrp="1"/>
          </p:cNvSpPr>
          <p:nvPr>
            <p:ph type="ftr" sz="quarter" idx="11"/>
          </p:nvPr>
        </p:nvSpPr>
        <p:spPr/>
        <p:txBody>
          <a:bodyPr/>
          <a:lstStyle/>
          <a:p>
            <a:r>
              <a:rPr lang="en-US" dirty="0" smtClean="0"/>
              <a:t>Copyright © 2015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10-</a:t>
            </a:r>
            <a:fld id="{3BA836C6-F704-448B-94C4-5B456B503172}" type="slidenum">
              <a:rPr lang="en-US" smtClean="0"/>
              <a:pPr/>
              <a:t>6</a:t>
            </a:fld>
            <a:endParaRPr lang="en-US" dirty="0"/>
          </a:p>
        </p:txBody>
      </p:sp>
    </p:spTree>
    <p:extLst>
      <p:ext uri="{BB962C8B-B14F-4D97-AF65-F5344CB8AC3E}">
        <p14:creationId xmlns:p14="http://schemas.microsoft.com/office/powerpoint/2010/main" val="1537529713"/>
      </p:ext>
    </p:extLst>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Types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68163654"/>
              </p:ext>
            </p:extLst>
          </p:nvPr>
        </p:nvGraphicFramePr>
        <p:xfrm>
          <a:off x="457200" y="17526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dirty="0" smtClean="0"/>
              <a:t>Copyright © 2015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10-</a:t>
            </a:r>
            <a:fld id="{3BA836C6-F704-448B-94C4-5B456B503172}" type="slidenum">
              <a:rPr lang="en-US" smtClean="0"/>
              <a:pPr/>
              <a:t>7</a:t>
            </a:fld>
            <a:endParaRPr lang="en-US" dirty="0"/>
          </a:p>
        </p:txBody>
      </p:sp>
    </p:spTree>
    <p:extLst>
      <p:ext uri="{BB962C8B-B14F-4D97-AF65-F5344CB8AC3E}">
        <p14:creationId xmlns:p14="http://schemas.microsoft.com/office/powerpoint/2010/main" val="56080802"/>
      </p:ext>
    </p:ext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ltLang="en-US" dirty="0" smtClean="0"/>
              <a:t>Selection and Management Development</a:t>
            </a:r>
            <a:endParaRPr lang="en-US" dirty="0"/>
          </a:p>
        </p:txBody>
      </p:sp>
      <p:sp>
        <p:nvSpPr>
          <p:cNvPr id="355330" name="Rectangle 2"/>
          <p:cNvSpPr>
            <a:spLocks noGrp="1" noChangeArrowheads="1"/>
          </p:cNvSpPr>
          <p:nvPr>
            <p:ph idx="1"/>
          </p:nvPr>
        </p:nvSpPr>
        <p:spPr/>
        <p:txBody>
          <a:bodyPr>
            <a:normAutofit/>
          </a:bodyPr>
          <a:lstStyle/>
          <a:p>
            <a:r>
              <a:rPr lang="en-US" altLang="en-US" b="1" dirty="0" smtClean="0"/>
              <a:t>Executive succession </a:t>
            </a:r>
          </a:p>
          <a:p>
            <a:pPr lvl="1"/>
            <a:r>
              <a:rPr lang="en-US" altLang="en-US" dirty="0" smtClean="0"/>
              <a:t>process of replacing a key top manager</a:t>
            </a:r>
          </a:p>
          <a:p>
            <a:endParaRPr lang="en-US" altLang="en-US" sz="500" dirty="0" smtClean="0"/>
          </a:p>
          <a:p>
            <a:r>
              <a:rPr lang="en-US" altLang="en-US" b="1" dirty="0" smtClean="0"/>
              <a:t>Succession planning</a:t>
            </a:r>
          </a:p>
          <a:p>
            <a:pPr lvl="1"/>
            <a:r>
              <a:rPr lang="en-US" altLang="en-US" dirty="0"/>
              <a:t>i</a:t>
            </a:r>
            <a:r>
              <a:rPr lang="en-US" altLang="en-US" dirty="0" smtClean="0"/>
              <a:t>dentifying </a:t>
            </a:r>
            <a:r>
              <a:rPr lang="en-US" altLang="en-US" dirty="0" smtClean="0"/>
              <a:t>candidates below the top layer of management</a:t>
            </a:r>
          </a:p>
          <a:p>
            <a:pPr lvl="1"/>
            <a:r>
              <a:rPr lang="en-US" altLang="en-US" dirty="0"/>
              <a:t>m</a:t>
            </a:r>
            <a:r>
              <a:rPr lang="en-US" altLang="en-US" dirty="0" smtClean="0"/>
              <a:t>easuring </a:t>
            </a:r>
            <a:r>
              <a:rPr lang="en-US" altLang="en-US" dirty="0" smtClean="0"/>
              <a:t>internal candidates against external candidates</a:t>
            </a:r>
          </a:p>
          <a:p>
            <a:pPr lvl="1"/>
            <a:r>
              <a:rPr lang="en-US" altLang="en-US" dirty="0"/>
              <a:t>p</a:t>
            </a:r>
            <a:r>
              <a:rPr lang="en-US" altLang="en-US" dirty="0" smtClean="0"/>
              <a:t>roviding </a:t>
            </a:r>
            <a:r>
              <a:rPr lang="en-US" altLang="en-US" dirty="0" smtClean="0"/>
              <a:t>financial incentives</a:t>
            </a:r>
            <a:endParaRPr lang="en-US" altLang="en-US" dirty="0"/>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6" name="Slide Number Placeholder 6"/>
          <p:cNvSpPr>
            <a:spLocks noGrp="1"/>
          </p:cNvSpPr>
          <p:nvPr>
            <p:ph type="sldNum" sz="quarter" idx="12"/>
          </p:nvPr>
        </p:nvSpPr>
        <p:spPr/>
        <p:txBody>
          <a:bodyPr/>
          <a:lstStyle/>
          <a:p>
            <a:endParaRPr lang="en-US" altLang="en-US" dirty="0" smtClean="0"/>
          </a:p>
          <a:p>
            <a:r>
              <a:rPr lang="en-US" altLang="en-US" dirty="0" smtClean="0"/>
              <a:t>10-</a:t>
            </a:r>
            <a:fld id="{1793DD75-9169-43F1-B3BD-7C99DAD67C84}" type="slidenum">
              <a:rPr lang="en-US" altLang="en-US" smtClean="0"/>
              <a:pPr/>
              <a:t>8</a:t>
            </a:fld>
            <a:endParaRPr lang="en-US" altLang="en-US" dirty="0"/>
          </a:p>
        </p:txBody>
      </p:sp>
    </p:spTree>
    <p:extLst>
      <p:ext uri="{BB962C8B-B14F-4D97-AF65-F5344CB8AC3E}">
        <p14:creationId xmlns:p14="http://schemas.microsoft.com/office/powerpoint/2010/main" val="1429235361"/>
      </p:ext>
    </p:extLst>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Identifying Abilities and Potential</a:t>
            </a:r>
            <a:endParaRPr lang="en-US" dirty="0"/>
          </a:p>
        </p:txBody>
      </p:sp>
      <p:sp>
        <p:nvSpPr>
          <p:cNvPr id="356354" name="Rectangle 2"/>
          <p:cNvSpPr>
            <a:spLocks noGrp="1" noChangeArrowheads="1"/>
          </p:cNvSpPr>
          <p:nvPr>
            <p:ph idx="1"/>
          </p:nvPr>
        </p:nvSpPr>
        <p:spPr/>
        <p:txBody>
          <a:bodyPr/>
          <a:lstStyle/>
          <a:p>
            <a:r>
              <a:rPr lang="en-US" altLang="en-US" dirty="0" smtClean="0">
                <a:solidFill>
                  <a:schemeClr val="tx2">
                    <a:lumMod val="60000"/>
                    <a:lumOff val="40000"/>
                  </a:schemeClr>
                </a:solidFill>
              </a:rPr>
              <a:t>Performance appraisal systems </a:t>
            </a:r>
            <a:r>
              <a:rPr lang="en-US" altLang="en-US" dirty="0" smtClean="0"/>
              <a:t>identify good performers with promotion </a:t>
            </a:r>
            <a:r>
              <a:rPr lang="en-US" altLang="en-US" dirty="0" smtClean="0"/>
              <a:t>potential.</a:t>
            </a:r>
            <a:endParaRPr lang="en-US" altLang="en-US" dirty="0" smtClean="0"/>
          </a:p>
          <a:p>
            <a:endParaRPr lang="en-US" altLang="en-US" sz="500" dirty="0" smtClean="0"/>
          </a:p>
          <a:p>
            <a:r>
              <a:rPr lang="en-US" altLang="en-US" dirty="0" smtClean="0">
                <a:solidFill>
                  <a:schemeClr val="tx2">
                    <a:lumMod val="60000"/>
                    <a:lumOff val="40000"/>
                  </a:schemeClr>
                </a:solidFill>
              </a:rPr>
              <a:t>Assessment centers </a:t>
            </a:r>
            <a:r>
              <a:rPr lang="en-US" altLang="en-US" dirty="0" smtClean="0"/>
              <a:t>evaluate a person’s suitability for an advanced </a:t>
            </a:r>
            <a:r>
              <a:rPr lang="en-US" altLang="en-US" dirty="0" smtClean="0"/>
              <a:t>position.</a:t>
            </a:r>
            <a:endParaRPr lang="en-US" altLang="en-US" dirty="0" smtClean="0"/>
          </a:p>
          <a:p>
            <a:endParaRPr lang="en-US" altLang="en-US" sz="500" dirty="0" smtClean="0"/>
          </a:p>
          <a:p>
            <a:r>
              <a:rPr lang="en-US" altLang="en-US" dirty="0" smtClean="0">
                <a:solidFill>
                  <a:schemeClr val="tx2">
                    <a:lumMod val="60000"/>
                    <a:lumOff val="40000"/>
                  </a:schemeClr>
                </a:solidFill>
              </a:rPr>
              <a:t>Job rotation </a:t>
            </a:r>
            <a:r>
              <a:rPr lang="en-US" altLang="en-US" dirty="0" smtClean="0"/>
              <a:t>ensures employees are gaining a mix of experience to prepare them for future </a:t>
            </a:r>
            <a:r>
              <a:rPr lang="en-US" altLang="en-US" dirty="0" smtClean="0"/>
              <a:t>responsibilities.</a:t>
            </a:r>
            <a:endParaRPr lang="en-US" altLang="en-US" dirty="0"/>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6" name="Slide Number Placeholder 6"/>
          <p:cNvSpPr>
            <a:spLocks noGrp="1"/>
          </p:cNvSpPr>
          <p:nvPr>
            <p:ph type="sldNum" sz="quarter" idx="12"/>
          </p:nvPr>
        </p:nvSpPr>
        <p:spPr/>
        <p:txBody>
          <a:bodyPr/>
          <a:lstStyle/>
          <a:p>
            <a:endParaRPr lang="en-US" altLang="en-US" dirty="0" smtClean="0"/>
          </a:p>
          <a:p>
            <a:r>
              <a:rPr lang="en-US" altLang="en-US" dirty="0" smtClean="0"/>
              <a:t>10-</a:t>
            </a:r>
            <a:fld id="{609A07FB-2A09-46AD-9808-AB9C172A6CA3}" type="slidenum">
              <a:rPr lang="en-US" altLang="en-US" smtClean="0"/>
              <a:pPr/>
              <a:t>9</a:t>
            </a:fld>
            <a:endParaRPr lang="en-US" altLang="en-US" dirty="0"/>
          </a:p>
        </p:txBody>
      </p:sp>
    </p:spTree>
    <p:extLst>
      <p:ext uri="{BB962C8B-B14F-4D97-AF65-F5344CB8AC3E}">
        <p14:creationId xmlns:p14="http://schemas.microsoft.com/office/powerpoint/2010/main" val="3247773384"/>
      </p:ext>
    </p:extLst>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377</TotalTime>
  <Words>3471</Words>
  <Application>Microsoft Office PowerPoint</Application>
  <PresentationFormat>On-screen Show (4:3)</PresentationFormat>
  <Paragraphs>356</Paragraphs>
  <Slides>35</Slides>
  <Notes>33</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Strategy Implementation: Staffing and Directing</vt:lpstr>
      <vt:lpstr>Learning Objectives</vt:lpstr>
      <vt:lpstr>Integration Managers</vt:lpstr>
      <vt:lpstr>Staffing</vt:lpstr>
      <vt:lpstr>Staffing Follows Strategy</vt:lpstr>
      <vt:lpstr>Matching the Manager  to the Strategy</vt:lpstr>
      <vt:lpstr>Executive Types</vt:lpstr>
      <vt:lpstr>Selection and Management Development</vt:lpstr>
      <vt:lpstr>Identifying Abilities and Potential</vt:lpstr>
      <vt:lpstr>Problems in Retrenchment</vt:lpstr>
      <vt:lpstr>Guidelines for  Successful Downsizing</vt:lpstr>
      <vt:lpstr>International Issues in Staffing</vt:lpstr>
      <vt:lpstr>International Issues in Staffing</vt:lpstr>
      <vt:lpstr>International Issues in Staffing</vt:lpstr>
      <vt:lpstr>Leading </vt:lpstr>
      <vt:lpstr>Managing Corporate Culture</vt:lpstr>
      <vt:lpstr>Assessing Strategy—Culture Compatibility</vt:lpstr>
      <vt:lpstr>Assessing Strategy—Culture Compatibility</vt:lpstr>
      <vt:lpstr>Managing Cultural Change  Through Communication</vt:lpstr>
      <vt:lpstr>Methods of Managing the Culture of an Acquired Firm</vt:lpstr>
      <vt:lpstr>Methods of Managing the Culture of an Acquired Firm</vt:lpstr>
      <vt:lpstr>Methods of Managing the Culture of an Acquired Firm</vt:lpstr>
      <vt:lpstr>Methods of Managing the Culture of an Acquired Firm</vt:lpstr>
      <vt:lpstr>Action Planning</vt:lpstr>
      <vt:lpstr>Action Planning</vt:lpstr>
      <vt:lpstr>Importance of an Action Plan</vt:lpstr>
      <vt:lpstr>Example of an Action Plan</vt:lpstr>
      <vt:lpstr>Management by Objectives</vt:lpstr>
      <vt:lpstr>Management by Objectives</vt:lpstr>
      <vt:lpstr>Total Quality Management</vt:lpstr>
      <vt:lpstr>Total Quality Management</vt:lpstr>
      <vt:lpstr>Dimensions of National Culture</vt:lpstr>
      <vt:lpstr>Dimensions of National Culture</vt:lpstr>
      <vt:lpstr>Dimensions of National Culture</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Bcox</dc:creator>
  <cp:lastModifiedBy>Editorial Services</cp:lastModifiedBy>
  <cp:revision>29</cp:revision>
  <dcterms:created xsi:type="dcterms:W3CDTF">2013-09-21T18:13:02Z</dcterms:created>
  <dcterms:modified xsi:type="dcterms:W3CDTF">2014-01-19T20:28:12Z</dcterms:modified>
</cp:coreProperties>
</file>