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7"/>
  </p:notesMasterIdLst>
  <p:sldIdLst>
    <p:sldId id="256" r:id="rId2"/>
    <p:sldId id="287" r:id="rId3"/>
    <p:sldId id="288" r:id="rId4"/>
    <p:sldId id="262" r:id="rId5"/>
    <p:sldId id="263" r:id="rId6"/>
    <p:sldId id="264" r:id="rId7"/>
    <p:sldId id="265" r:id="rId8"/>
    <p:sldId id="289" r:id="rId9"/>
    <p:sldId id="290" r:id="rId10"/>
    <p:sldId id="291" r:id="rId11"/>
    <p:sldId id="292" r:id="rId12"/>
    <p:sldId id="270" r:id="rId13"/>
    <p:sldId id="271" r:id="rId14"/>
    <p:sldId id="272" r:id="rId15"/>
    <p:sldId id="293" r:id="rId16"/>
    <p:sldId id="294" r:id="rId17"/>
    <p:sldId id="295" r:id="rId18"/>
    <p:sldId id="296" r:id="rId19"/>
    <p:sldId id="297" r:id="rId20"/>
    <p:sldId id="274" r:id="rId21"/>
    <p:sldId id="298" r:id="rId22"/>
    <p:sldId id="275" r:id="rId23"/>
    <p:sldId id="276" r:id="rId24"/>
    <p:sldId id="279" r:id="rId25"/>
    <p:sldId id="299" r:id="rId26"/>
    <p:sldId id="280" r:id="rId27"/>
    <p:sldId id="281" r:id="rId28"/>
    <p:sldId id="282" r:id="rId29"/>
    <p:sldId id="300" r:id="rId30"/>
    <p:sldId id="301" r:id="rId31"/>
    <p:sldId id="283" r:id="rId32"/>
    <p:sldId id="284" r:id="rId33"/>
    <p:sldId id="302" r:id="rId34"/>
    <p:sldId id="285" r:id="rId35"/>
    <p:sldId id="257"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77087" autoAdjust="0"/>
  </p:normalViewPr>
  <p:slideViewPr>
    <p:cSldViewPr>
      <p:cViewPr>
        <p:scale>
          <a:sx n="50" d="100"/>
          <a:sy n="50" d="100"/>
        </p:scale>
        <p:origin x="-2592" y="-22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197FA6-F595-40DE-8E4E-ED39C0DBB461}" type="doc">
      <dgm:prSet loTypeId="urn:microsoft.com/office/officeart/2005/8/layout/default#1" loCatId="list" qsTypeId="urn:microsoft.com/office/officeart/2005/8/quickstyle/3d2" qsCatId="3D" csTypeId="urn:microsoft.com/office/officeart/2005/8/colors/colorful3" csCatId="colorful"/>
      <dgm:spPr/>
      <dgm:t>
        <a:bodyPr/>
        <a:lstStyle/>
        <a:p>
          <a:endParaRPr lang="en-US"/>
        </a:p>
      </dgm:t>
    </dgm:pt>
    <dgm:pt modelId="{D32E4DEF-B80E-4284-931C-C527E184D32E}">
      <dgm:prSet/>
      <dgm:spPr/>
      <dgm:t>
        <a:bodyPr/>
        <a:lstStyle/>
        <a:p>
          <a:pPr rtl="0"/>
          <a:r>
            <a:rPr lang="en-US" b="1" dirty="0" smtClean="0">
              <a:effectLst>
                <a:outerShdw blurRad="38100" dist="38100" dir="2700000" algn="tl">
                  <a:srgbClr val="000000">
                    <a:alpha val="43137"/>
                  </a:srgbClr>
                </a:outerShdw>
              </a:effectLst>
            </a:rPr>
            <a:t>Standard cost centers</a:t>
          </a:r>
          <a:endParaRPr lang="en-US" b="1" dirty="0">
            <a:effectLst>
              <a:outerShdw blurRad="38100" dist="38100" dir="2700000" algn="tl">
                <a:srgbClr val="000000">
                  <a:alpha val="43137"/>
                </a:srgbClr>
              </a:outerShdw>
            </a:effectLst>
          </a:endParaRPr>
        </a:p>
      </dgm:t>
    </dgm:pt>
    <dgm:pt modelId="{13B2EB71-73C3-4CD9-BA09-51943F0A06CC}" type="parTrans" cxnId="{707817F5-D775-4408-A3B7-C6E91876ACC3}">
      <dgm:prSet/>
      <dgm:spPr/>
      <dgm:t>
        <a:bodyPr/>
        <a:lstStyle/>
        <a:p>
          <a:endParaRPr lang="en-US"/>
        </a:p>
      </dgm:t>
    </dgm:pt>
    <dgm:pt modelId="{8035F8AE-CC4D-4BA1-997E-87440F083A9C}" type="sibTrans" cxnId="{707817F5-D775-4408-A3B7-C6E91876ACC3}">
      <dgm:prSet/>
      <dgm:spPr/>
      <dgm:t>
        <a:bodyPr/>
        <a:lstStyle/>
        <a:p>
          <a:endParaRPr lang="en-US"/>
        </a:p>
      </dgm:t>
    </dgm:pt>
    <dgm:pt modelId="{31513FD9-F819-4E7F-ACEC-E19F9BE18BC7}">
      <dgm:prSet/>
      <dgm:spPr/>
      <dgm:t>
        <a:bodyPr/>
        <a:lstStyle/>
        <a:p>
          <a:pPr rtl="0"/>
          <a:r>
            <a:rPr lang="en-US" b="1" dirty="0" smtClean="0">
              <a:effectLst>
                <a:outerShdw blurRad="38100" dist="38100" dir="2700000" algn="tl">
                  <a:srgbClr val="000000">
                    <a:alpha val="43137"/>
                  </a:srgbClr>
                </a:outerShdw>
              </a:effectLst>
            </a:rPr>
            <a:t>Revenue centers</a:t>
          </a:r>
          <a:endParaRPr lang="en-US" b="1" dirty="0">
            <a:effectLst>
              <a:outerShdw blurRad="38100" dist="38100" dir="2700000" algn="tl">
                <a:srgbClr val="000000">
                  <a:alpha val="43137"/>
                </a:srgbClr>
              </a:outerShdw>
            </a:effectLst>
          </a:endParaRPr>
        </a:p>
      </dgm:t>
    </dgm:pt>
    <dgm:pt modelId="{1D0A3EB1-7D8A-414B-9B9C-D5C3E9A1F2C6}" type="parTrans" cxnId="{EB1097A5-A99F-4D05-B2D8-4D975B893F83}">
      <dgm:prSet/>
      <dgm:spPr/>
      <dgm:t>
        <a:bodyPr/>
        <a:lstStyle/>
        <a:p>
          <a:endParaRPr lang="en-US"/>
        </a:p>
      </dgm:t>
    </dgm:pt>
    <dgm:pt modelId="{32D09B5A-D21A-4D44-96AB-39445D9C81D9}" type="sibTrans" cxnId="{EB1097A5-A99F-4D05-B2D8-4D975B893F83}">
      <dgm:prSet/>
      <dgm:spPr/>
      <dgm:t>
        <a:bodyPr/>
        <a:lstStyle/>
        <a:p>
          <a:endParaRPr lang="en-US"/>
        </a:p>
      </dgm:t>
    </dgm:pt>
    <dgm:pt modelId="{69A0E277-3BAC-46F9-A723-A8364F96807A}">
      <dgm:prSet/>
      <dgm:spPr/>
      <dgm:t>
        <a:bodyPr/>
        <a:lstStyle/>
        <a:p>
          <a:pPr rtl="0"/>
          <a:r>
            <a:rPr lang="en-US" b="1" dirty="0" smtClean="0">
              <a:effectLst>
                <a:outerShdw blurRad="38100" dist="38100" dir="2700000" algn="tl">
                  <a:srgbClr val="000000">
                    <a:alpha val="43137"/>
                  </a:srgbClr>
                </a:outerShdw>
              </a:effectLst>
            </a:rPr>
            <a:t>Expense centers</a:t>
          </a:r>
          <a:endParaRPr lang="en-US" b="1" dirty="0">
            <a:effectLst>
              <a:outerShdw blurRad="38100" dist="38100" dir="2700000" algn="tl">
                <a:srgbClr val="000000">
                  <a:alpha val="43137"/>
                </a:srgbClr>
              </a:outerShdw>
            </a:effectLst>
          </a:endParaRPr>
        </a:p>
      </dgm:t>
    </dgm:pt>
    <dgm:pt modelId="{8CA8D6F9-D097-472A-AE00-22CB77DF452F}" type="parTrans" cxnId="{3E852413-69E4-40CB-B6CE-444024F4C9D9}">
      <dgm:prSet/>
      <dgm:spPr/>
      <dgm:t>
        <a:bodyPr/>
        <a:lstStyle/>
        <a:p>
          <a:endParaRPr lang="en-US"/>
        </a:p>
      </dgm:t>
    </dgm:pt>
    <dgm:pt modelId="{A4C6C96F-1404-4ECE-8B8C-1D9CEBE687AD}" type="sibTrans" cxnId="{3E852413-69E4-40CB-B6CE-444024F4C9D9}">
      <dgm:prSet/>
      <dgm:spPr/>
      <dgm:t>
        <a:bodyPr/>
        <a:lstStyle/>
        <a:p>
          <a:endParaRPr lang="en-US"/>
        </a:p>
      </dgm:t>
    </dgm:pt>
    <dgm:pt modelId="{64E95DDA-C165-40C6-B66C-90DA048344E7}">
      <dgm:prSet/>
      <dgm:spPr/>
      <dgm:t>
        <a:bodyPr/>
        <a:lstStyle/>
        <a:p>
          <a:pPr rtl="0"/>
          <a:r>
            <a:rPr lang="en-US" b="1" dirty="0" smtClean="0">
              <a:effectLst>
                <a:outerShdw blurRad="38100" dist="38100" dir="2700000" algn="tl">
                  <a:srgbClr val="000000">
                    <a:alpha val="43137"/>
                  </a:srgbClr>
                </a:outerShdw>
              </a:effectLst>
            </a:rPr>
            <a:t>Profit centers</a:t>
          </a:r>
          <a:endParaRPr lang="en-US" b="1" dirty="0">
            <a:effectLst>
              <a:outerShdw blurRad="38100" dist="38100" dir="2700000" algn="tl">
                <a:srgbClr val="000000">
                  <a:alpha val="43137"/>
                </a:srgbClr>
              </a:outerShdw>
            </a:effectLst>
          </a:endParaRPr>
        </a:p>
      </dgm:t>
    </dgm:pt>
    <dgm:pt modelId="{101C1FC8-69B3-4778-BB46-E71655616EEB}" type="parTrans" cxnId="{1C4EDA5E-FC7D-4090-8796-EFBD0D954C34}">
      <dgm:prSet/>
      <dgm:spPr/>
      <dgm:t>
        <a:bodyPr/>
        <a:lstStyle/>
        <a:p>
          <a:endParaRPr lang="en-US"/>
        </a:p>
      </dgm:t>
    </dgm:pt>
    <dgm:pt modelId="{8AF7FA79-9A2D-430E-88E7-06631FB3248D}" type="sibTrans" cxnId="{1C4EDA5E-FC7D-4090-8796-EFBD0D954C34}">
      <dgm:prSet/>
      <dgm:spPr/>
      <dgm:t>
        <a:bodyPr/>
        <a:lstStyle/>
        <a:p>
          <a:endParaRPr lang="en-US"/>
        </a:p>
      </dgm:t>
    </dgm:pt>
    <dgm:pt modelId="{40A808F8-D6B8-4DD5-95E0-6FD22315DDCF}">
      <dgm:prSet/>
      <dgm:spPr/>
      <dgm:t>
        <a:bodyPr/>
        <a:lstStyle/>
        <a:p>
          <a:pPr rtl="0"/>
          <a:r>
            <a:rPr lang="en-US" b="1" dirty="0" smtClean="0">
              <a:effectLst>
                <a:outerShdw blurRad="38100" dist="38100" dir="2700000" algn="tl">
                  <a:srgbClr val="000000">
                    <a:alpha val="43137"/>
                  </a:srgbClr>
                </a:outerShdw>
              </a:effectLst>
            </a:rPr>
            <a:t>Investment centers</a:t>
          </a:r>
          <a:endParaRPr lang="en-US" b="1" dirty="0">
            <a:effectLst>
              <a:outerShdw blurRad="38100" dist="38100" dir="2700000" algn="tl">
                <a:srgbClr val="000000">
                  <a:alpha val="43137"/>
                </a:srgbClr>
              </a:outerShdw>
            </a:effectLst>
          </a:endParaRPr>
        </a:p>
      </dgm:t>
    </dgm:pt>
    <dgm:pt modelId="{D679D2B9-34A1-4CE8-83B8-AAEFE47E8CFF}" type="parTrans" cxnId="{DC37DB7D-AC5B-4C0C-888C-ED0D515553DE}">
      <dgm:prSet/>
      <dgm:spPr/>
      <dgm:t>
        <a:bodyPr/>
        <a:lstStyle/>
        <a:p>
          <a:endParaRPr lang="en-US"/>
        </a:p>
      </dgm:t>
    </dgm:pt>
    <dgm:pt modelId="{A8332619-6292-40BE-8BC7-EE208CE02524}" type="sibTrans" cxnId="{DC37DB7D-AC5B-4C0C-888C-ED0D515553DE}">
      <dgm:prSet/>
      <dgm:spPr/>
      <dgm:t>
        <a:bodyPr/>
        <a:lstStyle/>
        <a:p>
          <a:endParaRPr lang="en-US"/>
        </a:p>
      </dgm:t>
    </dgm:pt>
    <dgm:pt modelId="{E2D9BB0C-D241-4E74-9080-4E7C187C4531}" type="pres">
      <dgm:prSet presAssocID="{C3197FA6-F595-40DE-8E4E-ED39C0DBB461}" presName="diagram" presStyleCnt="0">
        <dgm:presLayoutVars>
          <dgm:dir/>
          <dgm:resizeHandles val="exact"/>
        </dgm:presLayoutVars>
      </dgm:prSet>
      <dgm:spPr/>
      <dgm:t>
        <a:bodyPr/>
        <a:lstStyle/>
        <a:p>
          <a:endParaRPr lang="en-US"/>
        </a:p>
      </dgm:t>
    </dgm:pt>
    <dgm:pt modelId="{7DF6132A-9312-41F5-A128-D24653DE0D49}" type="pres">
      <dgm:prSet presAssocID="{D32E4DEF-B80E-4284-931C-C527E184D32E}" presName="node" presStyleLbl="node1" presStyleIdx="0" presStyleCnt="5">
        <dgm:presLayoutVars>
          <dgm:bulletEnabled val="1"/>
        </dgm:presLayoutVars>
      </dgm:prSet>
      <dgm:spPr/>
      <dgm:t>
        <a:bodyPr/>
        <a:lstStyle/>
        <a:p>
          <a:endParaRPr lang="en-US"/>
        </a:p>
      </dgm:t>
    </dgm:pt>
    <dgm:pt modelId="{70A13998-6372-4F28-80D5-130DC04650ED}" type="pres">
      <dgm:prSet presAssocID="{8035F8AE-CC4D-4BA1-997E-87440F083A9C}" presName="sibTrans" presStyleCnt="0"/>
      <dgm:spPr/>
    </dgm:pt>
    <dgm:pt modelId="{00A983DE-6DFB-406C-9EC1-370C24C79969}" type="pres">
      <dgm:prSet presAssocID="{31513FD9-F819-4E7F-ACEC-E19F9BE18BC7}" presName="node" presStyleLbl="node1" presStyleIdx="1" presStyleCnt="5">
        <dgm:presLayoutVars>
          <dgm:bulletEnabled val="1"/>
        </dgm:presLayoutVars>
      </dgm:prSet>
      <dgm:spPr/>
      <dgm:t>
        <a:bodyPr/>
        <a:lstStyle/>
        <a:p>
          <a:endParaRPr lang="en-US"/>
        </a:p>
      </dgm:t>
    </dgm:pt>
    <dgm:pt modelId="{F28B0B93-81F3-4DAD-BFC2-CCA41B80FCDB}" type="pres">
      <dgm:prSet presAssocID="{32D09B5A-D21A-4D44-96AB-39445D9C81D9}" presName="sibTrans" presStyleCnt="0"/>
      <dgm:spPr/>
    </dgm:pt>
    <dgm:pt modelId="{4D404854-C967-403E-9805-3BE4484D99DE}" type="pres">
      <dgm:prSet presAssocID="{69A0E277-3BAC-46F9-A723-A8364F96807A}" presName="node" presStyleLbl="node1" presStyleIdx="2" presStyleCnt="5">
        <dgm:presLayoutVars>
          <dgm:bulletEnabled val="1"/>
        </dgm:presLayoutVars>
      </dgm:prSet>
      <dgm:spPr/>
      <dgm:t>
        <a:bodyPr/>
        <a:lstStyle/>
        <a:p>
          <a:endParaRPr lang="en-US"/>
        </a:p>
      </dgm:t>
    </dgm:pt>
    <dgm:pt modelId="{0D203F13-3323-4DCA-A3CB-B9467025472A}" type="pres">
      <dgm:prSet presAssocID="{A4C6C96F-1404-4ECE-8B8C-1D9CEBE687AD}" presName="sibTrans" presStyleCnt="0"/>
      <dgm:spPr/>
    </dgm:pt>
    <dgm:pt modelId="{6AE5F628-0611-4B38-9430-9214087D2214}" type="pres">
      <dgm:prSet presAssocID="{64E95DDA-C165-40C6-B66C-90DA048344E7}" presName="node" presStyleLbl="node1" presStyleIdx="3" presStyleCnt="5">
        <dgm:presLayoutVars>
          <dgm:bulletEnabled val="1"/>
        </dgm:presLayoutVars>
      </dgm:prSet>
      <dgm:spPr/>
      <dgm:t>
        <a:bodyPr/>
        <a:lstStyle/>
        <a:p>
          <a:endParaRPr lang="en-US"/>
        </a:p>
      </dgm:t>
    </dgm:pt>
    <dgm:pt modelId="{F398C005-D027-45FA-9A31-0E2B012AEC8A}" type="pres">
      <dgm:prSet presAssocID="{8AF7FA79-9A2D-430E-88E7-06631FB3248D}" presName="sibTrans" presStyleCnt="0"/>
      <dgm:spPr/>
    </dgm:pt>
    <dgm:pt modelId="{DB4A75B4-D41C-4A07-A186-840F5BF230CC}" type="pres">
      <dgm:prSet presAssocID="{40A808F8-D6B8-4DD5-95E0-6FD22315DDCF}" presName="node" presStyleLbl="node1" presStyleIdx="4" presStyleCnt="5">
        <dgm:presLayoutVars>
          <dgm:bulletEnabled val="1"/>
        </dgm:presLayoutVars>
      </dgm:prSet>
      <dgm:spPr/>
      <dgm:t>
        <a:bodyPr/>
        <a:lstStyle/>
        <a:p>
          <a:endParaRPr lang="en-US"/>
        </a:p>
      </dgm:t>
    </dgm:pt>
  </dgm:ptLst>
  <dgm:cxnLst>
    <dgm:cxn modelId="{C301F6B1-5026-497E-AD2B-A4233E4BEBCC}" type="presOf" srcId="{31513FD9-F819-4E7F-ACEC-E19F9BE18BC7}" destId="{00A983DE-6DFB-406C-9EC1-370C24C79969}" srcOrd="0" destOrd="0" presId="urn:microsoft.com/office/officeart/2005/8/layout/default#1"/>
    <dgm:cxn modelId="{A3CADCBB-A24D-4D70-AA46-741D644D9088}" type="presOf" srcId="{D32E4DEF-B80E-4284-931C-C527E184D32E}" destId="{7DF6132A-9312-41F5-A128-D24653DE0D49}" srcOrd="0" destOrd="0" presId="urn:microsoft.com/office/officeart/2005/8/layout/default#1"/>
    <dgm:cxn modelId="{707817F5-D775-4408-A3B7-C6E91876ACC3}" srcId="{C3197FA6-F595-40DE-8E4E-ED39C0DBB461}" destId="{D32E4DEF-B80E-4284-931C-C527E184D32E}" srcOrd="0" destOrd="0" parTransId="{13B2EB71-73C3-4CD9-BA09-51943F0A06CC}" sibTransId="{8035F8AE-CC4D-4BA1-997E-87440F083A9C}"/>
    <dgm:cxn modelId="{1C4EDA5E-FC7D-4090-8796-EFBD0D954C34}" srcId="{C3197FA6-F595-40DE-8E4E-ED39C0DBB461}" destId="{64E95DDA-C165-40C6-B66C-90DA048344E7}" srcOrd="3" destOrd="0" parTransId="{101C1FC8-69B3-4778-BB46-E71655616EEB}" sibTransId="{8AF7FA79-9A2D-430E-88E7-06631FB3248D}"/>
    <dgm:cxn modelId="{C41E04E4-05FD-4826-991A-F55F4D41007E}" type="presOf" srcId="{40A808F8-D6B8-4DD5-95E0-6FD22315DDCF}" destId="{DB4A75B4-D41C-4A07-A186-840F5BF230CC}" srcOrd="0" destOrd="0" presId="urn:microsoft.com/office/officeart/2005/8/layout/default#1"/>
    <dgm:cxn modelId="{7EE7091A-2115-44BB-9C69-6C7A23C76C5C}" type="presOf" srcId="{64E95DDA-C165-40C6-B66C-90DA048344E7}" destId="{6AE5F628-0611-4B38-9430-9214087D2214}" srcOrd="0" destOrd="0" presId="urn:microsoft.com/office/officeart/2005/8/layout/default#1"/>
    <dgm:cxn modelId="{EB1097A5-A99F-4D05-B2D8-4D975B893F83}" srcId="{C3197FA6-F595-40DE-8E4E-ED39C0DBB461}" destId="{31513FD9-F819-4E7F-ACEC-E19F9BE18BC7}" srcOrd="1" destOrd="0" parTransId="{1D0A3EB1-7D8A-414B-9B9C-D5C3E9A1F2C6}" sibTransId="{32D09B5A-D21A-4D44-96AB-39445D9C81D9}"/>
    <dgm:cxn modelId="{DC37DB7D-AC5B-4C0C-888C-ED0D515553DE}" srcId="{C3197FA6-F595-40DE-8E4E-ED39C0DBB461}" destId="{40A808F8-D6B8-4DD5-95E0-6FD22315DDCF}" srcOrd="4" destOrd="0" parTransId="{D679D2B9-34A1-4CE8-83B8-AAEFE47E8CFF}" sibTransId="{A8332619-6292-40BE-8BC7-EE208CE02524}"/>
    <dgm:cxn modelId="{B19BCDF7-4292-4BDE-BE7D-7A3373A64396}" type="presOf" srcId="{C3197FA6-F595-40DE-8E4E-ED39C0DBB461}" destId="{E2D9BB0C-D241-4E74-9080-4E7C187C4531}" srcOrd="0" destOrd="0" presId="urn:microsoft.com/office/officeart/2005/8/layout/default#1"/>
    <dgm:cxn modelId="{3E852413-69E4-40CB-B6CE-444024F4C9D9}" srcId="{C3197FA6-F595-40DE-8E4E-ED39C0DBB461}" destId="{69A0E277-3BAC-46F9-A723-A8364F96807A}" srcOrd="2" destOrd="0" parTransId="{8CA8D6F9-D097-472A-AE00-22CB77DF452F}" sibTransId="{A4C6C96F-1404-4ECE-8B8C-1D9CEBE687AD}"/>
    <dgm:cxn modelId="{81070A68-0F65-4C4A-9376-EC08A0CD651D}" type="presOf" srcId="{69A0E277-3BAC-46F9-A723-A8364F96807A}" destId="{4D404854-C967-403E-9805-3BE4484D99DE}" srcOrd="0" destOrd="0" presId="urn:microsoft.com/office/officeart/2005/8/layout/default#1"/>
    <dgm:cxn modelId="{A8EE22B0-8920-4109-B026-414574AF1F11}" type="presParOf" srcId="{E2D9BB0C-D241-4E74-9080-4E7C187C4531}" destId="{7DF6132A-9312-41F5-A128-D24653DE0D49}" srcOrd="0" destOrd="0" presId="urn:microsoft.com/office/officeart/2005/8/layout/default#1"/>
    <dgm:cxn modelId="{D7E5D5E6-7014-4410-BD45-5D0B11172E89}" type="presParOf" srcId="{E2D9BB0C-D241-4E74-9080-4E7C187C4531}" destId="{70A13998-6372-4F28-80D5-130DC04650ED}" srcOrd="1" destOrd="0" presId="urn:microsoft.com/office/officeart/2005/8/layout/default#1"/>
    <dgm:cxn modelId="{916E6895-834D-4BB3-B75D-EBC0906C6FCE}" type="presParOf" srcId="{E2D9BB0C-D241-4E74-9080-4E7C187C4531}" destId="{00A983DE-6DFB-406C-9EC1-370C24C79969}" srcOrd="2" destOrd="0" presId="urn:microsoft.com/office/officeart/2005/8/layout/default#1"/>
    <dgm:cxn modelId="{2D48B05A-DA3B-4395-B918-87F4FB9BD3EB}" type="presParOf" srcId="{E2D9BB0C-D241-4E74-9080-4E7C187C4531}" destId="{F28B0B93-81F3-4DAD-BFC2-CCA41B80FCDB}" srcOrd="3" destOrd="0" presId="urn:microsoft.com/office/officeart/2005/8/layout/default#1"/>
    <dgm:cxn modelId="{AF6167FB-3997-4631-9129-4E91C4F1F481}" type="presParOf" srcId="{E2D9BB0C-D241-4E74-9080-4E7C187C4531}" destId="{4D404854-C967-403E-9805-3BE4484D99DE}" srcOrd="4" destOrd="0" presId="urn:microsoft.com/office/officeart/2005/8/layout/default#1"/>
    <dgm:cxn modelId="{40CFBFE6-7095-42CA-8953-A7B044A414B1}" type="presParOf" srcId="{E2D9BB0C-D241-4E74-9080-4E7C187C4531}" destId="{0D203F13-3323-4DCA-A3CB-B9467025472A}" srcOrd="5" destOrd="0" presId="urn:microsoft.com/office/officeart/2005/8/layout/default#1"/>
    <dgm:cxn modelId="{BCCBAC85-67B8-48CC-B511-4C86BF4FBC1C}" type="presParOf" srcId="{E2D9BB0C-D241-4E74-9080-4E7C187C4531}" destId="{6AE5F628-0611-4B38-9430-9214087D2214}" srcOrd="6" destOrd="0" presId="urn:microsoft.com/office/officeart/2005/8/layout/default#1"/>
    <dgm:cxn modelId="{E7C5C303-3B4D-475A-B4A9-476411AC6946}" type="presParOf" srcId="{E2D9BB0C-D241-4E74-9080-4E7C187C4531}" destId="{F398C005-D027-45FA-9A31-0E2B012AEC8A}" srcOrd="7" destOrd="0" presId="urn:microsoft.com/office/officeart/2005/8/layout/default#1"/>
    <dgm:cxn modelId="{D9AAFD0B-F205-4E33-B9D9-AEFBB481D4C8}" type="presParOf" srcId="{E2D9BB0C-D241-4E74-9080-4E7C187C4531}" destId="{DB4A75B4-D41C-4A07-A186-840F5BF230CC}" srcOrd="8"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ACC2002-893A-4BEB-962B-722F9C3B89C2}" type="doc">
      <dgm:prSet loTypeId="urn:microsoft.com/office/officeart/2005/8/layout/target3" loCatId="list" qsTypeId="urn:microsoft.com/office/officeart/2005/8/quickstyle/3d2" qsCatId="3D" csTypeId="urn:microsoft.com/office/officeart/2005/8/colors/colorful3" csCatId="colorful"/>
      <dgm:spPr/>
      <dgm:t>
        <a:bodyPr/>
        <a:lstStyle/>
        <a:p>
          <a:endParaRPr lang="en-US"/>
        </a:p>
      </dgm:t>
    </dgm:pt>
    <dgm:pt modelId="{D694ADC9-6BBC-4C86-A27D-373672BBC683}">
      <dgm:prSet custT="1"/>
      <dgm:spPr/>
      <dgm:t>
        <a:bodyPr/>
        <a:lstStyle/>
        <a:p>
          <a:pPr rtl="0"/>
          <a:r>
            <a:rPr lang="en-US" sz="3600" b="0" dirty="0" smtClean="0">
              <a:effectLst/>
            </a:rPr>
            <a:t>Weighted-factor method</a:t>
          </a:r>
          <a:endParaRPr lang="en-US" sz="3600" b="0" dirty="0">
            <a:effectLst/>
          </a:endParaRPr>
        </a:p>
      </dgm:t>
    </dgm:pt>
    <dgm:pt modelId="{A5A08532-93F1-4ED4-A21B-D5A915E6C5D8}" type="parTrans" cxnId="{7DB14198-C3FF-48BF-8F43-13F55779285F}">
      <dgm:prSet/>
      <dgm:spPr/>
      <dgm:t>
        <a:bodyPr/>
        <a:lstStyle/>
        <a:p>
          <a:endParaRPr lang="en-US"/>
        </a:p>
      </dgm:t>
    </dgm:pt>
    <dgm:pt modelId="{AF4E1C77-2076-46F5-AFE4-954B05344465}" type="sibTrans" cxnId="{7DB14198-C3FF-48BF-8F43-13F55779285F}">
      <dgm:prSet/>
      <dgm:spPr/>
      <dgm:t>
        <a:bodyPr/>
        <a:lstStyle/>
        <a:p>
          <a:endParaRPr lang="en-US"/>
        </a:p>
      </dgm:t>
    </dgm:pt>
    <dgm:pt modelId="{956F289B-B6E1-42F7-8F05-17A97A045AA7}">
      <dgm:prSet custT="1"/>
      <dgm:spPr/>
      <dgm:t>
        <a:bodyPr/>
        <a:lstStyle/>
        <a:p>
          <a:pPr rtl="0"/>
          <a:r>
            <a:rPr lang="en-US" sz="3600" b="0" dirty="0" smtClean="0">
              <a:effectLst/>
            </a:rPr>
            <a:t>Long-term evaluation method</a:t>
          </a:r>
          <a:endParaRPr lang="en-US" sz="3600" b="0" dirty="0">
            <a:effectLst/>
          </a:endParaRPr>
        </a:p>
      </dgm:t>
    </dgm:pt>
    <dgm:pt modelId="{9AB1824F-5243-4907-9C1D-7ECE6701846B}" type="parTrans" cxnId="{B4B5D294-85EC-44C6-BA77-B03050DD221F}">
      <dgm:prSet/>
      <dgm:spPr/>
      <dgm:t>
        <a:bodyPr/>
        <a:lstStyle/>
        <a:p>
          <a:endParaRPr lang="en-US"/>
        </a:p>
      </dgm:t>
    </dgm:pt>
    <dgm:pt modelId="{BAC7D534-662C-4DE5-8DA5-B01BB2623537}" type="sibTrans" cxnId="{B4B5D294-85EC-44C6-BA77-B03050DD221F}">
      <dgm:prSet/>
      <dgm:spPr/>
      <dgm:t>
        <a:bodyPr/>
        <a:lstStyle/>
        <a:p>
          <a:endParaRPr lang="en-US"/>
        </a:p>
      </dgm:t>
    </dgm:pt>
    <dgm:pt modelId="{467FD90B-8303-46F7-85E4-2AA59CF22608}">
      <dgm:prSet custT="1"/>
      <dgm:spPr/>
      <dgm:t>
        <a:bodyPr/>
        <a:lstStyle/>
        <a:p>
          <a:pPr rtl="0"/>
          <a:r>
            <a:rPr lang="en-US" sz="3600" b="0" dirty="0" smtClean="0">
              <a:effectLst/>
            </a:rPr>
            <a:t>Strategic funds method</a:t>
          </a:r>
          <a:endParaRPr lang="en-US" sz="3600" b="0" dirty="0">
            <a:effectLst/>
          </a:endParaRPr>
        </a:p>
      </dgm:t>
    </dgm:pt>
    <dgm:pt modelId="{5A328757-BD6E-45A0-89CB-8C121D4CC5B4}" type="parTrans" cxnId="{642FA642-9F20-4CE0-901D-0250495C1E7B}">
      <dgm:prSet/>
      <dgm:spPr/>
      <dgm:t>
        <a:bodyPr/>
        <a:lstStyle/>
        <a:p>
          <a:endParaRPr lang="en-US"/>
        </a:p>
      </dgm:t>
    </dgm:pt>
    <dgm:pt modelId="{99100206-3D7F-42E2-BFBA-D692D3333DCC}" type="sibTrans" cxnId="{642FA642-9F20-4CE0-901D-0250495C1E7B}">
      <dgm:prSet/>
      <dgm:spPr/>
      <dgm:t>
        <a:bodyPr/>
        <a:lstStyle/>
        <a:p>
          <a:endParaRPr lang="en-US"/>
        </a:p>
      </dgm:t>
    </dgm:pt>
    <dgm:pt modelId="{328A9861-7EEE-4C77-AB61-FE5E9395F177}" type="pres">
      <dgm:prSet presAssocID="{FACC2002-893A-4BEB-962B-722F9C3B89C2}" presName="Name0" presStyleCnt="0">
        <dgm:presLayoutVars>
          <dgm:chMax val="7"/>
          <dgm:dir/>
          <dgm:animLvl val="lvl"/>
          <dgm:resizeHandles val="exact"/>
        </dgm:presLayoutVars>
      </dgm:prSet>
      <dgm:spPr/>
      <dgm:t>
        <a:bodyPr/>
        <a:lstStyle/>
        <a:p>
          <a:endParaRPr lang="en-US"/>
        </a:p>
      </dgm:t>
    </dgm:pt>
    <dgm:pt modelId="{CE56CD9D-E267-434F-A74A-680C149B673E}" type="pres">
      <dgm:prSet presAssocID="{D694ADC9-6BBC-4C86-A27D-373672BBC683}" presName="circle1" presStyleLbl="node1" presStyleIdx="0" presStyleCnt="3"/>
      <dgm:spPr/>
    </dgm:pt>
    <dgm:pt modelId="{642961C7-50B2-473B-A992-C6FDE826FBAD}" type="pres">
      <dgm:prSet presAssocID="{D694ADC9-6BBC-4C86-A27D-373672BBC683}" presName="space" presStyleCnt="0"/>
      <dgm:spPr/>
    </dgm:pt>
    <dgm:pt modelId="{791D42B7-8245-406C-848D-24D303245F80}" type="pres">
      <dgm:prSet presAssocID="{D694ADC9-6BBC-4C86-A27D-373672BBC683}" presName="rect1" presStyleLbl="alignAcc1" presStyleIdx="0" presStyleCnt="3"/>
      <dgm:spPr/>
      <dgm:t>
        <a:bodyPr/>
        <a:lstStyle/>
        <a:p>
          <a:endParaRPr lang="en-US"/>
        </a:p>
      </dgm:t>
    </dgm:pt>
    <dgm:pt modelId="{56C2E00C-C9EC-4C01-B0EF-83BDABCFF41C}" type="pres">
      <dgm:prSet presAssocID="{956F289B-B6E1-42F7-8F05-17A97A045AA7}" presName="vertSpace2" presStyleLbl="node1" presStyleIdx="0" presStyleCnt="3"/>
      <dgm:spPr/>
    </dgm:pt>
    <dgm:pt modelId="{5BDCEE96-0F3A-4D68-B35E-FA0CB892E275}" type="pres">
      <dgm:prSet presAssocID="{956F289B-B6E1-42F7-8F05-17A97A045AA7}" presName="circle2" presStyleLbl="node1" presStyleIdx="1" presStyleCnt="3"/>
      <dgm:spPr/>
    </dgm:pt>
    <dgm:pt modelId="{1B6687B7-7CB8-4084-883C-F6CA1FDD8AAE}" type="pres">
      <dgm:prSet presAssocID="{956F289B-B6E1-42F7-8F05-17A97A045AA7}" presName="rect2" presStyleLbl="alignAcc1" presStyleIdx="1" presStyleCnt="3"/>
      <dgm:spPr/>
      <dgm:t>
        <a:bodyPr/>
        <a:lstStyle/>
        <a:p>
          <a:endParaRPr lang="en-US"/>
        </a:p>
      </dgm:t>
    </dgm:pt>
    <dgm:pt modelId="{52FB5370-5B15-4F57-AE5C-8F3FF3AB8FC2}" type="pres">
      <dgm:prSet presAssocID="{467FD90B-8303-46F7-85E4-2AA59CF22608}" presName="vertSpace3" presStyleLbl="node1" presStyleIdx="1" presStyleCnt="3"/>
      <dgm:spPr/>
    </dgm:pt>
    <dgm:pt modelId="{6BF669DD-C9B7-42B9-80E4-9CE2E4D3878B}" type="pres">
      <dgm:prSet presAssocID="{467FD90B-8303-46F7-85E4-2AA59CF22608}" presName="circle3" presStyleLbl="node1" presStyleIdx="2" presStyleCnt="3"/>
      <dgm:spPr/>
    </dgm:pt>
    <dgm:pt modelId="{4CCC8E16-C4A0-4025-B904-94A84B40CC10}" type="pres">
      <dgm:prSet presAssocID="{467FD90B-8303-46F7-85E4-2AA59CF22608}" presName="rect3" presStyleLbl="alignAcc1" presStyleIdx="2" presStyleCnt="3"/>
      <dgm:spPr/>
      <dgm:t>
        <a:bodyPr/>
        <a:lstStyle/>
        <a:p>
          <a:endParaRPr lang="en-US"/>
        </a:p>
      </dgm:t>
    </dgm:pt>
    <dgm:pt modelId="{068576EF-7BA5-497B-8BDA-D94112350558}" type="pres">
      <dgm:prSet presAssocID="{D694ADC9-6BBC-4C86-A27D-373672BBC683}" presName="rect1ParTxNoCh" presStyleLbl="alignAcc1" presStyleIdx="2" presStyleCnt="3">
        <dgm:presLayoutVars>
          <dgm:chMax val="1"/>
          <dgm:bulletEnabled val="1"/>
        </dgm:presLayoutVars>
      </dgm:prSet>
      <dgm:spPr/>
      <dgm:t>
        <a:bodyPr/>
        <a:lstStyle/>
        <a:p>
          <a:endParaRPr lang="en-US"/>
        </a:p>
      </dgm:t>
    </dgm:pt>
    <dgm:pt modelId="{609CA7D1-D5D9-476D-BB2B-EF3B491E217F}" type="pres">
      <dgm:prSet presAssocID="{956F289B-B6E1-42F7-8F05-17A97A045AA7}" presName="rect2ParTxNoCh" presStyleLbl="alignAcc1" presStyleIdx="2" presStyleCnt="3">
        <dgm:presLayoutVars>
          <dgm:chMax val="1"/>
          <dgm:bulletEnabled val="1"/>
        </dgm:presLayoutVars>
      </dgm:prSet>
      <dgm:spPr/>
      <dgm:t>
        <a:bodyPr/>
        <a:lstStyle/>
        <a:p>
          <a:endParaRPr lang="en-US"/>
        </a:p>
      </dgm:t>
    </dgm:pt>
    <dgm:pt modelId="{544729B0-3A39-4BD2-880A-A7BC1A1E9DF7}" type="pres">
      <dgm:prSet presAssocID="{467FD90B-8303-46F7-85E4-2AA59CF22608}" presName="rect3ParTxNoCh" presStyleLbl="alignAcc1" presStyleIdx="2" presStyleCnt="3">
        <dgm:presLayoutVars>
          <dgm:chMax val="1"/>
          <dgm:bulletEnabled val="1"/>
        </dgm:presLayoutVars>
      </dgm:prSet>
      <dgm:spPr/>
      <dgm:t>
        <a:bodyPr/>
        <a:lstStyle/>
        <a:p>
          <a:endParaRPr lang="en-US"/>
        </a:p>
      </dgm:t>
    </dgm:pt>
  </dgm:ptLst>
  <dgm:cxnLst>
    <dgm:cxn modelId="{B4B5D294-85EC-44C6-BA77-B03050DD221F}" srcId="{FACC2002-893A-4BEB-962B-722F9C3B89C2}" destId="{956F289B-B6E1-42F7-8F05-17A97A045AA7}" srcOrd="1" destOrd="0" parTransId="{9AB1824F-5243-4907-9C1D-7ECE6701846B}" sibTransId="{BAC7D534-662C-4DE5-8DA5-B01BB2623537}"/>
    <dgm:cxn modelId="{DDC89368-3AD5-4566-939A-D062DCA069E8}" type="presOf" srcId="{467FD90B-8303-46F7-85E4-2AA59CF22608}" destId="{4CCC8E16-C4A0-4025-B904-94A84B40CC10}" srcOrd="0" destOrd="0" presId="urn:microsoft.com/office/officeart/2005/8/layout/target3"/>
    <dgm:cxn modelId="{129A8599-C334-4737-91FA-50AE91B1106E}" type="presOf" srcId="{D694ADC9-6BBC-4C86-A27D-373672BBC683}" destId="{791D42B7-8245-406C-848D-24D303245F80}" srcOrd="0" destOrd="0" presId="urn:microsoft.com/office/officeart/2005/8/layout/target3"/>
    <dgm:cxn modelId="{58104417-39A4-4886-9533-78EE3A9356D9}" type="presOf" srcId="{FACC2002-893A-4BEB-962B-722F9C3B89C2}" destId="{328A9861-7EEE-4C77-AB61-FE5E9395F177}" srcOrd="0" destOrd="0" presId="urn:microsoft.com/office/officeart/2005/8/layout/target3"/>
    <dgm:cxn modelId="{5C8343C6-CCA1-46BC-857C-6A7336A8B25F}" type="presOf" srcId="{467FD90B-8303-46F7-85E4-2AA59CF22608}" destId="{544729B0-3A39-4BD2-880A-A7BC1A1E9DF7}" srcOrd="1" destOrd="0" presId="urn:microsoft.com/office/officeart/2005/8/layout/target3"/>
    <dgm:cxn modelId="{642FA642-9F20-4CE0-901D-0250495C1E7B}" srcId="{FACC2002-893A-4BEB-962B-722F9C3B89C2}" destId="{467FD90B-8303-46F7-85E4-2AA59CF22608}" srcOrd="2" destOrd="0" parTransId="{5A328757-BD6E-45A0-89CB-8C121D4CC5B4}" sibTransId="{99100206-3D7F-42E2-BFBA-D692D3333DCC}"/>
    <dgm:cxn modelId="{FBCF448A-336F-4C90-A60A-E2CA3DA8AE7B}" type="presOf" srcId="{D694ADC9-6BBC-4C86-A27D-373672BBC683}" destId="{068576EF-7BA5-497B-8BDA-D94112350558}" srcOrd="1" destOrd="0" presId="urn:microsoft.com/office/officeart/2005/8/layout/target3"/>
    <dgm:cxn modelId="{7DB14198-C3FF-48BF-8F43-13F55779285F}" srcId="{FACC2002-893A-4BEB-962B-722F9C3B89C2}" destId="{D694ADC9-6BBC-4C86-A27D-373672BBC683}" srcOrd="0" destOrd="0" parTransId="{A5A08532-93F1-4ED4-A21B-D5A915E6C5D8}" sibTransId="{AF4E1C77-2076-46F5-AFE4-954B05344465}"/>
    <dgm:cxn modelId="{99372B33-566C-47A9-AE12-B77F7B29B503}" type="presOf" srcId="{956F289B-B6E1-42F7-8F05-17A97A045AA7}" destId="{1B6687B7-7CB8-4084-883C-F6CA1FDD8AAE}" srcOrd="0" destOrd="0" presId="urn:microsoft.com/office/officeart/2005/8/layout/target3"/>
    <dgm:cxn modelId="{87808769-6978-4726-87DB-BB1DE0DCAC3A}" type="presOf" srcId="{956F289B-B6E1-42F7-8F05-17A97A045AA7}" destId="{609CA7D1-D5D9-476D-BB2B-EF3B491E217F}" srcOrd="1" destOrd="0" presId="urn:microsoft.com/office/officeart/2005/8/layout/target3"/>
    <dgm:cxn modelId="{1131F12A-A347-4431-8E7F-6BC27AE1721D}" type="presParOf" srcId="{328A9861-7EEE-4C77-AB61-FE5E9395F177}" destId="{CE56CD9D-E267-434F-A74A-680C149B673E}" srcOrd="0" destOrd="0" presId="urn:microsoft.com/office/officeart/2005/8/layout/target3"/>
    <dgm:cxn modelId="{F5503E79-01CF-458A-ACA5-3C93960F6F53}" type="presParOf" srcId="{328A9861-7EEE-4C77-AB61-FE5E9395F177}" destId="{642961C7-50B2-473B-A992-C6FDE826FBAD}" srcOrd="1" destOrd="0" presId="urn:microsoft.com/office/officeart/2005/8/layout/target3"/>
    <dgm:cxn modelId="{412BF47F-C572-47F4-B216-D0D87A1886D7}" type="presParOf" srcId="{328A9861-7EEE-4C77-AB61-FE5E9395F177}" destId="{791D42B7-8245-406C-848D-24D303245F80}" srcOrd="2" destOrd="0" presId="urn:microsoft.com/office/officeart/2005/8/layout/target3"/>
    <dgm:cxn modelId="{A508889A-2760-412D-A51D-6233A67EFD29}" type="presParOf" srcId="{328A9861-7EEE-4C77-AB61-FE5E9395F177}" destId="{56C2E00C-C9EC-4C01-B0EF-83BDABCFF41C}" srcOrd="3" destOrd="0" presId="urn:microsoft.com/office/officeart/2005/8/layout/target3"/>
    <dgm:cxn modelId="{19401C4D-1C46-44CA-9950-2B769E2B555D}" type="presParOf" srcId="{328A9861-7EEE-4C77-AB61-FE5E9395F177}" destId="{5BDCEE96-0F3A-4D68-B35E-FA0CB892E275}" srcOrd="4" destOrd="0" presId="urn:microsoft.com/office/officeart/2005/8/layout/target3"/>
    <dgm:cxn modelId="{DF7320E4-B25D-4698-B237-7923574B2D91}" type="presParOf" srcId="{328A9861-7EEE-4C77-AB61-FE5E9395F177}" destId="{1B6687B7-7CB8-4084-883C-F6CA1FDD8AAE}" srcOrd="5" destOrd="0" presId="urn:microsoft.com/office/officeart/2005/8/layout/target3"/>
    <dgm:cxn modelId="{71D2A4D5-1F0C-4603-A5B2-F0651E11A2A1}" type="presParOf" srcId="{328A9861-7EEE-4C77-AB61-FE5E9395F177}" destId="{52FB5370-5B15-4F57-AE5C-8F3FF3AB8FC2}" srcOrd="6" destOrd="0" presId="urn:microsoft.com/office/officeart/2005/8/layout/target3"/>
    <dgm:cxn modelId="{95964358-F79B-431F-B024-2F854BB05357}" type="presParOf" srcId="{328A9861-7EEE-4C77-AB61-FE5E9395F177}" destId="{6BF669DD-C9B7-42B9-80E4-9CE2E4D3878B}" srcOrd="7" destOrd="0" presId="urn:microsoft.com/office/officeart/2005/8/layout/target3"/>
    <dgm:cxn modelId="{07D926B8-2680-49EC-B014-D062A707B7C9}" type="presParOf" srcId="{328A9861-7EEE-4C77-AB61-FE5E9395F177}" destId="{4CCC8E16-C4A0-4025-B904-94A84B40CC10}" srcOrd="8" destOrd="0" presId="urn:microsoft.com/office/officeart/2005/8/layout/target3"/>
    <dgm:cxn modelId="{96D93078-EC1B-4558-8696-5A04479006D0}" type="presParOf" srcId="{328A9861-7EEE-4C77-AB61-FE5E9395F177}" destId="{068576EF-7BA5-497B-8BDA-D94112350558}" srcOrd="9" destOrd="0" presId="urn:microsoft.com/office/officeart/2005/8/layout/target3"/>
    <dgm:cxn modelId="{4FB94A15-18E9-42E6-8A97-7F2CD8ABDFA7}" type="presParOf" srcId="{328A9861-7EEE-4C77-AB61-FE5E9395F177}" destId="{609CA7D1-D5D9-476D-BB2B-EF3B491E217F}" srcOrd="10" destOrd="0" presId="urn:microsoft.com/office/officeart/2005/8/layout/target3"/>
    <dgm:cxn modelId="{BCD3B903-FA18-4B33-BCA3-BACBB1DD373F}" type="presParOf" srcId="{328A9861-7EEE-4C77-AB61-FE5E9395F177}" destId="{544729B0-3A39-4BD2-880A-A7BC1A1E9DF7}" srcOrd="11"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F6132A-9312-41F5-A128-D24653DE0D49}">
      <dsp:nvSpPr>
        <dsp:cNvPr id="0" name=""/>
        <dsp:cNvSpPr/>
      </dsp:nvSpPr>
      <dsp:spPr>
        <a:xfrm>
          <a:off x="0" y="591343"/>
          <a:ext cx="2571749" cy="154305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en-US" sz="3600" b="1" kern="1200" dirty="0" smtClean="0">
              <a:effectLst>
                <a:outerShdw blurRad="38100" dist="38100" dir="2700000" algn="tl">
                  <a:srgbClr val="000000">
                    <a:alpha val="43137"/>
                  </a:srgbClr>
                </a:outerShdw>
              </a:effectLst>
            </a:rPr>
            <a:t>Standard cost centers</a:t>
          </a:r>
          <a:endParaRPr lang="en-US" sz="3600" b="1" kern="1200" dirty="0">
            <a:effectLst>
              <a:outerShdw blurRad="38100" dist="38100" dir="2700000" algn="tl">
                <a:srgbClr val="000000">
                  <a:alpha val="43137"/>
                </a:srgbClr>
              </a:outerShdw>
            </a:effectLst>
          </a:endParaRPr>
        </a:p>
      </dsp:txBody>
      <dsp:txXfrm>
        <a:off x="0" y="591343"/>
        <a:ext cx="2571749" cy="1543050"/>
      </dsp:txXfrm>
    </dsp:sp>
    <dsp:sp modelId="{00A983DE-6DFB-406C-9EC1-370C24C79969}">
      <dsp:nvSpPr>
        <dsp:cNvPr id="0" name=""/>
        <dsp:cNvSpPr/>
      </dsp:nvSpPr>
      <dsp:spPr>
        <a:xfrm>
          <a:off x="2828925" y="591343"/>
          <a:ext cx="2571749" cy="1543050"/>
        </a:xfrm>
        <a:prstGeom prst="rect">
          <a:avLst/>
        </a:prstGeom>
        <a:gradFill rotWithShape="0">
          <a:gsLst>
            <a:gs pos="0">
              <a:schemeClr val="accent3">
                <a:hueOff val="2812566"/>
                <a:satOff val="-4220"/>
                <a:lumOff val="-686"/>
                <a:alphaOff val="0"/>
                <a:shade val="51000"/>
                <a:satMod val="130000"/>
              </a:schemeClr>
            </a:gs>
            <a:gs pos="80000">
              <a:schemeClr val="accent3">
                <a:hueOff val="2812566"/>
                <a:satOff val="-4220"/>
                <a:lumOff val="-686"/>
                <a:alphaOff val="0"/>
                <a:shade val="93000"/>
                <a:satMod val="130000"/>
              </a:schemeClr>
            </a:gs>
            <a:gs pos="100000">
              <a:schemeClr val="accent3">
                <a:hueOff val="2812566"/>
                <a:satOff val="-4220"/>
                <a:lumOff val="-68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en-US" sz="3600" b="1" kern="1200" dirty="0" smtClean="0">
              <a:effectLst>
                <a:outerShdw blurRad="38100" dist="38100" dir="2700000" algn="tl">
                  <a:srgbClr val="000000">
                    <a:alpha val="43137"/>
                  </a:srgbClr>
                </a:outerShdw>
              </a:effectLst>
            </a:rPr>
            <a:t>Revenue centers</a:t>
          </a:r>
          <a:endParaRPr lang="en-US" sz="3600" b="1" kern="1200" dirty="0">
            <a:effectLst>
              <a:outerShdw blurRad="38100" dist="38100" dir="2700000" algn="tl">
                <a:srgbClr val="000000">
                  <a:alpha val="43137"/>
                </a:srgbClr>
              </a:outerShdw>
            </a:effectLst>
          </a:endParaRPr>
        </a:p>
      </dsp:txBody>
      <dsp:txXfrm>
        <a:off x="2828925" y="591343"/>
        <a:ext cx="2571749" cy="1543050"/>
      </dsp:txXfrm>
    </dsp:sp>
    <dsp:sp modelId="{4D404854-C967-403E-9805-3BE4484D99DE}">
      <dsp:nvSpPr>
        <dsp:cNvPr id="0" name=""/>
        <dsp:cNvSpPr/>
      </dsp:nvSpPr>
      <dsp:spPr>
        <a:xfrm>
          <a:off x="5657849" y="591343"/>
          <a:ext cx="2571749" cy="1543050"/>
        </a:xfrm>
        <a:prstGeom prst="rect">
          <a:avLst/>
        </a:prstGeom>
        <a:gradFill rotWithShape="0">
          <a:gsLst>
            <a:gs pos="0">
              <a:schemeClr val="accent3">
                <a:hueOff val="5625132"/>
                <a:satOff val="-8440"/>
                <a:lumOff val="-1373"/>
                <a:alphaOff val="0"/>
                <a:shade val="51000"/>
                <a:satMod val="130000"/>
              </a:schemeClr>
            </a:gs>
            <a:gs pos="80000">
              <a:schemeClr val="accent3">
                <a:hueOff val="5625132"/>
                <a:satOff val="-8440"/>
                <a:lumOff val="-1373"/>
                <a:alphaOff val="0"/>
                <a:shade val="93000"/>
                <a:satMod val="130000"/>
              </a:schemeClr>
            </a:gs>
            <a:gs pos="100000">
              <a:schemeClr val="accent3">
                <a:hueOff val="5625132"/>
                <a:satOff val="-8440"/>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en-US" sz="3600" b="1" kern="1200" dirty="0" smtClean="0">
              <a:effectLst>
                <a:outerShdw blurRad="38100" dist="38100" dir="2700000" algn="tl">
                  <a:srgbClr val="000000">
                    <a:alpha val="43137"/>
                  </a:srgbClr>
                </a:outerShdw>
              </a:effectLst>
            </a:rPr>
            <a:t>Expense centers</a:t>
          </a:r>
          <a:endParaRPr lang="en-US" sz="3600" b="1" kern="1200" dirty="0">
            <a:effectLst>
              <a:outerShdw blurRad="38100" dist="38100" dir="2700000" algn="tl">
                <a:srgbClr val="000000">
                  <a:alpha val="43137"/>
                </a:srgbClr>
              </a:outerShdw>
            </a:effectLst>
          </a:endParaRPr>
        </a:p>
      </dsp:txBody>
      <dsp:txXfrm>
        <a:off x="5657849" y="591343"/>
        <a:ext cx="2571749" cy="1543050"/>
      </dsp:txXfrm>
    </dsp:sp>
    <dsp:sp modelId="{6AE5F628-0611-4B38-9430-9214087D2214}">
      <dsp:nvSpPr>
        <dsp:cNvPr id="0" name=""/>
        <dsp:cNvSpPr/>
      </dsp:nvSpPr>
      <dsp:spPr>
        <a:xfrm>
          <a:off x="1414462" y="2391569"/>
          <a:ext cx="2571749" cy="1543050"/>
        </a:xfrm>
        <a:prstGeom prst="rect">
          <a:avLst/>
        </a:prstGeom>
        <a:gradFill rotWithShape="0">
          <a:gsLst>
            <a:gs pos="0">
              <a:schemeClr val="accent3">
                <a:hueOff val="8437698"/>
                <a:satOff val="-12660"/>
                <a:lumOff val="-2059"/>
                <a:alphaOff val="0"/>
                <a:shade val="51000"/>
                <a:satMod val="130000"/>
              </a:schemeClr>
            </a:gs>
            <a:gs pos="80000">
              <a:schemeClr val="accent3">
                <a:hueOff val="8437698"/>
                <a:satOff val="-12660"/>
                <a:lumOff val="-2059"/>
                <a:alphaOff val="0"/>
                <a:shade val="93000"/>
                <a:satMod val="130000"/>
              </a:schemeClr>
            </a:gs>
            <a:gs pos="100000">
              <a:schemeClr val="accent3">
                <a:hueOff val="8437698"/>
                <a:satOff val="-12660"/>
                <a:lumOff val="-205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en-US" sz="3600" b="1" kern="1200" dirty="0" smtClean="0">
              <a:effectLst>
                <a:outerShdw blurRad="38100" dist="38100" dir="2700000" algn="tl">
                  <a:srgbClr val="000000">
                    <a:alpha val="43137"/>
                  </a:srgbClr>
                </a:outerShdw>
              </a:effectLst>
            </a:rPr>
            <a:t>Profit centers</a:t>
          </a:r>
          <a:endParaRPr lang="en-US" sz="3600" b="1" kern="1200" dirty="0">
            <a:effectLst>
              <a:outerShdw blurRad="38100" dist="38100" dir="2700000" algn="tl">
                <a:srgbClr val="000000">
                  <a:alpha val="43137"/>
                </a:srgbClr>
              </a:outerShdw>
            </a:effectLst>
          </a:endParaRPr>
        </a:p>
      </dsp:txBody>
      <dsp:txXfrm>
        <a:off x="1414462" y="2391569"/>
        <a:ext cx="2571749" cy="1543050"/>
      </dsp:txXfrm>
    </dsp:sp>
    <dsp:sp modelId="{DB4A75B4-D41C-4A07-A186-840F5BF230CC}">
      <dsp:nvSpPr>
        <dsp:cNvPr id="0" name=""/>
        <dsp:cNvSpPr/>
      </dsp:nvSpPr>
      <dsp:spPr>
        <a:xfrm>
          <a:off x="4243387" y="2391569"/>
          <a:ext cx="2571749" cy="1543050"/>
        </a:xfrm>
        <a:prstGeom prst="rect">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en-US" sz="3600" b="1" kern="1200" dirty="0" smtClean="0">
              <a:effectLst>
                <a:outerShdw blurRad="38100" dist="38100" dir="2700000" algn="tl">
                  <a:srgbClr val="000000">
                    <a:alpha val="43137"/>
                  </a:srgbClr>
                </a:outerShdw>
              </a:effectLst>
            </a:rPr>
            <a:t>Investment centers</a:t>
          </a:r>
          <a:endParaRPr lang="en-US" sz="3600" b="1" kern="1200" dirty="0">
            <a:effectLst>
              <a:outerShdw blurRad="38100" dist="38100" dir="2700000" algn="tl">
                <a:srgbClr val="000000">
                  <a:alpha val="43137"/>
                </a:srgbClr>
              </a:outerShdw>
            </a:effectLst>
          </a:endParaRPr>
        </a:p>
      </dsp:txBody>
      <dsp:txXfrm>
        <a:off x="4243387" y="2391569"/>
        <a:ext cx="2571749" cy="15430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56CD9D-E267-434F-A74A-680C149B673E}">
      <dsp:nvSpPr>
        <dsp:cNvPr id="0" name=""/>
        <dsp:cNvSpPr/>
      </dsp:nvSpPr>
      <dsp:spPr>
        <a:xfrm>
          <a:off x="0" y="0"/>
          <a:ext cx="4525963" cy="4525963"/>
        </a:xfrm>
        <a:prstGeom prst="pie">
          <a:avLst>
            <a:gd name="adj1" fmla="val 5400000"/>
            <a:gd name="adj2" fmla="val 1620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791D42B7-8245-406C-848D-24D303245F80}">
      <dsp:nvSpPr>
        <dsp:cNvPr id="0" name=""/>
        <dsp:cNvSpPr/>
      </dsp:nvSpPr>
      <dsp:spPr>
        <a:xfrm>
          <a:off x="2262981" y="0"/>
          <a:ext cx="5966618" cy="4525963"/>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en-US" sz="3600" b="0" kern="1200" dirty="0" smtClean="0">
              <a:effectLst/>
            </a:rPr>
            <a:t>Weighted-factor method</a:t>
          </a:r>
          <a:endParaRPr lang="en-US" sz="3600" b="0" kern="1200" dirty="0">
            <a:effectLst/>
          </a:endParaRPr>
        </a:p>
      </dsp:txBody>
      <dsp:txXfrm>
        <a:off x="2262981" y="0"/>
        <a:ext cx="5966618" cy="1357791"/>
      </dsp:txXfrm>
    </dsp:sp>
    <dsp:sp modelId="{5BDCEE96-0F3A-4D68-B35E-FA0CB892E275}">
      <dsp:nvSpPr>
        <dsp:cNvPr id="0" name=""/>
        <dsp:cNvSpPr/>
      </dsp:nvSpPr>
      <dsp:spPr>
        <a:xfrm>
          <a:off x="792044" y="1357791"/>
          <a:ext cx="2941873" cy="2941873"/>
        </a:xfrm>
        <a:prstGeom prst="pie">
          <a:avLst>
            <a:gd name="adj1" fmla="val 5400000"/>
            <a:gd name="adj2" fmla="val 16200000"/>
          </a:avLst>
        </a:prstGeom>
        <a:gradFill rotWithShape="0">
          <a:gsLst>
            <a:gs pos="0">
              <a:schemeClr val="accent3">
                <a:hueOff val="5625132"/>
                <a:satOff val="-8440"/>
                <a:lumOff val="-1373"/>
                <a:alphaOff val="0"/>
                <a:shade val="51000"/>
                <a:satMod val="130000"/>
              </a:schemeClr>
            </a:gs>
            <a:gs pos="80000">
              <a:schemeClr val="accent3">
                <a:hueOff val="5625132"/>
                <a:satOff val="-8440"/>
                <a:lumOff val="-1373"/>
                <a:alphaOff val="0"/>
                <a:shade val="93000"/>
                <a:satMod val="130000"/>
              </a:schemeClr>
            </a:gs>
            <a:gs pos="100000">
              <a:schemeClr val="accent3">
                <a:hueOff val="5625132"/>
                <a:satOff val="-8440"/>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1B6687B7-7CB8-4084-883C-F6CA1FDD8AAE}">
      <dsp:nvSpPr>
        <dsp:cNvPr id="0" name=""/>
        <dsp:cNvSpPr/>
      </dsp:nvSpPr>
      <dsp:spPr>
        <a:xfrm>
          <a:off x="2262981" y="1357791"/>
          <a:ext cx="5966618" cy="2941873"/>
        </a:xfrm>
        <a:prstGeom prst="rect">
          <a:avLst/>
        </a:prstGeom>
        <a:solidFill>
          <a:schemeClr val="lt1">
            <a:alpha val="90000"/>
            <a:hueOff val="0"/>
            <a:satOff val="0"/>
            <a:lumOff val="0"/>
            <a:alphaOff val="0"/>
          </a:schemeClr>
        </a:solidFill>
        <a:ln w="9525" cap="flat" cmpd="sng" algn="ctr">
          <a:solidFill>
            <a:schemeClr val="accent3">
              <a:hueOff val="5625132"/>
              <a:satOff val="-8440"/>
              <a:lumOff val="-1373"/>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en-US" sz="3600" b="0" kern="1200" dirty="0" smtClean="0">
              <a:effectLst/>
            </a:rPr>
            <a:t>Long-term evaluation method</a:t>
          </a:r>
          <a:endParaRPr lang="en-US" sz="3600" b="0" kern="1200" dirty="0">
            <a:effectLst/>
          </a:endParaRPr>
        </a:p>
      </dsp:txBody>
      <dsp:txXfrm>
        <a:off x="2262981" y="1357791"/>
        <a:ext cx="5966618" cy="1357787"/>
      </dsp:txXfrm>
    </dsp:sp>
    <dsp:sp modelId="{6BF669DD-C9B7-42B9-80E4-9CE2E4D3878B}">
      <dsp:nvSpPr>
        <dsp:cNvPr id="0" name=""/>
        <dsp:cNvSpPr/>
      </dsp:nvSpPr>
      <dsp:spPr>
        <a:xfrm>
          <a:off x="1584087" y="2715579"/>
          <a:ext cx="1357787" cy="1357787"/>
        </a:xfrm>
        <a:prstGeom prst="pie">
          <a:avLst>
            <a:gd name="adj1" fmla="val 5400000"/>
            <a:gd name="adj2" fmla="val 16200000"/>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4CCC8E16-C4A0-4025-B904-94A84B40CC10}">
      <dsp:nvSpPr>
        <dsp:cNvPr id="0" name=""/>
        <dsp:cNvSpPr/>
      </dsp:nvSpPr>
      <dsp:spPr>
        <a:xfrm>
          <a:off x="2262981" y="2715579"/>
          <a:ext cx="5966618" cy="1357787"/>
        </a:xfrm>
        <a:prstGeom prst="rect">
          <a:avLst/>
        </a:prstGeom>
        <a:solidFill>
          <a:schemeClr val="lt1">
            <a:alpha val="90000"/>
            <a:hueOff val="0"/>
            <a:satOff val="0"/>
            <a:lumOff val="0"/>
            <a:alphaOff val="0"/>
          </a:schemeClr>
        </a:solidFill>
        <a:ln w="9525" cap="flat" cmpd="sng" algn="ctr">
          <a:solidFill>
            <a:schemeClr val="accent3">
              <a:hueOff val="11250264"/>
              <a:satOff val="-16880"/>
              <a:lumOff val="-2745"/>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en-US" sz="3600" b="0" kern="1200" dirty="0" smtClean="0">
              <a:effectLst/>
            </a:rPr>
            <a:t>Strategic funds method</a:t>
          </a:r>
          <a:endParaRPr lang="en-US" sz="3600" b="0" kern="1200" dirty="0">
            <a:effectLst/>
          </a:endParaRPr>
        </a:p>
      </dsp:txBody>
      <dsp:txXfrm>
        <a:off x="2262981" y="2715579"/>
        <a:ext cx="5966618" cy="1357787"/>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382CA9-5BF2-47EC-95E8-DEB1C74C2FA6}" type="datetimeFigureOut">
              <a:rPr lang="en-US" smtClean="0"/>
              <a:pPr/>
              <a:t>1/19/2014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DF6FCA-8189-4B33-BBB6-90EB11C90991}" type="slidenum">
              <a:rPr lang="en-US" smtClean="0"/>
              <a:pPr/>
              <a:t>‹#›</a:t>
            </a:fld>
            <a:endParaRPr lang="en-US" dirty="0"/>
          </a:p>
        </p:txBody>
      </p:sp>
    </p:spTree>
    <p:extLst>
      <p:ext uri="{BB962C8B-B14F-4D97-AF65-F5344CB8AC3E}">
        <p14:creationId xmlns:p14="http://schemas.microsoft.com/office/powerpoint/2010/main" val="3301874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u="none" strike="noStrike" kern="1200" baseline="0" dirty="0" smtClean="0">
                <a:solidFill>
                  <a:schemeClr val="tx1"/>
                </a:solidFill>
                <a:latin typeface="+mn-lt"/>
                <a:ea typeface="+mn-ea"/>
                <a:cs typeface="+mn-cs"/>
              </a:rPr>
              <a:t>After reading this chapter, you should be able to:</a:t>
            </a:r>
          </a:p>
          <a:p>
            <a:pPr marL="171450" indent="-171450">
              <a:buFont typeface="Arial" panose="020B0604020202020204" pitchFamily="34" charset="0"/>
              <a:buChar char="•"/>
            </a:pPr>
            <a:r>
              <a:rPr lang="en-US" dirty="0" smtClean="0"/>
              <a:t>Understand the basic control process</a:t>
            </a:r>
          </a:p>
          <a:p>
            <a:pPr marL="171450" indent="-171450">
              <a:buFont typeface="Arial" panose="020B0604020202020204" pitchFamily="34" charset="0"/>
              <a:buChar char="•"/>
            </a:pPr>
            <a:r>
              <a:rPr lang="en-US" dirty="0" smtClean="0"/>
              <a:t>Choose among traditional measures, such as ROI, and shareholder value measures, such as economic value added, to properly assess performance</a:t>
            </a:r>
          </a:p>
          <a:p>
            <a:pPr marL="171450" indent="-171450">
              <a:buFont typeface="Arial" panose="020B0604020202020204" pitchFamily="34" charset="0"/>
              <a:buChar char="•"/>
            </a:pPr>
            <a:r>
              <a:rPr lang="en-US" dirty="0" smtClean="0"/>
              <a:t>Use the balanced scorecard approach to develop key performance measures</a:t>
            </a:r>
          </a:p>
          <a:p>
            <a:pPr marL="171450" indent="-171450">
              <a:buFont typeface="Arial" panose="020B0604020202020204" pitchFamily="34" charset="0"/>
              <a:buChar char="•"/>
            </a:pPr>
            <a:r>
              <a:rPr lang="en-US" dirty="0" smtClean="0"/>
              <a:t>Apply the benchmarking process to a function or an activity</a:t>
            </a:r>
          </a:p>
          <a:p>
            <a:pPr marL="171450" indent="-171450">
              <a:buFont typeface="Arial" panose="020B0604020202020204" pitchFamily="34" charset="0"/>
              <a:buChar char="•"/>
            </a:pPr>
            <a:r>
              <a:rPr lang="en-US" dirty="0" smtClean="0"/>
              <a:t>Develop appropriate control systems to support specific strategies including performance measurement</a:t>
            </a:r>
          </a:p>
          <a:p>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2</a:t>
            </a:fld>
            <a:endParaRPr lang="en-US" dirty="0"/>
          </a:p>
        </p:txBody>
      </p:sp>
    </p:spTree>
    <p:extLst>
      <p:ext uri="{BB962C8B-B14F-4D97-AF65-F5344CB8AC3E}">
        <p14:creationId xmlns:p14="http://schemas.microsoft.com/office/powerpoint/2010/main" val="37367639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For example, some </a:t>
            </a:r>
            <a:r>
              <a:rPr lang="en-US" sz="1200" b="0" i="0" u="none" strike="noStrike" kern="1200" baseline="0" dirty="0" smtClean="0">
                <a:solidFill>
                  <a:schemeClr val="tx1"/>
                </a:solidFill>
                <a:latin typeface="+mn-lt"/>
                <a:ea typeface="+mn-ea"/>
                <a:cs typeface="+mn-cs"/>
              </a:rPr>
              <a:t>nonfinancial </a:t>
            </a:r>
            <a:r>
              <a:rPr lang="en-US" sz="1200" b="0" i="0" u="none" strike="noStrike" kern="1200" baseline="0" dirty="0" smtClean="0">
                <a:solidFill>
                  <a:schemeClr val="tx1"/>
                </a:solidFill>
                <a:latin typeface="+mn-lt"/>
                <a:ea typeface="+mn-ea"/>
                <a:cs typeface="+mn-cs"/>
              </a:rPr>
              <a:t>performance measures used by Internet business ventures are </a:t>
            </a:r>
            <a:r>
              <a:rPr lang="en-US" sz="1200" b="0" i="1" u="none" strike="noStrike" kern="1200" baseline="0" dirty="0" smtClean="0">
                <a:solidFill>
                  <a:schemeClr val="tx1"/>
                </a:solidFill>
                <a:latin typeface="+mn-lt"/>
                <a:ea typeface="+mn-ea"/>
                <a:cs typeface="+mn-cs"/>
              </a:rPr>
              <a:t>stickiness </a:t>
            </a:r>
            <a:r>
              <a:rPr lang="en-US" sz="1200" b="0" i="0" u="none" strike="noStrike" kern="1200" baseline="0" dirty="0" smtClean="0">
                <a:solidFill>
                  <a:schemeClr val="tx1"/>
                </a:solidFill>
                <a:latin typeface="+mn-lt"/>
                <a:ea typeface="+mn-ea"/>
                <a:cs typeface="+mn-cs"/>
              </a:rPr>
              <a:t>(length of Web site visit), </a:t>
            </a:r>
            <a:r>
              <a:rPr lang="en-US" sz="1200" b="0" i="1" u="none" strike="noStrike" kern="1200" baseline="0" dirty="0" smtClean="0">
                <a:solidFill>
                  <a:schemeClr val="tx1"/>
                </a:solidFill>
                <a:latin typeface="+mn-lt"/>
                <a:ea typeface="+mn-ea"/>
                <a:cs typeface="+mn-cs"/>
              </a:rPr>
              <a:t>eyeballs </a:t>
            </a:r>
            <a:r>
              <a:rPr lang="en-US" sz="1200" b="0" i="0" u="none" strike="noStrike" kern="1200" baseline="0" dirty="0" smtClean="0">
                <a:solidFill>
                  <a:schemeClr val="tx1"/>
                </a:solidFill>
                <a:latin typeface="+mn-lt"/>
                <a:ea typeface="+mn-ea"/>
                <a:cs typeface="+mn-cs"/>
              </a:rPr>
              <a:t>(number of people</a:t>
            </a:r>
          </a:p>
          <a:p>
            <a:r>
              <a:rPr lang="en-US" sz="1200" b="0" i="0" u="none" strike="noStrike" kern="1200" baseline="0" dirty="0" smtClean="0">
                <a:solidFill>
                  <a:schemeClr val="tx1"/>
                </a:solidFill>
                <a:latin typeface="+mn-lt"/>
                <a:ea typeface="+mn-ea"/>
                <a:cs typeface="+mn-cs"/>
              </a:rPr>
              <a:t>who visit a Web site), and </a:t>
            </a:r>
            <a:r>
              <a:rPr lang="en-US" sz="1200" b="0" i="1" u="none" strike="noStrike" kern="1200" baseline="0" dirty="0" smtClean="0">
                <a:solidFill>
                  <a:schemeClr val="tx1"/>
                </a:solidFill>
                <a:latin typeface="+mn-lt"/>
                <a:ea typeface="+mn-ea"/>
                <a:cs typeface="+mn-cs"/>
              </a:rPr>
              <a:t>mindshare </a:t>
            </a:r>
            <a:r>
              <a:rPr lang="en-US" sz="1200" b="0" i="0" u="none" strike="noStrike" kern="1200" baseline="0" dirty="0" smtClean="0">
                <a:solidFill>
                  <a:schemeClr val="tx1"/>
                </a:solidFill>
                <a:latin typeface="+mn-lt"/>
                <a:ea typeface="+mn-ea"/>
                <a:cs typeface="+mn-cs"/>
              </a:rPr>
              <a:t>(brand awareness).</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11</a:t>
            </a:fld>
            <a:endParaRPr lang="en-US" dirty="0"/>
          </a:p>
        </p:txBody>
      </p:sp>
    </p:spTree>
    <p:extLst>
      <p:ext uri="{BB962C8B-B14F-4D97-AF65-F5344CB8AC3E}">
        <p14:creationId xmlns:p14="http://schemas.microsoft.com/office/powerpoint/2010/main" val="296506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CB9388-43F4-4C75-AD6C-8C224DEC8DDF}" type="slidenum">
              <a:rPr lang="en-US" altLang="en-US"/>
              <a:pPr/>
              <a:t>12</a:t>
            </a:fld>
            <a:endParaRPr lang="en-US" altLang="en-US" dirty="0"/>
          </a:p>
        </p:txBody>
      </p:sp>
      <p:sp>
        <p:nvSpPr>
          <p:cNvPr id="422914" name="Rectangle 2"/>
          <p:cNvSpPr>
            <a:spLocks noGrp="1" noRot="1" noChangeAspect="1" noChangeArrowheads="1" noTextEdit="1"/>
          </p:cNvSpPr>
          <p:nvPr>
            <p:ph type="sldImg"/>
          </p:nvPr>
        </p:nvSpPr>
        <p:spPr>
          <a:ln/>
        </p:spPr>
      </p:sp>
      <p:sp>
        <p:nvSpPr>
          <p:cNvPr id="422915" name="Rectangle 3"/>
          <p:cNvSpPr>
            <a:spLocks noGrp="1" noChangeArrowheads="1"/>
          </p:cNvSpPr>
          <p:nvPr>
            <p:ph type="body" idx="1"/>
          </p:nvPr>
        </p:nvSpPr>
        <p:spPr/>
        <p:txBody>
          <a:bodyPr/>
          <a:lstStyle/>
          <a:p>
            <a:r>
              <a:rPr lang="en-US" sz="1200" b="1" i="0" u="none" strike="noStrike" kern="1200" baseline="0" dirty="0" smtClean="0">
                <a:solidFill>
                  <a:schemeClr val="tx1"/>
                </a:solidFill>
                <a:latin typeface="+mn-lt"/>
                <a:ea typeface="+mn-ea"/>
                <a:cs typeface="+mn-cs"/>
              </a:rPr>
              <a:t>Shareholder value </a:t>
            </a:r>
            <a:r>
              <a:rPr lang="en-US" sz="1200" b="0" i="0" u="none" strike="noStrike" kern="1200" baseline="0" dirty="0" smtClean="0">
                <a:solidFill>
                  <a:schemeClr val="tx1"/>
                </a:solidFill>
                <a:latin typeface="+mn-lt"/>
                <a:ea typeface="+mn-ea"/>
                <a:cs typeface="+mn-cs"/>
              </a:rPr>
              <a:t>can be defined as the present value of the anticipated future stream of cash flows from the business plus the value of the company if liquidated.</a:t>
            </a:r>
          </a:p>
          <a:p>
            <a:r>
              <a:rPr lang="en-US" sz="1200" b="1" i="0" u="none" strike="noStrike" kern="1200" baseline="0" dirty="0" smtClean="0">
                <a:solidFill>
                  <a:schemeClr val="tx1"/>
                </a:solidFill>
                <a:latin typeface="+mn-lt"/>
                <a:ea typeface="+mn-ea"/>
                <a:cs typeface="+mn-cs"/>
              </a:rPr>
              <a:t>EVA</a:t>
            </a:r>
            <a:r>
              <a:rPr lang="en-US" sz="1200" b="0" i="0" u="none" strike="noStrike" kern="1200" baseline="0" dirty="0" smtClean="0">
                <a:solidFill>
                  <a:schemeClr val="tx1"/>
                </a:solidFill>
                <a:latin typeface="+mn-lt"/>
                <a:ea typeface="+mn-ea"/>
                <a:cs typeface="+mn-cs"/>
              </a:rPr>
              <a:t> measures the difference between the </a:t>
            </a:r>
            <a:r>
              <a:rPr lang="en-US" sz="1200" b="0" i="0" u="none" strike="noStrike" kern="1200" baseline="0" dirty="0" smtClean="0">
                <a:solidFill>
                  <a:schemeClr val="tx1"/>
                </a:solidFill>
                <a:latin typeface="+mn-lt"/>
                <a:ea typeface="+mn-ea"/>
                <a:cs typeface="+mn-cs"/>
              </a:rPr>
              <a:t>pre-strategy </a:t>
            </a:r>
            <a:r>
              <a:rPr lang="en-US" sz="1200" b="0" i="0" u="none" strike="noStrike" kern="1200" baseline="0" dirty="0" smtClean="0">
                <a:solidFill>
                  <a:schemeClr val="tx1"/>
                </a:solidFill>
                <a:latin typeface="+mn-lt"/>
                <a:ea typeface="+mn-ea"/>
                <a:cs typeface="+mn-cs"/>
              </a:rPr>
              <a:t>and post-strategy values for the business. Simply put, EVA is after-tax operating income minus the total annual cost of </a:t>
            </a:r>
            <a:r>
              <a:rPr lang="en-US" sz="1200" b="0" i="0" u="none" strike="noStrike" kern="1200" baseline="0" dirty="0" smtClean="0">
                <a:solidFill>
                  <a:schemeClr val="tx1"/>
                </a:solidFill>
                <a:latin typeface="+mn-lt"/>
                <a:ea typeface="+mn-ea"/>
                <a:cs typeface="+mn-cs"/>
              </a:rPr>
              <a:t>capital.</a:t>
            </a:r>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FBA867-7E45-4212-8F8D-BF1CD2446896}" type="slidenum">
              <a:rPr lang="en-US" altLang="en-US"/>
              <a:pPr/>
              <a:t>13</a:t>
            </a:fld>
            <a:endParaRPr lang="en-US" altLang="en-US" dirty="0"/>
          </a:p>
        </p:txBody>
      </p:sp>
      <p:sp>
        <p:nvSpPr>
          <p:cNvPr id="423938" name="Rectangle 2"/>
          <p:cNvSpPr>
            <a:spLocks noGrp="1" noRot="1" noChangeAspect="1" noChangeArrowheads="1" noTextEdit="1"/>
          </p:cNvSpPr>
          <p:nvPr>
            <p:ph type="sldImg"/>
          </p:nvPr>
        </p:nvSpPr>
        <p:spPr>
          <a:ln/>
        </p:spPr>
      </p:sp>
      <p:sp>
        <p:nvSpPr>
          <p:cNvPr id="423939" name="Rectangle 3"/>
          <p:cNvSpPr>
            <a:spLocks noGrp="1" noChangeArrowheads="1"/>
          </p:cNvSpPr>
          <p:nvPr>
            <p:ph type="body" idx="1"/>
          </p:nvPr>
        </p:nvSpPr>
        <p:spPr/>
        <p:txBody>
          <a:bodyPr/>
          <a:lstStyle/>
          <a:p>
            <a:r>
              <a:rPr lang="en-US" sz="1200" b="1" i="0" u="none" strike="noStrike" kern="1200" baseline="0" dirty="0" smtClean="0">
                <a:solidFill>
                  <a:schemeClr val="tx1"/>
                </a:solidFill>
                <a:latin typeface="+mn-lt"/>
                <a:ea typeface="+mn-ea"/>
                <a:cs typeface="+mn-cs"/>
              </a:rPr>
              <a:t>Market value added (MVA) </a:t>
            </a:r>
            <a:r>
              <a:rPr lang="en-US" sz="1200" b="0" i="0" u="none" strike="noStrike" kern="1200" baseline="0" dirty="0" smtClean="0">
                <a:solidFill>
                  <a:schemeClr val="tx1"/>
                </a:solidFill>
                <a:latin typeface="+mn-lt"/>
                <a:ea typeface="+mn-ea"/>
                <a:cs typeface="+mn-cs"/>
              </a:rPr>
              <a:t>is the difference between the market value of a corporation and the capital contributed by shareholders and lenders. Like net present value, it measures the stock market’s estimate of the net present value of a firm’s past and expected capital investment projects.</a:t>
            </a:r>
            <a:endParaRPr lang="en-US"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A42874-FB20-459A-AAA0-061B46398C6E}" type="slidenum">
              <a:rPr lang="en-US" altLang="en-US"/>
              <a:pPr/>
              <a:t>14</a:t>
            </a:fld>
            <a:endParaRPr lang="en-US" altLang="en-US" dirty="0"/>
          </a:p>
        </p:txBody>
      </p:sp>
      <p:sp>
        <p:nvSpPr>
          <p:cNvPr id="424962" name="Rectangle 2"/>
          <p:cNvSpPr>
            <a:spLocks noGrp="1" noRot="1" noChangeAspect="1" noChangeArrowheads="1" noTextEdit="1"/>
          </p:cNvSpPr>
          <p:nvPr>
            <p:ph type="sldImg"/>
          </p:nvPr>
        </p:nvSpPr>
        <p:spPr>
          <a:ln/>
        </p:spPr>
      </p:sp>
      <p:sp>
        <p:nvSpPr>
          <p:cNvPr id="424963"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The </a:t>
            </a:r>
            <a:r>
              <a:rPr lang="en-US" sz="1200" b="1" i="0" u="none" strike="noStrike" kern="1200" baseline="0" dirty="0" smtClean="0">
                <a:solidFill>
                  <a:schemeClr val="tx1"/>
                </a:solidFill>
                <a:latin typeface="+mn-lt"/>
                <a:ea typeface="+mn-ea"/>
                <a:cs typeface="+mn-cs"/>
              </a:rPr>
              <a:t>balanced scorecard </a:t>
            </a:r>
            <a:r>
              <a:rPr lang="en-US" sz="1200" b="0" i="0" u="none" strike="noStrike" kern="1200" baseline="0" dirty="0" smtClean="0">
                <a:solidFill>
                  <a:schemeClr val="tx1"/>
                </a:solidFill>
                <a:latin typeface="+mn-lt"/>
                <a:ea typeface="+mn-ea"/>
                <a:cs typeface="+mn-cs"/>
              </a:rPr>
              <a:t>combines financial measures that tell the results of actions already taken with operational measures on customer satisfaction,</a:t>
            </a:r>
          </a:p>
          <a:p>
            <a:r>
              <a:rPr lang="en-US" sz="1200" b="0" i="0" u="none" strike="noStrike" kern="1200" baseline="0" dirty="0" smtClean="0">
                <a:solidFill>
                  <a:schemeClr val="tx1"/>
                </a:solidFill>
                <a:latin typeface="+mn-lt"/>
                <a:ea typeface="+mn-ea"/>
                <a:cs typeface="+mn-cs"/>
              </a:rPr>
              <a:t>internal </a:t>
            </a:r>
            <a:r>
              <a:rPr lang="en-US" sz="1200" b="0" i="0" u="none" strike="noStrike" kern="1200" baseline="0" dirty="0" smtClean="0">
                <a:solidFill>
                  <a:schemeClr val="tx1"/>
                </a:solidFill>
                <a:latin typeface="+mn-lt"/>
                <a:ea typeface="+mn-ea"/>
                <a:cs typeface="+mn-cs"/>
              </a:rPr>
              <a:t>processes </a:t>
            </a:r>
            <a:r>
              <a:rPr lang="en-US" sz="1200" b="0" i="0" u="none" strike="noStrike" kern="1200" baseline="0" dirty="0" smtClean="0">
                <a:solidFill>
                  <a:schemeClr val="tx1"/>
                </a:solidFill>
                <a:latin typeface="+mn-lt"/>
                <a:ea typeface="+mn-ea"/>
                <a:cs typeface="+mn-cs"/>
              </a:rPr>
              <a:t>and the corporation’s innovation and improvement activities—the drivers of future financial performance.</a:t>
            </a:r>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In the balanced scorecard, management develops goals or objectives in each of four areas:</a:t>
            </a:r>
          </a:p>
          <a:p>
            <a:r>
              <a:rPr lang="en-US" sz="1200" b="1" i="0" u="none" strike="noStrike" kern="1200" baseline="0" dirty="0" smtClean="0">
                <a:solidFill>
                  <a:schemeClr val="tx1"/>
                </a:solidFill>
                <a:latin typeface="+mn-lt"/>
                <a:ea typeface="+mn-ea"/>
                <a:cs typeface="+mn-cs"/>
              </a:rPr>
              <a:t>Financial: </a:t>
            </a:r>
            <a:r>
              <a:rPr lang="en-US" sz="1200" b="0" i="0" u="none" strike="noStrike" kern="1200" baseline="0" dirty="0" smtClean="0">
                <a:solidFill>
                  <a:schemeClr val="tx1"/>
                </a:solidFill>
                <a:latin typeface="+mn-lt"/>
                <a:ea typeface="+mn-ea"/>
                <a:cs typeface="+mn-cs"/>
              </a:rPr>
              <a:t>How do we appear to shareholders?</a:t>
            </a:r>
          </a:p>
          <a:p>
            <a:r>
              <a:rPr lang="en-US" sz="1200" b="1" i="0" u="none" strike="noStrike" kern="1200" baseline="0" dirty="0" smtClean="0">
                <a:solidFill>
                  <a:schemeClr val="tx1"/>
                </a:solidFill>
                <a:latin typeface="+mn-lt"/>
                <a:ea typeface="+mn-ea"/>
                <a:cs typeface="+mn-cs"/>
              </a:rPr>
              <a:t>Customer: </a:t>
            </a:r>
            <a:r>
              <a:rPr lang="en-US" sz="1200" b="0" i="0" u="none" strike="noStrike" kern="1200" baseline="0" dirty="0" smtClean="0">
                <a:solidFill>
                  <a:schemeClr val="tx1"/>
                </a:solidFill>
                <a:latin typeface="+mn-lt"/>
                <a:ea typeface="+mn-ea"/>
                <a:cs typeface="+mn-cs"/>
              </a:rPr>
              <a:t>How do customers view us?</a:t>
            </a:r>
          </a:p>
          <a:p>
            <a:r>
              <a:rPr lang="en-US" sz="1200" b="1" i="0" u="none" strike="noStrike" kern="1200" baseline="0" dirty="0" smtClean="0">
                <a:solidFill>
                  <a:schemeClr val="tx1"/>
                </a:solidFill>
                <a:latin typeface="+mn-lt"/>
                <a:ea typeface="+mn-ea"/>
                <a:cs typeface="+mn-cs"/>
              </a:rPr>
              <a:t>Internal business perspective: </a:t>
            </a:r>
            <a:r>
              <a:rPr lang="en-US" sz="1200" b="0" i="0" u="none" strike="noStrike" kern="1200" baseline="0" dirty="0" smtClean="0">
                <a:solidFill>
                  <a:schemeClr val="tx1"/>
                </a:solidFill>
                <a:latin typeface="+mn-lt"/>
                <a:ea typeface="+mn-ea"/>
                <a:cs typeface="+mn-cs"/>
              </a:rPr>
              <a:t>What must we excel at?</a:t>
            </a:r>
          </a:p>
          <a:p>
            <a:r>
              <a:rPr lang="en-US" sz="1200" b="1" i="0" u="none" strike="noStrike" kern="1200" baseline="0" dirty="0" smtClean="0">
                <a:solidFill>
                  <a:schemeClr val="tx1"/>
                </a:solidFill>
                <a:latin typeface="+mn-lt"/>
                <a:ea typeface="+mn-ea"/>
                <a:cs typeface="+mn-cs"/>
              </a:rPr>
              <a:t>Innovation and learning: </a:t>
            </a:r>
            <a:r>
              <a:rPr lang="en-US" sz="1200" b="0" i="0" u="none" strike="noStrike" kern="1200" baseline="0" dirty="0" smtClean="0">
                <a:solidFill>
                  <a:schemeClr val="tx1"/>
                </a:solidFill>
                <a:latin typeface="+mn-lt"/>
                <a:ea typeface="+mn-ea"/>
                <a:cs typeface="+mn-cs"/>
              </a:rPr>
              <a:t>Can we continue to improve and create value?</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15</a:t>
            </a:fld>
            <a:endParaRPr lang="en-US" dirty="0"/>
          </a:p>
        </p:txBody>
      </p:sp>
    </p:spTree>
    <p:extLst>
      <p:ext uri="{BB962C8B-B14F-4D97-AF65-F5344CB8AC3E}">
        <p14:creationId xmlns:p14="http://schemas.microsoft.com/office/powerpoint/2010/main" val="19745725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Each goal in each area (for example, avoiding bankruptcy in the financial area) is then assigned one or more measures, as well as a target and an initiative. These measures can be thought of as </a:t>
            </a:r>
            <a:r>
              <a:rPr lang="en-US" sz="1200" b="1" i="0" u="none" strike="noStrike" kern="1200" baseline="0" dirty="0" smtClean="0">
                <a:solidFill>
                  <a:schemeClr val="tx1"/>
                </a:solidFill>
                <a:latin typeface="+mn-lt"/>
                <a:ea typeface="+mn-ea"/>
                <a:cs typeface="+mn-cs"/>
              </a:rPr>
              <a:t>key performance measures</a:t>
            </a:r>
            <a:r>
              <a:rPr lang="en-US" sz="1200" b="0" i="0" u="none" strike="noStrike" kern="1200" baseline="0" dirty="0" smtClean="0">
                <a:solidFill>
                  <a:schemeClr val="tx1"/>
                </a:solidFill>
                <a:latin typeface="+mn-lt"/>
                <a:ea typeface="+mn-ea"/>
                <a:cs typeface="+mn-cs"/>
              </a:rPr>
              <a:t>—measures that are essential for achieving a desired strategic option.</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16</a:t>
            </a:fld>
            <a:endParaRPr lang="en-US" dirty="0"/>
          </a:p>
        </p:txBody>
      </p:sp>
    </p:spTree>
    <p:extLst>
      <p:ext uri="{BB962C8B-B14F-4D97-AF65-F5344CB8AC3E}">
        <p14:creationId xmlns:p14="http://schemas.microsoft.com/office/powerpoint/2010/main" val="42717084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questionnaire focuses on four key areas: (1) company performance, (2) leadership of the organization, (3) team-building and management </a:t>
            </a:r>
            <a:r>
              <a:rPr lang="en-US" sz="1200" b="0" i="0" u="none" strike="noStrike" kern="1200" baseline="0" dirty="0" smtClean="0">
                <a:solidFill>
                  <a:schemeClr val="tx1"/>
                </a:solidFill>
                <a:latin typeface="+mn-lt"/>
                <a:ea typeface="+mn-ea"/>
                <a:cs typeface="+mn-cs"/>
              </a:rPr>
              <a:t>succession </a:t>
            </a:r>
            <a:r>
              <a:rPr lang="en-US" sz="1200" b="0" i="0" u="none" strike="noStrike" kern="1200" baseline="0" dirty="0" smtClean="0">
                <a:solidFill>
                  <a:schemeClr val="tx1"/>
                </a:solidFill>
                <a:latin typeface="+mn-lt"/>
                <a:ea typeface="+mn-ea"/>
                <a:cs typeface="+mn-cs"/>
              </a:rPr>
              <a:t>and</a:t>
            </a:r>
          </a:p>
          <a:p>
            <a:r>
              <a:rPr lang="en-US" sz="1200" b="0" i="0" u="none" strike="noStrike" kern="1200" baseline="0" dirty="0" smtClean="0">
                <a:solidFill>
                  <a:schemeClr val="tx1"/>
                </a:solidFill>
                <a:latin typeface="+mn-lt"/>
                <a:ea typeface="+mn-ea"/>
                <a:cs typeface="+mn-cs"/>
              </a:rPr>
              <a:t>(4) leadership of external constituencies.</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17</a:t>
            </a:fld>
            <a:endParaRPr lang="en-US" dirty="0"/>
          </a:p>
        </p:txBody>
      </p:sp>
    </p:spTree>
    <p:extLst>
      <p:ext uri="{BB962C8B-B14F-4D97-AF65-F5344CB8AC3E}">
        <p14:creationId xmlns:p14="http://schemas.microsoft.com/office/powerpoint/2010/main" val="9670814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Management audits </a:t>
            </a:r>
            <a:r>
              <a:rPr lang="en-US" sz="1200" b="0" i="0" u="none" strike="noStrike" kern="1200" baseline="0" dirty="0" smtClean="0">
                <a:solidFill>
                  <a:schemeClr val="tx1"/>
                </a:solidFill>
                <a:latin typeface="+mn-lt"/>
                <a:ea typeface="+mn-ea"/>
                <a:cs typeface="+mn-cs"/>
              </a:rPr>
              <a:t>are very useful to boards of directors in evaluating management’s handling of various corporate activities. Management audits have</a:t>
            </a:r>
          </a:p>
          <a:p>
            <a:r>
              <a:rPr lang="en-US" sz="1200" b="0" i="0" u="none" strike="noStrike" kern="1200" baseline="0" dirty="0" smtClean="0">
                <a:solidFill>
                  <a:schemeClr val="tx1"/>
                </a:solidFill>
                <a:latin typeface="+mn-lt"/>
                <a:ea typeface="+mn-ea"/>
                <a:cs typeface="+mn-cs"/>
              </a:rPr>
              <a:t>been developed to evaluate activities such as corporate social responsibility, functional areas </a:t>
            </a:r>
            <a:r>
              <a:rPr lang="en-US" sz="1200" b="0" i="0" u="none" strike="noStrike" kern="1200" baseline="0" dirty="0" smtClean="0">
                <a:solidFill>
                  <a:schemeClr val="tx1"/>
                </a:solidFill>
                <a:latin typeface="+mn-lt"/>
                <a:ea typeface="+mn-ea"/>
                <a:cs typeface="+mn-cs"/>
              </a:rPr>
              <a:t>such as the </a:t>
            </a:r>
            <a:r>
              <a:rPr lang="en-US" sz="1200" b="0" i="0" u="none" strike="noStrike" kern="1200" baseline="0" dirty="0" smtClean="0">
                <a:solidFill>
                  <a:schemeClr val="tx1"/>
                </a:solidFill>
                <a:latin typeface="+mn-lt"/>
                <a:ea typeface="+mn-ea"/>
                <a:cs typeface="+mn-cs"/>
              </a:rPr>
              <a:t>marketing department, and divisions such as the international division.</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18</a:t>
            </a:fld>
            <a:endParaRPr lang="en-US" dirty="0"/>
          </a:p>
        </p:txBody>
      </p:sp>
    </p:spTree>
    <p:extLst>
      <p:ext uri="{BB962C8B-B14F-4D97-AF65-F5344CB8AC3E}">
        <p14:creationId xmlns:p14="http://schemas.microsoft.com/office/powerpoint/2010/main" val="15456264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strategic audit provides a checklist of questions, by area or issue, that enables a systematic analysis of various corporate functions and activities to be made. It is a type of management audit and is extremely useful as a diagnostic tool to pinpoint </a:t>
            </a:r>
            <a:r>
              <a:rPr lang="en-US" sz="1200" b="0" i="0" u="none" strike="noStrike" kern="1200" baseline="0" dirty="0" smtClean="0">
                <a:solidFill>
                  <a:schemeClr val="tx1"/>
                </a:solidFill>
                <a:latin typeface="+mn-lt"/>
                <a:ea typeface="+mn-ea"/>
                <a:cs typeface="+mn-cs"/>
              </a:rPr>
              <a:t>corporate-wide </a:t>
            </a:r>
            <a:r>
              <a:rPr lang="en-US" sz="1200" b="0" i="0" u="none" strike="noStrike" kern="1200" baseline="0" dirty="0" smtClean="0">
                <a:solidFill>
                  <a:schemeClr val="tx1"/>
                </a:solidFill>
                <a:latin typeface="+mn-lt"/>
                <a:ea typeface="+mn-ea"/>
                <a:cs typeface="+mn-cs"/>
              </a:rPr>
              <a:t>problem areas and to highlight organizational strengths and weaknesses.</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19</a:t>
            </a:fld>
            <a:endParaRPr lang="en-US" dirty="0"/>
          </a:p>
        </p:txBody>
      </p:sp>
    </p:spTree>
    <p:extLst>
      <p:ext uri="{BB962C8B-B14F-4D97-AF65-F5344CB8AC3E}">
        <p14:creationId xmlns:p14="http://schemas.microsoft.com/office/powerpoint/2010/main" val="31449798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B4B103-04F4-42E3-9958-6C83388934DE}" type="slidenum">
              <a:rPr lang="en-US" altLang="en-US"/>
              <a:pPr/>
              <a:t>20</a:t>
            </a:fld>
            <a:endParaRPr lang="en-US" altLang="en-US" dirty="0"/>
          </a:p>
        </p:txBody>
      </p:sp>
      <p:sp>
        <p:nvSpPr>
          <p:cNvPr id="427010" name="Rectangle 2"/>
          <p:cNvSpPr>
            <a:spLocks noGrp="1" noRot="1" noChangeAspect="1" noChangeArrowheads="1" noTextEdit="1"/>
          </p:cNvSpPr>
          <p:nvPr>
            <p:ph type="sldImg"/>
          </p:nvPr>
        </p:nvSpPr>
        <p:spPr>
          <a:ln/>
        </p:spPr>
      </p:sp>
      <p:sp>
        <p:nvSpPr>
          <p:cNvPr id="427011" name="Rectangle 3"/>
          <p:cNvSpPr>
            <a:spLocks noGrp="1" noChangeArrowheads="1"/>
          </p:cNvSpPr>
          <p:nvPr>
            <p:ph type="body" idx="1"/>
          </p:nvPr>
        </p:nvSpPr>
        <p:spPr/>
        <p:txBody>
          <a:bodyPr/>
          <a:lstStyle/>
          <a:p>
            <a:r>
              <a:rPr lang="en-US" sz="1200" b="1" i="0" u="none" strike="noStrike" kern="1200" baseline="0" dirty="0" smtClean="0">
                <a:solidFill>
                  <a:schemeClr val="tx1"/>
                </a:solidFill>
                <a:latin typeface="+mn-lt"/>
                <a:ea typeface="+mn-ea"/>
                <a:cs typeface="+mn-cs"/>
              </a:rPr>
              <a:t>Responsibility centers </a:t>
            </a:r>
            <a:r>
              <a:rPr lang="en-US" sz="1200" b="0" i="0" u="none" strike="noStrike" kern="1200" baseline="0" dirty="0" smtClean="0">
                <a:solidFill>
                  <a:schemeClr val="tx1"/>
                </a:solidFill>
                <a:latin typeface="+mn-lt"/>
                <a:ea typeface="+mn-ea"/>
                <a:cs typeface="+mn-cs"/>
              </a:rPr>
              <a:t>are used to isolate a unit so it can be evaluated separately from the rest of the corporation. Each responsibility center, therefore, has its own budget and is evaluated on its use of budgeted resources. It is headed by the manager responsible for the center’s performance.</a:t>
            </a:r>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Evaluation and control information consists of performance data and activity reports (gathered in Step 3 in </a:t>
            </a:r>
            <a:r>
              <a:rPr lang="en-US" sz="1200" b="1" i="0" u="none" strike="noStrike" kern="1200" baseline="0" dirty="0" smtClean="0">
                <a:solidFill>
                  <a:schemeClr val="tx1"/>
                </a:solidFill>
                <a:latin typeface="+mn-lt"/>
                <a:ea typeface="+mn-ea"/>
                <a:cs typeface="+mn-cs"/>
              </a:rPr>
              <a:t>Figure 11–1</a:t>
            </a:r>
            <a:r>
              <a:rPr lang="en-US" sz="1200" b="0" i="0" u="none" strike="noStrike" kern="1200" baseline="0" dirty="0" smtClean="0">
                <a:solidFill>
                  <a:schemeClr val="tx1"/>
                </a:solidFill>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3</a:t>
            </a:fld>
            <a:endParaRPr lang="en-US" dirty="0"/>
          </a:p>
        </p:txBody>
      </p:sp>
    </p:spTree>
    <p:extLst>
      <p:ext uri="{BB962C8B-B14F-4D97-AF65-F5344CB8AC3E}">
        <p14:creationId xmlns:p14="http://schemas.microsoft.com/office/powerpoint/2010/main" val="25657294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Standard cost centers </a:t>
            </a:r>
            <a:r>
              <a:rPr lang="en-US" sz="1200" b="0" i="0" u="none" strike="noStrike" kern="1200" baseline="0" dirty="0" smtClean="0">
                <a:solidFill>
                  <a:schemeClr val="tx1"/>
                </a:solidFill>
                <a:latin typeface="+mn-lt"/>
                <a:ea typeface="+mn-ea"/>
                <a:cs typeface="+mn-cs"/>
              </a:rPr>
              <a:t>are primarily used in manufacturing facilities. With </a:t>
            </a:r>
            <a:r>
              <a:rPr lang="en-US" sz="1200" b="1" i="0" u="none" strike="noStrike" kern="1200" baseline="0" dirty="0" smtClean="0">
                <a:solidFill>
                  <a:schemeClr val="tx1"/>
                </a:solidFill>
                <a:latin typeface="+mn-lt"/>
                <a:ea typeface="+mn-ea"/>
                <a:cs typeface="+mn-cs"/>
              </a:rPr>
              <a:t>revenue centers,</a:t>
            </a:r>
            <a:r>
              <a:rPr lang="en-US" sz="1200" b="0" i="0" u="none" strike="noStrike" kern="1200" baseline="0" dirty="0" smtClean="0">
                <a:solidFill>
                  <a:schemeClr val="tx1"/>
                </a:solidFill>
                <a:latin typeface="+mn-lt"/>
                <a:ea typeface="+mn-ea"/>
                <a:cs typeface="+mn-cs"/>
              </a:rPr>
              <a:t> production, usually in terms of unit or dollar sales, is measured without consideration of resource costs (for example, salaries). Typical </a:t>
            </a:r>
            <a:r>
              <a:rPr lang="en-US" sz="1200" b="1" i="0" u="none" strike="noStrike" kern="1200" baseline="0" dirty="0" smtClean="0">
                <a:solidFill>
                  <a:schemeClr val="tx1"/>
                </a:solidFill>
                <a:latin typeface="+mn-lt"/>
                <a:ea typeface="+mn-ea"/>
                <a:cs typeface="+mn-cs"/>
              </a:rPr>
              <a:t>expense centers </a:t>
            </a:r>
            <a:r>
              <a:rPr lang="en-US" sz="1200" b="0" i="0" u="none" strike="noStrike" kern="1200" baseline="0" dirty="0" smtClean="0">
                <a:solidFill>
                  <a:schemeClr val="tx1"/>
                </a:solidFill>
                <a:latin typeface="+mn-lt"/>
                <a:ea typeface="+mn-ea"/>
                <a:cs typeface="+mn-cs"/>
              </a:rPr>
              <a:t>are administrative, </a:t>
            </a:r>
            <a:r>
              <a:rPr lang="en-US" sz="1200" b="0" i="0" u="none" strike="noStrike" kern="1200" baseline="0" dirty="0" smtClean="0">
                <a:solidFill>
                  <a:schemeClr val="tx1"/>
                </a:solidFill>
                <a:latin typeface="+mn-lt"/>
                <a:ea typeface="+mn-ea"/>
                <a:cs typeface="+mn-cs"/>
              </a:rPr>
              <a:t>service </a:t>
            </a:r>
            <a:r>
              <a:rPr lang="en-US" sz="1200" b="0" i="0" u="none" strike="noStrike" kern="1200" baseline="0" dirty="0" smtClean="0">
                <a:solidFill>
                  <a:schemeClr val="tx1"/>
                </a:solidFill>
                <a:latin typeface="+mn-lt"/>
                <a:ea typeface="+mn-ea"/>
                <a:cs typeface="+mn-cs"/>
              </a:rPr>
              <a:t>and research departments. A </a:t>
            </a:r>
            <a:r>
              <a:rPr lang="en-US" sz="1200" b="1" i="0" u="none" strike="noStrike" kern="1200" baseline="0" dirty="0" smtClean="0">
                <a:solidFill>
                  <a:schemeClr val="tx1"/>
                </a:solidFill>
                <a:latin typeface="+mn-lt"/>
                <a:ea typeface="+mn-ea"/>
                <a:cs typeface="+mn-cs"/>
              </a:rPr>
              <a:t>profit center </a:t>
            </a:r>
            <a:r>
              <a:rPr lang="en-US" sz="1200" b="0" i="0" u="none" strike="noStrike" kern="1200" baseline="0" dirty="0" smtClean="0">
                <a:solidFill>
                  <a:schemeClr val="tx1"/>
                </a:solidFill>
                <a:latin typeface="+mn-lt"/>
                <a:ea typeface="+mn-ea"/>
                <a:cs typeface="+mn-cs"/>
              </a:rPr>
              <a:t>is</a:t>
            </a:r>
          </a:p>
          <a:p>
            <a:r>
              <a:rPr lang="en-US" sz="1200" b="0" i="0" u="none" strike="noStrike" kern="1200" baseline="0" dirty="0" smtClean="0">
                <a:solidFill>
                  <a:schemeClr val="tx1"/>
                </a:solidFill>
                <a:latin typeface="+mn-lt"/>
                <a:ea typeface="+mn-ea"/>
                <a:cs typeface="+mn-cs"/>
              </a:rPr>
              <a:t>typically established whenever an organizational unit has control over both its resources and its products or services. An </a:t>
            </a:r>
            <a:r>
              <a:rPr lang="en-US" sz="1200" b="1" i="0" u="none" strike="noStrike" kern="1200" baseline="0" dirty="0" smtClean="0">
                <a:solidFill>
                  <a:schemeClr val="tx1"/>
                </a:solidFill>
                <a:latin typeface="+mn-lt"/>
                <a:ea typeface="+mn-ea"/>
                <a:cs typeface="+mn-cs"/>
              </a:rPr>
              <a:t>investment center’s </a:t>
            </a:r>
            <a:r>
              <a:rPr lang="en-US" sz="1200" b="0" i="0" u="none" strike="noStrike" kern="1200" baseline="0" dirty="0" smtClean="0">
                <a:solidFill>
                  <a:schemeClr val="tx1"/>
                </a:solidFill>
                <a:latin typeface="+mn-lt"/>
                <a:ea typeface="+mn-ea"/>
                <a:cs typeface="+mn-cs"/>
              </a:rPr>
              <a:t>performance is measured in terms of the difference between its resources and its services or products.</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21</a:t>
            </a:fld>
            <a:endParaRPr lang="en-US" dirty="0"/>
          </a:p>
        </p:txBody>
      </p:sp>
    </p:spTree>
    <p:extLst>
      <p:ext uri="{BB962C8B-B14F-4D97-AF65-F5344CB8AC3E}">
        <p14:creationId xmlns:p14="http://schemas.microsoft.com/office/powerpoint/2010/main" val="25733182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84A75B-3402-4E5D-B910-A98D9D495ED0}" type="slidenum">
              <a:rPr lang="en-US" altLang="en-US"/>
              <a:pPr/>
              <a:t>22</a:t>
            </a:fld>
            <a:endParaRPr lang="en-US" altLang="en-US" dirty="0"/>
          </a:p>
        </p:txBody>
      </p:sp>
      <p:sp>
        <p:nvSpPr>
          <p:cNvPr id="428034" name="Rectangle 2"/>
          <p:cNvSpPr>
            <a:spLocks noGrp="1" noRot="1" noChangeAspect="1" noChangeArrowheads="1" noTextEdit="1"/>
          </p:cNvSpPr>
          <p:nvPr>
            <p:ph type="sldImg"/>
          </p:nvPr>
        </p:nvSpPr>
        <p:spPr>
          <a:ln/>
        </p:spPr>
      </p:sp>
      <p:sp>
        <p:nvSpPr>
          <p:cNvPr id="428035" name="Rectangle 3"/>
          <p:cNvSpPr>
            <a:spLocks noGrp="1" noChangeArrowheads="1"/>
          </p:cNvSpPr>
          <p:nvPr>
            <p:ph type="body" idx="1"/>
          </p:nvPr>
        </p:nvSpPr>
        <p:spPr/>
        <p:txBody>
          <a:bodyPr/>
          <a:lstStyle/>
          <a:p>
            <a:r>
              <a:rPr lang="en-US" sz="1200" b="1" i="0" u="none" strike="noStrike" kern="1200" baseline="0" dirty="0" smtClean="0">
                <a:solidFill>
                  <a:schemeClr val="tx1"/>
                </a:solidFill>
                <a:latin typeface="+mn-lt"/>
                <a:ea typeface="+mn-ea"/>
                <a:cs typeface="+mn-cs"/>
              </a:rPr>
              <a:t>Benchmarking </a:t>
            </a:r>
            <a:r>
              <a:rPr lang="en-US" sz="1200" b="0" i="0" u="none" strike="noStrike" kern="1200" baseline="0" dirty="0" smtClean="0">
                <a:solidFill>
                  <a:schemeClr val="tx1"/>
                </a:solidFill>
                <a:latin typeface="+mn-lt"/>
                <a:ea typeface="+mn-ea"/>
                <a:cs typeface="+mn-cs"/>
              </a:rPr>
              <a:t>is “the continual process of measuring products, services, and practices against the toughest competitors or those companies recognized as industry </a:t>
            </a:r>
            <a:r>
              <a:rPr lang="en-US" sz="1200" b="0" i="0" u="none" strike="noStrike" kern="1200" baseline="0" dirty="0" smtClean="0">
                <a:solidFill>
                  <a:schemeClr val="tx1"/>
                </a:solidFill>
                <a:latin typeface="+mn-lt"/>
                <a:ea typeface="+mn-ea"/>
                <a:cs typeface="+mn-cs"/>
              </a:rPr>
              <a:t>leaders.”</a:t>
            </a:r>
            <a:endParaRPr lang="en-US" alt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937123-0B99-4205-BDD8-9843989CA1C8}" type="slidenum">
              <a:rPr lang="en-US" altLang="en-US"/>
              <a:pPr/>
              <a:t>23</a:t>
            </a:fld>
            <a:endParaRPr lang="en-US" altLang="en-US" dirty="0"/>
          </a:p>
        </p:txBody>
      </p:sp>
      <p:sp>
        <p:nvSpPr>
          <p:cNvPr id="429058" name="Rectangle 2"/>
          <p:cNvSpPr>
            <a:spLocks noGrp="1" noRot="1" noChangeAspect="1" noChangeArrowheads="1" noTextEdit="1"/>
          </p:cNvSpPr>
          <p:nvPr>
            <p:ph type="sldImg"/>
          </p:nvPr>
        </p:nvSpPr>
        <p:spPr>
          <a:ln/>
        </p:spPr>
      </p:sp>
      <p:sp>
        <p:nvSpPr>
          <p:cNvPr id="429059"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The benchmarking process usually involves the following steps:</a:t>
            </a:r>
          </a:p>
          <a:p>
            <a:pPr marL="514350" indent="-514350">
              <a:buFont typeface="+mj-lt"/>
              <a:buAutoNum type="arabicPeriod"/>
            </a:pPr>
            <a:r>
              <a:rPr lang="en-US" altLang="en-US" dirty="0" smtClean="0"/>
              <a:t>Identify the area or process to be examined</a:t>
            </a:r>
          </a:p>
          <a:p>
            <a:pPr marL="514350" indent="-514350">
              <a:buFont typeface="+mj-lt"/>
              <a:buAutoNum type="arabicPeriod"/>
            </a:pPr>
            <a:r>
              <a:rPr lang="en-US" altLang="en-US" dirty="0" smtClean="0"/>
              <a:t>Find behavioral and output measures</a:t>
            </a:r>
          </a:p>
          <a:p>
            <a:pPr marL="514350" indent="-514350">
              <a:buFont typeface="+mj-lt"/>
              <a:buAutoNum type="arabicPeriod"/>
            </a:pPr>
            <a:r>
              <a:rPr lang="en-US" altLang="en-US" dirty="0" smtClean="0"/>
              <a:t>Select an accessible set of competitors of best practices</a:t>
            </a:r>
          </a:p>
          <a:p>
            <a:pPr marL="514350" indent="-514350">
              <a:buFont typeface="+mj-lt"/>
              <a:buAutoNum type="arabicPeriod"/>
            </a:pPr>
            <a:r>
              <a:rPr lang="en-US" altLang="en-US" dirty="0" smtClean="0"/>
              <a:t>Calculate the differences among the company’s performance measurements and those of the competitors and determine why the differences exist</a:t>
            </a:r>
          </a:p>
          <a:p>
            <a:pPr marL="514350" indent="-514350">
              <a:buFont typeface="+mj-lt"/>
              <a:buAutoNum type="arabicPeriod"/>
            </a:pPr>
            <a:r>
              <a:rPr lang="en-US" altLang="en-US" dirty="0" smtClean="0"/>
              <a:t>Develop tactical programs for closing performance gaps</a:t>
            </a:r>
          </a:p>
          <a:p>
            <a:pPr marL="514350" indent="-514350">
              <a:buFont typeface="+mj-lt"/>
              <a:buAutoNum type="arabicPeriod"/>
            </a:pPr>
            <a:r>
              <a:rPr lang="en-US" altLang="en-US" dirty="0" smtClean="0"/>
              <a:t>Implement the programs and compare the results</a:t>
            </a:r>
          </a:p>
          <a:p>
            <a:endParaRPr lang="en-US"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8CEA32-E251-4756-B429-2A4B3F18A475}" type="slidenum">
              <a:rPr lang="en-US" altLang="en-US"/>
              <a:pPr/>
              <a:t>24</a:t>
            </a:fld>
            <a:endParaRPr lang="en-US" altLang="en-US" dirty="0"/>
          </a:p>
        </p:txBody>
      </p:sp>
      <p:sp>
        <p:nvSpPr>
          <p:cNvPr id="432130" name="Rectangle 2"/>
          <p:cNvSpPr>
            <a:spLocks noGrp="1" noRot="1" noChangeAspect="1" noChangeArrowheads="1" noTextEdit="1"/>
          </p:cNvSpPr>
          <p:nvPr>
            <p:ph type="sldImg"/>
          </p:nvPr>
        </p:nvSpPr>
        <p:spPr>
          <a:ln/>
        </p:spPr>
      </p:sp>
      <p:sp>
        <p:nvSpPr>
          <p:cNvPr id="432131"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Many corporations around the world have adopted </a:t>
            </a:r>
            <a:r>
              <a:rPr lang="en-US" sz="1200" b="1" i="0" u="none" strike="noStrike" kern="1200" baseline="0" dirty="0" smtClean="0">
                <a:solidFill>
                  <a:schemeClr val="tx1"/>
                </a:solidFill>
                <a:latin typeface="+mn-lt"/>
                <a:ea typeface="+mn-ea"/>
                <a:cs typeface="+mn-cs"/>
              </a:rPr>
              <a:t>enterprise resource planning (ERP) </a:t>
            </a:r>
            <a:r>
              <a:rPr lang="en-US" sz="1200" b="0" i="0" u="none" strike="noStrike" kern="1200" baseline="0" dirty="0" smtClean="0">
                <a:solidFill>
                  <a:schemeClr val="tx1"/>
                </a:solidFill>
                <a:latin typeface="+mn-lt"/>
                <a:ea typeface="+mn-ea"/>
                <a:cs typeface="+mn-cs"/>
              </a:rPr>
              <a:t>software. ERP unites all of a company’s major business activities, from order processing to production, within a single family of software modules. The system provides instant access to critical information to everyone in the organization, from the CEO to the factory floor worker.</a:t>
            </a:r>
            <a:endParaRPr lang="en-US"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Radio frequency identification (RFID)</a:t>
            </a:r>
            <a:r>
              <a:rPr lang="en-US" sz="1200" b="0" i="0" u="none" strike="noStrike" kern="1200" baseline="0" dirty="0" smtClean="0">
                <a:solidFill>
                  <a:schemeClr val="tx1"/>
                </a:solidFill>
                <a:latin typeface="+mn-lt"/>
                <a:ea typeface="+mn-ea"/>
                <a:cs typeface="+mn-cs"/>
              </a:rPr>
              <a:t> is an electronic tagging technology used in a number of companies to improve supply-chain efficiency. By tagging containers and items with tiny chips, companies use the tags as wireless barcodes to track inventory more efficiently. At the divisional or SBU level of a corporation, the information system should be used to support, </a:t>
            </a:r>
            <a:r>
              <a:rPr lang="en-US" sz="1200" b="0" i="0" u="none" strike="noStrike" kern="1200" baseline="0" dirty="0" smtClean="0">
                <a:solidFill>
                  <a:schemeClr val="tx1"/>
                </a:solidFill>
                <a:latin typeface="+mn-lt"/>
                <a:ea typeface="+mn-ea"/>
                <a:cs typeface="+mn-cs"/>
              </a:rPr>
              <a:t>reinforce </a:t>
            </a:r>
            <a:r>
              <a:rPr lang="en-US" sz="1200" b="0" i="0" u="none" strike="noStrike" kern="1200" baseline="0" dirty="0" smtClean="0">
                <a:solidFill>
                  <a:schemeClr val="tx1"/>
                </a:solidFill>
                <a:latin typeface="+mn-lt"/>
                <a:ea typeface="+mn-ea"/>
                <a:cs typeface="+mn-cs"/>
              </a:rPr>
              <a:t>or enlarge its business-level strategy through its decision support system.</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25</a:t>
            </a:fld>
            <a:endParaRPr lang="en-US" dirty="0"/>
          </a:p>
        </p:txBody>
      </p:sp>
    </p:spTree>
    <p:extLst>
      <p:ext uri="{BB962C8B-B14F-4D97-AF65-F5344CB8AC3E}">
        <p14:creationId xmlns:p14="http://schemas.microsoft.com/office/powerpoint/2010/main" val="14271735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76B08E-EA6C-4620-8BA3-2C256948853F}" type="slidenum">
              <a:rPr lang="en-US" altLang="en-US"/>
              <a:pPr/>
              <a:t>26</a:t>
            </a:fld>
            <a:endParaRPr lang="en-US" altLang="en-US" dirty="0"/>
          </a:p>
        </p:txBody>
      </p:sp>
      <p:sp>
        <p:nvSpPr>
          <p:cNvPr id="433154" name="Rectangle 2"/>
          <p:cNvSpPr>
            <a:spLocks noGrp="1" noRot="1" noChangeAspect="1" noChangeArrowheads="1" noTextEdit="1"/>
          </p:cNvSpPr>
          <p:nvPr>
            <p:ph type="sldImg"/>
          </p:nvPr>
        </p:nvSpPr>
        <p:spPr>
          <a:ln/>
        </p:spPr>
      </p:sp>
      <p:sp>
        <p:nvSpPr>
          <p:cNvPr id="433155"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The lack of quantifiable objectives or performance standards and the inability of the information system to provide timely and valid information are two obvious control problems.</a:t>
            </a:r>
            <a:endParaRPr lang="en-US" alt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4DBCF5-2A93-4882-A603-0E88FD936395}" type="slidenum">
              <a:rPr lang="en-US" altLang="en-US"/>
              <a:pPr/>
              <a:t>27</a:t>
            </a:fld>
            <a:endParaRPr lang="en-US" altLang="en-US" dirty="0"/>
          </a:p>
        </p:txBody>
      </p:sp>
      <p:sp>
        <p:nvSpPr>
          <p:cNvPr id="434178" name="Rectangle 2"/>
          <p:cNvSpPr>
            <a:spLocks noGrp="1" noRot="1" noChangeAspect="1" noChangeArrowheads="1" noTextEdit="1"/>
          </p:cNvSpPr>
          <p:nvPr>
            <p:ph type="sldImg"/>
          </p:nvPr>
        </p:nvSpPr>
        <p:spPr>
          <a:ln/>
        </p:spPr>
      </p:sp>
      <p:sp>
        <p:nvSpPr>
          <p:cNvPr id="434179"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Long-term evaluations may not be conducted because executives (1) don’t realize their importance, (2) believe that short-term considerations are more important</a:t>
            </a:r>
          </a:p>
          <a:p>
            <a:r>
              <a:rPr lang="en-US" sz="1200" b="0" i="0" u="none" strike="noStrike" kern="1200" baseline="0" dirty="0" smtClean="0">
                <a:solidFill>
                  <a:schemeClr val="tx1"/>
                </a:solidFill>
                <a:latin typeface="+mn-lt"/>
                <a:ea typeface="+mn-ea"/>
                <a:cs typeface="+mn-cs"/>
              </a:rPr>
              <a:t>than long-term considerations, (3) aren’t personally evaluated on a long-term </a:t>
            </a:r>
            <a:r>
              <a:rPr lang="en-US" sz="1200" b="0" i="0" u="none" strike="noStrike" kern="1200" baseline="0" dirty="0" smtClean="0">
                <a:solidFill>
                  <a:schemeClr val="tx1"/>
                </a:solidFill>
                <a:latin typeface="+mn-lt"/>
                <a:ea typeface="+mn-ea"/>
                <a:cs typeface="+mn-cs"/>
              </a:rPr>
              <a:t>basis </a:t>
            </a:r>
            <a:r>
              <a:rPr lang="en-US" sz="1200" b="0" i="0" u="none" strike="noStrike" kern="1200" baseline="0" dirty="0" smtClean="0">
                <a:solidFill>
                  <a:schemeClr val="tx1"/>
                </a:solidFill>
                <a:latin typeface="+mn-lt"/>
                <a:ea typeface="+mn-ea"/>
                <a:cs typeface="+mn-cs"/>
              </a:rPr>
              <a:t>or (4) don’t have the time to make a long-term </a:t>
            </a:r>
            <a:r>
              <a:rPr lang="en-US" sz="1200" b="0" i="0" u="none" strike="noStrike" kern="1200" baseline="0" dirty="0" smtClean="0">
                <a:solidFill>
                  <a:schemeClr val="tx1"/>
                </a:solidFill>
                <a:latin typeface="+mn-lt"/>
                <a:ea typeface="+mn-ea"/>
                <a:cs typeface="+mn-cs"/>
              </a:rPr>
              <a:t>analysis.</a:t>
            </a:r>
            <a:endParaRPr lang="en-US" alt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5052AE-163E-4759-BE67-9A7BCE35F08E}" type="slidenum">
              <a:rPr lang="en-US" altLang="en-US"/>
              <a:pPr/>
              <a:t>28</a:t>
            </a:fld>
            <a:endParaRPr lang="en-US" altLang="en-US" dirty="0"/>
          </a:p>
        </p:txBody>
      </p:sp>
      <p:sp>
        <p:nvSpPr>
          <p:cNvPr id="435202" name="Rectangle 2"/>
          <p:cNvSpPr>
            <a:spLocks noGrp="1" noRot="1" noChangeAspect="1" noChangeArrowheads="1" noTextEdit="1"/>
          </p:cNvSpPr>
          <p:nvPr>
            <p:ph type="sldImg"/>
          </p:nvPr>
        </p:nvSpPr>
        <p:spPr>
          <a:ln/>
        </p:spPr>
      </p:sp>
      <p:sp>
        <p:nvSpPr>
          <p:cNvPr id="435203" name="Rectangle 3"/>
          <p:cNvSpPr>
            <a:spLocks noGrp="1" noChangeArrowheads="1"/>
          </p:cNvSpPr>
          <p:nvPr>
            <p:ph type="body" idx="1"/>
          </p:nvPr>
        </p:nvSpPr>
        <p:spPr/>
        <p:txBody>
          <a:bodyPr/>
          <a:lstStyle/>
          <a:p>
            <a:r>
              <a:rPr lang="en-US" sz="1200" b="1" i="0" u="none" strike="noStrike" kern="1200" baseline="0" dirty="0" smtClean="0">
                <a:solidFill>
                  <a:schemeClr val="tx1"/>
                </a:solidFill>
                <a:latin typeface="+mn-lt"/>
                <a:ea typeface="+mn-ea"/>
                <a:cs typeface="+mn-cs"/>
              </a:rPr>
              <a:t>Goal displacement </a:t>
            </a:r>
            <a:r>
              <a:rPr lang="en-US" sz="1200" b="0" i="0" u="none" strike="noStrike" kern="1200" baseline="0" dirty="0" smtClean="0">
                <a:solidFill>
                  <a:schemeClr val="tx1"/>
                </a:solidFill>
                <a:latin typeface="+mn-lt"/>
                <a:ea typeface="+mn-ea"/>
                <a:cs typeface="+mn-cs"/>
              </a:rPr>
              <a:t>is the confusion of means with ends and occurs when activities originally intended to help managers attain corporate objectives become ends in themselves—or are adapted to meet ends other than those for which they were intended. </a:t>
            </a:r>
            <a:r>
              <a:rPr lang="en-US" sz="1200" b="0" i="0" u="none" strike="noStrike" kern="1200" baseline="0" dirty="0" smtClean="0">
                <a:solidFill>
                  <a:schemeClr val="tx1"/>
                </a:solidFill>
                <a:latin typeface="+mn-lt"/>
                <a:ea typeface="+mn-ea"/>
                <a:cs typeface="+mn-cs"/>
              </a:rPr>
              <a:t>Types </a:t>
            </a:r>
            <a:r>
              <a:rPr lang="en-US" sz="1200" b="0" i="0" u="none" strike="noStrike" kern="1200" baseline="0" dirty="0" smtClean="0">
                <a:solidFill>
                  <a:schemeClr val="tx1"/>
                </a:solidFill>
                <a:latin typeface="+mn-lt"/>
                <a:ea typeface="+mn-ea"/>
                <a:cs typeface="+mn-cs"/>
              </a:rPr>
              <a:t>of goal displacement are behavior substitution and suboptimization.</a:t>
            </a:r>
            <a:endParaRPr lang="en-US" alt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Behavior substitution </a:t>
            </a:r>
            <a:r>
              <a:rPr lang="en-US" sz="1200" b="0" i="0" u="none" strike="noStrike" kern="1200" baseline="0" dirty="0" smtClean="0">
                <a:solidFill>
                  <a:schemeClr val="tx1"/>
                </a:solidFill>
                <a:latin typeface="+mn-lt"/>
                <a:ea typeface="+mn-ea"/>
                <a:cs typeface="+mn-cs"/>
              </a:rPr>
              <a:t>refers to the phenomenon of when people substitute activities that do not lead to goal accomplishment for activities that do lead to goal accomplishment because the wrong activities are being rewarded.</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29</a:t>
            </a:fld>
            <a:endParaRPr lang="en-US" dirty="0"/>
          </a:p>
        </p:txBody>
      </p:sp>
    </p:spTree>
    <p:extLst>
      <p:ext uri="{BB962C8B-B14F-4D97-AF65-F5344CB8AC3E}">
        <p14:creationId xmlns:p14="http://schemas.microsoft.com/office/powerpoint/2010/main" val="40372425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Suboptimization </a:t>
            </a:r>
            <a:r>
              <a:rPr lang="en-US" sz="1200" b="0" i="0" u="none" strike="noStrike" kern="1200" baseline="0" dirty="0" smtClean="0">
                <a:solidFill>
                  <a:schemeClr val="tx1"/>
                </a:solidFill>
                <a:latin typeface="+mn-lt"/>
                <a:ea typeface="+mn-ea"/>
                <a:cs typeface="+mn-cs"/>
              </a:rPr>
              <a:t>refers to the phenomenon of a unit optimizing its goal accomplishment to the detriment of the organization as a whole.</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30</a:t>
            </a:fld>
            <a:endParaRPr lang="en-US" dirty="0"/>
          </a:p>
        </p:txBody>
      </p:sp>
    </p:spTree>
    <p:extLst>
      <p:ext uri="{BB962C8B-B14F-4D97-AF65-F5344CB8AC3E}">
        <p14:creationId xmlns:p14="http://schemas.microsoft.com/office/powerpoint/2010/main" val="253013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262551-5693-4FBF-B8F8-AA611BD869DE}" type="slidenum">
              <a:rPr lang="en-US" altLang="en-US"/>
              <a:pPr/>
              <a:t>4</a:t>
            </a:fld>
            <a:endParaRPr lang="en-US" altLang="en-US" dirty="0"/>
          </a:p>
        </p:txBody>
      </p:sp>
      <p:sp>
        <p:nvSpPr>
          <p:cNvPr id="414722" name="Rectangle 2"/>
          <p:cNvSpPr>
            <a:spLocks noGrp="1" noRot="1" noChangeAspect="1" noChangeArrowheads="1" noTextEdit="1"/>
          </p:cNvSpPr>
          <p:nvPr>
            <p:ph type="sldImg"/>
          </p:nvPr>
        </p:nvSpPr>
        <p:spPr>
          <a:ln/>
        </p:spPr>
      </p:sp>
      <p:sp>
        <p:nvSpPr>
          <p:cNvPr id="414723" name="Rectangle 3"/>
          <p:cNvSpPr>
            <a:spLocks noGrp="1" noChangeArrowheads="1"/>
          </p:cNvSpPr>
          <p:nvPr>
            <p:ph type="body" idx="1"/>
          </p:nvPr>
        </p:nvSpPr>
        <p:spPr/>
        <p:txBody>
          <a:bodyPr/>
          <a:lstStyle/>
          <a:p>
            <a:r>
              <a:rPr lang="en-US" sz="1200" b="1" i="0" u="none" strike="noStrike" kern="1200" baseline="0" dirty="0" smtClean="0">
                <a:solidFill>
                  <a:schemeClr val="tx1"/>
                </a:solidFill>
                <a:latin typeface="+mn-lt"/>
                <a:ea typeface="+mn-ea"/>
                <a:cs typeface="+mn-cs"/>
              </a:rPr>
              <a:t>Performance </a:t>
            </a:r>
            <a:r>
              <a:rPr lang="en-US" sz="1200" b="0" i="0" u="none" strike="noStrike" kern="1200" baseline="0" dirty="0" smtClean="0">
                <a:solidFill>
                  <a:schemeClr val="tx1"/>
                </a:solidFill>
                <a:latin typeface="+mn-lt"/>
                <a:ea typeface="+mn-ea"/>
                <a:cs typeface="+mn-cs"/>
              </a:rPr>
              <a:t>is the end result of activity. A firm, therefore, needs to develop measures that predict likely profitability. These are referred to as </a:t>
            </a:r>
            <a:r>
              <a:rPr lang="en-US" sz="1200" b="1" i="0" u="none" strike="noStrike" kern="1200" baseline="0" dirty="0" smtClean="0">
                <a:solidFill>
                  <a:schemeClr val="tx1"/>
                </a:solidFill>
                <a:latin typeface="+mn-lt"/>
                <a:ea typeface="+mn-ea"/>
                <a:cs typeface="+mn-cs"/>
              </a:rPr>
              <a:t>steering controls </a:t>
            </a:r>
            <a:r>
              <a:rPr lang="en-US" sz="1200" b="0" i="0" u="none" strike="noStrike" kern="1200" baseline="0" dirty="0" smtClean="0">
                <a:solidFill>
                  <a:schemeClr val="tx1"/>
                </a:solidFill>
                <a:latin typeface="+mn-lt"/>
                <a:ea typeface="+mn-ea"/>
                <a:cs typeface="+mn-cs"/>
              </a:rPr>
              <a:t>because they measure variables that influence future profitability. Every industry has its own set of key metrics that tend to predict profits. Airlines, for example, closely monitor cost per available seat mile (ASM). An example of a steering control used by retail stores is the </a:t>
            </a:r>
            <a:r>
              <a:rPr lang="en-US" sz="1200" b="0" i="1" u="none" strike="noStrike" kern="1200" baseline="0" dirty="0" smtClean="0">
                <a:solidFill>
                  <a:schemeClr val="tx1"/>
                </a:solidFill>
                <a:latin typeface="+mn-lt"/>
                <a:ea typeface="+mn-ea"/>
                <a:cs typeface="+mn-cs"/>
              </a:rPr>
              <a:t>inventory turnover ratio,</a:t>
            </a:r>
            <a:r>
              <a:rPr lang="en-US" sz="1200" b="0" i="0" u="none" strike="noStrike" kern="1200" baseline="0" dirty="0" smtClean="0">
                <a:solidFill>
                  <a:schemeClr val="tx1"/>
                </a:solidFill>
                <a:latin typeface="+mn-lt"/>
                <a:ea typeface="+mn-ea"/>
                <a:cs typeface="+mn-cs"/>
              </a:rPr>
              <a:t> in which a retailer’s cost of goods sold is divided by the average value of its inventories. Another steering control is customer satisfaction.</a:t>
            </a:r>
            <a:endParaRPr lang="en-US" alt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BA09BB-CCED-4625-BD96-17123FB4CDF1}" type="slidenum">
              <a:rPr lang="en-US" altLang="en-US"/>
              <a:pPr/>
              <a:t>31</a:t>
            </a:fld>
            <a:endParaRPr lang="en-US" altLang="en-US" dirty="0"/>
          </a:p>
        </p:txBody>
      </p:sp>
      <p:sp>
        <p:nvSpPr>
          <p:cNvPr id="436226" name="Rectangle 2"/>
          <p:cNvSpPr>
            <a:spLocks noGrp="1" noRot="1" noChangeAspect="1" noChangeArrowheads="1" noTextEdit="1"/>
          </p:cNvSpPr>
          <p:nvPr>
            <p:ph type="sldImg"/>
          </p:nvPr>
        </p:nvSpPr>
        <p:spPr>
          <a:ln/>
        </p:spPr>
      </p:sp>
      <p:sp>
        <p:nvSpPr>
          <p:cNvPr id="436227"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The following guidelines are recommended:</a:t>
            </a:r>
          </a:p>
          <a:p>
            <a:pPr marL="514350" indent="-514350">
              <a:buFont typeface="+mj-lt"/>
              <a:buAutoNum type="arabicPeriod"/>
            </a:pPr>
            <a:r>
              <a:rPr lang="en-US" altLang="en-US" dirty="0" smtClean="0"/>
              <a:t>Controls should involve only the </a:t>
            </a:r>
            <a:r>
              <a:rPr lang="en-US" altLang="en-US" dirty="0" smtClean="0">
                <a:solidFill>
                  <a:schemeClr val="accent1">
                    <a:lumMod val="75000"/>
                  </a:schemeClr>
                </a:solidFill>
              </a:rPr>
              <a:t>minimum amount </a:t>
            </a:r>
            <a:r>
              <a:rPr lang="en-US" altLang="en-US" dirty="0" smtClean="0"/>
              <a:t>of information needed to give a reliable picture of </a:t>
            </a:r>
            <a:r>
              <a:rPr lang="en-US" altLang="en-US" dirty="0" smtClean="0"/>
              <a:t>events. </a:t>
            </a:r>
            <a:endParaRPr lang="en-US" altLang="en-US" dirty="0" smtClean="0"/>
          </a:p>
          <a:p>
            <a:pPr marL="514350" indent="-514350">
              <a:buFont typeface="+mj-lt"/>
              <a:buAutoNum type="arabicPeriod"/>
            </a:pPr>
            <a:r>
              <a:rPr lang="en-US" altLang="en-US" dirty="0" smtClean="0"/>
              <a:t>Controls should monitor only </a:t>
            </a:r>
            <a:r>
              <a:rPr lang="en-US" altLang="en-US" dirty="0" smtClean="0">
                <a:solidFill>
                  <a:schemeClr val="accent1">
                    <a:lumMod val="75000"/>
                  </a:schemeClr>
                </a:solidFill>
              </a:rPr>
              <a:t>meaningful activities </a:t>
            </a:r>
            <a:r>
              <a:rPr lang="en-US" altLang="en-US" dirty="0" smtClean="0"/>
              <a:t>and results, regardless of measurement </a:t>
            </a:r>
            <a:r>
              <a:rPr lang="en-US" altLang="en-US" dirty="0" smtClean="0"/>
              <a:t>difficulty.</a:t>
            </a:r>
            <a:endParaRPr lang="en-US" altLang="en-US" dirty="0" smtClean="0"/>
          </a:p>
          <a:p>
            <a:pPr marL="514350" indent="-514350">
              <a:buFont typeface="+mj-lt"/>
              <a:buAutoNum type="arabicPeriod"/>
            </a:pPr>
            <a:r>
              <a:rPr lang="en-US" altLang="en-US" dirty="0" smtClean="0"/>
              <a:t>Controls should be </a:t>
            </a:r>
            <a:r>
              <a:rPr lang="en-US" altLang="en-US" dirty="0" smtClean="0">
                <a:solidFill>
                  <a:schemeClr val="accent1">
                    <a:lumMod val="75000"/>
                  </a:schemeClr>
                </a:solidFill>
              </a:rPr>
              <a:t>timely</a:t>
            </a:r>
            <a:r>
              <a:rPr lang="en-US" altLang="en-US" dirty="0" smtClean="0"/>
              <a:t> so that corrective action can be taken before it is too </a:t>
            </a:r>
            <a:r>
              <a:rPr lang="en-US" altLang="en-US" dirty="0" smtClean="0"/>
              <a:t>late.</a:t>
            </a:r>
            <a:endParaRPr lang="en-US" altLang="en-US" dirty="0" smtClean="0"/>
          </a:p>
          <a:p>
            <a:pPr marL="514350" indent="-514350">
              <a:buFont typeface="+mj-lt"/>
              <a:buAutoNum type="arabicPeriod"/>
            </a:pPr>
            <a:r>
              <a:rPr lang="en-US" altLang="en-US" dirty="0" smtClean="0"/>
              <a:t>Long-term </a:t>
            </a:r>
            <a:r>
              <a:rPr lang="en-US" altLang="en-US" dirty="0" smtClean="0">
                <a:solidFill>
                  <a:schemeClr val="accent1">
                    <a:lumMod val="75000"/>
                  </a:schemeClr>
                </a:solidFill>
              </a:rPr>
              <a:t>and </a:t>
            </a:r>
            <a:r>
              <a:rPr lang="en-US" altLang="en-US" dirty="0" smtClean="0"/>
              <a:t>short-term goals should be </a:t>
            </a:r>
            <a:r>
              <a:rPr lang="en-US" altLang="en-US" dirty="0" smtClean="0"/>
              <a:t>used.</a:t>
            </a:r>
            <a:endParaRPr lang="en-US" altLang="en-US" dirty="0" smtClean="0"/>
          </a:p>
          <a:p>
            <a:pPr marL="514350" indent="-514350">
              <a:buFont typeface="+mj-lt"/>
              <a:buAutoNum type="arabicPeriod"/>
            </a:pPr>
            <a:r>
              <a:rPr lang="en-US" altLang="en-US" dirty="0" smtClean="0"/>
              <a:t>Controls should aim at </a:t>
            </a:r>
            <a:r>
              <a:rPr lang="en-US" altLang="en-US" dirty="0" smtClean="0">
                <a:solidFill>
                  <a:schemeClr val="accent1">
                    <a:lumMod val="75000"/>
                  </a:schemeClr>
                </a:solidFill>
              </a:rPr>
              <a:t>pinpointing </a:t>
            </a:r>
            <a:r>
              <a:rPr lang="en-US" altLang="en-US" dirty="0" smtClean="0">
                <a:solidFill>
                  <a:schemeClr val="accent1">
                    <a:lumMod val="75000"/>
                  </a:schemeClr>
                </a:solidFill>
              </a:rPr>
              <a:t>exceptions.</a:t>
            </a:r>
            <a:endParaRPr lang="en-US" altLang="en-US" dirty="0" smtClean="0">
              <a:solidFill>
                <a:schemeClr val="accent1">
                  <a:lumMod val="75000"/>
                </a:schemeClr>
              </a:solidFill>
            </a:endParaRPr>
          </a:p>
          <a:p>
            <a:pPr marL="514350" indent="-514350">
              <a:buFont typeface="+mj-lt"/>
              <a:buAutoNum type="arabicPeriod"/>
            </a:pPr>
            <a:r>
              <a:rPr lang="en-US" altLang="en-US" dirty="0" smtClean="0">
                <a:solidFill>
                  <a:schemeClr val="accent1">
                    <a:lumMod val="75000"/>
                  </a:schemeClr>
                </a:solidFill>
              </a:rPr>
              <a:t>Emphasize the reward </a:t>
            </a:r>
            <a:r>
              <a:rPr lang="en-US" altLang="en-US" dirty="0" smtClean="0"/>
              <a:t>of meeting or exceeding standards rather than punishment for failing to meet </a:t>
            </a:r>
            <a:r>
              <a:rPr lang="en-US" altLang="en-US" dirty="0" smtClean="0"/>
              <a:t>standards.</a:t>
            </a:r>
            <a:endParaRPr lang="en-US" altLang="en-US" dirty="0" smtClean="0"/>
          </a:p>
          <a:p>
            <a:endParaRPr lang="en-US" alt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882A4E-A648-40C8-A8A8-7BD25D19B76C}" type="slidenum">
              <a:rPr lang="en-US" altLang="en-US"/>
              <a:pPr/>
              <a:t>32</a:t>
            </a:fld>
            <a:endParaRPr lang="en-US" altLang="en-US" dirty="0"/>
          </a:p>
        </p:txBody>
      </p:sp>
      <p:sp>
        <p:nvSpPr>
          <p:cNvPr id="437250" name="Rectangle 2"/>
          <p:cNvSpPr>
            <a:spLocks noGrp="1" noRot="1" noChangeAspect="1" noChangeArrowheads="1" noTextEdit="1"/>
          </p:cNvSpPr>
          <p:nvPr>
            <p:ph type="sldImg"/>
          </p:nvPr>
        </p:nvSpPr>
        <p:spPr>
          <a:ln/>
        </p:spPr>
      </p:sp>
      <p:sp>
        <p:nvSpPr>
          <p:cNvPr id="437251"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The following three approaches are tailored to help match measurements and rewards with explicit strategic objectives and time frames:</a:t>
            </a:r>
          </a:p>
          <a:p>
            <a:pPr marL="171450" lvl="0" indent="-171450" rtl="0">
              <a:buFont typeface="Arial" panose="020B0604020202020204" pitchFamily="34" charset="0"/>
              <a:buChar char="•"/>
            </a:pPr>
            <a:r>
              <a:rPr lang="en-US" sz="1200" b="0" dirty="0" smtClean="0">
                <a:effectLst/>
              </a:rPr>
              <a:t>Weighted-factor method</a:t>
            </a:r>
          </a:p>
          <a:p>
            <a:pPr marL="171450" lvl="0" indent="-171450" rtl="0">
              <a:buFont typeface="Arial" panose="020B0604020202020204" pitchFamily="34" charset="0"/>
              <a:buChar char="•"/>
            </a:pPr>
            <a:r>
              <a:rPr lang="en-US" sz="1200" b="0" dirty="0" smtClean="0">
                <a:effectLst/>
              </a:rPr>
              <a:t>Long-term evaluation method</a:t>
            </a:r>
          </a:p>
          <a:p>
            <a:pPr marL="171450" lvl="0" indent="-171450" rtl="0">
              <a:buFont typeface="Arial" panose="020B0604020202020204" pitchFamily="34" charset="0"/>
              <a:buChar char="•"/>
            </a:pPr>
            <a:r>
              <a:rPr lang="en-US" sz="1200" b="0" dirty="0" smtClean="0">
                <a:effectLst/>
              </a:rPr>
              <a:t>Strategic funds method</a:t>
            </a:r>
          </a:p>
          <a:p>
            <a:endParaRPr lang="en-US" sz="1200" b="0" i="0" u="none" strike="noStrike" kern="1200" baseline="0" dirty="0" smtClean="0">
              <a:solidFill>
                <a:schemeClr val="tx1"/>
              </a:solidFill>
              <a:latin typeface="+mn-lt"/>
              <a:ea typeface="+mn-ea"/>
              <a:cs typeface="+mn-cs"/>
            </a:endParaRPr>
          </a:p>
          <a:p>
            <a:endParaRPr lang="en-US" alt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Using portfolio analysis, one corporation’s measurements might contain the following variations: the performance of high-performing (star) SBUs is measured equally in terms of ROI, cash flow, market </a:t>
            </a:r>
            <a:r>
              <a:rPr lang="en-US" sz="1200" b="0" i="0" u="none" strike="noStrike" kern="1200" baseline="0" dirty="0" smtClean="0">
                <a:solidFill>
                  <a:schemeClr val="tx1"/>
                </a:solidFill>
                <a:latin typeface="+mn-lt"/>
                <a:ea typeface="+mn-ea"/>
                <a:cs typeface="+mn-cs"/>
              </a:rPr>
              <a:t>share </a:t>
            </a:r>
            <a:r>
              <a:rPr lang="en-US" sz="1200" b="0" i="0" u="none" strike="noStrike" kern="1200" baseline="0" dirty="0" smtClean="0">
                <a:solidFill>
                  <a:schemeClr val="tx1"/>
                </a:solidFill>
                <a:latin typeface="+mn-lt"/>
                <a:ea typeface="+mn-ea"/>
                <a:cs typeface="+mn-cs"/>
              </a:rPr>
              <a:t>and progress on several future-oriented strategic projects; the performance of low-growth, but strong (cash cow) SBUs, in contrast, is measured in terms of ROI, market </a:t>
            </a:r>
            <a:r>
              <a:rPr lang="en-US" sz="1200" b="0" i="0" u="none" strike="noStrike" kern="1200" baseline="0" dirty="0" smtClean="0">
                <a:solidFill>
                  <a:schemeClr val="tx1"/>
                </a:solidFill>
                <a:latin typeface="+mn-lt"/>
                <a:ea typeface="+mn-ea"/>
                <a:cs typeface="+mn-cs"/>
              </a:rPr>
              <a:t>share </a:t>
            </a:r>
            <a:r>
              <a:rPr lang="en-US" sz="1200" b="0" i="0" u="none" strike="noStrike" kern="1200" baseline="0" dirty="0" smtClean="0">
                <a:solidFill>
                  <a:schemeClr val="tx1"/>
                </a:solidFill>
                <a:latin typeface="+mn-lt"/>
                <a:ea typeface="+mn-ea"/>
                <a:cs typeface="+mn-cs"/>
              </a:rPr>
              <a:t>and cash generation; and the performance of developing question mark SBUs is measured in terms of development and market share growth with no weight on ROI or cash flow. (Refer to </a:t>
            </a:r>
            <a:r>
              <a:rPr lang="en-US" sz="1200" b="1" i="0" u="none" strike="noStrike" kern="1200" baseline="0" dirty="0" smtClean="0">
                <a:solidFill>
                  <a:schemeClr val="tx1"/>
                </a:solidFill>
                <a:latin typeface="+mn-lt"/>
                <a:ea typeface="+mn-ea"/>
                <a:cs typeface="+mn-cs"/>
              </a:rPr>
              <a:t>Figure 11–2</a:t>
            </a:r>
            <a:r>
              <a:rPr lang="en-US" sz="1200" b="0" i="0" u="none" strike="noStrike" kern="1200" baseline="0" dirty="0" smtClean="0">
                <a:solidFill>
                  <a:schemeClr val="tx1"/>
                </a:solidFill>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33</a:t>
            </a:fld>
            <a:endParaRPr lang="en-US" dirty="0"/>
          </a:p>
        </p:txBody>
      </p:sp>
    </p:spTree>
    <p:extLst>
      <p:ext uri="{BB962C8B-B14F-4D97-AF65-F5344CB8AC3E}">
        <p14:creationId xmlns:p14="http://schemas.microsoft.com/office/powerpoint/2010/main" val="355063460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AF96E9-C6AC-4C9B-AD55-57718800B2EC}" type="slidenum">
              <a:rPr lang="en-US" altLang="en-US"/>
              <a:pPr/>
              <a:t>34</a:t>
            </a:fld>
            <a:endParaRPr lang="en-US" altLang="en-US" dirty="0"/>
          </a:p>
        </p:txBody>
      </p:sp>
      <p:sp>
        <p:nvSpPr>
          <p:cNvPr id="438274" name="Rectangle 2"/>
          <p:cNvSpPr>
            <a:spLocks noGrp="1" noRot="1" noChangeAspect="1" noChangeArrowheads="1" noTextEdit="1"/>
          </p:cNvSpPr>
          <p:nvPr>
            <p:ph type="sldImg"/>
          </p:nvPr>
        </p:nvSpPr>
        <p:spPr>
          <a:ln/>
        </p:spPr>
      </p:sp>
      <p:sp>
        <p:nvSpPr>
          <p:cNvPr id="438275"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An effective way to achieve the desired strategic results through a reward system is to combine the three approaches:</a:t>
            </a:r>
          </a:p>
          <a:p>
            <a:pPr marL="514350" indent="-514350">
              <a:buFont typeface="+mj-lt"/>
              <a:buAutoNum type="arabicPeriod"/>
            </a:pPr>
            <a:r>
              <a:rPr lang="en-US" altLang="en-US" sz="1200" dirty="0" smtClean="0"/>
              <a:t>Segregate </a:t>
            </a:r>
            <a:r>
              <a:rPr lang="en-US" altLang="en-US" sz="1200" dirty="0" smtClean="0">
                <a:solidFill>
                  <a:schemeClr val="accent1">
                    <a:lumMod val="75000"/>
                  </a:schemeClr>
                </a:solidFill>
              </a:rPr>
              <a:t>strategic funds </a:t>
            </a:r>
            <a:r>
              <a:rPr lang="en-US" altLang="en-US" sz="1200" dirty="0" smtClean="0"/>
              <a:t>from short-term funds</a:t>
            </a:r>
          </a:p>
          <a:p>
            <a:pPr marL="514350" indent="-514350">
              <a:buFont typeface="+mj-lt"/>
              <a:buAutoNum type="arabicPeriod"/>
            </a:pPr>
            <a:r>
              <a:rPr lang="en-US" altLang="en-US" sz="1200" dirty="0" smtClean="0"/>
              <a:t>Develop a </a:t>
            </a:r>
            <a:r>
              <a:rPr lang="en-US" altLang="en-US" sz="1200" dirty="0" smtClean="0">
                <a:solidFill>
                  <a:schemeClr val="accent1">
                    <a:lumMod val="75000"/>
                  </a:schemeClr>
                </a:solidFill>
              </a:rPr>
              <a:t>weighted-factor </a:t>
            </a:r>
            <a:r>
              <a:rPr lang="en-US" altLang="en-US" sz="1200" dirty="0" smtClean="0">
                <a:solidFill>
                  <a:schemeClr val="accent1">
                    <a:lumMod val="75000"/>
                  </a:schemeClr>
                </a:solidFill>
              </a:rPr>
              <a:t>chart </a:t>
            </a:r>
            <a:r>
              <a:rPr lang="en-US" altLang="en-US" sz="1200" dirty="0" smtClean="0"/>
              <a:t>for each SBU</a:t>
            </a:r>
          </a:p>
          <a:p>
            <a:pPr marL="514350" indent="-514350">
              <a:buFont typeface="+mj-lt"/>
              <a:buAutoNum type="arabicPeriod"/>
            </a:pPr>
            <a:r>
              <a:rPr lang="en-US" altLang="en-US" sz="1200" dirty="0" smtClean="0"/>
              <a:t>Measure performance </a:t>
            </a:r>
            <a:r>
              <a:rPr lang="en-US" altLang="en-US" sz="1200" dirty="0" smtClean="0">
                <a:solidFill>
                  <a:schemeClr val="accent1">
                    <a:lumMod val="75000"/>
                  </a:schemeClr>
                </a:solidFill>
              </a:rPr>
              <a:t>based on </a:t>
            </a:r>
            <a:r>
              <a:rPr lang="en-US" altLang="en-US" sz="1200" dirty="0" smtClean="0"/>
              <a:t>pre-tax profit, weighted factors and long-term evaluation of the SBU’s performance</a:t>
            </a:r>
          </a:p>
          <a:p>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4DAE4D-30C8-432D-BA4A-A3F0582A91C6}" type="slidenum">
              <a:rPr lang="en-US" altLang="en-US"/>
              <a:pPr/>
              <a:t>5</a:t>
            </a:fld>
            <a:endParaRPr lang="en-US" altLang="en-US" dirty="0"/>
          </a:p>
        </p:txBody>
      </p:sp>
      <p:sp>
        <p:nvSpPr>
          <p:cNvPr id="415746" name="Rectangle 2"/>
          <p:cNvSpPr>
            <a:spLocks noGrp="1" noRot="1" noChangeAspect="1" noChangeArrowheads="1" noTextEdit="1"/>
          </p:cNvSpPr>
          <p:nvPr>
            <p:ph type="sldImg"/>
          </p:nvPr>
        </p:nvSpPr>
        <p:spPr>
          <a:ln/>
        </p:spPr>
      </p:sp>
      <p:sp>
        <p:nvSpPr>
          <p:cNvPr id="415747" name="Rectangle 3"/>
          <p:cNvSpPr>
            <a:spLocks noGrp="1" noChangeArrowheads="1"/>
          </p:cNvSpPr>
          <p:nvPr>
            <p:ph type="body" idx="1"/>
          </p:nvPr>
        </p:nvSpPr>
        <p:spPr/>
        <p:txBody>
          <a:bodyPr/>
          <a:lstStyle/>
          <a:p>
            <a:r>
              <a:rPr lang="en-US" altLang="en-US" b="1" dirty="0" smtClean="0"/>
              <a:t>Output </a:t>
            </a:r>
            <a:r>
              <a:rPr lang="en-US" altLang="en-US" b="1" dirty="0" smtClean="0"/>
              <a:t>controls</a:t>
            </a:r>
            <a:r>
              <a:rPr lang="en-US" altLang="en-US" b="1" baseline="0" dirty="0" smtClean="0"/>
              <a:t> </a:t>
            </a:r>
            <a:r>
              <a:rPr lang="en-US" altLang="en-US" dirty="0" smtClean="0"/>
              <a:t>specify </a:t>
            </a:r>
            <a:r>
              <a:rPr lang="en-US" altLang="en-US" dirty="0" smtClean="0"/>
              <a:t>what is to be accomplished by focusing on the end </a:t>
            </a:r>
            <a:r>
              <a:rPr lang="en-US" altLang="en-US" dirty="0" smtClean="0"/>
              <a:t>result. </a:t>
            </a:r>
            <a:r>
              <a:rPr lang="en-US" altLang="en-US" b="1" dirty="0" smtClean="0"/>
              <a:t>Behavior controls </a:t>
            </a:r>
            <a:r>
              <a:rPr lang="en-US" altLang="en-US" dirty="0" smtClean="0"/>
              <a:t>specify how something is done through policies, rules, standard operating procedures and orders from </a:t>
            </a:r>
            <a:r>
              <a:rPr lang="en-US" altLang="en-US" dirty="0" smtClean="0"/>
              <a:t>supervisors. </a:t>
            </a:r>
            <a:r>
              <a:rPr lang="en-US" altLang="en-US" b="1" dirty="0" smtClean="0"/>
              <a:t>Input controls </a:t>
            </a:r>
            <a:r>
              <a:rPr lang="en-US" altLang="en-US" dirty="0" smtClean="0"/>
              <a:t>emphasize </a:t>
            </a:r>
            <a:r>
              <a:rPr lang="en-US" altLang="en-US" dirty="0" smtClean="0"/>
              <a:t>resources.</a:t>
            </a:r>
            <a:endParaRPr lang="en-US" alt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5DD54A-584E-47C6-A586-EF2300751FB2}" type="slidenum">
              <a:rPr lang="en-US" altLang="en-US"/>
              <a:pPr/>
              <a:t>6</a:t>
            </a:fld>
            <a:endParaRPr lang="en-US" altLang="en-US" dirty="0"/>
          </a:p>
        </p:txBody>
      </p:sp>
      <p:sp>
        <p:nvSpPr>
          <p:cNvPr id="416770" name="Rectangle 2"/>
          <p:cNvSpPr>
            <a:spLocks noGrp="1" noRot="1" noChangeAspect="1" noChangeArrowheads="1" noTextEdit="1"/>
          </p:cNvSpPr>
          <p:nvPr>
            <p:ph type="sldImg"/>
          </p:nvPr>
        </p:nvSpPr>
        <p:spPr>
          <a:ln/>
        </p:spPr>
      </p:sp>
      <p:sp>
        <p:nvSpPr>
          <p:cNvPr id="416771" name="Rectangle 3"/>
          <p:cNvSpPr>
            <a:spLocks noGrp="1" noChangeArrowheads="1"/>
          </p:cNvSpPr>
          <p:nvPr>
            <p:ph type="body" idx="1"/>
          </p:nvPr>
        </p:nvSpPr>
        <p:spPr/>
        <p:txBody>
          <a:bodyPr/>
          <a:lstStyle/>
          <a:p>
            <a:r>
              <a:rPr lang="en-US" sz="1200" b="1" i="0" u="none" strike="noStrike" kern="1200" baseline="0" dirty="0" smtClean="0">
                <a:solidFill>
                  <a:schemeClr val="tx1"/>
                </a:solidFill>
                <a:latin typeface="+mn-lt"/>
                <a:ea typeface="+mn-ea"/>
                <a:cs typeface="+mn-cs"/>
              </a:rPr>
              <a:t>Activity-based costing (ABC) </a:t>
            </a:r>
            <a:r>
              <a:rPr lang="en-US" sz="1200" b="0" i="0" u="none" strike="noStrike" kern="1200" baseline="0" dirty="0" smtClean="0">
                <a:solidFill>
                  <a:schemeClr val="tx1"/>
                </a:solidFill>
                <a:latin typeface="+mn-lt"/>
                <a:ea typeface="+mn-ea"/>
                <a:cs typeface="+mn-cs"/>
              </a:rPr>
              <a:t>is a recently developed accounting method for allocating indirect and fixed costs to individual products or product lines based on the value-added activities going into that product. ABC accounting allows accountants to charge costs more accurately than the traditional method because it allocates overhead far more precisely</a:t>
            </a:r>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471499-8FA5-4B7F-B122-A71EAEA9F5F3}" type="slidenum">
              <a:rPr lang="en-US" altLang="en-US"/>
              <a:pPr/>
              <a:t>7</a:t>
            </a:fld>
            <a:endParaRPr lang="en-US" altLang="en-US" dirty="0"/>
          </a:p>
        </p:txBody>
      </p:sp>
      <p:sp>
        <p:nvSpPr>
          <p:cNvPr id="417794" name="Rectangle 2"/>
          <p:cNvSpPr>
            <a:spLocks noGrp="1" noRot="1" noChangeAspect="1" noChangeArrowheads="1" noTextEdit="1"/>
          </p:cNvSpPr>
          <p:nvPr>
            <p:ph type="sldImg"/>
          </p:nvPr>
        </p:nvSpPr>
        <p:spPr>
          <a:ln/>
        </p:spPr>
      </p:sp>
      <p:sp>
        <p:nvSpPr>
          <p:cNvPr id="417795" name="Rectangle 3"/>
          <p:cNvSpPr>
            <a:spLocks noGrp="1" noChangeArrowheads="1"/>
          </p:cNvSpPr>
          <p:nvPr>
            <p:ph type="body" idx="1"/>
          </p:nvPr>
        </p:nvSpPr>
        <p:spPr/>
        <p:txBody>
          <a:bodyPr/>
          <a:lstStyle/>
          <a:p>
            <a:r>
              <a:rPr lang="en-US" altLang="en-US" b="1" dirty="0" smtClean="0"/>
              <a:t>Enterprise Risk Management </a:t>
            </a:r>
            <a:r>
              <a:rPr lang="en-US" altLang="en-US" b="0" dirty="0" smtClean="0"/>
              <a:t>is the </a:t>
            </a:r>
            <a:r>
              <a:rPr lang="en-US" altLang="en-US" dirty="0" smtClean="0"/>
              <a:t>corporate-wide, integrated process for managing uncertainties that could negatively or positively influence the achievement of objectives.</a:t>
            </a:r>
          </a:p>
          <a:p>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process of rating risks involves three steps:</a:t>
            </a:r>
          </a:p>
          <a:p>
            <a:r>
              <a:rPr lang="en-US" sz="1200" b="0" i="0" u="none" strike="noStrike" kern="1200" baseline="0" dirty="0" smtClean="0">
                <a:solidFill>
                  <a:schemeClr val="tx1"/>
                </a:solidFill>
                <a:latin typeface="+mn-lt"/>
                <a:ea typeface="+mn-ea"/>
                <a:cs typeface="+mn-cs"/>
              </a:rPr>
              <a:t>1. Identify the risks using scenario analysis or brainstorming or by performing risk </a:t>
            </a:r>
            <a:r>
              <a:rPr lang="en-US" sz="1200" b="0" i="0" u="none" strike="noStrike" kern="1200" baseline="0" dirty="0" smtClean="0">
                <a:solidFill>
                  <a:schemeClr val="tx1"/>
                </a:solidFill>
                <a:latin typeface="+mn-lt"/>
                <a:ea typeface="+mn-ea"/>
                <a:cs typeface="+mn-cs"/>
              </a:rPr>
              <a:t>self-assessments</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2. Rank the risks, using some scale of impact and </a:t>
            </a:r>
            <a:r>
              <a:rPr lang="en-US" sz="1200" b="0" i="0" u="none" strike="noStrike" kern="1200" baseline="0" dirty="0" smtClean="0">
                <a:solidFill>
                  <a:schemeClr val="tx1"/>
                </a:solidFill>
                <a:latin typeface="+mn-lt"/>
                <a:ea typeface="+mn-ea"/>
                <a:cs typeface="+mn-cs"/>
              </a:rPr>
              <a:t>likelihood</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3. Measure the risks, using some agreed-upon </a:t>
            </a:r>
            <a:r>
              <a:rPr lang="en-US" sz="1200" b="0" i="0" u="none" strike="noStrike" kern="1200" baseline="0" dirty="0" smtClean="0">
                <a:solidFill>
                  <a:schemeClr val="tx1"/>
                </a:solidFill>
                <a:latin typeface="+mn-lt"/>
                <a:ea typeface="+mn-ea"/>
                <a:cs typeface="+mn-cs"/>
              </a:rPr>
              <a:t>standard</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8</a:t>
            </a:fld>
            <a:endParaRPr lang="en-US" dirty="0"/>
          </a:p>
        </p:txBody>
      </p:sp>
    </p:spTree>
    <p:extLst>
      <p:ext uri="{BB962C8B-B14F-4D97-AF65-F5344CB8AC3E}">
        <p14:creationId xmlns:p14="http://schemas.microsoft.com/office/powerpoint/2010/main" val="11680132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most commonly used measure of corporate performance (in terms of profits) is </a:t>
            </a:r>
            <a:r>
              <a:rPr lang="en-US" sz="1200" b="1" i="0" u="none" strike="noStrike" kern="1200" baseline="0" dirty="0" smtClean="0">
                <a:solidFill>
                  <a:schemeClr val="tx1"/>
                </a:solidFill>
                <a:latin typeface="+mn-lt"/>
                <a:ea typeface="+mn-ea"/>
                <a:cs typeface="+mn-cs"/>
              </a:rPr>
              <a:t>return on investment (ROI).</a:t>
            </a:r>
            <a:r>
              <a:rPr lang="en-US" sz="1200" b="0" i="0" u="none" strike="noStrike" kern="1200" baseline="0" dirty="0" smtClean="0">
                <a:solidFill>
                  <a:schemeClr val="tx1"/>
                </a:solidFill>
                <a:latin typeface="+mn-lt"/>
                <a:ea typeface="+mn-ea"/>
                <a:cs typeface="+mn-cs"/>
              </a:rPr>
              <a:t> It is simply the result of dividing net income before taxes by the total amount invested in the company (typically measured by total assets).</a:t>
            </a:r>
          </a:p>
          <a:p>
            <a:r>
              <a:rPr lang="en-US" sz="1200" b="1" i="0" u="none" strike="noStrike" kern="1200" baseline="0" dirty="0" smtClean="0">
                <a:solidFill>
                  <a:schemeClr val="tx1"/>
                </a:solidFill>
                <a:latin typeface="+mn-lt"/>
                <a:ea typeface="+mn-ea"/>
                <a:cs typeface="+mn-cs"/>
              </a:rPr>
              <a:t>Earnings per share (EPS),</a:t>
            </a:r>
            <a:r>
              <a:rPr lang="en-US" sz="1200" b="0" i="0" u="none" strike="noStrike" kern="1200" baseline="0" dirty="0" smtClean="0">
                <a:solidFill>
                  <a:schemeClr val="tx1"/>
                </a:solidFill>
                <a:latin typeface="+mn-lt"/>
                <a:ea typeface="+mn-ea"/>
                <a:cs typeface="+mn-cs"/>
              </a:rPr>
              <a:t> which involves dividing net earnings by the amount of common </a:t>
            </a:r>
            <a:r>
              <a:rPr lang="en-US" sz="1200" b="0" i="0" u="none" strike="noStrike" kern="1200" baseline="0" dirty="0" smtClean="0">
                <a:solidFill>
                  <a:schemeClr val="tx1"/>
                </a:solidFill>
                <a:latin typeface="+mn-lt"/>
                <a:ea typeface="+mn-ea"/>
                <a:cs typeface="+mn-cs"/>
              </a:rPr>
              <a:t>stock.</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9</a:t>
            </a:fld>
            <a:endParaRPr lang="en-US" dirty="0"/>
          </a:p>
        </p:txBody>
      </p:sp>
    </p:spTree>
    <p:extLst>
      <p:ext uri="{BB962C8B-B14F-4D97-AF65-F5344CB8AC3E}">
        <p14:creationId xmlns:p14="http://schemas.microsoft.com/office/powerpoint/2010/main" val="3662963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Return on equity (</a:t>
            </a:r>
            <a:r>
              <a:rPr lang="en-US" sz="1200" b="1" i="0" u="none" strike="noStrike" kern="1200" baseline="0" dirty="0" smtClean="0">
                <a:solidFill>
                  <a:schemeClr val="tx1"/>
                </a:solidFill>
                <a:latin typeface="+mn-lt"/>
                <a:ea typeface="+mn-ea"/>
                <a:cs typeface="+mn-cs"/>
              </a:rPr>
              <a:t>ROE) </a:t>
            </a:r>
            <a:r>
              <a:rPr lang="en-US" sz="1200" b="0" i="0" u="none" strike="noStrike" kern="1200" baseline="0" dirty="0" smtClean="0">
                <a:solidFill>
                  <a:schemeClr val="tx1"/>
                </a:solidFill>
                <a:latin typeface="+mn-lt"/>
                <a:ea typeface="+mn-ea"/>
                <a:cs typeface="+mn-cs"/>
              </a:rPr>
              <a:t>involves </a:t>
            </a:r>
            <a:r>
              <a:rPr lang="en-US" sz="1200" b="0" i="0" u="none" strike="noStrike" kern="1200" baseline="0" dirty="0" smtClean="0">
                <a:solidFill>
                  <a:schemeClr val="tx1"/>
                </a:solidFill>
                <a:latin typeface="+mn-lt"/>
                <a:ea typeface="+mn-ea"/>
                <a:cs typeface="+mn-cs"/>
              </a:rPr>
              <a:t>dividing net income by total </a:t>
            </a:r>
            <a:r>
              <a:rPr lang="en-US" sz="1200" b="0" i="0" u="none" strike="noStrike" kern="1200" baseline="0" dirty="0" smtClean="0">
                <a:solidFill>
                  <a:schemeClr val="tx1"/>
                </a:solidFill>
                <a:latin typeface="+mn-lt"/>
                <a:ea typeface="+mn-ea"/>
                <a:cs typeface="+mn-cs"/>
              </a:rPr>
              <a:t>equity. </a:t>
            </a:r>
            <a:r>
              <a:rPr lang="en-US" sz="1200" b="1" i="0" u="none" strike="noStrike" kern="1200" baseline="0" dirty="0" smtClean="0">
                <a:solidFill>
                  <a:schemeClr val="tx1"/>
                </a:solidFill>
                <a:latin typeface="+mn-lt"/>
                <a:ea typeface="+mn-ea"/>
                <a:cs typeface="+mn-cs"/>
              </a:rPr>
              <a:t>Operating cash flow</a:t>
            </a:r>
            <a:r>
              <a:rPr lang="en-US" sz="1200" b="0" i="0" u="none" strike="noStrike" kern="1200" baseline="0" dirty="0" smtClean="0">
                <a:solidFill>
                  <a:schemeClr val="tx1"/>
                </a:solidFill>
                <a:latin typeface="+mn-lt"/>
                <a:ea typeface="+mn-ea"/>
                <a:cs typeface="+mn-cs"/>
              </a:rPr>
              <a:t>, the amount of money generated by a company before the cost</a:t>
            </a:r>
          </a:p>
          <a:p>
            <a:r>
              <a:rPr lang="en-US" sz="1200" b="0" i="0" u="none" strike="noStrike" kern="1200" baseline="0" dirty="0" smtClean="0">
                <a:solidFill>
                  <a:schemeClr val="tx1"/>
                </a:solidFill>
                <a:latin typeface="+mn-lt"/>
                <a:ea typeface="+mn-ea"/>
                <a:cs typeface="+mn-cs"/>
              </a:rPr>
              <a:t>of financing and taxes, is a broad measure of a company’s </a:t>
            </a:r>
            <a:r>
              <a:rPr lang="en-US" sz="1200" b="0" i="0" u="none" strike="noStrike" kern="1200" baseline="0" dirty="0" smtClean="0">
                <a:solidFill>
                  <a:schemeClr val="tx1"/>
                </a:solidFill>
                <a:latin typeface="+mn-lt"/>
                <a:ea typeface="+mn-ea"/>
                <a:cs typeface="+mn-cs"/>
              </a:rPr>
              <a:t>funds. </a:t>
            </a:r>
            <a:r>
              <a:rPr lang="en-US" sz="1200" b="0" i="0" u="none" strike="noStrike" kern="1200" baseline="0" dirty="0" smtClean="0">
                <a:solidFill>
                  <a:schemeClr val="tx1"/>
                </a:solidFill>
                <a:latin typeface="+mn-lt"/>
                <a:ea typeface="+mn-ea"/>
                <a:cs typeface="+mn-cs"/>
              </a:rPr>
              <a:t>Some takeover specialists look at a much narrower </a:t>
            </a:r>
            <a:r>
              <a:rPr lang="en-US" sz="1200" b="1" i="0" u="none" strike="noStrike" kern="1200" baseline="0" dirty="0" smtClean="0">
                <a:solidFill>
                  <a:schemeClr val="tx1"/>
                </a:solidFill>
                <a:latin typeface="+mn-lt"/>
                <a:ea typeface="+mn-ea"/>
                <a:cs typeface="+mn-cs"/>
              </a:rPr>
              <a:t>free cash flow:</a:t>
            </a:r>
            <a:r>
              <a:rPr lang="en-US" sz="1200" b="0" i="0" u="none" strike="noStrike" kern="1200" baseline="0" dirty="0" smtClean="0">
                <a:solidFill>
                  <a:schemeClr val="tx1"/>
                </a:solidFill>
                <a:latin typeface="+mn-lt"/>
                <a:ea typeface="+mn-ea"/>
                <a:cs typeface="+mn-cs"/>
              </a:rPr>
              <a:t> the amount of money a new owner can take out of the firm without harming the business.</a:t>
            </a:r>
          </a:p>
          <a:p>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10</a:t>
            </a:fld>
            <a:endParaRPr lang="en-US" dirty="0"/>
          </a:p>
        </p:txBody>
      </p:sp>
    </p:spTree>
    <p:extLst>
      <p:ext uri="{BB962C8B-B14F-4D97-AF65-F5344CB8AC3E}">
        <p14:creationId xmlns:p14="http://schemas.microsoft.com/office/powerpoint/2010/main" val="7188206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5181600" y="457201"/>
            <a:ext cx="3276600" cy="3143250"/>
          </a:xfrm>
        </p:spPr>
        <p:txBody>
          <a:bodyPr/>
          <a:lstStyle>
            <a:lvl1pPr>
              <a:defRPr>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5181600" y="3886200"/>
            <a:ext cx="32766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3BA836C6-F704-448B-94C4-5B456B503172}" type="slidenum">
              <a:rPr lang="en-US" smtClean="0"/>
              <a:pPr/>
              <a:t>‹#›</a:t>
            </a:fld>
            <a:endParaRPr lang="en-US" dirty="0"/>
          </a:p>
        </p:txBody>
      </p:sp>
      <p:pic>
        <p:nvPicPr>
          <p:cNvPr id="10" name="Picture 9" descr="wheelan 14e cover.JPG"/>
          <p:cNvPicPr>
            <a:picLocks noChangeAspect="1"/>
          </p:cNvPicPr>
          <p:nvPr userDrawn="1"/>
        </p:nvPicPr>
        <p:blipFill>
          <a:blip r:embed="rId3" cstate="print"/>
          <a:stretch>
            <a:fillRect/>
          </a:stretch>
        </p:blipFill>
        <p:spPr>
          <a:xfrm>
            <a:off x="838200" y="838200"/>
            <a:ext cx="3865374" cy="5181600"/>
          </a:xfrm>
          <a:prstGeom prst="rect">
            <a:avLst/>
          </a:prstGeom>
        </p:spPr>
      </p:pic>
    </p:spTree>
    <p:extLst>
      <p:ext uri="{BB962C8B-B14F-4D97-AF65-F5344CB8AC3E}">
        <p14:creationId xmlns:p14="http://schemas.microsoft.com/office/powerpoint/2010/main" val="364235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Copyright © 2015 Pearson Education, Inc. </a:t>
            </a:r>
            <a:endParaRPr lang="en-US" dirty="0"/>
          </a:p>
        </p:txBody>
      </p:sp>
      <p:sp>
        <p:nvSpPr>
          <p:cNvPr id="6" name="Slide Number Placeholder 5"/>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300476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Copyright © 2015 Pearson Education, Inc. </a:t>
            </a:r>
            <a:endParaRPr lang="en-US" dirty="0"/>
          </a:p>
        </p:txBody>
      </p:sp>
      <p:sp>
        <p:nvSpPr>
          <p:cNvPr id="6" name="Slide Number Placeholder 5"/>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26925346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3124200" cy="473075"/>
          </a:xfrm>
          <a:prstGeom prst="rect">
            <a:avLst/>
          </a:prstGeom>
        </p:spPr>
        <p:txBody>
          <a:bodyPr/>
          <a:lstStyle>
            <a:lvl1pPr>
              <a:defRPr/>
            </a:lvl1pPr>
          </a:lstStyle>
          <a:p>
            <a:endParaRPr lang="en-US" altLang="en-US" dirty="0"/>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r>
              <a:rPr lang="en-US" altLang="en-US" dirty="0" smtClean="0"/>
              <a:t>Copyright © 2015 Pearson Education, Inc. </a:t>
            </a:r>
            <a:endParaRPr lang="en-US" altLang="en-US" dirty="0"/>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endParaRPr lang="en-US" altLang="en-US" dirty="0"/>
          </a:p>
          <a:p>
            <a:r>
              <a:rPr lang="en-US" altLang="en-US" dirty="0"/>
              <a:t>11-</a:t>
            </a:r>
            <a:fld id="{A78F1BFA-2833-46F8-ACD9-A9B088B3DEB4}" type="slidenum">
              <a:rPr lang="en-US" altLang="en-US"/>
              <a:pPr/>
              <a:t>‹#›</a:t>
            </a:fld>
            <a:endParaRPr lang="en-US" altLang="en-US" dirty="0"/>
          </a:p>
        </p:txBody>
      </p:sp>
    </p:spTree>
    <p:extLst>
      <p:ext uri="{BB962C8B-B14F-4D97-AF65-F5344CB8AC3E}">
        <p14:creationId xmlns:p14="http://schemas.microsoft.com/office/powerpoint/2010/main" val="3469845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461963" indent="-461963">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p:txBody>
          <a:bodyPr/>
          <a:lstStyle/>
          <a:p>
            <a:r>
              <a:rPr lang="en-US" dirty="0" smtClean="0"/>
              <a:t>Copyright © 2015 Pearson Education, Inc. </a:t>
            </a:r>
            <a:endParaRPr lang="en-US" dirty="0"/>
          </a:p>
        </p:txBody>
      </p:sp>
      <p:sp>
        <p:nvSpPr>
          <p:cNvPr id="6" name="Slide Number Placeholder 5"/>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3433426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Copyright © 2015 Pearson Education, Inc. </a:t>
            </a:r>
            <a:endParaRPr lang="en-US" dirty="0"/>
          </a:p>
        </p:txBody>
      </p:sp>
      <p:sp>
        <p:nvSpPr>
          <p:cNvPr id="6" name="Slide Number Placeholder 5"/>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3098730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52600"/>
            <a:ext cx="4038600" cy="4525963"/>
          </a:xfrm>
        </p:spPr>
        <p:txBody>
          <a:bodyPr/>
          <a:lstStyle>
            <a:lvl1pPr marL="461963" indent="-461963">
              <a:defRPr sz="3000"/>
            </a:lvl1pPr>
            <a:lvl2pPr>
              <a:defRPr sz="27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752600"/>
            <a:ext cx="4038600" cy="4525963"/>
          </a:xfrm>
        </p:spPr>
        <p:txBody>
          <a:bodyPr/>
          <a:lstStyle>
            <a:lvl1pPr marL="461963" indent="-461963">
              <a:defRPr sz="3000"/>
            </a:lvl1pPr>
            <a:lvl2pPr>
              <a:defRPr sz="27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1"/>
          </p:nvPr>
        </p:nvSpPr>
        <p:spPr/>
        <p:txBody>
          <a:bodyPr/>
          <a:lstStyle/>
          <a:p>
            <a:r>
              <a:rPr lang="en-US" dirty="0" smtClean="0"/>
              <a:t>Copyright © 2015 Pearson Education, Inc. </a:t>
            </a:r>
            <a:endParaRPr lang="en-US" dirty="0"/>
          </a:p>
        </p:txBody>
      </p:sp>
      <p:sp>
        <p:nvSpPr>
          <p:cNvPr id="7" name="Slide Number Placeholder 6"/>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3384212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Copyright © 2015 Pearson Education, Inc. </a:t>
            </a:r>
            <a:endParaRPr lang="en-US" dirty="0"/>
          </a:p>
        </p:txBody>
      </p:sp>
      <p:sp>
        <p:nvSpPr>
          <p:cNvPr id="9" name="Slide Number Placeholder 8"/>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2275895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3509046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Copyright © 2015 Pearson Education, Inc. </a:t>
            </a:r>
            <a:endParaRPr lang="en-US" dirty="0"/>
          </a:p>
        </p:txBody>
      </p:sp>
      <p:sp>
        <p:nvSpPr>
          <p:cNvPr id="4" name="Slide Number Placeholder 3"/>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136162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Copyright © 2015 Pearson Education, Inc. </a:t>
            </a:r>
            <a:endParaRPr lang="en-US" dirty="0"/>
          </a:p>
        </p:txBody>
      </p:sp>
      <p:sp>
        <p:nvSpPr>
          <p:cNvPr id="7" name="Slide Number Placeholder 6"/>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1338188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Copyright © 2015 Pearson Education, Inc. </a:t>
            </a:r>
            <a:endParaRPr lang="en-US" dirty="0"/>
          </a:p>
        </p:txBody>
      </p:sp>
      <p:sp>
        <p:nvSpPr>
          <p:cNvPr id="7" name="Slide Number Placeholder 6"/>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490337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0" y="0"/>
            <a:ext cx="9144000" cy="1524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7526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086100" y="6492875"/>
            <a:ext cx="2971800" cy="365125"/>
          </a:xfrm>
          <a:prstGeom prst="rect">
            <a:avLst/>
          </a:prstGeom>
        </p:spPr>
        <p:txBody>
          <a:bodyPr vert="horz" lIns="91440" tIns="45720" rIns="91440" bIns="45720" rtlCol="0" anchor="ctr"/>
          <a:lstStyle>
            <a:lvl1pPr algn="ctr">
              <a:defRPr sz="1200" b="0">
                <a:solidFill>
                  <a:schemeClr val="tx1"/>
                </a:solidFill>
              </a:defRPr>
            </a:lvl1pPr>
          </a:lstStyle>
          <a:p>
            <a:pPr algn="l"/>
            <a:r>
              <a:rPr lang="en-US" dirty="0" smtClean="0"/>
              <a:t>Copyright © 2015 Pearson Education, Inc. </a:t>
            </a:r>
            <a:endParaRPr lang="en-US" dirty="0"/>
          </a:p>
        </p:txBody>
      </p:sp>
      <p:sp>
        <p:nvSpPr>
          <p:cNvPr id="6" name="Slide Number Placeholder 5"/>
          <p:cNvSpPr>
            <a:spLocks noGrp="1"/>
          </p:cNvSpPr>
          <p:nvPr>
            <p:ph type="sldNum" sz="quarter" idx="4"/>
          </p:nvPr>
        </p:nvSpPr>
        <p:spPr>
          <a:xfrm>
            <a:off x="7010400" y="6487696"/>
            <a:ext cx="2133600" cy="365125"/>
          </a:xfrm>
          <a:prstGeom prst="rect">
            <a:avLst/>
          </a:prstGeom>
        </p:spPr>
        <p:txBody>
          <a:bodyPr vert="horz" lIns="91440" tIns="45720" rIns="91440" bIns="45720" rtlCol="0" anchor="ctr"/>
          <a:lstStyle>
            <a:lvl1pPr algn="r">
              <a:defRPr sz="1200">
                <a:solidFill>
                  <a:schemeClr val="tx1"/>
                </a:solidFill>
              </a:defRPr>
            </a:lvl1pPr>
          </a:lstStyle>
          <a:p>
            <a:r>
              <a:rPr lang="en-US" dirty="0" smtClean="0"/>
              <a:t>3-</a:t>
            </a:r>
            <a:fld id="{3BA836C6-F704-448B-94C4-5B456B503172}" type="slidenum">
              <a:rPr lang="en-US" smtClean="0"/>
              <a:pPr/>
              <a:t>‹#›</a:t>
            </a:fld>
            <a:endParaRPr lang="en-US" dirty="0"/>
          </a:p>
        </p:txBody>
      </p:sp>
      <p:cxnSp>
        <p:nvCxnSpPr>
          <p:cNvPr id="9" name="Straight Connector 8"/>
          <p:cNvCxnSpPr/>
          <p:nvPr userDrawn="1"/>
        </p:nvCxnSpPr>
        <p:spPr>
          <a:xfrm>
            <a:off x="0" y="1524000"/>
            <a:ext cx="9144000" cy="0"/>
          </a:xfrm>
          <a:prstGeom prst="line">
            <a:avLst/>
          </a:prstGeom>
          <a:ln w="38100">
            <a:solidFill>
              <a:schemeClr val="accent1">
                <a:lumMod val="75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457200" y="6400800"/>
            <a:ext cx="8229600" cy="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5501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461963" indent="-461963" algn="l" defTabSz="914400" rtl="0" eaLnBrk="1" latinLnBrk="0" hangingPunct="1">
        <a:spcBef>
          <a:spcPct val="20000"/>
        </a:spcBef>
        <a:buClr>
          <a:srgbClr val="00CC00"/>
        </a:buClr>
        <a:buSzPct val="125000"/>
        <a:buFont typeface="Wingdings" panose="05000000000000000000" pitchFamily="2" charset="2"/>
        <a:buChar char="ª"/>
        <a:defRPr sz="3200" kern="1200">
          <a:solidFill>
            <a:schemeClr val="tx1"/>
          </a:solidFill>
          <a:latin typeface="+mn-lt"/>
          <a:ea typeface="+mn-ea"/>
          <a:cs typeface="+mn-cs"/>
        </a:defRPr>
      </a:lvl1pPr>
      <a:lvl2pPr marL="798513" indent="-341313" algn="l" defTabSz="914400" rtl="0" eaLnBrk="1" latinLnBrk="0" hangingPunct="1">
        <a:spcBef>
          <a:spcPct val="20000"/>
        </a:spcBef>
        <a:buClr>
          <a:schemeClr val="tx2">
            <a:lumMod val="75000"/>
          </a:schemeClr>
        </a:buClr>
        <a:buFont typeface="Wingdings 3" panose="05040102010807070707" pitchFamily="18" charset="2"/>
        <a:buChar char="9"/>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Evaluation and</a:t>
            </a:r>
            <a:br>
              <a:rPr lang="en-US" dirty="0"/>
            </a:br>
            <a:r>
              <a:rPr lang="en-US" dirty="0"/>
              <a:t>Control</a:t>
            </a:r>
          </a:p>
        </p:txBody>
      </p:sp>
      <p:sp>
        <p:nvSpPr>
          <p:cNvPr id="3" name="Subtitle 2"/>
          <p:cNvSpPr>
            <a:spLocks noGrp="1"/>
          </p:cNvSpPr>
          <p:nvPr>
            <p:ph type="subTitle" idx="1"/>
          </p:nvPr>
        </p:nvSpPr>
        <p:spPr/>
        <p:txBody>
          <a:bodyPr/>
          <a:lstStyle/>
          <a:p>
            <a:r>
              <a:rPr lang="en-US" dirty="0" smtClean="0"/>
              <a:t>Chapter 11</a:t>
            </a:r>
            <a:endParaRPr lang="en-US" dirty="0"/>
          </a:p>
        </p:txBody>
      </p:sp>
    </p:spTree>
    <p:extLst>
      <p:ext uri="{BB962C8B-B14F-4D97-AF65-F5344CB8AC3E}">
        <p14:creationId xmlns:p14="http://schemas.microsoft.com/office/powerpoint/2010/main" val="2832396447"/>
      </p:ext>
    </p:extLst>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Traditional Financial Measures</a:t>
            </a:r>
          </a:p>
        </p:txBody>
      </p:sp>
      <p:sp>
        <p:nvSpPr>
          <p:cNvPr id="3" name="Content Placeholder 2"/>
          <p:cNvSpPr>
            <a:spLocks noGrp="1"/>
          </p:cNvSpPr>
          <p:nvPr>
            <p:ph idx="1"/>
          </p:nvPr>
        </p:nvSpPr>
        <p:spPr/>
        <p:txBody>
          <a:bodyPr>
            <a:normAutofit lnSpcReduction="10000"/>
          </a:bodyPr>
          <a:lstStyle/>
          <a:p>
            <a:r>
              <a:rPr lang="en-US" b="1" dirty="0"/>
              <a:t>Return on </a:t>
            </a:r>
            <a:r>
              <a:rPr lang="en-US" b="1" dirty="0" smtClean="0"/>
              <a:t>equity (ROE)</a:t>
            </a:r>
            <a:endParaRPr lang="en-US" dirty="0"/>
          </a:p>
          <a:p>
            <a:pPr lvl="1"/>
            <a:r>
              <a:rPr lang="en-US" dirty="0" smtClean="0"/>
              <a:t>involves </a:t>
            </a:r>
            <a:r>
              <a:rPr lang="en-US" dirty="0"/>
              <a:t>dividing net income by total </a:t>
            </a:r>
            <a:r>
              <a:rPr lang="en-US" dirty="0" smtClean="0"/>
              <a:t>equity</a:t>
            </a:r>
          </a:p>
          <a:p>
            <a:r>
              <a:rPr lang="en-US" b="1" dirty="0"/>
              <a:t>Operating cash </a:t>
            </a:r>
            <a:r>
              <a:rPr lang="en-US" b="1" dirty="0" smtClean="0"/>
              <a:t>flow</a:t>
            </a:r>
            <a:endParaRPr lang="en-US" dirty="0"/>
          </a:p>
          <a:p>
            <a:pPr lvl="1"/>
            <a:r>
              <a:rPr lang="en-US" dirty="0" smtClean="0"/>
              <a:t>the </a:t>
            </a:r>
            <a:r>
              <a:rPr lang="en-US" dirty="0"/>
              <a:t>amount of money generated by a company before the </a:t>
            </a:r>
            <a:r>
              <a:rPr lang="en-US" dirty="0" smtClean="0"/>
              <a:t>cost of financing and </a:t>
            </a:r>
            <a:r>
              <a:rPr lang="en-US" dirty="0"/>
              <a:t>taxes, is a broad measure of a company’s </a:t>
            </a:r>
            <a:r>
              <a:rPr lang="en-US" dirty="0" smtClean="0"/>
              <a:t>funds</a:t>
            </a:r>
          </a:p>
          <a:p>
            <a:r>
              <a:rPr lang="en-US" b="1" dirty="0" smtClean="0"/>
              <a:t>Free </a:t>
            </a:r>
            <a:r>
              <a:rPr lang="en-US" b="1" dirty="0"/>
              <a:t>cash </a:t>
            </a:r>
            <a:r>
              <a:rPr lang="en-US" b="1" dirty="0" smtClean="0"/>
              <a:t>flow</a:t>
            </a:r>
            <a:endParaRPr lang="en-US" dirty="0"/>
          </a:p>
          <a:p>
            <a:pPr lvl="1"/>
            <a:r>
              <a:rPr lang="en-US" dirty="0" smtClean="0"/>
              <a:t>the </a:t>
            </a:r>
            <a:r>
              <a:rPr lang="en-US" dirty="0"/>
              <a:t>amount </a:t>
            </a:r>
            <a:r>
              <a:rPr lang="en-US" dirty="0" smtClean="0"/>
              <a:t>of money </a:t>
            </a:r>
            <a:r>
              <a:rPr lang="en-US" dirty="0"/>
              <a:t>a new owner can take out of the firm without harming the business.</a:t>
            </a:r>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11-</a:t>
            </a:r>
            <a:fld id="{3BA836C6-F704-448B-94C4-5B456B503172}" type="slidenum">
              <a:rPr lang="en-US" smtClean="0"/>
              <a:pPr/>
              <a:t>10</a:t>
            </a:fld>
            <a:endParaRPr lang="en-US" dirty="0"/>
          </a:p>
        </p:txBody>
      </p:sp>
    </p:spTree>
    <p:extLst>
      <p:ext uri="{BB962C8B-B14F-4D97-AF65-F5344CB8AC3E}">
        <p14:creationId xmlns:p14="http://schemas.microsoft.com/office/powerpoint/2010/main" val="752037393"/>
      </p:ext>
    </p:extLst>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Nonfinancial Performance Measures Used by Internet Business Ventures</a:t>
            </a:r>
            <a:endParaRPr lang="en-US" sz="4000" dirty="0"/>
          </a:p>
        </p:txBody>
      </p:sp>
      <p:sp>
        <p:nvSpPr>
          <p:cNvPr id="3" name="Content Placeholder 2"/>
          <p:cNvSpPr>
            <a:spLocks noGrp="1"/>
          </p:cNvSpPr>
          <p:nvPr>
            <p:ph idx="1"/>
          </p:nvPr>
        </p:nvSpPr>
        <p:spPr/>
        <p:txBody>
          <a:bodyPr/>
          <a:lstStyle/>
          <a:p>
            <a:r>
              <a:rPr lang="en-US" b="1" dirty="0" smtClean="0"/>
              <a:t>Stickiness</a:t>
            </a:r>
            <a:r>
              <a:rPr lang="en-US" dirty="0" smtClean="0"/>
              <a:t> </a:t>
            </a:r>
            <a:endParaRPr lang="en-US" dirty="0"/>
          </a:p>
          <a:p>
            <a:pPr lvl="1"/>
            <a:r>
              <a:rPr lang="en-US" dirty="0" smtClean="0"/>
              <a:t>length of Web site visit</a:t>
            </a:r>
          </a:p>
          <a:p>
            <a:r>
              <a:rPr lang="en-US" b="1" dirty="0" smtClean="0"/>
              <a:t>Eyeballs</a:t>
            </a:r>
            <a:r>
              <a:rPr lang="en-US" dirty="0" smtClean="0"/>
              <a:t> </a:t>
            </a:r>
            <a:endParaRPr lang="en-US" dirty="0"/>
          </a:p>
          <a:p>
            <a:pPr lvl="1"/>
            <a:r>
              <a:rPr lang="en-US" dirty="0" smtClean="0"/>
              <a:t>number of people who visit a Web site</a:t>
            </a:r>
          </a:p>
          <a:p>
            <a:r>
              <a:rPr lang="en-US" b="1" dirty="0" smtClean="0"/>
              <a:t>Mindshare</a:t>
            </a:r>
            <a:r>
              <a:rPr lang="en-US" dirty="0" smtClean="0"/>
              <a:t> </a:t>
            </a:r>
            <a:endParaRPr lang="en-US" dirty="0"/>
          </a:p>
          <a:p>
            <a:pPr lvl="1"/>
            <a:r>
              <a:rPr lang="en-US" dirty="0" smtClean="0"/>
              <a:t>brand awareness</a:t>
            </a:r>
            <a:endParaRPr 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11-</a:t>
            </a:r>
            <a:fld id="{3BA836C6-F704-448B-94C4-5B456B503172}" type="slidenum">
              <a:rPr lang="en-US" smtClean="0"/>
              <a:pPr/>
              <a:t>11</a:t>
            </a:fld>
            <a:endParaRPr lang="en-US" dirty="0"/>
          </a:p>
        </p:txBody>
      </p:sp>
    </p:spTree>
    <p:extLst>
      <p:ext uri="{BB962C8B-B14F-4D97-AF65-F5344CB8AC3E}">
        <p14:creationId xmlns:p14="http://schemas.microsoft.com/office/powerpoint/2010/main" val="383542475"/>
      </p:ext>
    </p:extLst>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Shareholder Value</a:t>
            </a:r>
          </a:p>
        </p:txBody>
      </p:sp>
      <p:sp>
        <p:nvSpPr>
          <p:cNvPr id="389122" name="Rectangle 2"/>
          <p:cNvSpPr>
            <a:spLocks noGrp="1" noChangeArrowheads="1"/>
          </p:cNvSpPr>
          <p:nvPr>
            <p:ph idx="1"/>
          </p:nvPr>
        </p:nvSpPr>
        <p:spPr/>
        <p:txBody>
          <a:bodyPr>
            <a:normAutofit/>
          </a:bodyPr>
          <a:lstStyle/>
          <a:p>
            <a:r>
              <a:rPr lang="en-US" altLang="en-US" b="1" dirty="0" smtClean="0"/>
              <a:t>Shareholder </a:t>
            </a:r>
            <a:r>
              <a:rPr lang="en-US" altLang="en-US" b="1" dirty="0"/>
              <a:t>v</a:t>
            </a:r>
            <a:r>
              <a:rPr lang="en-US" altLang="en-US" b="1" dirty="0" smtClean="0"/>
              <a:t>alue</a:t>
            </a:r>
          </a:p>
          <a:p>
            <a:pPr lvl="1"/>
            <a:r>
              <a:rPr lang="en-US" altLang="en-US" dirty="0" smtClean="0"/>
              <a:t>the present value of the anticipated future streams of cash flows from the business plus the value of the company if liquidated</a:t>
            </a:r>
          </a:p>
          <a:p>
            <a:endParaRPr lang="en-US" altLang="en-US" sz="500" dirty="0" smtClean="0"/>
          </a:p>
          <a:p>
            <a:r>
              <a:rPr lang="en-US" b="1" dirty="0"/>
              <a:t>Economic value added (EVA</a:t>
            </a:r>
            <a:r>
              <a:rPr lang="en-US" b="1" dirty="0" smtClean="0"/>
              <a:t>)</a:t>
            </a:r>
          </a:p>
          <a:p>
            <a:pPr lvl="1"/>
            <a:r>
              <a:rPr lang="en-US" dirty="0" smtClean="0"/>
              <a:t>measures </a:t>
            </a:r>
            <a:r>
              <a:rPr lang="en-US" dirty="0"/>
              <a:t>the difference between </a:t>
            </a:r>
            <a:r>
              <a:rPr lang="en-US" dirty="0" smtClean="0"/>
              <a:t>the pre- </a:t>
            </a:r>
            <a:r>
              <a:rPr lang="en-US" dirty="0"/>
              <a:t>strategy and post-strategy values for the </a:t>
            </a:r>
            <a:r>
              <a:rPr lang="en-US" dirty="0" smtClean="0"/>
              <a:t>business </a:t>
            </a:r>
          </a:p>
          <a:p>
            <a:pPr lvl="1"/>
            <a:r>
              <a:rPr lang="en-US" dirty="0" smtClean="0"/>
              <a:t>after-tax operating income </a:t>
            </a:r>
            <a:r>
              <a:rPr lang="en-US" dirty="0"/>
              <a:t>minus the total annual cost of capital</a:t>
            </a:r>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11-</a:t>
            </a:r>
            <a:fld id="{67E8CEDD-C280-49AF-A6FD-CC797488CCEF}" type="slidenum">
              <a:rPr lang="en-US" altLang="en-US" smtClean="0"/>
              <a:pPr/>
              <a:t>12</a:t>
            </a:fld>
            <a:endParaRPr lang="en-US" altLang="en-US" dirty="0"/>
          </a:p>
        </p:txBody>
      </p:sp>
    </p:spTree>
    <p:extLst>
      <p:ext uri="{BB962C8B-B14F-4D97-AF65-F5344CB8AC3E}">
        <p14:creationId xmlns:p14="http://schemas.microsoft.com/office/powerpoint/2010/main" val="870403547"/>
      </p:ext>
    </p:extLst>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Shareholder Value</a:t>
            </a:r>
            <a:endParaRPr lang="en-US" dirty="0"/>
          </a:p>
        </p:txBody>
      </p:sp>
      <p:sp>
        <p:nvSpPr>
          <p:cNvPr id="390146" name="Rectangle 2"/>
          <p:cNvSpPr>
            <a:spLocks noGrp="1" noChangeArrowheads="1"/>
          </p:cNvSpPr>
          <p:nvPr>
            <p:ph idx="1"/>
          </p:nvPr>
        </p:nvSpPr>
        <p:spPr/>
        <p:txBody>
          <a:bodyPr>
            <a:normAutofit/>
          </a:bodyPr>
          <a:lstStyle/>
          <a:p>
            <a:r>
              <a:rPr lang="en-US" altLang="en-US" b="1" dirty="0" smtClean="0"/>
              <a:t>Market value </a:t>
            </a:r>
            <a:r>
              <a:rPr lang="en-US" altLang="en-US" b="1" dirty="0"/>
              <a:t>a</a:t>
            </a:r>
            <a:r>
              <a:rPr lang="en-US" altLang="en-US" b="1" dirty="0" smtClean="0"/>
              <a:t>dded (MVA)</a:t>
            </a:r>
          </a:p>
          <a:p>
            <a:pPr lvl="1"/>
            <a:r>
              <a:rPr lang="en-US" altLang="en-US" dirty="0" smtClean="0"/>
              <a:t>measures the difference between the market value of a corporation and the capital contributed by shareholders and lenders</a:t>
            </a:r>
          </a:p>
          <a:p>
            <a:endParaRPr lang="en-US" altLang="en-US" sz="500" dirty="0" smtClean="0"/>
          </a:p>
          <a:p>
            <a:r>
              <a:rPr lang="en-US" altLang="en-US" sz="3000" dirty="0" smtClean="0"/>
              <a:t>Measures the stock market’s estimate of the </a:t>
            </a:r>
            <a:r>
              <a:rPr lang="en-US" altLang="en-US" sz="3000" dirty="0" smtClean="0">
                <a:solidFill>
                  <a:schemeClr val="tx2">
                    <a:lumMod val="60000"/>
                    <a:lumOff val="40000"/>
                  </a:schemeClr>
                </a:solidFill>
              </a:rPr>
              <a:t>net present value </a:t>
            </a:r>
            <a:r>
              <a:rPr lang="en-US" altLang="en-US" sz="3000" dirty="0" smtClean="0"/>
              <a:t>of a firm’s past and expected capital investment projects</a:t>
            </a:r>
            <a:endParaRPr lang="en-US" altLang="en-US" sz="3000"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11-</a:t>
            </a:r>
            <a:fld id="{B7A9FF7B-BE2F-4B30-AB37-73BD296EFDE2}" type="slidenum">
              <a:rPr lang="en-US" altLang="en-US" smtClean="0"/>
              <a:pPr/>
              <a:t>13</a:t>
            </a:fld>
            <a:endParaRPr lang="en-US" altLang="en-US" dirty="0"/>
          </a:p>
        </p:txBody>
      </p:sp>
    </p:spTree>
    <p:extLst>
      <p:ext uri="{BB962C8B-B14F-4D97-AF65-F5344CB8AC3E}">
        <p14:creationId xmlns:p14="http://schemas.microsoft.com/office/powerpoint/2010/main" val="262776909"/>
      </p:ext>
    </p:extLst>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ltLang="en-US" dirty="0"/>
              <a:t>Balanced </a:t>
            </a:r>
            <a:r>
              <a:rPr lang="en-US" altLang="en-US" dirty="0" smtClean="0"/>
              <a:t>Score Card</a:t>
            </a:r>
            <a:endParaRPr lang="en-US" dirty="0"/>
          </a:p>
        </p:txBody>
      </p:sp>
      <p:sp>
        <p:nvSpPr>
          <p:cNvPr id="391170" name="Rectangle 2"/>
          <p:cNvSpPr>
            <a:spLocks noGrp="1" noChangeArrowheads="1"/>
          </p:cNvSpPr>
          <p:nvPr>
            <p:ph idx="1"/>
          </p:nvPr>
        </p:nvSpPr>
        <p:spPr/>
        <p:txBody>
          <a:bodyPr>
            <a:normAutofit/>
          </a:bodyPr>
          <a:lstStyle/>
          <a:p>
            <a:r>
              <a:rPr lang="en-US" b="1" dirty="0" smtClean="0"/>
              <a:t>Balanced </a:t>
            </a:r>
            <a:r>
              <a:rPr lang="en-US" b="1" dirty="0"/>
              <a:t>scorecard </a:t>
            </a:r>
            <a:endParaRPr lang="en-US" b="1" dirty="0" smtClean="0"/>
          </a:p>
          <a:p>
            <a:pPr lvl="1"/>
            <a:r>
              <a:rPr lang="en-US" dirty="0" smtClean="0"/>
              <a:t>combines </a:t>
            </a:r>
            <a:r>
              <a:rPr lang="en-US" dirty="0"/>
              <a:t>financial measures </a:t>
            </a:r>
            <a:r>
              <a:rPr lang="en-US" dirty="0" smtClean="0"/>
              <a:t>that tell </a:t>
            </a:r>
            <a:r>
              <a:rPr lang="en-US" dirty="0"/>
              <a:t>the results of actions already taken with operational measures on customer </a:t>
            </a:r>
            <a:r>
              <a:rPr lang="en-US" dirty="0" smtClean="0"/>
              <a:t>satisfaction, internal processes </a:t>
            </a:r>
            <a:r>
              <a:rPr lang="en-US" dirty="0"/>
              <a:t>and the corporation’s innovation and improvement activities—the </a:t>
            </a:r>
            <a:r>
              <a:rPr lang="en-US" dirty="0" smtClean="0"/>
              <a:t>drivers of </a:t>
            </a:r>
            <a:r>
              <a:rPr lang="en-US" dirty="0"/>
              <a:t>future financial </a:t>
            </a:r>
            <a:r>
              <a:rPr lang="en-US" dirty="0" smtClean="0"/>
              <a:t>performance</a:t>
            </a:r>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11-</a:t>
            </a:r>
            <a:fld id="{16D3D937-C9BA-45A1-960D-F3636C39ACB4}" type="slidenum">
              <a:rPr lang="en-US" altLang="en-US" smtClean="0"/>
              <a:pPr/>
              <a:t>14</a:t>
            </a:fld>
            <a:endParaRPr lang="en-US" altLang="en-US" dirty="0"/>
          </a:p>
        </p:txBody>
      </p:sp>
    </p:spTree>
    <p:extLst>
      <p:ext uri="{BB962C8B-B14F-4D97-AF65-F5344CB8AC3E}">
        <p14:creationId xmlns:p14="http://schemas.microsoft.com/office/powerpoint/2010/main" val="937816421"/>
      </p:ext>
    </p:extLst>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Balanced Score Card</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In the </a:t>
            </a:r>
            <a:r>
              <a:rPr lang="en-US" dirty="0"/>
              <a:t>balanced scorecard, management develops goals or objectives in each of four areas</a:t>
            </a:r>
            <a:r>
              <a:rPr lang="en-US" dirty="0" smtClean="0"/>
              <a:t>:</a:t>
            </a:r>
          </a:p>
          <a:p>
            <a:r>
              <a:rPr lang="en-US" b="1" dirty="0"/>
              <a:t>Financial: </a:t>
            </a:r>
            <a:r>
              <a:rPr lang="en-US" dirty="0"/>
              <a:t>How do we appear to shareholders?</a:t>
            </a:r>
          </a:p>
          <a:p>
            <a:r>
              <a:rPr lang="en-US" b="1" dirty="0" smtClean="0"/>
              <a:t>Customer</a:t>
            </a:r>
            <a:r>
              <a:rPr lang="en-US" b="1" dirty="0"/>
              <a:t>: </a:t>
            </a:r>
            <a:r>
              <a:rPr lang="en-US" dirty="0"/>
              <a:t>How do customers view us</a:t>
            </a:r>
            <a:r>
              <a:rPr lang="en-US" dirty="0" smtClean="0"/>
              <a:t>?</a:t>
            </a:r>
          </a:p>
          <a:p>
            <a:r>
              <a:rPr lang="en-US" b="1" dirty="0"/>
              <a:t>Internal business perspective: </a:t>
            </a:r>
            <a:r>
              <a:rPr lang="en-US" dirty="0"/>
              <a:t>What must we excel at?</a:t>
            </a:r>
          </a:p>
          <a:p>
            <a:r>
              <a:rPr lang="en-US" b="1" dirty="0" smtClean="0"/>
              <a:t>Innovation </a:t>
            </a:r>
            <a:r>
              <a:rPr lang="en-US" b="1" dirty="0"/>
              <a:t>and learning: </a:t>
            </a:r>
            <a:r>
              <a:rPr lang="en-US" dirty="0"/>
              <a:t>Can we continue to improve and create </a:t>
            </a:r>
            <a:r>
              <a:rPr lang="en-US" dirty="0" smtClean="0"/>
              <a:t>value?</a:t>
            </a:r>
            <a:endParaRPr 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11-</a:t>
            </a:r>
            <a:fld id="{3BA836C6-F704-448B-94C4-5B456B503172}" type="slidenum">
              <a:rPr lang="en-US" smtClean="0"/>
              <a:pPr/>
              <a:t>15</a:t>
            </a:fld>
            <a:endParaRPr lang="en-US" dirty="0"/>
          </a:p>
        </p:txBody>
      </p:sp>
    </p:spTree>
    <p:extLst>
      <p:ext uri="{BB962C8B-B14F-4D97-AF65-F5344CB8AC3E}">
        <p14:creationId xmlns:p14="http://schemas.microsoft.com/office/powerpoint/2010/main" val="3346320953"/>
      </p:ext>
    </p:extLst>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Balanced Score Card</a:t>
            </a:r>
            <a:endParaRPr lang="en-US" dirty="0"/>
          </a:p>
        </p:txBody>
      </p:sp>
      <p:sp>
        <p:nvSpPr>
          <p:cNvPr id="3" name="Content Placeholder 2"/>
          <p:cNvSpPr>
            <a:spLocks noGrp="1"/>
          </p:cNvSpPr>
          <p:nvPr>
            <p:ph idx="1"/>
          </p:nvPr>
        </p:nvSpPr>
        <p:spPr/>
        <p:txBody>
          <a:bodyPr/>
          <a:lstStyle/>
          <a:p>
            <a:r>
              <a:rPr lang="en-US" b="1" dirty="0" smtClean="0"/>
              <a:t>Key </a:t>
            </a:r>
            <a:r>
              <a:rPr lang="en-US" b="1" dirty="0"/>
              <a:t>performance </a:t>
            </a:r>
            <a:r>
              <a:rPr lang="en-US" b="1" dirty="0" smtClean="0"/>
              <a:t>measures</a:t>
            </a:r>
            <a:endParaRPr lang="en-US" dirty="0"/>
          </a:p>
          <a:p>
            <a:pPr lvl="1"/>
            <a:r>
              <a:rPr lang="en-US" dirty="0" smtClean="0"/>
              <a:t>measures </a:t>
            </a:r>
            <a:r>
              <a:rPr lang="en-US" dirty="0"/>
              <a:t>that are essential for achieving </a:t>
            </a:r>
            <a:r>
              <a:rPr lang="en-US" dirty="0" smtClean="0"/>
              <a:t>a desired </a:t>
            </a:r>
            <a:r>
              <a:rPr lang="en-US" dirty="0"/>
              <a:t>strategic option</a:t>
            </a:r>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11-</a:t>
            </a:r>
            <a:fld id="{3BA836C6-F704-448B-94C4-5B456B503172}" type="slidenum">
              <a:rPr lang="en-US" smtClean="0"/>
              <a:pPr/>
              <a:t>16</a:t>
            </a:fld>
            <a:endParaRPr lang="en-US" dirty="0"/>
          </a:p>
        </p:txBody>
      </p:sp>
    </p:spTree>
    <p:extLst>
      <p:ext uri="{BB962C8B-B14F-4D97-AF65-F5344CB8AC3E}">
        <p14:creationId xmlns:p14="http://schemas.microsoft.com/office/powerpoint/2010/main" val="2736801322"/>
      </p:ext>
    </p:extLst>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Chairman-CEO Feedback Instrument</a:t>
            </a:r>
            <a:endParaRPr lang="en-US" dirty="0"/>
          </a:p>
        </p:txBody>
      </p:sp>
      <p:sp>
        <p:nvSpPr>
          <p:cNvPr id="9" name="Content Placeholder 8"/>
          <p:cNvSpPr>
            <a:spLocks noGrp="1"/>
          </p:cNvSpPr>
          <p:nvPr>
            <p:ph idx="1"/>
          </p:nvPr>
        </p:nvSpPr>
        <p:spPr/>
        <p:txBody>
          <a:bodyPr/>
          <a:lstStyle/>
          <a:p>
            <a:pPr marL="0" indent="0">
              <a:buNone/>
            </a:pPr>
            <a:r>
              <a:rPr lang="en-US" dirty="0" smtClean="0"/>
              <a:t>Questionnaire </a:t>
            </a:r>
            <a:r>
              <a:rPr lang="en-US" dirty="0"/>
              <a:t>focuses on </a:t>
            </a:r>
            <a:r>
              <a:rPr lang="en-US" b="1" dirty="0">
                <a:solidFill>
                  <a:schemeClr val="tx2">
                    <a:lumMod val="60000"/>
                    <a:lumOff val="40000"/>
                  </a:schemeClr>
                </a:solidFill>
              </a:rPr>
              <a:t>four key areas</a:t>
            </a:r>
            <a:r>
              <a:rPr lang="en-US" dirty="0"/>
              <a:t>: </a:t>
            </a:r>
            <a:endParaRPr lang="en-US" dirty="0" smtClean="0"/>
          </a:p>
          <a:p>
            <a:pPr marL="514350" indent="-514350">
              <a:buFont typeface="+mj-lt"/>
              <a:buAutoNum type="arabicPeriod"/>
            </a:pPr>
            <a:r>
              <a:rPr lang="en-US" dirty="0"/>
              <a:t>C</a:t>
            </a:r>
            <a:r>
              <a:rPr lang="en-US" dirty="0" smtClean="0"/>
              <a:t>ompany </a:t>
            </a:r>
            <a:r>
              <a:rPr lang="en-US" dirty="0"/>
              <a:t>performance,</a:t>
            </a:r>
          </a:p>
          <a:p>
            <a:pPr marL="514350" indent="-514350">
              <a:buFont typeface="+mj-lt"/>
              <a:buAutoNum type="arabicPeriod"/>
            </a:pPr>
            <a:r>
              <a:rPr lang="en-US" dirty="0"/>
              <a:t>L</a:t>
            </a:r>
            <a:r>
              <a:rPr lang="en-US" dirty="0" smtClean="0"/>
              <a:t>eadership </a:t>
            </a:r>
            <a:r>
              <a:rPr lang="en-US" dirty="0"/>
              <a:t>of the </a:t>
            </a:r>
            <a:r>
              <a:rPr lang="en-US" dirty="0" smtClean="0"/>
              <a:t>organization</a:t>
            </a:r>
            <a:endParaRPr lang="en-US" dirty="0"/>
          </a:p>
          <a:p>
            <a:pPr marL="514350" indent="-514350">
              <a:buFont typeface="+mj-lt"/>
              <a:buAutoNum type="arabicPeriod"/>
            </a:pPr>
            <a:r>
              <a:rPr lang="en-US" dirty="0"/>
              <a:t>T</a:t>
            </a:r>
            <a:r>
              <a:rPr lang="en-US" dirty="0" smtClean="0"/>
              <a:t>eam-building </a:t>
            </a:r>
            <a:r>
              <a:rPr lang="en-US" dirty="0"/>
              <a:t>and management </a:t>
            </a:r>
            <a:r>
              <a:rPr lang="en-US" dirty="0" smtClean="0"/>
              <a:t>succession</a:t>
            </a:r>
            <a:endParaRPr lang="en-US" dirty="0"/>
          </a:p>
          <a:p>
            <a:pPr marL="514350" indent="-514350">
              <a:buFont typeface="+mj-lt"/>
              <a:buAutoNum type="arabicPeriod"/>
            </a:pPr>
            <a:r>
              <a:rPr lang="en-US" dirty="0"/>
              <a:t>L</a:t>
            </a:r>
            <a:r>
              <a:rPr lang="en-US" dirty="0" smtClean="0"/>
              <a:t>eadership </a:t>
            </a:r>
            <a:r>
              <a:rPr lang="en-US" dirty="0"/>
              <a:t>of external </a:t>
            </a:r>
            <a:r>
              <a:rPr lang="en-US" dirty="0" smtClean="0"/>
              <a:t>constituencies</a:t>
            </a:r>
            <a:endParaRPr 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11-</a:t>
            </a:r>
            <a:fld id="{3BA836C6-F704-448B-94C4-5B456B503172}" type="slidenum">
              <a:rPr lang="en-US" smtClean="0"/>
              <a:pPr/>
              <a:t>17</a:t>
            </a:fld>
            <a:endParaRPr lang="en-US" dirty="0"/>
          </a:p>
        </p:txBody>
      </p:sp>
    </p:spTree>
    <p:extLst>
      <p:ext uri="{BB962C8B-B14F-4D97-AF65-F5344CB8AC3E}">
        <p14:creationId xmlns:p14="http://schemas.microsoft.com/office/powerpoint/2010/main" val="3449226121"/>
      </p:ext>
    </p:extLst>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Audit</a:t>
            </a:r>
            <a:endParaRPr lang="en-US" dirty="0"/>
          </a:p>
        </p:txBody>
      </p:sp>
      <p:sp>
        <p:nvSpPr>
          <p:cNvPr id="9" name="Content Placeholder 8"/>
          <p:cNvSpPr>
            <a:spLocks noGrp="1"/>
          </p:cNvSpPr>
          <p:nvPr>
            <p:ph idx="1"/>
          </p:nvPr>
        </p:nvSpPr>
        <p:spPr/>
        <p:txBody>
          <a:bodyPr>
            <a:normAutofit/>
          </a:bodyPr>
          <a:lstStyle/>
          <a:p>
            <a:r>
              <a:rPr lang="en-US" b="1" dirty="0"/>
              <a:t>Management </a:t>
            </a:r>
            <a:r>
              <a:rPr lang="en-US" b="1" dirty="0" smtClean="0"/>
              <a:t>audits</a:t>
            </a:r>
            <a:endParaRPr lang="en-US" b="1" dirty="0"/>
          </a:p>
          <a:p>
            <a:pPr lvl="1"/>
            <a:r>
              <a:rPr lang="en-US" dirty="0" smtClean="0"/>
              <a:t>developed </a:t>
            </a:r>
            <a:r>
              <a:rPr lang="en-US" dirty="0"/>
              <a:t>to evaluate activities such as corporate social responsibility, functional </a:t>
            </a:r>
            <a:r>
              <a:rPr lang="en-US" dirty="0" smtClean="0"/>
              <a:t>areas such as the </a:t>
            </a:r>
            <a:r>
              <a:rPr lang="en-US" dirty="0"/>
              <a:t>marketing department, and divisions such as the international </a:t>
            </a:r>
            <a:r>
              <a:rPr lang="en-US" dirty="0" smtClean="0"/>
              <a:t>division</a:t>
            </a:r>
          </a:p>
          <a:p>
            <a:pPr lvl="1"/>
            <a:r>
              <a:rPr lang="en-US" dirty="0"/>
              <a:t>useful to boards of directors </a:t>
            </a:r>
            <a:r>
              <a:rPr lang="en-US" dirty="0" smtClean="0"/>
              <a:t>in evaluating </a:t>
            </a:r>
            <a:r>
              <a:rPr lang="en-US" dirty="0"/>
              <a:t>management’s handling of various corporate activities</a:t>
            </a:r>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11-</a:t>
            </a:r>
            <a:fld id="{3BA836C6-F704-448B-94C4-5B456B503172}" type="slidenum">
              <a:rPr lang="en-US" smtClean="0"/>
              <a:pPr/>
              <a:t>18</a:t>
            </a:fld>
            <a:endParaRPr lang="en-US" dirty="0"/>
          </a:p>
        </p:txBody>
      </p:sp>
    </p:spTree>
    <p:extLst>
      <p:ext uri="{BB962C8B-B14F-4D97-AF65-F5344CB8AC3E}">
        <p14:creationId xmlns:p14="http://schemas.microsoft.com/office/powerpoint/2010/main" val="235026697"/>
      </p:ext>
    </p:extLst>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Strategic Audit</a:t>
            </a:r>
            <a:endParaRPr lang="en-US" dirty="0"/>
          </a:p>
        </p:txBody>
      </p:sp>
      <p:sp>
        <p:nvSpPr>
          <p:cNvPr id="9" name="Content Placeholder 8"/>
          <p:cNvSpPr>
            <a:spLocks noGrp="1"/>
          </p:cNvSpPr>
          <p:nvPr>
            <p:ph idx="1"/>
          </p:nvPr>
        </p:nvSpPr>
        <p:spPr/>
        <p:txBody>
          <a:bodyPr/>
          <a:lstStyle/>
          <a:p>
            <a:r>
              <a:rPr lang="en-US" b="1" dirty="0" smtClean="0"/>
              <a:t>Strategic </a:t>
            </a:r>
            <a:r>
              <a:rPr lang="en-US" b="1" dirty="0"/>
              <a:t>audit </a:t>
            </a:r>
            <a:endParaRPr lang="en-US" b="1" dirty="0" smtClean="0"/>
          </a:p>
          <a:p>
            <a:pPr lvl="1"/>
            <a:r>
              <a:rPr lang="en-US" dirty="0" smtClean="0"/>
              <a:t>provides </a:t>
            </a:r>
            <a:r>
              <a:rPr lang="en-US" dirty="0"/>
              <a:t>a checklist of questions, by area or </a:t>
            </a:r>
            <a:r>
              <a:rPr lang="en-US" dirty="0" smtClean="0"/>
              <a:t>issue, that </a:t>
            </a:r>
            <a:r>
              <a:rPr lang="en-US" dirty="0"/>
              <a:t>enables a systematic analysis of various corporate functions and activities to be </a:t>
            </a:r>
            <a:r>
              <a:rPr lang="en-US" dirty="0" smtClean="0"/>
              <a:t>made</a:t>
            </a:r>
          </a:p>
          <a:p>
            <a:pPr lvl="1"/>
            <a:r>
              <a:rPr lang="en-US" dirty="0"/>
              <a:t>useful as a diagnostic tool to </a:t>
            </a:r>
            <a:r>
              <a:rPr lang="en-US" dirty="0" smtClean="0"/>
              <a:t>pinpoint corporate-wide </a:t>
            </a:r>
            <a:r>
              <a:rPr lang="en-US" dirty="0"/>
              <a:t>problem areas and to highlight organizational strengths and weaknesses</a:t>
            </a:r>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11-</a:t>
            </a:r>
            <a:fld id="{3BA836C6-F704-448B-94C4-5B456B503172}" type="slidenum">
              <a:rPr lang="en-US" smtClean="0"/>
              <a:pPr/>
              <a:t>19</a:t>
            </a:fld>
            <a:endParaRPr lang="en-US" dirty="0"/>
          </a:p>
        </p:txBody>
      </p:sp>
    </p:spTree>
    <p:extLst>
      <p:ext uri="{BB962C8B-B14F-4D97-AF65-F5344CB8AC3E}">
        <p14:creationId xmlns:p14="http://schemas.microsoft.com/office/powerpoint/2010/main" val="343581936"/>
      </p:ext>
    </p:extLst>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normAutofit fontScale="85000" lnSpcReduction="10000"/>
          </a:bodyPr>
          <a:lstStyle/>
          <a:p>
            <a:r>
              <a:rPr lang="en-US" dirty="0"/>
              <a:t>Understand the basic control process</a:t>
            </a:r>
          </a:p>
          <a:p>
            <a:r>
              <a:rPr lang="en-US" dirty="0" smtClean="0"/>
              <a:t>Choose </a:t>
            </a:r>
            <a:r>
              <a:rPr lang="en-US" dirty="0"/>
              <a:t>among traditional measures, </a:t>
            </a:r>
            <a:r>
              <a:rPr lang="en-US" dirty="0" smtClean="0"/>
              <a:t>such as </a:t>
            </a:r>
            <a:r>
              <a:rPr lang="en-US" dirty="0"/>
              <a:t>ROI, and shareholder value </a:t>
            </a:r>
            <a:r>
              <a:rPr lang="en-US" dirty="0" smtClean="0"/>
              <a:t>measures, such </a:t>
            </a:r>
            <a:r>
              <a:rPr lang="en-US" dirty="0"/>
              <a:t>as economic value added, to </a:t>
            </a:r>
            <a:r>
              <a:rPr lang="en-US" dirty="0" smtClean="0"/>
              <a:t>properly assess </a:t>
            </a:r>
            <a:r>
              <a:rPr lang="en-US" dirty="0"/>
              <a:t>performance</a:t>
            </a:r>
          </a:p>
          <a:p>
            <a:r>
              <a:rPr lang="en-US" dirty="0" smtClean="0"/>
              <a:t>Use </a:t>
            </a:r>
            <a:r>
              <a:rPr lang="en-US" dirty="0"/>
              <a:t>the balanced scorecard approach </a:t>
            </a:r>
            <a:r>
              <a:rPr lang="en-US" dirty="0" smtClean="0"/>
              <a:t>to develop </a:t>
            </a:r>
            <a:r>
              <a:rPr lang="en-US" dirty="0"/>
              <a:t>key performance </a:t>
            </a:r>
            <a:r>
              <a:rPr lang="en-US" dirty="0" smtClean="0"/>
              <a:t>measures</a:t>
            </a:r>
          </a:p>
          <a:p>
            <a:r>
              <a:rPr lang="en-US" dirty="0"/>
              <a:t>Apply the benchmarking process to </a:t>
            </a:r>
            <a:r>
              <a:rPr lang="en-US" dirty="0" smtClean="0"/>
              <a:t>a function </a:t>
            </a:r>
            <a:r>
              <a:rPr lang="en-US" dirty="0"/>
              <a:t>or an activity</a:t>
            </a:r>
          </a:p>
          <a:p>
            <a:r>
              <a:rPr lang="en-US" dirty="0" smtClean="0"/>
              <a:t>Develop </a:t>
            </a:r>
            <a:r>
              <a:rPr lang="en-US" dirty="0"/>
              <a:t>appropriate control </a:t>
            </a:r>
            <a:r>
              <a:rPr lang="en-US" dirty="0" smtClean="0"/>
              <a:t>systems to </a:t>
            </a:r>
            <a:r>
              <a:rPr lang="en-US" dirty="0"/>
              <a:t>support specific strategies </a:t>
            </a:r>
            <a:r>
              <a:rPr lang="en-US" dirty="0" smtClean="0"/>
              <a:t>including performance </a:t>
            </a:r>
            <a:r>
              <a:rPr lang="en-US" dirty="0"/>
              <a:t>measurement</a:t>
            </a:r>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11-</a:t>
            </a:r>
            <a:fld id="{3BA836C6-F704-448B-94C4-5B456B503172}" type="slidenum">
              <a:rPr lang="en-US" smtClean="0"/>
              <a:pPr/>
              <a:t>2</a:t>
            </a:fld>
            <a:endParaRPr lang="en-US" dirty="0"/>
          </a:p>
        </p:txBody>
      </p:sp>
    </p:spTree>
    <p:extLst>
      <p:ext uri="{BB962C8B-B14F-4D97-AF65-F5344CB8AC3E}">
        <p14:creationId xmlns:p14="http://schemas.microsoft.com/office/powerpoint/2010/main" val="1101723091"/>
      </p:ext>
    </p:extLst>
  </p:cSld>
  <p:clrMapOvr>
    <a:masterClrMapping/>
  </p:clrMapOvr>
  <p:transition>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ltLang="en-US" dirty="0"/>
              <a:t>Responsibility C</a:t>
            </a:r>
            <a:r>
              <a:rPr lang="en-US" altLang="en-US" dirty="0" smtClean="0"/>
              <a:t>enters</a:t>
            </a:r>
            <a:endParaRPr lang="en-US" dirty="0"/>
          </a:p>
        </p:txBody>
      </p:sp>
      <p:sp>
        <p:nvSpPr>
          <p:cNvPr id="393218" name="Rectangle 2"/>
          <p:cNvSpPr>
            <a:spLocks noGrp="1" noChangeArrowheads="1"/>
          </p:cNvSpPr>
          <p:nvPr>
            <p:ph idx="1"/>
          </p:nvPr>
        </p:nvSpPr>
        <p:spPr/>
        <p:txBody>
          <a:bodyPr>
            <a:normAutofit/>
          </a:bodyPr>
          <a:lstStyle/>
          <a:p>
            <a:r>
              <a:rPr lang="en-US" b="1" dirty="0"/>
              <a:t>Responsibility centers </a:t>
            </a:r>
            <a:endParaRPr lang="en-US" dirty="0"/>
          </a:p>
          <a:p>
            <a:pPr lvl="1"/>
            <a:r>
              <a:rPr lang="en-US" dirty="0" smtClean="0"/>
              <a:t>used </a:t>
            </a:r>
            <a:r>
              <a:rPr lang="en-US" dirty="0"/>
              <a:t>to isolate a unit so it can be evaluated </a:t>
            </a:r>
            <a:r>
              <a:rPr lang="en-US" dirty="0" smtClean="0"/>
              <a:t>separately from </a:t>
            </a:r>
            <a:r>
              <a:rPr lang="en-US" dirty="0"/>
              <a:t>the rest of the </a:t>
            </a:r>
            <a:r>
              <a:rPr lang="en-US" dirty="0" smtClean="0"/>
              <a:t>corporation</a:t>
            </a:r>
          </a:p>
          <a:p>
            <a:pPr lvl="1"/>
            <a:r>
              <a:rPr lang="en-US" dirty="0" smtClean="0"/>
              <a:t> </a:t>
            </a:r>
            <a:r>
              <a:rPr lang="en-US" dirty="0"/>
              <a:t>has its own budget </a:t>
            </a:r>
            <a:r>
              <a:rPr lang="en-US" dirty="0" smtClean="0"/>
              <a:t>and is </a:t>
            </a:r>
            <a:r>
              <a:rPr lang="en-US" dirty="0"/>
              <a:t>evaluated on its use of budgeted </a:t>
            </a:r>
            <a:r>
              <a:rPr lang="en-US" dirty="0" smtClean="0"/>
              <a:t>resources</a:t>
            </a:r>
          </a:p>
          <a:p>
            <a:pPr lvl="1"/>
            <a:r>
              <a:rPr lang="en-US" dirty="0" smtClean="0"/>
              <a:t>headed </a:t>
            </a:r>
            <a:r>
              <a:rPr lang="en-US" dirty="0"/>
              <a:t>by the manager responsible for </a:t>
            </a:r>
            <a:r>
              <a:rPr lang="en-US" dirty="0" smtClean="0"/>
              <a:t>the center’s performance</a:t>
            </a:r>
          </a:p>
          <a:p>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11-</a:t>
            </a:r>
            <a:fld id="{20047258-1EB8-4C54-98DE-9D409C08F342}" type="slidenum">
              <a:rPr lang="en-US" altLang="en-US" smtClean="0"/>
              <a:pPr/>
              <a:t>20</a:t>
            </a:fld>
            <a:endParaRPr lang="en-US" altLang="en-US" dirty="0"/>
          </a:p>
        </p:txBody>
      </p:sp>
    </p:spTree>
    <p:extLst>
      <p:ext uri="{BB962C8B-B14F-4D97-AF65-F5344CB8AC3E}">
        <p14:creationId xmlns:p14="http://schemas.microsoft.com/office/powerpoint/2010/main" val="1900035778"/>
      </p:ext>
    </p:extLst>
  </p:cSld>
  <p:clrMapOvr>
    <a:masterClrMapping/>
  </p:clrMapOvr>
  <p:transition>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Responsibility Centers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72495326"/>
              </p:ext>
            </p:extLst>
          </p:nvPr>
        </p:nvGraphicFramePr>
        <p:xfrm>
          <a:off x="457200" y="17526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11-</a:t>
            </a:r>
            <a:fld id="{3BA836C6-F704-448B-94C4-5B456B503172}" type="slidenum">
              <a:rPr lang="en-US" smtClean="0"/>
              <a:pPr/>
              <a:t>21</a:t>
            </a:fld>
            <a:endParaRPr lang="en-US" dirty="0"/>
          </a:p>
        </p:txBody>
      </p:sp>
    </p:spTree>
    <p:extLst>
      <p:ext uri="{BB962C8B-B14F-4D97-AF65-F5344CB8AC3E}">
        <p14:creationId xmlns:p14="http://schemas.microsoft.com/office/powerpoint/2010/main" val="605172835"/>
      </p:ext>
    </p:extLst>
  </p:cSld>
  <p:clrMapOvr>
    <a:masterClrMapping/>
  </p:clrMapOvr>
  <p:transition>
    <p:rand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ltLang="en-US" dirty="0"/>
              <a:t>Benchmarking</a:t>
            </a:r>
            <a:endParaRPr lang="en-US" dirty="0"/>
          </a:p>
        </p:txBody>
      </p:sp>
      <p:sp>
        <p:nvSpPr>
          <p:cNvPr id="394242" name="Rectangle 2"/>
          <p:cNvSpPr>
            <a:spLocks noGrp="1" noChangeArrowheads="1"/>
          </p:cNvSpPr>
          <p:nvPr>
            <p:ph idx="1"/>
          </p:nvPr>
        </p:nvSpPr>
        <p:spPr/>
        <p:txBody>
          <a:bodyPr/>
          <a:lstStyle/>
          <a:p>
            <a:r>
              <a:rPr lang="en-US" altLang="en-US" b="1" dirty="0" smtClean="0"/>
              <a:t>Benchmarking</a:t>
            </a:r>
          </a:p>
          <a:p>
            <a:pPr lvl="1"/>
            <a:r>
              <a:rPr lang="en-US" altLang="en-US" dirty="0" smtClean="0"/>
              <a:t>the continual process of measuring products, services and practices against the toughest competitors or those companies recognized as industry leaders</a:t>
            </a:r>
          </a:p>
          <a:p>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11-</a:t>
            </a:r>
            <a:fld id="{E4C621A4-47FB-4419-A309-E09EAD015B2E}" type="slidenum">
              <a:rPr lang="en-US" altLang="en-US" smtClean="0"/>
              <a:pPr/>
              <a:t>22</a:t>
            </a:fld>
            <a:endParaRPr lang="en-US" altLang="en-US" dirty="0"/>
          </a:p>
        </p:txBody>
      </p:sp>
    </p:spTree>
    <p:extLst>
      <p:ext uri="{BB962C8B-B14F-4D97-AF65-F5344CB8AC3E}">
        <p14:creationId xmlns:p14="http://schemas.microsoft.com/office/powerpoint/2010/main" val="2346834879"/>
      </p:ext>
    </p:extLst>
  </p:cSld>
  <p:clrMapOvr>
    <a:masterClrMapping/>
  </p:clrMapOvr>
  <p:transition>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ltLang="en-US" dirty="0"/>
              <a:t>Benchmarking</a:t>
            </a:r>
            <a:endParaRPr lang="en-US" dirty="0"/>
          </a:p>
        </p:txBody>
      </p:sp>
      <p:sp>
        <p:nvSpPr>
          <p:cNvPr id="408578" name="Rectangle 2"/>
          <p:cNvSpPr>
            <a:spLocks noGrp="1" noChangeArrowheads="1"/>
          </p:cNvSpPr>
          <p:nvPr>
            <p:ph idx="1"/>
          </p:nvPr>
        </p:nvSpPr>
        <p:spPr/>
        <p:txBody>
          <a:bodyPr>
            <a:normAutofit fontScale="85000" lnSpcReduction="10000"/>
          </a:bodyPr>
          <a:lstStyle/>
          <a:p>
            <a:pPr marL="514350" indent="-514350">
              <a:buFont typeface="+mj-lt"/>
              <a:buAutoNum type="arabicPeriod"/>
            </a:pPr>
            <a:r>
              <a:rPr lang="en-US" altLang="en-US" dirty="0" smtClean="0"/>
              <a:t>Identify the area or process to be examined</a:t>
            </a:r>
          </a:p>
          <a:p>
            <a:pPr marL="514350" indent="-514350">
              <a:buFont typeface="+mj-lt"/>
              <a:buAutoNum type="arabicPeriod"/>
            </a:pPr>
            <a:r>
              <a:rPr lang="en-US" altLang="en-US" dirty="0" smtClean="0"/>
              <a:t>Find behavioral and output measures</a:t>
            </a:r>
          </a:p>
          <a:p>
            <a:pPr marL="514350" indent="-514350">
              <a:buFont typeface="+mj-lt"/>
              <a:buAutoNum type="arabicPeriod"/>
            </a:pPr>
            <a:r>
              <a:rPr lang="en-US" altLang="en-US" dirty="0" smtClean="0"/>
              <a:t>Select an accessible set of competitors of best practices</a:t>
            </a:r>
          </a:p>
          <a:p>
            <a:pPr marL="514350" indent="-514350">
              <a:buFont typeface="+mj-lt"/>
              <a:buAutoNum type="arabicPeriod"/>
            </a:pPr>
            <a:r>
              <a:rPr lang="en-US" altLang="en-US" dirty="0" smtClean="0"/>
              <a:t>Calculate the differences among the company’s performance measurements and those of the competitors and determine why the differences exist</a:t>
            </a:r>
          </a:p>
          <a:p>
            <a:pPr marL="514350" indent="-514350">
              <a:buFont typeface="+mj-lt"/>
              <a:buAutoNum type="arabicPeriod"/>
            </a:pPr>
            <a:r>
              <a:rPr lang="en-US" altLang="en-US" dirty="0" smtClean="0"/>
              <a:t>Develop tactical programs for closing performance gaps</a:t>
            </a:r>
          </a:p>
          <a:p>
            <a:pPr marL="514350" indent="-514350">
              <a:buFont typeface="+mj-lt"/>
              <a:buAutoNum type="arabicPeriod"/>
            </a:pPr>
            <a:r>
              <a:rPr lang="en-US" altLang="en-US" dirty="0" smtClean="0"/>
              <a:t>Implement the programs and compare the results</a:t>
            </a:r>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11-</a:t>
            </a:r>
            <a:fld id="{E19BCC83-143F-4B77-A63F-ED82527596D5}" type="slidenum">
              <a:rPr lang="en-US" altLang="en-US" smtClean="0"/>
              <a:pPr/>
              <a:t>23</a:t>
            </a:fld>
            <a:endParaRPr lang="en-US" altLang="en-US" dirty="0"/>
          </a:p>
        </p:txBody>
      </p:sp>
    </p:spTree>
    <p:extLst>
      <p:ext uri="{BB962C8B-B14F-4D97-AF65-F5344CB8AC3E}">
        <p14:creationId xmlns:p14="http://schemas.microsoft.com/office/powerpoint/2010/main" val="3350064294"/>
      </p:ext>
    </p:extLst>
  </p:cSld>
  <p:clrMapOvr>
    <a:masterClrMapping/>
  </p:clrMapOvr>
  <p:transition>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Strategic Information Systems</a:t>
            </a:r>
            <a:endParaRPr lang="en-US" dirty="0"/>
          </a:p>
        </p:txBody>
      </p:sp>
      <p:sp>
        <p:nvSpPr>
          <p:cNvPr id="397314" name="Rectangle 2"/>
          <p:cNvSpPr>
            <a:spLocks noGrp="1" noChangeArrowheads="1"/>
          </p:cNvSpPr>
          <p:nvPr>
            <p:ph idx="1"/>
          </p:nvPr>
        </p:nvSpPr>
        <p:spPr/>
        <p:txBody>
          <a:bodyPr>
            <a:normAutofit/>
          </a:bodyPr>
          <a:lstStyle/>
          <a:p>
            <a:r>
              <a:rPr lang="en-US" altLang="en-US" b="1" dirty="0" smtClean="0"/>
              <a:t>Enterprise Resource Planning (ERP)</a:t>
            </a:r>
          </a:p>
          <a:p>
            <a:pPr lvl="1"/>
            <a:r>
              <a:rPr lang="en-US" altLang="en-US" dirty="0" smtClean="0"/>
              <a:t>unites all of a company’s major business activities within a single family of software modules providing instant access throughout the organization</a:t>
            </a:r>
          </a:p>
          <a:p>
            <a:endParaRPr lang="en-US" altLang="en-US" sz="600" dirty="0" smtClean="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11-</a:t>
            </a:r>
            <a:fld id="{BDA4BDD9-4672-47D8-83E5-FCA1EF89A5B8}" type="slidenum">
              <a:rPr lang="en-US" altLang="en-US" smtClean="0"/>
              <a:pPr/>
              <a:t>24</a:t>
            </a:fld>
            <a:endParaRPr lang="en-US" altLang="en-US" dirty="0"/>
          </a:p>
        </p:txBody>
      </p:sp>
    </p:spTree>
    <p:extLst>
      <p:ext uri="{BB962C8B-B14F-4D97-AF65-F5344CB8AC3E}">
        <p14:creationId xmlns:p14="http://schemas.microsoft.com/office/powerpoint/2010/main" val="1854523852"/>
      </p:ext>
    </p:extLst>
  </p:cSld>
  <p:clrMapOvr>
    <a:masterClrMapping/>
  </p:clrMapOvr>
  <p:transition>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Strategic Information Systems</a:t>
            </a:r>
          </a:p>
        </p:txBody>
      </p:sp>
      <p:sp>
        <p:nvSpPr>
          <p:cNvPr id="3" name="Content Placeholder 2"/>
          <p:cNvSpPr>
            <a:spLocks noGrp="1"/>
          </p:cNvSpPr>
          <p:nvPr>
            <p:ph idx="1"/>
          </p:nvPr>
        </p:nvSpPr>
        <p:spPr/>
        <p:txBody>
          <a:bodyPr/>
          <a:lstStyle/>
          <a:p>
            <a:r>
              <a:rPr lang="en-US" altLang="en-US" b="1" dirty="0"/>
              <a:t>Radio </a:t>
            </a:r>
            <a:r>
              <a:rPr lang="en-US" altLang="en-US" b="1" dirty="0" smtClean="0"/>
              <a:t>frequency </a:t>
            </a:r>
            <a:r>
              <a:rPr lang="en-US" altLang="en-US" b="1" dirty="0"/>
              <a:t>i</a:t>
            </a:r>
            <a:r>
              <a:rPr lang="en-US" altLang="en-US" b="1" dirty="0" smtClean="0"/>
              <a:t>dentification </a:t>
            </a:r>
            <a:r>
              <a:rPr lang="en-US" altLang="en-US" b="1" dirty="0"/>
              <a:t>(</a:t>
            </a:r>
            <a:r>
              <a:rPr lang="en-US" altLang="en-US" b="1" dirty="0" smtClean="0"/>
              <a:t>RFID)</a:t>
            </a:r>
          </a:p>
          <a:p>
            <a:pPr lvl="1"/>
            <a:r>
              <a:rPr lang="en-US" altLang="en-US" dirty="0" smtClean="0"/>
              <a:t>an </a:t>
            </a:r>
            <a:r>
              <a:rPr lang="en-US" altLang="en-US" dirty="0"/>
              <a:t>electronic tagging technology used to improve </a:t>
            </a:r>
            <a:r>
              <a:rPr lang="en-US" altLang="en-US" dirty="0" smtClean="0"/>
              <a:t>supply-chain </a:t>
            </a:r>
            <a:r>
              <a:rPr lang="en-US" altLang="en-US" dirty="0"/>
              <a:t>efficiency</a:t>
            </a:r>
          </a:p>
          <a:p>
            <a:endParaRPr lang="en-US" altLang="en-US" sz="500" dirty="0"/>
          </a:p>
          <a:p>
            <a:r>
              <a:rPr lang="en-US" altLang="en-US" b="1" dirty="0"/>
              <a:t>Divisional and </a:t>
            </a:r>
            <a:r>
              <a:rPr lang="en-US" altLang="en-US" b="1" dirty="0" smtClean="0"/>
              <a:t>functional </a:t>
            </a:r>
            <a:r>
              <a:rPr lang="en-US" altLang="en-US" b="1" dirty="0"/>
              <a:t>IS s</a:t>
            </a:r>
            <a:r>
              <a:rPr lang="en-US" altLang="en-US" b="1" dirty="0" smtClean="0"/>
              <a:t>upport</a:t>
            </a:r>
          </a:p>
          <a:p>
            <a:pPr lvl="1"/>
            <a:r>
              <a:rPr lang="en-US" altLang="en-US" dirty="0" smtClean="0"/>
              <a:t>used </a:t>
            </a:r>
            <a:r>
              <a:rPr lang="en-US" altLang="en-US" dirty="0"/>
              <a:t>to support, </a:t>
            </a:r>
            <a:r>
              <a:rPr lang="en-US" altLang="en-US" dirty="0" smtClean="0"/>
              <a:t>reinforce </a:t>
            </a:r>
            <a:r>
              <a:rPr lang="en-US" altLang="en-US" dirty="0"/>
              <a:t>or enlarge </a:t>
            </a:r>
            <a:r>
              <a:rPr lang="en-US" altLang="en-US" dirty="0" smtClean="0"/>
              <a:t>business-level </a:t>
            </a:r>
            <a:r>
              <a:rPr lang="en-US" altLang="en-US" dirty="0"/>
              <a:t>strategy throughout the decision support system</a:t>
            </a:r>
          </a:p>
          <a:p>
            <a:endParaRPr 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11-</a:t>
            </a:r>
            <a:fld id="{3BA836C6-F704-448B-94C4-5B456B503172}" type="slidenum">
              <a:rPr lang="en-US" smtClean="0"/>
              <a:pPr/>
              <a:t>25</a:t>
            </a:fld>
            <a:endParaRPr lang="en-US" dirty="0"/>
          </a:p>
        </p:txBody>
      </p:sp>
    </p:spTree>
    <p:extLst>
      <p:ext uri="{BB962C8B-B14F-4D97-AF65-F5344CB8AC3E}">
        <p14:creationId xmlns:p14="http://schemas.microsoft.com/office/powerpoint/2010/main" val="591585830"/>
      </p:ext>
    </p:extLst>
  </p:cSld>
  <p:clrMapOvr>
    <a:masterClrMapping/>
  </p:clrMapOvr>
  <p:transition>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Problems in Measuring Performance</a:t>
            </a:r>
            <a:endParaRPr lang="en-US" dirty="0"/>
          </a:p>
        </p:txBody>
      </p:sp>
      <p:sp>
        <p:nvSpPr>
          <p:cNvPr id="398338" name="Rectangle 2"/>
          <p:cNvSpPr>
            <a:spLocks noGrp="1" noChangeArrowheads="1"/>
          </p:cNvSpPr>
          <p:nvPr>
            <p:ph idx="1"/>
          </p:nvPr>
        </p:nvSpPr>
        <p:spPr/>
        <p:txBody>
          <a:bodyPr/>
          <a:lstStyle/>
          <a:p>
            <a:r>
              <a:rPr lang="en-US" altLang="en-US" dirty="0" smtClean="0"/>
              <a:t>Lack of </a:t>
            </a:r>
            <a:r>
              <a:rPr lang="en-US" altLang="en-US" dirty="0" smtClean="0">
                <a:solidFill>
                  <a:schemeClr val="tx2">
                    <a:lumMod val="60000"/>
                    <a:lumOff val="40000"/>
                  </a:schemeClr>
                </a:solidFill>
              </a:rPr>
              <a:t>quantifiable objectives </a:t>
            </a:r>
            <a:r>
              <a:rPr lang="en-US" altLang="en-US" dirty="0" smtClean="0"/>
              <a:t>or performance standards</a:t>
            </a:r>
          </a:p>
          <a:p>
            <a:endParaRPr lang="en-US" altLang="en-US" sz="500" dirty="0" smtClean="0"/>
          </a:p>
          <a:p>
            <a:r>
              <a:rPr lang="en-US" altLang="en-US" dirty="0" smtClean="0"/>
              <a:t>Inability to use information systems to provide </a:t>
            </a:r>
            <a:r>
              <a:rPr lang="en-US" altLang="en-US" dirty="0" smtClean="0">
                <a:solidFill>
                  <a:schemeClr val="tx2">
                    <a:lumMod val="60000"/>
                    <a:lumOff val="40000"/>
                  </a:schemeClr>
                </a:solidFill>
              </a:rPr>
              <a:t>timely</a:t>
            </a:r>
            <a:r>
              <a:rPr lang="en-US" altLang="en-US" dirty="0" smtClean="0"/>
              <a:t> and </a:t>
            </a:r>
            <a:r>
              <a:rPr lang="en-US" altLang="en-US" dirty="0" smtClean="0">
                <a:solidFill>
                  <a:schemeClr val="tx2">
                    <a:lumMod val="60000"/>
                    <a:lumOff val="40000"/>
                  </a:schemeClr>
                </a:solidFill>
              </a:rPr>
              <a:t>valid</a:t>
            </a:r>
            <a:r>
              <a:rPr lang="en-US" altLang="en-US" dirty="0" smtClean="0"/>
              <a:t> information</a:t>
            </a:r>
          </a:p>
          <a:p>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11-</a:t>
            </a:r>
            <a:fld id="{EA6F2FAC-B55B-46C9-B72A-A039586B9FED}" type="slidenum">
              <a:rPr lang="en-US" altLang="en-US" smtClean="0"/>
              <a:pPr/>
              <a:t>26</a:t>
            </a:fld>
            <a:endParaRPr lang="en-US" altLang="en-US" dirty="0"/>
          </a:p>
        </p:txBody>
      </p:sp>
    </p:spTree>
    <p:extLst>
      <p:ext uri="{BB962C8B-B14F-4D97-AF65-F5344CB8AC3E}">
        <p14:creationId xmlns:p14="http://schemas.microsoft.com/office/powerpoint/2010/main" val="2660823608"/>
      </p:ext>
    </p:extLst>
  </p:cSld>
  <p:clrMapOvr>
    <a:masterClrMapping/>
  </p:clrMapOvr>
  <p:transition>
    <p:rand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Short-Term Orientation</a:t>
            </a:r>
            <a:endParaRPr lang="en-US" dirty="0"/>
          </a:p>
        </p:txBody>
      </p:sp>
      <p:sp>
        <p:nvSpPr>
          <p:cNvPr id="399362" name="Rectangle 2"/>
          <p:cNvSpPr>
            <a:spLocks noGrp="1" noChangeArrowheads="1"/>
          </p:cNvSpPr>
          <p:nvPr>
            <p:ph idx="1"/>
          </p:nvPr>
        </p:nvSpPr>
        <p:spPr/>
        <p:txBody>
          <a:bodyPr>
            <a:normAutofit fontScale="92500"/>
          </a:bodyPr>
          <a:lstStyle/>
          <a:p>
            <a:pPr marL="0" indent="0">
              <a:buNone/>
            </a:pPr>
            <a:r>
              <a:rPr lang="en-US" dirty="0">
                <a:solidFill>
                  <a:schemeClr val="tx2">
                    <a:lumMod val="60000"/>
                    <a:lumOff val="40000"/>
                  </a:schemeClr>
                </a:solidFill>
              </a:rPr>
              <a:t>Long-term evaluations </a:t>
            </a:r>
            <a:r>
              <a:rPr lang="en-US" dirty="0"/>
              <a:t>may not be conducted because </a:t>
            </a:r>
            <a:r>
              <a:rPr lang="en-US" dirty="0" smtClean="0"/>
              <a:t>executives:</a:t>
            </a:r>
          </a:p>
          <a:p>
            <a:pPr marL="514350" indent="-514350">
              <a:buFont typeface="+mj-lt"/>
              <a:buAutoNum type="arabicPeriod"/>
            </a:pPr>
            <a:r>
              <a:rPr lang="en-US" dirty="0"/>
              <a:t>D</a:t>
            </a:r>
            <a:r>
              <a:rPr lang="en-US" dirty="0" smtClean="0"/>
              <a:t>on’t </a:t>
            </a:r>
            <a:r>
              <a:rPr lang="en-US" dirty="0"/>
              <a:t>realize their </a:t>
            </a:r>
            <a:r>
              <a:rPr lang="en-US" dirty="0" smtClean="0"/>
              <a:t>importance</a:t>
            </a:r>
            <a:endParaRPr lang="en-US" dirty="0"/>
          </a:p>
          <a:p>
            <a:pPr marL="514350" indent="-514350">
              <a:buFont typeface="+mj-lt"/>
              <a:buAutoNum type="arabicPeriod"/>
            </a:pPr>
            <a:r>
              <a:rPr lang="en-US" dirty="0"/>
              <a:t>B</a:t>
            </a:r>
            <a:r>
              <a:rPr lang="en-US" dirty="0" smtClean="0"/>
              <a:t>elieve </a:t>
            </a:r>
            <a:r>
              <a:rPr lang="en-US" dirty="0"/>
              <a:t>that short-term considerations are more </a:t>
            </a:r>
            <a:r>
              <a:rPr lang="en-US" dirty="0" smtClean="0"/>
              <a:t>important than </a:t>
            </a:r>
            <a:r>
              <a:rPr lang="en-US" dirty="0"/>
              <a:t>long-term </a:t>
            </a:r>
            <a:r>
              <a:rPr lang="en-US" dirty="0" smtClean="0"/>
              <a:t>considerations</a:t>
            </a:r>
            <a:endParaRPr lang="en-US" dirty="0"/>
          </a:p>
          <a:p>
            <a:pPr marL="514350" indent="-514350">
              <a:buFont typeface="+mj-lt"/>
              <a:buAutoNum type="arabicPeriod"/>
            </a:pPr>
            <a:r>
              <a:rPr lang="en-US" dirty="0"/>
              <a:t>A</a:t>
            </a:r>
            <a:r>
              <a:rPr lang="en-US" dirty="0" smtClean="0"/>
              <a:t>ren’t </a:t>
            </a:r>
            <a:r>
              <a:rPr lang="en-US" dirty="0"/>
              <a:t>personally evaluated on a long-term </a:t>
            </a:r>
            <a:r>
              <a:rPr lang="en-US" dirty="0" smtClean="0"/>
              <a:t>basis</a:t>
            </a:r>
            <a:endParaRPr lang="en-US" dirty="0"/>
          </a:p>
          <a:p>
            <a:pPr marL="514350" indent="-514350">
              <a:buFont typeface="+mj-lt"/>
              <a:buAutoNum type="arabicPeriod"/>
            </a:pPr>
            <a:r>
              <a:rPr lang="en-US" dirty="0"/>
              <a:t>D</a:t>
            </a:r>
            <a:r>
              <a:rPr lang="en-US" dirty="0" smtClean="0"/>
              <a:t>on’t </a:t>
            </a:r>
            <a:r>
              <a:rPr lang="en-US" dirty="0"/>
              <a:t>have the time to make a long-term analysis</a:t>
            </a:r>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11-</a:t>
            </a:r>
            <a:fld id="{EE893291-A87A-4989-BE71-3B77CABB9263}" type="slidenum">
              <a:rPr lang="en-US" altLang="en-US" smtClean="0"/>
              <a:pPr/>
              <a:t>27</a:t>
            </a:fld>
            <a:endParaRPr lang="en-US" altLang="en-US" dirty="0"/>
          </a:p>
        </p:txBody>
      </p:sp>
    </p:spTree>
    <p:extLst>
      <p:ext uri="{BB962C8B-B14F-4D97-AF65-F5344CB8AC3E}">
        <p14:creationId xmlns:p14="http://schemas.microsoft.com/office/powerpoint/2010/main" val="3258024511"/>
      </p:ext>
    </p:extLst>
  </p:cSld>
  <p:clrMapOvr>
    <a:masterClrMapping/>
  </p:clrMapOvr>
  <p:transition>
    <p:rand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ltLang="en-US" dirty="0"/>
              <a:t>Goal </a:t>
            </a:r>
            <a:r>
              <a:rPr lang="en-US" altLang="en-US" dirty="0" smtClean="0"/>
              <a:t>Displacement</a:t>
            </a:r>
            <a:endParaRPr lang="en-US" dirty="0"/>
          </a:p>
        </p:txBody>
      </p:sp>
      <p:sp>
        <p:nvSpPr>
          <p:cNvPr id="400386" name="Rectangle 2"/>
          <p:cNvSpPr>
            <a:spLocks noGrp="1" noChangeArrowheads="1"/>
          </p:cNvSpPr>
          <p:nvPr>
            <p:ph idx="1"/>
          </p:nvPr>
        </p:nvSpPr>
        <p:spPr/>
        <p:txBody>
          <a:bodyPr>
            <a:normAutofit/>
          </a:bodyPr>
          <a:lstStyle/>
          <a:p>
            <a:r>
              <a:rPr lang="en-US" b="1" dirty="0"/>
              <a:t>Goal displacement </a:t>
            </a:r>
            <a:endParaRPr lang="en-US" dirty="0"/>
          </a:p>
          <a:p>
            <a:pPr lvl="1"/>
            <a:r>
              <a:rPr lang="en-US" dirty="0" smtClean="0"/>
              <a:t>confusion </a:t>
            </a:r>
            <a:r>
              <a:rPr lang="en-US" dirty="0"/>
              <a:t>of </a:t>
            </a:r>
            <a:r>
              <a:rPr lang="en-US" dirty="0" smtClean="0"/>
              <a:t>means with </a:t>
            </a:r>
            <a:r>
              <a:rPr lang="en-US" dirty="0"/>
              <a:t>ends and occurs when activities originally intended to help managers attain </a:t>
            </a:r>
            <a:r>
              <a:rPr lang="en-US" dirty="0" smtClean="0"/>
              <a:t>corporate objectives </a:t>
            </a:r>
            <a:r>
              <a:rPr lang="en-US" dirty="0"/>
              <a:t>become ends in themselves—or are adapted to meet ends other than those </a:t>
            </a:r>
            <a:r>
              <a:rPr lang="en-US" dirty="0" smtClean="0"/>
              <a:t>for which </a:t>
            </a:r>
            <a:r>
              <a:rPr lang="en-US" dirty="0"/>
              <a:t>they were </a:t>
            </a:r>
            <a:r>
              <a:rPr lang="en-US" dirty="0" smtClean="0"/>
              <a:t>intended</a:t>
            </a:r>
          </a:p>
          <a:p>
            <a:pPr lvl="1"/>
            <a:r>
              <a:rPr lang="en-US" dirty="0" smtClean="0"/>
              <a:t>behavior </a:t>
            </a:r>
            <a:r>
              <a:rPr lang="en-US" dirty="0"/>
              <a:t>substitution </a:t>
            </a:r>
            <a:r>
              <a:rPr lang="en-US" dirty="0" smtClean="0"/>
              <a:t>and suboptimization</a:t>
            </a:r>
            <a:endParaRPr lang="en-US" altLang="en-US" dirty="0" smtClean="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11-</a:t>
            </a:r>
            <a:fld id="{B070241A-B8CD-465B-AC5E-AC98FFE8E959}" type="slidenum">
              <a:rPr lang="en-US" altLang="en-US" smtClean="0"/>
              <a:pPr/>
              <a:t>28</a:t>
            </a:fld>
            <a:endParaRPr lang="en-US" altLang="en-US" dirty="0"/>
          </a:p>
        </p:txBody>
      </p:sp>
    </p:spTree>
    <p:extLst>
      <p:ext uri="{BB962C8B-B14F-4D97-AF65-F5344CB8AC3E}">
        <p14:creationId xmlns:p14="http://schemas.microsoft.com/office/powerpoint/2010/main" val="188464491"/>
      </p:ext>
    </p:extLst>
  </p:cSld>
  <p:clrMapOvr>
    <a:masterClrMapping/>
  </p:clrMapOvr>
  <p:transition>
    <p:rand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Goal Displacement</a:t>
            </a:r>
            <a:endParaRPr lang="en-US" dirty="0"/>
          </a:p>
        </p:txBody>
      </p:sp>
      <p:sp>
        <p:nvSpPr>
          <p:cNvPr id="3" name="Content Placeholder 2"/>
          <p:cNvSpPr>
            <a:spLocks noGrp="1"/>
          </p:cNvSpPr>
          <p:nvPr>
            <p:ph idx="1"/>
          </p:nvPr>
        </p:nvSpPr>
        <p:spPr/>
        <p:txBody>
          <a:bodyPr>
            <a:normAutofit/>
          </a:bodyPr>
          <a:lstStyle/>
          <a:p>
            <a:r>
              <a:rPr lang="en-US" b="1" dirty="0"/>
              <a:t>Behavior substitution </a:t>
            </a:r>
            <a:endParaRPr lang="en-US" b="1" dirty="0" smtClean="0"/>
          </a:p>
          <a:p>
            <a:pPr lvl="1"/>
            <a:r>
              <a:rPr lang="en-US" dirty="0" smtClean="0"/>
              <a:t>refers </a:t>
            </a:r>
            <a:r>
              <a:rPr lang="en-US" dirty="0"/>
              <a:t>to the phenomenon of when people substitute activities that </a:t>
            </a:r>
            <a:r>
              <a:rPr lang="en-US" dirty="0" smtClean="0"/>
              <a:t>do not </a:t>
            </a:r>
            <a:r>
              <a:rPr lang="en-US" dirty="0"/>
              <a:t>lead to goal accomplishment for activities that do lead to goal accomplishment </a:t>
            </a:r>
            <a:r>
              <a:rPr lang="en-US" dirty="0" smtClean="0"/>
              <a:t>because the </a:t>
            </a:r>
            <a:r>
              <a:rPr lang="en-US" dirty="0"/>
              <a:t>wrong activities are being </a:t>
            </a:r>
            <a:r>
              <a:rPr lang="en-US" dirty="0" smtClean="0"/>
              <a:t>rewarded</a:t>
            </a:r>
          </a:p>
          <a:p>
            <a:endParaRPr 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11-</a:t>
            </a:r>
            <a:fld id="{3BA836C6-F704-448B-94C4-5B456B503172}" type="slidenum">
              <a:rPr lang="en-US" smtClean="0"/>
              <a:pPr/>
              <a:t>29</a:t>
            </a:fld>
            <a:endParaRPr lang="en-US" dirty="0"/>
          </a:p>
        </p:txBody>
      </p:sp>
    </p:spTree>
    <p:extLst>
      <p:ext uri="{BB962C8B-B14F-4D97-AF65-F5344CB8AC3E}">
        <p14:creationId xmlns:p14="http://schemas.microsoft.com/office/powerpoint/2010/main" val="1919269808"/>
      </p:ext>
    </p:extLst>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a:t>
            </a:r>
            <a:r>
              <a:rPr lang="en-US" dirty="0" smtClean="0"/>
              <a:t>and Control </a:t>
            </a:r>
            <a:r>
              <a:rPr lang="en-US" dirty="0"/>
              <a:t>Process</a:t>
            </a:r>
          </a:p>
        </p:txBody>
      </p:sp>
      <p:sp>
        <p:nvSpPr>
          <p:cNvPr id="3" name="Footer Placeholder 2"/>
          <p:cNvSpPr>
            <a:spLocks noGrp="1"/>
          </p:cNvSpPr>
          <p:nvPr>
            <p:ph type="ftr" sz="quarter" idx="11"/>
          </p:nvPr>
        </p:nvSpPr>
        <p:spPr/>
        <p:txBody>
          <a:bodyPr/>
          <a:lstStyle/>
          <a:p>
            <a:r>
              <a:rPr lang="en-US" dirty="0" smtClean="0"/>
              <a:t>Copyright © 2015 Pearson Education, Inc. </a:t>
            </a:r>
            <a:endParaRPr lang="en-US" dirty="0"/>
          </a:p>
        </p:txBody>
      </p:sp>
      <p:sp>
        <p:nvSpPr>
          <p:cNvPr id="4" name="Slide Number Placeholder 3"/>
          <p:cNvSpPr>
            <a:spLocks noGrp="1"/>
          </p:cNvSpPr>
          <p:nvPr>
            <p:ph type="sldNum" sz="quarter" idx="12"/>
          </p:nvPr>
        </p:nvSpPr>
        <p:spPr/>
        <p:txBody>
          <a:bodyPr/>
          <a:lstStyle/>
          <a:p>
            <a:r>
              <a:rPr lang="en-US" dirty="0" smtClean="0"/>
              <a:t>11-</a:t>
            </a:r>
            <a:fld id="{3BA836C6-F704-448B-94C4-5B456B503172}" type="slidenum">
              <a:rPr lang="en-US" smtClean="0"/>
              <a:pPr/>
              <a:t>3</a:t>
            </a:fld>
            <a:endParaRPr lang="en-US"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4250" y="2362200"/>
            <a:ext cx="7175500" cy="3200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152400" y="1752600"/>
            <a:ext cx="2209800" cy="369332"/>
          </a:xfrm>
          <a:prstGeom prst="rect">
            <a:avLst/>
          </a:prstGeom>
          <a:noFill/>
        </p:spPr>
        <p:txBody>
          <a:bodyPr wrap="square" rtlCol="0">
            <a:spAutoFit/>
          </a:bodyPr>
          <a:lstStyle/>
          <a:p>
            <a:r>
              <a:rPr lang="en-US" dirty="0" smtClean="0"/>
              <a:t>Figure 11-1</a:t>
            </a:r>
            <a:endParaRPr lang="en-US" dirty="0"/>
          </a:p>
        </p:txBody>
      </p:sp>
    </p:spTree>
    <p:extLst>
      <p:ext uri="{BB962C8B-B14F-4D97-AF65-F5344CB8AC3E}">
        <p14:creationId xmlns:p14="http://schemas.microsoft.com/office/powerpoint/2010/main" val="2117765903"/>
      </p:ext>
    </p:extLst>
  </p:cSld>
  <p:clrMapOvr>
    <a:masterClrMapping/>
  </p:clrMapOvr>
  <p:transition>
    <p:rand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Goal Displacement</a:t>
            </a:r>
            <a:endParaRPr lang="en-US" dirty="0"/>
          </a:p>
        </p:txBody>
      </p:sp>
      <p:sp>
        <p:nvSpPr>
          <p:cNvPr id="3" name="Content Placeholder 2"/>
          <p:cNvSpPr>
            <a:spLocks noGrp="1"/>
          </p:cNvSpPr>
          <p:nvPr>
            <p:ph idx="1"/>
          </p:nvPr>
        </p:nvSpPr>
        <p:spPr/>
        <p:txBody>
          <a:bodyPr/>
          <a:lstStyle/>
          <a:p>
            <a:r>
              <a:rPr lang="en-US" b="1" dirty="0"/>
              <a:t>Suboptimization </a:t>
            </a:r>
            <a:endParaRPr lang="en-US" b="1" dirty="0" smtClean="0"/>
          </a:p>
          <a:p>
            <a:pPr lvl="1"/>
            <a:r>
              <a:rPr lang="en-US" dirty="0" smtClean="0"/>
              <a:t>refers </a:t>
            </a:r>
            <a:r>
              <a:rPr lang="en-US" dirty="0"/>
              <a:t>to the phenomenon of a unit optimizing its goal accomplishment </a:t>
            </a:r>
            <a:r>
              <a:rPr lang="en-US" dirty="0" smtClean="0"/>
              <a:t>to the </a:t>
            </a:r>
            <a:r>
              <a:rPr lang="en-US" dirty="0"/>
              <a:t>detriment of the organization as a </a:t>
            </a:r>
            <a:r>
              <a:rPr lang="en-US" dirty="0" smtClean="0"/>
              <a:t>whole</a:t>
            </a:r>
            <a:endParaRPr 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11-</a:t>
            </a:r>
            <a:fld id="{3BA836C6-F704-448B-94C4-5B456B503172}" type="slidenum">
              <a:rPr lang="en-US" smtClean="0"/>
              <a:pPr/>
              <a:t>30</a:t>
            </a:fld>
            <a:endParaRPr lang="en-US" dirty="0"/>
          </a:p>
        </p:txBody>
      </p:sp>
    </p:spTree>
    <p:extLst>
      <p:ext uri="{BB962C8B-B14F-4D97-AF65-F5344CB8AC3E}">
        <p14:creationId xmlns:p14="http://schemas.microsoft.com/office/powerpoint/2010/main" val="3278154054"/>
      </p:ext>
    </p:extLst>
  </p:cSld>
  <p:clrMapOvr>
    <a:masterClrMapping/>
  </p:clrMapOvr>
  <p:transition>
    <p:rand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Guidelines for Proper Control</a:t>
            </a:r>
            <a:endParaRPr lang="en-US" dirty="0"/>
          </a:p>
        </p:txBody>
      </p:sp>
      <p:sp>
        <p:nvSpPr>
          <p:cNvPr id="401410" name="Rectangle 2"/>
          <p:cNvSpPr>
            <a:spLocks noGrp="1" noChangeArrowheads="1"/>
          </p:cNvSpPr>
          <p:nvPr>
            <p:ph idx="1"/>
          </p:nvPr>
        </p:nvSpPr>
        <p:spPr/>
        <p:txBody>
          <a:bodyPr>
            <a:normAutofit fontScale="85000" lnSpcReduction="20000"/>
          </a:bodyPr>
          <a:lstStyle/>
          <a:p>
            <a:pPr marL="514350" indent="-514350">
              <a:buFont typeface="+mj-lt"/>
              <a:buAutoNum type="arabicPeriod"/>
            </a:pPr>
            <a:r>
              <a:rPr lang="en-US" altLang="en-US" dirty="0" smtClean="0"/>
              <a:t>Controls should involve only the </a:t>
            </a:r>
            <a:r>
              <a:rPr lang="en-US" altLang="en-US" dirty="0" smtClean="0">
                <a:solidFill>
                  <a:schemeClr val="tx2">
                    <a:lumMod val="60000"/>
                    <a:lumOff val="40000"/>
                  </a:schemeClr>
                </a:solidFill>
              </a:rPr>
              <a:t>minimum amount </a:t>
            </a:r>
            <a:r>
              <a:rPr lang="en-US" altLang="en-US" dirty="0" smtClean="0"/>
              <a:t>of information needed to give a reliable picture of events. </a:t>
            </a:r>
          </a:p>
          <a:p>
            <a:pPr marL="514350" indent="-514350">
              <a:buFont typeface="+mj-lt"/>
              <a:buAutoNum type="arabicPeriod"/>
            </a:pPr>
            <a:r>
              <a:rPr lang="en-US" altLang="en-US" dirty="0" smtClean="0"/>
              <a:t>Controls should monitor only </a:t>
            </a:r>
            <a:r>
              <a:rPr lang="en-US" altLang="en-US" dirty="0" smtClean="0">
                <a:solidFill>
                  <a:schemeClr val="tx2">
                    <a:lumMod val="60000"/>
                    <a:lumOff val="40000"/>
                  </a:schemeClr>
                </a:solidFill>
              </a:rPr>
              <a:t>meaningful activities </a:t>
            </a:r>
            <a:r>
              <a:rPr lang="en-US" altLang="en-US" dirty="0" smtClean="0"/>
              <a:t>and results, regardless of measurement difficulty.</a:t>
            </a:r>
          </a:p>
          <a:p>
            <a:pPr marL="514350" indent="-514350">
              <a:buFont typeface="+mj-lt"/>
              <a:buAutoNum type="arabicPeriod"/>
            </a:pPr>
            <a:r>
              <a:rPr lang="en-US" altLang="en-US" dirty="0" smtClean="0"/>
              <a:t>Controls should be </a:t>
            </a:r>
            <a:r>
              <a:rPr lang="en-US" altLang="en-US" dirty="0" smtClean="0">
                <a:solidFill>
                  <a:schemeClr val="tx2">
                    <a:lumMod val="60000"/>
                    <a:lumOff val="40000"/>
                  </a:schemeClr>
                </a:solidFill>
              </a:rPr>
              <a:t>timely </a:t>
            </a:r>
            <a:r>
              <a:rPr lang="en-US" altLang="en-US" dirty="0" smtClean="0"/>
              <a:t>so that corrective action can be taken before it is too late.</a:t>
            </a:r>
          </a:p>
          <a:p>
            <a:pPr marL="514350" indent="-514350">
              <a:buFont typeface="+mj-lt"/>
              <a:buAutoNum type="arabicPeriod"/>
            </a:pPr>
            <a:r>
              <a:rPr lang="en-US" altLang="en-US" dirty="0" smtClean="0"/>
              <a:t>Long-term </a:t>
            </a:r>
            <a:r>
              <a:rPr lang="en-US" altLang="en-US" dirty="0" smtClean="0">
                <a:solidFill>
                  <a:schemeClr val="tx2">
                    <a:lumMod val="60000"/>
                    <a:lumOff val="40000"/>
                  </a:schemeClr>
                </a:solidFill>
              </a:rPr>
              <a:t>and </a:t>
            </a:r>
            <a:r>
              <a:rPr lang="en-US" altLang="en-US" dirty="0" smtClean="0"/>
              <a:t>short-term goals should be used.</a:t>
            </a:r>
          </a:p>
          <a:p>
            <a:pPr marL="514350" indent="-514350">
              <a:buFont typeface="+mj-lt"/>
              <a:buAutoNum type="arabicPeriod"/>
            </a:pPr>
            <a:r>
              <a:rPr lang="en-US" altLang="en-US" dirty="0" smtClean="0"/>
              <a:t>Controls should aim at </a:t>
            </a:r>
            <a:r>
              <a:rPr lang="en-US" altLang="en-US" dirty="0" smtClean="0">
                <a:solidFill>
                  <a:schemeClr val="tx2">
                    <a:lumMod val="60000"/>
                    <a:lumOff val="40000"/>
                  </a:schemeClr>
                </a:solidFill>
              </a:rPr>
              <a:t>pinpointing exceptions</a:t>
            </a:r>
            <a:r>
              <a:rPr lang="en-US" altLang="en-US" dirty="0" smtClean="0"/>
              <a:t>.</a:t>
            </a:r>
          </a:p>
          <a:p>
            <a:pPr marL="514350" indent="-514350">
              <a:buFont typeface="+mj-lt"/>
              <a:buAutoNum type="arabicPeriod"/>
            </a:pPr>
            <a:r>
              <a:rPr lang="en-US" altLang="en-US" dirty="0" smtClean="0">
                <a:solidFill>
                  <a:schemeClr val="tx2">
                    <a:lumMod val="60000"/>
                    <a:lumOff val="40000"/>
                  </a:schemeClr>
                </a:solidFill>
              </a:rPr>
              <a:t>Emphasize the reward </a:t>
            </a:r>
            <a:r>
              <a:rPr lang="en-US" altLang="en-US" dirty="0" smtClean="0"/>
              <a:t>of meeting or exceeding standards rather than punishment for failing to meet standards.</a:t>
            </a:r>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11-</a:t>
            </a:r>
            <a:fld id="{B50E6DB1-901F-456D-8758-242E369C9743}" type="slidenum">
              <a:rPr lang="en-US" altLang="en-US" smtClean="0"/>
              <a:pPr/>
              <a:t>31</a:t>
            </a:fld>
            <a:endParaRPr lang="en-US" altLang="en-US" dirty="0"/>
          </a:p>
        </p:txBody>
      </p:sp>
    </p:spTree>
    <p:extLst>
      <p:ext uri="{BB962C8B-B14F-4D97-AF65-F5344CB8AC3E}">
        <p14:creationId xmlns:p14="http://schemas.microsoft.com/office/powerpoint/2010/main" val="3359954374"/>
      </p:ext>
    </p:extLst>
  </p:cSld>
  <p:clrMapOvr>
    <a:masterClrMapping/>
  </p:clrMapOvr>
  <p:transition>
    <p:rand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altLang="en-US" dirty="0" smtClean="0"/>
              <a:t>Approaches to Strategic </a:t>
            </a:r>
            <a:br>
              <a:rPr lang="en-US" altLang="en-US" dirty="0" smtClean="0"/>
            </a:br>
            <a:r>
              <a:rPr lang="en-US" altLang="en-US" dirty="0" smtClean="0"/>
              <a:t>Incentive Management</a:t>
            </a:r>
            <a:endParaRPr lang="en-US"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404614383"/>
              </p:ext>
            </p:extLst>
          </p:nvPr>
        </p:nvGraphicFramePr>
        <p:xfrm>
          <a:off x="457200" y="17526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11-</a:t>
            </a:r>
            <a:fld id="{0653565C-F0D5-499C-90F4-C0CB1658DD4E}" type="slidenum">
              <a:rPr lang="en-US" altLang="en-US" smtClean="0"/>
              <a:pPr/>
              <a:t>32</a:t>
            </a:fld>
            <a:endParaRPr lang="en-US" altLang="en-US" dirty="0"/>
          </a:p>
        </p:txBody>
      </p:sp>
    </p:spTree>
    <p:extLst>
      <p:ext uri="{BB962C8B-B14F-4D97-AF65-F5344CB8AC3E}">
        <p14:creationId xmlns:p14="http://schemas.microsoft.com/office/powerpoint/2010/main" val="733343715"/>
      </p:ext>
    </p:extLst>
  </p:cSld>
  <p:clrMapOvr>
    <a:masterClrMapping/>
  </p:clrMapOvr>
  <p:transition>
    <p:rand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Business Strength/</a:t>
            </a:r>
            <a:br>
              <a:rPr lang="en-US" dirty="0" smtClean="0"/>
            </a:br>
            <a:r>
              <a:rPr lang="en-US" dirty="0" smtClean="0"/>
              <a:t>Competitive Position</a:t>
            </a:r>
            <a:endParaRPr lang="en-US" dirty="0"/>
          </a:p>
        </p:txBody>
      </p:sp>
      <p:sp>
        <p:nvSpPr>
          <p:cNvPr id="3" name="Footer Placeholder 2"/>
          <p:cNvSpPr>
            <a:spLocks noGrp="1"/>
          </p:cNvSpPr>
          <p:nvPr>
            <p:ph type="ftr" sz="quarter" idx="11"/>
          </p:nvPr>
        </p:nvSpPr>
        <p:spPr/>
        <p:txBody>
          <a:bodyPr/>
          <a:lstStyle/>
          <a:p>
            <a:r>
              <a:rPr lang="en-US" dirty="0" smtClean="0"/>
              <a:t>Copyright © 2015 Pearson Education, Inc. </a:t>
            </a:r>
            <a:endParaRPr lang="en-US" dirty="0"/>
          </a:p>
        </p:txBody>
      </p:sp>
      <p:sp>
        <p:nvSpPr>
          <p:cNvPr id="4" name="Slide Number Placeholder 3"/>
          <p:cNvSpPr>
            <a:spLocks noGrp="1"/>
          </p:cNvSpPr>
          <p:nvPr>
            <p:ph type="sldNum" sz="quarter" idx="12"/>
          </p:nvPr>
        </p:nvSpPr>
        <p:spPr/>
        <p:txBody>
          <a:bodyPr/>
          <a:lstStyle/>
          <a:p>
            <a:r>
              <a:rPr lang="en-US" dirty="0" smtClean="0"/>
              <a:t>11-</a:t>
            </a:r>
            <a:fld id="{3BA836C6-F704-448B-94C4-5B456B503172}" type="slidenum">
              <a:rPr lang="en-US" smtClean="0"/>
              <a:pPr/>
              <a:t>33</a:t>
            </a:fld>
            <a:endParaRPr lang="en-US"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23303" y="1703300"/>
            <a:ext cx="4897395" cy="4621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381000" y="1703300"/>
            <a:ext cx="1981200" cy="369332"/>
          </a:xfrm>
          <a:prstGeom prst="rect">
            <a:avLst/>
          </a:prstGeom>
          <a:noFill/>
        </p:spPr>
        <p:txBody>
          <a:bodyPr wrap="square" rtlCol="0">
            <a:spAutoFit/>
          </a:bodyPr>
          <a:lstStyle/>
          <a:p>
            <a:r>
              <a:rPr lang="en-US" dirty="0" smtClean="0"/>
              <a:t>Figure 11-2</a:t>
            </a:r>
            <a:endParaRPr lang="en-US" dirty="0"/>
          </a:p>
        </p:txBody>
      </p:sp>
    </p:spTree>
    <p:extLst>
      <p:ext uri="{BB962C8B-B14F-4D97-AF65-F5344CB8AC3E}">
        <p14:creationId xmlns:p14="http://schemas.microsoft.com/office/powerpoint/2010/main" val="3093753830"/>
      </p:ext>
    </p:extLst>
  </p:cSld>
  <p:clrMapOvr>
    <a:masterClrMapping/>
  </p:clrMapOvr>
  <p:transition>
    <p:rand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altLang="en-US" dirty="0" smtClean="0"/>
              <a:t>Approaches to Strategic </a:t>
            </a:r>
            <a:br>
              <a:rPr lang="en-US" altLang="en-US" dirty="0" smtClean="0"/>
            </a:br>
            <a:r>
              <a:rPr lang="en-US" altLang="en-US" dirty="0" smtClean="0"/>
              <a:t>Incentive Management</a:t>
            </a:r>
            <a:endParaRPr lang="en-US" dirty="0"/>
          </a:p>
        </p:txBody>
      </p:sp>
      <p:sp>
        <p:nvSpPr>
          <p:cNvPr id="403458" name="Rectangle 2"/>
          <p:cNvSpPr>
            <a:spLocks noGrp="1" noChangeArrowheads="1"/>
          </p:cNvSpPr>
          <p:nvPr>
            <p:ph idx="1"/>
          </p:nvPr>
        </p:nvSpPr>
        <p:spPr/>
        <p:txBody>
          <a:bodyPr>
            <a:normAutofit/>
          </a:bodyPr>
          <a:lstStyle/>
          <a:p>
            <a:pPr marL="0" indent="0">
              <a:buNone/>
            </a:pPr>
            <a:r>
              <a:rPr lang="en-US" dirty="0"/>
              <a:t>An effective way to achieve the desired strategic results through a reward system is </a:t>
            </a:r>
            <a:r>
              <a:rPr lang="en-US" dirty="0" smtClean="0"/>
              <a:t>to combine </a:t>
            </a:r>
            <a:r>
              <a:rPr lang="en-US" dirty="0"/>
              <a:t>the three approaches:</a:t>
            </a:r>
            <a:endParaRPr lang="en-US" altLang="en-US" dirty="0" smtClean="0"/>
          </a:p>
          <a:p>
            <a:pPr marL="514350" indent="-514350">
              <a:buFont typeface="+mj-lt"/>
              <a:buAutoNum type="arabicPeriod"/>
            </a:pPr>
            <a:r>
              <a:rPr lang="en-US" altLang="en-US" sz="3000" dirty="0" smtClean="0"/>
              <a:t>Segregate </a:t>
            </a:r>
            <a:r>
              <a:rPr lang="en-US" altLang="en-US" sz="3000" dirty="0" smtClean="0">
                <a:solidFill>
                  <a:schemeClr val="tx2">
                    <a:lumMod val="60000"/>
                    <a:lumOff val="40000"/>
                  </a:schemeClr>
                </a:solidFill>
              </a:rPr>
              <a:t>strategic funds </a:t>
            </a:r>
            <a:r>
              <a:rPr lang="en-US" altLang="en-US" sz="3000" dirty="0" smtClean="0"/>
              <a:t>from short-term funds</a:t>
            </a:r>
          </a:p>
          <a:p>
            <a:pPr marL="514350" indent="-514350">
              <a:buFont typeface="+mj-lt"/>
              <a:buAutoNum type="arabicPeriod"/>
            </a:pPr>
            <a:r>
              <a:rPr lang="en-US" altLang="en-US" sz="3000" dirty="0" smtClean="0"/>
              <a:t>Develop a </a:t>
            </a:r>
            <a:r>
              <a:rPr lang="en-US" altLang="en-US" sz="3000" dirty="0" smtClean="0">
                <a:solidFill>
                  <a:schemeClr val="tx2">
                    <a:lumMod val="60000"/>
                    <a:lumOff val="40000"/>
                  </a:schemeClr>
                </a:solidFill>
              </a:rPr>
              <a:t>weighted-factor chart </a:t>
            </a:r>
            <a:r>
              <a:rPr lang="en-US" altLang="en-US" sz="3000" dirty="0" smtClean="0"/>
              <a:t>for each SBU</a:t>
            </a:r>
          </a:p>
          <a:p>
            <a:pPr marL="514350" indent="-514350">
              <a:buFont typeface="+mj-lt"/>
              <a:buAutoNum type="arabicPeriod"/>
            </a:pPr>
            <a:r>
              <a:rPr lang="en-US" altLang="en-US" sz="3000" dirty="0" smtClean="0"/>
              <a:t>Measure performance </a:t>
            </a:r>
            <a:r>
              <a:rPr lang="en-US" altLang="en-US" sz="3000" dirty="0" smtClean="0">
                <a:solidFill>
                  <a:schemeClr val="tx2">
                    <a:lumMod val="60000"/>
                    <a:lumOff val="40000"/>
                  </a:schemeClr>
                </a:solidFill>
              </a:rPr>
              <a:t>based on </a:t>
            </a:r>
            <a:r>
              <a:rPr lang="en-US" altLang="en-US" sz="3000" dirty="0" smtClean="0"/>
              <a:t>pre-tax profit, weighted factors and long-term evaluation of the SBU’s performance</a:t>
            </a:r>
            <a:endParaRPr lang="en-US" altLang="en-US" sz="3000"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11-</a:t>
            </a:r>
            <a:fld id="{B662FF5D-DB24-4B85-834C-AC3EB70AF6CB}" type="slidenum">
              <a:rPr lang="en-US" altLang="en-US" smtClean="0"/>
              <a:pPr/>
              <a:t>34</a:t>
            </a:fld>
            <a:endParaRPr lang="en-US" altLang="en-US" dirty="0"/>
          </a:p>
        </p:txBody>
      </p:sp>
    </p:spTree>
    <p:extLst>
      <p:ext uri="{BB962C8B-B14F-4D97-AF65-F5344CB8AC3E}">
        <p14:creationId xmlns:p14="http://schemas.microsoft.com/office/powerpoint/2010/main" val="3591923631"/>
      </p:ext>
    </p:extLst>
  </p:cSld>
  <p:clrMapOvr>
    <a:masterClrMapping/>
  </p:clrMapOvr>
  <p:transition>
    <p:rand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smtClean="0"/>
              <a:t>Copyright © 2015 Pearson Education, Inc. </a:t>
            </a:r>
            <a:endParaRPr lang="en-US" dirty="0"/>
          </a:p>
        </p:txBody>
      </p:sp>
      <p:sp>
        <p:nvSpPr>
          <p:cNvPr id="4" name="Slide Number Placeholder 3"/>
          <p:cNvSpPr>
            <a:spLocks noGrp="1"/>
          </p:cNvSpPr>
          <p:nvPr>
            <p:ph type="sldNum" sz="quarter" idx="12"/>
          </p:nvPr>
        </p:nvSpPr>
        <p:spPr/>
        <p:txBody>
          <a:bodyPr/>
          <a:lstStyle/>
          <a:p>
            <a:r>
              <a:rPr lang="en-US" dirty="0" smtClean="0"/>
              <a:t>11-</a:t>
            </a:r>
            <a:fld id="{3BA836C6-F704-448B-94C4-5B456B503172}" type="slidenum">
              <a:rPr lang="en-US" smtClean="0"/>
              <a:pPr/>
              <a:t>35</a:t>
            </a:fld>
            <a:endParaRPr lang="en-US" dirty="0"/>
          </a:p>
        </p:txBody>
      </p:sp>
      <p:pic>
        <p:nvPicPr>
          <p:cNvPr id="1026" name="Picture 3" descr="3293795473_4752441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8978" y="2247900"/>
            <a:ext cx="7566044"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47514081"/>
      </p:ext>
    </p:extLst>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Measuring Performance</a:t>
            </a:r>
            <a:endParaRPr lang="en-US" dirty="0"/>
          </a:p>
        </p:txBody>
      </p:sp>
      <p:sp>
        <p:nvSpPr>
          <p:cNvPr id="378882" name="Rectangle 2"/>
          <p:cNvSpPr>
            <a:spLocks noGrp="1" noChangeArrowheads="1"/>
          </p:cNvSpPr>
          <p:nvPr>
            <p:ph idx="1"/>
          </p:nvPr>
        </p:nvSpPr>
        <p:spPr/>
        <p:txBody>
          <a:bodyPr>
            <a:normAutofit/>
          </a:bodyPr>
          <a:lstStyle/>
          <a:p>
            <a:r>
              <a:rPr lang="en-US" altLang="en-US" b="1" dirty="0" smtClean="0"/>
              <a:t>Performance</a:t>
            </a:r>
            <a:r>
              <a:rPr lang="en-US" altLang="en-US" dirty="0" smtClean="0"/>
              <a:t> </a:t>
            </a:r>
          </a:p>
          <a:p>
            <a:pPr lvl="1"/>
            <a:r>
              <a:rPr lang="en-US" altLang="en-US" dirty="0" smtClean="0"/>
              <a:t>end result of activity</a:t>
            </a:r>
          </a:p>
          <a:p>
            <a:endParaRPr lang="en-US" altLang="en-US" sz="500" dirty="0" smtClean="0"/>
          </a:p>
          <a:p>
            <a:r>
              <a:rPr lang="en-US" altLang="en-US" b="1" dirty="0" smtClean="0"/>
              <a:t>Steering controls </a:t>
            </a:r>
          </a:p>
          <a:p>
            <a:pPr lvl="1"/>
            <a:r>
              <a:rPr lang="en-US" altLang="en-US" dirty="0" smtClean="0"/>
              <a:t>measure variables that influence future profitability</a:t>
            </a:r>
          </a:p>
          <a:p>
            <a:r>
              <a:rPr lang="en-US" altLang="en-US" sz="3000" dirty="0" smtClean="0"/>
              <a:t>Cost per available seat mile (airlines)</a:t>
            </a:r>
          </a:p>
          <a:p>
            <a:r>
              <a:rPr lang="en-US" altLang="en-US" sz="3000" dirty="0" smtClean="0"/>
              <a:t>Inventory turnover ratio (retail)</a:t>
            </a:r>
          </a:p>
          <a:p>
            <a:r>
              <a:rPr lang="en-US" altLang="en-US" sz="3000" dirty="0" smtClean="0"/>
              <a:t>Customer satisfaction    </a:t>
            </a:r>
            <a:endParaRPr lang="en-US" altLang="en-US" sz="3000"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11-</a:t>
            </a:r>
            <a:fld id="{5B98A9DC-6DAB-4646-A103-78D31251BBF4}" type="slidenum">
              <a:rPr lang="en-US" altLang="en-US" smtClean="0"/>
              <a:pPr/>
              <a:t>4</a:t>
            </a:fld>
            <a:endParaRPr lang="en-US" altLang="en-US" dirty="0"/>
          </a:p>
        </p:txBody>
      </p:sp>
      <p:sp>
        <p:nvSpPr>
          <p:cNvPr id="9" name="Footer Placeholder 8"/>
          <p:cNvSpPr>
            <a:spLocks noGrp="1"/>
          </p:cNvSpPr>
          <p:nvPr>
            <p:ph type="ftr" sz="quarter" idx="11"/>
          </p:nvPr>
        </p:nvSpPr>
        <p:spPr/>
        <p:txBody>
          <a:bodyPr/>
          <a:lstStyle/>
          <a:p>
            <a:r>
              <a:rPr lang="en-US" dirty="0" smtClean="0"/>
              <a:t>Copyright © 2015 Pearson Education, Inc. </a:t>
            </a:r>
            <a:endParaRPr lang="en-US" dirty="0"/>
          </a:p>
        </p:txBody>
      </p:sp>
    </p:spTree>
    <p:extLst>
      <p:ext uri="{BB962C8B-B14F-4D97-AF65-F5344CB8AC3E}">
        <p14:creationId xmlns:p14="http://schemas.microsoft.com/office/powerpoint/2010/main" val="646627716"/>
      </p:ext>
    </p:extLst>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smtClean="0"/>
              <a:t>Types of Controls</a:t>
            </a:r>
            <a:endParaRPr lang="en-US" dirty="0"/>
          </a:p>
        </p:txBody>
      </p:sp>
      <p:sp>
        <p:nvSpPr>
          <p:cNvPr id="379906" name="Rectangle 2"/>
          <p:cNvSpPr>
            <a:spLocks noGrp="1" noChangeArrowheads="1"/>
          </p:cNvSpPr>
          <p:nvPr>
            <p:ph idx="1"/>
          </p:nvPr>
        </p:nvSpPr>
        <p:spPr/>
        <p:txBody>
          <a:bodyPr>
            <a:normAutofit lnSpcReduction="10000"/>
          </a:bodyPr>
          <a:lstStyle/>
          <a:p>
            <a:r>
              <a:rPr lang="en-US" altLang="en-US" b="1" dirty="0" smtClean="0"/>
              <a:t>Output controls</a:t>
            </a:r>
          </a:p>
          <a:p>
            <a:pPr lvl="1"/>
            <a:r>
              <a:rPr lang="en-US" altLang="en-US" dirty="0" smtClean="0"/>
              <a:t>specify what is to be accomplished by focusing on the end result through the use of objectives</a:t>
            </a:r>
          </a:p>
          <a:p>
            <a:endParaRPr lang="en-US" altLang="en-US" sz="500" dirty="0" smtClean="0"/>
          </a:p>
          <a:p>
            <a:r>
              <a:rPr lang="en-US" altLang="en-US" b="1" dirty="0" smtClean="0"/>
              <a:t>Behavior controls </a:t>
            </a:r>
          </a:p>
          <a:p>
            <a:pPr lvl="1"/>
            <a:r>
              <a:rPr lang="en-US" altLang="en-US" dirty="0" smtClean="0"/>
              <a:t>specify how something is done through policies, rules, standard operating procedures and orders from supervisors</a:t>
            </a:r>
          </a:p>
          <a:p>
            <a:endParaRPr lang="en-US" altLang="en-US" sz="500" dirty="0" smtClean="0"/>
          </a:p>
          <a:p>
            <a:r>
              <a:rPr lang="en-US" altLang="en-US" b="1" dirty="0" smtClean="0"/>
              <a:t>Input controls </a:t>
            </a:r>
          </a:p>
          <a:p>
            <a:pPr lvl="1"/>
            <a:r>
              <a:rPr lang="en-US" altLang="en-US" dirty="0" smtClean="0"/>
              <a:t>emphasize resources</a:t>
            </a:r>
          </a:p>
          <a:p>
            <a:endParaRPr lang="en-US" altLang="en-US" dirty="0" smtClean="0"/>
          </a:p>
          <a:p>
            <a:endParaRPr lang="en-US" altLang="en-US" dirty="0" smtClean="0"/>
          </a:p>
          <a:p>
            <a:endParaRPr lang="en-US" altLang="en-US" dirty="0" smtClean="0"/>
          </a:p>
          <a:p>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11-</a:t>
            </a:r>
            <a:fld id="{94E82954-F432-410E-85FB-4F03303980CB}" type="slidenum">
              <a:rPr lang="en-US" altLang="en-US" smtClean="0"/>
              <a:pPr/>
              <a:t>5</a:t>
            </a:fld>
            <a:endParaRPr lang="en-US" altLang="en-US" dirty="0"/>
          </a:p>
        </p:txBody>
      </p:sp>
    </p:spTree>
    <p:extLst>
      <p:ext uri="{BB962C8B-B14F-4D97-AF65-F5344CB8AC3E}">
        <p14:creationId xmlns:p14="http://schemas.microsoft.com/office/powerpoint/2010/main" val="3959751208"/>
      </p:ext>
    </p:extLst>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smtClean="0"/>
              <a:t>Activity-Based </a:t>
            </a:r>
            <a:r>
              <a:rPr lang="en-US" altLang="en-US" dirty="0" smtClean="0"/>
              <a:t>Costing</a:t>
            </a:r>
            <a:endParaRPr lang="en-US" dirty="0"/>
          </a:p>
        </p:txBody>
      </p:sp>
      <p:sp>
        <p:nvSpPr>
          <p:cNvPr id="380930" name="Rectangle 2"/>
          <p:cNvSpPr>
            <a:spLocks noGrp="1" noChangeArrowheads="1"/>
          </p:cNvSpPr>
          <p:nvPr>
            <p:ph idx="1"/>
          </p:nvPr>
        </p:nvSpPr>
        <p:spPr/>
        <p:txBody>
          <a:bodyPr/>
          <a:lstStyle/>
          <a:p>
            <a:r>
              <a:rPr lang="en-US" altLang="en-US" b="1" dirty="0" smtClean="0"/>
              <a:t>Activity-based </a:t>
            </a:r>
            <a:r>
              <a:rPr lang="en-US" altLang="en-US" b="1" dirty="0" smtClean="0"/>
              <a:t>costing</a:t>
            </a:r>
          </a:p>
          <a:p>
            <a:pPr lvl="1"/>
            <a:r>
              <a:rPr lang="en-US" altLang="en-US" dirty="0" smtClean="0"/>
              <a:t>allocates indirect and direct costs to individual product lines based on value-added activities going into that product</a:t>
            </a:r>
          </a:p>
          <a:p>
            <a:endParaRPr lang="en-US" altLang="en-US" sz="800" dirty="0" smtClean="0"/>
          </a:p>
          <a:p>
            <a:r>
              <a:rPr lang="en-US" altLang="en-US" dirty="0" smtClean="0"/>
              <a:t>Allows accountants to charge costs more accurately because it </a:t>
            </a:r>
            <a:r>
              <a:rPr lang="en-US" altLang="en-US" dirty="0" smtClean="0">
                <a:solidFill>
                  <a:schemeClr val="tx2">
                    <a:lumMod val="60000"/>
                    <a:lumOff val="40000"/>
                  </a:schemeClr>
                </a:solidFill>
              </a:rPr>
              <a:t>allocates overhead </a:t>
            </a:r>
            <a:r>
              <a:rPr lang="en-US" altLang="en-US" dirty="0" smtClean="0"/>
              <a:t>more precisely</a:t>
            </a:r>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11-</a:t>
            </a:r>
            <a:fld id="{0CC7171F-2C6F-4F52-95DE-CBD05A6C671B}" type="slidenum">
              <a:rPr lang="en-US" altLang="en-US" smtClean="0"/>
              <a:pPr/>
              <a:t>6</a:t>
            </a:fld>
            <a:endParaRPr lang="en-US" altLang="en-US" dirty="0"/>
          </a:p>
        </p:txBody>
      </p:sp>
    </p:spTree>
    <p:extLst>
      <p:ext uri="{BB962C8B-B14F-4D97-AF65-F5344CB8AC3E}">
        <p14:creationId xmlns:p14="http://schemas.microsoft.com/office/powerpoint/2010/main" val="4134048756"/>
      </p:ext>
    </p:extLst>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ltLang="en-US" dirty="0"/>
              <a:t>Enterprise Risk Management</a:t>
            </a:r>
            <a:endParaRPr lang="en-US" dirty="0"/>
          </a:p>
        </p:txBody>
      </p:sp>
      <p:sp>
        <p:nvSpPr>
          <p:cNvPr id="381954" name="Rectangle 2"/>
          <p:cNvSpPr>
            <a:spLocks noGrp="1" noChangeArrowheads="1"/>
          </p:cNvSpPr>
          <p:nvPr>
            <p:ph idx="1"/>
          </p:nvPr>
        </p:nvSpPr>
        <p:spPr/>
        <p:txBody>
          <a:bodyPr>
            <a:normAutofit/>
          </a:bodyPr>
          <a:lstStyle/>
          <a:p>
            <a:r>
              <a:rPr lang="en-US" altLang="en-US" b="1" dirty="0" smtClean="0"/>
              <a:t>Enterprise Risk Management </a:t>
            </a:r>
          </a:p>
          <a:p>
            <a:pPr lvl="1"/>
            <a:r>
              <a:rPr lang="en-US" altLang="en-US" dirty="0"/>
              <a:t>c</a:t>
            </a:r>
            <a:r>
              <a:rPr lang="en-US" altLang="en-US" dirty="0" smtClean="0"/>
              <a:t>orporate-wide</a:t>
            </a:r>
            <a:r>
              <a:rPr lang="en-US" altLang="en-US" dirty="0" smtClean="0"/>
              <a:t>, integrated process for managing uncertainties that could negatively or positively influence the achievement of objectives</a:t>
            </a:r>
          </a:p>
          <a:p>
            <a:endParaRPr lang="en-US" altLang="en-US" dirty="0" smtClean="0"/>
          </a:p>
          <a:p>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11-</a:t>
            </a:r>
            <a:fld id="{5956C6BB-D89E-44A1-806D-219B55276C28}" type="slidenum">
              <a:rPr lang="en-US" altLang="en-US" smtClean="0"/>
              <a:pPr/>
              <a:t>7</a:t>
            </a:fld>
            <a:endParaRPr lang="en-US" altLang="en-US" dirty="0"/>
          </a:p>
        </p:txBody>
      </p:sp>
    </p:spTree>
    <p:extLst>
      <p:ext uri="{BB962C8B-B14F-4D97-AF65-F5344CB8AC3E}">
        <p14:creationId xmlns:p14="http://schemas.microsoft.com/office/powerpoint/2010/main" val="1972549068"/>
      </p:ext>
    </p:extLst>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Enterprise Risk Management</a:t>
            </a:r>
            <a:endParaRPr lang="en-US" dirty="0"/>
          </a:p>
        </p:txBody>
      </p:sp>
      <p:sp>
        <p:nvSpPr>
          <p:cNvPr id="3" name="Content Placeholder 2"/>
          <p:cNvSpPr>
            <a:spLocks noGrp="1"/>
          </p:cNvSpPr>
          <p:nvPr>
            <p:ph idx="1"/>
          </p:nvPr>
        </p:nvSpPr>
        <p:spPr/>
        <p:txBody>
          <a:bodyPr>
            <a:normAutofit/>
          </a:bodyPr>
          <a:lstStyle/>
          <a:p>
            <a:pPr marL="0" indent="0">
              <a:buNone/>
            </a:pPr>
            <a:r>
              <a:rPr lang="en-US" dirty="0"/>
              <a:t>The process of </a:t>
            </a:r>
            <a:r>
              <a:rPr lang="en-US" dirty="0">
                <a:solidFill>
                  <a:schemeClr val="tx2">
                    <a:lumMod val="60000"/>
                    <a:lumOff val="40000"/>
                  </a:schemeClr>
                </a:solidFill>
              </a:rPr>
              <a:t>rating risks </a:t>
            </a:r>
            <a:r>
              <a:rPr lang="en-US" dirty="0"/>
              <a:t>involves three steps:</a:t>
            </a:r>
            <a:endParaRPr lang="en-US" altLang="en-US" dirty="0" smtClean="0"/>
          </a:p>
          <a:p>
            <a:pPr marL="514350" indent="-514350">
              <a:buFont typeface="+mj-lt"/>
              <a:buAutoNum type="arabicPeriod"/>
            </a:pPr>
            <a:r>
              <a:rPr lang="en-US" altLang="en-US" sz="3000" dirty="0" smtClean="0"/>
              <a:t>Identify </a:t>
            </a:r>
            <a:r>
              <a:rPr lang="en-US" altLang="en-US" sz="3000" dirty="0"/>
              <a:t>the risks using scenario analysis, </a:t>
            </a:r>
            <a:r>
              <a:rPr lang="en-US" altLang="en-US" sz="3000" dirty="0" smtClean="0"/>
              <a:t>brainstorming </a:t>
            </a:r>
            <a:r>
              <a:rPr lang="en-US" altLang="en-US" sz="3000" dirty="0"/>
              <a:t>or performing risk assessments</a:t>
            </a:r>
          </a:p>
          <a:p>
            <a:pPr marL="514350" indent="-514350">
              <a:buFont typeface="+mj-lt"/>
              <a:buAutoNum type="arabicPeriod"/>
            </a:pPr>
            <a:r>
              <a:rPr lang="en-US" altLang="en-US" sz="3000" dirty="0"/>
              <a:t>Rank the risks, using some scale of impact and likelihood</a:t>
            </a:r>
          </a:p>
          <a:p>
            <a:pPr marL="514350" indent="-514350">
              <a:buFont typeface="+mj-lt"/>
              <a:buAutoNum type="arabicPeriod"/>
            </a:pPr>
            <a:r>
              <a:rPr lang="en-US" altLang="en-US" sz="3000" dirty="0"/>
              <a:t>Measure the risks using some agreed-upon standard</a:t>
            </a:r>
          </a:p>
          <a:p>
            <a:endParaRPr 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11-</a:t>
            </a:r>
            <a:fld id="{3BA836C6-F704-448B-94C4-5B456B503172}" type="slidenum">
              <a:rPr lang="en-US" smtClean="0"/>
              <a:pPr/>
              <a:t>8</a:t>
            </a:fld>
            <a:endParaRPr lang="en-US" dirty="0"/>
          </a:p>
        </p:txBody>
      </p:sp>
    </p:spTree>
    <p:extLst>
      <p:ext uri="{BB962C8B-B14F-4D97-AF65-F5344CB8AC3E}">
        <p14:creationId xmlns:p14="http://schemas.microsoft.com/office/powerpoint/2010/main" val="4222713123"/>
      </p:ext>
    </p:extLst>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Traditional Financial Measures</a:t>
            </a:r>
          </a:p>
        </p:txBody>
      </p:sp>
      <p:sp>
        <p:nvSpPr>
          <p:cNvPr id="3" name="Content Placeholder 2"/>
          <p:cNvSpPr>
            <a:spLocks noGrp="1"/>
          </p:cNvSpPr>
          <p:nvPr>
            <p:ph idx="1"/>
          </p:nvPr>
        </p:nvSpPr>
        <p:spPr/>
        <p:txBody>
          <a:bodyPr/>
          <a:lstStyle/>
          <a:p>
            <a:r>
              <a:rPr lang="en-US" b="1" dirty="0" smtClean="0"/>
              <a:t>Return on </a:t>
            </a:r>
            <a:r>
              <a:rPr lang="en-US" b="1" dirty="0"/>
              <a:t>investment (</a:t>
            </a:r>
            <a:r>
              <a:rPr lang="en-US" b="1" dirty="0" smtClean="0"/>
              <a:t>ROI)</a:t>
            </a:r>
            <a:endParaRPr lang="en-US" dirty="0"/>
          </a:p>
          <a:p>
            <a:pPr lvl="1"/>
            <a:r>
              <a:rPr lang="en-US" dirty="0" smtClean="0"/>
              <a:t>result </a:t>
            </a:r>
            <a:r>
              <a:rPr lang="en-US" dirty="0"/>
              <a:t>of dividing net income before taxes by the </a:t>
            </a:r>
            <a:r>
              <a:rPr lang="en-US" dirty="0" smtClean="0"/>
              <a:t>total amount </a:t>
            </a:r>
            <a:r>
              <a:rPr lang="en-US" dirty="0"/>
              <a:t>invested in the company (typically measured by total assets</a:t>
            </a:r>
            <a:r>
              <a:rPr lang="en-US" dirty="0" smtClean="0"/>
              <a:t>)</a:t>
            </a:r>
          </a:p>
          <a:p>
            <a:r>
              <a:rPr lang="en-US" b="1" dirty="0"/>
              <a:t>Earnings per share (</a:t>
            </a:r>
            <a:r>
              <a:rPr lang="en-US" b="1" dirty="0" smtClean="0"/>
              <a:t>EPS)</a:t>
            </a:r>
            <a:endParaRPr lang="en-US" dirty="0"/>
          </a:p>
          <a:p>
            <a:pPr lvl="1"/>
            <a:r>
              <a:rPr lang="en-US" dirty="0" smtClean="0"/>
              <a:t>dividing </a:t>
            </a:r>
            <a:r>
              <a:rPr lang="en-US" dirty="0"/>
              <a:t>net earnings by the amount of </a:t>
            </a:r>
            <a:r>
              <a:rPr lang="en-US" dirty="0" smtClean="0"/>
              <a:t>common stock</a:t>
            </a:r>
            <a:endParaRPr 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11-</a:t>
            </a:r>
            <a:fld id="{3BA836C6-F704-448B-94C4-5B456B503172}" type="slidenum">
              <a:rPr lang="en-US" smtClean="0"/>
              <a:pPr/>
              <a:t>9</a:t>
            </a:fld>
            <a:endParaRPr lang="en-US" dirty="0"/>
          </a:p>
        </p:txBody>
      </p:sp>
    </p:spTree>
    <p:extLst>
      <p:ext uri="{BB962C8B-B14F-4D97-AF65-F5344CB8AC3E}">
        <p14:creationId xmlns:p14="http://schemas.microsoft.com/office/powerpoint/2010/main" val="2623311057"/>
      </p:ext>
    </p:extLst>
  </p:cSld>
  <p:clrMapOvr>
    <a:masterClrMapping/>
  </p:clrMapOvr>
  <p:transition>
    <p:random/>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284</TotalTime>
  <Words>3328</Words>
  <Application>Microsoft Office PowerPoint</Application>
  <PresentationFormat>On-screen Show (4:3)</PresentationFormat>
  <Paragraphs>358</Paragraphs>
  <Slides>35</Slides>
  <Notes>33</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Evaluation and Control</vt:lpstr>
      <vt:lpstr>Learning Objectives</vt:lpstr>
      <vt:lpstr>Evaluation and Control Process</vt:lpstr>
      <vt:lpstr>Measuring Performance</vt:lpstr>
      <vt:lpstr>Types of Controls</vt:lpstr>
      <vt:lpstr>Activity-Based Costing</vt:lpstr>
      <vt:lpstr>Enterprise Risk Management</vt:lpstr>
      <vt:lpstr>Enterprise Risk Management</vt:lpstr>
      <vt:lpstr>Traditional Financial Measures</vt:lpstr>
      <vt:lpstr>Traditional Financial Measures</vt:lpstr>
      <vt:lpstr>Nonfinancial Performance Measures Used by Internet Business Ventures</vt:lpstr>
      <vt:lpstr>Shareholder Value</vt:lpstr>
      <vt:lpstr>Shareholder Value</vt:lpstr>
      <vt:lpstr>Balanced Score Card</vt:lpstr>
      <vt:lpstr>Balanced Score Card</vt:lpstr>
      <vt:lpstr>Balanced Score Card</vt:lpstr>
      <vt:lpstr>Chairman-CEO Feedback Instrument</vt:lpstr>
      <vt:lpstr>Management Audit</vt:lpstr>
      <vt:lpstr>Strategic Audit</vt:lpstr>
      <vt:lpstr>Responsibility Centers</vt:lpstr>
      <vt:lpstr>Responsibility Centers</vt:lpstr>
      <vt:lpstr>Benchmarking</vt:lpstr>
      <vt:lpstr>Benchmarking</vt:lpstr>
      <vt:lpstr>Strategic Information Systems</vt:lpstr>
      <vt:lpstr>Strategic Information Systems</vt:lpstr>
      <vt:lpstr>Problems in Measuring Performance</vt:lpstr>
      <vt:lpstr>Short-Term Orientation</vt:lpstr>
      <vt:lpstr>Goal Displacement</vt:lpstr>
      <vt:lpstr>Goal Displacement</vt:lpstr>
      <vt:lpstr>Goal Displacement</vt:lpstr>
      <vt:lpstr>Guidelines for Proper Control</vt:lpstr>
      <vt:lpstr>Approaches to Strategic  Incentive Management</vt:lpstr>
      <vt:lpstr>Business Strength/ Competitive Position</vt:lpstr>
      <vt:lpstr>Approaches to Strategic  Incentive Management</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Bcox</dc:creator>
  <cp:lastModifiedBy>Editorial Services</cp:lastModifiedBy>
  <cp:revision>32</cp:revision>
  <dcterms:created xsi:type="dcterms:W3CDTF">2013-09-21T18:13:02Z</dcterms:created>
  <dcterms:modified xsi:type="dcterms:W3CDTF">2014-01-19T20:44:43Z</dcterms:modified>
</cp:coreProperties>
</file>