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273" r:id="rId3"/>
    <p:sldId id="258" r:id="rId4"/>
    <p:sldId id="274" r:id="rId5"/>
    <p:sldId id="276" r:id="rId6"/>
    <p:sldId id="275" r:id="rId7"/>
    <p:sldId id="277" r:id="rId8"/>
    <p:sldId id="278" r:id="rId9"/>
    <p:sldId id="279" r:id="rId10"/>
    <p:sldId id="280" r:id="rId11"/>
    <p:sldId id="281" r:id="rId12"/>
    <p:sldId id="282" r:id="rId13"/>
    <p:sldId id="266" r:id="rId14"/>
    <p:sldId id="267" r:id="rId15"/>
    <p:sldId id="283" r:id="rId16"/>
    <p:sldId id="284" r:id="rId17"/>
    <p:sldId id="285" r:id="rId18"/>
    <p:sldId id="269" r:id="rId19"/>
    <p:sldId id="270" r:id="rId20"/>
    <p:sldId id="286" r:id="rId21"/>
    <p:sldId id="25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55240" autoAdjust="0"/>
  </p:normalViewPr>
  <p:slideViewPr>
    <p:cSldViewPr>
      <p:cViewPr>
        <p:scale>
          <a:sx n="20" d="100"/>
          <a:sy n="20" d="100"/>
        </p:scale>
        <p:origin x="-3462" y="-5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82CA9-5BF2-47EC-95E8-DEB1C74C2FA6}" type="datetimeFigureOut">
              <a:rPr lang="en-US" smtClean="0"/>
              <a:pPr/>
              <a:t>1/19/2014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DF6FCA-8189-4B33-BBB6-90EB11C90991}" type="slidenum">
              <a:rPr lang="en-US" smtClean="0"/>
              <a:pPr/>
              <a:t>‹#›</a:t>
            </a:fld>
            <a:endParaRPr lang="en-US" dirty="0"/>
          </a:p>
        </p:txBody>
      </p:sp>
    </p:spTree>
    <p:extLst>
      <p:ext uri="{BB962C8B-B14F-4D97-AF65-F5344CB8AC3E}">
        <p14:creationId xmlns:p14="http://schemas.microsoft.com/office/powerpoint/2010/main" val="3301874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smtClean="0">
                <a:solidFill>
                  <a:schemeClr val="tx1"/>
                </a:solidFill>
                <a:latin typeface="+mn-lt"/>
                <a:ea typeface="+mn-ea"/>
                <a:cs typeface="+mn-cs"/>
              </a:rPr>
              <a:t>After reading this chapter, you should be able to: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Research the case situation as needed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Analyze financial statements by using ratios and common-size statements</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 the strategic audit as a method of organizing and analyzing case information</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a:t>
            </a:fld>
            <a:endParaRPr lang="en-US" dirty="0"/>
          </a:p>
        </p:txBody>
      </p:sp>
    </p:spTree>
    <p:extLst>
      <p:ext uri="{BB962C8B-B14F-4D97-AF65-F5344CB8AC3E}">
        <p14:creationId xmlns:p14="http://schemas.microsoft.com/office/powerpoint/2010/main" val="1947151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12–1 </a:t>
            </a:r>
            <a:r>
              <a:rPr lang="en-US" sz="1200" b="0" i="0" u="none" strike="noStrike" kern="1200" baseline="0" dirty="0" smtClean="0">
                <a:solidFill>
                  <a:schemeClr val="tx1"/>
                </a:solidFill>
                <a:latin typeface="+mn-lt"/>
                <a:ea typeface="+mn-ea"/>
                <a:cs typeface="+mn-cs"/>
              </a:rPr>
              <a:t>lists some of the most important financial ratios, which are (1) </a:t>
            </a:r>
            <a:r>
              <a:rPr lang="en-US" sz="1200" b="1" i="0" u="none" strike="noStrike" kern="1200" baseline="0" dirty="0" smtClean="0">
                <a:solidFill>
                  <a:schemeClr val="tx1"/>
                </a:solidFill>
                <a:latin typeface="+mn-lt"/>
                <a:ea typeface="+mn-ea"/>
                <a:cs typeface="+mn-cs"/>
              </a:rPr>
              <a:t>liquidity ratios,</a:t>
            </a:r>
            <a:r>
              <a:rPr lang="en-US" sz="1200" b="0" i="0" u="none" strike="noStrike" kern="1200" baseline="0" dirty="0" smtClean="0">
                <a:solidFill>
                  <a:schemeClr val="tx1"/>
                </a:solidFill>
                <a:latin typeface="+mn-lt"/>
                <a:ea typeface="+mn-ea"/>
                <a:cs typeface="+mn-cs"/>
              </a:rPr>
              <a:t> (2) </a:t>
            </a:r>
            <a:r>
              <a:rPr lang="en-US" sz="1200" b="1" i="0" u="none" strike="noStrike" kern="1200" baseline="0" dirty="0" smtClean="0">
                <a:solidFill>
                  <a:schemeClr val="tx1"/>
                </a:solidFill>
                <a:latin typeface="+mn-lt"/>
                <a:ea typeface="+mn-ea"/>
                <a:cs typeface="+mn-cs"/>
              </a:rPr>
              <a:t>profitability ratios,</a:t>
            </a:r>
            <a:r>
              <a:rPr lang="en-US" sz="1200" b="0" i="0" u="none" strike="noStrike" kern="1200" baseline="0" dirty="0" smtClean="0">
                <a:solidFill>
                  <a:schemeClr val="tx1"/>
                </a:solidFill>
                <a:latin typeface="+mn-lt"/>
                <a:ea typeface="+mn-ea"/>
                <a:cs typeface="+mn-cs"/>
              </a:rPr>
              <a:t> (3) </a:t>
            </a:r>
            <a:r>
              <a:rPr lang="en-US" sz="1200" b="1" i="0" u="none" strike="noStrike" kern="1200" baseline="0" dirty="0" smtClean="0">
                <a:solidFill>
                  <a:schemeClr val="tx1"/>
                </a:solidFill>
                <a:latin typeface="+mn-lt"/>
                <a:ea typeface="+mn-ea"/>
                <a:cs typeface="+mn-cs"/>
              </a:rPr>
              <a:t>activity </a:t>
            </a:r>
            <a:r>
              <a:rPr lang="en-US" sz="1200" b="1" i="0" u="none" strike="noStrike" kern="1200" baseline="0" dirty="0" smtClean="0">
                <a:solidFill>
                  <a:schemeClr val="tx1"/>
                </a:solidFill>
                <a:latin typeface="+mn-lt"/>
                <a:ea typeface="+mn-ea"/>
                <a:cs typeface="+mn-cs"/>
              </a:rPr>
              <a:t>ratios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(4) </a:t>
            </a:r>
            <a:r>
              <a:rPr lang="en-US" sz="1200" b="1" i="0" u="none" strike="noStrike" kern="1200" baseline="0" dirty="0" smtClean="0">
                <a:solidFill>
                  <a:schemeClr val="tx1"/>
                </a:solidFill>
                <a:latin typeface="+mn-lt"/>
                <a:ea typeface="+mn-ea"/>
                <a:cs typeface="+mn-cs"/>
              </a:rPr>
              <a:t>leverage ratios.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11</a:t>
            </a:fld>
            <a:endParaRPr lang="en-US" dirty="0"/>
          </a:p>
        </p:txBody>
      </p:sp>
    </p:spTree>
    <p:extLst>
      <p:ext uri="{BB962C8B-B14F-4D97-AF65-F5344CB8AC3E}">
        <p14:creationId xmlns:p14="http://schemas.microsoft.com/office/powerpoint/2010/main" val="1658361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ratios include</a:t>
            </a:r>
            <a:r>
              <a:rPr lang="en-US" baseline="0" dirty="0" smtClean="0"/>
              <a:t> the price/earnings ratio, divided payout ratio and the dividend yield on common stock</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12</a:t>
            </a:fld>
            <a:endParaRPr lang="en-US" dirty="0"/>
          </a:p>
        </p:txBody>
      </p:sp>
    </p:spTree>
    <p:extLst>
      <p:ext uri="{BB962C8B-B14F-4D97-AF65-F5344CB8AC3E}">
        <p14:creationId xmlns:p14="http://schemas.microsoft.com/office/powerpoint/2010/main" val="3127659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7B6FF6-6BB6-4394-99BD-0FC52BEE1121}" type="slidenum">
              <a:rPr lang="en-US" altLang="en-US"/>
              <a:pPr/>
              <a:t>13</a:t>
            </a:fld>
            <a:endParaRPr lang="en-US" alt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As a minimum, undertake the following five steps in basic financial analysis.</a:t>
            </a:r>
          </a:p>
          <a:p>
            <a:r>
              <a:rPr lang="en-US" sz="1200" b="0" i="0" u="none" strike="noStrike" kern="1200" baseline="0" dirty="0" smtClean="0">
                <a:solidFill>
                  <a:schemeClr val="tx1"/>
                </a:solidFill>
                <a:latin typeface="+mn-lt"/>
                <a:ea typeface="+mn-ea"/>
                <a:cs typeface="+mn-cs"/>
              </a:rPr>
              <a:t>1. </a:t>
            </a:r>
            <a:r>
              <a:rPr lang="en-US" sz="1200" b="1" i="0" u="none" strike="noStrike" kern="1200" baseline="0" dirty="0" smtClean="0">
                <a:solidFill>
                  <a:schemeClr val="tx1"/>
                </a:solidFill>
                <a:latin typeface="+mn-lt"/>
                <a:ea typeface="+mn-ea"/>
                <a:cs typeface="+mn-cs"/>
              </a:rPr>
              <a:t>Scrutinize historical income statements and balance sheets: </a:t>
            </a:r>
            <a:r>
              <a:rPr lang="en-US" sz="1200" b="0" i="0" u="none" strike="noStrike" kern="1200" baseline="0" dirty="0" smtClean="0">
                <a:solidFill>
                  <a:schemeClr val="tx1"/>
                </a:solidFill>
                <a:latin typeface="+mn-lt"/>
                <a:ea typeface="+mn-ea"/>
                <a:cs typeface="+mn-cs"/>
              </a:rPr>
              <a:t>These two basic statements provide most of the data needed for analysis. Statements of cash flow may also be useful.</a:t>
            </a:r>
          </a:p>
          <a:p>
            <a:r>
              <a:rPr lang="en-US" sz="1200" b="0" i="0" u="none" strike="noStrike" kern="1200" baseline="0" dirty="0" smtClean="0">
                <a:solidFill>
                  <a:schemeClr val="tx1"/>
                </a:solidFill>
                <a:latin typeface="+mn-lt"/>
                <a:ea typeface="+mn-ea"/>
                <a:cs typeface="+mn-cs"/>
              </a:rPr>
              <a:t>2. </a:t>
            </a:r>
            <a:r>
              <a:rPr lang="en-US" sz="1200" b="1" i="0" u="none" strike="noStrike" kern="1200" baseline="0" dirty="0" smtClean="0">
                <a:solidFill>
                  <a:schemeClr val="tx1"/>
                </a:solidFill>
                <a:latin typeface="+mn-lt"/>
                <a:ea typeface="+mn-ea"/>
                <a:cs typeface="+mn-cs"/>
              </a:rPr>
              <a:t>Compare historical statements over time </a:t>
            </a:r>
            <a:r>
              <a:rPr lang="en-US" sz="1200" b="0" i="0" u="none" strike="noStrike" kern="1200" baseline="0" dirty="0" smtClean="0">
                <a:solidFill>
                  <a:schemeClr val="tx1"/>
                </a:solidFill>
                <a:latin typeface="+mn-lt"/>
                <a:ea typeface="+mn-ea"/>
                <a:cs typeface="+mn-cs"/>
              </a:rPr>
              <a:t>if a series of statements is available.</a:t>
            </a:r>
          </a:p>
          <a:p>
            <a:r>
              <a:rPr lang="en-US" sz="1200" b="0" i="0" u="none" strike="noStrike" kern="1200" baseline="0" dirty="0" smtClean="0">
                <a:solidFill>
                  <a:schemeClr val="tx1"/>
                </a:solidFill>
                <a:latin typeface="+mn-lt"/>
                <a:ea typeface="+mn-ea"/>
                <a:cs typeface="+mn-cs"/>
              </a:rPr>
              <a:t>3. </a:t>
            </a:r>
            <a:r>
              <a:rPr lang="en-US" sz="1200" b="1" i="0" u="none" strike="noStrike" kern="1200" baseline="0" dirty="0" smtClean="0">
                <a:solidFill>
                  <a:schemeClr val="tx1"/>
                </a:solidFill>
                <a:latin typeface="+mn-lt"/>
                <a:ea typeface="+mn-ea"/>
                <a:cs typeface="+mn-cs"/>
              </a:rPr>
              <a:t>Calculate changes that occur in individual categories from year to year, </a:t>
            </a:r>
            <a:r>
              <a:rPr lang="en-US" sz="1200" b="0" i="0" u="none" strike="noStrike" kern="1200" baseline="0" dirty="0" smtClean="0">
                <a:solidFill>
                  <a:schemeClr val="tx1"/>
                </a:solidFill>
                <a:latin typeface="+mn-lt"/>
                <a:ea typeface="+mn-ea"/>
                <a:cs typeface="+mn-cs"/>
              </a:rPr>
              <a:t>as well as the cumulative total change.</a:t>
            </a:r>
          </a:p>
          <a:p>
            <a:r>
              <a:rPr lang="en-US" sz="1200" b="0" i="0" u="none" strike="noStrike" kern="1200" baseline="0" dirty="0" smtClean="0">
                <a:solidFill>
                  <a:schemeClr val="tx1"/>
                </a:solidFill>
                <a:latin typeface="+mn-lt"/>
                <a:ea typeface="+mn-ea"/>
                <a:cs typeface="+mn-cs"/>
              </a:rPr>
              <a:t>4. </a:t>
            </a:r>
            <a:r>
              <a:rPr lang="en-US" sz="1200" b="1" i="0" u="none" strike="noStrike" kern="1200" baseline="0" dirty="0" smtClean="0">
                <a:solidFill>
                  <a:schemeClr val="tx1"/>
                </a:solidFill>
                <a:latin typeface="+mn-lt"/>
                <a:ea typeface="+mn-ea"/>
                <a:cs typeface="+mn-cs"/>
              </a:rPr>
              <a:t>Determine the change as a percentage </a:t>
            </a:r>
            <a:r>
              <a:rPr lang="en-US" sz="1200" b="0" i="0" u="none" strike="noStrike" kern="1200" baseline="0" dirty="0" smtClean="0">
                <a:solidFill>
                  <a:schemeClr val="tx1"/>
                </a:solidFill>
                <a:latin typeface="+mn-lt"/>
                <a:ea typeface="+mn-ea"/>
                <a:cs typeface="+mn-cs"/>
              </a:rPr>
              <a:t>as well as an absolute amount.</a:t>
            </a:r>
          </a:p>
          <a:p>
            <a:r>
              <a:rPr lang="en-US" sz="1200" b="0" i="0" u="none" strike="noStrike" kern="1200" baseline="0" dirty="0" smtClean="0">
                <a:solidFill>
                  <a:schemeClr val="tx1"/>
                </a:solidFill>
                <a:latin typeface="+mn-lt"/>
                <a:ea typeface="+mn-ea"/>
                <a:cs typeface="+mn-cs"/>
              </a:rPr>
              <a:t>5. </a:t>
            </a:r>
            <a:r>
              <a:rPr lang="en-US" sz="1200" b="1" i="0" u="none" strike="noStrike" kern="1200" baseline="0" dirty="0" smtClean="0">
                <a:solidFill>
                  <a:schemeClr val="tx1"/>
                </a:solidFill>
                <a:latin typeface="+mn-lt"/>
                <a:ea typeface="+mn-ea"/>
                <a:cs typeface="+mn-cs"/>
              </a:rPr>
              <a:t>Adjust for inflation </a:t>
            </a:r>
            <a:r>
              <a:rPr lang="en-US" sz="1200" b="0" i="0" u="none" strike="noStrike" kern="1200" baseline="0" dirty="0" smtClean="0">
                <a:solidFill>
                  <a:schemeClr val="tx1"/>
                </a:solidFill>
                <a:latin typeface="+mn-lt"/>
                <a:ea typeface="+mn-ea"/>
                <a:cs typeface="+mn-cs"/>
              </a:rPr>
              <a:t>if that was a significant factor.</a:t>
            </a:r>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BAD408-0550-4786-A50E-3E2877C553B6}" type="slidenum">
              <a:rPr lang="en-US" altLang="en-US"/>
              <a:pPr/>
              <a:t>14</a:t>
            </a:fld>
            <a:endParaRPr lang="en-US" altLang="en-US" dirty="0"/>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Common-size statements </a:t>
            </a:r>
            <a:r>
              <a:rPr lang="en-US" sz="1200" b="0" i="0" u="none" strike="noStrike" kern="1200" baseline="0" dirty="0" smtClean="0">
                <a:solidFill>
                  <a:schemeClr val="tx1"/>
                </a:solidFill>
                <a:latin typeface="+mn-lt"/>
                <a:ea typeface="+mn-ea"/>
                <a:cs typeface="+mn-cs"/>
              </a:rPr>
              <a:t>are income statements and balance sheets in which the dollar figures have been converted into percentages. These statements are used to identify trends in each of the </a:t>
            </a:r>
            <a:r>
              <a:rPr lang="en-US" sz="1200" b="0" i="0" u="none" strike="noStrike" kern="1200" baseline="0" dirty="0" smtClean="0">
                <a:solidFill>
                  <a:schemeClr val="tx1"/>
                </a:solidFill>
                <a:latin typeface="+mn-lt"/>
                <a:ea typeface="+mn-ea"/>
                <a:cs typeface="+mn-cs"/>
              </a:rPr>
              <a:t>categories.</a:t>
            </a:r>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Common-size statements are especially helpful in developing scenarios and pro forma statements because they provide a series of historical relationships (for example, cost of goods sold to sales, interest to sales, and inventories as a percentage of assets) from which you can estimate the future with your scenario assumptions for each year.</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15</a:t>
            </a:fld>
            <a:endParaRPr lang="en-US" dirty="0"/>
          </a:p>
        </p:txBody>
      </p:sp>
    </p:spTree>
    <p:extLst>
      <p:ext uri="{BB962C8B-B14F-4D97-AF65-F5344CB8AC3E}">
        <p14:creationId xmlns:p14="http://schemas.microsoft.com/office/powerpoint/2010/main" val="271444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the corporation being studied appears to be in poor financial condition, use </a:t>
            </a:r>
            <a:r>
              <a:rPr lang="en-US" sz="1200" b="1" i="0" u="none" strike="noStrike" kern="1200" baseline="0" dirty="0" smtClean="0">
                <a:solidFill>
                  <a:schemeClr val="tx1"/>
                </a:solidFill>
                <a:latin typeface="+mn-lt"/>
                <a:ea typeface="+mn-ea"/>
                <a:cs typeface="+mn-cs"/>
              </a:rPr>
              <a:t>Altman’s Z-Value Bankruptcy Formula </a:t>
            </a:r>
            <a:r>
              <a:rPr lang="en-US" sz="1200" b="0" i="0" u="none" strike="noStrike" kern="1200" baseline="0" dirty="0" smtClean="0">
                <a:solidFill>
                  <a:schemeClr val="tx1"/>
                </a:solidFill>
                <a:latin typeface="+mn-lt"/>
                <a:ea typeface="+mn-ea"/>
                <a:cs typeface="+mn-cs"/>
              </a:rPr>
              <a:t>to calculate its likelihood of going bankrupt. The </a:t>
            </a:r>
            <a:r>
              <a:rPr lang="en-US" sz="1200" b="0" i="1" u="none" strike="noStrike" kern="1200" baseline="0" dirty="0" smtClean="0">
                <a:solidFill>
                  <a:schemeClr val="tx1"/>
                </a:solidFill>
                <a:latin typeface="+mn-lt"/>
                <a:ea typeface="+mn-ea"/>
                <a:cs typeface="+mn-cs"/>
              </a:rPr>
              <a:t>Z-value </a:t>
            </a:r>
            <a:r>
              <a:rPr lang="en-US" sz="1200" b="0" i="0" u="none" strike="noStrike" kern="1200" baseline="0" dirty="0" smtClean="0">
                <a:solidFill>
                  <a:schemeClr val="tx1"/>
                </a:solidFill>
                <a:latin typeface="+mn-lt"/>
                <a:ea typeface="+mn-ea"/>
                <a:cs typeface="+mn-cs"/>
              </a:rPr>
              <a:t>formula combines five ratios by weighting them according to their importance to a corporation’s financial strength.</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16</a:t>
            </a:fld>
            <a:endParaRPr lang="en-US" dirty="0"/>
          </a:p>
        </p:txBody>
      </p:sp>
    </p:spTree>
    <p:extLst>
      <p:ext uri="{BB962C8B-B14F-4D97-AF65-F5344CB8AC3E}">
        <p14:creationId xmlns:p14="http://schemas.microsoft.com/office/powerpoint/2010/main" val="2106811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a:t>
            </a:r>
            <a:r>
              <a:rPr lang="en-US" sz="1200" b="1" i="0" u="none" strike="noStrike" kern="1200" baseline="0" dirty="0" smtClean="0">
                <a:solidFill>
                  <a:schemeClr val="tx1"/>
                </a:solidFill>
                <a:latin typeface="+mn-lt"/>
                <a:ea typeface="+mn-ea"/>
                <a:cs typeface="+mn-cs"/>
              </a:rPr>
              <a:t>index of sustainable growth </a:t>
            </a:r>
            <a:r>
              <a:rPr lang="en-US" sz="1200" b="0" i="0" u="none" strike="noStrike" kern="1200" baseline="0" dirty="0" smtClean="0">
                <a:solidFill>
                  <a:schemeClr val="tx1"/>
                </a:solidFill>
                <a:latin typeface="+mn-lt"/>
                <a:ea typeface="+mn-ea"/>
                <a:cs typeface="+mn-cs"/>
              </a:rPr>
              <a:t>is useful to learn whether a company embarking on a growth strategy will need to take on debt to fund this growth. The index indicates how much of the growth rate of sales can be sustained by internally generated funds.</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17</a:t>
            </a:fld>
            <a:endParaRPr lang="en-US" dirty="0"/>
          </a:p>
        </p:txBody>
      </p:sp>
    </p:spTree>
    <p:extLst>
      <p:ext uri="{BB962C8B-B14F-4D97-AF65-F5344CB8AC3E}">
        <p14:creationId xmlns:p14="http://schemas.microsoft.com/office/powerpoint/2010/main" val="530026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67899-52C6-4283-BA2B-49EF883B7BF9}" type="slidenum">
              <a:rPr lang="en-US" altLang="en-US"/>
              <a:pPr/>
              <a:t>18</a:t>
            </a:fld>
            <a:endParaRPr lang="en-US" altLang="en-US" dirty="0"/>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r>
              <a:rPr lang="en-US" sz="1200" b="1" i="0" u="none" strike="noStrike" kern="1200" baseline="0" dirty="0" smtClean="0">
                <a:solidFill>
                  <a:schemeClr val="tx1"/>
                </a:solidFill>
                <a:latin typeface="+mn-lt"/>
                <a:ea typeface="+mn-ea"/>
                <a:cs typeface="+mn-cs"/>
              </a:rPr>
              <a:t>Constant dollars </a:t>
            </a:r>
            <a:r>
              <a:rPr lang="en-US" sz="1200" b="0" i="0" u="none" strike="noStrike" kern="1200" baseline="0" dirty="0" smtClean="0">
                <a:solidFill>
                  <a:schemeClr val="tx1"/>
                </a:solidFill>
                <a:latin typeface="+mn-lt"/>
                <a:ea typeface="+mn-ea"/>
                <a:cs typeface="+mn-cs"/>
              </a:rPr>
              <a:t>are dollars adjusted for inflation to make them comparable over various years. The </a:t>
            </a:r>
            <a:r>
              <a:rPr lang="en-US" sz="1200" b="1" i="0" u="none" strike="noStrike" kern="1200" baseline="0" dirty="0" smtClean="0">
                <a:solidFill>
                  <a:schemeClr val="tx1"/>
                </a:solidFill>
                <a:latin typeface="+mn-lt"/>
                <a:ea typeface="+mn-ea"/>
                <a:cs typeface="+mn-cs"/>
              </a:rPr>
              <a:t>prime interest </a:t>
            </a:r>
            <a:r>
              <a:rPr lang="en-US" sz="1200" b="1" i="0" u="none" strike="noStrike" kern="1200" baseline="0" dirty="0" smtClean="0">
                <a:solidFill>
                  <a:schemeClr val="tx1"/>
                </a:solidFill>
                <a:latin typeface="+mn-lt"/>
                <a:ea typeface="+mn-ea"/>
                <a:cs typeface="+mn-cs"/>
              </a:rPr>
              <a:t>rate </a:t>
            </a:r>
            <a:r>
              <a:rPr lang="en-US" sz="1200" b="0" i="0" u="none" strike="noStrike" kern="1200" baseline="0" dirty="0" smtClean="0">
                <a:solidFill>
                  <a:schemeClr val="tx1"/>
                </a:solidFill>
                <a:latin typeface="+mn-lt"/>
                <a:ea typeface="+mn-ea"/>
                <a:cs typeface="+mn-cs"/>
              </a:rPr>
              <a:t>is </a:t>
            </a:r>
            <a:r>
              <a:rPr lang="en-US" sz="1200" b="0" i="0" u="none" strike="noStrike" kern="1200" baseline="0" dirty="0" smtClean="0">
                <a:solidFill>
                  <a:schemeClr val="tx1"/>
                </a:solidFill>
                <a:latin typeface="+mn-lt"/>
                <a:ea typeface="+mn-ea"/>
                <a:cs typeface="+mn-cs"/>
              </a:rPr>
              <a:t>the rate of interest banks charge on their lowest-risk loans. </a:t>
            </a:r>
            <a:r>
              <a:rPr lang="en-US" sz="1200" b="1" i="0" u="none" strike="noStrike" kern="1200" baseline="0" dirty="0" smtClean="0">
                <a:solidFill>
                  <a:schemeClr val="tx1"/>
                </a:solidFill>
                <a:latin typeface="+mn-lt"/>
                <a:ea typeface="+mn-ea"/>
                <a:cs typeface="+mn-cs"/>
              </a:rPr>
              <a:t>GDP</a:t>
            </a:r>
            <a:r>
              <a:rPr lang="en-US" sz="1200" b="0" i="0" u="none" strike="noStrike" kern="1200" baseline="0" dirty="0" smtClean="0">
                <a:solidFill>
                  <a:schemeClr val="tx1"/>
                </a:solidFill>
                <a:latin typeface="+mn-lt"/>
                <a:ea typeface="+mn-ea"/>
                <a:cs typeface="+mn-cs"/>
              </a:rPr>
              <a:t> is used worldwide and measures the total output of goods and services within a country’s borders.</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69A380-3E4D-4262-988A-197206FDF152}" type="slidenum">
              <a:rPr lang="en-US" altLang="en-US"/>
              <a:pPr/>
              <a:t>19</a:t>
            </a:fld>
            <a:endParaRPr lang="en-US" altLang="en-US" dirty="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One way to adjust for inflation in the United States is to use the consumer price index (CPI), as given in </a:t>
            </a:r>
            <a:r>
              <a:rPr lang="en-US" sz="1200" b="1" i="0" u="none" strike="noStrike" kern="1200" baseline="0" dirty="0" smtClean="0">
                <a:solidFill>
                  <a:schemeClr val="tx1"/>
                </a:solidFill>
                <a:latin typeface="+mn-lt"/>
                <a:ea typeface="+mn-ea"/>
                <a:cs typeface="+mn-cs"/>
              </a:rPr>
              <a:t>Table 12–2.</a:t>
            </a:r>
            <a:r>
              <a:rPr lang="en-US" sz="1200" b="0" i="0" u="none" strike="noStrike" kern="1200" baseline="0" dirty="0" smtClean="0">
                <a:solidFill>
                  <a:schemeClr val="tx1"/>
                </a:solidFill>
                <a:latin typeface="+mn-lt"/>
                <a:ea typeface="+mn-ea"/>
                <a:cs typeface="+mn-cs"/>
              </a:rPr>
              <a:t> Another helpful analytical aid provided in </a:t>
            </a:r>
            <a:r>
              <a:rPr lang="en-US" sz="1200" b="1" i="0" u="none" strike="noStrike" kern="1200" baseline="0" dirty="0" smtClean="0">
                <a:solidFill>
                  <a:schemeClr val="tx1"/>
                </a:solidFill>
                <a:latin typeface="+mn-lt"/>
                <a:ea typeface="+mn-ea"/>
                <a:cs typeface="+mn-cs"/>
              </a:rPr>
              <a:t>Table 12–2 </a:t>
            </a:r>
            <a:r>
              <a:rPr lang="en-US" sz="1200" b="0" i="0" u="none" strike="noStrike" kern="1200" baseline="0" dirty="0" smtClean="0">
                <a:solidFill>
                  <a:schemeClr val="tx1"/>
                </a:solidFill>
                <a:latin typeface="+mn-lt"/>
                <a:ea typeface="+mn-ea"/>
                <a:cs typeface="+mn-cs"/>
              </a:rPr>
              <a:t>is the </a:t>
            </a:r>
            <a:r>
              <a:rPr lang="en-US" sz="1200" b="1" i="0" u="none" strike="noStrike" kern="1200" baseline="0" dirty="0" smtClean="0">
                <a:solidFill>
                  <a:schemeClr val="tx1"/>
                </a:solidFill>
                <a:latin typeface="+mn-lt"/>
                <a:ea typeface="+mn-ea"/>
                <a:cs typeface="+mn-cs"/>
              </a:rPr>
              <a:t>prime interest rate. </a:t>
            </a:r>
            <a:r>
              <a:rPr lang="en-US" sz="1200" b="0" i="0" u="none" strike="noStrike" kern="1200" baseline="0" dirty="0" smtClean="0">
                <a:solidFill>
                  <a:schemeClr val="tx1"/>
                </a:solidFill>
                <a:latin typeface="+mn-lt"/>
                <a:ea typeface="+mn-ea"/>
                <a:cs typeface="+mn-cs"/>
              </a:rPr>
              <a:t>In preparing a scenario for your pro forma financial statements, you may want to use the </a:t>
            </a:r>
            <a:r>
              <a:rPr lang="en-US" sz="1200" b="1" i="0" u="none" strike="noStrike" kern="1200" baseline="0" dirty="0" smtClean="0">
                <a:solidFill>
                  <a:schemeClr val="tx1"/>
                </a:solidFill>
                <a:latin typeface="+mn-lt"/>
                <a:ea typeface="+mn-ea"/>
                <a:cs typeface="+mn-cs"/>
              </a:rPr>
              <a:t>gross domestic product (GDP) </a:t>
            </a:r>
            <a:r>
              <a:rPr lang="en-US" sz="1200" b="0" i="0" u="none" strike="noStrike" kern="1200" baseline="0" dirty="0" smtClean="0">
                <a:solidFill>
                  <a:schemeClr val="tx1"/>
                </a:solidFill>
                <a:latin typeface="+mn-lt"/>
                <a:ea typeface="+mn-ea"/>
                <a:cs typeface="+mn-cs"/>
              </a:rPr>
              <a:t>from </a:t>
            </a:r>
            <a:r>
              <a:rPr lang="en-US" sz="1200" b="1" i="0" u="none" strike="noStrike" kern="1200" baseline="0" dirty="0" smtClean="0">
                <a:solidFill>
                  <a:schemeClr val="tx1"/>
                </a:solidFill>
                <a:latin typeface="+mn-lt"/>
                <a:ea typeface="+mn-ea"/>
                <a:cs typeface="+mn-cs"/>
              </a:rPr>
              <a:t>Table 12–2.</a:t>
            </a:r>
            <a:endParaRPr lang="en-US" altLang="en-US" b="1"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The </a:t>
            </a:r>
            <a:r>
              <a:rPr lang="en-US" b="0" dirty="0" smtClean="0"/>
              <a:t>strategic </a:t>
            </a:r>
            <a:r>
              <a:rPr lang="en-US" b="0" dirty="0" smtClean="0"/>
              <a:t>audit is an approach for both written and oral reports that provides a systematic method for successfully attacking a case. </a:t>
            </a:r>
            <a:r>
              <a:rPr lang="en-US" sz="1200" b="0" i="0" u="none" strike="noStrike" kern="1200" baseline="0" dirty="0" smtClean="0">
                <a:solidFill>
                  <a:schemeClr val="tx1"/>
                </a:solidFill>
                <a:latin typeface="+mn-lt"/>
                <a:ea typeface="+mn-ea"/>
                <a:cs typeface="+mn-cs"/>
              </a:rPr>
              <a:t>If you choose to use the strategic audit as a guide to the analysis of complex strategy cases, you may want to use the </a:t>
            </a:r>
            <a:r>
              <a:rPr lang="en-US" sz="1200" b="1" i="0" u="none" strike="noStrike" kern="1200" baseline="0" dirty="0" smtClean="0">
                <a:solidFill>
                  <a:schemeClr val="tx1"/>
                </a:solidFill>
                <a:latin typeface="+mn-lt"/>
                <a:ea typeface="+mn-ea"/>
                <a:cs typeface="+mn-cs"/>
              </a:rPr>
              <a:t>strategic audit worksheet </a:t>
            </a:r>
            <a:r>
              <a:rPr lang="en-US" sz="1200" b="0" i="0" u="none" strike="noStrike" kern="1200" baseline="0" dirty="0" smtClean="0">
                <a:solidFill>
                  <a:schemeClr val="tx1"/>
                </a:solidFill>
                <a:latin typeface="+mn-lt"/>
                <a:ea typeface="+mn-ea"/>
                <a:cs typeface="+mn-cs"/>
              </a:rPr>
              <a:t>in </a:t>
            </a:r>
            <a:r>
              <a:rPr lang="en-US" sz="1200" b="1" i="0" u="none" strike="noStrike" kern="1200" baseline="0" dirty="0" smtClean="0">
                <a:solidFill>
                  <a:schemeClr val="tx1"/>
                </a:solidFill>
                <a:latin typeface="+mn-lt"/>
                <a:ea typeface="+mn-ea"/>
                <a:cs typeface="+mn-cs"/>
              </a:rPr>
              <a:t>Figure 12–1</a:t>
            </a:r>
            <a:r>
              <a:rPr lang="en-US" sz="1200" b="0" i="0" u="none" strike="noStrike" kern="1200" baseline="0" dirty="0" smtClean="0">
                <a:solidFill>
                  <a:schemeClr val="tx1"/>
                </a:solidFill>
                <a:latin typeface="+mn-lt"/>
                <a:ea typeface="+mn-ea"/>
                <a:cs typeface="+mn-cs"/>
              </a:rPr>
              <a:t>.</a:t>
            </a:r>
            <a:endParaRPr lang="en-US" b="0"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20</a:t>
            </a:fld>
            <a:endParaRPr lang="en-US" dirty="0"/>
          </a:p>
        </p:txBody>
      </p:sp>
    </p:spTree>
    <p:extLst>
      <p:ext uri="{BB962C8B-B14F-4D97-AF65-F5344CB8AC3E}">
        <p14:creationId xmlns:p14="http://schemas.microsoft.com/office/powerpoint/2010/main" val="81083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589AF8-C38F-437A-85FD-FA93327249F1}" type="slidenum">
              <a:rPr lang="en-US" altLang="en-US"/>
              <a:pPr/>
              <a:t>3</a:t>
            </a:fld>
            <a:endParaRPr lang="en-US" altLang="en-US" dirty="0"/>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sz="1200" b="0" i="0" u="none" strike="noStrike" kern="1200" baseline="0" dirty="0" smtClean="0">
                <a:solidFill>
                  <a:schemeClr val="tx1"/>
                </a:solidFill>
                <a:latin typeface="+mn-lt"/>
                <a:ea typeface="+mn-ea"/>
                <a:cs typeface="+mn-cs"/>
              </a:rPr>
              <a:t>The case method offers the opportunity to move from a narrow, specialized view that emphasizes functional techniques to a broader, less precise analysis of the overall corporation. Cases present actual business situations and enable you to examine both successful and unsuccessful corporations. </a:t>
            </a:r>
            <a:endParaRPr lang="en-US"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You should not restrict yourself only to the information written in the case unless your instructor states otherwise. You should, if possible, undertake outside research about the environmental setting. Check the decision date of each case (typically the latest date mentioned in the case) to find out when the situation occurred and then screen the business periodicals for that time period.</a:t>
            </a:r>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4</a:t>
            </a:fld>
            <a:endParaRPr lang="en-US" dirty="0"/>
          </a:p>
        </p:txBody>
      </p:sp>
    </p:spTree>
    <p:extLst>
      <p:ext uri="{BB962C8B-B14F-4D97-AF65-F5344CB8AC3E}">
        <p14:creationId xmlns:p14="http://schemas.microsoft.com/office/powerpoint/2010/main" val="214551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Important Note: Don’t go beyond the decision date of the case in your research unless directed to do so by your instructor.</a:t>
            </a:r>
            <a:endParaRPr lang="en-US" i="0"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5</a:t>
            </a:fld>
            <a:endParaRPr lang="en-US" dirty="0"/>
          </a:p>
        </p:txBody>
      </p:sp>
    </p:spTree>
    <p:extLst>
      <p:ext uri="{BB962C8B-B14F-4D97-AF65-F5344CB8AC3E}">
        <p14:creationId xmlns:p14="http://schemas.microsoft.com/office/powerpoint/2010/main" val="3549640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smtClean="0"/>
              <a:t>Some </a:t>
            </a:r>
            <a:r>
              <a:rPr lang="en-US" dirty="0" smtClean="0"/>
              <a:t>available information sources </a:t>
            </a:r>
            <a:r>
              <a:rPr lang="en-US" dirty="0" smtClean="0"/>
              <a:t>are:</a:t>
            </a:r>
          </a:p>
          <a:p>
            <a:pPr marL="171450" indent="-171450">
              <a:buFont typeface="Arial" panose="020B0604020202020204" pitchFamily="34" charset="0"/>
              <a:buChar char="•"/>
            </a:pPr>
            <a:r>
              <a:rPr lang="en-US" dirty="0" smtClean="0"/>
              <a:t>Compustat</a:t>
            </a:r>
          </a:p>
          <a:p>
            <a:pPr marL="171450" indent="-171450">
              <a:buFont typeface="Arial" panose="020B0604020202020204" pitchFamily="34" charset="0"/>
              <a:buChar char="•"/>
            </a:pPr>
            <a:r>
              <a:rPr lang="en-US" dirty="0" smtClean="0"/>
              <a:t>Compact Disclosure</a:t>
            </a:r>
          </a:p>
          <a:p>
            <a:pPr marL="171450" indent="-171450">
              <a:buFont typeface="Arial" panose="020B0604020202020204" pitchFamily="34" charset="0"/>
              <a:buChar char="•"/>
            </a:pPr>
            <a:r>
              <a:rPr lang="en-US" dirty="0" smtClean="0"/>
              <a:t>Hoover’s</a:t>
            </a:r>
          </a:p>
          <a:p>
            <a:pPr marL="171450" indent="-171450">
              <a:buFont typeface="Arial" panose="020B0604020202020204" pitchFamily="34" charset="0"/>
              <a:buChar char="•"/>
            </a:pPr>
            <a:r>
              <a:rPr lang="en-US" dirty="0" smtClean="0"/>
              <a:t>EDGAR database</a:t>
            </a:r>
          </a:p>
          <a:p>
            <a:pPr marL="171450" indent="-171450">
              <a:buFont typeface="Arial" panose="020B0604020202020204" pitchFamily="34" charset="0"/>
              <a:buChar char="•"/>
            </a:pPr>
            <a:r>
              <a:rPr lang="en-US" dirty="0" smtClean="0"/>
              <a:t>Company’s annual report</a:t>
            </a:r>
          </a:p>
          <a:p>
            <a:pPr marL="171450" indent="-171450">
              <a:buFont typeface="Arial" panose="020B0604020202020204" pitchFamily="34" charset="0"/>
              <a:buChar char="•"/>
            </a:pPr>
            <a:r>
              <a:rPr lang="en-US" dirty="0" smtClean="0"/>
              <a:t>SEC 10-K form</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6</a:t>
            </a:fld>
            <a:endParaRPr lang="en-US" dirty="0"/>
          </a:p>
        </p:txBody>
      </p:sp>
    </p:spTree>
    <p:extLst>
      <p:ext uri="{BB962C8B-B14F-4D97-AF65-F5344CB8AC3E}">
        <p14:creationId xmlns:p14="http://schemas.microsoft.com/office/powerpoint/2010/main" val="67250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review of key financial ratios can help you assess a company’s overall situation and pinpoint some problem areas. </a:t>
            </a:r>
            <a:endParaRPr lang="en-US" sz="100" dirty="0" smtClean="0"/>
          </a:p>
          <a:p>
            <a:r>
              <a:rPr lang="en-US" dirty="0" smtClean="0"/>
              <a:t>Ratios are useful regardless of firm size and enable you to compare a company’s ratios with industry averages.</a:t>
            </a:r>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7</a:t>
            </a:fld>
            <a:endParaRPr lang="en-US" dirty="0"/>
          </a:p>
        </p:txBody>
      </p:sp>
    </p:spTree>
    <p:extLst>
      <p:ext uri="{BB962C8B-B14F-4D97-AF65-F5344CB8AC3E}">
        <p14:creationId xmlns:p14="http://schemas.microsoft.com/office/powerpoint/2010/main" val="350713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12–1 </a:t>
            </a:r>
            <a:r>
              <a:rPr lang="en-US" sz="1200" b="0" i="0" u="none" strike="noStrike" kern="1200" baseline="0" dirty="0" smtClean="0">
                <a:solidFill>
                  <a:schemeClr val="tx1"/>
                </a:solidFill>
                <a:latin typeface="+mn-lt"/>
                <a:ea typeface="+mn-ea"/>
                <a:cs typeface="+mn-cs"/>
              </a:rPr>
              <a:t>lists some of the most important financial ratios, which are (1) </a:t>
            </a:r>
            <a:r>
              <a:rPr lang="en-US" sz="1200" b="1" i="0" u="none" strike="noStrike" kern="1200" baseline="0" dirty="0" smtClean="0">
                <a:solidFill>
                  <a:schemeClr val="tx1"/>
                </a:solidFill>
                <a:latin typeface="+mn-lt"/>
                <a:ea typeface="+mn-ea"/>
                <a:cs typeface="+mn-cs"/>
              </a:rPr>
              <a:t>liquidity ratios,</a:t>
            </a:r>
            <a:r>
              <a:rPr lang="en-US" sz="1200" b="0" i="0" u="none" strike="noStrike" kern="1200" baseline="0" dirty="0" smtClean="0">
                <a:solidFill>
                  <a:schemeClr val="tx1"/>
                </a:solidFill>
                <a:latin typeface="+mn-lt"/>
                <a:ea typeface="+mn-ea"/>
                <a:cs typeface="+mn-cs"/>
              </a:rPr>
              <a:t> (2) </a:t>
            </a:r>
            <a:r>
              <a:rPr lang="en-US" sz="1200" b="1" i="0" u="none" strike="noStrike" kern="1200" baseline="0" dirty="0" smtClean="0">
                <a:solidFill>
                  <a:schemeClr val="tx1"/>
                </a:solidFill>
                <a:latin typeface="+mn-lt"/>
                <a:ea typeface="+mn-ea"/>
                <a:cs typeface="+mn-cs"/>
              </a:rPr>
              <a:t>profitability ratios,</a:t>
            </a:r>
            <a:r>
              <a:rPr lang="en-US" sz="1200" b="0" i="0" u="none" strike="noStrike" kern="1200" baseline="0" dirty="0" smtClean="0">
                <a:solidFill>
                  <a:schemeClr val="tx1"/>
                </a:solidFill>
                <a:latin typeface="+mn-lt"/>
                <a:ea typeface="+mn-ea"/>
                <a:cs typeface="+mn-cs"/>
              </a:rPr>
              <a:t> (3) </a:t>
            </a:r>
            <a:r>
              <a:rPr lang="en-US" sz="1200" b="1" i="0" u="none" strike="noStrike" kern="1200" baseline="0" dirty="0" smtClean="0">
                <a:solidFill>
                  <a:schemeClr val="tx1"/>
                </a:solidFill>
                <a:latin typeface="+mn-lt"/>
                <a:ea typeface="+mn-ea"/>
                <a:cs typeface="+mn-cs"/>
              </a:rPr>
              <a:t>activity </a:t>
            </a:r>
            <a:r>
              <a:rPr lang="en-US" sz="1200" b="1" i="0" u="none" strike="noStrike" kern="1200" baseline="0" dirty="0" smtClean="0">
                <a:solidFill>
                  <a:schemeClr val="tx1"/>
                </a:solidFill>
                <a:latin typeface="+mn-lt"/>
                <a:ea typeface="+mn-ea"/>
                <a:cs typeface="+mn-cs"/>
              </a:rPr>
              <a:t>ratios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(4) </a:t>
            </a:r>
            <a:r>
              <a:rPr lang="en-US" sz="1200" b="1" i="0" u="none" strike="noStrike" kern="1200" baseline="0" dirty="0" smtClean="0">
                <a:solidFill>
                  <a:schemeClr val="tx1"/>
                </a:solidFill>
                <a:latin typeface="+mn-lt"/>
                <a:ea typeface="+mn-ea"/>
                <a:cs typeface="+mn-cs"/>
              </a:rPr>
              <a:t>leverage ratios.</a:t>
            </a:r>
            <a:endParaRPr lang="en-US" b="1"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8</a:t>
            </a:fld>
            <a:endParaRPr lang="en-US" dirty="0"/>
          </a:p>
        </p:txBody>
      </p:sp>
    </p:spTree>
    <p:extLst>
      <p:ext uri="{BB962C8B-B14F-4D97-AF65-F5344CB8AC3E}">
        <p14:creationId xmlns:p14="http://schemas.microsoft.com/office/powerpoint/2010/main" val="22895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12–1 </a:t>
            </a:r>
            <a:r>
              <a:rPr lang="en-US" sz="1200" b="0" i="0" u="none" strike="noStrike" kern="1200" baseline="0" dirty="0" smtClean="0">
                <a:solidFill>
                  <a:schemeClr val="tx1"/>
                </a:solidFill>
                <a:latin typeface="+mn-lt"/>
                <a:ea typeface="+mn-ea"/>
                <a:cs typeface="+mn-cs"/>
              </a:rPr>
              <a:t>lists some of the most important financial ratios, which are (1) </a:t>
            </a:r>
            <a:r>
              <a:rPr lang="en-US" sz="1200" b="1" i="0" u="none" strike="noStrike" kern="1200" baseline="0" dirty="0" smtClean="0">
                <a:solidFill>
                  <a:schemeClr val="tx1"/>
                </a:solidFill>
                <a:latin typeface="+mn-lt"/>
                <a:ea typeface="+mn-ea"/>
                <a:cs typeface="+mn-cs"/>
              </a:rPr>
              <a:t>liquidity ratios, </a:t>
            </a:r>
            <a:r>
              <a:rPr lang="en-US" sz="1200" b="0" i="0" u="none" strike="noStrike" kern="1200" baseline="0" dirty="0" smtClean="0">
                <a:solidFill>
                  <a:schemeClr val="tx1"/>
                </a:solidFill>
                <a:latin typeface="+mn-lt"/>
                <a:ea typeface="+mn-ea"/>
                <a:cs typeface="+mn-cs"/>
              </a:rPr>
              <a:t>(2) </a:t>
            </a:r>
            <a:r>
              <a:rPr lang="en-US" sz="1200" b="1" i="0" u="none" strike="noStrike" kern="1200" baseline="0" dirty="0" smtClean="0">
                <a:solidFill>
                  <a:schemeClr val="tx1"/>
                </a:solidFill>
                <a:latin typeface="+mn-lt"/>
                <a:ea typeface="+mn-ea"/>
                <a:cs typeface="+mn-cs"/>
              </a:rPr>
              <a:t>profitability ratios,</a:t>
            </a:r>
            <a:r>
              <a:rPr lang="en-US" sz="1200" b="0" i="0" u="none" strike="noStrike" kern="1200" baseline="0" dirty="0" smtClean="0">
                <a:solidFill>
                  <a:schemeClr val="tx1"/>
                </a:solidFill>
                <a:latin typeface="+mn-lt"/>
                <a:ea typeface="+mn-ea"/>
                <a:cs typeface="+mn-cs"/>
              </a:rPr>
              <a:t> (3) </a:t>
            </a:r>
            <a:r>
              <a:rPr lang="en-US" sz="1200" b="1" i="0" u="none" strike="noStrike" kern="1200" baseline="0" dirty="0" smtClean="0">
                <a:solidFill>
                  <a:schemeClr val="tx1"/>
                </a:solidFill>
                <a:latin typeface="+mn-lt"/>
                <a:ea typeface="+mn-ea"/>
                <a:cs typeface="+mn-cs"/>
              </a:rPr>
              <a:t>activity </a:t>
            </a:r>
            <a:r>
              <a:rPr lang="en-US" sz="1200" b="1" i="0" u="none" strike="noStrike" kern="1200" baseline="0" dirty="0" smtClean="0">
                <a:solidFill>
                  <a:schemeClr val="tx1"/>
                </a:solidFill>
                <a:latin typeface="+mn-lt"/>
                <a:ea typeface="+mn-ea"/>
                <a:cs typeface="+mn-cs"/>
              </a:rPr>
              <a:t>ratios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(4) </a:t>
            </a:r>
            <a:r>
              <a:rPr lang="en-US" sz="1200" b="1" i="0" u="none" strike="noStrike" kern="1200" baseline="0" dirty="0" smtClean="0">
                <a:solidFill>
                  <a:schemeClr val="tx1"/>
                </a:solidFill>
                <a:latin typeface="+mn-lt"/>
                <a:ea typeface="+mn-ea"/>
                <a:cs typeface="+mn-cs"/>
              </a:rPr>
              <a:t>leverage ratios.</a:t>
            </a:r>
            <a:endParaRPr lang="en-US" b="1"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9</a:t>
            </a:fld>
            <a:endParaRPr lang="en-US" dirty="0"/>
          </a:p>
        </p:txBody>
      </p:sp>
    </p:spTree>
    <p:extLst>
      <p:ext uri="{BB962C8B-B14F-4D97-AF65-F5344CB8AC3E}">
        <p14:creationId xmlns:p14="http://schemas.microsoft.com/office/powerpoint/2010/main" val="2597017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Table 12–1 </a:t>
            </a:r>
            <a:r>
              <a:rPr lang="en-US" sz="1200" b="0" i="0" u="none" strike="noStrike" kern="1200" baseline="0" dirty="0" smtClean="0">
                <a:solidFill>
                  <a:schemeClr val="tx1"/>
                </a:solidFill>
                <a:latin typeface="+mn-lt"/>
                <a:ea typeface="+mn-ea"/>
                <a:cs typeface="+mn-cs"/>
              </a:rPr>
              <a:t>lists some of the most important financial ratios, which are (1) </a:t>
            </a:r>
            <a:r>
              <a:rPr lang="en-US" sz="1200" b="1" i="0" u="none" strike="noStrike" kern="1200" baseline="0" dirty="0" smtClean="0">
                <a:solidFill>
                  <a:schemeClr val="tx1"/>
                </a:solidFill>
                <a:latin typeface="+mn-lt"/>
                <a:ea typeface="+mn-ea"/>
                <a:cs typeface="+mn-cs"/>
              </a:rPr>
              <a:t>liquidity ratios,</a:t>
            </a:r>
            <a:r>
              <a:rPr lang="en-US" sz="1200" b="0" i="0" u="none" strike="noStrike" kern="1200" baseline="0" dirty="0" smtClean="0">
                <a:solidFill>
                  <a:schemeClr val="tx1"/>
                </a:solidFill>
                <a:latin typeface="+mn-lt"/>
                <a:ea typeface="+mn-ea"/>
                <a:cs typeface="+mn-cs"/>
              </a:rPr>
              <a:t> (2) </a:t>
            </a:r>
            <a:r>
              <a:rPr lang="en-US" sz="1200" b="1" i="0" u="none" strike="noStrike" kern="1200" baseline="0" dirty="0" smtClean="0">
                <a:solidFill>
                  <a:schemeClr val="tx1"/>
                </a:solidFill>
                <a:latin typeface="+mn-lt"/>
                <a:ea typeface="+mn-ea"/>
                <a:cs typeface="+mn-cs"/>
              </a:rPr>
              <a:t>profitability ratios,</a:t>
            </a:r>
            <a:r>
              <a:rPr lang="en-US" sz="1200" b="0" i="0" u="none" strike="noStrike" kern="1200" baseline="0" dirty="0" smtClean="0">
                <a:solidFill>
                  <a:schemeClr val="tx1"/>
                </a:solidFill>
                <a:latin typeface="+mn-lt"/>
                <a:ea typeface="+mn-ea"/>
                <a:cs typeface="+mn-cs"/>
              </a:rPr>
              <a:t> (3) </a:t>
            </a:r>
            <a:r>
              <a:rPr lang="en-US" sz="1200" b="1" i="0" u="none" strike="noStrike" kern="1200" baseline="0" dirty="0" smtClean="0">
                <a:solidFill>
                  <a:schemeClr val="tx1"/>
                </a:solidFill>
                <a:latin typeface="+mn-lt"/>
                <a:ea typeface="+mn-ea"/>
                <a:cs typeface="+mn-cs"/>
              </a:rPr>
              <a:t>activity </a:t>
            </a:r>
            <a:r>
              <a:rPr lang="en-US" sz="1200" b="1" i="0" u="none" strike="noStrike" kern="1200" baseline="0" dirty="0" smtClean="0">
                <a:solidFill>
                  <a:schemeClr val="tx1"/>
                </a:solidFill>
                <a:latin typeface="+mn-lt"/>
                <a:ea typeface="+mn-ea"/>
                <a:cs typeface="+mn-cs"/>
              </a:rPr>
              <a:t>ratios</a:t>
            </a:r>
            <a:r>
              <a:rPr lang="en-US" sz="1200" b="0" i="0"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and (4) </a:t>
            </a:r>
            <a:r>
              <a:rPr lang="en-US" sz="1200" b="1" i="0" u="none" strike="noStrike" kern="1200" baseline="0" dirty="0" smtClean="0">
                <a:solidFill>
                  <a:schemeClr val="tx1"/>
                </a:solidFill>
                <a:latin typeface="+mn-lt"/>
                <a:ea typeface="+mn-ea"/>
                <a:cs typeface="+mn-cs"/>
              </a:rPr>
              <a:t>leverage ratios.</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BEDF6FCA-8189-4B33-BBB6-90EB11C90991}" type="slidenum">
              <a:rPr lang="en-US" smtClean="0"/>
              <a:pPr/>
              <a:t>10</a:t>
            </a:fld>
            <a:endParaRPr lang="en-US" dirty="0"/>
          </a:p>
        </p:txBody>
      </p:sp>
    </p:spTree>
    <p:extLst>
      <p:ext uri="{BB962C8B-B14F-4D97-AF65-F5344CB8AC3E}">
        <p14:creationId xmlns:p14="http://schemas.microsoft.com/office/powerpoint/2010/main" val="1629942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181600" y="457201"/>
            <a:ext cx="3276600" cy="3143250"/>
          </a:xfrm>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181600" y="3886200"/>
            <a:ext cx="32766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pic>
        <p:nvPicPr>
          <p:cNvPr id="10" name="Picture 9" descr="wheelan 14e cover.JPG"/>
          <p:cNvPicPr>
            <a:picLocks noChangeAspect="1"/>
          </p:cNvPicPr>
          <p:nvPr userDrawn="1"/>
        </p:nvPicPr>
        <p:blipFill>
          <a:blip r:embed="rId3" cstate="print"/>
          <a:stretch>
            <a:fillRect/>
          </a:stretch>
        </p:blipFill>
        <p:spPr>
          <a:xfrm>
            <a:off x="762000" y="838200"/>
            <a:ext cx="3865374" cy="5181600"/>
          </a:xfrm>
          <a:prstGeom prst="rect">
            <a:avLst/>
          </a:prstGeom>
        </p:spPr>
      </p:pic>
    </p:spTree>
    <p:extLst>
      <p:ext uri="{BB962C8B-B14F-4D97-AF65-F5344CB8AC3E}">
        <p14:creationId xmlns:p14="http://schemas.microsoft.com/office/powerpoint/2010/main" val="364235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04763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692534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3124200" cy="473075"/>
          </a:xfrm>
          <a:prstGeom prst="rect">
            <a:avLst/>
          </a:prstGeom>
        </p:spPr>
        <p:txBody>
          <a:bodyPr/>
          <a:lstStyle>
            <a:lvl1pPr>
              <a:defRPr/>
            </a:lvl1pPr>
          </a:lstStyle>
          <a:p>
            <a:endParaRPr lang="en-US" altLang="en-US" dirty="0"/>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dirty="0" smtClean="0"/>
              <a:t>Copyright © 2015 Pearson Education, Inc. </a:t>
            </a:r>
            <a:endParaRPr lang="en-US" alt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endParaRPr lang="en-US" altLang="en-US" dirty="0"/>
          </a:p>
          <a:p>
            <a:r>
              <a:rPr lang="en-US" altLang="en-US" dirty="0"/>
              <a:t>12-</a:t>
            </a:r>
            <a:fld id="{1093C1FA-C688-4751-870C-0E9FF9C1912A}" type="slidenum">
              <a:rPr lang="en-US" altLang="en-US"/>
              <a:pPr/>
              <a:t>‹#›</a:t>
            </a:fld>
            <a:endParaRPr lang="en-US" altLang="en-US" dirty="0"/>
          </a:p>
        </p:txBody>
      </p:sp>
    </p:spTree>
    <p:extLst>
      <p:ext uri="{BB962C8B-B14F-4D97-AF65-F5344CB8AC3E}">
        <p14:creationId xmlns:p14="http://schemas.microsoft.com/office/powerpoint/2010/main" val="301511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461963" indent="-461963">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43342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098730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752600"/>
            <a:ext cx="4038600" cy="4525963"/>
          </a:xfrm>
        </p:spPr>
        <p:txBody>
          <a:bodyPr/>
          <a:lstStyle>
            <a:lvl1pPr marL="461963" indent="-461963">
              <a:defRPr sz="3000"/>
            </a:lvl1pPr>
            <a:lvl2pPr>
              <a:defRPr sz="27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384212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Copyright © 2015 Pearson Education, Inc. </a:t>
            </a:r>
            <a:endParaRPr lang="en-US" dirty="0"/>
          </a:p>
        </p:txBody>
      </p:sp>
      <p:sp>
        <p:nvSpPr>
          <p:cNvPr id="9" name="Slide Number Placeholder 8"/>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2275895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3509046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6162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133818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Copyright © 2015 Pearson Education, Inc. </a:t>
            </a:r>
            <a:endParaRPr lang="en-US" dirty="0"/>
          </a:p>
        </p:txBody>
      </p:sp>
      <p:sp>
        <p:nvSpPr>
          <p:cNvPr id="7" name="Slide Number Placeholder 6"/>
          <p:cNvSpPr>
            <a:spLocks noGrp="1"/>
          </p:cNvSpPr>
          <p:nvPr>
            <p:ph type="sldNum" sz="quarter" idx="12"/>
          </p:nvPr>
        </p:nvSpPr>
        <p:spPr/>
        <p:txBody>
          <a:bodyPr/>
          <a:lstStyle/>
          <a:p>
            <a:fld id="{3BA836C6-F704-448B-94C4-5B456B503172}" type="slidenum">
              <a:rPr lang="en-US" smtClean="0"/>
              <a:pPr/>
              <a:t>‹#›</a:t>
            </a:fld>
            <a:endParaRPr lang="en-US" dirty="0"/>
          </a:p>
        </p:txBody>
      </p:sp>
    </p:spTree>
    <p:extLst>
      <p:ext uri="{BB962C8B-B14F-4D97-AF65-F5344CB8AC3E}">
        <p14:creationId xmlns:p14="http://schemas.microsoft.com/office/powerpoint/2010/main" val="490337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1524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086100" y="6492875"/>
            <a:ext cx="2971800" cy="365125"/>
          </a:xfrm>
          <a:prstGeom prst="rect">
            <a:avLst/>
          </a:prstGeom>
        </p:spPr>
        <p:txBody>
          <a:bodyPr vert="horz" lIns="91440" tIns="45720" rIns="91440" bIns="45720" rtlCol="0" anchor="ctr"/>
          <a:lstStyle>
            <a:lvl1pPr algn="ctr">
              <a:defRPr sz="1200" b="0">
                <a:solidFill>
                  <a:schemeClr val="tx1"/>
                </a:solidFill>
              </a:defRPr>
            </a:lvl1pPr>
          </a:lstStyle>
          <a:p>
            <a:pPr algn="l"/>
            <a:r>
              <a:rPr lang="en-US" dirty="0" smtClean="0"/>
              <a:t>Copyright © 2015 Pearson Education, Inc. </a:t>
            </a:r>
            <a:endParaRPr lang="en-US" dirty="0"/>
          </a:p>
        </p:txBody>
      </p:sp>
      <p:sp>
        <p:nvSpPr>
          <p:cNvPr id="6" name="Slide Number Placeholder 5"/>
          <p:cNvSpPr>
            <a:spLocks noGrp="1"/>
          </p:cNvSpPr>
          <p:nvPr>
            <p:ph type="sldNum" sz="quarter" idx="4"/>
          </p:nvPr>
        </p:nvSpPr>
        <p:spPr>
          <a:xfrm>
            <a:off x="7010400" y="6487696"/>
            <a:ext cx="2133600" cy="365125"/>
          </a:xfrm>
          <a:prstGeom prst="rect">
            <a:avLst/>
          </a:prstGeom>
        </p:spPr>
        <p:txBody>
          <a:bodyPr vert="horz" lIns="91440" tIns="45720" rIns="91440" bIns="45720" rtlCol="0" anchor="ctr"/>
          <a:lstStyle>
            <a:lvl1pPr algn="r">
              <a:defRPr sz="1200">
                <a:solidFill>
                  <a:schemeClr val="tx1"/>
                </a:solidFill>
              </a:defRPr>
            </a:lvl1pPr>
          </a:lstStyle>
          <a:p>
            <a:r>
              <a:rPr lang="en-US" dirty="0" smtClean="0"/>
              <a:t>3-</a:t>
            </a:r>
            <a:fld id="{3BA836C6-F704-448B-94C4-5B456B503172}" type="slidenum">
              <a:rPr lang="en-US" smtClean="0"/>
              <a:pPr/>
              <a:t>‹#›</a:t>
            </a:fld>
            <a:endParaRPr lang="en-US" dirty="0"/>
          </a:p>
        </p:txBody>
      </p:sp>
      <p:cxnSp>
        <p:nvCxnSpPr>
          <p:cNvPr id="9" name="Straight Connector 8"/>
          <p:cNvCxnSpPr/>
          <p:nvPr userDrawn="1"/>
        </p:nvCxnSpPr>
        <p:spPr>
          <a:xfrm>
            <a:off x="0" y="1524000"/>
            <a:ext cx="9144000" cy="0"/>
          </a:xfrm>
          <a:prstGeom prst="line">
            <a:avLst/>
          </a:prstGeom>
          <a:ln w="38100">
            <a:solidFill>
              <a:schemeClr val="accent1">
                <a:lumMod val="75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457200" y="6400800"/>
            <a:ext cx="8229600"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5011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461963" indent="-461963" algn="l" defTabSz="914400" rtl="0" eaLnBrk="1" latinLnBrk="0" hangingPunct="1">
        <a:spcBef>
          <a:spcPct val="20000"/>
        </a:spcBef>
        <a:buClr>
          <a:srgbClr val="00CC00"/>
        </a:buClr>
        <a:buSzPct val="125000"/>
        <a:buFont typeface="Wingdings" panose="05000000000000000000" pitchFamily="2" charset="2"/>
        <a:buChar char="ª"/>
        <a:defRPr sz="3200" kern="1200">
          <a:solidFill>
            <a:schemeClr val="tx1"/>
          </a:solidFill>
          <a:latin typeface="+mn-lt"/>
          <a:ea typeface="+mn-ea"/>
          <a:cs typeface="+mn-cs"/>
        </a:defRPr>
      </a:lvl1pPr>
      <a:lvl2pPr marL="798513" indent="-341313" algn="l" defTabSz="914400" rtl="0" eaLnBrk="1" latinLnBrk="0" hangingPunct="1">
        <a:spcBef>
          <a:spcPct val="20000"/>
        </a:spcBef>
        <a:buClr>
          <a:schemeClr val="tx2">
            <a:lumMod val="75000"/>
          </a:schemeClr>
        </a:buClr>
        <a:buFont typeface="Wingdings 3" panose="05040102010807070707" pitchFamily="18" charset="2"/>
        <a:buChar char="9"/>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Suggestions for</a:t>
            </a:r>
            <a:br>
              <a:rPr lang="en-US" dirty="0"/>
            </a:br>
            <a:r>
              <a:rPr lang="en-US" dirty="0"/>
              <a:t>Case Analysis</a:t>
            </a:r>
          </a:p>
        </p:txBody>
      </p:sp>
      <p:sp>
        <p:nvSpPr>
          <p:cNvPr id="3" name="Subtitle 2"/>
          <p:cNvSpPr>
            <a:spLocks noGrp="1"/>
          </p:cNvSpPr>
          <p:nvPr>
            <p:ph type="subTitle" idx="1"/>
          </p:nvPr>
        </p:nvSpPr>
        <p:spPr/>
        <p:txBody>
          <a:bodyPr/>
          <a:lstStyle/>
          <a:p>
            <a:r>
              <a:rPr lang="en-US" dirty="0" smtClean="0"/>
              <a:t>Chapter 12</a:t>
            </a:r>
            <a:endParaRPr lang="en-US" dirty="0"/>
          </a:p>
        </p:txBody>
      </p:sp>
    </p:spTree>
    <p:extLst>
      <p:ext uri="{BB962C8B-B14F-4D97-AF65-F5344CB8AC3E}">
        <p14:creationId xmlns:p14="http://schemas.microsoft.com/office/powerpoint/2010/main" val="2832396447"/>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Ratio Analysis</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12-</a:t>
            </a:r>
            <a:fld id="{3BA836C6-F704-448B-94C4-5B456B503172}" type="slidenum">
              <a:rPr lang="en-US" smtClean="0"/>
              <a:pPr/>
              <a:t>10</a:t>
            </a:fld>
            <a:endParaRPr lang="en-US"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1325" y="1675956"/>
            <a:ext cx="5721350" cy="12000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2600" y="2893402"/>
            <a:ext cx="5638800" cy="3360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6922772"/>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Ratio Analysis</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12-</a:t>
            </a:r>
            <a:fld id="{3BA836C6-F704-448B-94C4-5B456B503172}" type="slidenum">
              <a:rPr lang="en-US" smtClean="0"/>
              <a:pPr/>
              <a:t>11</a:t>
            </a:fld>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458" y="2087872"/>
            <a:ext cx="7877084" cy="4008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8482517"/>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Ratio Analysis</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12-</a:t>
            </a:r>
            <a:fld id="{3BA836C6-F704-448B-94C4-5B456B503172}" type="slidenum">
              <a:rPr lang="en-US" smtClean="0"/>
              <a:pPr/>
              <a:t>12</a:t>
            </a:fld>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050" y="1949680"/>
            <a:ext cx="8597900" cy="314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8347198"/>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en-US" dirty="0" smtClean="0"/>
              <a:t>Analyzing Financial Statements</a:t>
            </a:r>
            <a:endParaRPr lang="en-US" dirty="0"/>
          </a:p>
        </p:txBody>
      </p:sp>
      <p:sp>
        <p:nvSpPr>
          <p:cNvPr id="219138" name="Rectangle 2"/>
          <p:cNvSpPr>
            <a:spLocks noGrp="1" noChangeArrowheads="1"/>
          </p:cNvSpPr>
          <p:nvPr>
            <p:ph idx="1"/>
          </p:nvPr>
        </p:nvSpPr>
        <p:spPr/>
        <p:txBody>
          <a:bodyPr>
            <a:normAutofit/>
          </a:bodyPr>
          <a:lstStyle/>
          <a:p>
            <a:pPr marL="514350" indent="-514350">
              <a:buFont typeface="+mj-lt"/>
              <a:buAutoNum type="arabicPeriod"/>
            </a:pPr>
            <a:r>
              <a:rPr lang="en-US" altLang="en-US" sz="3000" dirty="0" smtClean="0"/>
              <a:t>Scrutinize historical income statements and balance sheets</a:t>
            </a:r>
          </a:p>
          <a:p>
            <a:pPr marL="514350" indent="-514350">
              <a:buFont typeface="+mj-lt"/>
              <a:buAutoNum type="arabicPeriod"/>
            </a:pPr>
            <a:r>
              <a:rPr lang="en-US" altLang="en-US" sz="3000" dirty="0" smtClean="0"/>
              <a:t>Compare historical statements over time</a:t>
            </a:r>
          </a:p>
          <a:p>
            <a:pPr marL="514350" indent="-514350">
              <a:buFont typeface="+mj-lt"/>
              <a:buAutoNum type="arabicPeriod"/>
            </a:pPr>
            <a:r>
              <a:rPr lang="en-US" altLang="en-US" sz="3000" dirty="0" smtClean="0"/>
              <a:t>Calculate changes that occur in individual categories from year to year</a:t>
            </a:r>
          </a:p>
          <a:p>
            <a:pPr marL="514350" indent="-514350">
              <a:buFont typeface="+mj-lt"/>
              <a:buAutoNum type="arabicPeriod"/>
            </a:pPr>
            <a:r>
              <a:rPr lang="en-US" altLang="en-US" sz="3000" dirty="0" smtClean="0"/>
              <a:t>Determine the change as a percentage</a:t>
            </a:r>
          </a:p>
          <a:p>
            <a:pPr marL="514350" indent="-514350">
              <a:buFont typeface="+mj-lt"/>
              <a:buAutoNum type="arabicPeriod"/>
            </a:pPr>
            <a:r>
              <a:rPr lang="en-US" altLang="en-US" sz="3000" dirty="0" smtClean="0"/>
              <a:t>Adjust for inflation</a:t>
            </a:r>
            <a:endParaRPr lang="en-US" altLang="en-US" sz="3000"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12-</a:t>
            </a:r>
            <a:fld id="{A51F5023-8635-490E-A1AC-F99C026CCFEC}" type="slidenum">
              <a:rPr lang="en-US" altLang="en-US" smtClean="0"/>
              <a:pPr/>
              <a:t>13</a:t>
            </a:fld>
            <a:endParaRPr lang="en-US" altLang="en-US" dirty="0"/>
          </a:p>
        </p:txBody>
      </p:sp>
    </p:spTree>
    <p:extLst>
      <p:ext uri="{BB962C8B-B14F-4D97-AF65-F5344CB8AC3E}">
        <p14:creationId xmlns:p14="http://schemas.microsoft.com/office/powerpoint/2010/main" val="2872086130"/>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dirty="0" smtClean="0"/>
              <a:t>Common-Size </a:t>
            </a:r>
            <a:r>
              <a:rPr lang="en-US" altLang="en-US" dirty="0" smtClean="0"/>
              <a:t>Statements</a:t>
            </a:r>
            <a:endParaRPr lang="en-US" dirty="0"/>
          </a:p>
        </p:txBody>
      </p:sp>
      <p:sp>
        <p:nvSpPr>
          <p:cNvPr id="220162" name="Rectangle 2"/>
          <p:cNvSpPr>
            <a:spLocks noGrp="1" noChangeArrowheads="1"/>
          </p:cNvSpPr>
          <p:nvPr>
            <p:ph idx="1"/>
          </p:nvPr>
        </p:nvSpPr>
        <p:spPr/>
        <p:txBody>
          <a:bodyPr/>
          <a:lstStyle/>
          <a:p>
            <a:r>
              <a:rPr lang="en-US" b="1" dirty="0"/>
              <a:t>Common-size statements </a:t>
            </a:r>
            <a:endParaRPr lang="en-US" dirty="0"/>
          </a:p>
          <a:p>
            <a:pPr lvl="1"/>
            <a:r>
              <a:rPr lang="en-US" dirty="0" smtClean="0"/>
              <a:t>income </a:t>
            </a:r>
            <a:r>
              <a:rPr lang="en-US" dirty="0"/>
              <a:t>statements and balance sheets in which the </a:t>
            </a:r>
            <a:r>
              <a:rPr lang="en-US" dirty="0" smtClean="0"/>
              <a:t>dollar figures</a:t>
            </a:r>
            <a:r>
              <a:rPr lang="en-US" dirty="0"/>
              <a:t> </a:t>
            </a:r>
            <a:r>
              <a:rPr lang="en-US" dirty="0" smtClean="0"/>
              <a:t>have </a:t>
            </a:r>
            <a:r>
              <a:rPr lang="en-US" dirty="0"/>
              <a:t>been converted into </a:t>
            </a:r>
            <a:r>
              <a:rPr lang="en-US" dirty="0" smtClean="0"/>
              <a:t>percentages</a:t>
            </a:r>
          </a:p>
          <a:p>
            <a:pPr lvl="1"/>
            <a:r>
              <a:rPr lang="en-US" dirty="0" smtClean="0"/>
              <a:t>used </a:t>
            </a:r>
            <a:r>
              <a:rPr lang="en-US" dirty="0"/>
              <a:t>to identify </a:t>
            </a:r>
            <a:r>
              <a:rPr lang="en-US" dirty="0" smtClean="0"/>
              <a:t>trends in </a:t>
            </a:r>
            <a:r>
              <a:rPr lang="en-US" dirty="0"/>
              <a:t>each of the </a:t>
            </a:r>
            <a:r>
              <a:rPr lang="en-US" dirty="0" smtClean="0"/>
              <a:t>categories</a:t>
            </a:r>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12-</a:t>
            </a:r>
            <a:fld id="{1276C01C-F392-4721-8A60-34011086B9F7}" type="slidenum">
              <a:rPr lang="en-US" altLang="en-US" smtClean="0"/>
              <a:pPr/>
              <a:t>14</a:t>
            </a:fld>
            <a:endParaRPr lang="en-US" altLang="en-US" dirty="0"/>
          </a:p>
        </p:txBody>
      </p:sp>
    </p:spTree>
    <p:extLst>
      <p:ext uri="{BB962C8B-B14F-4D97-AF65-F5344CB8AC3E}">
        <p14:creationId xmlns:p14="http://schemas.microsoft.com/office/powerpoint/2010/main" val="705895105"/>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Common-Size </a:t>
            </a:r>
            <a:r>
              <a:rPr lang="en-US" altLang="en-US" dirty="0"/>
              <a:t>Statements</a:t>
            </a:r>
            <a:endParaRPr lang="en-US" dirty="0"/>
          </a:p>
        </p:txBody>
      </p:sp>
      <p:sp>
        <p:nvSpPr>
          <p:cNvPr id="3" name="Content Placeholder 2"/>
          <p:cNvSpPr>
            <a:spLocks noGrp="1"/>
          </p:cNvSpPr>
          <p:nvPr>
            <p:ph idx="1"/>
          </p:nvPr>
        </p:nvSpPr>
        <p:spPr/>
        <p:txBody>
          <a:bodyPr>
            <a:normAutofit/>
          </a:bodyPr>
          <a:lstStyle/>
          <a:p>
            <a:r>
              <a:rPr lang="en-US" b="1" dirty="0">
                <a:solidFill>
                  <a:schemeClr val="tx2">
                    <a:lumMod val="60000"/>
                    <a:lumOff val="40000"/>
                  </a:schemeClr>
                </a:solidFill>
              </a:rPr>
              <a:t>Common-size </a:t>
            </a:r>
            <a:r>
              <a:rPr lang="en-US" b="1" dirty="0" smtClean="0">
                <a:solidFill>
                  <a:schemeClr val="tx2">
                    <a:lumMod val="60000"/>
                    <a:lumOff val="40000"/>
                  </a:schemeClr>
                </a:solidFill>
              </a:rPr>
              <a:t>statements </a:t>
            </a:r>
            <a:r>
              <a:rPr lang="en-US" dirty="0" smtClean="0"/>
              <a:t>are </a:t>
            </a:r>
            <a:r>
              <a:rPr lang="en-US" dirty="0"/>
              <a:t>especially helpful in developing scenarios and pro forma statements because they provide </a:t>
            </a:r>
            <a:r>
              <a:rPr lang="en-US" dirty="0" smtClean="0"/>
              <a:t>a </a:t>
            </a:r>
            <a:r>
              <a:rPr lang="en-US" dirty="0" smtClean="0">
                <a:solidFill>
                  <a:schemeClr val="tx2">
                    <a:lumMod val="60000"/>
                    <a:lumOff val="40000"/>
                  </a:schemeClr>
                </a:solidFill>
              </a:rPr>
              <a:t>series </a:t>
            </a:r>
            <a:r>
              <a:rPr lang="en-US" dirty="0">
                <a:solidFill>
                  <a:schemeClr val="tx2">
                    <a:lumMod val="60000"/>
                    <a:lumOff val="40000"/>
                  </a:schemeClr>
                </a:solidFill>
              </a:rPr>
              <a:t>of historical relationships</a:t>
            </a:r>
            <a:r>
              <a:rPr lang="en-US" dirty="0"/>
              <a:t> </a:t>
            </a:r>
            <a:r>
              <a:rPr lang="en-US" dirty="0" smtClean="0"/>
              <a:t>from </a:t>
            </a:r>
            <a:r>
              <a:rPr lang="en-US" dirty="0"/>
              <a:t>which you can estimate the future with </a:t>
            </a:r>
            <a:r>
              <a:rPr lang="en-US" dirty="0" smtClean="0"/>
              <a:t>your scenario </a:t>
            </a:r>
            <a:r>
              <a:rPr lang="en-US" dirty="0"/>
              <a:t>assumptions for each year.</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12-</a:t>
            </a:r>
            <a:fld id="{3BA836C6-F704-448B-94C4-5B456B503172}" type="slidenum">
              <a:rPr lang="en-US" smtClean="0"/>
              <a:pPr/>
              <a:t>15</a:t>
            </a:fld>
            <a:endParaRPr lang="en-US" dirty="0"/>
          </a:p>
        </p:txBody>
      </p:sp>
    </p:spTree>
    <p:extLst>
      <p:ext uri="{BB962C8B-B14F-4D97-AF65-F5344CB8AC3E}">
        <p14:creationId xmlns:p14="http://schemas.microsoft.com/office/powerpoint/2010/main" val="1390286710"/>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Altman’s Z-Value </a:t>
            </a:r>
            <a:br>
              <a:rPr lang="en-US" dirty="0" smtClean="0"/>
            </a:br>
            <a:r>
              <a:rPr lang="en-US" dirty="0" smtClean="0"/>
              <a:t>Bankruptcy Formula</a:t>
            </a:r>
            <a:endParaRPr lang="en-US" dirty="0"/>
          </a:p>
        </p:txBody>
      </p:sp>
      <p:sp>
        <p:nvSpPr>
          <p:cNvPr id="9" name="Content Placeholder 8"/>
          <p:cNvSpPr>
            <a:spLocks noGrp="1"/>
          </p:cNvSpPr>
          <p:nvPr>
            <p:ph idx="1"/>
          </p:nvPr>
        </p:nvSpPr>
        <p:spPr/>
        <p:txBody>
          <a:bodyPr/>
          <a:lstStyle/>
          <a:p>
            <a:r>
              <a:rPr lang="en-US" b="1" dirty="0" smtClean="0"/>
              <a:t>Altman’s Z-Value Bankruptcy </a:t>
            </a:r>
            <a:r>
              <a:rPr lang="en-US" b="1" dirty="0" smtClean="0"/>
              <a:t>Formula </a:t>
            </a:r>
            <a:r>
              <a:rPr lang="en-US" dirty="0" smtClean="0"/>
              <a:t>is</a:t>
            </a:r>
            <a:r>
              <a:rPr lang="en-US" b="1" dirty="0" smtClean="0"/>
              <a:t> </a:t>
            </a:r>
            <a:r>
              <a:rPr lang="en-US" dirty="0" smtClean="0"/>
              <a:t>used to calculate a firm’s likelihood of going </a:t>
            </a:r>
            <a:r>
              <a:rPr lang="en-US" dirty="0" smtClean="0"/>
              <a:t>bankrupt.</a:t>
            </a:r>
            <a:endParaRPr lang="en-US" dirty="0" smtClean="0"/>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12-</a:t>
            </a:r>
            <a:fld id="{3BA836C6-F704-448B-94C4-5B456B503172}" type="slidenum">
              <a:rPr lang="en-US" smtClean="0"/>
              <a:pPr/>
              <a:t>16</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9900" y="3733800"/>
            <a:ext cx="5664200" cy="2521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6979715"/>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of Sustainable Growth</a:t>
            </a:r>
            <a:endParaRPr lang="en-US" dirty="0"/>
          </a:p>
        </p:txBody>
      </p:sp>
      <p:sp>
        <p:nvSpPr>
          <p:cNvPr id="3" name="Content Placeholder 2"/>
          <p:cNvSpPr>
            <a:spLocks noGrp="1"/>
          </p:cNvSpPr>
          <p:nvPr>
            <p:ph idx="1"/>
          </p:nvPr>
        </p:nvSpPr>
        <p:spPr/>
        <p:txBody>
          <a:bodyPr/>
          <a:lstStyle/>
          <a:p>
            <a:r>
              <a:rPr lang="en-US" b="1" dirty="0" smtClean="0"/>
              <a:t>Index </a:t>
            </a:r>
            <a:r>
              <a:rPr lang="en-US" b="1" dirty="0"/>
              <a:t>of sustainable growth </a:t>
            </a:r>
            <a:endParaRPr lang="en-US" b="1" dirty="0" smtClean="0"/>
          </a:p>
          <a:p>
            <a:pPr lvl="1"/>
            <a:r>
              <a:rPr lang="en-US" dirty="0" smtClean="0"/>
              <a:t>indicates how </a:t>
            </a:r>
            <a:r>
              <a:rPr lang="en-US" dirty="0"/>
              <a:t>much of the growth rate of sales can be sustained by internally generated </a:t>
            </a:r>
            <a:r>
              <a:rPr lang="en-US" dirty="0" smtClean="0"/>
              <a:t>funds</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12-</a:t>
            </a:r>
            <a:fld id="{3BA836C6-F704-448B-94C4-5B456B503172}" type="slidenum">
              <a:rPr lang="en-US" smtClean="0"/>
              <a:pPr/>
              <a:t>17</a:t>
            </a:fld>
            <a:endParaRPr lang="en-US"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6951" y="3429000"/>
            <a:ext cx="4436299"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6620997"/>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altLang="en-US" dirty="0" smtClean="0"/>
              <a:t>Useful Economic Measures</a:t>
            </a:r>
            <a:endParaRPr lang="en-US" dirty="0"/>
          </a:p>
        </p:txBody>
      </p:sp>
      <p:sp>
        <p:nvSpPr>
          <p:cNvPr id="221186" name="Rectangle 2"/>
          <p:cNvSpPr>
            <a:spLocks noGrp="1" noChangeArrowheads="1"/>
          </p:cNvSpPr>
          <p:nvPr>
            <p:ph idx="1"/>
          </p:nvPr>
        </p:nvSpPr>
        <p:spPr/>
        <p:txBody>
          <a:bodyPr>
            <a:normAutofit lnSpcReduction="10000"/>
          </a:bodyPr>
          <a:lstStyle/>
          <a:p>
            <a:r>
              <a:rPr lang="en-US" b="1" dirty="0" smtClean="0"/>
              <a:t>Constant </a:t>
            </a:r>
            <a:r>
              <a:rPr lang="en-US" b="1" dirty="0"/>
              <a:t>dollars</a:t>
            </a:r>
          </a:p>
          <a:p>
            <a:pPr lvl="1"/>
            <a:r>
              <a:rPr lang="en-US" dirty="0"/>
              <a:t>are dollars adjusted for inflation to make them comparable over various </a:t>
            </a:r>
            <a:r>
              <a:rPr lang="en-US" dirty="0" smtClean="0"/>
              <a:t>years</a:t>
            </a:r>
            <a:endParaRPr lang="en-US" altLang="en-US" dirty="0" smtClean="0"/>
          </a:p>
          <a:p>
            <a:r>
              <a:rPr lang="en-US" altLang="en-US" b="1" dirty="0" smtClean="0"/>
              <a:t>Prime interest rate</a:t>
            </a:r>
          </a:p>
          <a:p>
            <a:pPr lvl="1"/>
            <a:r>
              <a:rPr lang="en-US" altLang="en-US" dirty="0" smtClean="0"/>
              <a:t>the rate of interest banks charge on their lowest risk loans</a:t>
            </a:r>
          </a:p>
          <a:p>
            <a:r>
              <a:rPr lang="en-US" altLang="en-US" b="1" dirty="0" smtClean="0"/>
              <a:t>Gross domestic product</a:t>
            </a:r>
          </a:p>
          <a:p>
            <a:pPr lvl="1"/>
            <a:r>
              <a:rPr lang="en-US" altLang="en-US" dirty="0" smtClean="0"/>
              <a:t>measures total output of goods and services within a country’s borders</a:t>
            </a:r>
          </a:p>
          <a:p>
            <a:endParaRPr lang="en-US" altLang="en-US" dirty="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12-</a:t>
            </a:r>
            <a:fld id="{E60F8397-DAE2-4DDE-AE0D-D4C9335CFF7F}" type="slidenum">
              <a:rPr lang="en-US" altLang="en-US" smtClean="0"/>
              <a:pPr/>
              <a:t>18</a:t>
            </a:fld>
            <a:endParaRPr lang="en-US" altLang="en-US" dirty="0"/>
          </a:p>
        </p:txBody>
      </p:sp>
    </p:spTree>
    <p:extLst>
      <p:ext uri="{BB962C8B-B14F-4D97-AF65-F5344CB8AC3E}">
        <p14:creationId xmlns:p14="http://schemas.microsoft.com/office/powerpoint/2010/main" val="3354257946"/>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U.S. </a:t>
            </a:r>
            <a:r>
              <a:rPr lang="en-US" dirty="0" smtClean="0"/>
              <a:t>Economic Indicators</a:t>
            </a:r>
            <a:endParaRPr lang="en-US" dirty="0"/>
          </a:p>
        </p:txBody>
      </p:sp>
      <p:sp>
        <p:nvSpPr>
          <p:cNvPr id="2" name="Footer Placeholder 1"/>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6"/>
          <p:cNvSpPr>
            <a:spLocks noGrp="1"/>
          </p:cNvSpPr>
          <p:nvPr>
            <p:ph type="sldNum" sz="quarter" idx="12"/>
          </p:nvPr>
        </p:nvSpPr>
        <p:spPr/>
        <p:txBody>
          <a:bodyPr/>
          <a:lstStyle/>
          <a:p>
            <a:endParaRPr lang="en-US" altLang="en-US" dirty="0"/>
          </a:p>
          <a:p>
            <a:r>
              <a:rPr lang="en-US" altLang="en-US" dirty="0"/>
              <a:t>12-</a:t>
            </a:r>
            <a:fld id="{564C9092-A01B-4B2E-8FF4-5B2B6718B9D7}" type="slidenum">
              <a:rPr lang="en-US" altLang="en-US"/>
              <a:pPr/>
              <a:t>19</a:t>
            </a:fld>
            <a:endParaRPr lang="en-US" altLang="en-US"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950" y="1752600"/>
            <a:ext cx="8420100" cy="453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6307034"/>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r>
              <a:rPr lang="en-US" dirty="0"/>
              <a:t>Research the case situation as needed</a:t>
            </a:r>
          </a:p>
          <a:p>
            <a:r>
              <a:rPr lang="en-US" dirty="0" smtClean="0"/>
              <a:t>Analyze </a:t>
            </a:r>
            <a:r>
              <a:rPr lang="en-US" dirty="0"/>
              <a:t>financial statements by using </a:t>
            </a:r>
            <a:r>
              <a:rPr lang="en-US" dirty="0" smtClean="0"/>
              <a:t>ratios and </a:t>
            </a:r>
            <a:r>
              <a:rPr lang="en-US" dirty="0"/>
              <a:t>common-size statements</a:t>
            </a:r>
          </a:p>
          <a:p>
            <a:r>
              <a:rPr lang="en-US" dirty="0"/>
              <a:t>Use the strategic audit as a method </a:t>
            </a:r>
            <a:r>
              <a:rPr lang="en-US" dirty="0" smtClean="0"/>
              <a:t>of organizing and </a:t>
            </a:r>
            <a:r>
              <a:rPr lang="en-US" dirty="0"/>
              <a:t>analyzing case information</a:t>
            </a:r>
          </a:p>
          <a:p>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12-</a:t>
            </a:r>
            <a:fld id="{3BA836C6-F704-448B-94C4-5B456B503172}" type="slidenum">
              <a:rPr lang="en-US" smtClean="0"/>
              <a:pPr/>
              <a:t>2</a:t>
            </a:fld>
            <a:endParaRPr lang="en-US" dirty="0"/>
          </a:p>
        </p:txBody>
      </p:sp>
    </p:spTree>
    <p:extLst>
      <p:ext uri="{BB962C8B-B14F-4D97-AF65-F5344CB8AC3E}">
        <p14:creationId xmlns:p14="http://schemas.microsoft.com/office/powerpoint/2010/main" val="2639543413"/>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Format for Case Analysis: </a:t>
            </a:r>
            <a:r>
              <a:rPr lang="en-US" dirty="0" smtClean="0"/>
              <a:t/>
            </a:r>
            <a:br>
              <a:rPr lang="en-US" dirty="0" smtClean="0"/>
            </a:br>
            <a:r>
              <a:rPr lang="en-US" dirty="0" smtClean="0"/>
              <a:t>The </a:t>
            </a:r>
            <a:r>
              <a:rPr lang="en-US" dirty="0"/>
              <a:t>Strategic Audit</a:t>
            </a:r>
          </a:p>
        </p:txBody>
      </p:sp>
      <p:sp>
        <p:nvSpPr>
          <p:cNvPr id="3" name="Content Placeholder 2"/>
          <p:cNvSpPr>
            <a:spLocks noGrp="1"/>
          </p:cNvSpPr>
          <p:nvPr>
            <p:ph sz="half" idx="1"/>
          </p:nvPr>
        </p:nvSpPr>
        <p:spPr/>
        <p:txBody>
          <a:bodyPr/>
          <a:lstStyle/>
          <a:p>
            <a:r>
              <a:rPr lang="en-US" b="1" dirty="0" smtClean="0"/>
              <a:t>Strategic audit</a:t>
            </a:r>
          </a:p>
          <a:p>
            <a:pPr lvl="1"/>
            <a:r>
              <a:rPr lang="en-US" dirty="0" smtClean="0"/>
              <a:t>an approach for </a:t>
            </a:r>
            <a:r>
              <a:rPr lang="en-US" dirty="0"/>
              <a:t>both written and oral reports that provides a systematic method for successfully attacking </a:t>
            </a:r>
            <a:r>
              <a:rPr lang="en-US" dirty="0" smtClean="0"/>
              <a:t>a </a:t>
            </a:r>
            <a:r>
              <a:rPr lang="en-US" dirty="0" smtClean="0"/>
              <a:t>case</a:t>
            </a:r>
            <a:endParaRPr lang="en-US" dirty="0"/>
          </a:p>
        </p:txBody>
      </p:sp>
      <p:sp>
        <p:nvSpPr>
          <p:cNvPr id="5" name="Footer Placeholder 4"/>
          <p:cNvSpPr>
            <a:spLocks noGrp="1"/>
          </p:cNvSpPr>
          <p:nvPr>
            <p:ph type="ftr" sz="quarter" idx="11"/>
          </p:nvPr>
        </p:nvSpPr>
        <p:spPr/>
        <p:txBody>
          <a:bodyPr/>
          <a:lstStyle/>
          <a:p>
            <a:r>
              <a:rPr lang="en-US" dirty="0" smtClean="0"/>
              <a:t>Copyright © 2015 Pearson Education, Inc. </a:t>
            </a:r>
            <a:endParaRPr lang="en-US" dirty="0"/>
          </a:p>
        </p:txBody>
      </p:sp>
      <p:sp>
        <p:nvSpPr>
          <p:cNvPr id="6" name="Slide Number Placeholder 5"/>
          <p:cNvSpPr>
            <a:spLocks noGrp="1"/>
          </p:cNvSpPr>
          <p:nvPr>
            <p:ph type="sldNum" sz="quarter" idx="12"/>
          </p:nvPr>
        </p:nvSpPr>
        <p:spPr/>
        <p:txBody>
          <a:bodyPr/>
          <a:lstStyle/>
          <a:p>
            <a:r>
              <a:rPr lang="en-US" dirty="0" smtClean="0"/>
              <a:t>12-</a:t>
            </a:r>
            <a:fld id="{3BA836C6-F704-448B-94C4-5B456B503172}" type="slidenum">
              <a:rPr lang="en-US" smtClean="0"/>
              <a:pPr/>
              <a:t>20</a:t>
            </a:fld>
            <a:endParaRPr lang="en-US" dirty="0"/>
          </a:p>
        </p:txBody>
      </p:sp>
      <p:pic>
        <p:nvPicPr>
          <p:cNvPr id="8"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1752600"/>
            <a:ext cx="2890743"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343400" y="1752600"/>
            <a:ext cx="1143000" cy="307777"/>
          </a:xfrm>
          <a:prstGeom prst="rect">
            <a:avLst/>
          </a:prstGeom>
          <a:noFill/>
        </p:spPr>
        <p:txBody>
          <a:bodyPr wrap="square" rtlCol="0">
            <a:spAutoFit/>
          </a:bodyPr>
          <a:lstStyle/>
          <a:p>
            <a:r>
              <a:rPr lang="en-US" sz="1400" dirty="0" smtClean="0"/>
              <a:t>Figure 12-1</a:t>
            </a:r>
            <a:endParaRPr lang="en-US" sz="1400" dirty="0"/>
          </a:p>
        </p:txBody>
      </p:sp>
    </p:spTree>
    <p:extLst>
      <p:ext uri="{BB962C8B-B14F-4D97-AF65-F5344CB8AC3E}">
        <p14:creationId xmlns:p14="http://schemas.microsoft.com/office/powerpoint/2010/main" val="4249078590"/>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12-</a:t>
            </a:r>
            <a:fld id="{3BA836C6-F704-448B-94C4-5B456B503172}" type="slidenum">
              <a:rPr lang="en-US" smtClean="0"/>
              <a:pPr/>
              <a:t>21</a:t>
            </a:fld>
            <a:endParaRPr lang="en-US" dirty="0"/>
          </a:p>
        </p:txBody>
      </p:sp>
      <p:pic>
        <p:nvPicPr>
          <p:cNvPr id="1026" name="Picture 3" descr="3293795473_475244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978" y="2247900"/>
            <a:ext cx="756604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7514081"/>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The Case Method</a:t>
            </a:r>
          </a:p>
        </p:txBody>
      </p:sp>
      <p:sp>
        <p:nvSpPr>
          <p:cNvPr id="99330" name="Rectangle 2"/>
          <p:cNvSpPr>
            <a:spLocks noGrp="1" noChangeArrowheads="1"/>
          </p:cNvSpPr>
          <p:nvPr>
            <p:ph idx="1"/>
          </p:nvPr>
        </p:nvSpPr>
        <p:spPr/>
        <p:txBody>
          <a:bodyPr>
            <a:normAutofit/>
          </a:bodyPr>
          <a:lstStyle/>
          <a:p>
            <a:r>
              <a:rPr lang="en-US" b="1" dirty="0" smtClean="0"/>
              <a:t>Case </a:t>
            </a:r>
            <a:r>
              <a:rPr lang="en-US" b="1" dirty="0"/>
              <a:t>method </a:t>
            </a:r>
            <a:endParaRPr lang="en-US" b="1" dirty="0" smtClean="0"/>
          </a:p>
          <a:p>
            <a:pPr lvl="1"/>
            <a:r>
              <a:rPr lang="en-US" dirty="0" smtClean="0"/>
              <a:t>offers </a:t>
            </a:r>
            <a:r>
              <a:rPr lang="en-US" dirty="0"/>
              <a:t>the opportunity to move </a:t>
            </a:r>
            <a:r>
              <a:rPr lang="en-US" dirty="0" smtClean="0"/>
              <a:t>from a </a:t>
            </a:r>
            <a:r>
              <a:rPr lang="en-US" dirty="0"/>
              <a:t>narrow, specialized view that emphasizes functional techniques to a broader, less </a:t>
            </a:r>
            <a:r>
              <a:rPr lang="en-US" dirty="0" smtClean="0"/>
              <a:t>precise analysis </a:t>
            </a:r>
            <a:r>
              <a:rPr lang="en-US" dirty="0"/>
              <a:t>of the overall </a:t>
            </a:r>
            <a:r>
              <a:rPr lang="en-US" dirty="0" smtClean="0"/>
              <a:t>corporation</a:t>
            </a:r>
            <a:endParaRPr lang="en-US" dirty="0"/>
          </a:p>
          <a:p>
            <a:endParaRPr lang="en-US" sz="500" dirty="0" smtClean="0"/>
          </a:p>
          <a:p>
            <a:r>
              <a:rPr lang="en-US" dirty="0" smtClean="0"/>
              <a:t>Cases </a:t>
            </a:r>
            <a:r>
              <a:rPr lang="en-US" dirty="0"/>
              <a:t>present </a:t>
            </a:r>
            <a:r>
              <a:rPr lang="en-US" dirty="0">
                <a:solidFill>
                  <a:schemeClr val="tx2">
                    <a:lumMod val="60000"/>
                    <a:lumOff val="40000"/>
                  </a:schemeClr>
                </a:solidFill>
              </a:rPr>
              <a:t>actual business situations </a:t>
            </a:r>
            <a:r>
              <a:rPr lang="en-US" dirty="0"/>
              <a:t>and enable </a:t>
            </a:r>
            <a:r>
              <a:rPr lang="en-US" dirty="0" smtClean="0"/>
              <a:t>you to </a:t>
            </a:r>
            <a:r>
              <a:rPr lang="en-US" dirty="0"/>
              <a:t>examine both successful and unsuccessful corporations. </a:t>
            </a:r>
            <a:endParaRPr lang="en-US" altLang="en-US" dirty="0" smtClean="0"/>
          </a:p>
        </p:txBody>
      </p:sp>
      <p:sp>
        <p:nvSpPr>
          <p:cNvPr id="2" name="Footer Placeholder 1"/>
          <p:cNvSpPr>
            <a:spLocks noGrp="1"/>
          </p:cNvSpPr>
          <p:nvPr>
            <p:ph type="ftr" sz="quarter" idx="11"/>
          </p:nvPr>
        </p:nvSpPr>
        <p:spPr/>
        <p:txBody>
          <a:bodyPr/>
          <a:lstStyle/>
          <a:p>
            <a:r>
              <a:rPr lang="en-US" altLang="en-US" dirty="0" smtClean="0"/>
              <a:t>Copyright © 2015 Pearson Education, Inc. </a:t>
            </a:r>
            <a:endParaRPr lang="en-US" altLang="en-US" dirty="0"/>
          </a:p>
        </p:txBody>
      </p:sp>
      <p:sp>
        <p:nvSpPr>
          <p:cNvPr id="6" name="Slide Number Placeholder 6"/>
          <p:cNvSpPr>
            <a:spLocks noGrp="1"/>
          </p:cNvSpPr>
          <p:nvPr>
            <p:ph type="sldNum" sz="quarter" idx="12"/>
          </p:nvPr>
        </p:nvSpPr>
        <p:spPr/>
        <p:txBody>
          <a:bodyPr/>
          <a:lstStyle/>
          <a:p>
            <a:endParaRPr lang="en-US" altLang="en-US" dirty="0" smtClean="0"/>
          </a:p>
          <a:p>
            <a:r>
              <a:rPr lang="en-US" altLang="en-US" dirty="0" smtClean="0"/>
              <a:t>12-</a:t>
            </a:r>
            <a:fld id="{A868D1C2-FB39-4294-A309-D4A13AE1DE9C}" type="slidenum">
              <a:rPr lang="en-US" altLang="en-US" smtClean="0"/>
              <a:pPr/>
              <a:t>3</a:t>
            </a:fld>
            <a:endParaRPr lang="en-US" altLang="en-US" dirty="0"/>
          </a:p>
        </p:txBody>
      </p:sp>
    </p:spTree>
    <p:extLst>
      <p:ext uri="{BB962C8B-B14F-4D97-AF65-F5344CB8AC3E}">
        <p14:creationId xmlns:p14="http://schemas.microsoft.com/office/powerpoint/2010/main" val="2500760980"/>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Researching the Case Situation</a:t>
            </a:r>
          </a:p>
        </p:txBody>
      </p:sp>
      <p:sp>
        <p:nvSpPr>
          <p:cNvPr id="3" name="Content Placeholder 2"/>
          <p:cNvSpPr>
            <a:spLocks noGrp="1"/>
          </p:cNvSpPr>
          <p:nvPr>
            <p:ph idx="1"/>
          </p:nvPr>
        </p:nvSpPr>
        <p:spPr/>
        <p:txBody>
          <a:bodyPr/>
          <a:lstStyle/>
          <a:p>
            <a:r>
              <a:rPr lang="en-US" dirty="0"/>
              <a:t>You should not restrict yourself only to the information </a:t>
            </a:r>
            <a:r>
              <a:rPr lang="en-US" dirty="0">
                <a:solidFill>
                  <a:schemeClr val="tx2">
                    <a:lumMod val="60000"/>
                    <a:lumOff val="40000"/>
                  </a:schemeClr>
                </a:solidFill>
              </a:rPr>
              <a:t>written in the case </a:t>
            </a:r>
            <a:r>
              <a:rPr lang="en-US" dirty="0"/>
              <a:t>unless your </a:t>
            </a:r>
            <a:r>
              <a:rPr lang="en-US" dirty="0" smtClean="0"/>
              <a:t>instructor states </a:t>
            </a:r>
            <a:r>
              <a:rPr lang="en-US" dirty="0" smtClean="0"/>
              <a:t>otherwise.  </a:t>
            </a:r>
            <a:endParaRPr lang="en-US" dirty="0" smtClean="0"/>
          </a:p>
          <a:p>
            <a:endParaRPr lang="en-US" sz="500" dirty="0" smtClean="0"/>
          </a:p>
          <a:p>
            <a:r>
              <a:rPr lang="en-US" dirty="0" smtClean="0"/>
              <a:t>You should undertake </a:t>
            </a:r>
            <a:r>
              <a:rPr lang="en-US" dirty="0">
                <a:solidFill>
                  <a:schemeClr val="tx2">
                    <a:lumMod val="60000"/>
                    <a:lumOff val="40000"/>
                  </a:schemeClr>
                </a:solidFill>
              </a:rPr>
              <a:t>outside research </a:t>
            </a:r>
            <a:r>
              <a:rPr lang="en-US" dirty="0"/>
              <a:t>about the </a:t>
            </a:r>
            <a:r>
              <a:rPr lang="en-US" dirty="0" smtClean="0"/>
              <a:t>environmental </a:t>
            </a:r>
            <a:r>
              <a:rPr lang="en-US" dirty="0" smtClean="0"/>
              <a:t>setting.</a:t>
            </a:r>
            <a:endParaRPr lang="en-US" dirty="0"/>
          </a:p>
          <a:p>
            <a:r>
              <a:rPr lang="en-US" dirty="0" smtClean="0"/>
              <a:t>Check decision </a:t>
            </a:r>
            <a:r>
              <a:rPr lang="en-US" dirty="0" smtClean="0"/>
              <a:t>dates.</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12-</a:t>
            </a:r>
            <a:fld id="{3BA836C6-F704-448B-94C4-5B456B503172}" type="slidenum">
              <a:rPr lang="en-US" smtClean="0"/>
              <a:pPr/>
              <a:t>4</a:t>
            </a:fld>
            <a:endParaRPr lang="en-US" dirty="0"/>
          </a:p>
        </p:txBody>
      </p:sp>
    </p:spTree>
    <p:extLst>
      <p:ext uri="{BB962C8B-B14F-4D97-AF65-F5344CB8AC3E}">
        <p14:creationId xmlns:p14="http://schemas.microsoft.com/office/powerpoint/2010/main" val="2766830668"/>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Researching the Case Situation</a:t>
            </a:r>
          </a:p>
        </p:txBody>
      </p:sp>
      <p:sp>
        <p:nvSpPr>
          <p:cNvPr id="3" name="Content Placeholder 2"/>
          <p:cNvSpPr>
            <a:spLocks noGrp="1"/>
          </p:cNvSpPr>
          <p:nvPr>
            <p:ph idx="1"/>
          </p:nvPr>
        </p:nvSpPr>
        <p:spPr/>
        <p:txBody>
          <a:bodyPr/>
          <a:lstStyle/>
          <a:p>
            <a:r>
              <a:rPr lang="en-US" dirty="0" smtClean="0"/>
              <a:t>Important Note</a:t>
            </a:r>
            <a:r>
              <a:rPr lang="en-US" dirty="0"/>
              <a:t>: Don’t go beyond the </a:t>
            </a:r>
            <a:r>
              <a:rPr lang="en-US" dirty="0">
                <a:solidFill>
                  <a:schemeClr val="tx2">
                    <a:lumMod val="60000"/>
                    <a:lumOff val="40000"/>
                  </a:schemeClr>
                </a:solidFill>
              </a:rPr>
              <a:t>decision date </a:t>
            </a:r>
            <a:r>
              <a:rPr lang="en-US" dirty="0"/>
              <a:t>of the case in your research unless directed to do </a:t>
            </a:r>
            <a:r>
              <a:rPr lang="en-US" dirty="0" smtClean="0"/>
              <a:t>so by </a:t>
            </a:r>
            <a:r>
              <a:rPr lang="en-US" dirty="0"/>
              <a:t>your instructor.</a:t>
            </a:r>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12-</a:t>
            </a:r>
            <a:fld id="{3BA836C6-F704-448B-94C4-5B456B503172}" type="slidenum">
              <a:rPr lang="en-US" smtClean="0"/>
              <a:pPr/>
              <a:t>5</a:t>
            </a:fld>
            <a:endParaRPr lang="en-US" dirty="0"/>
          </a:p>
        </p:txBody>
      </p:sp>
    </p:spTree>
    <p:extLst>
      <p:ext uri="{BB962C8B-B14F-4D97-AF65-F5344CB8AC3E}">
        <p14:creationId xmlns:p14="http://schemas.microsoft.com/office/powerpoint/2010/main" val="4073054324"/>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Researching the Case Situation</a:t>
            </a:r>
          </a:p>
        </p:txBody>
      </p:sp>
      <p:sp>
        <p:nvSpPr>
          <p:cNvPr id="3" name="Content Placeholder 2"/>
          <p:cNvSpPr>
            <a:spLocks noGrp="1"/>
          </p:cNvSpPr>
          <p:nvPr>
            <p:ph idx="1"/>
          </p:nvPr>
        </p:nvSpPr>
        <p:spPr/>
        <p:txBody>
          <a:bodyPr/>
          <a:lstStyle/>
          <a:p>
            <a:pPr marL="0" indent="0" algn="ctr">
              <a:buNone/>
            </a:pPr>
            <a:r>
              <a:rPr lang="en-US" dirty="0" smtClean="0"/>
              <a:t>Available Information Sources</a:t>
            </a:r>
          </a:p>
          <a:p>
            <a:r>
              <a:rPr lang="en-US" dirty="0" smtClean="0"/>
              <a:t>Compustat</a:t>
            </a:r>
          </a:p>
          <a:p>
            <a:r>
              <a:rPr lang="en-US" dirty="0" smtClean="0"/>
              <a:t>Compact Disclosure</a:t>
            </a:r>
          </a:p>
          <a:p>
            <a:r>
              <a:rPr lang="en-US" dirty="0" smtClean="0"/>
              <a:t>Hoover’s</a:t>
            </a:r>
          </a:p>
          <a:p>
            <a:r>
              <a:rPr lang="en-US" dirty="0" smtClean="0"/>
              <a:t>EDGAR database</a:t>
            </a:r>
          </a:p>
          <a:p>
            <a:r>
              <a:rPr lang="en-US" dirty="0" smtClean="0"/>
              <a:t>Company’s annual report</a:t>
            </a:r>
          </a:p>
          <a:p>
            <a:r>
              <a:rPr lang="en-US" dirty="0" smtClean="0"/>
              <a:t>SEC 10-K form</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smtClean="0"/>
              <a:t>12-</a:t>
            </a:r>
            <a:fld id="{3BA836C6-F704-448B-94C4-5B456B503172}" type="slidenum">
              <a:rPr lang="en-US" smtClean="0"/>
              <a:pPr/>
              <a:t>6</a:t>
            </a:fld>
            <a:endParaRPr lang="en-US" dirty="0"/>
          </a:p>
        </p:txBody>
      </p:sp>
    </p:spTree>
    <p:extLst>
      <p:ext uri="{BB962C8B-B14F-4D97-AF65-F5344CB8AC3E}">
        <p14:creationId xmlns:p14="http://schemas.microsoft.com/office/powerpoint/2010/main" val="3708671709"/>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Analysis: A Place to Begin</a:t>
            </a:r>
          </a:p>
        </p:txBody>
      </p:sp>
      <p:sp>
        <p:nvSpPr>
          <p:cNvPr id="3" name="Content Placeholder 2"/>
          <p:cNvSpPr>
            <a:spLocks noGrp="1"/>
          </p:cNvSpPr>
          <p:nvPr>
            <p:ph idx="1"/>
          </p:nvPr>
        </p:nvSpPr>
        <p:spPr/>
        <p:txBody>
          <a:bodyPr/>
          <a:lstStyle/>
          <a:p>
            <a:r>
              <a:rPr lang="en-US" dirty="0"/>
              <a:t>A review of </a:t>
            </a:r>
            <a:r>
              <a:rPr lang="en-US" dirty="0">
                <a:solidFill>
                  <a:schemeClr val="tx2">
                    <a:lumMod val="60000"/>
                    <a:lumOff val="40000"/>
                  </a:schemeClr>
                </a:solidFill>
              </a:rPr>
              <a:t>key financial ratios </a:t>
            </a:r>
            <a:r>
              <a:rPr lang="en-US" dirty="0"/>
              <a:t>can help you assess a company’s overall </a:t>
            </a:r>
            <a:r>
              <a:rPr lang="en-US" dirty="0" smtClean="0"/>
              <a:t>situation and </a:t>
            </a:r>
            <a:r>
              <a:rPr lang="en-US" dirty="0"/>
              <a:t>pinpoint some </a:t>
            </a:r>
            <a:r>
              <a:rPr lang="en-US" dirty="0">
                <a:solidFill>
                  <a:schemeClr val="tx2">
                    <a:lumMod val="60000"/>
                    <a:lumOff val="40000"/>
                  </a:schemeClr>
                </a:solidFill>
              </a:rPr>
              <a:t>problem </a:t>
            </a:r>
            <a:r>
              <a:rPr lang="en-US" dirty="0" smtClean="0">
                <a:solidFill>
                  <a:schemeClr val="tx2">
                    <a:lumMod val="60000"/>
                    <a:lumOff val="40000"/>
                  </a:schemeClr>
                </a:solidFill>
              </a:rPr>
              <a:t>areas</a:t>
            </a:r>
            <a:r>
              <a:rPr lang="en-US" dirty="0" smtClean="0"/>
              <a:t>.</a:t>
            </a:r>
            <a:endParaRPr lang="en-US" dirty="0" smtClean="0"/>
          </a:p>
          <a:p>
            <a:endParaRPr lang="en-US" sz="800" dirty="0" smtClean="0"/>
          </a:p>
          <a:p>
            <a:r>
              <a:rPr lang="en-US" dirty="0" smtClean="0"/>
              <a:t>Ratios </a:t>
            </a:r>
            <a:r>
              <a:rPr lang="en-US" dirty="0"/>
              <a:t>are useful regardless of firm size and enable </a:t>
            </a:r>
            <a:r>
              <a:rPr lang="en-US" dirty="0" smtClean="0"/>
              <a:t>you to </a:t>
            </a:r>
            <a:r>
              <a:rPr lang="en-US" dirty="0"/>
              <a:t>compare a company’s ratios with </a:t>
            </a:r>
            <a:r>
              <a:rPr lang="en-US" dirty="0">
                <a:solidFill>
                  <a:schemeClr val="tx2">
                    <a:lumMod val="60000"/>
                    <a:lumOff val="40000"/>
                  </a:schemeClr>
                </a:solidFill>
              </a:rPr>
              <a:t>industry </a:t>
            </a:r>
            <a:r>
              <a:rPr lang="en-US" dirty="0" smtClean="0">
                <a:solidFill>
                  <a:schemeClr val="tx2">
                    <a:lumMod val="60000"/>
                    <a:lumOff val="40000"/>
                  </a:schemeClr>
                </a:solidFill>
              </a:rPr>
              <a:t>averages</a:t>
            </a:r>
            <a:r>
              <a:rPr lang="en-US" dirty="0" smtClean="0"/>
              <a:t>.</a:t>
            </a:r>
            <a:endParaRPr lang="en-US" dirty="0"/>
          </a:p>
        </p:txBody>
      </p:sp>
      <p:sp>
        <p:nvSpPr>
          <p:cNvPr id="4" name="Footer Placeholder 3"/>
          <p:cNvSpPr>
            <a:spLocks noGrp="1"/>
          </p:cNvSpPr>
          <p:nvPr>
            <p:ph type="ftr" sz="quarter" idx="11"/>
          </p:nvPr>
        </p:nvSpPr>
        <p:spPr/>
        <p:txBody>
          <a:bodyPr/>
          <a:lstStyle/>
          <a:p>
            <a:r>
              <a:rPr lang="en-US" dirty="0" smtClean="0"/>
              <a:t>Copyright © 2015 Pearson Education, Inc. </a:t>
            </a:r>
            <a:endParaRPr lang="en-US" dirty="0"/>
          </a:p>
        </p:txBody>
      </p:sp>
      <p:sp>
        <p:nvSpPr>
          <p:cNvPr id="5" name="Slide Number Placeholder 4"/>
          <p:cNvSpPr>
            <a:spLocks noGrp="1"/>
          </p:cNvSpPr>
          <p:nvPr>
            <p:ph type="sldNum" sz="quarter" idx="12"/>
          </p:nvPr>
        </p:nvSpPr>
        <p:spPr/>
        <p:txBody>
          <a:bodyPr/>
          <a:lstStyle/>
          <a:p>
            <a:r>
              <a:rPr lang="en-US" dirty="0" smtClean="0"/>
              <a:t>12-</a:t>
            </a:r>
            <a:fld id="{3BA836C6-F704-448B-94C4-5B456B503172}" type="slidenum">
              <a:rPr lang="en-US" smtClean="0"/>
              <a:pPr/>
              <a:t>7</a:t>
            </a:fld>
            <a:endParaRPr lang="en-US" dirty="0"/>
          </a:p>
        </p:txBody>
      </p:sp>
    </p:spTree>
    <p:extLst>
      <p:ext uri="{BB962C8B-B14F-4D97-AF65-F5344CB8AC3E}">
        <p14:creationId xmlns:p14="http://schemas.microsoft.com/office/powerpoint/2010/main" val="853988688"/>
      </p:ext>
    </p:extLst>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Ratio Analysis</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12-</a:t>
            </a:r>
            <a:fld id="{3BA836C6-F704-448B-94C4-5B456B503172}" type="slidenum">
              <a:rPr lang="en-US" smtClean="0"/>
              <a:pPr/>
              <a:t>8</a:t>
            </a:fld>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2236" y="1858821"/>
            <a:ext cx="7379529" cy="4472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0962774"/>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Ratio Analysis</a:t>
            </a:r>
          </a:p>
        </p:txBody>
      </p:sp>
      <p:sp>
        <p:nvSpPr>
          <p:cNvPr id="3" name="Footer Placeholder 2"/>
          <p:cNvSpPr>
            <a:spLocks noGrp="1"/>
          </p:cNvSpPr>
          <p:nvPr>
            <p:ph type="ftr" sz="quarter" idx="11"/>
          </p:nvPr>
        </p:nvSpPr>
        <p:spPr/>
        <p:txBody>
          <a:bodyPr/>
          <a:lstStyle/>
          <a:p>
            <a:r>
              <a:rPr lang="en-US" dirty="0" smtClean="0"/>
              <a:t>Copyright © 2015 Pearson Education, Inc. </a:t>
            </a:r>
            <a:endParaRPr lang="en-US" dirty="0"/>
          </a:p>
        </p:txBody>
      </p:sp>
      <p:sp>
        <p:nvSpPr>
          <p:cNvPr id="4" name="Slide Number Placeholder 3"/>
          <p:cNvSpPr>
            <a:spLocks noGrp="1"/>
          </p:cNvSpPr>
          <p:nvPr>
            <p:ph type="sldNum" sz="quarter" idx="12"/>
          </p:nvPr>
        </p:nvSpPr>
        <p:spPr/>
        <p:txBody>
          <a:bodyPr/>
          <a:lstStyle/>
          <a:p>
            <a:r>
              <a:rPr lang="en-US" dirty="0" smtClean="0"/>
              <a:t>12-</a:t>
            </a:r>
            <a:fld id="{3BA836C6-F704-448B-94C4-5B456B503172}" type="slidenum">
              <a:rPr lang="en-US" smtClean="0"/>
              <a:pPr/>
              <a:t>9</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513" y="1828800"/>
            <a:ext cx="8302974" cy="424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59952"/>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TotalTime>
  <Words>1504</Words>
  <Application>Microsoft Office PowerPoint</Application>
  <PresentationFormat>On-screen Show (4:3)</PresentationFormat>
  <Paragraphs>162</Paragraphs>
  <Slides>21</Slides>
  <Notes>19</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Suggestions for Case Analysis</vt:lpstr>
      <vt:lpstr>Learning Objectives</vt:lpstr>
      <vt:lpstr>The Case Method</vt:lpstr>
      <vt:lpstr>Researching the Case Situation</vt:lpstr>
      <vt:lpstr>Researching the Case Situation</vt:lpstr>
      <vt:lpstr>Researching the Case Situation</vt:lpstr>
      <vt:lpstr>Financial Analysis: A Place to Begin</vt:lpstr>
      <vt:lpstr>Financial Ratio Analysis</vt:lpstr>
      <vt:lpstr>Financial Ratio Analysis</vt:lpstr>
      <vt:lpstr>Financial Ratio Analysis</vt:lpstr>
      <vt:lpstr>Financial Ratio Analysis</vt:lpstr>
      <vt:lpstr>Financial Ratio Analysis</vt:lpstr>
      <vt:lpstr>Analyzing Financial Statements</vt:lpstr>
      <vt:lpstr>Common-Size Statements</vt:lpstr>
      <vt:lpstr>Common-Size Statements</vt:lpstr>
      <vt:lpstr>Altman’s Z-Value  Bankruptcy Formula</vt:lpstr>
      <vt:lpstr>Index of Sustainable Growth</vt:lpstr>
      <vt:lpstr>Useful Economic Measures</vt:lpstr>
      <vt:lpstr>U.S. Economic Indicators</vt:lpstr>
      <vt:lpstr>Format for Case Analysis:  The Strategic Audit</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Bcox</dc:creator>
  <cp:lastModifiedBy>Editorial Services</cp:lastModifiedBy>
  <cp:revision>24</cp:revision>
  <dcterms:created xsi:type="dcterms:W3CDTF">2013-09-21T18:13:02Z</dcterms:created>
  <dcterms:modified xsi:type="dcterms:W3CDTF">2014-01-19T20:51:39Z</dcterms:modified>
</cp:coreProperties>
</file>