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59" r:id="rId6"/>
    <p:sldId id="266" r:id="rId7"/>
    <p:sldId id="268" r:id="rId8"/>
    <p:sldId id="261" r:id="rId9"/>
    <p:sldId id="269" r:id="rId10"/>
    <p:sldId id="260" r:id="rId11"/>
    <p:sldId id="263" r:id="rId12"/>
    <p:sldId id="270" r:id="rId13"/>
    <p:sldId id="264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7475" autoAdjust="0"/>
  </p:normalViewPr>
  <p:slideViewPr>
    <p:cSldViewPr>
      <p:cViewPr>
        <p:scale>
          <a:sx n="60" d="100"/>
          <a:sy n="60" d="100"/>
        </p:scale>
        <p:origin x="-5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3F066-EEDD-438F-BF80-4027F05E5E20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9E56A-9A33-4FAB-8216-7E038BB82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Intro:</a:t>
            </a:r>
            <a:r>
              <a:rPr lang="en-US" baseline="0" dirty="0" smtClean="0"/>
              <a:t> How many of you are looking to purchase home in the next few years or who have possibly purchased a home recently. This information is for you. I am going to discuss the effects certain scenarios have on home prices and also other important attributes to seek when looking for a new home 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9E56A-9A33-4FAB-8216-7E038BB82A1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few important definitions before we move on for foreclosures and short sales</a:t>
            </a:r>
            <a:r>
              <a:rPr lang="en-US" baseline="0" dirty="0" smtClean="0"/>
              <a:t>, the first foreclosure or REO (Real Estate Owned) and the second is Short Sales.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9E56A-9A33-4FAB-8216-7E038BB82A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we witness more and more </a:t>
            </a:r>
            <a:r>
              <a:rPr lang="en-US" baseline="0" dirty="0" smtClean="0"/>
              <a:t>foreclosures and short Sales on the market one</a:t>
            </a:r>
            <a:r>
              <a:rPr lang="en-US" dirty="0" smtClean="0"/>
              <a:t> can’t help to think what are those impacts and what are</a:t>
            </a:r>
            <a:r>
              <a:rPr lang="en-US" baseline="0" dirty="0" smtClean="0"/>
              <a:t> they doing to home values. This is important because if one is looking for a new home there are specific things to look for and specific things to stay away from.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9E56A-9A33-4FAB-8216-7E038BB82A1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</a:t>
            </a:r>
            <a:r>
              <a:rPr lang="en-US" baseline="0" dirty="0" smtClean="0"/>
              <a:t> an increasing number of homes flood the market the supply curve shifts and outward inevitably decreasing 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9E56A-9A33-4FAB-8216-7E038BB82A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Proportion of last month’s home sales in each neighborhood that were foreclosures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9E56A-9A33-4FAB-8216-7E038BB82A1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</a:t>
            </a:r>
            <a:r>
              <a:rPr lang="en-US" baseline="0" dirty="0" smtClean="0"/>
              <a:t> combination of variables from </a:t>
            </a:r>
            <a:r>
              <a:rPr lang="en-US" baseline="0" dirty="0" err="1" smtClean="0"/>
              <a:t>metrolist</a:t>
            </a:r>
            <a:r>
              <a:rPr lang="en-US" baseline="0" dirty="0" smtClean="0"/>
              <a:t> services incorporated and as you see the coefficients and t-scores are quite significant.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9E56A-9A33-4FAB-8216-7E038BB82A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Proportion of last month’s home sales in each neighborhood that were foreclosures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9E56A-9A33-4FAB-8216-7E038BB82A1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7B4DE84-4D29-40E7-9EEF-C4053E976794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44FB496-8AA5-44EF-AECB-F8DC5A33E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Word_Document5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Word_Document2.docx"/><Relationship Id="rId5" Type="http://schemas.openxmlformats.org/officeDocument/2006/relationships/image" Target="../media/image4.png"/><Relationship Id="rId4" Type="http://schemas.openxmlformats.org/officeDocument/2006/relationships/package" Target="../embeddings/Microsoft_Office_Word_Document1.doc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Foreclosure effects on home prices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2133600"/>
            <a:ext cx="6480048" cy="1163812"/>
          </a:xfrm>
        </p:spPr>
        <p:txBody>
          <a:bodyPr/>
          <a:lstStyle/>
          <a:p>
            <a:r>
              <a:rPr lang="en-US" dirty="0" smtClean="0"/>
              <a:t>Michael J. Cox</a:t>
            </a:r>
          </a:p>
          <a:p>
            <a:r>
              <a:rPr lang="en-US" dirty="0" smtClean="0"/>
              <a:t>Dept. of Economics</a:t>
            </a:r>
          </a:p>
          <a:p>
            <a:r>
              <a:rPr lang="en-US" dirty="0" smtClean="0"/>
              <a:t>CSU Sacramento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828800" y="3505200"/>
          <a:ext cx="548640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997"/>
                <a:gridCol w="1642403"/>
                <a:gridCol w="1143000"/>
              </a:tblGrid>
              <a:tr h="3598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Selling Price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Coefficients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T-Score</a:t>
                      </a:r>
                      <a:endParaRPr lang="en-US" sz="18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Foreclosures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-93,989.57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-37.12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0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Short Sales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-54,755.70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-12.19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Unemployment Rate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-11,015.04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-2.57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Natomas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-81232.60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-20.85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Elk Grove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-85807.13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-19.82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Land Park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-38,377.64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-11.17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0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Downtown &amp; Mid Town 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48,164.01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8.83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95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Summer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7,333.13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1.93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6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Winter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-1,378.08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-.33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228600" y="1371600"/>
          <a:ext cx="8139113" cy="1143000"/>
        </p:xfrm>
        <a:graphic>
          <a:graphicData uri="http://schemas.openxmlformats.org/presentationml/2006/ole">
            <p:oleObj spid="_x0000_s50178" name="Document" r:id="rId4" imgW="5549350" imgH="780157" progId="Word.Document.12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3962400" y="1295400"/>
            <a:ext cx="762000" cy="609600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848100" y="20955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86000" y="2514600"/>
            <a:ext cx="403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Neighborhood Characteristics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90800" y="2895600"/>
          <a:ext cx="44958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00200"/>
                <a:gridCol w="1219200"/>
              </a:tblGrid>
              <a:tr h="3619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Selling Price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Coefficients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T-Score</a:t>
                      </a:r>
                      <a:endParaRPr lang="en-US" sz="18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3_2006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-12,104.15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-2.28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4_2006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-23,580.12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-5.13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1_2007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-9,003.11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-1.44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2_2007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-20,437.72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-4.21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3_2007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-27,84.81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-4.35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0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4_2007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-43,611.64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-6.69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1_2008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-61,760.70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-6.98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2_2008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-74,915.89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-8.40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3_2008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-88,700.71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-7.35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0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4_2008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-86,940.49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-5.49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3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1_2009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-75,242.08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-2.98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1447800" y="2895600"/>
            <a:ext cx="685800" cy="37338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457200" y="1143000"/>
          <a:ext cx="8139113" cy="1143000"/>
        </p:xfrm>
        <a:graphic>
          <a:graphicData uri="http://schemas.openxmlformats.org/presentationml/2006/ole">
            <p:oleObj spid="_x0000_s51202" name="Document" r:id="rId3" imgW="5549350" imgH="780157" progId="Word.Document.12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5105400" y="2057400"/>
            <a:ext cx="3429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 Dummies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81600" y="1143000"/>
            <a:ext cx="685800" cy="609600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6019800" y="16764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/>
              <a:t>LagREO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REO dummy variable measures the effect of an individual house being a foreclosure on a home’s selling price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Lagged REO variable (</a:t>
            </a:r>
            <a:r>
              <a:rPr lang="en-US" dirty="0" err="1" smtClean="0"/>
              <a:t>LagREO</a:t>
            </a:r>
            <a:r>
              <a:rPr lang="en-US" dirty="0" smtClean="0"/>
              <a:t>) measures the effect of neighborhood foreclosures last month on all houses’ selling prices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Neighborhood Foreclosure Effect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2819400"/>
          <a:ext cx="8610600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745533"/>
                <a:gridCol w="1757265"/>
                <a:gridCol w="16694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Neighborhood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Neighborhood Foreclosure Effect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T-Stat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Natomas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-48,766.10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-2.33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Elk Grove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-53,948.87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-1.74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Land Park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7,021.15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Downtown &amp; </a:t>
                      </a:r>
                      <a:r>
                        <a:rPr lang="en-US" b="1" baseline="0" dirty="0" smtClean="0"/>
                        <a:t>Midtown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-75,061.03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-0.85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East Sac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5,033.74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0.91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3733800"/>
            <a:ext cx="8610600" cy="762000"/>
          </a:xfrm>
          <a:prstGeom prst="rect">
            <a:avLst/>
          </a:prstGeom>
          <a:solidFill>
            <a:srgbClr val="C000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Real estate boils down to three basic principles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As foreclosures increase, property values decline rejecting the null hypothesis: </a:t>
            </a:r>
          </a:p>
          <a:p>
            <a:pPr algn="just">
              <a:buNone/>
            </a:pPr>
            <a:r>
              <a:rPr lang="en-US" sz="2800" dirty="0" smtClean="0"/>
              <a:t>	     </a:t>
            </a:r>
          </a:p>
          <a:p>
            <a:pPr algn="just">
              <a:buNone/>
            </a:pPr>
            <a:r>
              <a:rPr lang="en-US" sz="2800" dirty="0" smtClean="0"/>
              <a:t>	     Effect of Neighborhood Foreclosures =0</a:t>
            </a:r>
          </a:p>
          <a:p>
            <a:pPr>
              <a:buNone/>
            </a:pPr>
            <a:endParaRPr lang="en-US" dirty="0"/>
          </a:p>
        </p:txBody>
      </p:sp>
      <p:sp useBgFill="1">
        <p:nvSpPr>
          <p:cNvPr id="4" name="Rectangle 3"/>
          <p:cNvSpPr/>
          <p:nvPr/>
        </p:nvSpPr>
        <p:spPr>
          <a:xfrm>
            <a:off x="2590800" y="2133600"/>
            <a:ext cx="54102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location, location and location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u="sng" dirty="0" smtClean="0"/>
              <a:t>foreclosure</a:t>
            </a:r>
            <a:r>
              <a:rPr lang="en-US" dirty="0" smtClean="0"/>
              <a:t> (REO) or bank owned property is when the bank has taken the home back from the original purchaser because of non-payment. </a:t>
            </a:r>
          </a:p>
          <a:p>
            <a:r>
              <a:rPr lang="en-US" dirty="0" smtClean="0"/>
              <a:t>A </a:t>
            </a:r>
            <a:r>
              <a:rPr lang="en-US" u="sng" dirty="0" smtClean="0"/>
              <a:t>short sale </a:t>
            </a:r>
            <a:r>
              <a:rPr lang="en-US" dirty="0" smtClean="0"/>
              <a:t>occurs when the current owner is no longer interested or becomes incapable of purchasing the property and is willing to work with the lender and sell it for a mutually agreed upon price from any and all parties involved.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are the impacts foreclosures and short sales have on neighborhood home values?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sz="4600" dirty="0" smtClean="0">
                <a:latin typeface="+mj-lt"/>
              </a:rPr>
              <a:t>Why is it important</a:t>
            </a:r>
          </a:p>
          <a:p>
            <a:pPr>
              <a:buNone/>
            </a:pPr>
            <a:endParaRPr lang="en-US" sz="4600" dirty="0" smtClean="0">
              <a:latin typeface="+mj-lt"/>
            </a:endParaRPr>
          </a:p>
          <a:p>
            <a:r>
              <a:rPr lang="en-US" dirty="0" smtClean="0"/>
              <a:t>To help decide on certain characteristics when looking for a new home.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100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Banked Owned Phenomenon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&gt;</a:t>
            </a:r>
            <a:r>
              <a:rPr lang="en-US" sz="2600" dirty="0" smtClean="0"/>
              <a:t>Borrower justification</a:t>
            </a:r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000" dirty="0" smtClean="0"/>
              <a:t>(Foote, L. C., </a:t>
            </a:r>
            <a:r>
              <a:rPr lang="en-US" sz="2000" dirty="0" err="1" smtClean="0"/>
              <a:t>Geradi</a:t>
            </a:r>
            <a:r>
              <a:rPr lang="en-US" sz="2000" dirty="0" smtClean="0"/>
              <a:t>, K., </a:t>
            </a:r>
            <a:r>
              <a:rPr lang="en-US" sz="2000" dirty="0" err="1" smtClean="0"/>
              <a:t>Willen</a:t>
            </a:r>
            <a:r>
              <a:rPr lang="en-US" sz="2000" dirty="0" smtClean="0"/>
              <a:t>, P., 2008) </a:t>
            </a:r>
          </a:p>
          <a:p>
            <a:pPr>
              <a:buNone/>
            </a:pPr>
            <a:r>
              <a:rPr lang="en-US" dirty="0" smtClean="0"/>
              <a:t>		&gt;</a:t>
            </a:r>
            <a:r>
              <a:rPr lang="en-US" sz="2600" dirty="0" smtClean="0"/>
              <a:t>Decreasing owner occupied 			availability</a:t>
            </a:r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000" dirty="0" smtClean="0"/>
              <a:t>(</a:t>
            </a:r>
            <a:r>
              <a:rPr lang="en-US" sz="2000" dirty="0" err="1" smtClean="0"/>
              <a:t>Ong</a:t>
            </a:r>
            <a:r>
              <a:rPr lang="en-US" sz="2000" dirty="0" smtClean="0"/>
              <a:t>, S., Neo, H., P., </a:t>
            </a:r>
            <a:r>
              <a:rPr lang="en-US" sz="2000" dirty="0" err="1" smtClean="0"/>
              <a:t>Tu</a:t>
            </a:r>
            <a:r>
              <a:rPr lang="en-US" sz="2000" dirty="0" smtClean="0"/>
              <a:t>, Y., 2007) </a:t>
            </a:r>
          </a:p>
          <a:p>
            <a:pPr>
              <a:buNone/>
            </a:pPr>
            <a:r>
              <a:rPr lang="en-US" dirty="0" smtClean="0"/>
              <a:t>		&gt;</a:t>
            </a:r>
            <a:r>
              <a:rPr lang="en-US" sz="2600" dirty="0" smtClean="0"/>
              <a:t>Raising credit standards</a:t>
            </a:r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000" dirty="0" smtClean="0"/>
              <a:t>(</a:t>
            </a:r>
            <a:r>
              <a:rPr lang="en-US" sz="2000" dirty="0" err="1" smtClean="0"/>
              <a:t>Calomiris</a:t>
            </a:r>
            <a:r>
              <a:rPr lang="en-US" sz="2000" dirty="0" smtClean="0"/>
              <a:t>, C., </a:t>
            </a:r>
            <a:r>
              <a:rPr lang="en-US" sz="2000" dirty="0" err="1" smtClean="0"/>
              <a:t>Longhofer</a:t>
            </a:r>
            <a:r>
              <a:rPr lang="en-US" sz="2000" dirty="0" smtClean="0"/>
              <a:t>, S., &amp; Miles, W. 2008)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Theory</a:t>
            </a:r>
            <a:endParaRPr lang="en-US" dirty="0"/>
          </a:p>
        </p:txBody>
      </p:sp>
      <p:sp useBgFill="1">
        <p:nvSpPr>
          <p:cNvPr id="4" name="Rectangle 3"/>
          <p:cNvSpPr/>
          <p:nvPr/>
        </p:nvSpPr>
        <p:spPr>
          <a:xfrm>
            <a:off x="4953000" y="2209800"/>
            <a:ext cx="23622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Before Foreclosures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Supply 1</a:t>
            </a:r>
            <a:endParaRPr lang="en-US" b="1" dirty="0">
              <a:solidFill>
                <a:schemeClr val="tx1"/>
              </a:solidFill>
            </a:endParaRPr>
          </a:p>
        </p:txBody>
      </p:sp>
      <p:sp useBgFill="1">
        <p:nvSpPr>
          <p:cNvPr id="5" name="Rectangle 4"/>
          <p:cNvSpPr/>
          <p:nvPr/>
        </p:nvSpPr>
        <p:spPr>
          <a:xfrm>
            <a:off x="5029200" y="3124200"/>
            <a:ext cx="2438400" cy="609600"/>
          </a:xfrm>
          <a:prstGeom prst="rect">
            <a:avLst/>
          </a:prstGeom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</a:t>
            </a:r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After Foreclosures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Supply 2</a:t>
            </a:r>
            <a:endParaRPr lang="en-US" b="1" dirty="0">
              <a:solidFill>
                <a:schemeClr val="tx1"/>
              </a:solidFill>
            </a:endParaRPr>
          </a:p>
        </p:txBody>
      </p:sp>
      <p:sp useBgFill="1">
        <p:nvSpPr>
          <p:cNvPr id="8" name="Rectangle 7"/>
          <p:cNvSpPr/>
          <p:nvPr/>
        </p:nvSpPr>
        <p:spPr>
          <a:xfrm>
            <a:off x="2971800" y="3657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36576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 useBgFill="1">
        <p:nvSpPr>
          <p:cNvPr id="17" name="Rectangle 16"/>
          <p:cNvSpPr/>
          <p:nvPr/>
        </p:nvSpPr>
        <p:spPr>
          <a:xfrm>
            <a:off x="2819400" y="5105400"/>
            <a:ext cx="533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Q1</a:t>
            </a:r>
            <a:endParaRPr lang="en-US" dirty="0">
              <a:solidFill>
                <a:schemeClr val="tx1"/>
              </a:solidFill>
            </a:endParaRPr>
          </a:p>
        </p:txBody>
      </p:sp>
      <p:sp useBgFill="1">
        <p:nvSpPr>
          <p:cNvPr id="18" name="Rectangle 17"/>
          <p:cNvSpPr/>
          <p:nvPr/>
        </p:nvSpPr>
        <p:spPr>
          <a:xfrm>
            <a:off x="3581400" y="5105400"/>
            <a:ext cx="533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114300" y="4000500"/>
            <a:ext cx="3429000" cy="1588"/>
          </a:xfrm>
          <a:prstGeom prst="straightConnector1">
            <a:avLst/>
          </a:prstGeom>
          <a:ln w="508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828800" y="5029200"/>
            <a:ext cx="38862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828800" y="2743200"/>
            <a:ext cx="3048000" cy="2286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124200" y="3657600"/>
            <a:ext cx="18288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H="1">
            <a:off x="4038600" y="3429000"/>
            <a:ext cx="457200" cy="4572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2743200" y="4343400"/>
            <a:ext cx="457200" cy="4572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828800" y="3124200"/>
            <a:ext cx="2514600" cy="1905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133600" y="1447800"/>
            <a:ext cx="3810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Impacts of Increasing Foreclosures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2133600" y="2971800"/>
            <a:ext cx="15240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838200" y="2362200"/>
            <a:ext cx="914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42" name="Rounded Rectangle 41"/>
          <p:cNvSpPr/>
          <p:nvPr/>
        </p:nvSpPr>
        <p:spPr>
          <a:xfrm>
            <a:off x="838200" y="3505200"/>
            <a:ext cx="914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Price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Down Arrow 42"/>
          <p:cNvSpPr/>
          <p:nvPr/>
        </p:nvSpPr>
        <p:spPr>
          <a:xfrm>
            <a:off x="1219200" y="3962400"/>
            <a:ext cx="457200" cy="10668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5334000" y="5334000"/>
            <a:ext cx="1752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Quantity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2971800" y="3962400"/>
            <a:ext cx="228600" cy="228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657600" y="4419600"/>
            <a:ext cx="228600" cy="228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46" idx="2"/>
          </p:cNvCxnSpPr>
          <p:nvPr/>
        </p:nvCxnSpPr>
        <p:spPr>
          <a:xfrm rot="10800000">
            <a:off x="1828800" y="4038600"/>
            <a:ext cx="1143000" cy="38100"/>
          </a:xfrm>
          <a:prstGeom prst="line">
            <a:avLst/>
          </a:prstGeom>
          <a:ln>
            <a:gradFill flip="none" rotWithShape="1">
              <a:gsLst>
                <a:gs pos="0">
                  <a:srgbClr val="CBCBCB"/>
                </a:gs>
                <a:gs pos="13000">
                  <a:srgbClr val="5F5F5F"/>
                </a:gs>
                <a:gs pos="21001">
                  <a:srgbClr val="5F5F5F"/>
                </a:gs>
                <a:gs pos="63000">
                  <a:srgbClr val="FFFFFF"/>
                </a:gs>
                <a:gs pos="67000">
                  <a:srgbClr val="B2B2B2"/>
                </a:gs>
                <a:gs pos="69000">
                  <a:srgbClr val="292929"/>
                </a:gs>
                <a:gs pos="82001">
                  <a:srgbClr val="777777"/>
                </a:gs>
                <a:gs pos="100000">
                  <a:srgbClr val="EAEAEA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7" idx="2"/>
          </p:cNvCxnSpPr>
          <p:nvPr/>
        </p:nvCxnSpPr>
        <p:spPr>
          <a:xfrm rot="10800000">
            <a:off x="1905000" y="4495800"/>
            <a:ext cx="1752600" cy="38100"/>
          </a:xfrm>
          <a:prstGeom prst="line">
            <a:avLst/>
          </a:prstGeom>
          <a:ln>
            <a:gradFill flip="none" rotWithShape="1"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8" grpId="0" animBg="1"/>
      <p:bldP spid="9" grpId="0" animBg="1"/>
      <p:bldP spid="17" grpId="0" animBg="1"/>
      <p:bldP spid="18" grpId="0" animBg="1"/>
      <p:bldP spid="37" grpId="0" animBg="1"/>
      <p:bldP spid="38" grpId="0" animBg="1"/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&amp;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915400" cy="1447800"/>
          </a:xfrm>
        </p:spPr>
        <p:txBody>
          <a:bodyPr>
            <a:normAutofit fontScale="32500" lnSpcReduction="20000"/>
          </a:bodyPr>
          <a:lstStyle/>
          <a:p>
            <a:r>
              <a:rPr lang="en-US" sz="7000" dirty="0" smtClean="0"/>
              <a:t>        Effect of Neighborhood Foreclosures = 0  </a:t>
            </a:r>
          </a:p>
          <a:p>
            <a:pPr>
              <a:buNone/>
            </a:pPr>
            <a:r>
              <a:rPr lang="en-US" sz="7000" dirty="0" smtClean="0"/>
              <a:t>		  </a:t>
            </a:r>
          </a:p>
          <a:p>
            <a:pPr>
              <a:buNone/>
            </a:pPr>
            <a:r>
              <a:rPr lang="en-US" sz="7000" dirty="0" smtClean="0"/>
              <a:t>		  Effect of Neighborhood Foreclosures &gt; 0 </a:t>
            </a:r>
          </a:p>
          <a:p>
            <a:pPr>
              <a:buNone/>
            </a:pPr>
            <a:r>
              <a:rPr lang="en-US" dirty="0" smtClean="0"/>
              <a:t>  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0" y="3429000"/>
          <a:ext cx="8072438" cy="1142999"/>
        </p:xfrm>
        <a:graphic>
          <a:graphicData uri="http://schemas.openxmlformats.org/presentationml/2006/ole">
            <p:oleObj spid="_x0000_s25602" name="Document" r:id="rId4" imgW="5549350" imgH="780157" progId="Word.Document.12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 flipH="1" flipV="1">
            <a:off x="2247900" y="4457700"/>
            <a:ext cx="1295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19200" y="54102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Housing Characteristics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6200000" flipV="1">
            <a:off x="4267200" y="4114800"/>
            <a:ext cx="15240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495800" y="5791200"/>
            <a:ext cx="3733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Neighborhood Characteristics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5486400" y="4038600"/>
            <a:ext cx="1447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400800" y="4876800"/>
            <a:ext cx="2438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 Dummies</a:t>
            </a:r>
            <a:endParaRPr lang="en-US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09550" cy="180975"/>
          </a:xfrm>
          <a:prstGeom prst="rect">
            <a:avLst/>
          </a:prstGeom>
          <a:noFill/>
        </p:spPr>
      </p:pic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-4267200" y="2209800"/>
          <a:ext cx="10590211" cy="471487"/>
        </p:xfrm>
        <a:graphic>
          <a:graphicData uri="http://schemas.openxmlformats.org/presentationml/2006/ole">
            <p:oleObj spid="_x0000_s25605" name="Document" r:id="rId6" imgW="5483860" imgH="178816" progId="Word.Document.12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838200" y="1447800"/>
          <a:ext cx="9599612" cy="609600"/>
        </p:xfrm>
        <a:graphic>
          <a:graphicData uri="http://schemas.openxmlformats.org/presentationml/2006/ole">
            <p:oleObj spid="_x0000_s25608" name="Document" r:id="rId7" imgW="5474504" imgH="179537" progId="Word.Document.12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228600" y="43434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Selling Price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219200" y="37338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1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828800"/>
          <a:ext cx="83820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676400"/>
                <a:gridCol w="1524000"/>
                <a:gridCol w="13716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Selling Price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11,081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$312,267.70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$45,000.00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$2,000,000.00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Bedrooms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Bathrooms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11,031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Approximate Square Feet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11,087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1,695.80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7,500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Foreclosures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Short Sales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Years Old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11,043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31.91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Pool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Unemployment Rate</a:t>
                      </a:r>
                      <a:endParaRPr lang="en-US" sz="1800" b="1" dirty="0" smtClean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10.80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Times New Roman"/>
                        </a:rPr>
                        <a:t>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54.07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Increasing Number of Foreclosures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828800"/>
            <a:ext cx="625095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905000" y="1828800"/>
            <a:ext cx="3048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 Prices and the Number of Foreclosures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>
            <p:ph idx="1"/>
          </p:nvPr>
        </p:nvGraphicFramePr>
        <p:xfrm>
          <a:off x="0" y="1447800"/>
          <a:ext cx="8138341" cy="1143000"/>
        </p:xfrm>
        <a:graphic>
          <a:graphicData uri="http://schemas.openxmlformats.org/presentationml/2006/ole">
            <p:oleObj spid="_x0000_s49154" name="Document" r:id="rId3" imgW="5549350" imgH="780157" progId="Word.Document.12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590800" y="1371600"/>
            <a:ext cx="838200" cy="685800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35814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6002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Selling Price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Coefficients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T-Score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Bedrooms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-22,773.92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-14.45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Bathrooms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22,011.90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9.89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Days On Market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-83.05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-5.36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Approximate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Square Feet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168.88</a:t>
                      </a:r>
                      <a:endParaRPr lang="en-US" sz="180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78.66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Lot Size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2.30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32.16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Pool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41,332.18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13.47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Years Old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601.81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54.18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1905000" y="21336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28600" y="2743200"/>
            <a:ext cx="3505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Housing Characteristics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1236</TotalTime>
  <Words>719</Words>
  <Application>Microsoft Office PowerPoint</Application>
  <PresentationFormat>On-screen Show (4:3)</PresentationFormat>
  <Paragraphs>250</Paragraphs>
  <Slides>14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Technic</vt:lpstr>
      <vt:lpstr>Document</vt:lpstr>
      <vt:lpstr>Foreclosure effects on home prices</vt:lpstr>
      <vt:lpstr>Definitions</vt:lpstr>
      <vt:lpstr>Research Question</vt:lpstr>
      <vt:lpstr>Literature Review</vt:lpstr>
      <vt:lpstr>Economic Theory</vt:lpstr>
      <vt:lpstr>Hypothesis &amp; Equation</vt:lpstr>
      <vt:lpstr>Data</vt:lpstr>
      <vt:lpstr>The Increasing Number of Foreclosures</vt:lpstr>
      <vt:lpstr>Results</vt:lpstr>
      <vt:lpstr>Results</vt:lpstr>
      <vt:lpstr>Results</vt:lpstr>
      <vt:lpstr>Implementation of LagREO</vt:lpstr>
      <vt:lpstr>Neighborhood Foreclosure Effect</vt:lpstr>
      <vt:lpstr>Conclusion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Foreclosures effects on home prices</dc:title>
  <dc:creator>mcox</dc:creator>
  <cp:lastModifiedBy>Jessica Howell</cp:lastModifiedBy>
  <cp:revision>126</cp:revision>
  <dcterms:created xsi:type="dcterms:W3CDTF">2009-04-27T16:32:46Z</dcterms:created>
  <dcterms:modified xsi:type="dcterms:W3CDTF">2009-11-23T20:09:18Z</dcterms:modified>
</cp:coreProperties>
</file>