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1" r:id="rId1"/>
  </p:sldMasterIdLst>
  <p:notesMasterIdLst>
    <p:notesMasterId r:id="rId12"/>
  </p:notesMasterIdLst>
  <p:sldIdLst>
    <p:sldId id="256" r:id="rId2"/>
    <p:sldId id="264" r:id="rId3"/>
    <p:sldId id="262" r:id="rId4"/>
    <p:sldId id="266" r:id="rId5"/>
    <p:sldId id="257" r:id="rId6"/>
    <p:sldId id="258" r:id="rId7"/>
    <p:sldId id="259" r:id="rId8"/>
    <p:sldId id="268" r:id="rId9"/>
    <p:sldId id="260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D9DFA3"/>
    <a:srgbClr val="C88F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595" autoAdjust="0"/>
  </p:normalViewPr>
  <p:slideViewPr>
    <p:cSldViewPr snapToObjects="1">
      <p:cViewPr varScale="1">
        <p:scale>
          <a:sx n="61" d="100"/>
          <a:sy n="61" d="100"/>
        </p:scale>
        <p:origin x="-5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640" y="-8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nny:Jonny%20Schoolwork:Econ%20145:Work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title>
      <c:layout/>
      <c:txPr>
        <a:bodyPr/>
        <a:lstStyle/>
        <a:p>
          <a:pPr>
            <a:defRPr>
              <a:solidFill>
                <a:srgbClr val="D9DFA3"/>
              </a:solidFill>
            </a:defRPr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</c:v>
                </c:pt>
              </c:strCache>
            </c:strRef>
          </c:tx>
          <c:explosion val="11"/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8481452318460201"/>
                  <c:y val="-0.26111111111111096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21730856011419603"/>
                  <c:y val="0.1460569865207530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>
                    <a:solidFill>
                      <a:srgbClr val="D9DFA3"/>
                    </a:solidFill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Middle Age to Senior</c:v>
                </c:pt>
                <c:pt idx="1">
                  <c:v>Young (20-40)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explosion val="3"/>
          <c:dPt>
            <c:idx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explosion val="14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93235728346457"/>
                  <c:y val="-8.985463355542092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6398116251093603"/>
                  <c:y val="1.7985816676761607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>
          <a:solidFill>
            <a:srgbClr val="D9DFA3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>
        <c:manualLayout>
          <c:layoutTarget val="inner"/>
          <c:xMode val="edge"/>
          <c:yMode val="edge"/>
          <c:x val="7.0632170978627729E-2"/>
          <c:y val="9.6450617283950615E-2"/>
          <c:w val="0.68726334208223983"/>
          <c:h val="0.80709876543209902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3.4043307086614204E-2"/>
                  <c:y val="-0.30864197530864212"/>
                </c:manualLayout>
              </c:layout>
              <c:showPercent val="1"/>
            </c:dLbl>
            <c:dLbl>
              <c:idx val="6"/>
              <c:layout>
                <c:manualLayout>
                  <c:x val="-3.4803587051618505E-2"/>
                  <c:y val="-0.19753086419753102"/>
                </c:manualLayout>
              </c:layout>
              <c:showPercent val="1"/>
            </c:dLbl>
            <c:txPr>
              <a:bodyPr/>
              <a:lstStyle/>
              <a:p>
                <a:pPr>
                  <a:defRPr sz="2000">
                    <a:solidFill>
                      <a:srgbClr val="D9DFA3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Caucasian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77</c:v>
                </c:pt>
                <c:pt idx="1">
                  <c:v>3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Percent val="1"/>
        </c:dLbls>
        <c:gapWidth val="100"/>
        <c:splitType val="percent"/>
        <c:splitPos val="1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Frequency</c:v>
          </c:tx>
          <c:dLbls>
            <c:txPr>
              <a:bodyPr/>
              <a:lstStyle/>
              <a:p>
                <a:pPr>
                  <a:defRPr sz="1400">
                    <a:solidFill>
                      <a:srgbClr val="D9DFA3"/>
                    </a:solidFill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'Tip% Histo2'!$A$2:$A$9</c:f>
              <c:strCache>
                <c:ptCount val="8"/>
                <c:pt idx="0">
                  <c:v>0.1</c:v>
                </c:pt>
                <c:pt idx="1">
                  <c:v>0.125</c:v>
                </c:pt>
                <c:pt idx="2">
                  <c:v>0.15</c:v>
                </c:pt>
                <c:pt idx="3">
                  <c:v>0.175</c:v>
                </c:pt>
                <c:pt idx="4">
                  <c:v>0.2</c:v>
                </c:pt>
                <c:pt idx="5">
                  <c:v>0.225</c:v>
                </c:pt>
                <c:pt idx="6">
                  <c:v>0.25</c:v>
                </c:pt>
                <c:pt idx="7">
                  <c:v>More</c:v>
                </c:pt>
              </c:strCache>
            </c:strRef>
          </c:cat>
          <c:val>
            <c:numRef>
              <c:f>'Tip% Histo2'!$B$2:$B$9</c:f>
              <c:numCache>
                <c:formatCode>General</c:formatCode>
                <c:ptCount val="8"/>
                <c:pt idx="0">
                  <c:v>43</c:v>
                </c:pt>
                <c:pt idx="1">
                  <c:v>81</c:v>
                </c:pt>
                <c:pt idx="2">
                  <c:v>232</c:v>
                </c:pt>
                <c:pt idx="3">
                  <c:v>271</c:v>
                </c:pt>
                <c:pt idx="4">
                  <c:v>221</c:v>
                </c:pt>
                <c:pt idx="5">
                  <c:v>145</c:v>
                </c:pt>
                <c:pt idx="6">
                  <c:v>45</c:v>
                </c:pt>
                <c:pt idx="7">
                  <c:v>57</c:v>
                </c:pt>
              </c:numCache>
            </c:numRef>
          </c:val>
        </c:ser>
        <c:dLbls>
          <c:showVal val="1"/>
        </c:dLbls>
        <c:axId val="57117312"/>
        <c:axId val="74583040"/>
      </c:barChart>
      <c:catAx>
        <c:axId val="57117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>
                    <a:solidFill>
                      <a:srgbClr val="D9DFA3"/>
                    </a:solidFill>
                  </a:defRPr>
                </a:pPr>
                <a:r>
                  <a:rPr lang="en-US" sz="1800" dirty="0" smtClean="0">
                    <a:solidFill>
                      <a:srgbClr val="D9DFA3"/>
                    </a:solidFill>
                  </a:rPr>
                  <a:t>Tip</a:t>
                </a:r>
                <a:r>
                  <a:rPr lang="en-US" sz="1800" baseline="0" dirty="0" smtClean="0">
                    <a:solidFill>
                      <a:srgbClr val="D9DFA3"/>
                    </a:solidFill>
                  </a:rPr>
                  <a:t> Percentage</a:t>
                </a:r>
                <a:endParaRPr lang="en-US" sz="1800" dirty="0">
                  <a:solidFill>
                    <a:srgbClr val="D9DFA3"/>
                  </a:solidFill>
                </a:endParaRPr>
              </a:p>
            </c:rich>
          </c:tx>
          <c:layout/>
        </c:title>
        <c:tickLblPos val="nextTo"/>
        <c:txPr>
          <a:bodyPr/>
          <a:lstStyle/>
          <a:p>
            <a:pPr>
              <a:defRPr sz="1400">
                <a:solidFill>
                  <a:srgbClr val="D9DFA3"/>
                </a:solidFill>
              </a:defRPr>
            </a:pPr>
            <a:endParaRPr lang="en-US"/>
          </a:p>
        </c:txPr>
        <c:crossAx val="74583040"/>
        <c:crosses val="autoZero"/>
        <c:auto val="1"/>
        <c:lblAlgn val="ctr"/>
        <c:lblOffset val="100"/>
      </c:catAx>
      <c:valAx>
        <c:axId val="745830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>
                    <a:solidFill>
                      <a:srgbClr val="D9DFA3"/>
                    </a:solidFill>
                  </a:defRPr>
                </a:pPr>
                <a:r>
                  <a:rPr lang="en-US" sz="1600">
                    <a:solidFill>
                      <a:srgbClr val="D9DFA3"/>
                    </a:solidFill>
                  </a:rPr>
                  <a:t>Frequency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rgbClr val="D9DFA3"/>
                </a:solidFill>
              </a:defRPr>
            </a:pPr>
            <a:endParaRPr lang="en-US"/>
          </a:p>
        </c:txPr>
        <c:crossAx val="57117312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0.05556</cdr:y>
    </cdr:from>
    <cdr:to>
      <cdr:x>0.19524</cdr:x>
      <cdr:y>0.14815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28600"/>
          <a:ext cx="15621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rgbClr val="D9DFA3"/>
              </a:solidFill>
            </a:rPr>
            <a:t>Caucasian</a:t>
          </a:r>
          <a:endParaRPr lang="en-US" sz="1800" dirty="0">
            <a:solidFill>
              <a:srgbClr val="D9DFA3"/>
            </a:solidFill>
          </a:endParaRPr>
        </a:p>
      </cdr:txBody>
    </cdr:sp>
  </cdr:relSizeAnchor>
  <cdr:relSizeAnchor xmlns:cdr="http://schemas.openxmlformats.org/drawingml/2006/chartDrawing">
    <cdr:from>
      <cdr:x>0.82381</cdr:x>
      <cdr:y>0.12963</cdr:y>
    </cdr:from>
    <cdr:to>
      <cdr:x>1</cdr:x>
      <cdr:y>0.27778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91304" y="533400"/>
          <a:ext cx="1409696" cy="609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rgbClr val="D9DFA3"/>
              </a:solidFill>
            </a:rPr>
            <a:t>African American</a:t>
          </a:r>
          <a:endParaRPr lang="en-US" sz="2000" dirty="0">
            <a:solidFill>
              <a:srgbClr val="D9DFA3"/>
            </a:solidFill>
          </a:endParaRPr>
        </a:p>
      </cdr:txBody>
    </cdr:sp>
  </cdr:relSizeAnchor>
  <cdr:relSizeAnchor xmlns:cdr="http://schemas.openxmlformats.org/drawingml/2006/chartDrawing">
    <cdr:from>
      <cdr:x>0.81429</cdr:x>
      <cdr:y>0.31481</cdr:y>
    </cdr:from>
    <cdr:to>
      <cdr:x>1</cdr:x>
      <cdr:y>0.40741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15100" y="1295400"/>
          <a:ext cx="14859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rgbClr val="D9DFA3"/>
              </a:solidFill>
            </a:rPr>
            <a:t>Hispanic</a:t>
          </a:r>
          <a:endParaRPr lang="en-US" sz="2000" dirty="0">
            <a:solidFill>
              <a:srgbClr val="D9DFA3"/>
            </a:solidFill>
          </a:endParaRPr>
        </a:p>
      </cdr:txBody>
    </cdr:sp>
  </cdr:relSizeAnchor>
  <cdr:relSizeAnchor xmlns:cdr="http://schemas.openxmlformats.org/drawingml/2006/chartDrawing">
    <cdr:from>
      <cdr:x>0.81429</cdr:x>
      <cdr:y>0.5</cdr:y>
    </cdr:from>
    <cdr:to>
      <cdr:x>0.97619</cdr:x>
      <cdr:y>0.61111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15100" y="2057400"/>
          <a:ext cx="1295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rgbClr val="D9DFA3"/>
              </a:solidFill>
            </a:rPr>
            <a:t>Asian</a:t>
          </a:r>
          <a:endParaRPr lang="en-US" sz="2000" dirty="0">
            <a:solidFill>
              <a:srgbClr val="D9DFA3"/>
            </a:solidFill>
          </a:endParaRPr>
        </a:p>
      </cdr:txBody>
    </cdr:sp>
  </cdr:relSizeAnchor>
  <cdr:relSizeAnchor xmlns:cdr="http://schemas.openxmlformats.org/drawingml/2006/chartDrawing">
    <cdr:from>
      <cdr:x>0.81429</cdr:x>
      <cdr:y>0.66667</cdr:y>
    </cdr:from>
    <cdr:to>
      <cdr:x>1</cdr:x>
      <cdr:y>0.75926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515134" y="2743200"/>
          <a:ext cx="1485866" cy="380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rgbClr val="D9DFA3"/>
              </a:solidFill>
            </a:rPr>
            <a:t>Other</a:t>
          </a:r>
          <a:endParaRPr lang="en-US" sz="2000" dirty="0">
            <a:solidFill>
              <a:srgbClr val="D9DFA3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AF571-809A-5549-B03D-37BC89D10C1E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6C0C7-8832-8648-B0A5-2ADF3F1F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Mechanic….no guarantee of fair</a:t>
            </a:r>
            <a:r>
              <a:rPr lang="en-US" baseline="0" dirty="0" smtClean="0"/>
              <a:t> price</a:t>
            </a:r>
          </a:p>
          <a:p>
            <a:r>
              <a:rPr lang="en-US" baseline="0" dirty="0" smtClean="0"/>
              <a:t>Real estate agent…. Option to not pay commission.</a:t>
            </a:r>
          </a:p>
          <a:p>
            <a:r>
              <a:rPr lang="en-US" baseline="0" dirty="0" smtClean="0"/>
              <a:t>Large sectors of our service industry op…..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Yes, we can make statistically accurate predictions of </a:t>
            </a:r>
            <a:r>
              <a:rPr lang="en-US" sz="1600" dirty="0" smtClean="0">
                <a:solidFill>
                  <a:srgbClr val="000000"/>
                </a:solidFill>
              </a:rPr>
              <a:t>tipping behavior, however, we are only predicting a small portion of the the variation. 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Since there is such a large percentage of unexplained variation, maximizing utility for </a:t>
            </a:r>
            <a:r>
              <a:rPr lang="en-US" sz="1600" smtClean="0">
                <a:solidFill>
                  <a:srgbClr val="000000"/>
                </a:solidFill>
              </a:rPr>
              <a:t>servers …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Statistical Discrimination: This is the theory that an unobservable consumer characteristic can be predicted by the presence of an observable characteristic that has a statistically significant, but imperfect, correlation.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Social norm </a:t>
            </a:r>
            <a:r>
              <a:rPr lang="en-US" sz="1600" dirty="0" err="1" smtClean="0"/>
              <a:t>w</a:t>
            </a:r>
            <a:r>
              <a:rPr lang="en-US" sz="1600" dirty="0" smtClean="0"/>
              <a:t>/ small adjustments.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Lend support to the premise of my research.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Sort of caution… some based on fact… others on bigotry.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When we cause the behavior expected of a group by our biased treatment of them.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Easy to imagine in the service industry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Control for this in my study by providing a very constant level of service to all guests, regardless of expectations.</a:t>
            </a:r>
          </a:p>
          <a:p>
            <a:pPr>
              <a:buFont typeface="Arial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Realize that stats may be very different other areas.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Observations of race, gender, and age...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Person paying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Apparent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Controls … based on the service provided.</a:t>
            </a:r>
          </a:p>
          <a:p>
            <a:pPr>
              <a:buFont typeface="Arial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Young almost a third of sample.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Female host just under half of the time.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Note: 65% of the entire sample were female.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Heavily skewed.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Why it was necessary to collect quite a large sample.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Other … clearly not of west European descent, but not in any of the other three groups either.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Normal Distribution.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Supports the concept of a social norm.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51% of the sample … 15-20% range.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Null, hope to reject, beta of each obs. characteristic = 0.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Which makes the alternate…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Because model says 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Y, unobserved dep. Var. can be predicted as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A certain measure of the observed X characteristic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With a given error.</a:t>
            </a:r>
          </a:p>
          <a:p>
            <a:pPr lvl="1">
              <a:buFont typeface="Arial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Young adult hosts indicate an increase in tip% of almost 1%.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Female and Black were not </a:t>
            </a:r>
            <a:r>
              <a:rPr lang="en-US" sz="1600" dirty="0" err="1" smtClean="0"/>
              <a:t>statis</a:t>
            </a:r>
            <a:r>
              <a:rPr lang="en-US" sz="1600" dirty="0" smtClean="0"/>
              <a:t>. Dif from 0.</a:t>
            </a:r>
          </a:p>
          <a:p>
            <a:pPr>
              <a:buFont typeface="Arial"/>
              <a:buChar char="•"/>
            </a:pPr>
            <a:r>
              <a:rPr lang="en-US" sz="1600" dirty="0" err="1" smtClean="0"/>
              <a:t>Hisp</a:t>
            </a:r>
            <a:r>
              <a:rPr lang="en-US" sz="1600" dirty="0" smtClean="0"/>
              <a:t>, </a:t>
            </a:r>
            <a:r>
              <a:rPr lang="en-US" sz="1600" dirty="0" err="1" smtClean="0"/>
              <a:t>Asn</a:t>
            </a:r>
            <a:r>
              <a:rPr lang="en-US" sz="1600" dirty="0" smtClean="0"/>
              <a:t>, and Other all indicate a significant decrease in tip%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2.3%, 1.3%, and 2.4%, respectively.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Interesting to note the effects of the control variables.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$10 increase in spending suggests a 1% decrease in tip%.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Increasing the number of guests also decreases tip%.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Cash payments indicate a slightly higher tip%.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Concern: very low </a:t>
            </a:r>
            <a:r>
              <a:rPr lang="en-US" sz="1600" dirty="0" err="1" smtClean="0"/>
              <a:t>r</a:t>
            </a:r>
            <a:r>
              <a:rPr lang="en-US" sz="1600" dirty="0" smtClean="0"/>
              <a:t>-squared.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C0C7-8832-8648-B0A5-2ADF3F1FDA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19B3-BC6D-4E56-93BC-B9B0EF1523FC}" type="datetime1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D90BA-A4A1-41C2-9DD3-1F9AED156E0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1A2-9537-4F11-903A-9D7FEDBB449A}" type="datetime1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5843A1DE-527D-BB42-AB43-6756AE7A20AF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C40C2300-B5A7-C649-A0B1-4509079FC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524000"/>
            <a:ext cx="8001000" cy="2424766"/>
          </a:xfrm>
        </p:spPr>
        <p:txBody>
          <a:bodyPr/>
          <a:lstStyle/>
          <a:p>
            <a:r>
              <a:rPr lang="en-US" sz="6600" dirty="0" smtClean="0">
                <a:solidFill>
                  <a:srgbClr val="D9DFA3"/>
                </a:solidFill>
              </a:rPr>
              <a:t>Tipping Types</a:t>
            </a:r>
            <a:endParaRPr lang="en-US" sz="6600" dirty="0">
              <a:solidFill>
                <a:srgbClr val="D9DFA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88F06"/>
                </a:solidFill>
              </a:rPr>
              <a:t>A Study of Statistical Discrimination in Restaurants</a:t>
            </a:r>
            <a:endParaRPr lang="en-US" sz="2800" dirty="0">
              <a:solidFill>
                <a:srgbClr val="C88F06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9DFA3"/>
                </a:solidFill>
              </a:rPr>
              <a:t>Conclusion</a:t>
            </a:r>
            <a:endParaRPr lang="en-US" dirty="0">
              <a:solidFill>
                <a:srgbClr val="D9DFA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9DFA3"/>
                </a:solidFill>
              </a:rPr>
              <a:t>Observed characteristics have statistically significant, but very small, effects on tipping behavior.</a:t>
            </a:r>
          </a:p>
          <a:p>
            <a:r>
              <a:rPr lang="en-US" dirty="0" smtClean="0">
                <a:solidFill>
                  <a:srgbClr val="D9DFA3"/>
                </a:solidFill>
              </a:rPr>
              <a:t>Considering the low </a:t>
            </a:r>
            <a:r>
              <a:rPr lang="en-US" dirty="0" err="1" smtClean="0">
                <a:solidFill>
                  <a:srgbClr val="D9DFA3"/>
                </a:solidFill>
              </a:rPr>
              <a:t>r</a:t>
            </a:r>
            <a:r>
              <a:rPr lang="en-US" dirty="0" smtClean="0">
                <a:solidFill>
                  <a:srgbClr val="D9DFA3"/>
                </a:solidFill>
              </a:rPr>
              <a:t>-squared, unpredictable variations will occur.</a:t>
            </a:r>
          </a:p>
          <a:p>
            <a:r>
              <a:rPr lang="en-US" dirty="0" smtClean="0">
                <a:solidFill>
                  <a:srgbClr val="D9DFA3"/>
                </a:solidFill>
              </a:rPr>
              <a:t>Servers should only apply varied service levels on the margin, i.e. when constraints do not allow all tables to receive their highest level of service.</a:t>
            </a:r>
            <a:endParaRPr lang="en-US" dirty="0">
              <a:solidFill>
                <a:srgbClr val="D9DFA3"/>
              </a:solidFill>
            </a:endParaRPr>
          </a:p>
        </p:txBody>
      </p:sp>
    </p:spTree>
  </p:cSld>
  <p:clrMapOvr>
    <a:masterClrMapping/>
  </p:clrMapOvr>
  <p:transition spd="slow">
    <p:fade thruBlk="1"/>
    <p:sndAc>
      <p:stSnd>
        <p:snd r:embed="rId3" name="Roll and Crash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D9DFA3"/>
                </a:solidFill>
              </a:rPr>
              <a:t>What We Are Looking At</a:t>
            </a:r>
            <a:endParaRPr lang="en-US" sz="4400" dirty="0">
              <a:solidFill>
                <a:srgbClr val="D9DFA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D9DFA3"/>
                </a:solidFill>
              </a:rPr>
              <a:t>Statistical Discrimination.</a:t>
            </a:r>
          </a:p>
          <a:p>
            <a:endParaRPr lang="en-US" sz="2800" dirty="0" smtClean="0">
              <a:solidFill>
                <a:srgbClr val="D9DFA3"/>
              </a:solidFill>
            </a:endParaRPr>
          </a:p>
          <a:p>
            <a:r>
              <a:rPr lang="en-US" sz="2800" dirty="0" smtClean="0">
                <a:solidFill>
                  <a:srgbClr val="D9DFA3"/>
                </a:solidFill>
              </a:rPr>
              <a:t>Tipping Behavior in Service Industries.</a:t>
            </a:r>
          </a:p>
          <a:p>
            <a:endParaRPr lang="en-US" sz="2800" dirty="0" smtClean="0">
              <a:solidFill>
                <a:srgbClr val="D9DFA3"/>
              </a:solidFill>
            </a:endParaRPr>
          </a:p>
          <a:p>
            <a:r>
              <a:rPr lang="en-US" sz="2800" dirty="0" smtClean="0">
                <a:solidFill>
                  <a:srgbClr val="D9DFA3"/>
                </a:solidFill>
              </a:rPr>
              <a:t>In particular… the Restaurant Industry.</a:t>
            </a:r>
          </a:p>
          <a:p>
            <a:endParaRPr lang="en-US" sz="3200" dirty="0">
              <a:solidFill>
                <a:srgbClr val="D9DFA3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D9DFA3"/>
                </a:solidFill>
              </a:rPr>
              <a:t>Research Question:</a:t>
            </a:r>
          </a:p>
          <a:p>
            <a:pPr marL="273050" indent="-27305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88F06"/>
                </a:solidFill>
              </a:rPr>
              <a:t>Is variation in tipping behavior consistent with statistical discrimination by restaurant servers?</a:t>
            </a:r>
            <a:endParaRPr lang="en-US" sz="2400" dirty="0">
              <a:solidFill>
                <a:srgbClr val="C88F06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D9DFA3"/>
                </a:solidFill>
              </a:rPr>
              <a:t>The Literature</a:t>
            </a:r>
            <a:r>
              <a:rPr lang="en-US" sz="2000" dirty="0" smtClean="0">
                <a:solidFill>
                  <a:srgbClr val="D9DFA3"/>
                </a:solidFill>
              </a:rPr>
              <a:t/>
            </a:r>
            <a:br>
              <a:rPr lang="en-US" sz="2000" dirty="0" smtClean="0">
                <a:solidFill>
                  <a:srgbClr val="D9DFA3"/>
                </a:solidFill>
              </a:rPr>
            </a:br>
            <a:r>
              <a:rPr lang="en-US" sz="2000" dirty="0" smtClean="0">
                <a:solidFill>
                  <a:srgbClr val="D9DFA3"/>
                </a:solidFill>
              </a:rPr>
              <a:t>Tipping Behavior &amp; Statistical Discrimination</a:t>
            </a:r>
            <a:endParaRPr lang="en-US" sz="3200" dirty="0">
              <a:solidFill>
                <a:srgbClr val="D9DFA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9DFA3"/>
                </a:solidFill>
              </a:rPr>
              <a:t>Server performance has a significant, but very small, effect on the size of tips (Lynn, 2000).</a:t>
            </a:r>
          </a:p>
          <a:p>
            <a:r>
              <a:rPr lang="en-US" dirty="0" smtClean="0">
                <a:solidFill>
                  <a:srgbClr val="D9DFA3"/>
                </a:solidFill>
              </a:rPr>
              <a:t>Two articles by Lynn (2003 &amp; 2004) identify racial groups with tipping averages under the social norm.</a:t>
            </a:r>
          </a:p>
          <a:p>
            <a:r>
              <a:rPr lang="en-US" dirty="0" err="1" smtClean="0">
                <a:solidFill>
                  <a:srgbClr val="D9DFA3"/>
                </a:solidFill>
              </a:rPr>
              <a:t>Mallinson</a:t>
            </a:r>
            <a:r>
              <a:rPr lang="en-US" dirty="0" smtClean="0">
                <a:solidFill>
                  <a:srgbClr val="D9DFA3"/>
                </a:solidFill>
              </a:rPr>
              <a:t> &amp; Brewster (2005) show stereotypes are often a result of positive self-image and negative other-image.</a:t>
            </a:r>
          </a:p>
          <a:p>
            <a:r>
              <a:rPr lang="en-US" dirty="0" smtClean="0">
                <a:solidFill>
                  <a:srgbClr val="D9DFA3"/>
                </a:solidFill>
              </a:rPr>
              <a:t>Caution: self-fulfilling prophecy effect of statistical discrimination (</a:t>
            </a:r>
            <a:r>
              <a:rPr lang="en-US" dirty="0" err="1" smtClean="0">
                <a:solidFill>
                  <a:srgbClr val="D9DFA3"/>
                </a:solidFill>
              </a:rPr>
              <a:t>Lippert-Rasmussin</a:t>
            </a:r>
            <a:r>
              <a:rPr lang="en-US" dirty="0" smtClean="0">
                <a:solidFill>
                  <a:srgbClr val="D9DFA3"/>
                </a:solidFill>
              </a:rPr>
              <a:t>, 2007).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D9DFA3"/>
                </a:solidFill>
              </a:rPr>
              <a:t>The Data</a:t>
            </a:r>
            <a:endParaRPr lang="en-US" sz="4800" dirty="0">
              <a:solidFill>
                <a:srgbClr val="D9DFA3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3200" dirty="0" smtClean="0">
                <a:solidFill>
                  <a:srgbClr val="D9DFA3"/>
                </a:solidFill>
              </a:rPr>
              <a:t>Demographic: Roseville, CA. </a:t>
            </a:r>
          </a:p>
          <a:p>
            <a:r>
              <a:rPr lang="en-US" sz="3200" dirty="0" smtClean="0">
                <a:solidFill>
                  <a:srgbClr val="D9DFA3"/>
                </a:solidFill>
              </a:rPr>
              <a:t>Unit of Analysis: the host, or person paying the bill, of each table served.</a:t>
            </a:r>
          </a:p>
          <a:p>
            <a:r>
              <a:rPr lang="en-US" sz="3200" dirty="0" smtClean="0">
                <a:solidFill>
                  <a:srgbClr val="D9DFA3"/>
                </a:solidFill>
              </a:rPr>
              <a:t>All observations strictly observational.</a:t>
            </a:r>
          </a:p>
          <a:p>
            <a:pPr lvl="2">
              <a:spcAft>
                <a:spcPts val="1600"/>
              </a:spcAft>
              <a:buNone/>
            </a:pPr>
            <a:endParaRPr lang="en-US" dirty="0">
              <a:solidFill>
                <a:srgbClr val="D9DFA3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D9DFA3"/>
                </a:solidFill>
              </a:rPr>
              <a:t>Age and Gender Distribution</a:t>
            </a:r>
            <a:endParaRPr lang="en-US" sz="4800" dirty="0">
              <a:solidFill>
                <a:srgbClr val="D9DFA3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19050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19050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9DFA3"/>
                </a:solidFill>
              </a:rPr>
              <a:t>Racial Distribution</a:t>
            </a:r>
            <a:endParaRPr lang="en-US" dirty="0">
              <a:solidFill>
                <a:srgbClr val="D9DFA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500" y="1905000"/>
          <a:ext cx="800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D9DFA3"/>
                </a:solidFill>
              </a:rPr>
              <a:t>Tip Percentage Histogram</a:t>
            </a:r>
            <a:endParaRPr lang="en-US" sz="4800" dirty="0">
              <a:solidFill>
                <a:srgbClr val="D9DFA3"/>
              </a:solidFill>
            </a:endParaRPr>
          </a:p>
        </p:txBody>
      </p:sp>
      <p:graphicFrame>
        <p:nvGraphicFramePr>
          <p:cNvPr id="4" name="C 1"/>
          <p:cNvGraphicFramePr>
            <a:graphicFrameLocks noGrp="1"/>
          </p:cNvGraphicFramePr>
          <p:nvPr>
            <p:ph idx="1"/>
          </p:nvPr>
        </p:nvGraphicFramePr>
        <p:xfrm>
          <a:off x="571500" y="1905000"/>
          <a:ext cx="800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D9DFA3"/>
                </a:solidFill>
              </a:rPr>
              <a:t>Hypotheses &amp; Model</a:t>
            </a:r>
            <a:endParaRPr lang="en-US" sz="4400" dirty="0">
              <a:solidFill>
                <a:srgbClr val="D9DFA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D9DFA3"/>
                </a:solidFill>
              </a:rPr>
              <a:t>H</a:t>
            </a:r>
            <a:r>
              <a:rPr lang="en-US" sz="2400" baseline="-25000" dirty="0" smtClean="0">
                <a:solidFill>
                  <a:srgbClr val="D9DFA3"/>
                </a:solidFill>
              </a:rPr>
              <a:t>0</a:t>
            </a:r>
            <a:r>
              <a:rPr lang="en-US" sz="2400" dirty="0" smtClean="0">
                <a:solidFill>
                  <a:srgbClr val="D9DFA3"/>
                </a:solidFill>
              </a:rPr>
              <a:t>: β</a:t>
            </a:r>
            <a:r>
              <a:rPr lang="en-US" sz="2400" baseline="-25000" dirty="0" smtClean="0">
                <a:solidFill>
                  <a:srgbClr val="D9DFA3"/>
                </a:solidFill>
              </a:rPr>
              <a:t>x</a:t>
            </a:r>
            <a:r>
              <a:rPr lang="en-US" sz="2400" dirty="0" smtClean="0">
                <a:solidFill>
                  <a:srgbClr val="D9DFA3"/>
                </a:solidFill>
              </a:rPr>
              <a:t>= 0</a:t>
            </a:r>
          </a:p>
          <a:p>
            <a:r>
              <a:rPr lang="en-US" sz="2400" dirty="0" smtClean="0">
                <a:solidFill>
                  <a:srgbClr val="D9DFA3"/>
                </a:solidFill>
              </a:rPr>
              <a:t>H</a:t>
            </a:r>
            <a:r>
              <a:rPr lang="en-US" sz="2400" baseline="-25000" dirty="0" smtClean="0">
                <a:solidFill>
                  <a:srgbClr val="D9DFA3"/>
                </a:solidFill>
              </a:rPr>
              <a:t>a</a:t>
            </a:r>
            <a:r>
              <a:rPr lang="en-US" sz="2400" dirty="0" smtClean="0">
                <a:solidFill>
                  <a:srgbClr val="D9DFA3"/>
                </a:solidFill>
              </a:rPr>
              <a:t>: β</a:t>
            </a:r>
            <a:r>
              <a:rPr lang="en-US" sz="2400" baseline="-25000" dirty="0" smtClean="0">
                <a:solidFill>
                  <a:srgbClr val="D9DFA3"/>
                </a:solidFill>
              </a:rPr>
              <a:t>x</a:t>
            </a:r>
            <a:r>
              <a:rPr lang="en-US" sz="2400" dirty="0" smtClean="0">
                <a:solidFill>
                  <a:srgbClr val="D9DFA3"/>
                </a:solidFill>
              </a:rPr>
              <a:t>≠ 0</a:t>
            </a:r>
          </a:p>
          <a:p>
            <a:r>
              <a:rPr lang="en-US" sz="2400" dirty="0" smtClean="0">
                <a:solidFill>
                  <a:srgbClr val="D9DFA3"/>
                </a:solidFill>
              </a:rPr>
              <a:t>Where X represents any characteristic theorized to have a significant effect on tipping behavior.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D9DFA3"/>
                </a:solidFill>
              </a:rPr>
              <a:t>Model: Statistical Discrimination</a:t>
            </a:r>
          </a:p>
          <a:p>
            <a:r>
              <a:rPr lang="en-US" sz="2400" dirty="0" smtClean="0">
                <a:solidFill>
                  <a:srgbClr val="D9DFA3"/>
                </a:solidFill>
              </a:rPr>
              <a:t>Y</a:t>
            </a:r>
            <a:r>
              <a:rPr lang="en-US" sz="2400" baseline="-25000" dirty="0" smtClean="0">
                <a:solidFill>
                  <a:srgbClr val="D9DFA3"/>
                </a:solidFill>
              </a:rPr>
              <a:t>i</a:t>
            </a:r>
            <a:r>
              <a:rPr lang="en-US" sz="2400" dirty="0" smtClean="0">
                <a:solidFill>
                  <a:srgbClr val="D9DFA3"/>
                </a:solidFill>
              </a:rPr>
              <a:t> = </a:t>
            </a:r>
            <a:r>
              <a:rPr lang="en-US" sz="2400" dirty="0" err="1" smtClean="0">
                <a:solidFill>
                  <a:srgbClr val="D9DFA3"/>
                </a:solidFill>
              </a:rPr>
              <a:t>βX</a:t>
            </a:r>
            <a:r>
              <a:rPr lang="en-US" sz="2400" baseline="-25000" dirty="0" err="1" smtClean="0">
                <a:solidFill>
                  <a:srgbClr val="D9DFA3"/>
                </a:solidFill>
              </a:rPr>
              <a:t>i</a:t>
            </a:r>
            <a:r>
              <a:rPr lang="en-US" sz="2400" dirty="0" smtClean="0">
                <a:solidFill>
                  <a:srgbClr val="D9DFA3"/>
                </a:solidFill>
              </a:rPr>
              <a:t> + ε</a:t>
            </a:r>
            <a:r>
              <a:rPr lang="en-US" sz="2400" baseline="-25000" dirty="0" smtClean="0">
                <a:solidFill>
                  <a:srgbClr val="D9DFA3"/>
                </a:solidFill>
              </a:rPr>
              <a:t>i</a:t>
            </a:r>
            <a:r>
              <a:rPr lang="en-US" sz="2400" dirty="0" smtClean="0">
                <a:solidFill>
                  <a:srgbClr val="D9DFA3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D9DFA3"/>
                </a:solidFill>
              </a:rPr>
              <a:t>Where Y represents an unobserved characteristic and X is the observed characteristic.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715962"/>
          </a:xfrm>
        </p:spPr>
        <p:txBody>
          <a:bodyPr/>
          <a:lstStyle/>
          <a:p>
            <a:r>
              <a:rPr lang="en-US" sz="4000" dirty="0" smtClean="0">
                <a:solidFill>
                  <a:srgbClr val="D9DFA3"/>
                </a:solidFill>
              </a:rPr>
              <a:t>Regression Results</a:t>
            </a:r>
            <a:endParaRPr lang="en-US" sz="4000" dirty="0">
              <a:solidFill>
                <a:srgbClr val="D9DFA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8001000" cy="4282438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667000"/>
                <a:gridCol w="2667000"/>
                <a:gridCol w="2667000"/>
              </a:tblGrid>
              <a:tr h="4419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Variables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r>
                        <a:rPr lang="en-US" sz="20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Estimate</a:t>
                      </a: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/>
                        <a:t>t</a:t>
                      </a:r>
                      <a:r>
                        <a:rPr lang="en-US" sz="2000" dirty="0"/>
                        <a:t>-stat</a:t>
                      </a: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Young Adult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0.008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2.304</a:t>
                      </a:r>
                      <a:r>
                        <a:rPr lang="en-US" sz="1800" b="0" dirty="0">
                          <a:latin typeface="Goudy Stout" pitchFamily="18" charset="0"/>
                        </a:rPr>
                        <a:t>*</a:t>
                      </a:r>
                      <a:endParaRPr lang="en-US" sz="1800" b="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Female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-0.001</a:t>
                      </a:r>
                      <a:endParaRPr lang="en-US" sz="180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-0.374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African</a:t>
                      </a:r>
                      <a:r>
                        <a:rPr lang="en-US" sz="18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American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-0.014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-1.487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Hispanic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-0.023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-3.825</a:t>
                      </a:r>
                      <a:r>
                        <a:rPr lang="en-US" sz="1800" dirty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Asian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-0.013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-2.185</a:t>
                      </a:r>
                      <a:r>
                        <a:rPr lang="en-US" sz="1800" dirty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-0.024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-3.750</a:t>
                      </a:r>
                      <a:r>
                        <a:rPr lang="en-US" sz="1800" dirty="0" smtClean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Spending per Guest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-0.001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-4.915</a:t>
                      </a:r>
                      <a:r>
                        <a:rPr lang="en-US" sz="1800" dirty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Number of Guests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-0.002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-1.871</a:t>
                      </a:r>
                      <a:r>
                        <a:rPr lang="en-US" sz="1800" dirty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Pay Cash</a:t>
                      </a:r>
                      <a:endParaRPr lang="en-US" sz="180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0.009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2.271</a:t>
                      </a:r>
                      <a:r>
                        <a:rPr lang="en-US" sz="1800" dirty="0">
                          <a:latin typeface="Goudy Stout" pitchFamily="18" charset="0"/>
                        </a:rPr>
                        <a:t>*</a:t>
                      </a:r>
                      <a:endParaRPr lang="en-US" sz="1800" dirty="0">
                        <a:solidFill>
                          <a:srgbClr val="D9DFA3"/>
                        </a:solidFill>
                        <a:latin typeface="Goudy Stout" pitchFamily="18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Tip Cash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0.013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1.461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Adjusted R-squared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0.045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Observations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1236</a:t>
                      </a:r>
                      <a:endParaRPr lang="en-US" sz="1800" dirty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oudy Stout" pitchFamily="18" charset="0"/>
                        </a:rPr>
                        <a:t>*</a:t>
                      </a:r>
                      <a:r>
                        <a:rPr lang="en-US" sz="1800" dirty="0" smtClean="0"/>
                        <a:t>significant at 90%</a:t>
                      </a:r>
                      <a:endParaRPr lang="en-US" sz="1800" dirty="0" smtClean="0">
                        <a:solidFill>
                          <a:srgbClr val="D9DFA3"/>
                        </a:solidFill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Forte">
      <a:dk1>
        <a:srgbClr val="FFFFFF"/>
      </a:dk1>
      <a:lt1>
        <a:srgbClr val="000000"/>
      </a:lt1>
      <a:dk2>
        <a:srgbClr val="292828"/>
      </a:dk2>
      <a:lt2>
        <a:srgbClr val="DEDEDE"/>
      </a:lt2>
      <a:accent1>
        <a:srgbClr val="C70F0C"/>
      </a:accent1>
      <a:accent2>
        <a:srgbClr val="DD6B0D"/>
      </a:accent2>
      <a:accent3>
        <a:srgbClr val="FAA700"/>
      </a:accent3>
      <a:accent4>
        <a:srgbClr val="93E50D"/>
      </a:accent4>
      <a:accent5>
        <a:srgbClr val="17C7BA"/>
      </a:accent5>
      <a:accent6>
        <a:srgbClr val="0A96E4"/>
      </a:accent6>
      <a:hlink>
        <a:srgbClr val="8F3BED"/>
      </a:hlink>
      <a:folHlink>
        <a:srgbClr val="C29EEB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2455</TotalTime>
  <Words>799</Words>
  <Application>Microsoft Office PowerPoint</Application>
  <PresentationFormat>On-screen Show (4:3)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Travelogue</vt:lpstr>
      <vt:lpstr>Tipping Types</vt:lpstr>
      <vt:lpstr>What We Are Looking At</vt:lpstr>
      <vt:lpstr>The Literature Tipping Behavior &amp; Statistical Discrimination</vt:lpstr>
      <vt:lpstr>The Data</vt:lpstr>
      <vt:lpstr>Age and Gender Distribution</vt:lpstr>
      <vt:lpstr>Racial Distribution</vt:lpstr>
      <vt:lpstr>Tip Percentage Histogram</vt:lpstr>
      <vt:lpstr>Hypotheses &amp; Model</vt:lpstr>
      <vt:lpstr>Regression Results</vt:lpstr>
      <vt:lpstr>Conclusion</vt:lpstr>
    </vt:vector>
  </TitlesOfParts>
  <Company>CSU Sacramento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Tipping Types</dc:title>
  <dc:creator>Jonathan McCollister</dc:creator>
  <cp:lastModifiedBy>Jessica Howell</cp:lastModifiedBy>
  <cp:revision>30</cp:revision>
  <cp:lastPrinted>2009-05-04T04:24:06Z</cp:lastPrinted>
  <dcterms:created xsi:type="dcterms:W3CDTF">2009-05-11T18:50:27Z</dcterms:created>
  <dcterms:modified xsi:type="dcterms:W3CDTF">2009-11-23T20:07:16Z</dcterms:modified>
</cp:coreProperties>
</file>