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70" r:id="rId4"/>
    <p:sldId id="258" r:id="rId5"/>
    <p:sldId id="259" r:id="rId6"/>
    <p:sldId id="260" r:id="rId7"/>
    <p:sldId id="261" r:id="rId8"/>
    <p:sldId id="263" r:id="rId9"/>
    <p:sldId id="269" r:id="rId10"/>
    <p:sldId id="265" r:id="rId11"/>
    <p:sldId id="264" r:id="rId12"/>
    <p:sldId id="262" r:id="rId13"/>
    <p:sldId id="266" r:id="rId14"/>
    <p:sldId id="267" r:id="rId15"/>
    <p:sldId id="268" r:id="rId16"/>
    <p:sldId id="274" r:id="rId17"/>
    <p:sldId id="272" r:id="rId18"/>
    <p:sldId id="273" r:id="rId19"/>
    <p:sldId id="271" r:id="rId20"/>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890" autoAdjust="0"/>
    <p:restoredTop sz="94660"/>
  </p:normalViewPr>
  <p:slideViewPr>
    <p:cSldViewPr>
      <p:cViewPr varScale="1">
        <p:scale>
          <a:sx n="60" d="100"/>
          <a:sy n="60" d="100"/>
        </p:scale>
        <p:origin x="-15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2446" tIns="46223" rIns="92446" bIns="46223" rtlCol="0"/>
          <a:lstStyle>
            <a:lvl1pPr algn="r">
              <a:defRPr sz="1200"/>
            </a:lvl1pPr>
          </a:lstStyle>
          <a:p>
            <a:pPr>
              <a:defRPr/>
            </a:pPr>
            <a:fld id="{03D134A4-168F-40B2-955D-04693F2D654A}" type="datetimeFigureOut">
              <a:rPr lang="en-US"/>
              <a:pPr>
                <a:defRPr/>
              </a:pPr>
              <a:t>11/23/2009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2446" tIns="46223" rIns="92446" bIns="46223"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2446" tIns="46223" rIns="92446" bIns="46223" rtlCol="0" anchor="b"/>
          <a:lstStyle>
            <a:lvl1pPr algn="r">
              <a:defRPr sz="1200"/>
            </a:lvl1pPr>
          </a:lstStyle>
          <a:p>
            <a:pPr>
              <a:defRPr/>
            </a:pPr>
            <a:fld id="{4D968EC2-05FE-4770-A68E-CD2DC34D7D8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46" tIns="46223" rIns="92446" bIns="46223"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2446" tIns="46223" rIns="92446" bIns="46223" rtlCol="0"/>
          <a:lstStyle>
            <a:lvl1pPr algn="r" fontAlgn="auto">
              <a:spcBef>
                <a:spcPts val="0"/>
              </a:spcBef>
              <a:spcAft>
                <a:spcPts val="0"/>
              </a:spcAft>
              <a:defRPr sz="1200">
                <a:latin typeface="+mn-lt"/>
              </a:defRPr>
            </a:lvl1pPr>
          </a:lstStyle>
          <a:p>
            <a:pPr>
              <a:defRPr/>
            </a:pPr>
            <a:fld id="{1DCD9892-954D-45A5-827C-CA4D2F01893D}" type="datetimeFigureOut">
              <a:rPr lang="en-US"/>
              <a:pPr>
                <a:defRPr/>
              </a:pPr>
              <a:t>11/23/2009</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82913" cy="465138"/>
          </a:xfrm>
          <a:prstGeom prst="rect">
            <a:avLst/>
          </a:prstGeom>
        </p:spPr>
        <p:txBody>
          <a:bodyPr vert="horz" lIns="92446" tIns="46223" rIns="92446" bIns="46223"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2446" tIns="46223" rIns="92446" bIns="46223" rtlCol="0" anchor="b"/>
          <a:lstStyle>
            <a:lvl1pPr algn="r" fontAlgn="auto">
              <a:spcBef>
                <a:spcPts val="0"/>
              </a:spcBef>
              <a:spcAft>
                <a:spcPts val="0"/>
              </a:spcAft>
              <a:defRPr sz="1200">
                <a:latin typeface="+mn-lt"/>
              </a:defRPr>
            </a:lvl1pPr>
          </a:lstStyle>
          <a:p>
            <a:pPr>
              <a:defRPr/>
            </a:pPr>
            <a:fld id="{3EB114E0-4FB4-4BD3-99F6-CB9C1AA3D78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B5ECD213-96B6-421B-8848-AD62FC6E162F}"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manufacturing industry employs the most people on average annual basis.</a:t>
            </a:r>
          </a:p>
          <a:p>
            <a:pPr eaLnBrk="1" hangingPunct="1">
              <a:spcBef>
                <a:spcPct val="0"/>
              </a:spcBef>
            </a:pPr>
            <a:r>
              <a:rPr lang="en-US" smtClean="0"/>
              <a:t>…[next slide]</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99BAFB-9601-4638-B1C9-0C9A5CBE74FE}"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1.  I have two equations of use, one with employment levels as the dependent and one using gross domestic product as the other.</a:t>
            </a:r>
          </a:p>
          <a:p>
            <a:pPr eaLnBrk="1" hangingPunct="1">
              <a:spcBef>
                <a:spcPct val="0"/>
              </a:spcBef>
              <a:defRPr/>
            </a:pPr>
            <a:endParaRPr lang="en-US" dirty="0" smtClean="0"/>
          </a:p>
          <a:p>
            <a:pPr marL="228600" indent="-228600" eaLnBrk="1" hangingPunct="1">
              <a:spcBef>
                <a:spcPct val="0"/>
              </a:spcBef>
              <a:buFontTx/>
              <a:buAutoNum type="arabicPeriod" startAt="2"/>
              <a:defRPr/>
            </a:pPr>
            <a:r>
              <a:rPr lang="en-US" dirty="0" smtClean="0"/>
              <a:t>[talk about ‘B3’, according to the slide]</a:t>
            </a:r>
          </a:p>
          <a:p>
            <a:pPr marL="228600" indent="-228600" eaLnBrk="1" hangingPunct="1">
              <a:spcBef>
                <a:spcPct val="0"/>
              </a:spcBef>
              <a:defRPr/>
            </a:pPr>
            <a:endParaRPr lang="en-US" dirty="0" smtClean="0"/>
          </a:p>
          <a:p>
            <a:pPr eaLnBrk="1" hangingPunct="1">
              <a:spcBef>
                <a:spcPct val="0"/>
              </a:spcBef>
              <a:defRPr/>
            </a:pPr>
            <a:r>
              <a:rPr lang="en-US" dirty="0" smtClean="0"/>
              <a:t>3.  Each equation tests the null hypothesis that the change in either employment or gross domestic output  for the treatment industries did not change after 1995 relative to the changes experienced by the control industries               over the same time span.</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0F413B-2CE4-4E06-B7C9-7335E4782EB7}"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p:txBody>
          <a:bodyPr wrap="square" numCol="1" anchor="t" anchorCtr="0" compatLnSpc="1">
            <a:prstTxWarp prst="textNoShape">
              <a:avLst/>
            </a:prstTxWarp>
          </a:bodyPr>
          <a:lstStyle/>
          <a:p>
            <a:pPr marL="228600" indent="-228600" eaLnBrk="1" hangingPunct="1">
              <a:spcBef>
                <a:spcPct val="0"/>
              </a:spcBef>
              <a:buFontTx/>
              <a:buAutoNum type="arabicPeriod"/>
              <a:defRPr/>
            </a:pPr>
            <a:r>
              <a:rPr lang="en-US" dirty="0" smtClean="0"/>
              <a:t>This is a simplified difference in difference regression example.</a:t>
            </a:r>
          </a:p>
          <a:p>
            <a:pPr marL="228600" indent="-228600" eaLnBrk="1" hangingPunct="1">
              <a:spcBef>
                <a:spcPct val="0"/>
              </a:spcBef>
              <a:defRPr/>
            </a:pPr>
            <a:r>
              <a:rPr lang="en-US" dirty="0" smtClean="0"/>
              <a:t>      Basically, ….. [ describe how the chart works]</a:t>
            </a:r>
          </a:p>
          <a:p>
            <a:pPr marL="228600" indent="-228600" eaLnBrk="1" hangingPunct="1">
              <a:spcBef>
                <a:spcPct val="0"/>
              </a:spcBef>
              <a:defRPr/>
            </a:pPr>
            <a:endParaRPr lang="en-US" dirty="0" smtClean="0"/>
          </a:p>
          <a:p>
            <a:pPr eaLnBrk="1" hangingPunct="1">
              <a:spcBef>
                <a:spcPct val="0"/>
              </a:spcBef>
              <a:defRPr/>
            </a:pPr>
            <a:r>
              <a:rPr lang="en-US" dirty="0" smtClean="0"/>
              <a:t>2. ‘Y’ is the dependent variable that captures the theoretical output levels.</a:t>
            </a:r>
          </a:p>
          <a:p>
            <a:pPr eaLnBrk="1" hangingPunct="1">
              <a:spcBef>
                <a:spcPct val="0"/>
              </a:spcBef>
              <a:defRPr/>
            </a:pPr>
            <a:r>
              <a:rPr lang="en-US" dirty="0" smtClean="0"/>
              <a:t>    ‘Y’ will either be GDPVA or Employment figures for regression calculations.</a:t>
            </a:r>
          </a:p>
          <a:p>
            <a:pPr eaLnBrk="1" hangingPunct="1">
              <a:spcBef>
                <a:spcPct val="0"/>
              </a:spcBef>
              <a:defRPr/>
            </a:pPr>
            <a:endParaRPr lang="en-US" dirty="0" smtClean="0"/>
          </a:p>
          <a:p>
            <a:pPr eaLnBrk="1" hangingPunct="1">
              <a:spcBef>
                <a:spcPct val="0"/>
              </a:spcBef>
              <a:defRPr/>
            </a:pPr>
            <a:r>
              <a:rPr lang="en-US" dirty="0" smtClean="0"/>
              <a:t>3.  Use of others variables such as average wage and average hours worked per week were included in the final equations</a:t>
            </a:r>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813656-B9B0-4E4B-A9F9-97723FEDE545}"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1.  These are the results using gross domestic product value added as the dependent variable.</a:t>
            </a:r>
          </a:p>
          <a:p>
            <a:pPr eaLnBrk="1" hangingPunct="1">
              <a:spcBef>
                <a:spcPct val="0"/>
              </a:spcBef>
              <a:defRPr/>
            </a:pPr>
            <a:endParaRPr lang="en-US" dirty="0" smtClean="0"/>
          </a:p>
          <a:p>
            <a:pPr marL="228600" indent="-228600" eaLnBrk="1" hangingPunct="1">
              <a:spcBef>
                <a:spcPct val="0"/>
              </a:spcBef>
              <a:buFontTx/>
              <a:buAutoNum type="arabicPeriod" startAt="2"/>
              <a:defRPr/>
            </a:pPr>
            <a:r>
              <a:rPr lang="en-US" dirty="0" smtClean="0"/>
              <a:t>The post treatment variable, beta 3, in this regression is statistically  significant. [point out t-stat, 2.21]</a:t>
            </a:r>
          </a:p>
          <a:p>
            <a:pPr marL="228600" indent="-228600" eaLnBrk="1" hangingPunct="1">
              <a:spcBef>
                <a:spcPct val="0"/>
              </a:spcBef>
              <a:defRPr/>
            </a:pPr>
            <a:r>
              <a:rPr lang="en-US" dirty="0" smtClean="0"/>
              <a:t>     Implies that gross domestic product in terms of value added did decline by 282 billion dollars within the treatment industries relative to the control industries.  </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26F14B-4064-4683-B949-CDAB4A2B36A8}"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smtClean="0"/>
              <a:t>Here are the Results using employment as dependent variable.</a:t>
            </a:r>
          </a:p>
          <a:p>
            <a:pPr marL="228600" indent="-228600" eaLnBrk="1" hangingPunct="1">
              <a:spcBef>
                <a:spcPct val="0"/>
              </a:spcBef>
            </a:pPr>
            <a:endParaRPr lang="en-US" smtClean="0"/>
          </a:p>
          <a:p>
            <a:pPr marL="228600" indent="-228600" eaLnBrk="1" hangingPunct="1">
              <a:spcBef>
                <a:spcPct val="0"/>
              </a:spcBef>
              <a:buFontTx/>
              <a:buAutoNum type="arabicPeriod" startAt="2"/>
            </a:pPr>
            <a:r>
              <a:rPr lang="en-US" smtClean="0"/>
              <a:t>In this regression all variables are statistically significant </a:t>
            </a:r>
            <a:r>
              <a:rPr lang="en-US" i="1" u="sng" smtClean="0"/>
              <a:t>except</a:t>
            </a:r>
            <a:r>
              <a:rPr lang="en-US" smtClean="0"/>
              <a:t> Beta 3.  </a:t>
            </a:r>
          </a:p>
          <a:p>
            <a:pPr marL="228600" indent="-228600" eaLnBrk="1" hangingPunct="1">
              <a:spcBef>
                <a:spcPct val="0"/>
              </a:spcBef>
            </a:pPr>
            <a:r>
              <a:rPr lang="en-US" smtClean="0"/>
              <a:t>     This implies that there was no change in employment levels within treatment industries relative  to the control industries after the implementation of the acid rain program.</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DC63B2-EE33-43ED-99C5-56445E83361C}"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1.[just read the freak’n slide dude]… able to reject…</a:t>
            </a:r>
          </a:p>
          <a:p>
            <a:pPr eaLnBrk="1" hangingPunct="1">
              <a:spcBef>
                <a:spcPct val="0"/>
              </a:spcBef>
            </a:pPr>
            <a:endParaRPr lang="en-US" smtClean="0"/>
          </a:p>
          <a:p>
            <a:pPr eaLnBrk="1" hangingPunct="1">
              <a:spcBef>
                <a:spcPct val="0"/>
              </a:spcBef>
            </a:pPr>
            <a:r>
              <a:rPr lang="en-US" smtClean="0"/>
              <a:t>2.In terms of economic significance, it should be noted that the coefficient of beta 3, 282 billions , involves 3 entire industries over a span of 13 years.  (7.83)</a:t>
            </a:r>
          </a:p>
          <a:p>
            <a:pPr eaLnBrk="1" hangingPunct="1">
              <a:spcBef>
                <a:spcPct val="0"/>
              </a:spcBef>
            </a:pPr>
            <a:r>
              <a:rPr lang="en-US" smtClean="0"/>
              <a:t>The magnitude is not as great. This equates to  approximately  a  half percent to 5 percent reduction in gdp value added depending upon the industry in question.</a:t>
            </a:r>
          </a:p>
          <a:p>
            <a:pPr eaLnBrk="1" hangingPunct="1">
              <a:spcBef>
                <a:spcPct val="0"/>
              </a:spcBef>
            </a:pPr>
            <a:endParaRPr lang="en-US" smtClean="0"/>
          </a:p>
          <a:p>
            <a:pPr eaLnBrk="1" hangingPunct="1">
              <a:spcBef>
                <a:spcPct val="0"/>
              </a:spcBef>
            </a:pPr>
            <a:r>
              <a:rPr lang="en-US" smtClean="0"/>
              <a:t>3. [read employment conclusion ]</a:t>
            </a:r>
          </a:p>
          <a:p>
            <a:pPr eaLnBrk="1" hangingPunct="1">
              <a:spcBef>
                <a:spcPct val="0"/>
              </a:spcBef>
            </a:pPr>
            <a:endParaRPr lang="en-US" smtClean="0"/>
          </a:p>
          <a:p>
            <a:pPr eaLnBrk="1" hangingPunct="1">
              <a:spcBef>
                <a:spcPct val="0"/>
              </a:spcBef>
            </a:pPr>
            <a:r>
              <a:rPr lang="en-US" smtClean="0"/>
              <a:t>….. And this concludes my presentation, any questions?</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E5A4CB-72FE-4353-8373-A889067B9DB7}"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BEDCC14-2FAE-447D-9E1F-15561A6F351E}" type="slidenum">
              <a:rPr lang="en-US" smtClean="0"/>
              <a:pPr>
                <a:defRPr/>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smtClean="0"/>
              <a:t>Sulfur dioxide is a chemical compound usually generated by the combustion of coal.</a:t>
            </a:r>
          </a:p>
          <a:p>
            <a:pPr marL="228600" indent="-228600" eaLnBrk="1" hangingPunct="1">
              <a:spcBef>
                <a:spcPct val="0"/>
              </a:spcBef>
              <a:buFontTx/>
              <a:buAutoNum type="arabicPeriod"/>
            </a:pPr>
            <a:r>
              <a:rPr lang="en-US" smtClean="0"/>
              <a:t>Acid rain  forms when sulfur dioxide particles combine in the atmosphere and create sulfuric acid, result is acid rain</a:t>
            </a:r>
          </a:p>
          <a:p>
            <a:pPr marL="228600" indent="-228600" eaLnBrk="1" hangingPunct="1">
              <a:spcBef>
                <a:spcPct val="0"/>
              </a:spcBef>
              <a:buFontTx/>
              <a:buAutoNum type="arabicPeriod"/>
            </a:pPr>
            <a:r>
              <a:rPr lang="en-US" smtClean="0"/>
              <a:t> This raises environmental concerns.  Affects such things as health, damages to ecosystems due to increased acidity levels.</a:t>
            </a:r>
          </a:p>
          <a:p>
            <a:pPr marL="228600" indent="-228600" eaLnBrk="1" hangingPunct="1">
              <a:spcBef>
                <a:spcPct val="0"/>
              </a:spcBef>
              <a:buFontTx/>
              <a:buAutoNum type="arabicPeriod"/>
            </a:pPr>
            <a:r>
              <a:rPr lang="en-US" smtClean="0"/>
              <a:t>Major source of so2 pollution comes from coal fired power plants</a:t>
            </a:r>
          </a:p>
          <a:p>
            <a:pPr marL="228600" indent="-228600" eaLnBrk="1" hangingPunct="1">
              <a:spcBef>
                <a:spcPct val="0"/>
              </a:spcBef>
              <a:buFontTx/>
              <a:buAutoNum type="arabicPeriod"/>
            </a:pPr>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D4DB02-CA92-4A00-A7C9-2BF67A2C901D}"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Cap-and-trade or Emissions trading programs attempt to reduce pollution by creating a market to trade emission permits, which in essence, a permits to pollute. The amount of permits a firm acquires designates the amount of pollution they are able to emit. </a:t>
            </a:r>
          </a:p>
          <a:p>
            <a:pPr eaLnBrk="1" hangingPunct="1">
              <a:spcBef>
                <a:spcPct val="0"/>
              </a:spcBef>
            </a:pPr>
            <a:r>
              <a:rPr lang="en-US" smtClean="0"/>
              <a:t>Firms whose emission levels exceed the permitted amount are subject to fines. </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The program is broken into 2 phases.</a:t>
            </a:r>
          </a:p>
          <a:p>
            <a:pPr eaLnBrk="1" hangingPunct="1">
              <a:spcBef>
                <a:spcPct val="0"/>
              </a:spcBef>
            </a:pPr>
            <a:r>
              <a:rPr lang="en-US" smtClean="0"/>
              <a:t>Phase 1 targets at the most polluting power generation plants and started in 1995 which serves as the dividing year for the before and after analysis of this research.</a:t>
            </a:r>
          </a:p>
          <a:p>
            <a:pPr eaLnBrk="1" hangingPunct="1">
              <a:spcBef>
                <a:spcPct val="0"/>
              </a:spcBef>
            </a:pPr>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FA7F9B-253F-41C4-BF2F-71D1A93BB432}"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As you can see the Acid Rain Program has been successful at reducing SO2 levels on a national scale.</a:t>
            </a:r>
          </a:p>
          <a:p>
            <a:pPr eaLnBrk="1" hangingPunct="1">
              <a:spcBef>
                <a:spcPct val="0"/>
              </a:spcBef>
            </a:pPr>
            <a:r>
              <a:rPr lang="en-US" smtClean="0"/>
              <a:t>Notice the sharp decline in so2 pollution at the inception of the program in 1995</a:t>
            </a:r>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45379E-B077-4C8C-B97C-6E3693EAEEFB}"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1.  So…. </a:t>
            </a:r>
          </a:p>
          <a:p>
            <a:pPr eaLnBrk="1" hangingPunct="1">
              <a:spcBef>
                <a:spcPct val="0"/>
              </a:spcBef>
            </a:pPr>
            <a:endParaRPr lang="en-US" smtClean="0"/>
          </a:p>
          <a:p>
            <a:pPr eaLnBrk="1" hangingPunct="1">
              <a:spcBef>
                <a:spcPct val="0"/>
              </a:spcBef>
            </a:pPr>
            <a:r>
              <a:rPr lang="en-US" smtClean="0"/>
              <a:t>With the growing popularity for adopting Cap and trade policies to deal with environmental problems it is crucial to examine not just the benefits that might arise but also the consequences attached to such policies</a:t>
            </a:r>
          </a:p>
          <a:p>
            <a:pPr eaLnBrk="1" hangingPunct="1">
              <a:spcBef>
                <a:spcPct val="0"/>
              </a:spcBef>
            </a:pPr>
            <a:r>
              <a:rPr lang="en-US" smtClean="0"/>
              <a:t>2. [ read slide]</a:t>
            </a:r>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432CEE-387C-4735-ABCA-D9496DF0C299}"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marL="228600" indent="-228600" eaLnBrk="1" hangingPunct="1">
              <a:spcBef>
                <a:spcPct val="0"/>
              </a:spcBef>
              <a:buFontTx/>
              <a:buAutoNum type="arabicPeriod"/>
              <a:defRPr/>
            </a:pPr>
            <a:r>
              <a:rPr lang="en-US" dirty="0" smtClean="0"/>
              <a:t>This brings us to the economic model.</a:t>
            </a:r>
          </a:p>
          <a:p>
            <a:pPr marL="228600" indent="-228600" eaLnBrk="1" hangingPunct="1">
              <a:spcBef>
                <a:spcPct val="0"/>
              </a:spcBef>
              <a:defRPr/>
            </a:pPr>
            <a:endParaRPr lang="en-US" dirty="0" smtClean="0"/>
          </a:p>
          <a:p>
            <a:pPr marL="228600" indent="-228600" eaLnBrk="1" hangingPunct="1">
              <a:spcBef>
                <a:spcPct val="0"/>
              </a:spcBef>
              <a:defRPr/>
            </a:pPr>
            <a:r>
              <a:rPr lang="en-US" dirty="0" smtClean="0"/>
              <a:t>2. Implementation of the ARP leads to increase in costs. These abatement costs  can lead to an increase in marginal costs.</a:t>
            </a:r>
          </a:p>
          <a:p>
            <a:pPr marL="228600" indent="-228600" eaLnBrk="1" hangingPunct="1">
              <a:spcBef>
                <a:spcPct val="0"/>
              </a:spcBef>
              <a:defRPr/>
            </a:pPr>
            <a:endParaRPr lang="en-US" dirty="0" smtClean="0"/>
          </a:p>
          <a:p>
            <a:pPr eaLnBrk="1" hangingPunct="1">
              <a:spcBef>
                <a:spcPct val="0"/>
              </a:spcBef>
              <a:defRPr/>
            </a:pPr>
            <a:r>
              <a:rPr lang="en-US" dirty="0" smtClean="0"/>
              <a:t>3. Firms basically have 4 options under the program</a:t>
            </a:r>
          </a:p>
          <a:p>
            <a:pPr marL="228600" indent="-228600" eaLnBrk="1" hangingPunct="1">
              <a:spcBef>
                <a:spcPct val="0"/>
              </a:spcBef>
              <a:buFontTx/>
              <a:buAutoNum type="alphaLcPeriod"/>
              <a:defRPr/>
            </a:pPr>
            <a:r>
              <a:rPr lang="en-US" dirty="0" smtClean="0"/>
              <a:t>Reduce output- therefore reduce emissions</a:t>
            </a:r>
          </a:p>
          <a:p>
            <a:pPr marL="228600" indent="-228600" eaLnBrk="1" hangingPunct="1">
              <a:spcBef>
                <a:spcPct val="0"/>
              </a:spcBef>
              <a:buFontTx/>
              <a:buAutoNum type="alphaLcPeriod"/>
              <a:defRPr/>
            </a:pPr>
            <a:r>
              <a:rPr lang="en-US" dirty="0" smtClean="0"/>
              <a:t>Buy necessary amount of permits</a:t>
            </a:r>
          </a:p>
          <a:p>
            <a:pPr marL="228600" indent="-228600" eaLnBrk="1" hangingPunct="1">
              <a:spcBef>
                <a:spcPct val="0"/>
              </a:spcBef>
              <a:buFontTx/>
              <a:buAutoNum type="alphaLcPeriod"/>
              <a:defRPr/>
            </a:pPr>
            <a:r>
              <a:rPr lang="en-US" dirty="0" smtClean="0"/>
              <a:t>Upgrade technology, install scrubbers on smoke stack.  Essentially  cleans the air before it leaves the plant.</a:t>
            </a:r>
          </a:p>
          <a:p>
            <a:pPr marL="228600" indent="-228600" eaLnBrk="1" hangingPunct="1">
              <a:spcBef>
                <a:spcPct val="0"/>
              </a:spcBef>
              <a:buFontTx/>
              <a:buAutoNum type="alphaLcPeriod"/>
              <a:defRPr/>
            </a:pPr>
            <a:r>
              <a:rPr lang="en-US" dirty="0" smtClean="0"/>
              <a:t>Or for efficient firms, sell permits, this would actually reduce the costs for a firm</a:t>
            </a:r>
          </a:p>
          <a:p>
            <a:pPr marL="228600" indent="-228600" eaLnBrk="1" hangingPunct="1">
              <a:spcBef>
                <a:spcPct val="0"/>
              </a:spcBef>
              <a:buFontTx/>
              <a:buAutoNum type="alphaLcPeriod"/>
              <a:defRPr/>
            </a:pPr>
            <a:endParaRPr lang="en-US" dirty="0" smtClean="0"/>
          </a:p>
          <a:p>
            <a:pPr eaLnBrk="1" hangingPunct="1">
              <a:spcBef>
                <a:spcPct val="0"/>
              </a:spcBef>
              <a:defRPr/>
            </a:pPr>
            <a:endParaRPr lang="en-US" dirty="0"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9B629C-A352-40CB-8279-58A75F4D99F0}"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Describe chart:</a:t>
            </a:r>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4B88EB-2165-4B57-A2F2-7209CB23227E}"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1. Basically, I am comparing before and after levels of employment and gross domestic product in terms of value added to see if there is any loss in output</a:t>
            </a:r>
          </a:p>
          <a:p>
            <a:pPr eaLnBrk="1" hangingPunct="1">
              <a:spcBef>
                <a:spcPct val="0"/>
              </a:spcBef>
            </a:pPr>
            <a:endParaRPr lang="en-US" smtClean="0"/>
          </a:p>
          <a:p>
            <a:pPr eaLnBrk="1" hangingPunct="1">
              <a:spcBef>
                <a:spcPct val="0"/>
              </a:spcBef>
            </a:pPr>
            <a:r>
              <a:rPr lang="en-US" smtClean="0"/>
              <a:t>2.The representative industries are broken down into 2 groups.</a:t>
            </a:r>
          </a:p>
          <a:p>
            <a:pPr eaLnBrk="1" hangingPunct="1">
              <a:spcBef>
                <a:spcPct val="0"/>
              </a:spcBef>
            </a:pPr>
            <a:r>
              <a:rPr lang="en-US" smtClean="0"/>
              <a:t>Ones that are presumed to be affected directly by the ARP (treatment group) and three industries presumed to be unaffected (control group). </a:t>
            </a:r>
          </a:p>
          <a:p>
            <a:pPr eaLnBrk="1" hangingPunct="1">
              <a:spcBef>
                <a:spcPct val="0"/>
              </a:spcBef>
            </a:pPr>
            <a:r>
              <a:rPr lang="en-US" smtClean="0"/>
              <a:t>The divisions of industries are highlighted:[ point to slide. And describe]</a:t>
            </a:r>
          </a:p>
          <a:p>
            <a:pPr eaLnBrk="1" hangingPunct="1">
              <a:spcBef>
                <a:spcPct val="0"/>
              </a:spcBef>
            </a:pPr>
            <a:endParaRPr lang="en-US" smtClean="0"/>
          </a:p>
          <a:p>
            <a:pPr eaLnBrk="1" hangingPunct="1">
              <a:spcBef>
                <a:spcPct val="0"/>
              </a:spcBef>
            </a:pPr>
            <a:r>
              <a:rPr lang="en-US" smtClean="0"/>
              <a:t>3. Data observations are from 1983 - 2007</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2CDAE6-161A-4E59-B58B-34BC4CA0CF38}"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Definition of variables are shown</a:t>
            </a:r>
          </a:p>
          <a:p>
            <a:pPr eaLnBrk="1" hangingPunct="1"/>
            <a:r>
              <a:rPr lang="en-US" smtClean="0"/>
              <a:t>1. GDPVA stands gross domestic output value added and is in billions of dollars per industry.</a:t>
            </a:r>
          </a:p>
          <a:p>
            <a:pPr eaLnBrk="1" hangingPunct="1"/>
            <a:r>
              <a:rPr lang="en-US" smtClean="0"/>
              <a:t>    EMP stands for employment and is thousands</a:t>
            </a:r>
          </a:p>
          <a:p>
            <a:pPr eaLnBrk="1" hangingPunct="1"/>
            <a:r>
              <a:rPr lang="en-US" smtClean="0"/>
              <a:t>2.  I used several dummy variables  in order to isolate industries  into ones presumed to be affected and unaffected, which is the ‘Treat’ variable.   Also,   distinguished between before1995  and after 1995 observations  which  represents the Post variable.</a:t>
            </a:r>
          </a:p>
          <a:p>
            <a:pPr eaLnBrk="1" hangingPunct="1"/>
            <a:endParaRPr lang="en-US" smtClean="0"/>
          </a:p>
          <a:p>
            <a:pPr eaLnBrk="1" hangingPunct="1"/>
            <a:r>
              <a:rPr lang="en-US" smtClean="0"/>
              <a:t>3. The [Post Treat]variables  equates  to a 1 if an observation is after 1995 and an affected industry, 0 otherwise.</a:t>
            </a:r>
          </a:p>
        </p:txBody>
      </p:sp>
      <p:sp>
        <p:nvSpPr>
          <p:cNvPr id="4" name="Slide Number Placeholder 3"/>
          <p:cNvSpPr>
            <a:spLocks noGrp="1"/>
          </p:cNvSpPr>
          <p:nvPr>
            <p:ph type="sldNum" sz="quarter" idx="5"/>
          </p:nvPr>
        </p:nvSpPr>
        <p:spPr/>
        <p:txBody>
          <a:bodyPr/>
          <a:lstStyle/>
          <a:p>
            <a:pPr>
              <a:defRPr/>
            </a:pPr>
            <a:fld id="{C85118F1-51EE-48F3-AF29-4C720DDEA101}"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fld id="{3ED1AF83-C70E-4340-9C56-C844345E66D2}" type="datetimeFigureOut">
              <a:rPr lang="en-US"/>
              <a:pPr>
                <a:defRPr/>
              </a:pPr>
              <a:t>11/23/2009</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10"/>
          <p:cNvSpPr>
            <a:spLocks noGrp="1"/>
          </p:cNvSpPr>
          <p:nvPr>
            <p:ph type="sldNum" sz="quarter" idx="12"/>
          </p:nvPr>
        </p:nvSpPr>
        <p:spPr/>
        <p:txBody>
          <a:bodyPr/>
          <a:lstStyle>
            <a:lvl1pPr>
              <a:defRPr/>
            </a:lvl1pPr>
            <a:extLst/>
          </a:lstStyle>
          <a:p>
            <a:pPr>
              <a:defRPr/>
            </a:pPr>
            <a:fld id="{047EB70B-837A-45C9-9EB0-0B3126A7713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E5F68586-4912-45C6-BF2A-E9D9D62F277F}" type="datetimeFigureOut">
              <a:rPr lang="en-US"/>
              <a:pPr>
                <a:defRPr/>
              </a:pPr>
              <a:t>11/23/2009</a:t>
            </a:fld>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34925DBA-E707-4341-9B63-FA1D6F377F4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6EFEB7CE-F9AF-4CF6-B471-E7A3D7187776}" type="datetimeFigureOut">
              <a:rPr lang="en-US"/>
              <a:pPr>
                <a:defRPr/>
              </a:pPr>
              <a:t>11/23/2009</a:t>
            </a:fld>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4DDBF9AF-F3DE-4BA3-8A6E-80FF2C0048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A7182E7F-330D-411C-8CA5-1AB728B64304}" type="datetimeFigureOut">
              <a:rPr lang="en-US"/>
              <a:pPr>
                <a:defRPr/>
              </a:pPr>
              <a:t>11/23/2009</a:t>
            </a:fld>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E3E870F-667A-457A-A02A-76377E8A948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F572DA2E-61AF-45F7-8C4B-2BA603385255}" type="datetimeFigureOut">
              <a:rPr lang="en-US"/>
              <a:pPr>
                <a:defRPr/>
              </a:pPr>
              <a:t>11/23/2009</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507C5EFE-3980-4DD0-A795-731187B29DF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17993674-8DF9-4BEB-BA2C-F6C5AAA89E62}" type="datetimeFigureOut">
              <a:rPr lang="en-US"/>
              <a:pPr>
                <a:defRPr/>
              </a:pPr>
              <a:t>11/23/2009</a:t>
            </a:fld>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01FD6DB5-2A12-47D4-8E53-291E22727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8049184A-04D6-48CA-ABB8-2B53EC01107F}" type="datetimeFigureOut">
              <a:rPr lang="en-US"/>
              <a:pPr>
                <a:defRPr/>
              </a:pPr>
              <a:t>11/23/2009</a:t>
            </a:fld>
            <a:endParaRPr lang="en-US"/>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5628B4DB-1243-436B-96FA-C6CB3DB38AA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813D52BB-69D0-461E-95F6-6B821E851E26}" type="datetimeFigureOut">
              <a:rPr lang="en-US"/>
              <a:pPr>
                <a:defRPr/>
              </a:pPr>
              <a:t>11/23/2009</a:t>
            </a:fld>
            <a:endParaRPr lang="en-US"/>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66442768-76C9-4C84-80AD-AB259FA212C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Date Placeholder 1"/>
          <p:cNvSpPr>
            <a:spLocks noGrp="1"/>
          </p:cNvSpPr>
          <p:nvPr>
            <p:ph type="dt" sz="half" idx="10"/>
          </p:nvPr>
        </p:nvSpPr>
        <p:spPr/>
        <p:txBody>
          <a:bodyPr/>
          <a:lstStyle>
            <a:lvl1pPr>
              <a:defRPr/>
            </a:lvl1pPr>
            <a:extLst/>
          </a:lstStyle>
          <a:p>
            <a:pPr>
              <a:defRPr/>
            </a:pPr>
            <a:fld id="{B63498CE-B05C-4805-91E8-EC912389A7FD}" type="datetimeFigureOut">
              <a:rPr lang="en-US"/>
              <a:pPr>
                <a:defRPr/>
              </a:pPr>
              <a:t>11/23/2009</a:t>
            </a:fld>
            <a:endParaRPr lang="en-US"/>
          </a:p>
        </p:txBody>
      </p:sp>
      <p:sp>
        <p:nvSpPr>
          <p:cNvPr id="4" name="Footer Placeholder 2"/>
          <p:cNvSpPr>
            <a:spLocks noGrp="1"/>
          </p:cNvSpPr>
          <p:nvPr>
            <p:ph type="ftr" sz="quarter" idx="11"/>
          </p:nvPr>
        </p:nvSpPr>
        <p:spPr/>
        <p:txBody>
          <a:bodyPr/>
          <a:lstStyle>
            <a:lvl1pPr>
              <a:defRPr/>
            </a:lvl1pPr>
            <a:extLst/>
          </a:lstStyle>
          <a:p>
            <a:pPr>
              <a:defRPr/>
            </a:pPr>
            <a:endParaRPr lang="en-US"/>
          </a:p>
        </p:txBody>
      </p:sp>
      <p:sp>
        <p:nvSpPr>
          <p:cNvPr id="5" name="Slide Number Placeholder 3"/>
          <p:cNvSpPr>
            <a:spLocks noGrp="1"/>
          </p:cNvSpPr>
          <p:nvPr>
            <p:ph type="sldNum" sz="quarter" idx="12"/>
          </p:nvPr>
        </p:nvSpPr>
        <p:spPr/>
        <p:txBody>
          <a:bodyPr/>
          <a:lstStyle>
            <a:lvl1pPr>
              <a:defRPr/>
            </a:lvl1pPr>
            <a:extLst/>
          </a:lstStyle>
          <a:p>
            <a:pPr>
              <a:defRPr/>
            </a:pPr>
            <a:fld id="{A192D087-B5F5-4E22-8FF0-2CF15544053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825276E5-3105-471B-8700-E51436B340D8}" type="datetimeFigureOut">
              <a:rPr lang="en-US"/>
              <a:pPr>
                <a:defRPr/>
              </a:pPr>
              <a:t>11/23/2009</a:t>
            </a:fld>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511AB7B5-8B98-47A6-BFEF-A37C43F4890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fld id="{B7B2E886-5B0C-464B-BC2D-72C9A4414B7A}" type="datetimeFigureOut">
              <a:rPr lang="en-US"/>
              <a:pPr>
                <a:defRPr/>
              </a:pPr>
              <a:t>11/23/2009</a:t>
            </a:fld>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095E4C75-B4D7-4476-83E8-D84817F538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149B9810-304C-4884-8712-EF183EBBB5BD}" type="datetimeFigureOut">
              <a:rPr lang="en-US"/>
              <a:pPr>
                <a:defRPr/>
              </a:pPr>
              <a:t>11/23/2009</a:t>
            </a:fld>
            <a:endParaRPr 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defRPr>
            </a:lvl1pPr>
            <a:extLst/>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C495E764-A276-42E5-AE25-0C8D08B4EAD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3" r:id="rId1"/>
    <p:sldLayoutId id="2147483766" r:id="rId2"/>
    <p:sldLayoutId id="2147483774" r:id="rId3"/>
    <p:sldLayoutId id="2147483767" r:id="rId4"/>
    <p:sldLayoutId id="2147483768" r:id="rId5"/>
    <p:sldLayoutId id="2147483769" r:id="rId6"/>
    <p:sldLayoutId id="2147483775" r:id="rId7"/>
    <p:sldLayoutId id="2147483770" r:id="rId8"/>
    <p:sldLayoutId id="2147483776" r:id="rId9"/>
    <p:sldLayoutId id="2147483771" r:id="rId10"/>
    <p:sldLayoutId id="2147483772"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sz="20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camddataandmaps.epa.gov/gdm/index.cfm?fuseaction=emissions.prepackaged_select"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820863"/>
            <a:ext cx="7772400" cy="1828800"/>
          </a:xfrm>
        </p:spPr>
        <p:txBody>
          <a:bodyPr>
            <a:normAutofit fontScale="90000"/>
          </a:bodyPr>
          <a:lstStyle/>
          <a:p>
            <a:pPr algn="l" eaLnBrk="1" fontAlgn="auto" hangingPunct="1">
              <a:spcAft>
                <a:spcPts val="0"/>
              </a:spcAft>
              <a:defRPr/>
            </a:pPr>
            <a:r>
              <a:rPr lang="en-US" dirty="0" smtClean="0"/>
              <a:t>The Impact of the Acid Rain Program on Sulfur Dioxide Intensive Industries</a:t>
            </a:r>
            <a:endParaRPr lang="en-US" dirty="0"/>
          </a:p>
        </p:txBody>
      </p:sp>
      <p:sp>
        <p:nvSpPr>
          <p:cNvPr id="3" name="Subtitle 2"/>
          <p:cNvSpPr>
            <a:spLocks noGrp="1"/>
          </p:cNvSpPr>
          <p:nvPr>
            <p:ph type="subTitle" idx="1"/>
          </p:nvPr>
        </p:nvSpPr>
        <p:spPr>
          <a:xfrm>
            <a:off x="722313" y="3684588"/>
            <a:ext cx="7772400" cy="914400"/>
          </a:xfrm>
        </p:spPr>
        <p:txBody>
          <a:bodyPr>
            <a:normAutofit/>
          </a:bodyPr>
          <a:lstStyle/>
          <a:p>
            <a:pPr eaLnBrk="1" fontAlgn="auto" hangingPunct="1">
              <a:spcAft>
                <a:spcPts val="0"/>
              </a:spcAft>
              <a:buFont typeface="Wingdings 2"/>
              <a:buNone/>
              <a:defRPr/>
            </a:pPr>
            <a:r>
              <a:rPr lang="en-US" dirty="0" smtClean="0"/>
              <a:t>Josh </a:t>
            </a:r>
            <a:r>
              <a:rPr lang="en-US" dirty="0" err="1" smtClean="0"/>
              <a:t>Verseman</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Summary Statistics</a:t>
            </a:r>
            <a:endParaRPr lang="en-US" dirty="0"/>
          </a:p>
        </p:txBody>
      </p:sp>
      <p:sp>
        <p:nvSpPr>
          <p:cNvPr id="15363" name="Rectangle 1"/>
          <p:cNvSpPr>
            <a:spLocks noGrp="1" noChangeArrowheads="1"/>
          </p:cNvSpPr>
          <p:nvPr>
            <p:ph type="body" idx="1"/>
          </p:nvPr>
        </p:nvSpPr>
        <p:spPr>
          <a:xfrm>
            <a:off x="468313" y="1600200"/>
            <a:ext cx="6846887" cy="338138"/>
          </a:xfrm>
          <a:noFill/>
        </p:spPr>
        <p:txBody>
          <a:bodyPr lIns="91440" tIns="45720" anchor="ctr">
            <a:spAutoFit/>
          </a:bodyPr>
          <a:lstStyle/>
          <a:p>
            <a:pPr marR="0" eaLnBrk="1" hangingPunct="1">
              <a:spcBef>
                <a:spcPct val="0"/>
              </a:spcBef>
              <a:spcAft>
                <a:spcPct val="0"/>
              </a:spcAft>
              <a:buClrTx/>
              <a:buSzTx/>
              <a:buFontTx/>
              <a:buNone/>
            </a:pPr>
            <a:r>
              <a:rPr lang="en-US" sz="1600" b="1" smtClean="0">
                <a:solidFill>
                  <a:schemeClr val="tx1"/>
                </a:solidFill>
                <a:latin typeface="Calibri" pitchFamily="34" charset="0"/>
                <a:ea typeface="Calibri" pitchFamily="34" charset="0"/>
                <a:cs typeface="Times New Roman" pitchFamily="18" charset="0"/>
              </a:rPr>
              <a:t>Industry Means (n=26)</a:t>
            </a:r>
          </a:p>
        </p:txBody>
      </p:sp>
      <p:graphicFrame>
        <p:nvGraphicFramePr>
          <p:cNvPr id="6" name="Table 5"/>
          <p:cNvGraphicFramePr>
            <a:graphicFrameLocks noGrp="1"/>
          </p:cNvGraphicFramePr>
          <p:nvPr/>
        </p:nvGraphicFramePr>
        <p:xfrm>
          <a:off x="381000" y="1981200"/>
          <a:ext cx="8382003" cy="3657600"/>
        </p:xfrm>
        <a:graphic>
          <a:graphicData uri="http://schemas.openxmlformats.org/drawingml/2006/table">
            <a:tbl>
              <a:tblPr firstRow="1" bandRow="1">
                <a:tableStyleId>{5C22544A-7EE6-4342-B048-85BDC9FD1C3A}</a:tableStyleId>
              </a:tblPr>
              <a:tblGrid>
                <a:gridCol w="1197429"/>
                <a:gridCol w="1197429"/>
                <a:gridCol w="1197429"/>
                <a:gridCol w="1197429"/>
                <a:gridCol w="1197429"/>
                <a:gridCol w="1197429"/>
                <a:gridCol w="1197429"/>
              </a:tblGrid>
              <a:tr h="731520">
                <a:tc>
                  <a:txBody>
                    <a:bodyPr/>
                    <a:lstStyle/>
                    <a:p>
                      <a:pPr algn="ctr"/>
                      <a:endParaRPr lang="en-US" sz="1400" dirty="0" smtClean="0"/>
                    </a:p>
                    <a:p>
                      <a:pPr algn="ctr"/>
                      <a:endParaRPr lang="en-US" sz="1400" dirty="0" smtClean="0"/>
                    </a:p>
                    <a:p>
                      <a:pPr algn="ctr"/>
                      <a:r>
                        <a:rPr lang="en-US" sz="1400" dirty="0" smtClean="0"/>
                        <a:t>Variables</a:t>
                      </a:r>
                      <a:endParaRPr lang="en-US" sz="1400" dirty="0"/>
                    </a:p>
                  </a:txBody>
                  <a:tcPr/>
                </a:tc>
                <a:tc>
                  <a:txBody>
                    <a:bodyPr/>
                    <a:lstStyle/>
                    <a:p>
                      <a:pPr algn="ctr"/>
                      <a:r>
                        <a:rPr lang="en-US" sz="1400" dirty="0" smtClean="0"/>
                        <a:t>Utilities</a:t>
                      </a:r>
                      <a:endParaRPr lang="en-US" sz="1400" dirty="0"/>
                    </a:p>
                  </a:txBody>
                  <a:tcPr/>
                </a:tc>
                <a:tc>
                  <a:txBody>
                    <a:bodyPr/>
                    <a:lstStyle/>
                    <a:p>
                      <a:pPr algn="ctr"/>
                      <a:r>
                        <a:rPr lang="en-US" sz="1400" dirty="0" smtClean="0"/>
                        <a:t>Mining</a:t>
                      </a:r>
                      <a:endParaRPr lang="en-US" sz="1400" dirty="0"/>
                    </a:p>
                  </a:txBody>
                  <a:tcPr/>
                </a:tc>
                <a:tc>
                  <a:txBody>
                    <a:bodyPr/>
                    <a:lstStyle/>
                    <a:p>
                      <a:pPr algn="ctr"/>
                      <a:r>
                        <a:rPr lang="en-US" sz="1400" dirty="0" smtClean="0"/>
                        <a:t>MFG.</a:t>
                      </a:r>
                      <a:endParaRPr lang="en-US" sz="1400" dirty="0"/>
                    </a:p>
                  </a:txBody>
                  <a:tcPr/>
                </a:tc>
                <a:tc>
                  <a:txBody>
                    <a:bodyPr/>
                    <a:lstStyle/>
                    <a:p>
                      <a:pPr algn="ctr"/>
                      <a:r>
                        <a:rPr lang="en-US" sz="1400" dirty="0" smtClean="0"/>
                        <a:t>Retail</a:t>
                      </a:r>
                      <a:endParaRPr lang="en-US" sz="1400" dirty="0"/>
                    </a:p>
                  </a:txBody>
                  <a:tcPr/>
                </a:tc>
                <a:tc>
                  <a:txBody>
                    <a:bodyPr/>
                    <a:lstStyle/>
                    <a:p>
                      <a:pPr algn="ctr"/>
                      <a:r>
                        <a:rPr lang="en-US" sz="1400" dirty="0" smtClean="0"/>
                        <a:t>Business Services</a:t>
                      </a:r>
                      <a:endParaRPr lang="en-US" sz="1400" dirty="0"/>
                    </a:p>
                  </a:txBody>
                  <a:tcPr/>
                </a:tc>
                <a:tc>
                  <a:txBody>
                    <a:bodyPr/>
                    <a:lstStyle/>
                    <a:p>
                      <a:pPr algn="ctr"/>
                      <a:r>
                        <a:rPr lang="en-US" sz="1400" dirty="0" smtClean="0"/>
                        <a:t>Financial Activities</a:t>
                      </a:r>
                      <a:endParaRPr lang="en-US" sz="1400" dirty="0"/>
                    </a:p>
                  </a:txBody>
                  <a:tcPr/>
                </a:tc>
              </a:tr>
              <a:tr h="731520">
                <a:tc>
                  <a:txBody>
                    <a:bodyPr/>
                    <a:lstStyle/>
                    <a:p>
                      <a:pPr algn="ctr"/>
                      <a:r>
                        <a:rPr lang="en-US" dirty="0" smtClean="0"/>
                        <a:t>GDPVA</a:t>
                      </a:r>
                      <a:endParaRPr lang="en-US" dirty="0"/>
                    </a:p>
                  </a:txBody>
                  <a:tcPr/>
                </a:tc>
                <a:tc>
                  <a:txBody>
                    <a:bodyPr/>
                    <a:lstStyle/>
                    <a:p>
                      <a:pPr algn="r"/>
                      <a:r>
                        <a:rPr lang="en-US" sz="1600" dirty="0" smtClean="0"/>
                        <a:t>174.2</a:t>
                      </a:r>
                      <a:endParaRPr lang="en-US" sz="1600" dirty="0"/>
                    </a:p>
                  </a:txBody>
                  <a:tcPr/>
                </a:tc>
                <a:tc>
                  <a:txBody>
                    <a:bodyPr/>
                    <a:lstStyle/>
                    <a:p>
                      <a:pPr algn="r"/>
                      <a:r>
                        <a:rPr lang="en-US" sz="1600" dirty="0" smtClean="0"/>
                        <a:t>112.7</a:t>
                      </a:r>
                      <a:endParaRPr lang="en-US" sz="1600" dirty="0"/>
                    </a:p>
                  </a:txBody>
                  <a:tcPr/>
                </a:tc>
                <a:tc>
                  <a:txBody>
                    <a:bodyPr/>
                    <a:lstStyle/>
                    <a:p>
                      <a:pPr algn="r"/>
                      <a:r>
                        <a:rPr lang="en-US" sz="1600" dirty="0" smtClean="0"/>
                        <a:t>1,140.9</a:t>
                      </a:r>
                      <a:endParaRPr lang="en-US" sz="1600" dirty="0"/>
                    </a:p>
                  </a:txBody>
                  <a:tcPr/>
                </a:tc>
                <a:tc>
                  <a:txBody>
                    <a:bodyPr/>
                    <a:lstStyle/>
                    <a:p>
                      <a:pPr algn="r"/>
                      <a:r>
                        <a:rPr lang="en-US" sz="1600" dirty="0" smtClean="0"/>
                        <a:t>542.1</a:t>
                      </a:r>
                      <a:endParaRPr lang="en-US" sz="1600" dirty="0"/>
                    </a:p>
                  </a:txBody>
                  <a:tcPr/>
                </a:tc>
                <a:tc>
                  <a:txBody>
                    <a:bodyPr/>
                    <a:lstStyle/>
                    <a:p>
                      <a:pPr algn="r"/>
                      <a:r>
                        <a:rPr lang="en-US" sz="1600" dirty="0" smtClean="0"/>
                        <a:t>844.6</a:t>
                      </a:r>
                      <a:endParaRPr lang="en-US" sz="1600" dirty="0"/>
                    </a:p>
                  </a:txBody>
                  <a:tcPr/>
                </a:tc>
                <a:tc>
                  <a:txBody>
                    <a:bodyPr/>
                    <a:lstStyle/>
                    <a:p>
                      <a:pPr algn="r"/>
                      <a:r>
                        <a:rPr lang="en-US" sz="1600" dirty="0" smtClean="0"/>
                        <a:t>1,532.9</a:t>
                      </a:r>
                      <a:endParaRPr lang="en-US" sz="1600" dirty="0"/>
                    </a:p>
                  </a:txBody>
                  <a:tcPr/>
                </a:tc>
              </a:tr>
              <a:tr h="731520">
                <a:tc>
                  <a:txBody>
                    <a:bodyPr/>
                    <a:lstStyle/>
                    <a:p>
                      <a:pPr algn="ctr"/>
                      <a:r>
                        <a:rPr lang="en-US" dirty="0" smtClean="0"/>
                        <a:t>EMP</a:t>
                      </a:r>
                    </a:p>
                    <a:p>
                      <a:pPr algn="ctr"/>
                      <a:endParaRPr lang="en-US" dirty="0"/>
                    </a:p>
                  </a:txBody>
                  <a:tcPr/>
                </a:tc>
                <a:tc>
                  <a:txBody>
                    <a:bodyPr/>
                    <a:lstStyle/>
                    <a:p>
                      <a:pPr algn="r"/>
                      <a:r>
                        <a:rPr lang="en-US" sz="1600" dirty="0" smtClean="0"/>
                        <a:t>651.3</a:t>
                      </a:r>
                      <a:endParaRPr lang="en-US" sz="1600" dirty="0"/>
                    </a:p>
                  </a:txBody>
                  <a:tcPr/>
                </a:tc>
                <a:tc>
                  <a:txBody>
                    <a:bodyPr/>
                    <a:lstStyle/>
                    <a:p>
                      <a:pPr algn="r"/>
                      <a:r>
                        <a:rPr lang="en-US" sz="1600" dirty="0" smtClean="0"/>
                        <a:t>713.6</a:t>
                      </a:r>
                      <a:endParaRPr lang="en-US" sz="1600" dirty="0"/>
                    </a:p>
                  </a:txBody>
                  <a:tcPr/>
                </a:tc>
                <a:tc>
                  <a:txBody>
                    <a:bodyPr/>
                    <a:lstStyle/>
                    <a:p>
                      <a:pPr algn="r"/>
                      <a:r>
                        <a:rPr lang="en-US" sz="1600" dirty="0" smtClean="0"/>
                        <a:t>16,517.5</a:t>
                      </a:r>
                      <a:endParaRPr lang="en-US" sz="1600" dirty="0"/>
                    </a:p>
                  </a:txBody>
                  <a:tcPr/>
                </a:tc>
                <a:tc>
                  <a:txBody>
                    <a:bodyPr/>
                    <a:lstStyle/>
                    <a:p>
                      <a:pPr algn="r"/>
                      <a:r>
                        <a:rPr lang="en-US" sz="1600" dirty="0" smtClean="0"/>
                        <a:t>13,786.8</a:t>
                      </a:r>
                      <a:endParaRPr lang="en-US" sz="1600" dirty="0"/>
                    </a:p>
                  </a:txBody>
                  <a:tcPr/>
                </a:tc>
                <a:tc>
                  <a:txBody>
                    <a:bodyPr/>
                    <a:lstStyle/>
                    <a:p>
                      <a:pPr algn="r"/>
                      <a:r>
                        <a:rPr lang="en-US" sz="1600" dirty="0" smtClean="0"/>
                        <a:t>13,250.4</a:t>
                      </a:r>
                      <a:endParaRPr lang="en-US" sz="1600" dirty="0"/>
                    </a:p>
                  </a:txBody>
                  <a:tcPr/>
                </a:tc>
                <a:tc>
                  <a:txBody>
                    <a:bodyPr/>
                    <a:lstStyle/>
                    <a:p>
                      <a:pPr algn="r"/>
                      <a:r>
                        <a:rPr lang="en-US" sz="1600" dirty="0" smtClean="0"/>
                        <a:t>7,073.9</a:t>
                      </a:r>
                      <a:endParaRPr lang="en-US" sz="1600" dirty="0"/>
                    </a:p>
                  </a:txBody>
                  <a:tcPr/>
                </a:tc>
              </a:tr>
              <a:tr h="731520">
                <a:tc>
                  <a:txBody>
                    <a:bodyPr/>
                    <a:lstStyle/>
                    <a:p>
                      <a:pPr algn="ctr"/>
                      <a:r>
                        <a:rPr lang="en-US" dirty="0" smtClean="0"/>
                        <a:t>AWAGE</a:t>
                      </a:r>
                      <a:endParaRPr lang="en-US" dirty="0"/>
                    </a:p>
                  </a:txBody>
                  <a:tcPr/>
                </a:tc>
                <a:tc>
                  <a:txBody>
                    <a:bodyPr/>
                    <a:lstStyle/>
                    <a:p>
                      <a:pPr algn="r"/>
                      <a:r>
                        <a:rPr lang="en-US" sz="1600" dirty="0" smtClean="0"/>
                        <a:t>19.0</a:t>
                      </a:r>
                      <a:endParaRPr lang="en-US" sz="1600" dirty="0"/>
                    </a:p>
                  </a:txBody>
                  <a:tcPr/>
                </a:tc>
                <a:tc>
                  <a:txBody>
                    <a:bodyPr/>
                    <a:lstStyle/>
                    <a:p>
                      <a:pPr algn="r"/>
                      <a:r>
                        <a:rPr lang="en-US" sz="1600" dirty="0" smtClean="0"/>
                        <a:t>14.8</a:t>
                      </a:r>
                      <a:endParaRPr lang="en-US" sz="1600" dirty="0"/>
                    </a:p>
                  </a:txBody>
                  <a:tcPr/>
                </a:tc>
                <a:tc>
                  <a:txBody>
                    <a:bodyPr/>
                    <a:lstStyle/>
                    <a:p>
                      <a:pPr algn="r"/>
                      <a:r>
                        <a:rPr lang="en-US" sz="1600" dirty="0" smtClean="0"/>
                        <a:t>12.3</a:t>
                      </a:r>
                      <a:endParaRPr lang="en-US" sz="1600" dirty="0"/>
                    </a:p>
                  </a:txBody>
                  <a:tcPr/>
                </a:tc>
                <a:tc>
                  <a:txBody>
                    <a:bodyPr/>
                    <a:lstStyle/>
                    <a:p>
                      <a:pPr algn="r"/>
                      <a:r>
                        <a:rPr lang="en-US" sz="1600" dirty="0" smtClean="0"/>
                        <a:t>9.1</a:t>
                      </a:r>
                      <a:endParaRPr lang="en-US" sz="1600" dirty="0"/>
                    </a:p>
                  </a:txBody>
                  <a:tcPr/>
                </a:tc>
                <a:tc>
                  <a:txBody>
                    <a:bodyPr/>
                    <a:lstStyle/>
                    <a:p>
                      <a:pPr algn="r"/>
                      <a:r>
                        <a:rPr lang="en-US" sz="1600" dirty="0" smtClean="0"/>
                        <a:t>13.1</a:t>
                      </a:r>
                      <a:endParaRPr lang="en-US" sz="1600" dirty="0"/>
                    </a:p>
                  </a:txBody>
                  <a:tcPr/>
                </a:tc>
                <a:tc>
                  <a:txBody>
                    <a:bodyPr/>
                    <a:lstStyle/>
                    <a:p>
                      <a:pPr algn="r"/>
                      <a:r>
                        <a:rPr lang="en-US" sz="1600" dirty="0" smtClean="0"/>
                        <a:t>12.3</a:t>
                      </a:r>
                      <a:endParaRPr lang="en-US" sz="1600" dirty="0"/>
                    </a:p>
                  </a:txBody>
                  <a:tcPr/>
                </a:tc>
              </a:tr>
              <a:tr h="731520">
                <a:tc>
                  <a:txBody>
                    <a:bodyPr/>
                    <a:lstStyle/>
                    <a:p>
                      <a:pPr algn="ctr"/>
                      <a:r>
                        <a:rPr lang="en-US" dirty="0" smtClean="0"/>
                        <a:t>AHOURS</a:t>
                      </a:r>
                      <a:endParaRPr lang="en-US" dirty="0"/>
                    </a:p>
                  </a:txBody>
                  <a:tcPr/>
                </a:tc>
                <a:tc>
                  <a:txBody>
                    <a:bodyPr/>
                    <a:lstStyle/>
                    <a:p>
                      <a:pPr algn="r"/>
                      <a:r>
                        <a:rPr lang="en-US" sz="1600" dirty="0" smtClean="0"/>
                        <a:t>41.3</a:t>
                      </a:r>
                      <a:endParaRPr lang="en-US" sz="1600" dirty="0"/>
                    </a:p>
                  </a:txBody>
                  <a:tcPr/>
                </a:tc>
                <a:tc>
                  <a:txBody>
                    <a:bodyPr/>
                    <a:lstStyle/>
                    <a:p>
                      <a:pPr algn="r"/>
                      <a:r>
                        <a:rPr lang="en-US" sz="1600" dirty="0" smtClean="0"/>
                        <a:t>44.0</a:t>
                      </a:r>
                      <a:endParaRPr lang="en-US" sz="1600" dirty="0"/>
                    </a:p>
                  </a:txBody>
                  <a:tcPr/>
                </a:tc>
                <a:tc>
                  <a:txBody>
                    <a:bodyPr/>
                    <a:lstStyle/>
                    <a:p>
                      <a:pPr algn="r"/>
                      <a:r>
                        <a:rPr lang="en-US" sz="1600" dirty="0" smtClean="0"/>
                        <a:t>40.6</a:t>
                      </a:r>
                      <a:endParaRPr lang="en-US" sz="1600" dirty="0"/>
                    </a:p>
                  </a:txBody>
                  <a:tcPr/>
                </a:tc>
                <a:tc>
                  <a:txBody>
                    <a:bodyPr/>
                    <a:lstStyle/>
                    <a:p>
                      <a:pPr algn="r"/>
                      <a:r>
                        <a:rPr lang="en-US" sz="1600" dirty="0" smtClean="0"/>
                        <a:t>31.3</a:t>
                      </a:r>
                      <a:endParaRPr lang="en-US" sz="1600" dirty="0"/>
                    </a:p>
                  </a:txBody>
                  <a:tcPr/>
                </a:tc>
                <a:tc>
                  <a:txBody>
                    <a:bodyPr/>
                    <a:lstStyle/>
                    <a:p>
                      <a:pPr algn="r"/>
                      <a:r>
                        <a:rPr lang="en-US" sz="1600" dirty="0" smtClean="0"/>
                        <a:t>34.3</a:t>
                      </a:r>
                      <a:endParaRPr lang="en-US" sz="1600" dirty="0"/>
                    </a:p>
                  </a:txBody>
                  <a:tcPr/>
                </a:tc>
                <a:tc>
                  <a:txBody>
                    <a:bodyPr/>
                    <a:lstStyle/>
                    <a:p>
                      <a:pPr algn="r"/>
                      <a:r>
                        <a:rPr lang="en-US" sz="1600" dirty="0" smtClean="0"/>
                        <a:t>36.1</a:t>
                      </a:r>
                      <a:endParaRPr lang="en-US" sz="1600"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Empirical Model</a:t>
            </a:r>
            <a:endParaRPr lang="en-US" dirty="0"/>
          </a:p>
        </p:txBody>
      </p:sp>
      <p:sp>
        <p:nvSpPr>
          <p:cNvPr id="16387" name="Rectangle 1"/>
          <p:cNvSpPr>
            <a:spLocks noGrp="1" noChangeArrowheads="1"/>
          </p:cNvSpPr>
          <p:nvPr>
            <p:ph type="body" idx="1"/>
          </p:nvPr>
        </p:nvSpPr>
        <p:spPr>
          <a:xfrm>
            <a:off x="468313" y="1600200"/>
            <a:ext cx="8218487" cy="4411663"/>
          </a:xfrm>
        </p:spPr>
        <p:txBody>
          <a:bodyPr lIns="91440" tIns="45720" anchor="ctr">
            <a:spAutoFit/>
          </a:bodyPr>
          <a:lstStyle/>
          <a:p>
            <a:pPr marR="0" eaLnBrk="1" hangingPunct="1">
              <a:spcBef>
                <a:spcPct val="0"/>
              </a:spcBef>
              <a:spcAft>
                <a:spcPct val="0"/>
              </a:spcAft>
              <a:buClrTx/>
              <a:buSzTx/>
              <a:buFontTx/>
              <a:buNone/>
            </a:pPr>
            <a:endParaRPr lang="en-US" sz="1600" b="1" smtClean="0">
              <a:solidFill>
                <a:schemeClr val="tx1"/>
              </a:solidFill>
              <a:latin typeface="Calibri" pitchFamily="34" charset="0"/>
              <a:ea typeface="Calibri" pitchFamily="34" charset="0"/>
              <a:cs typeface="Times New Roman" pitchFamily="18" charset="0"/>
            </a:endParaRPr>
          </a:p>
          <a:p>
            <a:pPr marR="0" eaLnBrk="1" hangingPunct="1">
              <a:spcBef>
                <a:spcPct val="0"/>
              </a:spcBef>
              <a:spcAft>
                <a:spcPct val="0"/>
              </a:spcAft>
              <a:buClrTx/>
              <a:buSzTx/>
              <a:buFont typeface="Arial" charset="0"/>
              <a:buChar char="•"/>
            </a:pPr>
            <a:r>
              <a:rPr lang="en-US" sz="1600" b="1" smtClean="0">
                <a:solidFill>
                  <a:schemeClr val="tx1"/>
                </a:solidFill>
                <a:latin typeface="Calibri" pitchFamily="34" charset="0"/>
                <a:ea typeface="Calibri" pitchFamily="34" charset="0"/>
                <a:cs typeface="Times New Roman" pitchFamily="18" charset="0"/>
              </a:rPr>
              <a:t>Equation 1.</a:t>
            </a:r>
            <a:endParaRPr lang="en-US" sz="1600" smtClean="0">
              <a:solidFill>
                <a:schemeClr val="tx1"/>
              </a:solidFill>
              <a:latin typeface="Arial" charset="0"/>
              <a:ea typeface="Calibri" pitchFamily="34" charset="0"/>
              <a:cs typeface="Times New Roman" pitchFamily="18" charset="0"/>
            </a:endParaRPr>
          </a:p>
          <a:p>
            <a:pPr marR="0">
              <a:spcBef>
                <a:spcPct val="0"/>
              </a:spcBef>
              <a:spcAft>
                <a:spcPct val="0"/>
              </a:spcAft>
              <a:buClrTx/>
              <a:buSzTx/>
              <a:buFontTx/>
              <a:buNone/>
            </a:pPr>
            <a:r>
              <a:rPr lang="en-US" sz="1700" smtClean="0">
                <a:solidFill>
                  <a:schemeClr val="tx1"/>
                </a:solidFill>
                <a:latin typeface="Calibri" pitchFamily="34" charset="0"/>
                <a:ea typeface="Calibri" pitchFamily="34" charset="0"/>
                <a:cs typeface="Times New Roman" pitchFamily="18" charset="0"/>
              </a:rPr>
              <a:t>GDPVA </a:t>
            </a:r>
            <a:r>
              <a:rPr lang="en-US" sz="1700" baseline="-30000" smtClean="0">
                <a:solidFill>
                  <a:schemeClr val="tx1"/>
                </a:solidFill>
                <a:latin typeface="Calibri" pitchFamily="34" charset="0"/>
                <a:ea typeface="Calibri" pitchFamily="34" charset="0"/>
                <a:cs typeface="Times New Roman" pitchFamily="18" charset="0"/>
              </a:rPr>
              <a:t>i</a:t>
            </a:r>
            <a:r>
              <a:rPr lang="en-US" sz="1700" smtClean="0">
                <a:solidFill>
                  <a:schemeClr val="tx1"/>
                </a:solidFill>
                <a:latin typeface="Calibri" pitchFamily="34" charset="0"/>
                <a:ea typeface="Calibri" pitchFamily="34" charset="0"/>
                <a:cs typeface="Times New Roman" pitchFamily="18" charset="0"/>
              </a:rPr>
              <a:t>= β</a:t>
            </a:r>
            <a:r>
              <a:rPr lang="en-US" sz="1700" baseline="-30000" smtClean="0">
                <a:solidFill>
                  <a:schemeClr val="tx1"/>
                </a:solidFill>
                <a:latin typeface="Calibri" pitchFamily="34" charset="0"/>
                <a:ea typeface="Calibri" pitchFamily="34" charset="0"/>
                <a:cs typeface="Times New Roman" pitchFamily="18" charset="0"/>
              </a:rPr>
              <a:t>0 </a:t>
            </a:r>
            <a:r>
              <a:rPr lang="en-US" sz="1700" smtClean="0">
                <a:solidFill>
                  <a:schemeClr val="tx1"/>
                </a:solidFill>
                <a:latin typeface="Calibri" pitchFamily="34" charset="0"/>
                <a:ea typeface="Calibri" pitchFamily="34" charset="0"/>
                <a:cs typeface="Times New Roman" pitchFamily="18" charset="0"/>
              </a:rPr>
              <a:t>+</a:t>
            </a:r>
            <a:r>
              <a:rPr lang="en-US" sz="1700" baseline="-30000" smtClean="0">
                <a:solidFill>
                  <a:schemeClr val="tx1"/>
                </a:solidFill>
                <a:latin typeface="Calibri" pitchFamily="34" charset="0"/>
                <a:ea typeface="Calibri" pitchFamily="34" charset="0"/>
                <a:cs typeface="Times New Roman" pitchFamily="18" charset="0"/>
              </a:rPr>
              <a:t> </a:t>
            </a:r>
            <a:r>
              <a:rPr lang="en-US" sz="1700" smtClean="0">
                <a:solidFill>
                  <a:schemeClr val="tx1"/>
                </a:solidFill>
                <a:latin typeface="Calibri" pitchFamily="34" charset="0"/>
                <a:ea typeface="Calibri" pitchFamily="34" charset="0"/>
                <a:cs typeface="Times New Roman" pitchFamily="18" charset="0"/>
              </a:rPr>
              <a:t>β</a:t>
            </a:r>
            <a:r>
              <a:rPr lang="en-US" sz="1700" baseline="-30000" smtClean="0">
                <a:solidFill>
                  <a:schemeClr val="tx1"/>
                </a:solidFill>
                <a:latin typeface="Calibri" pitchFamily="34" charset="0"/>
                <a:ea typeface="Calibri" pitchFamily="34" charset="0"/>
                <a:cs typeface="Times New Roman" pitchFamily="18" charset="0"/>
              </a:rPr>
              <a:t>1</a:t>
            </a:r>
            <a:r>
              <a:rPr lang="en-US" sz="1700" smtClean="0">
                <a:solidFill>
                  <a:schemeClr val="tx1"/>
                </a:solidFill>
                <a:latin typeface="Calibri" pitchFamily="34" charset="0"/>
                <a:ea typeface="Calibri" pitchFamily="34" charset="0"/>
                <a:cs typeface="Times New Roman" pitchFamily="18" charset="0"/>
              </a:rPr>
              <a:t>POST</a:t>
            </a:r>
            <a:r>
              <a:rPr lang="en-US" sz="1700" baseline="-30000" smtClean="0">
                <a:solidFill>
                  <a:schemeClr val="tx1"/>
                </a:solidFill>
                <a:latin typeface="Calibri" pitchFamily="34" charset="0"/>
                <a:ea typeface="Calibri" pitchFamily="34" charset="0"/>
                <a:cs typeface="Times New Roman" pitchFamily="18" charset="0"/>
              </a:rPr>
              <a:t>i</a:t>
            </a:r>
            <a:r>
              <a:rPr lang="en-US" sz="1700" smtClean="0">
                <a:solidFill>
                  <a:schemeClr val="tx1"/>
                </a:solidFill>
                <a:latin typeface="Calibri" pitchFamily="34" charset="0"/>
                <a:ea typeface="Calibri" pitchFamily="34" charset="0"/>
                <a:cs typeface="Times New Roman" pitchFamily="18" charset="0"/>
              </a:rPr>
              <a:t> + β</a:t>
            </a:r>
            <a:r>
              <a:rPr lang="en-US" sz="1700" baseline="-30000" smtClean="0">
                <a:solidFill>
                  <a:schemeClr val="tx1"/>
                </a:solidFill>
                <a:latin typeface="Calibri" pitchFamily="34" charset="0"/>
                <a:ea typeface="Calibri" pitchFamily="34" charset="0"/>
                <a:cs typeface="Times New Roman" pitchFamily="18" charset="0"/>
              </a:rPr>
              <a:t>2</a:t>
            </a:r>
            <a:r>
              <a:rPr lang="en-US" sz="1700" smtClean="0">
                <a:solidFill>
                  <a:schemeClr val="tx1"/>
                </a:solidFill>
                <a:latin typeface="Calibri" pitchFamily="34" charset="0"/>
                <a:ea typeface="Calibri" pitchFamily="34" charset="0"/>
                <a:cs typeface="Times New Roman" pitchFamily="18" charset="0"/>
              </a:rPr>
              <a:t>TREAT</a:t>
            </a:r>
            <a:r>
              <a:rPr lang="en-US" sz="1700" baseline="-30000" smtClean="0">
                <a:solidFill>
                  <a:schemeClr val="tx1"/>
                </a:solidFill>
                <a:latin typeface="Calibri" pitchFamily="34" charset="0"/>
                <a:ea typeface="Calibri" pitchFamily="34" charset="0"/>
                <a:cs typeface="Times New Roman" pitchFamily="18" charset="0"/>
              </a:rPr>
              <a:t>i</a:t>
            </a:r>
            <a:r>
              <a:rPr lang="en-US" sz="1700" smtClean="0">
                <a:solidFill>
                  <a:schemeClr val="tx1"/>
                </a:solidFill>
                <a:latin typeface="Calibri" pitchFamily="34" charset="0"/>
                <a:ea typeface="Calibri" pitchFamily="34" charset="0"/>
                <a:cs typeface="Times New Roman" pitchFamily="18" charset="0"/>
              </a:rPr>
              <a:t> + </a:t>
            </a:r>
            <a:r>
              <a:rPr lang="en-US" sz="1700" smtClean="0">
                <a:solidFill>
                  <a:srgbClr val="FF0000"/>
                </a:solidFill>
                <a:latin typeface="Calibri" pitchFamily="34" charset="0"/>
                <a:ea typeface="Calibri" pitchFamily="34" charset="0"/>
                <a:cs typeface="Times New Roman" pitchFamily="18" charset="0"/>
              </a:rPr>
              <a:t>β</a:t>
            </a:r>
            <a:r>
              <a:rPr lang="en-US" sz="1700" baseline="-30000" smtClean="0">
                <a:solidFill>
                  <a:srgbClr val="FF0000"/>
                </a:solidFill>
                <a:latin typeface="Calibri" pitchFamily="34" charset="0"/>
                <a:ea typeface="Calibri" pitchFamily="34" charset="0"/>
                <a:cs typeface="Times New Roman" pitchFamily="18" charset="0"/>
              </a:rPr>
              <a:t>3</a:t>
            </a:r>
            <a:r>
              <a:rPr lang="en-US" sz="1700" smtClean="0">
                <a:solidFill>
                  <a:srgbClr val="FF0000"/>
                </a:solidFill>
                <a:latin typeface="Calibri" pitchFamily="34" charset="0"/>
                <a:ea typeface="Calibri" pitchFamily="34" charset="0"/>
                <a:cs typeface="Times New Roman" pitchFamily="18" charset="0"/>
              </a:rPr>
              <a:t>POST*TREAT</a:t>
            </a:r>
            <a:r>
              <a:rPr lang="en-US" sz="1700" smtClean="0">
                <a:solidFill>
                  <a:schemeClr val="tx1"/>
                </a:solidFill>
                <a:latin typeface="Calibri" pitchFamily="34" charset="0"/>
                <a:ea typeface="Calibri" pitchFamily="34" charset="0"/>
                <a:cs typeface="Times New Roman" pitchFamily="18" charset="0"/>
              </a:rPr>
              <a:t>+β</a:t>
            </a:r>
            <a:r>
              <a:rPr lang="en-US" sz="1700" baseline="-30000" smtClean="0">
                <a:solidFill>
                  <a:schemeClr val="tx1"/>
                </a:solidFill>
                <a:latin typeface="Calibri" pitchFamily="34" charset="0"/>
                <a:ea typeface="Calibri" pitchFamily="34" charset="0"/>
                <a:cs typeface="Times New Roman" pitchFamily="18" charset="0"/>
              </a:rPr>
              <a:t>4</a:t>
            </a:r>
            <a:r>
              <a:rPr lang="en-US" sz="1700" smtClean="0">
                <a:solidFill>
                  <a:schemeClr val="tx1"/>
                </a:solidFill>
                <a:latin typeface="Calibri" pitchFamily="34" charset="0"/>
                <a:ea typeface="Calibri" pitchFamily="34" charset="0"/>
                <a:cs typeface="Times New Roman" pitchFamily="18" charset="0"/>
              </a:rPr>
              <a:t>EMP + β</a:t>
            </a:r>
            <a:r>
              <a:rPr lang="en-US" sz="1700" baseline="-30000" smtClean="0">
                <a:solidFill>
                  <a:schemeClr val="tx1"/>
                </a:solidFill>
                <a:latin typeface="Calibri" pitchFamily="34" charset="0"/>
                <a:ea typeface="Calibri" pitchFamily="34" charset="0"/>
                <a:cs typeface="Times New Roman" pitchFamily="18" charset="0"/>
              </a:rPr>
              <a:t>5</a:t>
            </a:r>
            <a:r>
              <a:rPr lang="en-US" sz="1700" smtClean="0">
                <a:solidFill>
                  <a:schemeClr val="tx1"/>
                </a:solidFill>
                <a:latin typeface="Calibri" pitchFamily="34" charset="0"/>
                <a:ea typeface="Calibri" pitchFamily="34" charset="0"/>
                <a:cs typeface="Times New Roman" pitchFamily="18" charset="0"/>
              </a:rPr>
              <a:t>AHOURS + β</a:t>
            </a:r>
            <a:r>
              <a:rPr lang="en-US" sz="1700" baseline="-30000" smtClean="0">
                <a:solidFill>
                  <a:schemeClr val="tx1"/>
                </a:solidFill>
                <a:latin typeface="Calibri" pitchFamily="34" charset="0"/>
                <a:ea typeface="Calibri" pitchFamily="34" charset="0"/>
                <a:cs typeface="Times New Roman" pitchFamily="18" charset="0"/>
              </a:rPr>
              <a:t>6</a:t>
            </a:r>
            <a:r>
              <a:rPr lang="en-US" sz="1700" smtClean="0">
                <a:solidFill>
                  <a:schemeClr val="tx1"/>
                </a:solidFill>
                <a:latin typeface="Calibri" pitchFamily="34" charset="0"/>
                <a:ea typeface="Calibri" pitchFamily="34" charset="0"/>
                <a:cs typeface="Times New Roman" pitchFamily="18" charset="0"/>
              </a:rPr>
              <a:t>AWAGE +</a:t>
            </a:r>
            <a:r>
              <a:rPr lang="en-US" sz="1700" baseline="-30000" smtClean="0">
                <a:solidFill>
                  <a:schemeClr val="tx1"/>
                </a:solidFill>
                <a:latin typeface="Calibri" pitchFamily="34" charset="0"/>
                <a:ea typeface="Calibri" pitchFamily="34" charset="0"/>
                <a:cs typeface="Times New Roman" pitchFamily="18" charset="0"/>
              </a:rPr>
              <a:t> </a:t>
            </a:r>
            <a:r>
              <a:rPr lang="en-US" sz="1700" smtClean="0">
                <a:solidFill>
                  <a:schemeClr val="tx1"/>
                </a:solidFill>
                <a:latin typeface="Calibri" pitchFamily="34" charset="0"/>
                <a:ea typeface="Calibri" pitchFamily="34" charset="0"/>
                <a:cs typeface="Times New Roman" pitchFamily="18" charset="0"/>
              </a:rPr>
              <a:t>ε</a:t>
            </a:r>
            <a:r>
              <a:rPr lang="en-US" sz="1700" baseline="-30000" smtClean="0">
                <a:solidFill>
                  <a:schemeClr val="tx1"/>
                </a:solidFill>
                <a:latin typeface="Calibri" pitchFamily="34" charset="0"/>
                <a:ea typeface="Calibri" pitchFamily="34" charset="0"/>
                <a:cs typeface="Times New Roman" pitchFamily="18" charset="0"/>
              </a:rPr>
              <a:t>it</a:t>
            </a:r>
          </a:p>
          <a:p>
            <a:pPr marR="0">
              <a:spcBef>
                <a:spcPct val="0"/>
              </a:spcBef>
              <a:spcAft>
                <a:spcPct val="0"/>
              </a:spcAft>
              <a:buClrTx/>
              <a:buSzTx/>
              <a:buFontTx/>
              <a:buNone/>
            </a:pPr>
            <a:endParaRPr lang="en-US" sz="1100" baseline="-30000" smtClean="0">
              <a:solidFill>
                <a:schemeClr val="tx1"/>
              </a:solidFill>
              <a:latin typeface="Calibri" pitchFamily="34" charset="0"/>
              <a:ea typeface="Calibri" pitchFamily="34" charset="0"/>
              <a:cs typeface="Times New Roman" pitchFamily="18" charset="0"/>
            </a:endParaRPr>
          </a:p>
          <a:p>
            <a:pPr marR="0">
              <a:spcBef>
                <a:spcPct val="0"/>
              </a:spcBef>
              <a:spcAft>
                <a:spcPct val="0"/>
              </a:spcAft>
              <a:buClrTx/>
              <a:buSzTx/>
              <a:buFontTx/>
              <a:buNone/>
            </a:pPr>
            <a:endParaRPr lang="en-US" sz="1100" b="1" baseline="-30000" smtClean="0">
              <a:solidFill>
                <a:schemeClr val="tx1"/>
              </a:solidFill>
              <a:latin typeface="Calibri" pitchFamily="34" charset="0"/>
              <a:ea typeface="Calibri" pitchFamily="34" charset="0"/>
              <a:cs typeface="Times New Roman" pitchFamily="18" charset="0"/>
            </a:endParaRPr>
          </a:p>
          <a:p>
            <a:pPr marR="0">
              <a:spcBef>
                <a:spcPct val="0"/>
              </a:spcBef>
              <a:spcAft>
                <a:spcPct val="0"/>
              </a:spcAft>
              <a:buClrTx/>
              <a:buSzTx/>
              <a:buFont typeface="Arial" charset="0"/>
              <a:buChar char="•"/>
            </a:pPr>
            <a:r>
              <a:rPr lang="en-US" sz="1600" b="1" smtClean="0">
                <a:solidFill>
                  <a:schemeClr val="tx1"/>
                </a:solidFill>
                <a:latin typeface="Calibri" pitchFamily="34" charset="0"/>
                <a:ea typeface="Calibri" pitchFamily="34" charset="0"/>
                <a:cs typeface="Times New Roman" pitchFamily="18" charset="0"/>
              </a:rPr>
              <a:t>Equation 2.</a:t>
            </a:r>
            <a:endParaRPr lang="en-US" sz="1600" smtClean="0">
              <a:solidFill>
                <a:schemeClr val="tx1"/>
              </a:solidFill>
              <a:latin typeface="Arial" charset="0"/>
              <a:ea typeface="Calibri" pitchFamily="34" charset="0"/>
              <a:cs typeface="Times New Roman" pitchFamily="18" charset="0"/>
            </a:endParaRPr>
          </a:p>
          <a:p>
            <a:pPr marR="0">
              <a:spcBef>
                <a:spcPct val="0"/>
              </a:spcBef>
              <a:spcAft>
                <a:spcPct val="0"/>
              </a:spcAft>
              <a:buClrTx/>
              <a:buSzTx/>
              <a:buFontTx/>
              <a:buNone/>
            </a:pPr>
            <a:r>
              <a:rPr lang="en-US" sz="1700" smtClean="0">
                <a:solidFill>
                  <a:schemeClr val="tx1"/>
                </a:solidFill>
                <a:latin typeface="Calibri" pitchFamily="34" charset="0"/>
                <a:ea typeface="Calibri" pitchFamily="34" charset="0"/>
                <a:cs typeface="Times New Roman" pitchFamily="18" charset="0"/>
              </a:rPr>
              <a:t>EMP</a:t>
            </a:r>
            <a:r>
              <a:rPr lang="en-US" sz="1700" baseline="-30000" smtClean="0">
                <a:solidFill>
                  <a:schemeClr val="tx1"/>
                </a:solidFill>
                <a:latin typeface="Calibri" pitchFamily="34" charset="0"/>
                <a:ea typeface="Calibri" pitchFamily="34" charset="0"/>
                <a:cs typeface="Times New Roman" pitchFamily="18" charset="0"/>
              </a:rPr>
              <a:t>i</a:t>
            </a:r>
            <a:r>
              <a:rPr lang="en-US" sz="1700" smtClean="0">
                <a:solidFill>
                  <a:schemeClr val="tx1"/>
                </a:solidFill>
                <a:latin typeface="Calibri" pitchFamily="34" charset="0"/>
                <a:ea typeface="Calibri" pitchFamily="34" charset="0"/>
                <a:cs typeface="Times New Roman" pitchFamily="18" charset="0"/>
              </a:rPr>
              <a:t>= β</a:t>
            </a:r>
            <a:r>
              <a:rPr lang="en-US" sz="1700" baseline="-30000" smtClean="0">
                <a:solidFill>
                  <a:schemeClr val="tx1"/>
                </a:solidFill>
                <a:latin typeface="Calibri" pitchFamily="34" charset="0"/>
                <a:ea typeface="Calibri" pitchFamily="34" charset="0"/>
                <a:cs typeface="Times New Roman" pitchFamily="18" charset="0"/>
              </a:rPr>
              <a:t>0 </a:t>
            </a:r>
            <a:r>
              <a:rPr lang="en-US" sz="1700" smtClean="0">
                <a:solidFill>
                  <a:schemeClr val="tx1"/>
                </a:solidFill>
                <a:latin typeface="Calibri" pitchFamily="34" charset="0"/>
                <a:ea typeface="Calibri" pitchFamily="34" charset="0"/>
                <a:cs typeface="Times New Roman" pitchFamily="18" charset="0"/>
              </a:rPr>
              <a:t>+</a:t>
            </a:r>
            <a:r>
              <a:rPr lang="en-US" sz="1700" baseline="-30000" smtClean="0">
                <a:solidFill>
                  <a:schemeClr val="tx1"/>
                </a:solidFill>
                <a:latin typeface="Calibri" pitchFamily="34" charset="0"/>
                <a:ea typeface="Calibri" pitchFamily="34" charset="0"/>
                <a:cs typeface="Times New Roman" pitchFamily="18" charset="0"/>
              </a:rPr>
              <a:t> </a:t>
            </a:r>
            <a:r>
              <a:rPr lang="en-US" sz="1700" smtClean="0">
                <a:solidFill>
                  <a:schemeClr val="tx1"/>
                </a:solidFill>
                <a:latin typeface="Calibri" pitchFamily="34" charset="0"/>
                <a:ea typeface="Calibri" pitchFamily="34" charset="0"/>
                <a:cs typeface="Times New Roman" pitchFamily="18" charset="0"/>
              </a:rPr>
              <a:t>β</a:t>
            </a:r>
            <a:r>
              <a:rPr lang="en-US" sz="1700" baseline="-30000" smtClean="0">
                <a:solidFill>
                  <a:schemeClr val="tx1"/>
                </a:solidFill>
                <a:latin typeface="Calibri" pitchFamily="34" charset="0"/>
                <a:ea typeface="Calibri" pitchFamily="34" charset="0"/>
                <a:cs typeface="Times New Roman" pitchFamily="18" charset="0"/>
              </a:rPr>
              <a:t>1</a:t>
            </a:r>
            <a:r>
              <a:rPr lang="en-US" sz="1700" smtClean="0">
                <a:solidFill>
                  <a:schemeClr val="tx1"/>
                </a:solidFill>
                <a:latin typeface="Calibri" pitchFamily="34" charset="0"/>
                <a:ea typeface="Calibri" pitchFamily="34" charset="0"/>
                <a:cs typeface="Times New Roman" pitchFamily="18" charset="0"/>
              </a:rPr>
              <a:t>POST</a:t>
            </a:r>
            <a:r>
              <a:rPr lang="en-US" sz="1700" baseline="-30000" smtClean="0">
                <a:solidFill>
                  <a:schemeClr val="tx1"/>
                </a:solidFill>
                <a:latin typeface="Calibri" pitchFamily="34" charset="0"/>
                <a:ea typeface="Calibri" pitchFamily="34" charset="0"/>
                <a:cs typeface="Times New Roman" pitchFamily="18" charset="0"/>
              </a:rPr>
              <a:t>i</a:t>
            </a:r>
            <a:r>
              <a:rPr lang="en-US" sz="1700" smtClean="0">
                <a:solidFill>
                  <a:schemeClr val="tx1"/>
                </a:solidFill>
                <a:latin typeface="Calibri" pitchFamily="34" charset="0"/>
                <a:ea typeface="Calibri" pitchFamily="34" charset="0"/>
                <a:cs typeface="Times New Roman" pitchFamily="18" charset="0"/>
              </a:rPr>
              <a:t> + β</a:t>
            </a:r>
            <a:r>
              <a:rPr lang="en-US" sz="1700" baseline="-30000" smtClean="0">
                <a:solidFill>
                  <a:schemeClr val="tx1"/>
                </a:solidFill>
                <a:latin typeface="Calibri" pitchFamily="34" charset="0"/>
                <a:ea typeface="Calibri" pitchFamily="34" charset="0"/>
                <a:cs typeface="Times New Roman" pitchFamily="18" charset="0"/>
              </a:rPr>
              <a:t>2</a:t>
            </a:r>
            <a:r>
              <a:rPr lang="en-US" sz="1700" smtClean="0">
                <a:solidFill>
                  <a:schemeClr val="tx1"/>
                </a:solidFill>
                <a:latin typeface="Calibri" pitchFamily="34" charset="0"/>
                <a:ea typeface="Calibri" pitchFamily="34" charset="0"/>
                <a:cs typeface="Times New Roman" pitchFamily="18" charset="0"/>
              </a:rPr>
              <a:t>TREAT</a:t>
            </a:r>
            <a:r>
              <a:rPr lang="en-US" sz="1700" baseline="-30000" smtClean="0">
                <a:solidFill>
                  <a:schemeClr val="tx1"/>
                </a:solidFill>
                <a:latin typeface="Calibri" pitchFamily="34" charset="0"/>
                <a:ea typeface="Calibri" pitchFamily="34" charset="0"/>
                <a:cs typeface="Times New Roman" pitchFamily="18" charset="0"/>
              </a:rPr>
              <a:t>i</a:t>
            </a:r>
            <a:r>
              <a:rPr lang="en-US" sz="1700" smtClean="0">
                <a:solidFill>
                  <a:schemeClr val="tx1"/>
                </a:solidFill>
                <a:latin typeface="Calibri" pitchFamily="34" charset="0"/>
                <a:ea typeface="Calibri" pitchFamily="34" charset="0"/>
                <a:cs typeface="Times New Roman" pitchFamily="18" charset="0"/>
              </a:rPr>
              <a:t> + </a:t>
            </a:r>
            <a:r>
              <a:rPr lang="en-US" sz="1700" smtClean="0">
                <a:solidFill>
                  <a:srgbClr val="FF0000"/>
                </a:solidFill>
                <a:latin typeface="Calibri" pitchFamily="34" charset="0"/>
                <a:ea typeface="Calibri" pitchFamily="34" charset="0"/>
                <a:cs typeface="Times New Roman" pitchFamily="18" charset="0"/>
              </a:rPr>
              <a:t>β</a:t>
            </a:r>
            <a:r>
              <a:rPr lang="en-US" sz="1700" baseline="-30000" smtClean="0">
                <a:solidFill>
                  <a:srgbClr val="FF0000"/>
                </a:solidFill>
                <a:latin typeface="Calibri" pitchFamily="34" charset="0"/>
                <a:ea typeface="Calibri" pitchFamily="34" charset="0"/>
                <a:cs typeface="Times New Roman" pitchFamily="18" charset="0"/>
              </a:rPr>
              <a:t>3</a:t>
            </a:r>
            <a:r>
              <a:rPr lang="en-US" sz="1700" smtClean="0">
                <a:solidFill>
                  <a:srgbClr val="FF0000"/>
                </a:solidFill>
                <a:latin typeface="Calibri" pitchFamily="34" charset="0"/>
                <a:ea typeface="Calibri" pitchFamily="34" charset="0"/>
                <a:cs typeface="Times New Roman" pitchFamily="18" charset="0"/>
              </a:rPr>
              <a:t>POST*TREAT</a:t>
            </a:r>
            <a:r>
              <a:rPr lang="en-US" sz="1700" smtClean="0">
                <a:solidFill>
                  <a:schemeClr val="tx1"/>
                </a:solidFill>
                <a:latin typeface="Calibri" pitchFamily="34" charset="0"/>
                <a:ea typeface="Calibri" pitchFamily="34" charset="0"/>
                <a:cs typeface="Times New Roman" pitchFamily="18" charset="0"/>
              </a:rPr>
              <a:t>+β</a:t>
            </a:r>
            <a:r>
              <a:rPr lang="en-US" sz="1700" baseline="-30000" smtClean="0">
                <a:solidFill>
                  <a:schemeClr val="tx1"/>
                </a:solidFill>
                <a:latin typeface="Calibri" pitchFamily="34" charset="0"/>
                <a:ea typeface="Calibri" pitchFamily="34" charset="0"/>
                <a:cs typeface="Times New Roman" pitchFamily="18" charset="0"/>
              </a:rPr>
              <a:t>4</a:t>
            </a:r>
            <a:r>
              <a:rPr lang="en-US" sz="1700" smtClean="0">
                <a:solidFill>
                  <a:schemeClr val="tx1"/>
                </a:solidFill>
                <a:latin typeface="Calibri" pitchFamily="34" charset="0"/>
                <a:ea typeface="Calibri" pitchFamily="34" charset="0"/>
                <a:cs typeface="Times New Roman" pitchFamily="18" charset="0"/>
              </a:rPr>
              <a:t> GDPVA + β</a:t>
            </a:r>
            <a:r>
              <a:rPr lang="en-US" sz="1700" baseline="-30000" smtClean="0">
                <a:solidFill>
                  <a:schemeClr val="tx1"/>
                </a:solidFill>
                <a:latin typeface="Calibri" pitchFamily="34" charset="0"/>
                <a:ea typeface="Calibri" pitchFamily="34" charset="0"/>
                <a:cs typeface="Times New Roman" pitchFamily="18" charset="0"/>
              </a:rPr>
              <a:t>5</a:t>
            </a:r>
            <a:r>
              <a:rPr lang="en-US" sz="1700" smtClean="0">
                <a:solidFill>
                  <a:schemeClr val="tx1"/>
                </a:solidFill>
                <a:latin typeface="Calibri" pitchFamily="34" charset="0"/>
                <a:ea typeface="Calibri" pitchFamily="34" charset="0"/>
                <a:cs typeface="Times New Roman" pitchFamily="18" charset="0"/>
              </a:rPr>
              <a:t>AHOURS + β</a:t>
            </a:r>
            <a:r>
              <a:rPr lang="en-US" sz="1700" baseline="-30000" smtClean="0">
                <a:solidFill>
                  <a:schemeClr val="tx1"/>
                </a:solidFill>
                <a:latin typeface="Calibri" pitchFamily="34" charset="0"/>
                <a:ea typeface="Calibri" pitchFamily="34" charset="0"/>
                <a:cs typeface="Times New Roman" pitchFamily="18" charset="0"/>
              </a:rPr>
              <a:t>6</a:t>
            </a:r>
            <a:r>
              <a:rPr lang="en-US" sz="1700" smtClean="0">
                <a:solidFill>
                  <a:schemeClr val="tx1"/>
                </a:solidFill>
                <a:latin typeface="Calibri" pitchFamily="34" charset="0"/>
                <a:ea typeface="Calibri" pitchFamily="34" charset="0"/>
                <a:cs typeface="Times New Roman" pitchFamily="18" charset="0"/>
              </a:rPr>
              <a:t>AWAGE +</a:t>
            </a:r>
            <a:r>
              <a:rPr lang="en-US" sz="1700" baseline="-30000" smtClean="0">
                <a:solidFill>
                  <a:schemeClr val="tx1"/>
                </a:solidFill>
                <a:latin typeface="Calibri" pitchFamily="34" charset="0"/>
                <a:ea typeface="Calibri" pitchFamily="34" charset="0"/>
                <a:cs typeface="Times New Roman" pitchFamily="18" charset="0"/>
              </a:rPr>
              <a:t> </a:t>
            </a:r>
            <a:r>
              <a:rPr lang="en-US" sz="1700" smtClean="0">
                <a:solidFill>
                  <a:schemeClr val="tx1"/>
                </a:solidFill>
                <a:latin typeface="Calibri" pitchFamily="34" charset="0"/>
                <a:ea typeface="Calibri" pitchFamily="34" charset="0"/>
                <a:cs typeface="Times New Roman" pitchFamily="18" charset="0"/>
              </a:rPr>
              <a:t>ε</a:t>
            </a:r>
            <a:r>
              <a:rPr lang="en-US" sz="1700" baseline="-30000" smtClean="0">
                <a:solidFill>
                  <a:schemeClr val="tx1"/>
                </a:solidFill>
                <a:latin typeface="Calibri" pitchFamily="34" charset="0"/>
                <a:ea typeface="Calibri" pitchFamily="34" charset="0"/>
                <a:cs typeface="Times New Roman" pitchFamily="18" charset="0"/>
              </a:rPr>
              <a:t>it</a:t>
            </a:r>
          </a:p>
          <a:p>
            <a:pPr marR="0">
              <a:spcBef>
                <a:spcPct val="0"/>
              </a:spcBef>
              <a:spcAft>
                <a:spcPct val="0"/>
              </a:spcAft>
              <a:buClrTx/>
              <a:buSzTx/>
            </a:pPr>
            <a:endParaRPr lang="en-US" sz="1600" smtClean="0">
              <a:solidFill>
                <a:srgbClr val="B95C00"/>
              </a:solidFill>
              <a:ea typeface="Calibri" pitchFamily="34" charset="0"/>
              <a:cs typeface="Times New Roman" pitchFamily="18" charset="0"/>
            </a:endParaRPr>
          </a:p>
          <a:p>
            <a:pPr marR="0">
              <a:spcBef>
                <a:spcPct val="0"/>
              </a:spcBef>
              <a:spcAft>
                <a:spcPct val="0"/>
              </a:spcAft>
              <a:buClrTx/>
              <a:buSzTx/>
              <a:buFont typeface="Arial" charset="0"/>
              <a:buChar char="•"/>
            </a:pPr>
            <a:r>
              <a:rPr lang="en-US" sz="2400" smtClean="0">
                <a:solidFill>
                  <a:srgbClr val="FF0000"/>
                </a:solidFill>
                <a:latin typeface="Calibri" pitchFamily="34" charset="0"/>
                <a:ea typeface="Calibri" pitchFamily="34" charset="0"/>
                <a:cs typeface="Times New Roman" pitchFamily="18" charset="0"/>
              </a:rPr>
              <a:t>β</a:t>
            </a:r>
            <a:r>
              <a:rPr lang="en-US" sz="2400" baseline="-30000" smtClean="0">
                <a:solidFill>
                  <a:srgbClr val="FF0000"/>
                </a:solidFill>
                <a:latin typeface="Calibri" pitchFamily="34" charset="0"/>
                <a:ea typeface="Calibri" pitchFamily="34" charset="0"/>
                <a:cs typeface="Times New Roman" pitchFamily="18" charset="0"/>
              </a:rPr>
              <a:t>3</a:t>
            </a:r>
            <a:r>
              <a:rPr lang="en-US" sz="2400" smtClean="0">
                <a:solidFill>
                  <a:schemeClr val="tx1"/>
                </a:solidFill>
                <a:latin typeface="Calibri" pitchFamily="34" charset="0"/>
                <a:ea typeface="Calibri" pitchFamily="34" charset="0"/>
                <a:cs typeface="Times New Roman" pitchFamily="18" charset="0"/>
              </a:rPr>
              <a:t> is the coefficient of importance </a:t>
            </a:r>
          </a:p>
          <a:p>
            <a:pPr marR="0">
              <a:spcBef>
                <a:spcPct val="0"/>
              </a:spcBef>
              <a:spcAft>
                <a:spcPct val="0"/>
              </a:spcAft>
              <a:buClrTx/>
              <a:buSzTx/>
            </a:pPr>
            <a:r>
              <a:rPr lang="en-US" sz="2000" smtClean="0">
                <a:solidFill>
                  <a:schemeClr val="tx1"/>
                </a:solidFill>
                <a:latin typeface="Calibri" pitchFamily="34" charset="0"/>
                <a:ea typeface="Calibri" pitchFamily="34" charset="0"/>
                <a:cs typeface="Times New Roman" pitchFamily="18" charset="0"/>
              </a:rPr>
              <a:t>	-captures change in output measurements for treatment  industries 	  relative to the changes that occurred in the control industries.</a:t>
            </a:r>
            <a:r>
              <a:rPr lang="en-US" sz="2000" baseline="-30000" smtClean="0">
                <a:solidFill>
                  <a:schemeClr val="tx1"/>
                </a:solidFill>
                <a:latin typeface="Calibri" pitchFamily="34" charset="0"/>
                <a:ea typeface="Calibri" pitchFamily="34" charset="0"/>
                <a:cs typeface="Times New Roman" pitchFamily="18" charset="0"/>
              </a:rPr>
              <a:t>      </a:t>
            </a:r>
            <a:endParaRPr lang="en-US" sz="2000" smtClean="0">
              <a:solidFill>
                <a:schemeClr val="tx1"/>
              </a:solidFill>
              <a:ea typeface="Calibri" pitchFamily="34" charset="0"/>
              <a:cs typeface="Times New Roman" pitchFamily="18" charset="0"/>
            </a:endParaRPr>
          </a:p>
          <a:p>
            <a:pPr marR="0">
              <a:spcBef>
                <a:spcPct val="0"/>
              </a:spcBef>
              <a:spcAft>
                <a:spcPct val="0"/>
              </a:spcAft>
              <a:buClrTx/>
              <a:buSzTx/>
            </a:pPr>
            <a:endParaRPr lang="en-US" sz="1600" smtClean="0">
              <a:solidFill>
                <a:schemeClr val="tx1"/>
              </a:solidFill>
              <a:ea typeface="Calibri" pitchFamily="34" charset="0"/>
              <a:cs typeface="Times New Roman" pitchFamily="18" charset="0"/>
            </a:endParaRPr>
          </a:p>
          <a:p>
            <a:pPr marR="0">
              <a:spcBef>
                <a:spcPct val="0"/>
              </a:spcBef>
              <a:spcAft>
                <a:spcPct val="0"/>
              </a:spcAft>
              <a:buClrTx/>
              <a:buSzTx/>
            </a:pPr>
            <a:endParaRPr lang="en-US" smtClean="0">
              <a:solidFill>
                <a:schemeClr val="tx1"/>
              </a:solidFill>
              <a:ea typeface="Calibri" pitchFamily="34" charset="0"/>
              <a:cs typeface="Times New Roman" pitchFamily="18" charset="0"/>
            </a:endParaRPr>
          </a:p>
          <a:p>
            <a:pPr marR="0">
              <a:spcBef>
                <a:spcPct val="0"/>
              </a:spcBef>
              <a:spcAft>
                <a:spcPct val="0"/>
              </a:spcAft>
              <a:buClrTx/>
              <a:buSzTx/>
            </a:pPr>
            <a:endParaRPr lang="en-US" smtClean="0">
              <a:solidFill>
                <a:schemeClr val="tx1"/>
              </a:solidFill>
              <a:ea typeface="Calibri" pitchFamily="34" charset="0"/>
              <a:cs typeface="Times New Roman" pitchFamily="18" charset="0"/>
            </a:endParaRPr>
          </a:p>
          <a:p>
            <a:pPr marR="0">
              <a:spcBef>
                <a:spcPct val="0"/>
              </a:spcBef>
              <a:spcAft>
                <a:spcPct val="0"/>
              </a:spcAft>
              <a:buClrTx/>
              <a:buSzTx/>
            </a:pPr>
            <a:r>
              <a:rPr lang="en-US" smtClean="0">
                <a:solidFill>
                  <a:schemeClr val="tx1"/>
                </a:solidFill>
                <a:ea typeface="Calibri" pitchFamily="34" charset="0"/>
                <a:cs typeface="Times New Roman" pitchFamily="18" charset="0"/>
              </a:rPr>
              <a:t>Null Hypothesis              H</a:t>
            </a:r>
            <a:r>
              <a:rPr lang="en-US" baseline="-25000" smtClean="0">
                <a:solidFill>
                  <a:schemeClr val="tx1"/>
                </a:solidFill>
                <a:ea typeface="Calibri" pitchFamily="34" charset="0"/>
                <a:cs typeface="Times New Roman" pitchFamily="18" charset="0"/>
              </a:rPr>
              <a:t>o</a:t>
            </a:r>
            <a:r>
              <a:rPr lang="en-US" smtClean="0">
                <a:solidFill>
                  <a:schemeClr val="tx1"/>
                </a:solidFill>
                <a:ea typeface="Calibri" pitchFamily="34" charset="0"/>
                <a:cs typeface="Times New Roman" pitchFamily="18" charset="0"/>
              </a:rPr>
              <a:t>:  β</a:t>
            </a:r>
            <a:r>
              <a:rPr lang="en-US" baseline="-25000" smtClean="0">
                <a:solidFill>
                  <a:schemeClr val="tx1"/>
                </a:solidFill>
                <a:ea typeface="Calibri" pitchFamily="34" charset="0"/>
                <a:cs typeface="Times New Roman" pitchFamily="18" charset="0"/>
              </a:rPr>
              <a:t>3 </a:t>
            </a:r>
            <a:r>
              <a:rPr lang="en-US" smtClean="0">
                <a:solidFill>
                  <a:schemeClr val="tx1"/>
                </a:solidFill>
                <a:ea typeface="Calibri" pitchFamily="34" charset="0"/>
                <a:cs typeface="Times New Roman" pitchFamily="18" charset="0"/>
              </a:rPr>
              <a:t>= 0 </a:t>
            </a:r>
          </a:p>
          <a:p>
            <a:pPr marR="0">
              <a:spcBef>
                <a:spcPct val="0"/>
              </a:spcBef>
              <a:spcAft>
                <a:spcPct val="0"/>
              </a:spcAft>
              <a:buClrTx/>
              <a:buSzTx/>
            </a:pPr>
            <a:endParaRPr lang="en-US" smtClean="0">
              <a:solidFill>
                <a:schemeClr val="tx1"/>
              </a:solidFill>
              <a:ea typeface="Calibri" pitchFamily="34" charset="0"/>
              <a:cs typeface="Times New Roman" pitchFamily="18" charset="0"/>
            </a:endParaRPr>
          </a:p>
          <a:p>
            <a:pPr marR="0">
              <a:spcBef>
                <a:spcPct val="0"/>
              </a:spcBef>
              <a:spcAft>
                <a:spcPct val="0"/>
              </a:spcAft>
              <a:buClrTx/>
              <a:buSzTx/>
            </a:pPr>
            <a:r>
              <a:rPr lang="en-US" smtClean="0">
                <a:solidFill>
                  <a:schemeClr val="tx1"/>
                </a:solidFill>
                <a:ea typeface="Calibri" pitchFamily="34" charset="0"/>
                <a:cs typeface="Times New Roman" pitchFamily="18" charset="0"/>
              </a:rPr>
              <a:t>Alternative Hypothesis    H</a:t>
            </a:r>
            <a:r>
              <a:rPr lang="en-US" baseline="-25000" smtClean="0">
                <a:solidFill>
                  <a:schemeClr val="tx1"/>
                </a:solidFill>
                <a:ea typeface="Calibri" pitchFamily="34" charset="0"/>
                <a:cs typeface="Times New Roman" pitchFamily="18" charset="0"/>
              </a:rPr>
              <a:t>A</a:t>
            </a:r>
            <a:r>
              <a:rPr lang="en-US" smtClean="0">
                <a:solidFill>
                  <a:schemeClr val="tx1"/>
                </a:solidFill>
                <a:ea typeface="Calibri" pitchFamily="34" charset="0"/>
                <a:cs typeface="Times New Roman" pitchFamily="18" charset="0"/>
              </a:rPr>
              <a:t>:  β</a:t>
            </a:r>
            <a:r>
              <a:rPr lang="en-US" baseline="-25000" smtClean="0">
                <a:solidFill>
                  <a:schemeClr val="tx1"/>
                </a:solidFill>
                <a:ea typeface="Calibri" pitchFamily="34" charset="0"/>
                <a:cs typeface="Times New Roman" pitchFamily="18" charset="0"/>
              </a:rPr>
              <a:t>3 </a:t>
            </a:r>
            <a:r>
              <a:rPr lang="en-US" smtClean="0">
                <a:solidFill>
                  <a:schemeClr val="tx1"/>
                </a:solidFill>
                <a:ea typeface="Calibri" pitchFamily="34" charset="0"/>
                <a:cs typeface="Times New Roman" pitchFamily="18" charset="0"/>
              </a:rPr>
              <a:t>≠ 0</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17411" name="Text Placeholder 4"/>
          <p:cNvSpPr>
            <a:spLocks noGrp="1"/>
          </p:cNvSpPr>
          <p:nvPr>
            <p:ph type="body" idx="1"/>
          </p:nvPr>
        </p:nvSpPr>
        <p:spPr>
          <a:xfrm>
            <a:off x="468313" y="1600200"/>
            <a:ext cx="8183562" cy="4445000"/>
          </a:xfrm>
        </p:spPr>
        <p:txBody>
          <a:bodyPr/>
          <a:lstStyle/>
          <a:p>
            <a:pPr lvl="1" eaLnBrk="1" hangingPunct="1"/>
            <a:endParaRPr lang="en-US" smtClean="0">
              <a:solidFill>
                <a:srgbClr val="898989"/>
              </a:solidFill>
            </a:endParaRPr>
          </a:p>
          <a:p>
            <a:pPr marR="0" eaLnBrk="1" hangingPunct="1">
              <a:spcBef>
                <a:spcPct val="0"/>
              </a:spcBef>
              <a:spcAft>
                <a:spcPct val="0"/>
              </a:spcAft>
              <a:buFont typeface="Arial" charset="0"/>
              <a:buChar char="•"/>
            </a:pPr>
            <a:endParaRPr lang="en-US" smtClean="0">
              <a:solidFill>
                <a:srgbClr val="B95C00"/>
              </a:solidFill>
            </a:endParaRPr>
          </a:p>
        </p:txBody>
      </p:sp>
      <p:sp>
        <p:nvSpPr>
          <p:cNvPr id="6" name="Slide Number Placeholder 5"/>
          <p:cNvSpPr>
            <a:spLocks noGrp="1"/>
          </p:cNvSpPr>
          <p:nvPr>
            <p:ph type="sldNum" sz="quarter" idx="12"/>
          </p:nvPr>
        </p:nvSpPr>
        <p:spPr>
          <a:xfrm>
            <a:off x="6553200" y="6245225"/>
            <a:ext cx="2133600" cy="476250"/>
          </a:xfrm>
        </p:spPr>
        <p:txBody>
          <a:bodyPr/>
          <a:lstStyle/>
          <a:p>
            <a:pPr>
              <a:defRPr/>
            </a:pPr>
            <a:fld id="{1F0973FE-AC5C-48C7-BF12-06262859E58A}" type="slidenum">
              <a:rPr lang="en-US" smtClean="0"/>
              <a:pPr>
                <a:defRPr/>
              </a:pPr>
              <a:t>12</a:t>
            </a:fld>
            <a:endParaRPr lang="en-US" smtClean="0"/>
          </a:p>
        </p:txBody>
      </p:sp>
      <p:sp>
        <p:nvSpPr>
          <p:cNvPr id="7" name="Rectangle 2"/>
          <p:cNvSpPr txBox="1">
            <a:spLocks noChangeArrowheads="1"/>
          </p:cNvSpPr>
          <p:nvPr/>
        </p:nvSpPr>
        <p:spPr>
          <a:xfrm>
            <a:off x="457200" y="274638"/>
            <a:ext cx="8229600" cy="868362"/>
          </a:xfrm>
          <a:prstGeom prst="rect">
            <a:avLst/>
          </a:prstGeom>
        </p:spPr>
        <p:txBody>
          <a:bodyPr bIns="0" anchor="b">
            <a:normAutofit/>
          </a:bodyPr>
          <a:lstStyle/>
          <a:p>
            <a:pPr>
              <a:defRPr/>
            </a:pPr>
            <a:r>
              <a:rPr lang="en-US" sz="2800" dirty="0">
                <a:solidFill>
                  <a:schemeClr val="bg2">
                    <a:shade val="25000"/>
                  </a:schemeClr>
                </a:solidFill>
                <a:latin typeface="+mj-lt"/>
                <a:ea typeface="+mj-ea"/>
                <a:cs typeface="+mj-cs"/>
              </a:rPr>
              <a:t>Simplified Difference-in-Difference Example</a:t>
            </a:r>
          </a:p>
        </p:txBody>
      </p:sp>
      <p:graphicFrame>
        <p:nvGraphicFramePr>
          <p:cNvPr id="8" name="Group 3"/>
          <p:cNvGraphicFramePr>
            <a:graphicFrameLocks/>
          </p:cNvGraphicFramePr>
          <p:nvPr/>
        </p:nvGraphicFramePr>
        <p:xfrm>
          <a:off x="609600" y="1143000"/>
          <a:ext cx="7881938" cy="5364480"/>
        </p:xfrm>
        <a:graphic>
          <a:graphicData uri="http://schemas.openxmlformats.org/drawingml/2006/table">
            <a:tbl>
              <a:tblPr/>
              <a:tblGrid>
                <a:gridCol w="1826816"/>
                <a:gridCol w="2018374"/>
                <a:gridCol w="2018374"/>
                <a:gridCol w="2018374"/>
              </a:tblGrid>
              <a:tr h="12932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cap="flat">
                      <a:noFill/>
                    </a:lnL>
                    <a:lnR w="12700" cap="flat" cmpd="sng" algn="ctr">
                      <a:solidFill>
                        <a:schemeClr val="tx1"/>
                      </a:solidFill>
                      <a:prstDash val="solid"/>
                      <a:round/>
                      <a:headEnd type="none" w="med" len="med"/>
                      <a:tailEnd type="none" w="lg" len="lg"/>
                    </a:lnR>
                    <a:lnT cap="flat">
                      <a:noFill/>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rPr>
                        <a:t>Pre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rPr>
                        <a:t>1995 Levels</a:t>
                      </a:r>
                    </a:p>
                  </a:txBody>
                  <a:tcPr horzOverflow="overflow">
                    <a:lnL w="12700" cap="flat" cmpd="sng" algn="ctr">
                      <a:solidFill>
                        <a:schemeClr val="tx1"/>
                      </a:solidFill>
                      <a:prstDash val="solid"/>
                      <a:round/>
                      <a:headEnd type="none" w="med" len="med"/>
                      <a:tailEnd type="none" w="lg" len="lg"/>
                    </a:lnL>
                    <a:lnR>
                      <a:noFill/>
                    </a:lnR>
                    <a:lnT cap="flat">
                      <a:noFill/>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rPr>
                        <a:t>Post</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rPr>
                        <a:t>1995 Levels</a:t>
                      </a:r>
                    </a:p>
                  </a:txBody>
                  <a:tcPr horzOverflow="overflow">
                    <a:lnL>
                      <a:noFill/>
                    </a:lnL>
                    <a:lnR w="12700" cap="flat" cmpd="sng" algn="ctr">
                      <a:solidFill>
                        <a:schemeClr val="tx1"/>
                      </a:solidFill>
                      <a:prstDash val="solid"/>
                      <a:round/>
                      <a:headEnd type="none" w="med" len="med"/>
                      <a:tailEnd type="none" w="lg" len="lg"/>
                    </a:lnR>
                    <a:lnT cap="flat">
                      <a:noFill/>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1"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800" b="0" i="1" u="none" strike="noStrike" cap="none" normalizeH="0" baseline="0" dirty="0" smtClean="0">
                          <a:ln>
                            <a:noFill/>
                          </a:ln>
                          <a:solidFill>
                            <a:schemeClr val="tx1"/>
                          </a:solidFill>
                          <a:effectLst/>
                          <a:latin typeface="Arial" charset="0"/>
                        </a:rPr>
                        <a:t>Difference</a:t>
                      </a:r>
                    </a:p>
                  </a:txBody>
                  <a:tcPr horzOverflow="overflow">
                    <a:lnL w="12700" cap="flat" cmpd="sng" algn="ctr">
                      <a:solidFill>
                        <a:schemeClr val="tx1"/>
                      </a:solidFill>
                      <a:prstDash val="solid"/>
                      <a:round/>
                      <a:headEnd type="none" w="med" len="med"/>
                      <a:tailEnd type="none" w="lg" len="lg"/>
                    </a:lnL>
                    <a:lnR cap="flat">
                      <a:noFill/>
                    </a:lnR>
                    <a:lnT cap="flat">
                      <a:noFill/>
                    </a:lnT>
                    <a:lnB w="12700" cap="flat" cmpd="sng" algn="ctr">
                      <a:solidFill>
                        <a:schemeClr val="tx1"/>
                      </a:solidFill>
                      <a:prstDash val="solid"/>
                      <a:round/>
                      <a:headEnd type="none" w="med" len="med"/>
                      <a:tailEnd type="none" w="lg" len="lg"/>
                    </a:lnB>
                    <a:lnTlToBr>
                      <a:noFill/>
                    </a:lnTlToBr>
                    <a:lnBlToTr>
                      <a:noFill/>
                    </a:lnBlToTr>
                    <a:noFill/>
                  </a:tcPr>
                </a:tc>
              </a:tr>
              <a:tr h="14940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Treatment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Industries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cap="flat">
                      <a:noFill/>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cap="none" normalizeH="0" baseline="0" dirty="0" smtClean="0">
                          <a:ln>
                            <a:noFill/>
                          </a:ln>
                          <a:solidFill>
                            <a:schemeClr val="tx1"/>
                          </a:solidFill>
                          <a:effectLst/>
                          <a:latin typeface="Arial" charset="0"/>
                        </a:rPr>
                        <a:t>        Y</a:t>
                      </a:r>
                      <a:r>
                        <a:rPr kumimoji="0" lang="en-US" sz="2800" b="0" i="0" u="none" strike="noStrike" cap="none" normalizeH="0" baseline="-25000" dirty="0" smtClean="0">
                          <a:ln>
                            <a:noFill/>
                          </a:ln>
                          <a:solidFill>
                            <a:schemeClr val="tx1"/>
                          </a:solidFill>
                          <a:effectLst/>
                          <a:latin typeface="Arial" charset="0"/>
                        </a:rPr>
                        <a:t>t1       </a:t>
                      </a:r>
                      <a:r>
                        <a:rPr kumimoji="0" lang="en-US" sz="2800" b="0" i="0" u="none" strike="noStrike" cap="none" normalizeH="0" baseline="0" dirty="0" smtClean="0">
                          <a:ln>
                            <a:noFill/>
                          </a:ln>
                          <a:solidFill>
                            <a:schemeClr val="tx1"/>
                          </a:solidFill>
                          <a:effectLst/>
                          <a:latin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2500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lg" len="lg"/>
                    </a:lnL>
                    <a:lnR>
                      <a:noFill/>
                    </a:lnR>
                    <a:lnT w="12700" cap="flat" cmpd="sng" algn="ctr">
                      <a:solidFill>
                        <a:schemeClr val="tx1"/>
                      </a:solidFill>
                      <a:prstDash val="solid"/>
                      <a:round/>
                      <a:headEnd type="none" w="med" len="med"/>
                      <a:tailEnd type="none" w="lg" len="lg"/>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cap="none" normalizeH="0" baseline="0" dirty="0" smtClean="0">
                          <a:ln>
                            <a:noFill/>
                          </a:ln>
                          <a:solidFill>
                            <a:schemeClr val="tx1"/>
                          </a:solidFill>
                          <a:effectLst/>
                          <a:latin typeface="Arial" charset="0"/>
                        </a:rPr>
                        <a:t>     Y</a:t>
                      </a:r>
                      <a:r>
                        <a:rPr kumimoji="0" lang="en-US" sz="2800" b="0" i="0" u="none" strike="noStrike" cap="none" normalizeH="0" baseline="-25000" dirty="0" smtClean="0">
                          <a:ln>
                            <a:noFill/>
                          </a:ln>
                          <a:solidFill>
                            <a:schemeClr val="tx1"/>
                          </a:solidFill>
                          <a:effectLst/>
                          <a:latin typeface="Arial" charset="0"/>
                        </a:rPr>
                        <a:t>t2         =</a:t>
                      </a: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l-GR" sz="2800" b="0" i="0" u="none" strike="noStrike" cap="none" normalizeH="0" baseline="0" dirty="0" smtClean="0">
                          <a:ln>
                            <a:noFill/>
                          </a:ln>
                          <a:solidFill>
                            <a:schemeClr val="tx1"/>
                          </a:solidFill>
                          <a:effectLst/>
                          <a:latin typeface="Arial" charset="0"/>
                          <a:cs typeface="Arial" charset="0"/>
                        </a:rPr>
                        <a:t>Δ</a:t>
                      </a:r>
                      <a:r>
                        <a:rPr kumimoji="0" lang="en-US" sz="2800" b="0" i="0" u="none" strike="noStrike" cap="none" normalizeH="0" baseline="0" dirty="0" err="1" smtClean="0">
                          <a:ln>
                            <a:noFill/>
                          </a:ln>
                          <a:solidFill>
                            <a:schemeClr val="tx1"/>
                          </a:solidFill>
                          <a:effectLst/>
                          <a:latin typeface="Arial" charset="0"/>
                          <a:cs typeface="Arial" charset="0"/>
                        </a:rPr>
                        <a:t>Y</a:t>
                      </a:r>
                      <a:r>
                        <a:rPr kumimoji="0" lang="en-US" sz="2800" b="0" i="0" u="none" strike="noStrike" cap="none" normalizeH="0" baseline="-25000" dirty="0" err="1" smtClean="0">
                          <a:ln>
                            <a:noFill/>
                          </a:ln>
                          <a:solidFill>
                            <a:schemeClr val="tx1"/>
                          </a:solidFill>
                          <a:effectLst/>
                          <a:latin typeface="Arial" charset="0"/>
                          <a:cs typeface="Arial" charset="0"/>
                        </a:rPr>
                        <a:t>t</a:t>
                      </a:r>
                      <a:r>
                        <a:rPr kumimoji="0" lang="en-US" sz="2800" b="0" i="0" u="none" strike="noStrike" cap="none" normalizeH="0" baseline="-25000" dirty="0" smtClean="0">
                          <a:ln>
                            <a:noFill/>
                          </a:ln>
                          <a:solidFill>
                            <a:schemeClr val="tx1"/>
                          </a:solidFill>
                          <a:effectLst/>
                          <a:latin typeface="Arial" charset="0"/>
                          <a:cs typeface="Arial"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2500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2500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lg" len="lg"/>
                    </a:lnL>
                    <a:lnR cap="flat">
                      <a:noFill/>
                    </a:lnR>
                    <a:lnT w="12700" cap="flat" cmpd="sng" algn="ctr">
                      <a:solidFill>
                        <a:schemeClr val="tx1"/>
                      </a:solidFill>
                      <a:prstDash val="solid"/>
                      <a:round/>
                      <a:headEnd type="none" w="med" len="med"/>
                      <a:tailEnd type="none" w="lg" len="lg"/>
                    </a:lnT>
                    <a:lnB>
                      <a:noFill/>
                    </a:lnB>
                    <a:lnTlToBr>
                      <a:noFill/>
                    </a:lnTlToBr>
                    <a:lnBlToTr>
                      <a:noFill/>
                    </a:lnBlToTr>
                    <a:noFill/>
                  </a:tcPr>
                </a:tc>
              </a:tr>
              <a:tr h="1411357">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cap="none" normalizeH="0" baseline="0" dirty="0" smtClean="0">
                          <a:ln>
                            <a:noFill/>
                          </a:ln>
                          <a:solidFill>
                            <a:schemeClr val="tx1"/>
                          </a:solidFill>
                          <a:effectLst/>
                          <a:latin typeface="Arial" charset="0"/>
                        </a:rPr>
                        <a:t>Control Industries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cap="flat">
                      <a:noFill/>
                    </a:lnL>
                    <a:lnR w="12700" cap="flat" cmpd="sng" algn="ctr">
                      <a:solidFill>
                        <a:schemeClr val="tx1"/>
                      </a:solidFill>
                      <a:prstDash val="solid"/>
                      <a:round/>
                      <a:headEnd type="none" w="med" len="med"/>
                      <a:tailEnd type="none" w="lg" len="lg"/>
                    </a:lnR>
                    <a:lnT>
                      <a:noFill/>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cap="none" normalizeH="0" baseline="0" dirty="0" smtClean="0">
                          <a:ln>
                            <a:noFill/>
                          </a:ln>
                          <a:solidFill>
                            <a:schemeClr val="tx1"/>
                          </a:solidFill>
                          <a:effectLst/>
                          <a:latin typeface="Arial" charset="0"/>
                        </a:rPr>
                        <a:t>        Y</a:t>
                      </a:r>
                      <a:r>
                        <a:rPr kumimoji="0" lang="en-US" sz="2800" b="0" i="0" u="none" strike="noStrike" cap="none" normalizeH="0" baseline="-25000" dirty="0" smtClean="0">
                          <a:ln>
                            <a:noFill/>
                          </a:ln>
                          <a:solidFill>
                            <a:schemeClr val="tx1"/>
                          </a:solidFill>
                          <a:effectLst/>
                          <a:latin typeface="Arial" charset="0"/>
                        </a:rPr>
                        <a:t>c1</a:t>
                      </a:r>
                      <a:r>
                        <a:rPr kumimoji="0" lang="en-US" sz="2800" b="0" i="0" u="none" strike="noStrike" cap="none" normalizeH="0" baseline="0" dirty="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lg" len="lg"/>
                    </a:lnL>
                    <a:lnR>
                      <a:noFill/>
                    </a:lnR>
                    <a:lnT>
                      <a:noFill/>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     Y</a:t>
                      </a:r>
                      <a:r>
                        <a:rPr kumimoji="0" lang="en-US" sz="2800" b="0" i="0" u="none" strike="noStrike" cap="none" normalizeH="0" baseline="-25000" dirty="0" smtClean="0">
                          <a:ln>
                            <a:noFill/>
                          </a:ln>
                          <a:solidFill>
                            <a:schemeClr val="tx1"/>
                          </a:solidFill>
                          <a:effectLst/>
                          <a:latin typeface="Arial" charset="0"/>
                        </a:rPr>
                        <a:t>c2        =</a:t>
                      </a: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lg" len="lg"/>
                    </a:lnR>
                    <a:lnT>
                      <a:noFill/>
                    </a:lnT>
                    <a:lnB w="12700" cap="flat" cmpd="sng" algn="ctr">
                      <a:solidFill>
                        <a:schemeClr val="tx1"/>
                      </a:solidFill>
                      <a:prstDash val="solid"/>
                      <a:round/>
                      <a:headEnd type="none" w="med" len="med"/>
                      <a:tailEnd type="none" w="lg" len="lg"/>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l-GR" sz="2800" b="0" i="0" u="none" strike="noStrike" cap="none" normalizeH="0" baseline="0" dirty="0" smtClean="0">
                          <a:ln>
                            <a:noFill/>
                          </a:ln>
                          <a:solidFill>
                            <a:schemeClr val="tx1"/>
                          </a:solidFill>
                          <a:effectLst/>
                          <a:latin typeface="Arial" charset="0"/>
                          <a:cs typeface="Arial" charset="0"/>
                        </a:rPr>
                        <a:t>Δ</a:t>
                      </a:r>
                      <a:r>
                        <a:rPr kumimoji="0" lang="en-US" sz="2800" b="0" i="0" u="none" strike="noStrike" cap="none" normalizeH="0" baseline="0" dirty="0" err="1" smtClean="0">
                          <a:ln>
                            <a:noFill/>
                          </a:ln>
                          <a:solidFill>
                            <a:schemeClr val="tx1"/>
                          </a:solidFill>
                          <a:effectLst/>
                          <a:latin typeface="Arial" charset="0"/>
                          <a:cs typeface="Arial" charset="0"/>
                        </a:rPr>
                        <a:t>Y</a:t>
                      </a:r>
                      <a:r>
                        <a:rPr kumimoji="0" lang="en-US" sz="2800" b="0" i="0" u="none" strike="noStrike" cap="none" normalizeH="0" baseline="-25000" dirty="0" err="1" smtClean="0">
                          <a:ln>
                            <a:noFill/>
                          </a:ln>
                          <a:solidFill>
                            <a:schemeClr val="tx1"/>
                          </a:solidFill>
                          <a:effectLst/>
                          <a:latin typeface="Arial" charset="0"/>
                          <a:cs typeface="Arial" charset="0"/>
                        </a:rPr>
                        <a:t>c</a:t>
                      </a:r>
                      <a:endParaRPr kumimoji="0" lang="en-US" sz="2800" b="0" i="0" u="none" strike="noStrike" cap="none" normalizeH="0" baseline="-2500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lg" len="lg"/>
                    </a:lnL>
                    <a:lnR cap="flat">
                      <a:noFill/>
                    </a:lnR>
                    <a:lnT>
                      <a:noFill/>
                    </a:lnT>
                    <a:lnB w="12700" cap="flat" cmpd="sng" algn="ctr">
                      <a:solidFill>
                        <a:schemeClr val="tx1"/>
                      </a:solidFill>
                      <a:prstDash val="solid"/>
                      <a:round/>
                      <a:headEnd type="none" w="med" len="med"/>
                      <a:tailEnd type="none" w="lg" len="lg"/>
                    </a:lnB>
                    <a:lnTlToBr>
                      <a:noFill/>
                    </a:lnTlToBr>
                    <a:lnBlToTr>
                      <a:noFill/>
                    </a:lnBlToTr>
                    <a:noFill/>
                  </a:tcPr>
                </a:tc>
              </a:tr>
              <a:tr h="9829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smtClean="0">
                          <a:ln>
                            <a:noFill/>
                          </a:ln>
                          <a:solidFill>
                            <a:schemeClr val="tx1"/>
                          </a:solidFill>
                          <a:effectLst/>
                          <a:latin typeface="Arial" charset="0"/>
                        </a:rPr>
                        <a:t>Difference</a:t>
                      </a:r>
                    </a:p>
                  </a:txBody>
                  <a:tcPr horzOverflow="overflow">
                    <a:lnL cap="flat">
                      <a:noFill/>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lg" len="lg"/>
                    </a:lnL>
                    <a:lnR>
                      <a:noFill/>
                    </a:lnR>
                    <a:lnT w="12700" cap="flat" cmpd="sng" algn="ctr">
                      <a:solidFill>
                        <a:schemeClr val="tx1"/>
                      </a:solidFill>
                      <a:prstDash val="solid"/>
                      <a:round/>
                      <a:headEnd type="none" w="med" len="med"/>
                      <a:tailEnd type="none" w="lg" len="lg"/>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800" b="1" i="1" u="none" strike="noStrike" cap="none" normalizeH="0" baseline="0" dirty="0" smtClean="0">
                          <a:ln>
                            <a:noFill/>
                          </a:ln>
                          <a:solidFill>
                            <a:srgbClr val="FF0000"/>
                          </a:solidFill>
                          <a:effectLst/>
                          <a:latin typeface="Arial" charset="0"/>
                          <a:cs typeface="Arial" charset="0"/>
                        </a:rPr>
                        <a:t>ΔΔ</a:t>
                      </a:r>
                      <a:r>
                        <a:rPr kumimoji="0" lang="en-US" sz="2800" b="1" i="1" u="none" strike="noStrike" cap="none" normalizeH="0" baseline="0" dirty="0" smtClean="0">
                          <a:ln>
                            <a:noFill/>
                          </a:ln>
                          <a:solidFill>
                            <a:srgbClr val="FF0000"/>
                          </a:solidFill>
                          <a:effectLst/>
                          <a:latin typeface="Arial" charset="0"/>
                          <a:cs typeface="Arial" charset="0"/>
                        </a:rPr>
                        <a:t>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dirty="0" smtClean="0">
                          <a:ln>
                            <a:noFill/>
                          </a:ln>
                          <a:solidFill>
                            <a:srgbClr val="FF0000"/>
                          </a:solidFill>
                          <a:effectLst/>
                          <a:latin typeface="Arial" charset="0"/>
                          <a:cs typeface="Arial" charset="0"/>
                        </a:rPr>
                        <a:t> </a:t>
                      </a:r>
                      <a:r>
                        <a:rPr kumimoji="0" lang="en-US" sz="2800" b="0" i="0" u="none" strike="noStrike" cap="none" normalizeH="0" baseline="0" dirty="0" smtClean="0">
                          <a:ln>
                            <a:noFill/>
                          </a:ln>
                          <a:solidFill>
                            <a:srgbClr val="FF0000"/>
                          </a:solidFill>
                          <a:effectLst/>
                          <a:latin typeface="Arial" charset="0"/>
                          <a:cs typeface="Arial" charset="0"/>
                        </a:rPr>
                        <a:t>(</a:t>
                      </a:r>
                      <a:r>
                        <a:rPr lang="en-US" sz="2800" dirty="0" smtClean="0">
                          <a:solidFill>
                            <a:srgbClr val="FF0000"/>
                          </a:solidFill>
                          <a:latin typeface="Calibri" pitchFamily="34" charset="0"/>
                          <a:ea typeface="Calibri" pitchFamily="34" charset="0"/>
                          <a:cs typeface="Times New Roman" pitchFamily="18" charset="0"/>
                        </a:rPr>
                        <a:t>β</a:t>
                      </a:r>
                      <a:r>
                        <a:rPr lang="en-US" sz="2800" baseline="-30000" dirty="0" smtClean="0">
                          <a:solidFill>
                            <a:srgbClr val="FF0000"/>
                          </a:solidFill>
                          <a:latin typeface="Calibri" pitchFamily="34" charset="0"/>
                          <a:ea typeface="Calibri" pitchFamily="34" charset="0"/>
                          <a:cs typeface="Times New Roman" pitchFamily="18" charset="0"/>
                        </a:rPr>
                        <a:t>3</a:t>
                      </a:r>
                      <a:r>
                        <a:rPr lang="en-US" sz="2800" baseline="0" dirty="0" smtClean="0">
                          <a:solidFill>
                            <a:srgbClr val="FF0000"/>
                          </a:solidFill>
                          <a:latin typeface="Calibri" pitchFamily="34" charset="0"/>
                          <a:ea typeface="Calibri" pitchFamily="34" charset="0"/>
                          <a:cs typeface="Times New Roman" pitchFamily="18" charset="0"/>
                        </a:rPr>
                        <a:t>)</a:t>
                      </a:r>
                      <a:endParaRPr kumimoji="0" lang="en-US" sz="2800" b="1" i="1" u="none" strike="noStrike" cap="none" normalizeH="0" baseline="0" dirty="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lg" len="lg"/>
                    </a:lnL>
                    <a:lnR cap="flat">
                      <a:noFill/>
                    </a:lnR>
                    <a:lnT w="12700" cap="flat" cmpd="sng" algn="ctr">
                      <a:solidFill>
                        <a:schemeClr val="tx1"/>
                      </a:solidFill>
                      <a:prstDash val="solid"/>
                      <a:round/>
                      <a:headEnd type="none" w="med" len="med"/>
                      <a:tailEnd type="none" w="lg" len="lg"/>
                    </a:lnT>
                    <a:lnB cap="flat">
                      <a:noFill/>
                    </a:lnB>
                    <a:lnTlToBr>
                      <a:noFill/>
                    </a:lnTlToBr>
                    <a:lnBlToTr>
                      <a:noFill/>
                    </a:lnBlToTr>
                    <a:noFill/>
                  </a:tcPr>
                </a:tc>
              </a:tr>
            </a:tbl>
          </a:graphicData>
        </a:graphic>
      </p:graphicFrame>
      <p:cxnSp>
        <p:nvCxnSpPr>
          <p:cNvPr id="10" name="Straight Arrow Connector 9"/>
          <p:cNvCxnSpPr/>
          <p:nvPr/>
        </p:nvCxnSpPr>
        <p:spPr>
          <a:xfrm rot="5400000">
            <a:off x="6591301" y="5219700"/>
            <a:ext cx="533400" cy="31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05600" y="3810000"/>
            <a:ext cx="228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Results</a:t>
            </a:r>
            <a:endParaRPr lang="en-US" dirty="0"/>
          </a:p>
        </p:txBody>
      </p:sp>
      <p:sp>
        <p:nvSpPr>
          <p:cNvPr id="18435" name="Rectangle 1"/>
          <p:cNvSpPr>
            <a:spLocks noGrp="1" noChangeArrowheads="1"/>
          </p:cNvSpPr>
          <p:nvPr>
            <p:ph type="body" idx="1"/>
          </p:nvPr>
        </p:nvSpPr>
        <p:spPr>
          <a:xfrm>
            <a:off x="468313" y="1600200"/>
            <a:ext cx="7989887" cy="646113"/>
          </a:xfrm>
          <a:noFill/>
        </p:spPr>
        <p:txBody>
          <a:bodyPr lIns="91440" tIns="45720" anchor="ctr">
            <a:spAutoFit/>
          </a:bodyPr>
          <a:lstStyle/>
          <a:p>
            <a:pPr marR="0" eaLnBrk="1" hangingPunct="1">
              <a:spcBef>
                <a:spcPct val="0"/>
              </a:spcBef>
              <a:spcAft>
                <a:spcPct val="0"/>
              </a:spcAft>
              <a:buClrTx/>
              <a:buSzTx/>
              <a:buFontTx/>
              <a:buNone/>
            </a:pPr>
            <a:r>
              <a:rPr lang="en-US" sz="1600" b="1" smtClean="0">
                <a:solidFill>
                  <a:schemeClr val="tx1"/>
                </a:solidFill>
                <a:latin typeface="Calibri" pitchFamily="34" charset="0"/>
                <a:ea typeface="Calibri" pitchFamily="34" charset="0"/>
                <a:cs typeface="Times New Roman" pitchFamily="18" charset="0"/>
              </a:rPr>
              <a:t>Dependent Variable: </a:t>
            </a:r>
            <a:r>
              <a:rPr lang="en-US" sz="2000" b="1" u="sng" smtClean="0">
                <a:solidFill>
                  <a:schemeClr val="tx1"/>
                </a:solidFill>
                <a:latin typeface="Calibri" pitchFamily="34" charset="0"/>
                <a:ea typeface="Calibri" pitchFamily="34" charset="0"/>
                <a:cs typeface="Times New Roman" pitchFamily="18" charset="0"/>
              </a:rPr>
              <a:t>GDPVA    </a:t>
            </a:r>
            <a:r>
              <a:rPr lang="en-US" sz="1600" b="1" smtClean="0">
                <a:solidFill>
                  <a:schemeClr val="tx1"/>
                </a:solidFill>
                <a:latin typeface="Calibri" pitchFamily="34" charset="0"/>
                <a:ea typeface="Calibri" pitchFamily="34" charset="0"/>
                <a:cs typeface="Times New Roman" pitchFamily="18" charset="0"/>
              </a:rPr>
              <a:t>     Adjusted R</a:t>
            </a:r>
            <a:r>
              <a:rPr lang="en-US" sz="1400" b="1" baseline="30000" smtClean="0">
                <a:solidFill>
                  <a:schemeClr val="tx1"/>
                </a:solidFill>
                <a:latin typeface="Calibri" pitchFamily="34" charset="0"/>
                <a:ea typeface="Calibri" pitchFamily="34" charset="0"/>
                <a:cs typeface="Times New Roman" pitchFamily="18" charset="0"/>
              </a:rPr>
              <a:t>2</a:t>
            </a:r>
            <a:r>
              <a:rPr lang="en-US" sz="1400" b="1" smtClean="0">
                <a:solidFill>
                  <a:schemeClr val="tx1"/>
                </a:solidFill>
                <a:latin typeface="Calibri" pitchFamily="34" charset="0"/>
                <a:ea typeface="Calibri" pitchFamily="34" charset="0"/>
                <a:cs typeface="Times New Roman" pitchFamily="18" charset="0"/>
              </a:rPr>
              <a:t> = .61       Observations = 150</a:t>
            </a:r>
            <a:endParaRPr lang="en-US" sz="1600" b="1" baseline="30000" smtClean="0">
              <a:solidFill>
                <a:schemeClr val="tx1"/>
              </a:solidFill>
              <a:latin typeface="Calibri" pitchFamily="34" charset="0"/>
              <a:ea typeface="Calibri" pitchFamily="34" charset="0"/>
              <a:cs typeface="Times New Roman" pitchFamily="18" charset="0"/>
            </a:endParaRPr>
          </a:p>
          <a:p>
            <a:pPr marR="0" eaLnBrk="1" hangingPunct="1">
              <a:spcBef>
                <a:spcPct val="0"/>
              </a:spcBef>
              <a:spcAft>
                <a:spcPct val="0"/>
              </a:spcAft>
              <a:buClrTx/>
              <a:buSzTx/>
              <a:buFontTx/>
              <a:buNone/>
            </a:pPr>
            <a:r>
              <a:rPr lang="en-US" sz="1600" b="1" smtClean="0">
                <a:solidFill>
                  <a:schemeClr val="tx1"/>
                </a:solidFill>
                <a:latin typeface="Calibri" pitchFamily="34" charset="0"/>
                <a:ea typeface="Calibri" pitchFamily="34" charset="0"/>
                <a:cs typeface="Times New Roman" pitchFamily="18" charset="0"/>
              </a:rPr>
              <a:t> </a:t>
            </a:r>
          </a:p>
        </p:txBody>
      </p:sp>
      <p:graphicFrame>
        <p:nvGraphicFramePr>
          <p:cNvPr id="5" name="Table 4"/>
          <p:cNvGraphicFramePr>
            <a:graphicFrameLocks noGrp="1"/>
          </p:cNvGraphicFramePr>
          <p:nvPr/>
        </p:nvGraphicFramePr>
        <p:xfrm>
          <a:off x="381000" y="2057400"/>
          <a:ext cx="8382002" cy="3200400"/>
        </p:xfrm>
        <a:graphic>
          <a:graphicData uri="http://schemas.openxmlformats.org/drawingml/2006/table">
            <a:tbl>
              <a:tblPr firstRow="1" bandRow="1">
                <a:tableStyleId>{5C22544A-7EE6-4342-B048-85BDC9FD1C3A}</a:tableStyleId>
              </a:tblPr>
              <a:tblGrid>
                <a:gridCol w="2544536"/>
                <a:gridCol w="1721304"/>
                <a:gridCol w="1496786"/>
                <a:gridCol w="1272268"/>
                <a:gridCol w="1347108"/>
              </a:tblGrid>
              <a:tr h="288290">
                <a:tc>
                  <a:txBody>
                    <a:bodyPr/>
                    <a:lstStyle/>
                    <a:p>
                      <a:r>
                        <a:rPr lang="en-US" dirty="0" smtClean="0"/>
                        <a:t>Variable</a:t>
                      </a:r>
                      <a:endParaRPr lang="en-US" dirty="0"/>
                    </a:p>
                  </a:txBody>
                  <a:tcPr/>
                </a:tc>
                <a:tc>
                  <a:txBody>
                    <a:bodyPr/>
                    <a:lstStyle/>
                    <a:p>
                      <a:pPr algn="ctr"/>
                      <a:r>
                        <a:rPr lang="en-US" i="1" dirty="0" smtClean="0"/>
                        <a:t>Coefficients</a:t>
                      </a:r>
                      <a:endParaRPr lang="en-US" i="1" dirty="0"/>
                    </a:p>
                  </a:txBody>
                  <a:tcPr/>
                </a:tc>
                <a:tc>
                  <a:txBody>
                    <a:bodyPr/>
                    <a:lstStyle/>
                    <a:p>
                      <a:pPr algn="ctr"/>
                      <a:r>
                        <a:rPr lang="en-US" i="1" dirty="0" smtClean="0"/>
                        <a:t>Std.</a:t>
                      </a:r>
                      <a:r>
                        <a:rPr lang="en-US" i="1" baseline="0" dirty="0" smtClean="0"/>
                        <a:t> Error</a:t>
                      </a:r>
                      <a:endParaRPr lang="en-US" i="1" dirty="0"/>
                    </a:p>
                  </a:txBody>
                  <a:tcPr/>
                </a:tc>
                <a:tc>
                  <a:txBody>
                    <a:bodyPr/>
                    <a:lstStyle/>
                    <a:p>
                      <a:pPr algn="ctr"/>
                      <a:r>
                        <a:rPr lang="en-US" i="1" dirty="0" smtClean="0"/>
                        <a:t>t-Stat</a:t>
                      </a:r>
                      <a:endParaRPr lang="en-US" i="1" dirty="0"/>
                    </a:p>
                  </a:txBody>
                  <a:tcPr/>
                </a:tc>
                <a:tc>
                  <a:txBody>
                    <a:bodyPr/>
                    <a:lstStyle/>
                    <a:p>
                      <a:pPr algn="ctr"/>
                      <a:r>
                        <a:rPr lang="en-US" i="1" dirty="0" smtClean="0"/>
                        <a:t>P-value</a:t>
                      </a:r>
                      <a:endParaRPr lang="en-US" i="1" dirty="0"/>
                    </a:p>
                  </a:txBody>
                  <a:tcPr/>
                </a:tc>
              </a:tr>
              <a:tr h="288290">
                <a:tc>
                  <a:txBody>
                    <a:bodyPr/>
                    <a:lstStyle/>
                    <a:p>
                      <a:r>
                        <a:rPr lang="en-US" dirty="0" smtClean="0"/>
                        <a:t>Intercept</a:t>
                      </a:r>
                      <a:endParaRPr lang="en-US" dirty="0"/>
                    </a:p>
                  </a:txBody>
                  <a:tcPr/>
                </a:tc>
                <a:tc>
                  <a:txBody>
                    <a:bodyPr/>
                    <a:lstStyle/>
                    <a:p>
                      <a:pPr algn="r"/>
                      <a:r>
                        <a:rPr lang="en-US" dirty="0" smtClean="0"/>
                        <a:t>-5,306.76</a:t>
                      </a:r>
                      <a:endParaRPr lang="en-US" dirty="0"/>
                    </a:p>
                  </a:txBody>
                  <a:tcPr/>
                </a:tc>
                <a:tc>
                  <a:txBody>
                    <a:bodyPr/>
                    <a:lstStyle/>
                    <a:p>
                      <a:pPr algn="r"/>
                      <a:r>
                        <a:rPr lang="en-US" dirty="0" smtClean="0"/>
                        <a:t>.001</a:t>
                      </a:r>
                      <a:endParaRPr lang="en-US" dirty="0"/>
                    </a:p>
                  </a:txBody>
                  <a:tcPr/>
                </a:tc>
                <a:tc>
                  <a:txBody>
                    <a:bodyPr/>
                    <a:lstStyle/>
                    <a:p>
                      <a:pPr algn="r"/>
                      <a:r>
                        <a:rPr lang="en-US" dirty="0" smtClean="0"/>
                        <a:t>10.13</a:t>
                      </a:r>
                      <a:endParaRPr lang="en-US" dirty="0"/>
                    </a:p>
                  </a:txBody>
                  <a:tcPr/>
                </a:tc>
                <a:tc>
                  <a:txBody>
                    <a:bodyPr/>
                    <a:lstStyle/>
                    <a:p>
                      <a:pPr algn="r"/>
                      <a:r>
                        <a:rPr lang="en-US" dirty="0" smtClean="0"/>
                        <a:t>.000</a:t>
                      </a:r>
                    </a:p>
                  </a:txBody>
                  <a:tcPr/>
                </a:tc>
              </a:tr>
              <a:tr h="288290">
                <a:tc>
                  <a:txBody>
                    <a:bodyPr/>
                    <a:lstStyle/>
                    <a:p>
                      <a:r>
                        <a:rPr lang="en-US" dirty="0" smtClean="0"/>
                        <a:t>Employment</a:t>
                      </a:r>
                      <a:endParaRPr lang="en-US" dirty="0"/>
                    </a:p>
                  </a:txBody>
                  <a:tcPr/>
                </a:tc>
                <a:tc>
                  <a:txBody>
                    <a:bodyPr/>
                    <a:lstStyle/>
                    <a:p>
                      <a:pPr algn="r"/>
                      <a:r>
                        <a:rPr lang="en-US" dirty="0" smtClean="0"/>
                        <a:t>0.07</a:t>
                      </a:r>
                      <a:endParaRPr lang="en-US" dirty="0"/>
                    </a:p>
                  </a:txBody>
                  <a:tcPr/>
                </a:tc>
                <a:tc>
                  <a:txBody>
                    <a:bodyPr/>
                    <a:lstStyle/>
                    <a:p>
                      <a:pPr algn="r"/>
                      <a:r>
                        <a:rPr lang="en-US" dirty="0" smtClean="0"/>
                        <a:t>729.26</a:t>
                      </a:r>
                      <a:endParaRPr lang="en-US" dirty="0"/>
                    </a:p>
                  </a:txBody>
                  <a:tcPr/>
                </a:tc>
                <a:tc>
                  <a:txBody>
                    <a:bodyPr/>
                    <a:lstStyle/>
                    <a:p>
                      <a:pPr algn="r"/>
                      <a:r>
                        <a:rPr lang="en-US" dirty="0" smtClean="0"/>
                        <a:t>-7.27</a:t>
                      </a:r>
                      <a:endParaRPr lang="en-US" dirty="0"/>
                    </a:p>
                  </a:txBody>
                  <a:tcPr/>
                </a:tc>
                <a:tc>
                  <a:txBody>
                    <a:bodyPr/>
                    <a:lstStyle/>
                    <a:p>
                      <a:pPr algn="r"/>
                      <a:r>
                        <a:rPr lang="en-US" dirty="0" smtClean="0"/>
                        <a:t>.040</a:t>
                      </a:r>
                      <a:endParaRPr lang="en-US" dirty="0"/>
                    </a:p>
                  </a:txBody>
                  <a:tcPr/>
                </a:tc>
              </a:tr>
              <a:tr h="288290">
                <a:tc>
                  <a:txBody>
                    <a:bodyPr/>
                    <a:lstStyle/>
                    <a:p>
                      <a:r>
                        <a:rPr lang="en-US" dirty="0" smtClean="0"/>
                        <a:t>Post</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231.31</a:t>
                      </a:r>
                    </a:p>
                  </a:txBody>
                  <a:tcPr/>
                </a:tc>
                <a:tc>
                  <a:txBody>
                    <a:bodyPr/>
                    <a:lstStyle/>
                    <a:p>
                      <a:pPr algn="r"/>
                      <a:r>
                        <a:rPr lang="en-US" dirty="0" smtClean="0"/>
                        <a:t>116.72</a:t>
                      </a:r>
                      <a:endParaRPr lang="en-US" dirty="0"/>
                    </a:p>
                  </a:txBody>
                  <a:tcPr/>
                </a:tc>
                <a:tc>
                  <a:txBody>
                    <a:bodyPr/>
                    <a:lstStyle/>
                    <a:p>
                      <a:pPr algn="r"/>
                      <a:r>
                        <a:rPr lang="en-US" dirty="0" smtClean="0"/>
                        <a:t>1.98</a:t>
                      </a:r>
                      <a:endParaRPr lang="en-US" dirty="0"/>
                    </a:p>
                  </a:txBody>
                  <a:tcPr/>
                </a:tc>
                <a:tc>
                  <a:txBody>
                    <a:bodyPr/>
                    <a:lstStyle/>
                    <a:p>
                      <a:pPr algn="r"/>
                      <a:r>
                        <a:rPr lang="en-US" dirty="0" smtClean="0"/>
                        <a:t>.000</a:t>
                      </a:r>
                      <a:endParaRPr lang="en-US" dirty="0"/>
                    </a:p>
                  </a:txBody>
                  <a:tcPr/>
                </a:tc>
              </a:tr>
              <a:tr h="288290">
                <a:tc>
                  <a:txBody>
                    <a:bodyPr/>
                    <a:lstStyle/>
                    <a:p>
                      <a:r>
                        <a:rPr lang="en-US" dirty="0" smtClean="0"/>
                        <a:t>Treatment</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-1,390.17</a:t>
                      </a:r>
                    </a:p>
                  </a:txBody>
                  <a:tcPr/>
                </a:tc>
                <a:tc>
                  <a:txBody>
                    <a:bodyPr/>
                    <a:lstStyle/>
                    <a:p>
                      <a:pPr algn="r"/>
                      <a:r>
                        <a:rPr lang="en-US" dirty="0" smtClean="0"/>
                        <a:t>188.36</a:t>
                      </a:r>
                      <a:endParaRPr lang="en-US" dirty="0"/>
                    </a:p>
                  </a:txBody>
                  <a:tcPr/>
                </a:tc>
                <a:tc>
                  <a:txBody>
                    <a:bodyPr/>
                    <a:lstStyle/>
                    <a:p>
                      <a:pPr algn="r"/>
                      <a:r>
                        <a:rPr lang="en-US" dirty="0" smtClean="0"/>
                        <a:t>-7.38</a:t>
                      </a:r>
                      <a:endParaRPr lang="en-US" dirty="0"/>
                    </a:p>
                  </a:txBody>
                  <a:tcPr/>
                </a:tc>
                <a:tc>
                  <a:txBody>
                    <a:bodyPr/>
                    <a:lstStyle/>
                    <a:p>
                      <a:pPr algn="r"/>
                      <a:r>
                        <a:rPr lang="en-US" dirty="0" smtClean="0"/>
                        <a:t>.030</a:t>
                      </a:r>
                      <a:endParaRPr lang="en-US" dirty="0"/>
                    </a:p>
                  </a:txBody>
                  <a:tcPr/>
                </a:tc>
              </a:tr>
              <a:tr h="288290">
                <a:tc>
                  <a:txBody>
                    <a:bodyPr/>
                    <a:lstStyle/>
                    <a:p>
                      <a:r>
                        <a:rPr lang="en-US" dirty="0" smtClean="0"/>
                        <a:t>Post*Treatment</a:t>
                      </a:r>
                      <a:endParaRPr lang="en-US" dirty="0"/>
                    </a:p>
                  </a:txBody>
                  <a:tcPr/>
                </a:tc>
                <a:tc>
                  <a:txBody>
                    <a:bodyPr/>
                    <a:lstStyle/>
                    <a:p>
                      <a:pPr algn="r"/>
                      <a:r>
                        <a:rPr lang="en-US" i="1" dirty="0" smtClean="0">
                          <a:solidFill>
                            <a:srgbClr val="FF0000"/>
                          </a:solidFill>
                        </a:rPr>
                        <a:t>-282.91</a:t>
                      </a:r>
                      <a:endParaRPr lang="en-US" i="1" dirty="0">
                        <a:solidFill>
                          <a:srgbClr val="FF0000"/>
                        </a:solidFill>
                      </a:endParaRPr>
                    </a:p>
                  </a:txBody>
                  <a:tcPr>
                    <a:solidFill>
                      <a:schemeClr val="accent3">
                        <a:lumMod val="20000"/>
                        <a:lumOff val="80000"/>
                      </a:schemeClr>
                    </a:solidFill>
                  </a:tcPr>
                </a:tc>
                <a:tc>
                  <a:txBody>
                    <a:bodyPr/>
                    <a:lstStyle/>
                    <a:p>
                      <a:pPr algn="r"/>
                      <a:r>
                        <a:rPr lang="en-US" dirty="0" smtClean="0"/>
                        <a:t>127.81</a:t>
                      </a:r>
                      <a:endParaRPr lang="en-US" dirty="0"/>
                    </a:p>
                  </a:txBody>
                  <a:tcPr/>
                </a:tc>
                <a:tc>
                  <a:txBody>
                    <a:bodyPr/>
                    <a:lstStyle/>
                    <a:p>
                      <a:pPr algn="r"/>
                      <a:r>
                        <a:rPr lang="en-US" dirty="0" smtClean="0"/>
                        <a:t>-2.21</a:t>
                      </a:r>
                      <a:endParaRPr lang="en-US" dirty="0"/>
                    </a:p>
                  </a:txBody>
                  <a:tcPr>
                    <a:solidFill>
                      <a:schemeClr val="accent3">
                        <a:lumMod val="20000"/>
                        <a:lumOff val="80000"/>
                      </a:schemeClr>
                    </a:solidFill>
                  </a:tcPr>
                </a:tc>
                <a:tc>
                  <a:txBody>
                    <a:bodyPr/>
                    <a:lstStyle/>
                    <a:p>
                      <a:pPr algn="r"/>
                      <a:r>
                        <a:rPr lang="en-US" dirty="0" smtClean="0"/>
                        <a:t>.000</a:t>
                      </a:r>
                      <a:endParaRPr lang="en-US" dirty="0"/>
                    </a:p>
                  </a:txBody>
                  <a:tcPr/>
                </a:tc>
              </a:tr>
              <a:tr h="288290">
                <a:tc>
                  <a:txBody>
                    <a:bodyPr/>
                    <a:lstStyle/>
                    <a:p>
                      <a:r>
                        <a:rPr lang="en-US" dirty="0" smtClean="0"/>
                        <a:t>Average</a:t>
                      </a:r>
                      <a:r>
                        <a:rPr lang="en-US" baseline="0" dirty="0" smtClean="0"/>
                        <a:t> Earnings</a:t>
                      </a:r>
                      <a:endParaRPr lang="en-US" dirty="0"/>
                    </a:p>
                  </a:txBody>
                  <a:tcPr/>
                </a:tc>
                <a:tc>
                  <a:txBody>
                    <a:bodyPr/>
                    <a:lstStyle/>
                    <a:p>
                      <a:pPr algn="r"/>
                      <a:r>
                        <a:rPr lang="en-US" dirty="0" smtClean="0"/>
                        <a:t>47.48</a:t>
                      </a:r>
                      <a:endParaRPr lang="en-US" dirty="0"/>
                    </a:p>
                  </a:txBody>
                  <a:tcPr/>
                </a:tc>
                <a:tc>
                  <a:txBody>
                    <a:bodyPr/>
                    <a:lstStyle/>
                    <a:p>
                      <a:pPr algn="r"/>
                      <a:r>
                        <a:rPr lang="en-US" dirty="0" smtClean="0"/>
                        <a:t>12.06</a:t>
                      </a:r>
                      <a:endParaRPr lang="en-US" dirty="0"/>
                    </a:p>
                  </a:txBody>
                  <a:tcPr/>
                </a:tc>
                <a:tc>
                  <a:txBody>
                    <a:bodyPr/>
                    <a:lstStyle/>
                    <a:p>
                      <a:pPr algn="r"/>
                      <a:r>
                        <a:rPr lang="en-US" dirty="0" smtClean="0"/>
                        <a:t>3.93</a:t>
                      </a:r>
                      <a:endParaRPr lang="en-US" dirty="0"/>
                    </a:p>
                  </a:txBody>
                  <a:tcPr/>
                </a:tc>
                <a:tc>
                  <a:txBody>
                    <a:bodyPr/>
                    <a:lstStyle/>
                    <a:p>
                      <a:pPr algn="r"/>
                      <a:r>
                        <a:rPr lang="en-US" dirty="0" smtClean="0"/>
                        <a:t>.000</a:t>
                      </a:r>
                      <a:endParaRPr lang="en-US" dirty="0"/>
                    </a:p>
                  </a:txBody>
                  <a:tcPr/>
                </a:tc>
              </a:tr>
              <a:tr h="288290">
                <a:tc>
                  <a:txBody>
                    <a:bodyPr/>
                    <a:lstStyle/>
                    <a:p>
                      <a:r>
                        <a:rPr lang="en-US" dirty="0" smtClean="0"/>
                        <a:t>Average </a:t>
                      </a:r>
                    </a:p>
                    <a:p>
                      <a:r>
                        <a:rPr lang="en-US" dirty="0" smtClean="0"/>
                        <a:t>Hours Week</a:t>
                      </a:r>
                      <a:endParaRPr lang="en-US" dirty="0"/>
                    </a:p>
                  </a:txBody>
                  <a:tcPr/>
                </a:tc>
                <a:tc>
                  <a:txBody>
                    <a:bodyPr/>
                    <a:lstStyle/>
                    <a:p>
                      <a:pPr algn="r"/>
                      <a:r>
                        <a:rPr lang="en-US" dirty="0" smtClean="0"/>
                        <a:t>141.48</a:t>
                      </a:r>
                      <a:endParaRPr lang="en-US" dirty="0"/>
                    </a:p>
                  </a:txBody>
                  <a:tcPr/>
                </a:tc>
                <a:tc>
                  <a:txBody>
                    <a:bodyPr/>
                    <a:lstStyle/>
                    <a:p>
                      <a:pPr algn="r"/>
                      <a:r>
                        <a:rPr lang="en-US" dirty="0" smtClean="0"/>
                        <a:t>19.99</a:t>
                      </a:r>
                      <a:endParaRPr lang="en-US" dirty="0"/>
                    </a:p>
                  </a:txBody>
                  <a:tcPr/>
                </a:tc>
                <a:tc>
                  <a:txBody>
                    <a:bodyPr/>
                    <a:lstStyle/>
                    <a:p>
                      <a:pPr algn="r"/>
                      <a:r>
                        <a:rPr lang="en-US" dirty="0" smtClean="0"/>
                        <a:t>7.08</a:t>
                      </a:r>
                      <a:endParaRPr lang="en-US" dirty="0"/>
                    </a:p>
                  </a:txBody>
                  <a:tcPr/>
                </a:tc>
                <a:tc>
                  <a:txBody>
                    <a:bodyPr/>
                    <a:lstStyle/>
                    <a:p>
                      <a:pPr algn="r"/>
                      <a:r>
                        <a:rPr lang="en-US" dirty="0" smtClean="0"/>
                        <a:t>.000</a:t>
                      </a:r>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Results</a:t>
            </a:r>
            <a:endParaRPr lang="en-US" dirty="0"/>
          </a:p>
        </p:txBody>
      </p:sp>
      <p:sp>
        <p:nvSpPr>
          <p:cNvPr id="19459" name="Rectangle 1"/>
          <p:cNvSpPr>
            <a:spLocks noGrp="1" noChangeArrowheads="1"/>
          </p:cNvSpPr>
          <p:nvPr>
            <p:ph type="body" idx="1"/>
          </p:nvPr>
        </p:nvSpPr>
        <p:spPr>
          <a:xfrm>
            <a:off x="468313" y="1600200"/>
            <a:ext cx="7989887" cy="646113"/>
          </a:xfrm>
          <a:noFill/>
        </p:spPr>
        <p:txBody>
          <a:bodyPr lIns="91440" tIns="45720" anchor="ctr">
            <a:spAutoFit/>
          </a:bodyPr>
          <a:lstStyle/>
          <a:p>
            <a:pPr marR="0" eaLnBrk="1" hangingPunct="1">
              <a:spcBef>
                <a:spcPct val="0"/>
              </a:spcBef>
              <a:spcAft>
                <a:spcPct val="0"/>
              </a:spcAft>
              <a:buClrTx/>
              <a:buSzTx/>
              <a:buFontTx/>
              <a:buNone/>
            </a:pPr>
            <a:r>
              <a:rPr lang="en-US" sz="1600" b="1" smtClean="0">
                <a:solidFill>
                  <a:schemeClr val="tx1"/>
                </a:solidFill>
                <a:latin typeface="Calibri" pitchFamily="34" charset="0"/>
                <a:ea typeface="Calibri" pitchFamily="34" charset="0"/>
                <a:cs typeface="Times New Roman" pitchFamily="18" charset="0"/>
              </a:rPr>
              <a:t>Dependent Variable: </a:t>
            </a:r>
            <a:r>
              <a:rPr lang="en-US" sz="2000" b="1" u="sng" smtClean="0">
                <a:solidFill>
                  <a:schemeClr val="tx1"/>
                </a:solidFill>
                <a:latin typeface="Calibri" pitchFamily="34" charset="0"/>
                <a:ea typeface="Calibri" pitchFamily="34" charset="0"/>
                <a:cs typeface="Times New Roman" pitchFamily="18" charset="0"/>
              </a:rPr>
              <a:t>Employment  </a:t>
            </a:r>
            <a:r>
              <a:rPr lang="en-US" sz="1600" b="1" smtClean="0">
                <a:solidFill>
                  <a:schemeClr val="tx1"/>
                </a:solidFill>
                <a:latin typeface="Calibri" pitchFamily="34" charset="0"/>
                <a:ea typeface="Calibri" pitchFamily="34" charset="0"/>
                <a:cs typeface="Times New Roman" pitchFamily="18" charset="0"/>
              </a:rPr>
              <a:t>      Adjusted R</a:t>
            </a:r>
            <a:r>
              <a:rPr lang="en-US" sz="1400" b="1" baseline="30000" smtClean="0">
                <a:solidFill>
                  <a:schemeClr val="tx1"/>
                </a:solidFill>
                <a:latin typeface="Calibri" pitchFamily="34" charset="0"/>
                <a:ea typeface="Calibri" pitchFamily="34" charset="0"/>
                <a:cs typeface="Times New Roman" pitchFamily="18" charset="0"/>
              </a:rPr>
              <a:t>2</a:t>
            </a:r>
            <a:r>
              <a:rPr lang="en-US" sz="1400" b="1" smtClean="0">
                <a:solidFill>
                  <a:schemeClr val="tx1"/>
                </a:solidFill>
                <a:latin typeface="Calibri" pitchFamily="34" charset="0"/>
                <a:ea typeface="Calibri" pitchFamily="34" charset="0"/>
                <a:cs typeface="Times New Roman" pitchFamily="18" charset="0"/>
              </a:rPr>
              <a:t> = .74       Observations = 150</a:t>
            </a:r>
            <a:endParaRPr lang="en-US" sz="1600" b="1" baseline="30000" smtClean="0">
              <a:solidFill>
                <a:schemeClr val="tx1"/>
              </a:solidFill>
              <a:latin typeface="Calibri" pitchFamily="34" charset="0"/>
              <a:ea typeface="Calibri" pitchFamily="34" charset="0"/>
              <a:cs typeface="Times New Roman" pitchFamily="18" charset="0"/>
            </a:endParaRPr>
          </a:p>
          <a:p>
            <a:pPr marR="0" eaLnBrk="1" hangingPunct="1">
              <a:spcBef>
                <a:spcPct val="0"/>
              </a:spcBef>
              <a:spcAft>
                <a:spcPct val="0"/>
              </a:spcAft>
              <a:buClrTx/>
              <a:buSzTx/>
              <a:buFontTx/>
              <a:buNone/>
            </a:pPr>
            <a:r>
              <a:rPr lang="en-US" sz="1600" b="1" smtClean="0">
                <a:solidFill>
                  <a:schemeClr val="tx1"/>
                </a:solidFill>
                <a:latin typeface="Calibri" pitchFamily="34" charset="0"/>
                <a:ea typeface="Calibri" pitchFamily="34" charset="0"/>
                <a:cs typeface="Times New Roman" pitchFamily="18" charset="0"/>
              </a:rPr>
              <a:t> </a:t>
            </a:r>
          </a:p>
        </p:txBody>
      </p:sp>
      <p:graphicFrame>
        <p:nvGraphicFramePr>
          <p:cNvPr id="5" name="Table 4"/>
          <p:cNvGraphicFramePr>
            <a:graphicFrameLocks noGrp="1"/>
          </p:cNvGraphicFramePr>
          <p:nvPr/>
        </p:nvGraphicFramePr>
        <p:xfrm>
          <a:off x="381000" y="2057400"/>
          <a:ext cx="8382002" cy="3200400"/>
        </p:xfrm>
        <a:graphic>
          <a:graphicData uri="http://schemas.openxmlformats.org/drawingml/2006/table">
            <a:tbl>
              <a:tblPr firstRow="1" bandRow="1">
                <a:tableStyleId>{5C22544A-7EE6-4342-B048-85BDC9FD1C3A}</a:tableStyleId>
              </a:tblPr>
              <a:tblGrid>
                <a:gridCol w="2544536"/>
                <a:gridCol w="1721304"/>
                <a:gridCol w="1496786"/>
                <a:gridCol w="1272268"/>
                <a:gridCol w="1347108"/>
              </a:tblGrid>
              <a:tr h="288290">
                <a:tc>
                  <a:txBody>
                    <a:bodyPr/>
                    <a:lstStyle/>
                    <a:p>
                      <a:r>
                        <a:rPr lang="en-US" dirty="0" smtClean="0"/>
                        <a:t>Variable</a:t>
                      </a:r>
                      <a:endParaRPr lang="en-US" dirty="0"/>
                    </a:p>
                  </a:txBody>
                  <a:tcPr/>
                </a:tc>
                <a:tc>
                  <a:txBody>
                    <a:bodyPr/>
                    <a:lstStyle/>
                    <a:p>
                      <a:r>
                        <a:rPr lang="en-US" i="1" dirty="0" smtClean="0"/>
                        <a:t>Coefficients</a:t>
                      </a:r>
                      <a:endParaRPr lang="en-US" i="1" dirty="0"/>
                    </a:p>
                  </a:txBody>
                  <a:tcPr/>
                </a:tc>
                <a:tc>
                  <a:txBody>
                    <a:bodyPr/>
                    <a:lstStyle/>
                    <a:p>
                      <a:r>
                        <a:rPr lang="en-US" i="1" dirty="0" smtClean="0"/>
                        <a:t>Std.</a:t>
                      </a:r>
                      <a:r>
                        <a:rPr lang="en-US" i="1" baseline="0" dirty="0" smtClean="0"/>
                        <a:t> Error</a:t>
                      </a:r>
                      <a:endParaRPr lang="en-US" i="1" dirty="0"/>
                    </a:p>
                  </a:txBody>
                  <a:tcPr/>
                </a:tc>
                <a:tc>
                  <a:txBody>
                    <a:bodyPr/>
                    <a:lstStyle/>
                    <a:p>
                      <a:r>
                        <a:rPr lang="en-US" i="1" dirty="0" smtClean="0"/>
                        <a:t>t-Stat</a:t>
                      </a:r>
                      <a:endParaRPr lang="en-US" i="1" dirty="0"/>
                    </a:p>
                  </a:txBody>
                  <a:tcPr/>
                </a:tc>
                <a:tc>
                  <a:txBody>
                    <a:bodyPr/>
                    <a:lstStyle/>
                    <a:p>
                      <a:r>
                        <a:rPr lang="en-US" i="1" dirty="0" smtClean="0"/>
                        <a:t>P-value</a:t>
                      </a:r>
                      <a:endParaRPr lang="en-US" i="1" dirty="0"/>
                    </a:p>
                  </a:txBody>
                  <a:tcPr/>
                </a:tc>
              </a:tr>
              <a:tr h="288290">
                <a:tc>
                  <a:txBody>
                    <a:bodyPr/>
                    <a:lstStyle/>
                    <a:p>
                      <a:r>
                        <a:rPr lang="en-US" dirty="0" smtClean="0"/>
                        <a:t>Intercept</a:t>
                      </a:r>
                      <a:endParaRPr lang="en-US" dirty="0"/>
                    </a:p>
                  </a:txBody>
                  <a:tcPr/>
                </a:tc>
                <a:tc>
                  <a:txBody>
                    <a:bodyPr/>
                    <a:lstStyle/>
                    <a:p>
                      <a:pPr algn="r"/>
                      <a:r>
                        <a:rPr lang="en-US" dirty="0" smtClean="0"/>
                        <a:t>66,792.67</a:t>
                      </a:r>
                      <a:endParaRPr lang="en-US" dirty="0"/>
                    </a:p>
                  </a:txBody>
                  <a:tcPr/>
                </a:tc>
                <a:tc>
                  <a:txBody>
                    <a:bodyPr/>
                    <a:lstStyle/>
                    <a:p>
                      <a:pPr algn="r"/>
                      <a:r>
                        <a:rPr lang="en-US" dirty="0" smtClean="0"/>
                        <a:t>4,860.63</a:t>
                      </a:r>
                      <a:endParaRPr lang="en-US" dirty="0"/>
                    </a:p>
                  </a:txBody>
                  <a:tcPr/>
                </a:tc>
                <a:tc>
                  <a:txBody>
                    <a:bodyPr/>
                    <a:lstStyle/>
                    <a:p>
                      <a:pPr algn="r"/>
                      <a:r>
                        <a:rPr lang="en-US" dirty="0" smtClean="0"/>
                        <a:t>13.74</a:t>
                      </a:r>
                      <a:endParaRPr lang="en-US" dirty="0"/>
                    </a:p>
                  </a:txBody>
                  <a:tcPr/>
                </a:tc>
                <a:tc>
                  <a:txBody>
                    <a:bodyPr/>
                    <a:lstStyle/>
                    <a:p>
                      <a:pPr algn="r"/>
                      <a:r>
                        <a:rPr lang="en-US" dirty="0" smtClean="0"/>
                        <a:t>.000</a:t>
                      </a:r>
                    </a:p>
                  </a:txBody>
                  <a:tcPr/>
                </a:tc>
              </a:tr>
              <a:tr h="288290">
                <a:tc>
                  <a:txBody>
                    <a:bodyPr/>
                    <a:lstStyle/>
                    <a:p>
                      <a:r>
                        <a:rPr lang="en-US" dirty="0" smtClean="0"/>
                        <a:t>GDPVA</a:t>
                      </a:r>
                      <a:endParaRPr lang="en-US" dirty="0"/>
                    </a:p>
                  </a:txBody>
                  <a:tcPr/>
                </a:tc>
                <a:tc>
                  <a:txBody>
                    <a:bodyPr/>
                    <a:lstStyle/>
                    <a:p>
                      <a:pPr algn="r"/>
                      <a:r>
                        <a:rPr lang="en-US" dirty="0" smtClean="0"/>
                        <a:t>5.61</a:t>
                      </a:r>
                      <a:endParaRPr lang="en-US" dirty="0"/>
                    </a:p>
                  </a:txBody>
                  <a:tcPr/>
                </a:tc>
                <a:tc>
                  <a:txBody>
                    <a:bodyPr/>
                    <a:lstStyle/>
                    <a:p>
                      <a:pPr algn="r"/>
                      <a:r>
                        <a:rPr lang="en-US" dirty="0" smtClean="0"/>
                        <a:t>0.55</a:t>
                      </a:r>
                      <a:endParaRPr lang="en-US" dirty="0"/>
                    </a:p>
                  </a:txBody>
                  <a:tcPr/>
                </a:tc>
                <a:tc>
                  <a:txBody>
                    <a:bodyPr/>
                    <a:lstStyle/>
                    <a:p>
                      <a:pPr algn="r"/>
                      <a:r>
                        <a:rPr lang="en-US" dirty="0" smtClean="0"/>
                        <a:t>10.13</a:t>
                      </a:r>
                      <a:endParaRPr lang="en-US" dirty="0"/>
                    </a:p>
                  </a:txBody>
                  <a:tcPr/>
                </a:tc>
                <a:tc>
                  <a:txBody>
                    <a:bodyPr/>
                    <a:lstStyle/>
                    <a:p>
                      <a:pPr algn="r"/>
                      <a:r>
                        <a:rPr lang="en-US" dirty="0" smtClean="0"/>
                        <a:t>.000</a:t>
                      </a:r>
                      <a:endParaRPr lang="en-US" dirty="0"/>
                    </a:p>
                  </a:txBody>
                  <a:tcPr/>
                </a:tc>
              </a:tr>
              <a:tr h="288290">
                <a:tc>
                  <a:txBody>
                    <a:bodyPr/>
                    <a:lstStyle/>
                    <a:p>
                      <a:r>
                        <a:rPr lang="en-US" dirty="0" smtClean="0"/>
                        <a:t>Post</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2,729.82</a:t>
                      </a:r>
                    </a:p>
                  </a:txBody>
                  <a:tcPr/>
                </a:tc>
                <a:tc>
                  <a:txBody>
                    <a:bodyPr/>
                    <a:lstStyle/>
                    <a:p>
                      <a:pPr algn="r"/>
                      <a:r>
                        <a:rPr lang="en-US" dirty="0" smtClean="0"/>
                        <a:t>1,000.46</a:t>
                      </a:r>
                      <a:endParaRPr lang="en-US" dirty="0"/>
                    </a:p>
                  </a:txBody>
                  <a:tcPr/>
                </a:tc>
                <a:tc>
                  <a:txBody>
                    <a:bodyPr/>
                    <a:lstStyle/>
                    <a:p>
                      <a:pPr algn="r"/>
                      <a:r>
                        <a:rPr lang="en-US" dirty="0" smtClean="0"/>
                        <a:t>2.73</a:t>
                      </a:r>
                      <a:endParaRPr lang="en-US" dirty="0"/>
                    </a:p>
                  </a:txBody>
                  <a:tcPr/>
                </a:tc>
                <a:tc>
                  <a:txBody>
                    <a:bodyPr/>
                    <a:lstStyle/>
                    <a:p>
                      <a:pPr algn="r"/>
                      <a:r>
                        <a:rPr lang="en-US" dirty="0" smtClean="0"/>
                        <a:t>.007</a:t>
                      </a:r>
                      <a:endParaRPr lang="en-US" dirty="0"/>
                    </a:p>
                  </a:txBody>
                  <a:tcPr/>
                </a:tc>
              </a:tr>
              <a:tr h="288290">
                <a:tc>
                  <a:txBody>
                    <a:bodyPr/>
                    <a:lstStyle/>
                    <a:p>
                      <a:r>
                        <a:rPr lang="en-US" dirty="0" smtClean="0"/>
                        <a:t>Treatment</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14,538.35</a:t>
                      </a:r>
                    </a:p>
                  </a:txBody>
                  <a:tcPr/>
                </a:tc>
                <a:tc>
                  <a:txBody>
                    <a:bodyPr/>
                    <a:lstStyle/>
                    <a:p>
                      <a:pPr algn="r"/>
                      <a:r>
                        <a:rPr lang="en-US" dirty="0" smtClean="0"/>
                        <a:t>1,485.84</a:t>
                      </a:r>
                      <a:endParaRPr lang="en-US" dirty="0"/>
                    </a:p>
                  </a:txBody>
                  <a:tcPr/>
                </a:tc>
                <a:tc>
                  <a:txBody>
                    <a:bodyPr/>
                    <a:lstStyle/>
                    <a:p>
                      <a:pPr algn="r"/>
                      <a:r>
                        <a:rPr lang="en-US" dirty="0" smtClean="0"/>
                        <a:t>9.78</a:t>
                      </a:r>
                      <a:endParaRPr lang="en-US" dirty="0"/>
                    </a:p>
                  </a:txBody>
                  <a:tcPr/>
                </a:tc>
                <a:tc>
                  <a:txBody>
                    <a:bodyPr/>
                    <a:lstStyle/>
                    <a:p>
                      <a:pPr algn="r"/>
                      <a:r>
                        <a:rPr lang="en-US" dirty="0" smtClean="0"/>
                        <a:t>.000</a:t>
                      </a:r>
                      <a:endParaRPr lang="en-US" dirty="0"/>
                    </a:p>
                  </a:txBody>
                  <a:tcPr/>
                </a:tc>
              </a:tr>
              <a:tr h="288290">
                <a:tc>
                  <a:txBody>
                    <a:bodyPr/>
                    <a:lstStyle/>
                    <a:p>
                      <a:r>
                        <a:rPr lang="en-US" dirty="0" smtClean="0"/>
                        <a:t>Post*Treatment</a:t>
                      </a:r>
                      <a:endParaRPr lang="en-US" dirty="0"/>
                    </a:p>
                  </a:txBody>
                  <a:tcPr/>
                </a:tc>
                <a:tc>
                  <a:txBody>
                    <a:bodyPr/>
                    <a:lstStyle/>
                    <a:p>
                      <a:pPr algn="r"/>
                      <a:r>
                        <a:rPr lang="en-US" i="1" dirty="0" smtClean="0">
                          <a:solidFill>
                            <a:srgbClr val="FF0000"/>
                          </a:solidFill>
                        </a:rPr>
                        <a:t>-124.65</a:t>
                      </a:r>
                      <a:endParaRPr lang="en-US" i="1" dirty="0">
                        <a:solidFill>
                          <a:srgbClr val="FF0000"/>
                        </a:solidFill>
                      </a:endParaRPr>
                    </a:p>
                  </a:txBody>
                  <a:tcPr>
                    <a:solidFill>
                      <a:schemeClr val="accent3">
                        <a:lumMod val="20000"/>
                        <a:lumOff val="80000"/>
                      </a:schemeClr>
                    </a:solidFill>
                  </a:tcPr>
                </a:tc>
                <a:tc>
                  <a:txBody>
                    <a:bodyPr/>
                    <a:lstStyle/>
                    <a:p>
                      <a:pPr algn="r"/>
                      <a:r>
                        <a:rPr lang="en-US" dirty="0" smtClean="0"/>
                        <a:t>1,127.35</a:t>
                      </a:r>
                      <a:endParaRPr lang="en-US" dirty="0"/>
                    </a:p>
                  </a:txBody>
                  <a:tcPr/>
                </a:tc>
                <a:tc>
                  <a:txBody>
                    <a:bodyPr/>
                    <a:lstStyle/>
                    <a:p>
                      <a:pPr algn="r"/>
                      <a:r>
                        <a:rPr lang="en-US" dirty="0" smtClean="0"/>
                        <a:t>-0.11</a:t>
                      </a:r>
                      <a:endParaRPr lang="en-US" dirty="0"/>
                    </a:p>
                  </a:txBody>
                  <a:tcPr>
                    <a:solidFill>
                      <a:schemeClr val="accent3">
                        <a:lumMod val="20000"/>
                        <a:lumOff val="80000"/>
                      </a:schemeClr>
                    </a:solidFill>
                  </a:tcPr>
                </a:tc>
                <a:tc>
                  <a:txBody>
                    <a:bodyPr/>
                    <a:lstStyle/>
                    <a:p>
                      <a:pPr algn="r"/>
                      <a:r>
                        <a:rPr lang="en-US" dirty="0" smtClean="0"/>
                        <a:t>.91</a:t>
                      </a:r>
                      <a:endParaRPr lang="en-US" dirty="0"/>
                    </a:p>
                  </a:txBody>
                  <a:tcPr/>
                </a:tc>
              </a:tr>
              <a:tr h="288290">
                <a:tc>
                  <a:txBody>
                    <a:bodyPr/>
                    <a:lstStyle/>
                    <a:p>
                      <a:r>
                        <a:rPr lang="en-US" dirty="0" smtClean="0"/>
                        <a:t>Average</a:t>
                      </a:r>
                      <a:r>
                        <a:rPr lang="en-US" baseline="0" dirty="0" smtClean="0"/>
                        <a:t> Earnings</a:t>
                      </a:r>
                      <a:endParaRPr lang="en-US" dirty="0"/>
                    </a:p>
                  </a:txBody>
                  <a:tcPr/>
                </a:tc>
                <a:tc>
                  <a:txBody>
                    <a:bodyPr/>
                    <a:lstStyle/>
                    <a:p>
                      <a:pPr algn="r"/>
                      <a:r>
                        <a:rPr lang="en-US" dirty="0" smtClean="0"/>
                        <a:t>-695.36</a:t>
                      </a:r>
                      <a:endParaRPr lang="en-US" dirty="0"/>
                    </a:p>
                  </a:txBody>
                  <a:tcPr/>
                </a:tc>
                <a:tc>
                  <a:txBody>
                    <a:bodyPr/>
                    <a:lstStyle/>
                    <a:p>
                      <a:pPr algn="r"/>
                      <a:r>
                        <a:rPr lang="en-US" dirty="0" smtClean="0"/>
                        <a:t>93.03</a:t>
                      </a:r>
                      <a:endParaRPr lang="en-US" dirty="0"/>
                    </a:p>
                  </a:txBody>
                  <a:tcPr/>
                </a:tc>
                <a:tc>
                  <a:txBody>
                    <a:bodyPr/>
                    <a:lstStyle/>
                    <a:p>
                      <a:pPr algn="r"/>
                      <a:r>
                        <a:rPr lang="en-US" dirty="0" smtClean="0"/>
                        <a:t>-7.43</a:t>
                      </a:r>
                      <a:endParaRPr lang="en-US" dirty="0"/>
                    </a:p>
                  </a:txBody>
                  <a:tcPr/>
                </a:tc>
                <a:tc>
                  <a:txBody>
                    <a:bodyPr/>
                    <a:lstStyle/>
                    <a:p>
                      <a:pPr algn="r"/>
                      <a:r>
                        <a:rPr lang="en-US" dirty="0" smtClean="0"/>
                        <a:t>.000</a:t>
                      </a:r>
                      <a:endParaRPr lang="en-US" dirty="0"/>
                    </a:p>
                  </a:txBody>
                  <a:tcPr/>
                </a:tc>
              </a:tr>
              <a:tr h="288290">
                <a:tc>
                  <a:txBody>
                    <a:bodyPr/>
                    <a:lstStyle/>
                    <a:p>
                      <a:r>
                        <a:rPr lang="en-US" dirty="0" smtClean="0"/>
                        <a:t>Average </a:t>
                      </a:r>
                    </a:p>
                    <a:p>
                      <a:r>
                        <a:rPr lang="en-US" dirty="0" smtClean="0"/>
                        <a:t>Hours Week</a:t>
                      </a:r>
                      <a:endParaRPr lang="en-US" dirty="0"/>
                    </a:p>
                  </a:txBody>
                  <a:tcPr/>
                </a:tc>
                <a:tc>
                  <a:txBody>
                    <a:bodyPr/>
                    <a:lstStyle/>
                    <a:p>
                      <a:pPr algn="r"/>
                      <a:r>
                        <a:rPr lang="en-US" dirty="0" smtClean="0"/>
                        <a:t>-1,612.56</a:t>
                      </a:r>
                      <a:endParaRPr lang="en-US" dirty="0"/>
                    </a:p>
                  </a:txBody>
                  <a:tcPr/>
                </a:tc>
                <a:tc>
                  <a:txBody>
                    <a:bodyPr/>
                    <a:lstStyle/>
                    <a:p>
                      <a:pPr algn="r"/>
                      <a:r>
                        <a:rPr lang="en-US" dirty="0" smtClean="0"/>
                        <a:t>149.78</a:t>
                      </a:r>
                      <a:endParaRPr lang="en-US" dirty="0"/>
                    </a:p>
                  </a:txBody>
                  <a:tcPr/>
                </a:tc>
                <a:tc>
                  <a:txBody>
                    <a:bodyPr/>
                    <a:lstStyle/>
                    <a:p>
                      <a:pPr algn="r"/>
                      <a:r>
                        <a:rPr lang="en-US" dirty="0" smtClean="0"/>
                        <a:t>-10.77</a:t>
                      </a:r>
                      <a:endParaRPr lang="en-US" dirty="0"/>
                    </a:p>
                  </a:txBody>
                  <a:tcPr/>
                </a:tc>
                <a:tc>
                  <a:txBody>
                    <a:bodyPr/>
                    <a:lstStyle/>
                    <a:p>
                      <a:pPr algn="r"/>
                      <a:r>
                        <a:rPr lang="en-US" dirty="0" smtClean="0"/>
                        <a:t>.000</a:t>
                      </a:r>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Conclusions</a:t>
            </a:r>
            <a:endParaRPr lang="en-US" dirty="0"/>
          </a:p>
        </p:txBody>
      </p:sp>
      <p:sp>
        <p:nvSpPr>
          <p:cNvPr id="20483" name="Rectangle 1"/>
          <p:cNvSpPr>
            <a:spLocks noGrp="1" noChangeArrowheads="1"/>
          </p:cNvSpPr>
          <p:nvPr>
            <p:ph type="body" idx="1"/>
          </p:nvPr>
        </p:nvSpPr>
        <p:spPr>
          <a:xfrm>
            <a:off x="457200" y="1600200"/>
            <a:ext cx="8229600" cy="4216400"/>
          </a:xfrm>
          <a:noFill/>
        </p:spPr>
        <p:txBody>
          <a:bodyPr lIns="91440" tIns="45720" anchor="ctr">
            <a:spAutoFit/>
          </a:bodyPr>
          <a:lstStyle/>
          <a:p>
            <a:pPr marR="0" eaLnBrk="1" hangingPunct="1">
              <a:spcBef>
                <a:spcPct val="0"/>
              </a:spcBef>
              <a:spcAft>
                <a:spcPct val="0"/>
              </a:spcAft>
              <a:buClrTx/>
              <a:buSzTx/>
            </a:pPr>
            <a:endParaRPr lang="en-US" sz="1600" b="1" smtClean="0">
              <a:solidFill>
                <a:schemeClr val="tx1"/>
              </a:solidFill>
              <a:latin typeface="Calibri" pitchFamily="34" charset="0"/>
              <a:ea typeface="Calibri" pitchFamily="34" charset="0"/>
              <a:cs typeface="Times New Roman" pitchFamily="18" charset="0"/>
            </a:endParaRPr>
          </a:p>
          <a:p>
            <a:pPr marR="0">
              <a:spcBef>
                <a:spcPct val="0"/>
              </a:spcBef>
              <a:spcAft>
                <a:spcPct val="0"/>
              </a:spcAft>
              <a:buFont typeface="Arial" charset="0"/>
              <a:buChar char="•"/>
            </a:pPr>
            <a:r>
              <a:rPr lang="en-US" smtClean="0">
                <a:solidFill>
                  <a:srgbClr val="B95C00"/>
                </a:solidFill>
                <a:ea typeface="Calibri" pitchFamily="34" charset="0"/>
                <a:cs typeface="Times New Roman" pitchFamily="18" charset="0"/>
              </a:rPr>
              <a:t>Analysis indicates mixed results.</a:t>
            </a:r>
          </a:p>
          <a:p>
            <a:pPr marL="0" lvl="1" indent="0">
              <a:spcBef>
                <a:spcPct val="0"/>
              </a:spcBef>
              <a:buSzPct val="80000"/>
            </a:pPr>
            <a:r>
              <a:rPr lang="en-US" smtClean="0">
                <a:solidFill>
                  <a:srgbClr val="B95C00"/>
                </a:solidFill>
                <a:ea typeface="Calibri" pitchFamily="34" charset="0"/>
                <a:cs typeface="Times New Roman" pitchFamily="18" charset="0"/>
              </a:rPr>
              <a:t>	</a:t>
            </a:r>
          </a:p>
          <a:p>
            <a:pPr marL="0" lvl="1" indent="0">
              <a:spcBef>
                <a:spcPct val="0"/>
              </a:spcBef>
              <a:buSzPct val="80000"/>
            </a:pPr>
            <a:r>
              <a:rPr lang="en-US" smtClean="0">
                <a:solidFill>
                  <a:srgbClr val="B95C00"/>
                </a:solidFill>
                <a:ea typeface="Calibri" pitchFamily="34" charset="0"/>
                <a:cs typeface="Times New Roman" pitchFamily="18" charset="0"/>
              </a:rPr>
              <a:t>	- Able to reject null hypothesis and conclude that there is a 	  correlation between implementation of the Acid Rain 	 	  Program and a decease in gross domestic product.</a:t>
            </a:r>
          </a:p>
          <a:p>
            <a:pPr marL="0" lvl="1" indent="0">
              <a:spcBef>
                <a:spcPct val="0"/>
              </a:spcBef>
              <a:buSzPct val="80000"/>
              <a:buFont typeface="Arial" charset="0"/>
              <a:buChar char="•"/>
            </a:pPr>
            <a:endParaRPr lang="en-US" smtClean="0">
              <a:solidFill>
                <a:srgbClr val="B95C00"/>
              </a:solidFill>
              <a:ea typeface="Calibri" pitchFamily="34" charset="0"/>
              <a:cs typeface="Times New Roman" pitchFamily="18" charset="0"/>
            </a:endParaRPr>
          </a:p>
          <a:p>
            <a:pPr marL="0" lvl="1" indent="0">
              <a:spcBef>
                <a:spcPct val="0"/>
              </a:spcBef>
              <a:buSzPct val="80000"/>
            </a:pPr>
            <a:r>
              <a:rPr lang="en-US" smtClean="0">
                <a:solidFill>
                  <a:srgbClr val="B95C00"/>
                </a:solidFill>
                <a:ea typeface="Calibri" pitchFamily="34" charset="0"/>
                <a:cs typeface="Times New Roman" pitchFamily="18" charset="0"/>
              </a:rPr>
              <a:t>	-In terms of employment, fail to reject null hypothesis. 	 Conclude that the Acid Rain Program did not affect 	 	 employment levels. </a:t>
            </a:r>
          </a:p>
          <a:p>
            <a:pPr marL="0" lvl="1" indent="0">
              <a:spcBef>
                <a:spcPct val="0"/>
              </a:spcBef>
              <a:buSzPct val="80000"/>
              <a:buFont typeface="Arial" charset="0"/>
              <a:buChar char="•"/>
            </a:pPr>
            <a:endParaRPr lang="en-US" smtClean="0">
              <a:solidFill>
                <a:srgbClr val="B95C00"/>
              </a:solidFill>
              <a:ea typeface="Calibri" pitchFamily="34" charset="0"/>
              <a:cs typeface="Times New Roman" pitchFamily="18" charset="0"/>
            </a:endParaRPr>
          </a:p>
          <a:p>
            <a:pPr marL="0" lvl="1" indent="0">
              <a:spcBef>
                <a:spcPct val="0"/>
              </a:spcBef>
              <a:buSzPct val="80000"/>
              <a:buFont typeface="Arial" charset="0"/>
              <a:buChar char="•"/>
            </a:pPr>
            <a:endParaRPr lang="en-US" smtClean="0">
              <a:solidFill>
                <a:srgbClr val="B95C00"/>
              </a:solidFill>
              <a:ea typeface="Calibri" pitchFamily="34" charset="0"/>
              <a:cs typeface="Times New Roman" pitchFamily="18" charset="0"/>
            </a:endParaRPr>
          </a:p>
          <a:p>
            <a:pPr marL="0" lvl="1" indent="0">
              <a:spcBef>
                <a:spcPct val="0"/>
              </a:spcBef>
              <a:buSzPct val="80000"/>
              <a:buFont typeface="Arial" charset="0"/>
              <a:buChar char="•"/>
            </a:pPr>
            <a:endParaRPr lang="en-US" smtClean="0">
              <a:solidFill>
                <a:srgbClr val="B95C00"/>
              </a:solidFill>
              <a:ea typeface="Calibri" pitchFamily="34" charset="0"/>
              <a:cs typeface="Times New Roman" pitchFamily="18" charset="0"/>
            </a:endParaRPr>
          </a:p>
          <a:p>
            <a:pPr marL="0" lvl="1" indent="0">
              <a:spcBef>
                <a:spcPct val="0"/>
              </a:spcBef>
              <a:buSzPct val="80000"/>
              <a:buFont typeface="Arial" charset="0"/>
              <a:buChar char="•"/>
            </a:pPr>
            <a:r>
              <a:rPr lang="en-US" smtClean="0">
                <a:solidFill>
                  <a:srgbClr val="B95C00"/>
                </a:solidFill>
                <a:ea typeface="Calibri" pitchFamily="34" charset="0"/>
                <a:cs typeface="Times New Roman" pitchFamily="18" charset="0"/>
              </a:rPr>
              <a:t>Further research could examine the discrepancy between the two      outcomes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929188"/>
            <a:ext cx="8183562" cy="676275"/>
          </a:xfrm>
        </p:spPr>
        <p:txBody>
          <a:bodyPr/>
          <a:lstStyle/>
          <a:p>
            <a:pPr>
              <a:defRPr/>
            </a:pPr>
            <a:endParaRPr lang="en-US"/>
          </a:p>
        </p:txBody>
      </p:sp>
      <p:sp>
        <p:nvSpPr>
          <p:cNvPr id="21507" name="Text Placeholder 2"/>
          <p:cNvSpPr>
            <a:spLocks noGrp="1"/>
          </p:cNvSpPr>
          <p:nvPr>
            <p:ph type="body" idx="1"/>
          </p:nvPr>
        </p:nvSpPr>
        <p:spPr>
          <a:xfrm>
            <a:off x="468313" y="5624513"/>
            <a:ext cx="8183562" cy="420687"/>
          </a:xfrm>
        </p:spPr>
        <p:txBody>
          <a:bodyPr/>
          <a:lstStyle/>
          <a:p>
            <a:pPr marR="0">
              <a:spcBef>
                <a:spcPct val="0"/>
              </a:spcBef>
              <a:spcAft>
                <a:spcPct val="0"/>
              </a:spcAft>
            </a:pPr>
            <a:endParaRPr lang="en-US" smtClean="0">
              <a:solidFill>
                <a:srgbClr val="B95C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929188"/>
            <a:ext cx="8183562" cy="676275"/>
          </a:xfrm>
        </p:spPr>
        <p:txBody>
          <a:bodyPr/>
          <a:lstStyle/>
          <a:p>
            <a:pPr>
              <a:defRPr/>
            </a:pPr>
            <a:endParaRPr lang="en-US" dirty="0"/>
          </a:p>
        </p:txBody>
      </p:sp>
      <p:sp>
        <p:nvSpPr>
          <p:cNvPr id="22531" name="Text Placeholder 2"/>
          <p:cNvSpPr>
            <a:spLocks noGrp="1"/>
          </p:cNvSpPr>
          <p:nvPr>
            <p:ph type="body" idx="1"/>
          </p:nvPr>
        </p:nvSpPr>
        <p:spPr>
          <a:xfrm>
            <a:off x="468313" y="5624513"/>
            <a:ext cx="8218487" cy="776287"/>
          </a:xfrm>
        </p:spPr>
        <p:txBody>
          <a:bodyPr/>
          <a:lstStyle/>
          <a:p>
            <a:pPr marR="0">
              <a:spcBef>
                <a:spcPct val="0"/>
              </a:spcBef>
              <a:spcAft>
                <a:spcPct val="0"/>
              </a:spcAft>
            </a:pPr>
            <a:r>
              <a:rPr lang="en-US" b="1" i="1" smtClean="0">
                <a:solidFill>
                  <a:srgbClr val="B95C00"/>
                </a:solidFill>
              </a:rPr>
              <a:t>Source: National Atmospheric Deposition Program, 2007</a:t>
            </a:r>
          </a:p>
          <a:p>
            <a:pPr marR="0">
              <a:spcBef>
                <a:spcPct val="0"/>
              </a:spcBef>
              <a:spcAft>
                <a:spcPct val="0"/>
              </a:spcAft>
            </a:pPr>
            <a:r>
              <a:rPr lang="en-US" sz="1200" smtClean="0">
                <a:solidFill>
                  <a:srgbClr val="B95C00"/>
                </a:solidFill>
              </a:rPr>
              <a:t>http://www.epa.gov/eroeweb1/pdf/roe_hd_layout_508.pdf</a:t>
            </a:r>
          </a:p>
        </p:txBody>
      </p:sp>
      <p:pic>
        <p:nvPicPr>
          <p:cNvPr id="22532" name="Picture 2"/>
          <p:cNvPicPr>
            <a:picLocks noChangeAspect="1" noChangeArrowheads="1"/>
          </p:cNvPicPr>
          <p:nvPr/>
        </p:nvPicPr>
        <p:blipFill>
          <a:blip r:embed="rId2" cstate="print"/>
          <a:srcRect/>
          <a:stretch>
            <a:fillRect/>
          </a:stretch>
        </p:blipFill>
        <p:spPr bwMode="auto">
          <a:xfrm>
            <a:off x="2590800" y="1676400"/>
            <a:ext cx="3619500" cy="2362200"/>
          </a:xfrm>
          <a:prstGeom prst="rect">
            <a:avLst/>
          </a:prstGeom>
          <a:noFill/>
          <a:ln w="9525">
            <a:noFill/>
            <a:miter lim="800000"/>
            <a:headEnd/>
            <a:tailEnd/>
          </a:ln>
        </p:spPr>
      </p:pic>
      <p:sp>
        <p:nvSpPr>
          <p:cNvPr id="6" name="Rectangle 5"/>
          <p:cNvSpPr/>
          <p:nvPr/>
        </p:nvSpPr>
        <p:spPr>
          <a:xfrm>
            <a:off x="762000" y="533400"/>
            <a:ext cx="7543800" cy="954088"/>
          </a:xfrm>
          <a:prstGeom prst="rect">
            <a:avLst/>
          </a:prstGeom>
        </p:spPr>
        <p:txBody>
          <a:bodyPr>
            <a:spAutoFit/>
          </a:bodyPr>
          <a:lstStyle/>
          <a:p>
            <a:pPr algn="ctr">
              <a:defRPr/>
            </a:pPr>
            <a:r>
              <a:rPr lang="fr-FR" sz="2000" b="1" dirty="0" err="1">
                <a:solidFill>
                  <a:schemeClr val="tx2">
                    <a:lumMod val="90000"/>
                    <a:lumOff val="10000"/>
                  </a:schemeClr>
                </a:solidFill>
                <a:latin typeface="+mn-lt"/>
              </a:rPr>
              <a:t>Wet</a:t>
            </a:r>
            <a:r>
              <a:rPr lang="fr-FR" sz="2000" b="1" dirty="0">
                <a:solidFill>
                  <a:schemeClr val="tx2">
                    <a:lumMod val="90000"/>
                    <a:lumOff val="10000"/>
                  </a:schemeClr>
                </a:solidFill>
                <a:latin typeface="+mn-lt"/>
              </a:rPr>
              <a:t> Sulfate </a:t>
            </a:r>
            <a:r>
              <a:rPr lang="fr-FR" sz="2000" b="1" dirty="0" err="1">
                <a:solidFill>
                  <a:schemeClr val="tx2">
                    <a:lumMod val="90000"/>
                    <a:lumOff val="10000"/>
                  </a:schemeClr>
                </a:solidFill>
                <a:latin typeface="+mn-lt"/>
              </a:rPr>
              <a:t>Deposition</a:t>
            </a:r>
            <a:r>
              <a:rPr lang="fr-FR" sz="2000" b="1" dirty="0">
                <a:solidFill>
                  <a:schemeClr val="tx2">
                    <a:lumMod val="90000"/>
                    <a:lumOff val="10000"/>
                  </a:schemeClr>
                </a:solidFill>
                <a:latin typeface="+mn-lt"/>
              </a:rPr>
              <a:t> </a:t>
            </a:r>
          </a:p>
          <a:p>
            <a:pPr>
              <a:defRPr/>
            </a:pPr>
            <a:r>
              <a:rPr lang="en-US" b="1" i="1" dirty="0">
                <a:solidFill>
                  <a:schemeClr val="accent1"/>
                </a:solidFill>
                <a:latin typeface="+mn-lt"/>
              </a:rPr>
              <a:t>            </a:t>
            </a:r>
            <a:r>
              <a:rPr lang="en-US" b="1" i="1" dirty="0">
                <a:solidFill>
                  <a:schemeClr val="tx2">
                    <a:lumMod val="90000"/>
                    <a:lumOff val="10000"/>
                  </a:schemeClr>
                </a:solidFill>
                <a:latin typeface="+mn-lt"/>
              </a:rPr>
              <a:t> </a:t>
            </a:r>
          </a:p>
          <a:p>
            <a:pPr>
              <a:defRPr/>
            </a:pPr>
            <a:r>
              <a:rPr lang="en-US" b="1" i="1" dirty="0">
                <a:solidFill>
                  <a:schemeClr val="tx2">
                    <a:lumMod val="90000"/>
                    <a:lumOff val="10000"/>
                  </a:schemeClr>
                </a:solidFill>
                <a:latin typeface="+mn-lt"/>
              </a:rPr>
              <a:t>                                    1989-1991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929188"/>
            <a:ext cx="8183562" cy="676275"/>
          </a:xfrm>
        </p:spPr>
        <p:txBody>
          <a:bodyPr/>
          <a:lstStyle/>
          <a:p>
            <a:pPr>
              <a:defRPr/>
            </a:pPr>
            <a:endParaRPr lang="en-US" dirty="0"/>
          </a:p>
        </p:txBody>
      </p:sp>
      <p:sp>
        <p:nvSpPr>
          <p:cNvPr id="23555" name="Text Placeholder 2"/>
          <p:cNvSpPr>
            <a:spLocks noGrp="1"/>
          </p:cNvSpPr>
          <p:nvPr>
            <p:ph type="body" idx="1"/>
          </p:nvPr>
        </p:nvSpPr>
        <p:spPr>
          <a:xfrm>
            <a:off x="468313" y="5624513"/>
            <a:ext cx="8218487" cy="776287"/>
          </a:xfrm>
        </p:spPr>
        <p:txBody>
          <a:bodyPr/>
          <a:lstStyle/>
          <a:p>
            <a:pPr marR="0">
              <a:spcBef>
                <a:spcPct val="0"/>
              </a:spcBef>
              <a:spcAft>
                <a:spcPct val="0"/>
              </a:spcAft>
            </a:pPr>
            <a:r>
              <a:rPr lang="en-US" b="1" i="1" smtClean="0">
                <a:solidFill>
                  <a:srgbClr val="B95C00"/>
                </a:solidFill>
              </a:rPr>
              <a:t>Source: National Atmospheric Deposition Program, 2007</a:t>
            </a:r>
          </a:p>
          <a:p>
            <a:pPr marR="0">
              <a:spcBef>
                <a:spcPct val="0"/>
              </a:spcBef>
              <a:spcAft>
                <a:spcPct val="0"/>
              </a:spcAft>
            </a:pPr>
            <a:r>
              <a:rPr lang="en-US" sz="1200" smtClean="0">
                <a:solidFill>
                  <a:srgbClr val="B95C00"/>
                </a:solidFill>
              </a:rPr>
              <a:t>http://www.epa.gov/eroeweb1/pdf/roe_hd_layout_508.pdf</a:t>
            </a:r>
          </a:p>
        </p:txBody>
      </p:sp>
      <p:pic>
        <p:nvPicPr>
          <p:cNvPr id="23556" name="Picture 3"/>
          <p:cNvPicPr>
            <a:picLocks noChangeAspect="1" noChangeArrowheads="1"/>
          </p:cNvPicPr>
          <p:nvPr/>
        </p:nvPicPr>
        <p:blipFill>
          <a:blip r:embed="rId2" cstate="print"/>
          <a:srcRect/>
          <a:stretch>
            <a:fillRect/>
          </a:stretch>
        </p:blipFill>
        <p:spPr bwMode="auto">
          <a:xfrm>
            <a:off x="2590800" y="1676400"/>
            <a:ext cx="3657600" cy="2352675"/>
          </a:xfrm>
          <a:prstGeom prst="rect">
            <a:avLst/>
          </a:prstGeom>
          <a:noFill/>
          <a:ln w="9525">
            <a:noFill/>
            <a:miter lim="800000"/>
            <a:headEnd/>
            <a:tailEnd/>
          </a:ln>
        </p:spPr>
      </p:pic>
      <p:sp>
        <p:nvSpPr>
          <p:cNvPr id="6" name="Rectangle 5"/>
          <p:cNvSpPr/>
          <p:nvPr/>
        </p:nvSpPr>
        <p:spPr>
          <a:xfrm>
            <a:off x="762000" y="533400"/>
            <a:ext cx="7543800" cy="954088"/>
          </a:xfrm>
          <a:prstGeom prst="rect">
            <a:avLst/>
          </a:prstGeom>
        </p:spPr>
        <p:txBody>
          <a:bodyPr>
            <a:spAutoFit/>
          </a:bodyPr>
          <a:lstStyle/>
          <a:p>
            <a:pPr algn="ctr">
              <a:defRPr/>
            </a:pPr>
            <a:r>
              <a:rPr lang="fr-FR" sz="2000" b="1" dirty="0" err="1">
                <a:solidFill>
                  <a:schemeClr val="tx2">
                    <a:lumMod val="90000"/>
                    <a:lumOff val="10000"/>
                  </a:schemeClr>
                </a:solidFill>
                <a:latin typeface="+mn-lt"/>
              </a:rPr>
              <a:t>Wet</a:t>
            </a:r>
            <a:r>
              <a:rPr lang="fr-FR" sz="2000" b="1" dirty="0">
                <a:solidFill>
                  <a:schemeClr val="tx2">
                    <a:lumMod val="90000"/>
                    <a:lumOff val="10000"/>
                  </a:schemeClr>
                </a:solidFill>
                <a:latin typeface="+mn-lt"/>
              </a:rPr>
              <a:t> Sulfate </a:t>
            </a:r>
            <a:r>
              <a:rPr lang="fr-FR" sz="2000" b="1" dirty="0" err="1">
                <a:solidFill>
                  <a:schemeClr val="tx2">
                    <a:lumMod val="90000"/>
                    <a:lumOff val="10000"/>
                  </a:schemeClr>
                </a:solidFill>
                <a:latin typeface="+mn-lt"/>
              </a:rPr>
              <a:t>Deposition</a:t>
            </a:r>
            <a:r>
              <a:rPr lang="fr-FR" sz="2000" b="1" dirty="0">
                <a:solidFill>
                  <a:schemeClr val="tx2">
                    <a:lumMod val="90000"/>
                    <a:lumOff val="10000"/>
                  </a:schemeClr>
                </a:solidFill>
                <a:latin typeface="+mn-lt"/>
              </a:rPr>
              <a:t> </a:t>
            </a:r>
          </a:p>
          <a:p>
            <a:pPr>
              <a:defRPr/>
            </a:pPr>
            <a:r>
              <a:rPr lang="en-US" b="1" i="1" dirty="0">
                <a:solidFill>
                  <a:schemeClr val="accent1"/>
                </a:solidFill>
                <a:latin typeface="+mn-lt"/>
              </a:rPr>
              <a:t>            </a:t>
            </a:r>
            <a:r>
              <a:rPr lang="en-US" b="1" i="1" dirty="0">
                <a:solidFill>
                  <a:schemeClr val="tx2">
                    <a:lumMod val="90000"/>
                    <a:lumOff val="10000"/>
                  </a:schemeClr>
                </a:solidFill>
                <a:latin typeface="+mn-lt"/>
              </a:rPr>
              <a:t> </a:t>
            </a:r>
          </a:p>
          <a:p>
            <a:pPr>
              <a:defRPr/>
            </a:pPr>
            <a:r>
              <a:rPr lang="en-US" b="1" i="1" dirty="0">
                <a:solidFill>
                  <a:schemeClr val="tx2">
                    <a:lumMod val="90000"/>
                    <a:lumOff val="10000"/>
                  </a:schemeClr>
                </a:solidFill>
                <a:latin typeface="+mn-lt"/>
              </a:rPr>
              <a:t>	                        2004-2006</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929188"/>
            <a:ext cx="8183562" cy="676275"/>
          </a:xfrm>
        </p:spPr>
        <p:txBody>
          <a:bodyPr/>
          <a:lstStyle/>
          <a:p>
            <a:pPr>
              <a:defRPr/>
            </a:pPr>
            <a:endParaRPr lang="en-US" dirty="0"/>
          </a:p>
        </p:txBody>
      </p:sp>
      <p:sp>
        <p:nvSpPr>
          <p:cNvPr id="24579" name="Text Placeholder 2"/>
          <p:cNvSpPr>
            <a:spLocks noGrp="1"/>
          </p:cNvSpPr>
          <p:nvPr>
            <p:ph type="body" idx="1"/>
          </p:nvPr>
        </p:nvSpPr>
        <p:spPr>
          <a:xfrm>
            <a:off x="468313" y="5624513"/>
            <a:ext cx="8218487" cy="776287"/>
          </a:xfrm>
        </p:spPr>
        <p:txBody>
          <a:bodyPr/>
          <a:lstStyle/>
          <a:p>
            <a:pPr marR="0">
              <a:spcBef>
                <a:spcPct val="0"/>
              </a:spcBef>
              <a:spcAft>
                <a:spcPct val="0"/>
              </a:spcAft>
            </a:pPr>
            <a:r>
              <a:rPr lang="en-US" b="1" i="1" smtClean="0">
                <a:solidFill>
                  <a:srgbClr val="B95C00"/>
                </a:solidFill>
              </a:rPr>
              <a:t>Source: National Atmospheric Deposition Program, 2007</a:t>
            </a:r>
          </a:p>
          <a:p>
            <a:pPr marR="0">
              <a:spcBef>
                <a:spcPct val="0"/>
              </a:spcBef>
              <a:spcAft>
                <a:spcPct val="0"/>
              </a:spcAft>
            </a:pPr>
            <a:r>
              <a:rPr lang="en-US" sz="1200" smtClean="0">
                <a:solidFill>
                  <a:srgbClr val="B95C00"/>
                </a:solidFill>
              </a:rPr>
              <a:t>http://www.epa.gov/eroeweb1/pdf/roe_hd_layout_508.pdf</a:t>
            </a:r>
          </a:p>
        </p:txBody>
      </p:sp>
      <p:pic>
        <p:nvPicPr>
          <p:cNvPr id="24580" name="Picture 2"/>
          <p:cNvPicPr>
            <a:picLocks noChangeAspect="1" noChangeArrowheads="1"/>
          </p:cNvPicPr>
          <p:nvPr/>
        </p:nvPicPr>
        <p:blipFill>
          <a:blip r:embed="rId2" cstate="print"/>
          <a:srcRect/>
          <a:stretch>
            <a:fillRect/>
          </a:stretch>
        </p:blipFill>
        <p:spPr bwMode="auto">
          <a:xfrm>
            <a:off x="762000" y="1600200"/>
            <a:ext cx="3648075" cy="2381250"/>
          </a:xfrm>
          <a:prstGeom prst="rect">
            <a:avLst/>
          </a:prstGeom>
          <a:noFill/>
          <a:ln w="9525">
            <a:noFill/>
            <a:miter lim="800000"/>
            <a:headEnd/>
            <a:tailEnd/>
          </a:ln>
        </p:spPr>
      </p:pic>
      <p:pic>
        <p:nvPicPr>
          <p:cNvPr id="24581" name="Picture 3"/>
          <p:cNvPicPr>
            <a:picLocks noChangeAspect="1" noChangeArrowheads="1"/>
          </p:cNvPicPr>
          <p:nvPr/>
        </p:nvPicPr>
        <p:blipFill>
          <a:blip r:embed="rId3" cstate="print"/>
          <a:srcRect/>
          <a:stretch>
            <a:fillRect/>
          </a:stretch>
        </p:blipFill>
        <p:spPr bwMode="auto">
          <a:xfrm>
            <a:off x="4724400" y="1600200"/>
            <a:ext cx="3600450" cy="2352675"/>
          </a:xfrm>
          <a:prstGeom prst="rect">
            <a:avLst/>
          </a:prstGeom>
          <a:noFill/>
          <a:ln w="9525">
            <a:noFill/>
            <a:miter lim="800000"/>
            <a:headEnd/>
            <a:tailEnd/>
          </a:ln>
        </p:spPr>
      </p:pic>
      <p:sp>
        <p:nvSpPr>
          <p:cNvPr id="6" name="Rectangle 5"/>
          <p:cNvSpPr/>
          <p:nvPr/>
        </p:nvSpPr>
        <p:spPr>
          <a:xfrm>
            <a:off x="762000" y="533400"/>
            <a:ext cx="7543800" cy="954088"/>
          </a:xfrm>
          <a:prstGeom prst="rect">
            <a:avLst/>
          </a:prstGeom>
        </p:spPr>
        <p:txBody>
          <a:bodyPr>
            <a:spAutoFit/>
          </a:bodyPr>
          <a:lstStyle/>
          <a:p>
            <a:pPr algn="ctr">
              <a:defRPr/>
            </a:pPr>
            <a:r>
              <a:rPr lang="fr-FR" sz="2000" b="1" dirty="0" err="1">
                <a:solidFill>
                  <a:schemeClr val="tx2">
                    <a:lumMod val="90000"/>
                    <a:lumOff val="10000"/>
                  </a:schemeClr>
                </a:solidFill>
                <a:latin typeface="+mn-lt"/>
              </a:rPr>
              <a:t>Wet</a:t>
            </a:r>
            <a:r>
              <a:rPr lang="fr-FR" sz="2000" b="1" dirty="0">
                <a:solidFill>
                  <a:schemeClr val="tx2">
                    <a:lumMod val="90000"/>
                    <a:lumOff val="10000"/>
                  </a:schemeClr>
                </a:solidFill>
                <a:latin typeface="+mn-lt"/>
              </a:rPr>
              <a:t> Sulfate </a:t>
            </a:r>
            <a:r>
              <a:rPr lang="fr-FR" sz="2000" b="1" dirty="0" err="1">
                <a:solidFill>
                  <a:schemeClr val="tx2">
                    <a:lumMod val="90000"/>
                    <a:lumOff val="10000"/>
                  </a:schemeClr>
                </a:solidFill>
                <a:latin typeface="+mn-lt"/>
              </a:rPr>
              <a:t>Deposition</a:t>
            </a:r>
            <a:r>
              <a:rPr lang="fr-FR" sz="2000" b="1" dirty="0">
                <a:solidFill>
                  <a:schemeClr val="tx2">
                    <a:lumMod val="90000"/>
                    <a:lumOff val="10000"/>
                  </a:schemeClr>
                </a:solidFill>
                <a:latin typeface="+mn-lt"/>
              </a:rPr>
              <a:t> </a:t>
            </a:r>
          </a:p>
          <a:p>
            <a:pPr>
              <a:defRPr/>
            </a:pPr>
            <a:r>
              <a:rPr lang="en-US" b="1" i="1" dirty="0">
                <a:solidFill>
                  <a:schemeClr val="accent1"/>
                </a:solidFill>
                <a:latin typeface="+mn-lt"/>
              </a:rPr>
              <a:t>            </a:t>
            </a:r>
            <a:r>
              <a:rPr lang="en-US" b="1" i="1" dirty="0">
                <a:solidFill>
                  <a:schemeClr val="tx2">
                    <a:lumMod val="90000"/>
                    <a:lumOff val="10000"/>
                  </a:schemeClr>
                </a:solidFill>
                <a:latin typeface="+mn-lt"/>
              </a:rPr>
              <a:t> </a:t>
            </a:r>
          </a:p>
          <a:p>
            <a:pPr>
              <a:defRPr/>
            </a:pPr>
            <a:r>
              <a:rPr lang="en-US" b="1" i="1" dirty="0">
                <a:solidFill>
                  <a:schemeClr val="tx2">
                    <a:lumMod val="90000"/>
                    <a:lumOff val="10000"/>
                  </a:schemeClr>
                </a:solidFill>
                <a:latin typeface="+mn-lt"/>
              </a:rPr>
              <a:t>	1989-1991                                   2004-2006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Background</a:t>
            </a:r>
            <a:endParaRPr lang="en-US" dirty="0"/>
          </a:p>
        </p:txBody>
      </p:sp>
      <p:sp>
        <p:nvSpPr>
          <p:cNvPr id="7171" name="Text Placeholder 4"/>
          <p:cNvSpPr>
            <a:spLocks noGrp="1"/>
          </p:cNvSpPr>
          <p:nvPr>
            <p:ph type="body" idx="1"/>
          </p:nvPr>
        </p:nvSpPr>
        <p:spPr>
          <a:xfrm>
            <a:off x="468313" y="1600200"/>
            <a:ext cx="8183562" cy="4445000"/>
          </a:xfrm>
        </p:spPr>
        <p:txBody>
          <a:bodyPr/>
          <a:lstStyle/>
          <a:p>
            <a:pPr marL="0" lvl="2" indent="0" eaLnBrk="1" hangingPunct="1">
              <a:spcBef>
                <a:spcPct val="0"/>
              </a:spcBef>
              <a:buClr>
                <a:schemeClr val="accent1"/>
              </a:buClr>
              <a:buSzPct val="80000"/>
              <a:defRPr/>
            </a:pPr>
            <a:r>
              <a:rPr lang="en-US" sz="1800" i="1" dirty="0" smtClean="0">
                <a:solidFill>
                  <a:srgbClr val="B95C00"/>
                </a:solidFill>
              </a:rPr>
              <a:t>Sulfur Dioxide:  </a:t>
            </a:r>
            <a:r>
              <a:rPr lang="en-US" sz="1800" dirty="0" smtClean="0">
                <a:solidFill>
                  <a:srgbClr val="B95C00"/>
                </a:solidFill>
              </a:rPr>
              <a:t>chemical compound (SO</a:t>
            </a:r>
            <a:r>
              <a:rPr lang="en-US" sz="1100" dirty="0" smtClean="0">
                <a:solidFill>
                  <a:srgbClr val="B95C00"/>
                </a:solidFill>
              </a:rPr>
              <a:t>2</a:t>
            </a:r>
            <a:r>
              <a:rPr lang="en-US" sz="1800" dirty="0" smtClean="0">
                <a:solidFill>
                  <a:srgbClr val="B95C00"/>
                </a:solidFill>
              </a:rPr>
              <a:t>). </a:t>
            </a:r>
          </a:p>
          <a:p>
            <a:pPr marL="0" lvl="2" indent="0" eaLnBrk="1" hangingPunct="1">
              <a:spcBef>
                <a:spcPct val="0"/>
              </a:spcBef>
              <a:buClr>
                <a:schemeClr val="accent1"/>
              </a:buClr>
              <a:buSzPct val="80000"/>
              <a:defRPr/>
            </a:pPr>
            <a:endParaRPr lang="en-US" sz="1800" i="1" dirty="0" smtClean="0">
              <a:solidFill>
                <a:srgbClr val="B95C00"/>
              </a:solidFill>
            </a:endParaRPr>
          </a:p>
          <a:p>
            <a:pPr marL="0" lvl="2" indent="0" eaLnBrk="1" hangingPunct="1">
              <a:spcBef>
                <a:spcPct val="0"/>
              </a:spcBef>
              <a:buClr>
                <a:schemeClr val="accent1"/>
              </a:buClr>
              <a:buSzPct val="80000"/>
              <a:defRPr/>
            </a:pPr>
            <a:r>
              <a:rPr lang="en-US" sz="1800" i="1" dirty="0" smtClean="0">
                <a:solidFill>
                  <a:srgbClr val="B95C00"/>
                </a:solidFill>
              </a:rPr>
              <a:t>Acid Rain</a:t>
            </a:r>
            <a:r>
              <a:rPr lang="en-US" sz="1800" dirty="0" smtClean="0">
                <a:solidFill>
                  <a:srgbClr val="B95C00"/>
                </a:solidFill>
              </a:rPr>
              <a:t>: forms when sulfur dioxide particles combine in the atmosphere, creates sulfuric acid. </a:t>
            </a:r>
          </a:p>
          <a:p>
            <a:pPr marR="0" eaLnBrk="1" hangingPunct="1">
              <a:spcBef>
                <a:spcPct val="0"/>
              </a:spcBef>
              <a:spcAft>
                <a:spcPct val="0"/>
              </a:spcAft>
              <a:defRPr/>
            </a:pPr>
            <a:endParaRPr lang="en-US" dirty="0" smtClean="0">
              <a:solidFill>
                <a:srgbClr val="B95C00"/>
              </a:solidFill>
            </a:endParaRPr>
          </a:p>
          <a:p>
            <a:pPr marL="0" lvl="2" indent="0" eaLnBrk="1" hangingPunct="1">
              <a:spcBef>
                <a:spcPct val="0"/>
              </a:spcBef>
              <a:buClr>
                <a:schemeClr val="accent1"/>
              </a:buClr>
              <a:buSzPct val="80000"/>
              <a:defRPr/>
            </a:pPr>
            <a:r>
              <a:rPr lang="en-US" sz="1800" i="1" dirty="0" smtClean="0">
                <a:solidFill>
                  <a:srgbClr val="B95C00"/>
                </a:solidFill>
              </a:rPr>
              <a:t>Environmental concern</a:t>
            </a:r>
            <a:r>
              <a:rPr lang="en-US" sz="1800" dirty="0" smtClean="0">
                <a:solidFill>
                  <a:srgbClr val="B95C00"/>
                </a:solidFill>
              </a:rPr>
              <a:t>: Affects health (upper respiratory diseases), damages ecosystems due to increased acidity levels, deteriorates historical landmarks, buildings.</a:t>
            </a:r>
          </a:p>
          <a:p>
            <a:pPr marL="0" lvl="2" indent="0" eaLnBrk="1" hangingPunct="1">
              <a:spcBef>
                <a:spcPct val="0"/>
              </a:spcBef>
              <a:buClr>
                <a:schemeClr val="accent1"/>
              </a:buClr>
              <a:buSzPct val="80000"/>
              <a:defRPr/>
            </a:pPr>
            <a:endParaRPr lang="en-US" sz="1800" dirty="0" smtClean="0">
              <a:solidFill>
                <a:srgbClr val="B95C00"/>
              </a:solidFill>
            </a:endParaRPr>
          </a:p>
          <a:p>
            <a:pPr marL="0" lvl="2" indent="0" eaLnBrk="1" hangingPunct="1">
              <a:spcBef>
                <a:spcPct val="0"/>
              </a:spcBef>
              <a:buClr>
                <a:schemeClr val="accent1"/>
              </a:buClr>
              <a:buSzPct val="80000"/>
              <a:defRPr/>
            </a:pPr>
            <a:r>
              <a:rPr lang="en-US" sz="1800" dirty="0" smtClean="0">
                <a:solidFill>
                  <a:srgbClr val="B95C00"/>
                </a:solidFill>
              </a:rPr>
              <a:t>Major source of SO</a:t>
            </a:r>
            <a:r>
              <a:rPr lang="en-US" sz="1100" dirty="0" smtClean="0">
                <a:solidFill>
                  <a:srgbClr val="B95C00"/>
                </a:solidFill>
              </a:rPr>
              <a:t>2</a:t>
            </a:r>
            <a:r>
              <a:rPr lang="en-US" sz="1800" dirty="0" smtClean="0">
                <a:solidFill>
                  <a:srgbClr val="B95C00"/>
                </a:solidFill>
              </a:rPr>
              <a:t> pollution comes from the burning of coal.</a:t>
            </a:r>
          </a:p>
          <a:p>
            <a:pPr marL="0" lvl="2" indent="0" eaLnBrk="1" hangingPunct="1">
              <a:spcBef>
                <a:spcPct val="0"/>
              </a:spcBef>
              <a:buClr>
                <a:schemeClr val="accent1"/>
              </a:buClr>
              <a:buSzPct val="80000"/>
              <a:defRPr/>
            </a:pPr>
            <a:r>
              <a:rPr lang="en-US" sz="1800" dirty="0" smtClean="0">
                <a:solidFill>
                  <a:srgbClr val="B95C00"/>
                </a:solidFill>
              </a:rPr>
              <a:t>        </a:t>
            </a:r>
            <a:r>
              <a:rPr lang="en-US" sz="1800" dirty="0" smtClean="0">
                <a:solidFill>
                  <a:srgbClr val="FF0000"/>
                </a:solidFill>
              </a:rPr>
              <a:t>-</a:t>
            </a:r>
            <a:r>
              <a:rPr lang="en-US" sz="1800" dirty="0" smtClean="0">
                <a:solidFill>
                  <a:srgbClr val="B95C00"/>
                </a:solidFill>
              </a:rPr>
              <a:t> </a:t>
            </a:r>
            <a:r>
              <a:rPr lang="en-US" sz="1800" dirty="0" smtClean="0">
                <a:solidFill>
                  <a:srgbClr val="898989"/>
                </a:solidFill>
              </a:rPr>
              <a:t>Power generation plants are the top polluters</a:t>
            </a:r>
            <a:r>
              <a:rPr lang="en-US" sz="1800" dirty="0" smtClean="0">
                <a:solidFill>
                  <a:srgbClr val="B95C00"/>
                </a:solidFill>
              </a:rPr>
              <a:t>				</a:t>
            </a:r>
            <a:endParaRPr lang="en-US" sz="2000" dirty="0" smtClean="0">
              <a:solidFill>
                <a:srgbClr val="B95C00"/>
              </a:solidFill>
            </a:endParaRPr>
          </a:p>
          <a:p>
            <a:pPr lvl="2" eaLnBrk="1" hangingPunct="1">
              <a:defRPr/>
            </a:pPr>
            <a:endParaRPr lang="en-US" sz="1800" dirty="0" smtClean="0">
              <a:solidFill>
                <a:srgbClr val="898989"/>
              </a:solidFill>
            </a:endParaRPr>
          </a:p>
          <a:p>
            <a:pPr lvl="2" eaLnBrk="1" hangingPunct="1">
              <a:buFontTx/>
              <a:buChar char="-"/>
              <a:defRPr/>
            </a:pPr>
            <a:endParaRPr lang="en-US" sz="1800" dirty="0" smtClean="0">
              <a:solidFill>
                <a:srgbClr val="898989"/>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Background</a:t>
            </a:r>
            <a:endParaRPr lang="en-US" dirty="0"/>
          </a:p>
        </p:txBody>
      </p:sp>
      <p:sp>
        <p:nvSpPr>
          <p:cNvPr id="7171" name="Text Placeholder 4"/>
          <p:cNvSpPr>
            <a:spLocks noGrp="1"/>
          </p:cNvSpPr>
          <p:nvPr>
            <p:ph type="body" idx="1"/>
          </p:nvPr>
        </p:nvSpPr>
        <p:spPr>
          <a:xfrm>
            <a:off x="468313" y="1600200"/>
            <a:ext cx="8183562" cy="4445000"/>
          </a:xfrm>
        </p:spPr>
        <p:txBody>
          <a:bodyPr/>
          <a:lstStyle/>
          <a:p>
            <a:pPr marL="0" lvl="2" indent="0" eaLnBrk="1" hangingPunct="1">
              <a:spcBef>
                <a:spcPct val="0"/>
              </a:spcBef>
              <a:buClr>
                <a:schemeClr val="accent1"/>
              </a:buClr>
              <a:buSzPct val="80000"/>
              <a:defRPr/>
            </a:pPr>
            <a:r>
              <a:rPr lang="en-US" sz="2000" i="1" dirty="0" smtClean="0">
                <a:solidFill>
                  <a:srgbClr val="B95C00"/>
                </a:solidFill>
              </a:rPr>
              <a:t>1990 Clean Air Act </a:t>
            </a:r>
          </a:p>
          <a:p>
            <a:pPr lvl="1" eaLnBrk="1" hangingPunct="1">
              <a:buFont typeface="Arial" charset="0"/>
              <a:buChar char="•"/>
              <a:defRPr/>
            </a:pPr>
            <a:r>
              <a:rPr lang="en-US" sz="2000" dirty="0" smtClean="0">
                <a:solidFill>
                  <a:srgbClr val="898989"/>
                </a:solidFill>
              </a:rPr>
              <a:t>Congressional effort to improve national ambient air quality standards.</a:t>
            </a:r>
          </a:p>
          <a:p>
            <a:pPr lvl="1" eaLnBrk="1" hangingPunct="1">
              <a:buFont typeface="Arial" charset="0"/>
              <a:buChar char="•"/>
              <a:defRPr/>
            </a:pPr>
            <a:r>
              <a:rPr lang="en-US" sz="2000" u="sng" dirty="0" smtClean="0">
                <a:solidFill>
                  <a:srgbClr val="898989"/>
                </a:solidFill>
              </a:rPr>
              <a:t>Title IV </a:t>
            </a:r>
            <a:r>
              <a:rPr lang="en-US" sz="2000" dirty="0" smtClean="0">
                <a:solidFill>
                  <a:srgbClr val="898989"/>
                </a:solidFill>
              </a:rPr>
              <a:t>: </a:t>
            </a:r>
            <a:r>
              <a:rPr lang="en-US" sz="2000" i="1" dirty="0" smtClean="0">
                <a:solidFill>
                  <a:srgbClr val="898989"/>
                </a:solidFill>
              </a:rPr>
              <a:t>Acid Rain Program</a:t>
            </a:r>
          </a:p>
          <a:p>
            <a:pPr lvl="2" eaLnBrk="1" hangingPunct="1">
              <a:defRPr/>
            </a:pPr>
            <a:r>
              <a:rPr lang="en-US" sz="1800" dirty="0" smtClean="0">
                <a:solidFill>
                  <a:srgbClr val="FF0000"/>
                </a:solidFill>
              </a:rPr>
              <a:t>-</a:t>
            </a:r>
            <a:r>
              <a:rPr lang="en-US" sz="1800" dirty="0" smtClean="0">
                <a:solidFill>
                  <a:srgbClr val="898989"/>
                </a:solidFill>
              </a:rPr>
              <a:t> Specifically aimed at reducing sulfur dioxide (SO</a:t>
            </a:r>
            <a:r>
              <a:rPr lang="en-US" sz="1800" baseline="-25000" dirty="0" smtClean="0">
                <a:solidFill>
                  <a:srgbClr val="898989"/>
                </a:solidFill>
              </a:rPr>
              <a:t>2</a:t>
            </a:r>
            <a:r>
              <a:rPr lang="en-US" sz="1800" dirty="0" smtClean="0">
                <a:solidFill>
                  <a:srgbClr val="898989"/>
                </a:solidFill>
              </a:rPr>
              <a:t>) levels.</a:t>
            </a:r>
          </a:p>
          <a:p>
            <a:pPr lvl="2" eaLnBrk="1" hangingPunct="1">
              <a:defRPr/>
            </a:pPr>
            <a:r>
              <a:rPr lang="en-US" sz="1800" dirty="0" smtClean="0">
                <a:solidFill>
                  <a:srgbClr val="FF0000"/>
                </a:solidFill>
              </a:rPr>
              <a:t>-</a:t>
            </a:r>
            <a:r>
              <a:rPr lang="en-US" sz="1800" dirty="0" smtClean="0">
                <a:solidFill>
                  <a:srgbClr val="898989"/>
                </a:solidFill>
              </a:rPr>
              <a:t> Implements cap-and-trade policy to achieve this</a:t>
            </a:r>
          </a:p>
          <a:p>
            <a:pPr lvl="2" eaLnBrk="1" hangingPunct="1">
              <a:buFontTx/>
              <a:buChar char="-"/>
              <a:defRPr/>
            </a:pPr>
            <a:endParaRPr lang="en-US" sz="1800" dirty="0" smtClean="0">
              <a:solidFill>
                <a:srgbClr val="898989"/>
              </a:solidFill>
            </a:endParaRPr>
          </a:p>
          <a:p>
            <a:pPr lvl="2" eaLnBrk="1" hangingPunct="1">
              <a:buFontTx/>
              <a:buChar char="-"/>
              <a:defRPr/>
            </a:pPr>
            <a:endParaRPr lang="en-US" sz="1800" dirty="0" smtClean="0">
              <a:solidFill>
                <a:srgbClr val="898989"/>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228600"/>
            <a:ext cx="9144000" cy="1219200"/>
          </a:xfrm>
        </p:spPr>
        <p:txBody>
          <a:bodyPr/>
          <a:lstStyle/>
          <a:p>
            <a:pPr algn="ctr" eaLnBrk="1" fontAlgn="auto" hangingPunct="1">
              <a:spcAft>
                <a:spcPts val="0"/>
              </a:spcAft>
              <a:defRPr/>
            </a:pPr>
            <a:r>
              <a:rPr lang="en-US" sz="2800" dirty="0" smtClean="0">
                <a:solidFill>
                  <a:schemeClr val="accent1">
                    <a:tint val="88000"/>
                    <a:satMod val="150000"/>
                  </a:schemeClr>
                </a:solidFill>
              </a:rPr>
              <a:t> SO</a:t>
            </a:r>
            <a:r>
              <a:rPr lang="en-US" sz="1200" dirty="0" smtClean="0">
                <a:solidFill>
                  <a:schemeClr val="accent1">
                    <a:tint val="88000"/>
                    <a:satMod val="150000"/>
                  </a:schemeClr>
                </a:solidFill>
              </a:rPr>
              <a:t>2</a:t>
            </a:r>
            <a:r>
              <a:rPr lang="en-US" sz="2800" dirty="0" smtClean="0">
                <a:solidFill>
                  <a:schemeClr val="accent1">
                    <a:tint val="88000"/>
                    <a:satMod val="150000"/>
                  </a:schemeClr>
                </a:solidFill>
              </a:rPr>
              <a:t> Pollution Rates Nationwide</a:t>
            </a:r>
            <a:endParaRPr lang="en-US" sz="2800" dirty="0">
              <a:solidFill>
                <a:schemeClr val="accent1">
                  <a:tint val="88000"/>
                  <a:satMod val="150000"/>
                </a:schemeClr>
              </a:solidFill>
            </a:endParaRPr>
          </a:p>
        </p:txBody>
      </p:sp>
      <p:pic>
        <p:nvPicPr>
          <p:cNvPr id="9219" name="Picture 10" descr="C:\Users\Josh Verseman\AppData\Local\Microsoft\Windows\Temporary Internet Files\Low\Content.IE5\443OMLCQ\GDM_graph[1].png"/>
          <p:cNvPicPr>
            <a:picLocks noChangeAspect="1" noChangeArrowheads="1"/>
          </p:cNvPicPr>
          <p:nvPr/>
        </p:nvPicPr>
        <p:blipFill>
          <a:blip r:embed="rId3" cstate="print"/>
          <a:srcRect/>
          <a:stretch>
            <a:fillRect/>
          </a:stretch>
        </p:blipFill>
        <p:spPr bwMode="auto">
          <a:xfrm>
            <a:off x="1447800" y="1600200"/>
            <a:ext cx="5943600" cy="4010025"/>
          </a:xfrm>
          <a:prstGeom prst="rect">
            <a:avLst/>
          </a:prstGeom>
          <a:blipFill dpi="0" rotWithShape="1">
            <a:blip r:embed="rId4" cstate="print"/>
            <a:srcRect/>
            <a:tile tx="0" ty="0" sx="100000" sy="100000" flip="none" algn="tl"/>
          </a:blipFill>
          <a:ln w="9525">
            <a:noFill/>
            <a:miter lim="800000"/>
            <a:headEnd/>
            <a:tailEnd/>
          </a:ln>
        </p:spPr>
      </p:pic>
      <p:sp>
        <p:nvSpPr>
          <p:cNvPr id="9220" name="Rectangle 4"/>
          <p:cNvSpPr>
            <a:spLocks noChangeArrowheads="1"/>
          </p:cNvSpPr>
          <p:nvPr/>
        </p:nvSpPr>
        <p:spPr bwMode="auto">
          <a:xfrm>
            <a:off x="1447800" y="6477000"/>
            <a:ext cx="6400800" cy="276225"/>
          </a:xfrm>
          <a:prstGeom prst="rect">
            <a:avLst/>
          </a:prstGeom>
          <a:noFill/>
          <a:ln w="9525">
            <a:noFill/>
            <a:miter lim="800000"/>
            <a:headEnd/>
            <a:tailEnd/>
          </a:ln>
        </p:spPr>
        <p:txBody>
          <a:bodyPr>
            <a:spAutoFit/>
          </a:bodyPr>
          <a:lstStyle/>
          <a:p>
            <a:pPr algn="ctr"/>
            <a:endParaRPr lang="en-US" sz="600" u="sng">
              <a:hlinkClick r:id="rId5"/>
            </a:endParaRPr>
          </a:p>
          <a:p>
            <a:pPr algn="ctr"/>
            <a:r>
              <a:rPr lang="en-US" sz="600" u="sng">
                <a:hlinkClick r:id="rId5"/>
              </a:rPr>
              <a:t>http://camddataandmaps.epa.gov/gdm/index.cfm?fuseaction=emissions.prepackaged_select</a:t>
            </a:r>
            <a:endParaRPr lang="en-US" sz="600"/>
          </a:p>
        </p:txBody>
      </p:sp>
      <p:sp>
        <p:nvSpPr>
          <p:cNvPr id="7" name="Rectangle 6"/>
          <p:cNvSpPr/>
          <p:nvPr/>
        </p:nvSpPr>
        <p:spPr>
          <a:xfrm>
            <a:off x="2895600" y="3124200"/>
            <a:ext cx="304800" cy="2057400"/>
          </a:xfrm>
          <a:prstGeom prst="rect">
            <a:avLst/>
          </a:prstGeom>
          <a:solidFill>
            <a:schemeClr val="accent4">
              <a:lumMod val="60000"/>
              <a:lumOff val="40000"/>
            </a:schemeClr>
          </a:solidFill>
          <a:ln>
            <a:solidFill>
              <a:schemeClr val="accent4">
                <a:lumMod val="60000"/>
                <a:lumOff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p:cNvCxnSpPr/>
          <p:nvPr/>
        </p:nvCxnSpPr>
        <p:spPr>
          <a:xfrm rot="5400000">
            <a:off x="2897188" y="5638800"/>
            <a:ext cx="303212" cy="1588"/>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20" name="Straight Arrow Connector 19"/>
          <p:cNvCxnSpPr/>
          <p:nvPr/>
        </p:nvCxnSpPr>
        <p:spPr>
          <a:xfrm>
            <a:off x="3048000" y="5791200"/>
            <a:ext cx="381000" cy="158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4" name="TextBox 23"/>
          <p:cNvSpPr txBox="1"/>
          <p:nvPr/>
        </p:nvSpPr>
        <p:spPr>
          <a:xfrm>
            <a:off x="3505200" y="5638800"/>
            <a:ext cx="3508375" cy="307975"/>
          </a:xfrm>
          <a:prstGeom prst="rect">
            <a:avLst/>
          </a:prstGeom>
          <a:noFill/>
        </p:spPr>
        <p:txBody>
          <a:bodyPr wrap="none">
            <a:spAutoFit/>
          </a:bodyPr>
          <a:lstStyle/>
          <a:p>
            <a:pPr>
              <a:defRPr/>
            </a:pPr>
            <a:r>
              <a:rPr lang="en-US" sz="1400" dirty="0">
                <a:solidFill>
                  <a:schemeClr val="tx1">
                    <a:lumMod val="65000"/>
                    <a:lumOff val="35000"/>
                  </a:schemeClr>
                </a:solidFill>
              </a:rPr>
              <a:t>Start of Phase I of the Acid Rain Program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10243" name="Text Placeholder 4"/>
          <p:cNvSpPr>
            <a:spLocks noGrp="1"/>
          </p:cNvSpPr>
          <p:nvPr>
            <p:ph type="body" idx="1"/>
          </p:nvPr>
        </p:nvSpPr>
        <p:spPr>
          <a:xfrm>
            <a:off x="468313" y="1600200"/>
            <a:ext cx="8183562" cy="4445000"/>
          </a:xfrm>
        </p:spPr>
        <p:txBody>
          <a:bodyPr/>
          <a:lstStyle/>
          <a:p>
            <a:pPr marR="0" eaLnBrk="1" hangingPunct="1">
              <a:spcBef>
                <a:spcPct val="0"/>
              </a:spcBef>
              <a:spcAft>
                <a:spcPct val="0"/>
              </a:spcAft>
            </a:pPr>
            <a:r>
              <a:rPr lang="en-US" sz="2800" smtClean="0">
                <a:solidFill>
                  <a:srgbClr val="B95C00"/>
                </a:solidFill>
              </a:rPr>
              <a:t>This research examines the potential loss in output that might result from reactionary strategies adopted by firms under the Acid Rain Program.</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Economic Model</a:t>
            </a:r>
            <a:endParaRPr lang="en-US" dirty="0"/>
          </a:p>
        </p:txBody>
      </p:sp>
      <p:sp>
        <p:nvSpPr>
          <p:cNvPr id="11267" name="Text Placeholder 4"/>
          <p:cNvSpPr>
            <a:spLocks noGrp="1"/>
          </p:cNvSpPr>
          <p:nvPr>
            <p:ph type="body" idx="1"/>
          </p:nvPr>
        </p:nvSpPr>
        <p:spPr>
          <a:xfrm>
            <a:off x="468313" y="1600200"/>
            <a:ext cx="8183562" cy="4445000"/>
          </a:xfrm>
        </p:spPr>
        <p:txBody>
          <a:bodyPr/>
          <a:lstStyle/>
          <a:p>
            <a:pPr marR="0" eaLnBrk="1" hangingPunct="1">
              <a:spcBef>
                <a:spcPct val="0"/>
              </a:spcBef>
              <a:spcAft>
                <a:spcPct val="0"/>
              </a:spcAft>
              <a:buFont typeface="Arial" charset="0"/>
              <a:buChar char="•"/>
            </a:pPr>
            <a:r>
              <a:rPr lang="en-US" sz="2400" smtClean="0">
                <a:solidFill>
                  <a:srgbClr val="B95C00"/>
                </a:solidFill>
              </a:rPr>
              <a:t>Theory predicts that when marginal costs increase  output should decrease</a:t>
            </a:r>
          </a:p>
          <a:p>
            <a:pPr marR="0" eaLnBrk="1" hangingPunct="1">
              <a:spcBef>
                <a:spcPct val="0"/>
              </a:spcBef>
              <a:spcAft>
                <a:spcPct val="0"/>
              </a:spcAft>
              <a:buFont typeface="Arial" charset="0"/>
              <a:buChar char="•"/>
            </a:pPr>
            <a:endParaRPr lang="en-US" sz="2400" smtClean="0">
              <a:solidFill>
                <a:srgbClr val="B95C00"/>
              </a:solidFill>
            </a:endParaRPr>
          </a:p>
          <a:p>
            <a:pPr marR="0" eaLnBrk="1" hangingPunct="1">
              <a:spcBef>
                <a:spcPct val="0"/>
              </a:spcBef>
              <a:spcAft>
                <a:spcPct val="0"/>
              </a:spcAft>
              <a:buFont typeface="Arial" charset="0"/>
              <a:buChar char="•"/>
            </a:pPr>
            <a:r>
              <a:rPr lang="en-US" sz="2400" smtClean="0">
                <a:solidFill>
                  <a:srgbClr val="B95C00"/>
                </a:solidFill>
              </a:rPr>
              <a:t> Increase in Abatement Costs</a:t>
            </a:r>
          </a:p>
          <a:p>
            <a:pPr lvl="1" eaLnBrk="1" hangingPunct="1">
              <a:spcBef>
                <a:spcPct val="0"/>
              </a:spcBef>
            </a:pPr>
            <a:r>
              <a:rPr lang="en-US" sz="2400" smtClean="0">
                <a:solidFill>
                  <a:srgbClr val="B95C00"/>
                </a:solidFill>
              </a:rPr>
              <a:t>-Under the Acid Rain Program a firm has a few options to choose from in order adhere to the pollution restrictions. The abatement costs lead to an increase in marginal costs</a:t>
            </a:r>
          </a:p>
          <a:p>
            <a:pPr marR="0" eaLnBrk="1" hangingPunct="1">
              <a:spcBef>
                <a:spcPct val="0"/>
              </a:spcBef>
              <a:spcAft>
                <a:spcPct val="0"/>
              </a:spcAft>
              <a:buFont typeface="Arial" charset="0"/>
              <a:buChar char="•"/>
            </a:pPr>
            <a:endParaRPr lang="en-US" smtClean="0">
              <a:solidFill>
                <a:srgbClr val="B95C00"/>
              </a:solidFill>
            </a:endParaRPr>
          </a:p>
          <a:p>
            <a:pPr marR="0" eaLnBrk="1" hangingPunct="1">
              <a:spcBef>
                <a:spcPct val="0"/>
              </a:spcBef>
              <a:spcAft>
                <a:spcPct val="0"/>
              </a:spcAft>
            </a:pPr>
            <a:endParaRPr lang="en-US" smtClean="0">
              <a:solidFill>
                <a:srgbClr val="B95C00"/>
              </a:solidFill>
            </a:endParaRPr>
          </a:p>
          <a:p>
            <a:pPr lvl="1" eaLnBrk="1" hangingPunct="1"/>
            <a:endParaRPr lang="en-US" smtClean="0">
              <a:solidFill>
                <a:srgbClr val="898989"/>
              </a:solidFill>
            </a:endParaRPr>
          </a:p>
          <a:p>
            <a:pPr marR="0" eaLnBrk="1" hangingPunct="1">
              <a:spcBef>
                <a:spcPct val="0"/>
              </a:spcBef>
              <a:spcAft>
                <a:spcPct val="0"/>
              </a:spcAft>
              <a:buFont typeface="Arial" charset="0"/>
              <a:buChar char="•"/>
            </a:pPr>
            <a:endParaRPr lang="en-US" smtClean="0">
              <a:solidFill>
                <a:srgbClr val="B95C00"/>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12291" name="Text Placeholder 4"/>
          <p:cNvSpPr>
            <a:spLocks noGrp="1"/>
          </p:cNvSpPr>
          <p:nvPr>
            <p:ph type="body" idx="1"/>
          </p:nvPr>
        </p:nvSpPr>
        <p:spPr>
          <a:xfrm>
            <a:off x="468313" y="1828800"/>
            <a:ext cx="8183562" cy="4216400"/>
          </a:xfrm>
        </p:spPr>
        <p:txBody>
          <a:bodyPr/>
          <a:lstStyle/>
          <a:p>
            <a:pPr marR="0" eaLnBrk="1" hangingPunct="1">
              <a:spcBef>
                <a:spcPct val="0"/>
              </a:spcBef>
              <a:spcAft>
                <a:spcPct val="0"/>
              </a:spcAft>
            </a:pPr>
            <a:endParaRPr lang="en-US" smtClean="0">
              <a:solidFill>
                <a:srgbClr val="B95C00"/>
              </a:solidFill>
            </a:endParaRPr>
          </a:p>
        </p:txBody>
      </p:sp>
      <p:cxnSp>
        <p:nvCxnSpPr>
          <p:cNvPr id="6" name="Straight Connector 5"/>
          <p:cNvCxnSpPr/>
          <p:nvPr/>
        </p:nvCxnSpPr>
        <p:spPr>
          <a:xfrm rot="5400000">
            <a:off x="-816768" y="3061494"/>
            <a:ext cx="47244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44638" y="5424488"/>
            <a:ext cx="6553200" cy="1587"/>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1544638" y="2376488"/>
            <a:ext cx="4800600" cy="3276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H="1">
            <a:off x="1011238" y="2909888"/>
            <a:ext cx="3505200" cy="2438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544638" y="2300288"/>
            <a:ext cx="4267200" cy="19050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flipV="1">
            <a:off x="1544638" y="1843088"/>
            <a:ext cx="4191000" cy="18288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 name="Straight Connector 11"/>
          <p:cNvCxnSpPr/>
          <p:nvPr/>
        </p:nvCxnSpPr>
        <p:spPr>
          <a:xfrm rot="5400000">
            <a:off x="1735932" y="4623594"/>
            <a:ext cx="1600200" cy="158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1544638" y="3824288"/>
            <a:ext cx="990600" cy="158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544638" y="3367088"/>
            <a:ext cx="685800" cy="158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202532" y="4394994"/>
            <a:ext cx="2057400" cy="158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2302" name="TextBox 36"/>
          <p:cNvSpPr txBox="1">
            <a:spLocks noChangeArrowheads="1"/>
          </p:cNvSpPr>
          <p:nvPr/>
        </p:nvSpPr>
        <p:spPr bwMode="auto">
          <a:xfrm>
            <a:off x="1163638" y="3138488"/>
            <a:ext cx="303212" cy="276225"/>
          </a:xfrm>
          <a:prstGeom prst="rect">
            <a:avLst/>
          </a:prstGeom>
          <a:noFill/>
          <a:ln w="9525">
            <a:noFill/>
            <a:miter lim="800000"/>
            <a:headEnd/>
            <a:tailEnd/>
          </a:ln>
        </p:spPr>
        <p:txBody>
          <a:bodyPr wrap="none">
            <a:spAutoFit/>
          </a:bodyPr>
          <a:lstStyle/>
          <a:p>
            <a:r>
              <a:rPr lang="en-US" sz="1200">
                <a:latin typeface="Verdana" pitchFamily="34" charset="0"/>
              </a:rPr>
              <a:t>P₁</a:t>
            </a:r>
          </a:p>
        </p:txBody>
      </p:sp>
      <p:sp>
        <p:nvSpPr>
          <p:cNvPr id="12303" name="TextBox 40"/>
          <p:cNvSpPr txBox="1">
            <a:spLocks noChangeArrowheads="1"/>
          </p:cNvSpPr>
          <p:nvPr/>
        </p:nvSpPr>
        <p:spPr bwMode="auto">
          <a:xfrm>
            <a:off x="1087438" y="3671888"/>
            <a:ext cx="396875" cy="276225"/>
          </a:xfrm>
          <a:prstGeom prst="rect">
            <a:avLst/>
          </a:prstGeom>
          <a:noFill/>
          <a:ln w="9525">
            <a:noFill/>
            <a:miter lim="800000"/>
            <a:headEnd/>
            <a:tailEnd/>
          </a:ln>
        </p:spPr>
        <p:txBody>
          <a:bodyPr wrap="none">
            <a:spAutoFit/>
          </a:bodyPr>
          <a:lstStyle/>
          <a:p>
            <a:r>
              <a:rPr lang="en-US" sz="1200">
                <a:latin typeface="Verdana" pitchFamily="34" charset="0"/>
              </a:rPr>
              <a:t>  P₀</a:t>
            </a:r>
          </a:p>
        </p:txBody>
      </p:sp>
      <p:sp>
        <p:nvSpPr>
          <p:cNvPr id="12304" name="TextBox 41"/>
          <p:cNvSpPr txBox="1">
            <a:spLocks noChangeArrowheads="1"/>
          </p:cNvSpPr>
          <p:nvPr/>
        </p:nvSpPr>
        <p:spPr bwMode="auto">
          <a:xfrm>
            <a:off x="1697038" y="5500688"/>
            <a:ext cx="1044575" cy="276225"/>
          </a:xfrm>
          <a:prstGeom prst="rect">
            <a:avLst/>
          </a:prstGeom>
          <a:noFill/>
          <a:ln w="9525">
            <a:noFill/>
            <a:miter lim="800000"/>
            <a:headEnd/>
            <a:tailEnd/>
          </a:ln>
        </p:spPr>
        <p:txBody>
          <a:bodyPr wrap="none">
            <a:spAutoFit/>
          </a:bodyPr>
          <a:lstStyle/>
          <a:p>
            <a:r>
              <a:rPr lang="en-US" sz="1200">
                <a:latin typeface="Verdana" pitchFamily="34" charset="0"/>
              </a:rPr>
              <a:t>      Q₁   Q₀</a:t>
            </a:r>
          </a:p>
        </p:txBody>
      </p:sp>
      <p:sp>
        <p:nvSpPr>
          <p:cNvPr id="12305" name="TextBox 42"/>
          <p:cNvSpPr txBox="1">
            <a:spLocks noChangeArrowheads="1"/>
          </p:cNvSpPr>
          <p:nvPr/>
        </p:nvSpPr>
        <p:spPr bwMode="auto">
          <a:xfrm>
            <a:off x="3830638" y="5957888"/>
            <a:ext cx="400050" cy="276225"/>
          </a:xfrm>
          <a:prstGeom prst="rect">
            <a:avLst/>
          </a:prstGeom>
          <a:noFill/>
          <a:ln w="9525">
            <a:noFill/>
            <a:miter lim="800000"/>
            <a:headEnd/>
            <a:tailEnd/>
          </a:ln>
        </p:spPr>
        <p:txBody>
          <a:bodyPr wrap="none">
            <a:spAutoFit/>
          </a:bodyPr>
          <a:lstStyle/>
          <a:p>
            <a:r>
              <a:rPr lang="en-US" sz="1200">
                <a:latin typeface="Verdana" pitchFamily="34" charset="0"/>
              </a:rPr>
              <a:t>MR</a:t>
            </a:r>
          </a:p>
        </p:txBody>
      </p:sp>
      <p:sp>
        <p:nvSpPr>
          <p:cNvPr id="12306" name="TextBox 43"/>
          <p:cNvSpPr txBox="1">
            <a:spLocks noChangeArrowheads="1"/>
          </p:cNvSpPr>
          <p:nvPr/>
        </p:nvSpPr>
        <p:spPr bwMode="auto">
          <a:xfrm>
            <a:off x="7793038" y="5500688"/>
            <a:ext cx="339725" cy="368300"/>
          </a:xfrm>
          <a:prstGeom prst="rect">
            <a:avLst/>
          </a:prstGeom>
          <a:noFill/>
          <a:ln w="9525">
            <a:noFill/>
            <a:miter lim="800000"/>
            <a:headEnd/>
            <a:tailEnd/>
          </a:ln>
        </p:spPr>
        <p:txBody>
          <a:bodyPr wrap="none">
            <a:spAutoFit/>
          </a:bodyPr>
          <a:lstStyle/>
          <a:p>
            <a:r>
              <a:rPr lang="en-US">
                <a:latin typeface="Verdana" pitchFamily="34" charset="0"/>
              </a:rPr>
              <a:t>Q</a:t>
            </a:r>
          </a:p>
        </p:txBody>
      </p:sp>
      <p:sp>
        <p:nvSpPr>
          <p:cNvPr id="12307" name="TextBox 44"/>
          <p:cNvSpPr txBox="1">
            <a:spLocks noChangeArrowheads="1"/>
          </p:cNvSpPr>
          <p:nvPr/>
        </p:nvSpPr>
        <p:spPr bwMode="auto">
          <a:xfrm>
            <a:off x="1163638" y="623888"/>
            <a:ext cx="303212" cy="368300"/>
          </a:xfrm>
          <a:prstGeom prst="rect">
            <a:avLst/>
          </a:prstGeom>
          <a:noFill/>
          <a:ln w="9525">
            <a:noFill/>
            <a:miter lim="800000"/>
            <a:headEnd/>
            <a:tailEnd/>
          </a:ln>
        </p:spPr>
        <p:txBody>
          <a:bodyPr wrap="none">
            <a:spAutoFit/>
          </a:bodyPr>
          <a:lstStyle/>
          <a:p>
            <a:r>
              <a:rPr lang="en-US">
                <a:latin typeface="Verdana" pitchFamily="34" charset="0"/>
              </a:rPr>
              <a:t>P</a:t>
            </a:r>
          </a:p>
        </p:txBody>
      </p:sp>
      <p:sp>
        <p:nvSpPr>
          <p:cNvPr id="12308" name="TextBox 45"/>
          <p:cNvSpPr txBox="1">
            <a:spLocks noChangeArrowheads="1"/>
          </p:cNvSpPr>
          <p:nvPr/>
        </p:nvSpPr>
        <p:spPr bwMode="auto">
          <a:xfrm>
            <a:off x="3602038" y="700088"/>
            <a:ext cx="2417762" cy="461962"/>
          </a:xfrm>
          <a:prstGeom prst="rect">
            <a:avLst/>
          </a:prstGeom>
          <a:noFill/>
          <a:ln w="9525">
            <a:noFill/>
            <a:miter lim="800000"/>
            <a:headEnd/>
            <a:tailEnd/>
          </a:ln>
        </p:spPr>
        <p:txBody>
          <a:bodyPr>
            <a:spAutoFit/>
          </a:bodyPr>
          <a:lstStyle/>
          <a:p>
            <a:r>
              <a:rPr lang="en-US" sz="2400">
                <a:latin typeface="Verdana" pitchFamily="34" charset="0"/>
              </a:rPr>
              <a:t>INDUSTRY</a:t>
            </a:r>
          </a:p>
        </p:txBody>
      </p:sp>
      <p:cxnSp>
        <p:nvCxnSpPr>
          <p:cNvPr id="23" name="Straight Arrow Connector 22"/>
          <p:cNvCxnSpPr/>
          <p:nvPr/>
        </p:nvCxnSpPr>
        <p:spPr>
          <a:xfrm rot="10800000">
            <a:off x="2154238" y="5957888"/>
            <a:ext cx="457200" cy="158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flipH="1" flipV="1">
            <a:off x="745332" y="3556794"/>
            <a:ext cx="533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311" name="TextBox 51"/>
          <p:cNvSpPr txBox="1">
            <a:spLocks noChangeArrowheads="1"/>
          </p:cNvSpPr>
          <p:nvPr/>
        </p:nvSpPr>
        <p:spPr bwMode="auto">
          <a:xfrm>
            <a:off x="5811838" y="928688"/>
            <a:ext cx="471487" cy="1384300"/>
          </a:xfrm>
          <a:prstGeom prst="rect">
            <a:avLst/>
          </a:prstGeom>
          <a:noFill/>
          <a:ln w="9525">
            <a:noFill/>
            <a:miter lim="800000"/>
            <a:headEnd/>
            <a:tailEnd/>
          </a:ln>
        </p:spPr>
        <p:txBody>
          <a:bodyPr wrap="none">
            <a:spAutoFit/>
          </a:bodyPr>
          <a:lstStyle/>
          <a:p>
            <a:endParaRPr lang="en-US" sz="1200">
              <a:latin typeface="Verdana" pitchFamily="34" charset="0"/>
            </a:endParaRPr>
          </a:p>
          <a:p>
            <a:endParaRPr lang="en-US" sz="1200">
              <a:latin typeface="Verdana" pitchFamily="34" charset="0"/>
            </a:endParaRPr>
          </a:p>
          <a:p>
            <a:endParaRPr lang="en-US" sz="1200">
              <a:latin typeface="Verdana" pitchFamily="34" charset="0"/>
            </a:endParaRPr>
          </a:p>
          <a:p>
            <a:endParaRPr lang="en-US" sz="1200">
              <a:latin typeface="Verdana" pitchFamily="34" charset="0"/>
            </a:endParaRPr>
          </a:p>
          <a:p>
            <a:r>
              <a:rPr lang="en-US" sz="1200">
                <a:latin typeface="Verdana" pitchFamily="34" charset="0"/>
              </a:rPr>
              <a:t>MC₁</a:t>
            </a:r>
          </a:p>
          <a:p>
            <a:endParaRPr lang="en-US" sz="1200">
              <a:latin typeface="Verdana" pitchFamily="34" charset="0"/>
            </a:endParaRPr>
          </a:p>
          <a:p>
            <a:r>
              <a:rPr lang="en-US" sz="1200">
                <a:latin typeface="Verdana" pitchFamily="34" charset="0"/>
              </a:rPr>
              <a:t>MC₀</a:t>
            </a:r>
          </a:p>
        </p:txBody>
      </p:sp>
      <p:sp>
        <p:nvSpPr>
          <p:cNvPr id="12312" name="TextBox 54"/>
          <p:cNvSpPr txBox="1">
            <a:spLocks noChangeArrowheads="1"/>
          </p:cNvSpPr>
          <p:nvPr/>
        </p:nvSpPr>
        <p:spPr bwMode="auto">
          <a:xfrm>
            <a:off x="6400800" y="5943600"/>
            <a:ext cx="279400" cy="276225"/>
          </a:xfrm>
          <a:prstGeom prst="rect">
            <a:avLst/>
          </a:prstGeom>
          <a:noFill/>
          <a:ln w="9525">
            <a:noFill/>
            <a:miter lim="800000"/>
            <a:headEnd/>
            <a:tailEnd/>
          </a:ln>
        </p:spPr>
        <p:txBody>
          <a:bodyPr wrap="none">
            <a:spAutoFit/>
          </a:bodyPr>
          <a:lstStyle/>
          <a:p>
            <a:r>
              <a:rPr lang="en-US" sz="1200">
                <a:latin typeface="Verdana" pitchFamily="34" charset="0"/>
              </a:rPr>
              <a:t>D</a:t>
            </a:r>
          </a:p>
        </p:txBody>
      </p:sp>
      <p:cxnSp>
        <p:nvCxnSpPr>
          <p:cNvPr id="26" name="Straight Arrow Connector 25"/>
          <p:cNvCxnSpPr/>
          <p:nvPr/>
        </p:nvCxnSpPr>
        <p:spPr>
          <a:xfrm rot="5400000" flipH="1" flipV="1">
            <a:off x="5410201" y="2133600"/>
            <a:ext cx="304800" cy="317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194675" cy="838200"/>
          </a:xfrm>
        </p:spPr>
        <p:txBody>
          <a:bodyPr>
            <a:normAutofit fontScale="90000"/>
          </a:bodyPr>
          <a:lstStyle/>
          <a:p>
            <a:pPr eaLnBrk="1" fontAlgn="auto" hangingPunct="1">
              <a:spcAft>
                <a:spcPts val="0"/>
              </a:spcAft>
              <a:defRPr/>
            </a:pPr>
            <a:r>
              <a:rPr lang="en-US" dirty="0" smtClean="0"/>
              <a:t/>
            </a:r>
            <a:br>
              <a:rPr lang="en-US" dirty="0" smtClean="0"/>
            </a:br>
            <a:r>
              <a:rPr lang="en-US" dirty="0" smtClean="0"/>
              <a:t>Empirical Strategy</a:t>
            </a:r>
            <a:endParaRPr lang="en-US" dirty="0"/>
          </a:p>
        </p:txBody>
      </p:sp>
      <p:sp>
        <p:nvSpPr>
          <p:cNvPr id="13315" name="Text Placeholder 4"/>
          <p:cNvSpPr>
            <a:spLocks noGrp="1"/>
          </p:cNvSpPr>
          <p:nvPr>
            <p:ph type="body" idx="1"/>
          </p:nvPr>
        </p:nvSpPr>
        <p:spPr>
          <a:xfrm>
            <a:off x="468313" y="1600200"/>
            <a:ext cx="8183562" cy="4445000"/>
          </a:xfrm>
        </p:spPr>
        <p:txBody>
          <a:bodyPr/>
          <a:lstStyle/>
          <a:p>
            <a:pPr lvl="1" eaLnBrk="1" hangingPunct="1">
              <a:defRPr/>
            </a:pPr>
            <a:endParaRPr lang="en-US" dirty="0" smtClean="0">
              <a:solidFill>
                <a:srgbClr val="898989"/>
              </a:solidFill>
            </a:endParaRPr>
          </a:p>
          <a:p>
            <a:pPr marR="0" eaLnBrk="1" hangingPunct="1">
              <a:spcBef>
                <a:spcPct val="0"/>
              </a:spcBef>
              <a:spcAft>
                <a:spcPct val="0"/>
              </a:spcAft>
              <a:buFont typeface="Arial" charset="0"/>
              <a:buChar char="•"/>
              <a:defRPr/>
            </a:pPr>
            <a:r>
              <a:rPr lang="en-US" dirty="0" smtClean="0">
                <a:solidFill>
                  <a:srgbClr val="B95C00"/>
                </a:solidFill>
              </a:rPr>
              <a:t>Compare gross domestic product in terms of value added and employment levels of six broadly defined industries before and after the implementation of the Acid Rain Program to capture any loss of output that might occur.</a:t>
            </a:r>
          </a:p>
          <a:p>
            <a:pPr marR="0" eaLnBrk="1" hangingPunct="1">
              <a:spcBef>
                <a:spcPct val="0"/>
              </a:spcBef>
              <a:spcAft>
                <a:spcPct val="0"/>
              </a:spcAft>
              <a:buFont typeface="Arial" charset="0"/>
              <a:buChar char="•"/>
              <a:defRPr/>
            </a:pPr>
            <a:endParaRPr lang="en-US" dirty="0" smtClean="0">
              <a:solidFill>
                <a:srgbClr val="B95C00"/>
              </a:solidFill>
            </a:endParaRPr>
          </a:p>
          <a:p>
            <a:pPr marR="0" eaLnBrk="1" hangingPunct="1">
              <a:spcBef>
                <a:spcPct val="0"/>
              </a:spcBef>
              <a:spcAft>
                <a:spcPct val="0"/>
              </a:spcAft>
              <a:defRPr/>
            </a:pPr>
            <a:r>
              <a:rPr lang="en-US" b="1" dirty="0" smtClean="0">
                <a:solidFill>
                  <a:schemeClr val="tx1">
                    <a:lumMod val="65000"/>
                    <a:lumOff val="35000"/>
                  </a:schemeClr>
                </a:solidFill>
              </a:rPr>
              <a:t>Treatment Industries	Control Industries</a:t>
            </a:r>
            <a:endParaRPr lang="en-US" dirty="0" smtClean="0">
              <a:solidFill>
                <a:schemeClr val="tx1">
                  <a:lumMod val="65000"/>
                  <a:lumOff val="35000"/>
                </a:schemeClr>
              </a:solidFill>
            </a:endParaRPr>
          </a:p>
          <a:p>
            <a:pPr marR="0" eaLnBrk="1" hangingPunct="1">
              <a:spcBef>
                <a:spcPct val="0"/>
              </a:spcBef>
              <a:spcAft>
                <a:spcPct val="0"/>
              </a:spcAft>
              <a:defRPr/>
            </a:pPr>
            <a:r>
              <a:rPr lang="en-US" dirty="0" smtClean="0">
                <a:solidFill>
                  <a:schemeClr val="tx2">
                    <a:lumMod val="75000"/>
                    <a:lumOff val="25000"/>
                  </a:schemeClr>
                </a:solidFill>
              </a:rPr>
              <a:t>Utilities 	         		Retail 		</a:t>
            </a:r>
          </a:p>
          <a:p>
            <a:pPr marR="0" eaLnBrk="1" hangingPunct="1">
              <a:spcBef>
                <a:spcPct val="0"/>
              </a:spcBef>
              <a:spcAft>
                <a:spcPct val="0"/>
              </a:spcAft>
              <a:defRPr/>
            </a:pPr>
            <a:r>
              <a:rPr lang="en-US" dirty="0" smtClean="0">
                <a:solidFill>
                  <a:schemeClr val="tx2">
                    <a:lumMod val="75000"/>
                    <a:lumOff val="25000"/>
                  </a:schemeClr>
                </a:solidFill>
              </a:rPr>
              <a:t>Manufacturing 	                       Professional Business Services,</a:t>
            </a:r>
          </a:p>
          <a:p>
            <a:pPr marR="0" eaLnBrk="1" hangingPunct="1">
              <a:spcBef>
                <a:spcPct val="0"/>
              </a:spcBef>
              <a:spcAft>
                <a:spcPct val="0"/>
              </a:spcAft>
              <a:defRPr/>
            </a:pPr>
            <a:r>
              <a:rPr lang="en-US" dirty="0" smtClean="0">
                <a:solidFill>
                  <a:schemeClr val="tx2">
                    <a:lumMod val="75000"/>
                    <a:lumOff val="25000"/>
                  </a:schemeClr>
                </a:solidFill>
              </a:rPr>
              <a:t>Mining 	                                  Financial Activities</a:t>
            </a:r>
          </a:p>
          <a:p>
            <a:pPr marR="0" eaLnBrk="1" hangingPunct="1">
              <a:spcBef>
                <a:spcPct val="0"/>
              </a:spcBef>
              <a:spcAft>
                <a:spcPct val="0"/>
              </a:spcAft>
              <a:defRPr/>
            </a:pPr>
            <a:endParaRPr lang="en-US" dirty="0" smtClean="0">
              <a:solidFill>
                <a:srgbClr val="B95C00"/>
              </a:solidFill>
            </a:endParaRPr>
          </a:p>
          <a:p>
            <a:pPr marR="0" eaLnBrk="1" hangingPunct="1">
              <a:spcBef>
                <a:spcPct val="0"/>
              </a:spcBef>
              <a:spcAft>
                <a:spcPct val="0"/>
              </a:spcAft>
              <a:defRPr/>
            </a:pPr>
            <a:endParaRPr lang="en-US" dirty="0" smtClean="0">
              <a:solidFill>
                <a:srgbClr val="B95C00"/>
              </a:solidFill>
            </a:endParaRPr>
          </a:p>
          <a:p>
            <a:pPr marR="0" eaLnBrk="1" hangingPunct="1">
              <a:spcBef>
                <a:spcPct val="0"/>
              </a:spcBef>
              <a:spcAft>
                <a:spcPct val="0"/>
              </a:spcAft>
              <a:buFont typeface="Arial" charset="0"/>
              <a:buChar char="•"/>
              <a:defRPr/>
            </a:pPr>
            <a:r>
              <a:rPr lang="en-US" dirty="0" smtClean="0">
                <a:solidFill>
                  <a:srgbClr val="B95C00"/>
                </a:solidFill>
              </a:rPr>
              <a:t> Data come from BEA and BLS </a:t>
            </a:r>
          </a:p>
          <a:p>
            <a:pPr lvl="1" eaLnBrk="1" hangingPunct="1">
              <a:defRPr/>
            </a:pPr>
            <a:r>
              <a:rPr lang="en-US" dirty="0" smtClean="0">
                <a:solidFill>
                  <a:srgbClr val="B95C00"/>
                </a:solidFill>
              </a:rPr>
              <a:t>-Annual observations between1983-2007</a:t>
            </a:r>
            <a:endParaRPr lang="en-US" dirty="0" smtClean="0">
              <a:solidFill>
                <a:srgbClr val="898989"/>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929188"/>
            <a:ext cx="65087" cy="676275"/>
          </a:xfrm>
        </p:spPr>
        <p:txBody>
          <a:bodyPr/>
          <a:lstStyle/>
          <a:p>
            <a:pPr eaLnBrk="1" hangingPunct="1">
              <a:defRPr/>
            </a:pPr>
            <a:endParaRPr lang="en-US" dirty="0"/>
          </a:p>
        </p:txBody>
      </p:sp>
      <p:sp>
        <p:nvSpPr>
          <p:cNvPr id="14339" name="Text Placeholder 2"/>
          <p:cNvSpPr>
            <a:spLocks noGrp="1"/>
          </p:cNvSpPr>
          <p:nvPr>
            <p:ph type="body" idx="1"/>
          </p:nvPr>
        </p:nvSpPr>
        <p:spPr>
          <a:xfrm>
            <a:off x="468313" y="5624513"/>
            <a:ext cx="217487" cy="420687"/>
          </a:xfrm>
        </p:spPr>
        <p:txBody>
          <a:bodyPr/>
          <a:lstStyle/>
          <a:p>
            <a:pPr marR="0" eaLnBrk="1" hangingPunct="1">
              <a:spcBef>
                <a:spcPct val="0"/>
              </a:spcBef>
              <a:spcAft>
                <a:spcPct val="0"/>
              </a:spcAft>
            </a:pPr>
            <a:endParaRPr lang="en-US" smtClean="0">
              <a:solidFill>
                <a:srgbClr val="B95C00"/>
              </a:solidFill>
            </a:endParaRPr>
          </a:p>
        </p:txBody>
      </p:sp>
      <p:graphicFrame>
        <p:nvGraphicFramePr>
          <p:cNvPr id="5" name="Table 4"/>
          <p:cNvGraphicFramePr>
            <a:graphicFrameLocks noGrp="1"/>
          </p:cNvGraphicFramePr>
          <p:nvPr/>
        </p:nvGraphicFramePr>
        <p:xfrm>
          <a:off x="1371600" y="533400"/>
          <a:ext cx="6096000" cy="5976366"/>
        </p:xfrm>
        <a:graphic>
          <a:graphicData uri="http://schemas.openxmlformats.org/drawingml/2006/table">
            <a:tbl>
              <a:tblPr/>
              <a:tblGrid>
                <a:gridCol w="1086954"/>
                <a:gridCol w="5009046"/>
              </a:tblGrid>
              <a:tr h="711784">
                <a:tc>
                  <a:txBody>
                    <a:bodyPr/>
                    <a:lstStyle/>
                    <a:p>
                      <a:pPr marL="0" marR="0" algn="l">
                        <a:lnSpc>
                          <a:spcPct val="115000"/>
                        </a:lnSpc>
                        <a:spcBef>
                          <a:spcPts val="0"/>
                        </a:spcBef>
                        <a:spcAft>
                          <a:spcPts val="0"/>
                        </a:spcAft>
                      </a:pPr>
                      <a:endParaRPr lang="en-US" sz="1000" dirty="0">
                        <a:latin typeface="Calibri"/>
                        <a:ea typeface="Calibri"/>
                        <a:cs typeface="Times New Roman"/>
                      </a:endParaRPr>
                    </a:p>
                  </a:txBody>
                  <a:tcPr marL="64316" marR="64316"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a:solidFill>
                            <a:srgbClr val="000000"/>
                          </a:solidFill>
                          <a:latin typeface="Times New Roman"/>
                          <a:ea typeface="Times New Roman"/>
                          <a:cs typeface="Times New Roman"/>
                        </a:rPr>
                        <a:t> </a:t>
                      </a:r>
                      <a:r>
                        <a:rPr kumimoji="0" lang="en-US" sz="2400" b="0" i="1" kern="1200" dirty="0" smtClean="0">
                          <a:solidFill>
                            <a:schemeClr val="tx2">
                              <a:lumMod val="75000"/>
                              <a:lumOff val="25000"/>
                            </a:schemeClr>
                          </a:solidFill>
                          <a:effectLst/>
                          <a:latin typeface="+mn-lt"/>
                          <a:ea typeface="+mn-ea"/>
                          <a:cs typeface="+mn-cs"/>
                        </a:rPr>
                        <a:t>Variables Defined</a:t>
                      </a:r>
                      <a:endParaRPr kumimoji="0" lang="en-US" sz="1800" b="0" i="1" kern="1200" dirty="0" smtClean="0">
                        <a:solidFill>
                          <a:schemeClr val="tx2">
                            <a:lumMod val="75000"/>
                            <a:lumOff val="25000"/>
                          </a:schemeClr>
                        </a:solidFill>
                        <a:effectLst/>
                        <a:latin typeface="+mn-lt"/>
                        <a:ea typeface="+mn-ea"/>
                        <a:cs typeface="+mn-cs"/>
                      </a:endParaRPr>
                    </a:p>
                    <a:p>
                      <a:pPr marL="0" marR="0" algn="l">
                        <a:lnSpc>
                          <a:spcPct val="115000"/>
                        </a:lnSpc>
                        <a:spcBef>
                          <a:spcPts val="0"/>
                        </a:spcBef>
                        <a:spcAft>
                          <a:spcPts val="0"/>
                        </a:spcAft>
                      </a:pPr>
                      <a:endParaRPr kumimoji="0" lang="en-US" sz="1800" b="0" i="1" kern="1200" dirty="0" smtClean="0">
                        <a:solidFill>
                          <a:schemeClr val="tx2">
                            <a:lumMod val="75000"/>
                            <a:lumOff val="25000"/>
                          </a:schemeClr>
                        </a:solidFill>
                        <a:effectLst/>
                        <a:latin typeface="+mn-lt"/>
                        <a:ea typeface="+mn-ea"/>
                        <a:cs typeface="+mn-cs"/>
                      </a:endParaRPr>
                    </a:p>
                  </a:txBody>
                  <a:tcPr marL="64316" marR="64316" marT="0" marB="0" anchor="b">
                    <a:lnL>
                      <a:noFill/>
                    </a:lnL>
                    <a:lnR>
                      <a:noFill/>
                    </a:lnR>
                    <a:lnT>
                      <a:noFill/>
                    </a:lnT>
                    <a:lnB w="28575" cap="flat" cmpd="dbl" algn="ctr">
                      <a:solidFill>
                        <a:srgbClr val="000000"/>
                      </a:solidFill>
                      <a:prstDash val="solid"/>
                      <a:round/>
                      <a:headEnd type="none" w="med" len="med"/>
                      <a:tailEnd type="none" w="med" len="med"/>
                    </a:lnB>
                  </a:tcPr>
                </a:tc>
              </a:tr>
              <a:tr h="248229">
                <a:tc>
                  <a:txBody>
                    <a:bodyPr/>
                    <a:lstStyle/>
                    <a:p>
                      <a:pPr marL="0" marR="0" algn="ctr">
                        <a:lnSpc>
                          <a:spcPct val="115000"/>
                        </a:lnSpc>
                        <a:spcBef>
                          <a:spcPts val="0"/>
                        </a:spcBef>
                        <a:spcAft>
                          <a:spcPts val="0"/>
                        </a:spcAft>
                      </a:pPr>
                      <a:r>
                        <a:rPr lang="en-US" sz="1800" b="0" i="1" kern="1200" dirty="0" smtClean="0">
                          <a:solidFill>
                            <a:schemeClr val="tx2">
                              <a:lumMod val="75000"/>
                              <a:lumOff val="25000"/>
                            </a:schemeClr>
                          </a:solidFill>
                          <a:effectLst/>
                          <a:latin typeface="+mn-lt"/>
                          <a:ea typeface="+mn-ea"/>
                          <a:cs typeface="+mn-cs"/>
                        </a:rPr>
                        <a:t>Variable</a:t>
                      </a:r>
                    </a:p>
                  </a:txBody>
                  <a:tcPr marL="64316" marR="64316" marT="0" marB="0" anchor="ctr">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eaLnBrk="1" latinLnBrk="0" hangingPunct="1">
                        <a:lnSpc>
                          <a:spcPct val="115000"/>
                        </a:lnSpc>
                        <a:spcBef>
                          <a:spcPts val="0"/>
                        </a:spcBef>
                        <a:spcAft>
                          <a:spcPts val="0"/>
                        </a:spcAft>
                      </a:pPr>
                      <a:r>
                        <a:rPr kumimoji="0" lang="en-US" sz="1800" b="0" i="1" kern="1200" dirty="0" smtClean="0">
                          <a:solidFill>
                            <a:schemeClr val="tx2">
                              <a:lumMod val="75000"/>
                              <a:lumOff val="25000"/>
                            </a:schemeClr>
                          </a:solidFill>
                          <a:effectLst/>
                          <a:latin typeface="+mn-lt"/>
                          <a:ea typeface="+mn-ea"/>
                          <a:cs typeface="+mn-cs"/>
                        </a:rPr>
                        <a:t>Description</a:t>
                      </a:r>
                    </a:p>
                  </a:txBody>
                  <a:tcPr marL="64316" marR="64316" marT="0" marB="0" anchor="ctr">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262">
                <a:tc>
                  <a:txBody>
                    <a:bodyPr/>
                    <a:lstStyle/>
                    <a:p>
                      <a:pPr marL="0" marR="0" algn="ctr">
                        <a:lnSpc>
                          <a:spcPct val="115000"/>
                        </a:lnSpc>
                        <a:spcBef>
                          <a:spcPts val="0"/>
                        </a:spcBef>
                        <a:spcAft>
                          <a:spcPts val="0"/>
                        </a:spcAft>
                      </a:pPr>
                      <a:r>
                        <a:rPr lang="en-US" sz="1800" b="0" kern="1200" dirty="0" smtClean="0">
                          <a:solidFill>
                            <a:srgbClr val="B95C00"/>
                          </a:solidFill>
                          <a:effectLst/>
                          <a:latin typeface="+mn-lt"/>
                          <a:ea typeface="+mn-ea"/>
                          <a:cs typeface="+mn-cs"/>
                        </a:rPr>
                        <a:t>GDPVA</a:t>
                      </a:r>
                    </a:p>
                  </a:txBody>
                  <a:tcPr marL="64316" marR="64316"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l">
                        <a:lnSpc>
                          <a:spcPct val="115000"/>
                        </a:lnSpc>
                        <a:spcBef>
                          <a:spcPts val="0"/>
                        </a:spcBef>
                        <a:spcAft>
                          <a:spcPts val="0"/>
                        </a:spcAft>
                      </a:pPr>
                      <a:r>
                        <a:rPr lang="en-US" sz="1800" b="0" kern="1200" dirty="0" smtClean="0">
                          <a:solidFill>
                            <a:srgbClr val="B95C00"/>
                          </a:solidFill>
                          <a:effectLst/>
                          <a:latin typeface="+mn-lt"/>
                          <a:ea typeface="+mn-ea"/>
                          <a:cs typeface="+mn-cs"/>
                        </a:rPr>
                        <a:t>Gross domestic product in terms of value added by industry in billions of  dollars</a:t>
                      </a:r>
                    </a:p>
                  </a:txBody>
                  <a:tcPr marL="64316" marR="64316"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513262">
                <a:tc>
                  <a:txBody>
                    <a:bodyPr/>
                    <a:lstStyle/>
                    <a:p>
                      <a:pPr marL="0" marR="0" algn="ctr">
                        <a:lnSpc>
                          <a:spcPct val="115000"/>
                        </a:lnSpc>
                        <a:spcBef>
                          <a:spcPts val="0"/>
                        </a:spcBef>
                        <a:spcAft>
                          <a:spcPts val="0"/>
                        </a:spcAft>
                      </a:pPr>
                      <a:r>
                        <a:rPr lang="en-US" sz="1800" b="0" kern="1200" dirty="0" smtClean="0">
                          <a:solidFill>
                            <a:schemeClr val="tx2">
                              <a:lumMod val="75000"/>
                              <a:lumOff val="25000"/>
                            </a:schemeClr>
                          </a:solidFill>
                          <a:effectLst/>
                          <a:latin typeface="+mn-lt"/>
                          <a:ea typeface="+mn-ea"/>
                          <a:cs typeface="+mn-cs"/>
                        </a:rPr>
                        <a:t>EMP</a:t>
                      </a:r>
                    </a:p>
                  </a:txBody>
                  <a:tcPr marL="64316" marR="6431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l">
                        <a:lnSpc>
                          <a:spcPct val="115000"/>
                        </a:lnSpc>
                        <a:spcBef>
                          <a:spcPts val="0"/>
                        </a:spcBef>
                        <a:spcAft>
                          <a:spcPts val="0"/>
                        </a:spcAft>
                      </a:pPr>
                      <a:r>
                        <a:rPr lang="en-US" sz="1800" b="0" kern="1200" dirty="0" smtClean="0">
                          <a:solidFill>
                            <a:schemeClr val="tx2">
                              <a:lumMod val="75000"/>
                              <a:lumOff val="25000"/>
                            </a:schemeClr>
                          </a:solidFill>
                          <a:effectLst/>
                          <a:latin typeface="+mn-lt"/>
                          <a:ea typeface="+mn-ea"/>
                          <a:cs typeface="+mn-cs"/>
                        </a:rPr>
                        <a:t>Average yearly number of employees by industry in thousands</a:t>
                      </a:r>
                    </a:p>
                  </a:txBody>
                  <a:tcPr marL="64316" marR="64316" marT="0" marB="0" anchor="ctr">
                    <a:lnL w="12700" cap="flat" cmpd="sng" algn="ctr">
                      <a:solidFill>
                        <a:srgbClr val="000000"/>
                      </a:solidFill>
                      <a:prstDash val="solid"/>
                      <a:round/>
                      <a:headEnd type="none" w="med" len="med"/>
                      <a:tailEnd type="none" w="med" len="med"/>
                    </a:lnL>
                    <a:lnR>
                      <a:noFill/>
                    </a:lnR>
                    <a:lnT>
                      <a:noFill/>
                    </a:lnT>
                    <a:lnB>
                      <a:noFill/>
                    </a:lnB>
                  </a:tcPr>
                </a:tc>
              </a:tr>
              <a:tr h="513262">
                <a:tc>
                  <a:txBody>
                    <a:bodyPr/>
                    <a:lstStyle/>
                    <a:p>
                      <a:pPr marL="0" marR="0" algn="ctr">
                        <a:lnSpc>
                          <a:spcPct val="115000"/>
                        </a:lnSpc>
                        <a:spcBef>
                          <a:spcPts val="0"/>
                        </a:spcBef>
                        <a:spcAft>
                          <a:spcPts val="0"/>
                        </a:spcAft>
                      </a:pPr>
                      <a:r>
                        <a:rPr lang="en-US" sz="1800" b="0" kern="1200" dirty="0" smtClean="0">
                          <a:solidFill>
                            <a:srgbClr val="B95C00"/>
                          </a:solidFill>
                          <a:effectLst/>
                          <a:latin typeface="+mn-lt"/>
                          <a:ea typeface="+mn-ea"/>
                          <a:cs typeface="+mn-cs"/>
                        </a:rPr>
                        <a:t>POST</a:t>
                      </a:r>
                    </a:p>
                  </a:txBody>
                  <a:tcPr marL="64316" marR="6431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l">
                        <a:lnSpc>
                          <a:spcPct val="115000"/>
                        </a:lnSpc>
                        <a:spcBef>
                          <a:spcPts val="0"/>
                        </a:spcBef>
                        <a:spcAft>
                          <a:spcPts val="0"/>
                        </a:spcAft>
                      </a:pPr>
                      <a:r>
                        <a:rPr lang="en-US" sz="1800" b="0" kern="1200" dirty="0" smtClean="0">
                          <a:solidFill>
                            <a:srgbClr val="B95C00"/>
                          </a:solidFill>
                          <a:effectLst/>
                          <a:latin typeface="+mn-lt"/>
                          <a:ea typeface="+mn-ea"/>
                          <a:cs typeface="+mn-cs"/>
                        </a:rPr>
                        <a:t>Dummy variable, 1 if observation is after 1995, 0 otherwise</a:t>
                      </a:r>
                    </a:p>
                  </a:txBody>
                  <a:tcPr marL="64316" marR="64316" marT="0" marB="0" anchor="ctr">
                    <a:lnL w="12700" cap="flat" cmpd="sng" algn="ctr">
                      <a:solidFill>
                        <a:srgbClr val="000000"/>
                      </a:solidFill>
                      <a:prstDash val="solid"/>
                      <a:round/>
                      <a:headEnd type="none" w="med" len="med"/>
                      <a:tailEnd type="none" w="med" len="med"/>
                    </a:lnL>
                    <a:lnR>
                      <a:noFill/>
                    </a:lnR>
                    <a:lnT>
                      <a:noFill/>
                    </a:lnT>
                    <a:lnB>
                      <a:noFill/>
                    </a:lnB>
                  </a:tcPr>
                </a:tc>
              </a:tr>
              <a:tr h="513262">
                <a:tc>
                  <a:txBody>
                    <a:bodyPr/>
                    <a:lstStyle/>
                    <a:p>
                      <a:pPr marL="0" marR="0" algn="ctr">
                        <a:lnSpc>
                          <a:spcPct val="115000"/>
                        </a:lnSpc>
                        <a:spcBef>
                          <a:spcPts val="0"/>
                        </a:spcBef>
                        <a:spcAft>
                          <a:spcPts val="0"/>
                        </a:spcAft>
                      </a:pPr>
                      <a:r>
                        <a:rPr lang="en-US" sz="1800" b="0" kern="1200" dirty="0" smtClean="0">
                          <a:solidFill>
                            <a:schemeClr val="tx2">
                              <a:lumMod val="75000"/>
                              <a:lumOff val="25000"/>
                            </a:schemeClr>
                          </a:solidFill>
                          <a:effectLst/>
                          <a:latin typeface="+mn-lt"/>
                          <a:ea typeface="+mn-ea"/>
                          <a:cs typeface="+mn-cs"/>
                        </a:rPr>
                        <a:t>TREAT</a:t>
                      </a:r>
                    </a:p>
                  </a:txBody>
                  <a:tcPr marL="64316" marR="6431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l">
                        <a:lnSpc>
                          <a:spcPct val="115000"/>
                        </a:lnSpc>
                        <a:spcBef>
                          <a:spcPts val="0"/>
                        </a:spcBef>
                        <a:spcAft>
                          <a:spcPts val="0"/>
                        </a:spcAft>
                      </a:pPr>
                      <a:r>
                        <a:rPr lang="en-US" sz="1800" b="0" kern="1200" dirty="0" smtClean="0">
                          <a:solidFill>
                            <a:schemeClr val="tx2">
                              <a:lumMod val="75000"/>
                              <a:lumOff val="25000"/>
                            </a:schemeClr>
                          </a:solidFill>
                          <a:effectLst/>
                          <a:latin typeface="+mn-lt"/>
                          <a:ea typeface="+mn-ea"/>
                          <a:cs typeface="+mn-cs"/>
                        </a:rPr>
                        <a:t>Dummy Variable, 1 if an industry is presumed to be affected (treatment), 0 otherwise (control).</a:t>
                      </a:r>
                    </a:p>
                  </a:txBody>
                  <a:tcPr marL="64316" marR="64316" marT="0" marB="0" anchor="ctr">
                    <a:lnL w="12700" cap="flat" cmpd="sng" algn="ctr">
                      <a:solidFill>
                        <a:srgbClr val="000000"/>
                      </a:solidFill>
                      <a:prstDash val="solid"/>
                      <a:round/>
                      <a:headEnd type="none" w="med" len="med"/>
                      <a:tailEnd type="none" w="med" len="med"/>
                    </a:lnL>
                    <a:lnR>
                      <a:noFill/>
                    </a:lnR>
                    <a:lnT>
                      <a:noFill/>
                    </a:lnT>
                    <a:lnB>
                      <a:noFill/>
                    </a:lnB>
                  </a:tcPr>
                </a:tc>
              </a:tr>
              <a:tr h="513262">
                <a:tc>
                  <a:txBody>
                    <a:bodyPr/>
                    <a:lstStyle/>
                    <a:p>
                      <a:pPr marL="0" marR="0" algn="ctr">
                        <a:lnSpc>
                          <a:spcPct val="115000"/>
                        </a:lnSpc>
                        <a:spcBef>
                          <a:spcPts val="0"/>
                        </a:spcBef>
                        <a:spcAft>
                          <a:spcPts val="0"/>
                        </a:spcAft>
                      </a:pPr>
                      <a:r>
                        <a:rPr lang="en-US" sz="1800" b="0" kern="1200" dirty="0" smtClean="0">
                          <a:solidFill>
                            <a:srgbClr val="B95C00"/>
                          </a:solidFill>
                          <a:effectLst/>
                          <a:latin typeface="+mn-lt"/>
                          <a:ea typeface="+mn-ea"/>
                          <a:cs typeface="+mn-cs"/>
                        </a:rPr>
                        <a:t>POST*</a:t>
                      </a:r>
                    </a:p>
                    <a:p>
                      <a:pPr marL="0" marR="0" algn="ctr">
                        <a:lnSpc>
                          <a:spcPct val="115000"/>
                        </a:lnSpc>
                        <a:spcBef>
                          <a:spcPts val="0"/>
                        </a:spcBef>
                        <a:spcAft>
                          <a:spcPts val="0"/>
                        </a:spcAft>
                      </a:pPr>
                      <a:r>
                        <a:rPr lang="en-US" sz="1800" b="0" kern="1200" dirty="0" smtClean="0">
                          <a:solidFill>
                            <a:srgbClr val="B95C00"/>
                          </a:solidFill>
                          <a:effectLst/>
                          <a:latin typeface="+mn-lt"/>
                          <a:ea typeface="+mn-ea"/>
                          <a:cs typeface="+mn-cs"/>
                        </a:rPr>
                        <a:t>TREAT</a:t>
                      </a:r>
                    </a:p>
                  </a:txBody>
                  <a:tcPr marL="64316" marR="6431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l">
                        <a:lnSpc>
                          <a:spcPct val="115000"/>
                        </a:lnSpc>
                        <a:spcBef>
                          <a:spcPts val="0"/>
                        </a:spcBef>
                        <a:spcAft>
                          <a:spcPts val="0"/>
                        </a:spcAft>
                      </a:pPr>
                      <a:r>
                        <a:rPr lang="en-US" sz="1800" b="0" kern="1200" dirty="0" smtClean="0">
                          <a:solidFill>
                            <a:srgbClr val="B95C00"/>
                          </a:solidFill>
                          <a:effectLst/>
                          <a:latin typeface="+mn-lt"/>
                          <a:ea typeface="+mn-ea"/>
                          <a:cs typeface="+mn-cs"/>
                        </a:rPr>
                        <a:t>Interaction of Post and Treat variables</a:t>
                      </a:r>
                    </a:p>
                  </a:txBody>
                  <a:tcPr marL="64316" marR="64316" marT="0" marB="0" anchor="ctr">
                    <a:lnL w="12700" cap="flat" cmpd="sng" algn="ctr">
                      <a:solidFill>
                        <a:srgbClr val="000000"/>
                      </a:solidFill>
                      <a:prstDash val="solid"/>
                      <a:round/>
                      <a:headEnd type="none" w="med" len="med"/>
                      <a:tailEnd type="none" w="med" len="med"/>
                    </a:lnL>
                    <a:lnR>
                      <a:noFill/>
                    </a:lnR>
                    <a:lnT>
                      <a:noFill/>
                    </a:lnT>
                    <a:lnB>
                      <a:noFill/>
                    </a:lnB>
                  </a:tcPr>
                </a:tc>
              </a:tr>
              <a:tr h="513262">
                <a:tc>
                  <a:txBody>
                    <a:bodyPr/>
                    <a:lstStyle/>
                    <a:p>
                      <a:pPr marL="0" marR="0" algn="ctr">
                        <a:lnSpc>
                          <a:spcPct val="115000"/>
                        </a:lnSpc>
                        <a:spcBef>
                          <a:spcPts val="0"/>
                        </a:spcBef>
                        <a:spcAft>
                          <a:spcPts val="0"/>
                        </a:spcAft>
                      </a:pPr>
                      <a:r>
                        <a:rPr lang="en-US" sz="1800" b="0" kern="1200" dirty="0" smtClean="0">
                          <a:solidFill>
                            <a:schemeClr val="tx2">
                              <a:lumMod val="75000"/>
                              <a:lumOff val="25000"/>
                            </a:schemeClr>
                          </a:solidFill>
                          <a:effectLst/>
                          <a:latin typeface="+mn-lt"/>
                          <a:ea typeface="+mn-ea"/>
                          <a:cs typeface="+mn-cs"/>
                        </a:rPr>
                        <a:t>AHOUR</a:t>
                      </a:r>
                    </a:p>
                  </a:txBody>
                  <a:tcPr marL="64316" marR="64316"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l">
                        <a:lnSpc>
                          <a:spcPct val="115000"/>
                        </a:lnSpc>
                        <a:spcBef>
                          <a:spcPts val="0"/>
                        </a:spcBef>
                        <a:spcAft>
                          <a:spcPts val="0"/>
                        </a:spcAft>
                      </a:pPr>
                      <a:r>
                        <a:rPr lang="en-US" sz="1800" b="0" kern="1200" dirty="0" smtClean="0">
                          <a:solidFill>
                            <a:schemeClr val="tx2">
                              <a:lumMod val="75000"/>
                              <a:lumOff val="25000"/>
                            </a:schemeClr>
                          </a:solidFill>
                          <a:effectLst/>
                          <a:latin typeface="+mn-lt"/>
                          <a:ea typeface="+mn-ea"/>
                          <a:cs typeface="+mn-cs"/>
                        </a:rPr>
                        <a:t>Average weekly hours per production worker per industry</a:t>
                      </a:r>
                    </a:p>
                  </a:txBody>
                  <a:tcPr marL="64316" marR="64316" marT="0" marB="0" anchor="ctr">
                    <a:lnL w="12700" cap="flat" cmpd="sng" algn="ctr">
                      <a:solidFill>
                        <a:srgbClr val="000000"/>
                      </a:solidFill>
                      <a:prstDash val="solid"/>
                      <a:round/>
                      <a:headEnd type="none" w="med" len="med"/>
                      <a:tailEnd type="none" w="med" len="med"/>
                    </a:lnL>
                    <a:lnR>
                      <a:noFill/>
                    </a:lnR>
                    <a:lnT>
                      <a:noFill/>
                    </a:lnT>
                    <a:lnB>
                      <a:noFill/>
                    </a:lnB>
                  </a:tcPr>
                </a:tc>
              </a:tr>
              <a:tr h="248229">
                <a:tc>
                  <a:txBody>
                    <a:bodyPr/>
                    <a:lstStyle/>
                    <a:p>
                      <a:pPr marL="0" marR="0" algn="ctr">
                        <a:lnSpc>
                          <a:spcPct val="115000"/>
                        </a:lnSpc>
                        <a:spcBef>
                          <a:spcPts val="0"/>
                        </a:spcBef>
                        <a:spcAft>
                          <a:spcPts val="0"/>
                        </a:spcAft>
                      </a:pPr>
                      <a:r>
                        <a:rPr lang="en-US" sz="1800" b="0" kern="1200" dirty="0" smtClean="0">
                          <a:solidFill>
                            <a:srgbClr val="B95C00"/>
                          </a:solidFill>
                          <a:effectLst/>
                          <a:latin typeface="+mn-lt"/>
                          <a:ea typeface="+mn-ea"/>
                          <a:cs typeface="+mn-cs"/>
                        </a:rPr>
                        <a:t>AWAGE</a:t>
                      </a:r>
                    </a:p>
                  </a:txBody>
                  <a:tcPr marL="64316" marR="64316"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b="0" kern="1200" dirty="0" smtClean="0">
                          <a:solidFill>
                            <a:srgbClr val="B95C00"/>
                          </a:solidFill>
                          <a:effectLst/>
                          <a:latin typeface="+mn-lt"/>
                          <a:ea typeface="+mn-ea"/>
                          <a:cs typeface="+mn-cs"/>
                        </a:rPr>
                        <a:t>Average wage per production worker per industry</a:t>
                      </a:r>
                    </a:p>
                  </a:txBody>
                  <a:tcPr marL="64316" marR="64316"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151722">
                <a:tc>
                  <a:txBody>
                    <a:bodyPr/>
                    <a:lstStyle/>
                    <a:p>
                      <a:pPr marL="0" marR="0" algn="l">
                        <a:lnSpc>
                          <a:spcPct val="115000"/>
                        </a:lnSpc>
                        <a:spcBef>
                          <a:spcPts val="0"/>
                        </a:spcBef>
                        <a:spcAft>
                          <a:spcPts val="0"/>
                        </a:spcAft>
                      </a:pPr>
                      <a:r>
                        <a:rPr lang="en-US" sz="1100">
                          <a:solidFill>
                            <a:srgbClr val="000000"/>
                          </a:solidFill>
                          <a:latin typeface="Times New Roman"/>
                          <a:ea typeface="Times New Roman"/>
                          <a:cs typeface="Times New Roman"/>
                        </a:rPr>
                        <a:t> </a:t>
                      </a:r>
                      <a:endParaRPr lang="en-US" sz="1000">
                        <a:latin typeface="Calibri"/>
                        <a:ea typeface="Calibri"/>
                        <a:cs typeface="Times New Roman"/>
                      </a:endParaRPr>
                    </a:p>
                  </a:txBody>
                  <a:tcPr marL="64316" marR="6431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a:lnSpc>
                          <a:spcPct val="115000"/>
                        </a:lnSpc>
                        <a:spcBef>
                          <a:spcPts val="0"/>
                        </a:spcBef>
                        <a:spcAft>
                          <a:spcPts val="0"/>
                        </a:spcAft>
                      </a:pPr>
                      <a:r>
                        <a:rPr lang="en-US" sz="1100" dirty="0">
                          <a:solidFill>
                            <a:srgbClr val="000000"/>
                          </a:solidFill>
                          <a:latin typeface="Times New Roman"/>
                          <a:ea typeface="Times New Roman"/>
                          <a:cs typeface="Times New Roman"/>
                        </a:rPr>
                        <a:t> </a:t>
                      </a:r>
                      <a:endParaRPr lang="en-US" sz="1000" dirty="0">
                        <a:latin typeface="Calibri"/>
                        <a:ea typeface="Calibri"/>
                        <a:cs typeface="Times New Roman"/>
                      </a:endParaRPr>
                    </a:p>
                  </a:txBody>
                  <a:tcPr marL="64316" marR="64316"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3507</TotalTime>
  <Words>1593</Words>
  <Application>Microsoft Office PowerPoint</Application>
  <PresentationFormat>On-screen Show (4:3)</PresentationFormat>
  <Paragraphs>356</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Verdana</vt:lpstr>
      <vt:lpstr>Wingdings 2</vt:lpstr>
      <vt:lpstr>Calibri</vt:lpstr>
      <vt:lpstr>Times New Roman</vt:lpstr>
      <vt:lpstr>Aspect</vt:lpstr>
      <vt:lpstr>The Impact of the Acid Rain Program on Sulfur Dioxide Intensive Industries</vt:lpstr>
      <vt:lpstr> Background</vt:lpstr>
      <vt:lpstr> Background</vt:lpstr>
      <vt:lpstr> SO2 Pollution Rates Nationwide</vt:lpstr>
      <vt:lpstr> </vt:lpstr>
      <vt:lpstr> Economic Model</vt:lpstr>
      <vt:lpstr> </vt:lpstr>
      <vt:lpstr> Empirical Strategy</vt:lpstr>
      <vt:lpstr>Slide 9</vt:lpstr>
      <vt:lpstr> Summary Statistics</vt:lpstr>
      <vt:lpstr> Empirical Model</vt:lpstr>
      <vt:lpstr> </vt:lpstr>
      <vt:lpstr> Results</vt:lpstr>
      <vt:lpstr> Results</vt:lpstr>
      <vt:lpstr> Conclusions</vt:lpstr>
      <vt:lpstr>Slide 16</vt:lpstr>
      <vt:lpstr>Slide 17</vt:lpstr>
      <vt:lpstr>Slide 18</vt:lpstr>
      <vt:lpstr>Slide 19</vt:lpstr>
    </vt:vector>
  </TitlesOfParts>
  <Company>CSUS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the Acid Rain Program on Sulfur Dioxide Intensive Industries</dc:title>
  <dc:creator>Student</dc:creator>
  <cp:lastModifiedBy>Jessica Howell</cp:lastModifiedBy>
  <cp:revision>73</cp:revision>
  <dcterms:created xsi:type="dcterms:W3CDTF">2009-04-27T17:51:09Z</dcterms:created>
  <dcterms:modified xsi:type="dcterms:W3CDTF">2009-11-23T20:10:01Z</dcterms:modified>
</cp:coreProperties>
</file>