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5" r:id="rId1"/>
  </p:sldMasterIdLst>
  <p:notesMasterIdLst>
    <p:notesMasterId r:id="rId35"/>
  </p:notesMasterIdLst>
  <p:handoutMasterIdLst>
    <p:handoutMasterId r:id="rId36"/>
  </p:handoutMasterIdLst>
  <p:sldIdLst>
    <p:sldId id="289" r:id="rId2"/>
    <p:sldId id="291" r:id="rId3"/>
    <p:sldId id="293" r:id="rId4"/>
    <p:sldId id="306" r:id="rId5"/>
    <p:sldId id="257" r:id="rId6"/>
    <p:sldId id="258" r:id="rId7"/>
    <p:sldId id="259" r:id="rId8"/>
    <p:sldId id="260" r:id="rId9"/>
    <p:sldId id="261" r:id="rId10"/>
    <p:sldId id="262" r:id="rId11"/>
    <p:sldId id="263" r:id="rId12"/>
    <p:sldId id="264" r:id="rId13"/>
    <p:sldId id="265" r:id="rId14"/>
    <p:sldId id="267" r:id="rId15"/>
    <p:sldId id="296" r:id="rId16"/>
    <p:sldId id="268" r:id="rId17"/>
    <p:sldId id="308" r:id="rId18"/>
    <p:sldId id="270" r:id="rId19"/>
    <p:sldId id="271" r:id="rId20"/>
    <p:sldId id="307" r:id="rId21"/>
    <p:sldId id="274" r:id="rId22"/>
    <p:sldId id="297" r:id="rId23"/>
    <p:sldId id="275" r:id="rId24"/>
    <p:sldId id="276" r:id="rId25"/>
    <p:sldId id="277" r:id="rId26"/>
    <p:sldId id="278" r:id="rId27"/>
    <p:sldId id="279" r:id="rId28"/>
    <p:sldId id="298" r:id="rId29"/>
    <p:sldId id="281" r:id="rId30"/>
    <p:sldId id="282" r:id="rId31"/>
    <p:sldId id="283" r:id="rId32"/>
    <p:sldId id="284" r:id="rId33"/>
    <p:sldId id="301" r:id="rId34"/>
  </p:sldIdLst>
  <p:sldSz cx="6858000" cy="9144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6699"/>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8" autoAdjust="0"/>
    <p:restoredTop sz="94660"/>
  </p:normalViewPr>
  <p:slideViewPr>
    <p:cSldViewPr>
      <p:cViewPr>
        <p:scale>
          <a:sx n="70" d="100"/>
          <a:sy n="70" d="100"/>
        </p:scale>
        <p:origin x="-2429" y="32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23025" y="8743950"/>
            <a:ext cx="371475" cy="314325"/>
          </a:xfrm>
          <a:prstGeom prst="rect">
            <a:avLst/>
          </a:prstGeom>
          <a:noFill/>
          <a:ln w="12700">
            <a:noFill/>
            <a:miter lim="800000"/>
            <a:headEnd/>
            <a:tailEnd/>
          </a:ln>
          <a:effectLst/>
        </p:spPr>
        <p:txBody>
          <a:bodyPr wrap="none" lIns="90488" tIns="44450" rIns="90488" bIns="44450" anchor="ctr">
            <a:spAutoFit/>
          </a:bodyPr>
          <a:lstStyle/>
          <a:p>
            <a:pPr algn="r">
              <a:defRPr/>
            </a:pPr>
            <a:fld id="{F8F42C11-A890-4E51-9C4A-8A308AB24A71}" type="slidenum">
              <a:rPr lang="en-US" sz="1400">
                <a:effectLst>
                  <a:outerShdw blurRad="38100" dist="38100" dir="2700000" algn="tl">
                    <a:srgbClr val="C0C0C0"/>
                  </a:outerShdw>
                </a:effectLst>
              </a:rPr>
              <a:pPr algn="r">
                <a:defRPr/>
              </a:pPr>
              <a:t>‹#›</a:t>
            </a:fld>
            <a:endParaRPr lang="en-US" sz="1400">
              <a:effectLst>
                <a:outerShdw blurRad="38100" dist="38100" dir="2700000" algn="tl">
                  <a:srgbClr val="C0C0C0"/>
                </a:outerShdw>
              </a:effectLst>
            </a:endParaRPr>
          </a:p>
        </p:txBody>
      </p:sp>
    </p:spTree>
    <p:extLst>
      <p:ext uri="{BB962C8B-B14F-4D97-AF65-F5344CB8AC3E}">
        <p14:creationId xmlns:p14="http://schemas.microsoft.com/office/powerpoint/2010/main" val="128461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idx="2"/>
          </p:nvPr>
        </p:nvSpPr>
        <p:spPr bwMode="auto">
          <a:xfrm>
            <a:off x="2147888" y="692150"/>
            <a:ext cx="2562225" cy="341630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2052" name="Rectangle 4"/>
          <p:cNvSpPr>
            <a:spLocks noChangeArrowheads="1"/>
          </p:cNvSpPr>
          <p:nvPr/>
        </p:nvSpPr>
        <p:spPr bwMode="auto">
          <a:xfrm>
            <a:off x="6423025" y="8743950"/>
            <a:ext cx="371475" cy="314325"/>
          </a:xfrm>
          <a:prstGeom prst="rect">
            <a:avLst/>
          </a:prstGeom>
          <a:noFill/>
          <a:ln w="12700">
            <a:noFill/>
            <a:miter lim="800000"/>
            <a:headEnd/>
            <a:tailEnd/>
          </a:ln>
          <a:effectLst/>
        </p:spPr>
        <p:txBody>
          <a:bodyPr wrap="none" lIns="90488" tIns="44450" rIns="90488" bIns="44450" anchor="ctr">
            <a:spAutoFit/>
          </a:bodyPr>
          <a:lstStyle/>
          <a:p>
            <a:pPr algn="r">
              <a:defRPr/>
            </a:pPr>
            <a:fld id="{6B0EB588-4C58-4C8A-ADDB-EA07AA8472C6}" type="slidenum">
              <a:rPr lang="en-US" sz="1400">
                <a:effectLst>
                  <a:outerShdw blurRad="38100" dist="38100" dir="2700000" algn="tl">
                    <a:srgbClr val="C0C0C0"/>
                  </a:outerShdw>
                </a:effectLst>
              </a:rPr>
              <a:pPr algn="r">
                <a:defRPr/>
              </a:pPr>
              <a:t>‹#›</a:t>
            </a:fld>
            <a:endParaRPr lang="en-US" sz="1400">
              <a:effectLst>
                <a:outerShdw blurRad="38100" dist="38100" dir="2700000" algn="tl">
                  <a:srgbClr val="C0C0C0"/>
                </a:outerShdw>
              </a:effectLst>
            </a:endParaRPr>
          </a:p>
        </p:txBody>
      </p:sp>
    </p:spTree>
    <p:extLst>
      <p:ext uri="{BB962C8B-B14F-4D97-AF65-F5344CB8AC3E}">
        <p14:creationId xmlns:p14="http://schemas.microsoft.com/office/powerpoint/2010/main" val="688497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B74198-D5FF-47F7-AFB4-EA2CB3254D3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9E791D-FB68-4F2E-831B-270FB9230C7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DF4E33-C14A-4B61-9BFC-DA46FD8078C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5C150B5-13DC-4F61-864F-EA1F6C844D2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3D1798-BF22-46D3-A0E5-F7D0D8D8922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3AE34D8-4D9E-43C3-9244-0F115B1BBD1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CD3374A-E149-48F5-B891-E025F899346A}"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51382E0-E400-4997-A617-67A6B4EE933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A0C2B76-3E57-4234-A9D0-A6B3ECA136F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7DABA2-CBD8-4C83-A8CE-FF23C49340A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935A46E-A9EC-4AB5-992A-B69C0DA47F8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47DEDC8-51AE-4D06-ACAE-480FFA8CE23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A0C2B76-3E57-4234-A9D0-A6B3ECA136F9}" type="slidenum">
              <a:rPr lang="en-US" smtClean="0"/>
              <a:pPr>
                <a:defRPr/>
              </a:pPr>
              <a:t>1</a:t>
            </a:fld>
            <a:endParaRPr lang="en-US"/>
          </a:p>
        </p:txBody>
      </p:sp>
      <p:sp>
        <p:nvSpPr>
          <p:cNvPr id="6" name="Rectangle 2"/>
          <p:cNvSpPr txBox="1">
            <a:spLocks noChangeArrowheads="1"/>
          </p:cNvSpPr>
          <p:nvPr/>
        </p:nvSpPr>
        <p:spPr>
          <a:xfrm>
            <a:off x="561975" y="431800"/>
            <a:ext cx="5815013" cy="1092200"/>
          </a:xfrm>
          <a:prstGeom prst="rect">
            <a:avLst/>
          </a:prstGeom>
          <a:noFill/>
        </p:spPr>
        <p:txBody>
          <a:bodyPr lIns="90488" tIns="44450" rIns="90488" bIns="44450">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sng" strike="noStrike" kern="1200" cap="none" spc="0" normalizeH="0" baseline="0" noProof="0" dirty="0" smtClean="0">
                <a:ln>
                  <a:noFill/>
                </a:ln>
                <a:solidFill>
                  <a:schemeClr val="tx1"/>
                </a:solidFill>
                <a:effectLst/>
                <a:uLnTx/>
                <a:uFillTx/>
                <a:latin typeface="+mj-lt"/>
                <a:ea typeface="+mj-ea"/>
                <a:cs typeface="+mj-cs"/>
              </a:rPr>
              <a:t>The Value Line Investment Survey</a:t>
            </a:r>
            <a:r>
              <a:rPr kumimoji="0" lang="en-US" sz="4400" b="0" i="0" u="sng" strike="noStrike" kern="1200" cap="none" spc="0" normalizeH="0" baseline="0" noProof="0" dirty="0" smtClean="0">
                <a:ln>
                  <a:noFill/>
                </a:ln>
                <a:solidFill>
                  <a:schemeClr val="tx1"/>
                </a:solidFill>
                <a:effectLst/>
                <a:uLnTx/>
                <a:uFillTx/>
                <a:latin typeface="+mj-lt"/>
                <a:ea typeface="+mj-ea"/>
                <a:cs typeface="+mj-cs"/>
              </a:rPr>
              <a:t>:</a:t>
            </a:r>
            <a:endParaRPr kumimoji="0" lang="en-US" sz="4400" b="0" i="0" u="sng" strike="noStrike" kern="1200" cap="none" spc="0" normalizeH="0" baseline="0" noProof="0" dirty="0" smtClean="0">
              <a:ln>
                <a:noFill/>
              </a:ln>
              <a:solidFill>
                <a:srgbClr val="00FF00"/>
              </a:solidFill>
              <a:effectLst/>
              <a:uLnTx/>
              <a:uFillTx/>
              <a:latin typeface="+mj-lt"/>
              <a:ea typeface="+mj-ea"/>
              <a:cs typeface="+mj-cs"/>
            </a:endParaRPr>
          </a:p>
        </p:txBody>
      </p:sp>
      <p:sp>
        <p:nvSpPr>
          <p:cNvPr id="7" name="Rectangle 3"/>
          <p:cNvSpPr txBox="1">
            <a:spLocks noChangeArrowheads="1"/>
          </p:cNvSpPr>
          <p:nvPr/>
        </p:nvSpPr>
        <p:spPr>
          <a:xfrm>
            <a:off x="342900" y="2133601"/>
            <a:ext cx="6172200" cy="6034617"/>
          </a:xfrm>
          <a:prstGeom prst="rect">
            <a:avLst/>
          </a:prstGeom>
          <a:noFill/>
        </p:spPr>
        <p:txBody>
          <a:bodyPr lIns="90488" tIns="44450" rIns="90488" bIns="44450"/>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The Value Line Investment Survey was created in 1931 to guide the investor to realize superior returns on invested capital.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The Value Line Investment Survey has a number of unique features that distinguish it from other advisory service.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79C24DB1-3047-4F04-B3A3-92995B4DB88F}" type="slidenum">
              <a:rPr lang="en-US" smtClean="0"/>
              <a:pPr/>
              <a:t>10</a:t>
            </a:fld>
            <a:endParaRPr lang="en-US" smtClean="0"/>
          </a:p>
        </p:txBody>
      </p:sp>
      <p:sp>
        <p:nvSpPr>
          <p:cNvPr id="9" name="Rectangle 2"/>
          <p:cNvSpPr>
            <a:spLocks noGrp="1" noChangeArrowheads="1"/>
          </p:cNvSpPr>
          <p:nvPr>
            <p:ph type="title"/>
          </p:nvPr>
        </p:nvSpPr>
        <p:spPr>
          <a:xfrm>
            <a:off x="342900" y="366184"/>
            <a:ext cx="6172200" cy="1524000"/>
          </a:xfrm>
          <a:noFill/>
        </p:spPr>
        <p:txBody>
          <a:bodyPr lIns="90488" tIns="44450" rIns="90488" bIns="44450">
            <a:normAutofit fontScale="90000"/>
          </a:bodyPr>
          <a:lstStyle/>
          <a:p>
            <a:pPr algn="ctr"/>
            <a:r>
              <a:rPr lang="en-US" sz="4000" b="1" i="1" u="sng" dirty="0" smtClean="0">
                <a:solidFill>
                  <a:schemeClr val="tx1"/>
                </a:solidFill>
              </a:rPr>
              <a:t>The Value Line Investment Survey: Timeliness Ranking System</a:t>
            </a:r>
          </a:p>
        </p:txBody>
      </p:sp>
      <p:sp>
        <p:nvSpPr>
          <p:cNvPr id="10" name="Rectangle 3"/>
          <p:cNvSpPr>
            <a:spLocks noGrp="1" noChangeArrowheads="1"/>
          </p:cNvSpPr>
          <p:nvPr>
            <p:ph idx="1"/>
          </p:nvPr>
        </p:nvSpPr>
        <p:spPr>
          <a:xfrm>
            <a:off x="342900" y="2133601"/>
            <a:ext cx="6172200" cy="6034617"/>
          </a:xfrm>
          <a:noFill/>
        </p:spPr>
        <p:txBody>
          <a:bodyPr lIns="90488" tIns="44450" rIns="90488" bIns="44450"/>
          <a:lstStyle/>
          <a:p>
            <a:r>
              <a:rPr lang="en-US" dirty="0" smtClean="0"/>
              <a:t>A computer program is used to forecast relative price behavior for each stock, relative to all other 1700 stocks.</a:t>
            </a:r>
          </a:p>
          <a:p>
            <a:pPr lvl="1"/>
            <a:r>
              <a:rPr lang="en-US" b="1" i="1" dirty="0" smtClean="0">
                <a:solidFill>
                  <a:schemeClr val="hlink"/>
                </a:solidFill>
              </a:rPr>
              <a:t>Rank 1:</a:t>
            </a:r>
            <a:r>
              <a:rPr lang="en-US" dirty="0" smtClean="0"/>
              <a:t>  Highest rank (100), expect this stock to be one of the best relative price performers during the next 6 to 12 months.</a:t>
            </a:r>
          </a:p>
          <a:p>
            <a:pPr lvl="1"/>
            <a:r>
              <a:rPr lang="en-US" b="1" i="1" dirty="0" smtClean="0">
                <a:solidFill>
                  <a:schemeClr val="hlink"/>
                </a:solidFill>
              </a:rPr>
              <a:t>Rank 2:</a:t>
            </a:r>
            <a:r>
              <a:rPr lang="en-US" dirty="0" smtClean="0"/>
              <a:t>  Above average rank (300), expect better-than-average price performance.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4CE425AB-2B99-4BA4-8493-6DF3C6067D7C}" type="slidenum">
              <a:rPr lang="en-US" smtClean="0"/>
              <a:pPr/>
              <a:t>11</a:t>
            </a:fld>
            <a:endParaRPr lang="en-US" smtClean="0"/>
          </a:p>
        </p:txBody>
      </p:sp>
      <p:sp>
        <p:nvSpPr>
          <p:cNvPr id="9" name="Rectangle 2"/>
          <p:cNvSpPr>
            <a:spLocks noGrp="1" noChangeArrowheads="1"/>
          </p:cNvSpPr>
          <p:nvPr>
            <p:ph type="title"/>
          </p:nvPr>
        </p:nvSpPr>
        <p:spPr>
          <a:xfrm>
            <a:off x="342900" y="366184"/>
            <a:ext cx="6172200" cy="1524000"/>
          </a:xfrm>
          <a:noFill/>
        </p:spPr>
        <p:txBody>
          <a:bodyPr lIns="90488" tIns="44450" rIns="90488" bIns="44450">
            <a:normAutofit fontScale="90000"/>
          </a:bodyPr>
          <a:lstStyle/>
          <a:p>
            <a:pPr algn="ctr"/>
            <a:r>
              <a:rPr lang="en-US" sz="4000" b="1" i="1" u="sng" dirty="0" smtClean="0">
                <a:solidFill>
                  <a:schemeClr val="tx1"/>
                </a:solidFill>
              </a:rPr>
              <a:t>The Value Line Investment Survey: Timeliness Ranking System</a:t>
            </a:r>
          </a:p>
        </p:txBody>
      </p:sp>
      <p:sp>
        <p:nvSpPr>
          <p:cNvPr id="10" name="Rectangle 3"/>
          <p:cNvSpPr>
            <a:spLocks noGrp="1" noChangeArrowheads="1"/>
          </p:cNvSpPr>
          <p:nvPr>
            <p:ph idx="1"/>
          </p:nvPr>
        </p:nvSpPr>
        <p:spPr>
          <a:xfrm>
            <a:off x="342900" y="2133601"/>
            <a:ext cx="6172200" cy="6034617"/>
          </a:xfrm>
          <a:noFill/>
        </p:spPr>
        <p:txBody>
          <a:bodyPr lIns="90488" tIns="44450" rIns="90488" bIns="44450">
            <a:normAutofit lnSpcReduction="10000"/>
          </a:bodyPr>
          <a:lstStyle/>
          <a:p>
            <a:pPr lvl="1"/>
            <a:r>
              <a:rPr lang="en-US" b="1" i="1" dirty="0" smtClean="0">
                <a:solidFill>
                  <a:schemeClr val="hlink"/>
                </a:solidFill>
              </a:rPr>
              <a:t>Rank 3:</a:t>
            </a:r>
            <a:r>
              <a:rPr lang="en-US" dirty="0" smtClean="0"/>
              <a:t>  </a:t>
            </a:r>
            <a:r>
              <a:rPr lang="en-US" dirty="0" smtClean="0">
                <a:effectLst>
                  <a:outerShdw blurRad="38100" dist="38100" dir="2700000" algn="tl">
                    <a:srgbClr val="000000">
                      <a:alpha val="43137"/>
                    </a:srgbClr>
                  </a:outerShdw>
                </a:effectLst>
              </a:rPr>
              <a:t>Average performance.  Expect price performance in line with the market (900).</a:t>
            </a:r>
          </a:p>
          <a:p>
            <a:pPr lvl="1"/>
            <a:r>
              <a:rPr lang="en-US" b="1" i="1" dirty="0" smtClean="0">
                <a:solidFill>
                  <a:schemeClr val="hlink"/>
                </a:solidFill>
              </a:rPr>
              <a:t>Rank 4:</a:t>
            </a:r>
            <a:r>
              <a:rPr lang="en-US" dirty="0" smtClean="0">
                <a:solidFill>
                  <a:schemeClr val="hlink"/>
                </a:solidFill>
              </a:rPr>
              <a:t>  </a:t>
            </a:r>
            <a:r>
              <a:rPr lang="en-US" dirty="0" smtClean="0">
                <a:effectLst>
                  <a:outerShdw blurRad="38100" dist="38100" dir="2700000" algn="tl">
                    <a:srgbClr val="000000">
                      <a:alpha val="43137"/>
                    </a:srgbClr>
                  </a:outerShdw>
                </a:effectLst>
              </a:rPr>
              <a:t>Below average performance.  Expect below-average price performance (300).</a:t>
            </a:r>
          </a:p>
          <a:p>
            <a:pPr lvl="1"/>
            <a:r>
              <a:rPr lang="en-US" b="1" i="1" dirty="0" smtClean="0">
                <a:solidFill>
                  <a:schemeClr val="hlink"/>
                </a:solidFill>
              </a:rPr>
              <a:t>Rank 5:</a:t>
            </a:r>
            <a:r>
              <a:rPr lang="en-US" dirty="0" smtClean="0"/>
              <a:t>  </a:t>
            </a:r>
            <a:r>
              <a:rPr lang="en-US" dirty="0" smtClean="0">
                <a:effectLst>
                  <a:outerShdw blurRad="38100" dist="38100" dir="2700000" algn="tl">
                    <a:srgbClr val="000000">
                      <a:alpha val="43137"/>
                    </a:srgbClr>
                  </a:outerShdw>
                </a:effectLst>
              </a:rPr>
              <a:t>Lowest performance.  Expect the poorest relative price performance (100).</a:t>
            </a:r>
          </a:p>
          <a:p>
            <a:pPr lvl="1">
              <a:buFontTx/>
              <a:buNone/>
            </a:pPr>
            <a:r>
              <a:rPr lang="en-US" sz="2400" dirty="0" smtClean="0">
                <a:solidFill>
                  <a:srgbClr val="C00000"/>
                </a:solidFill>
                <a:effectLst>
                  <a:outerShdw blurRad="38100" dist="38100" dir="2700000" algn="tl">
                    <a:srgbClr val="000000">
                      <a:alpha val="43137"/>
                    </a:srgbClr>
                  </a:outerShdw>
                </a:effectLst>
              </a:rPr>
              <a:t>All changes in the Timeliness ranks are caused by: new earnings reports, changes in the price movement of the stock relative to the market, a combination of the earnings and price factors, and shifts in the relative positions of other stocks.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E9151E0C-FFB5-4E46-8C42-E1755442AB1E}" type="slidenum">
              <a:rPr lang="en-US" smtClean="0"/>
              <a:pPr/>
              <a:t>12</a:t>
            </a:fld>
            <a:endParaRPr lang="en-US" smtClean="0"/>
          </a:p>
        </p:txBody>
      </p:sp>
      <p:sp>
        <p:nvSpPr>
          <p:cNvPr id="9" name="Rectangle 2"/>
          <p:cNvSpPr>
            <a:spLocks noGrp="1" noChangeArrowheads="1"/>
          </p:cNvSpPr>
          <p:nvPr>
            <p:ph type="title"/>
          </p:nvPr>
        </p:nvSpPr>
        <p:spPr>
          <a:xfrm>
            <a:off x="342900" y="366184"/>
            <a:ext cx="6172200" cy="1524000"/>
          </a:xfrm>
          <a:noFill/>
        </p:spPr>
        <p:txBody>
          <a:bodyPr lIns="90488" tIns="44450" rIns="90488" bIns="44450">
            <a:normAutofit fontScale="90000"/>
          </a:bodyPr>
          <a:lstStyle/>
          <a:p>
            <a:pPr algn="ctr"/>
            <a:r>
              <a:rPr lang="en-US" sz="4000" b="1" i="1" u="sng" dirty="0" smtClean="0">
                <a:solidFill>
                  <a:schemeClr val="tx1"/>
                </a:solidFill>
              </a:rPr>
              <a:t>The Value Line Investment Survey: Safety Ranking System</a:t>
            </a:r>
          </a:p>
        </p:txBody>
      </p:sp>
      <p:sp>
        <p:nvSpPr>
          <p:cNvPr id="10" name="Rectangle 3"/>
          <p:cNvSpPr>
            <a:spLocks noGrp="1" noChangeArrowheads="1"/>
          </p:cNvSpPr>
          <p:nvPr>
            <p:ph idx="1"/>
          </p:nvPr>
        </p:nvSpPr>
        <p:spPr>
          <a:xfrm>
            <a:off x="342900" y="2133601"/>
            <a:ext cx="6172200" cy="6034617"/>
          </a:xfrm>
          <a:noFill/>
        </p:spPr>
        <p:txBody>
          <a:bodyPr lIns="90488" tIns="44450" rIns="90488" bIns="44450"/>
          <a:lstStyle/>
          <a:p>
            <a:r>
              <a:rPr lang="en-US" sz="3600" dirty="0" smtClean="0"/>
              <a:t>The Safety Rank measures the total risk of a stock.  It is derived from the stock’s Index of Price Stability relative to the 1700 other stocks and from the financial strength rating of the company.</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5C649EB0-5CC3-450C-AD03-6021CDF781CC}" type="slidenum">
              <a:rPr lang="en-US" smtClean="0"/>
              <a:pPr/>
              <a:t>13</a:t>
            </a:fld>
            <a:endParaRPr lang="en-US" smtClean="0"/>
          </a:p>
        </p:txBody>
      </p:sp>
      <p:sp>
        <p:nvSpPr>
          <p:cNvPr id="9" name="Rectangle 2"/>
          <p:cNvSpPr>
            <a:spLocks noGrp="1" noChangeArrowheads="1"/>
          </p:cNvSpPr>
          <p:nvPr>
            <p:ph type="title"/>
          </p:nvPr>
        </p:nvSpPr>
        <p:spPr>
          <a:xfrm>
            <a:off x="504825" y="431800"/>
            <a:ext cx="5815013" cy="1498600"/>
          </a:xfrm>
          <a:noFill/>
        </p:spPr>
        <p:txBody>
          <a:bodyPr lIns="90488" tIns="44450" rIns="90488" bIns="44450">
            <a:normAutofit/>
          </a:bodyPr>
          <a:lstStyle/>
          <a:p>
            <a:pPr algn="ctr"/>
            <a:r>
              <a:rPr lang="en-US" sz="4000" b="1" i="1" u="sng" dirty="0" smtClean="0">
                <a:solidFill>
                  <a:srgbClr val="006699"/>
                </a:solidFill>
                <a:effectLst>
                  <a:outerShdw blurRad="38100" dist="38100" dir="2700000" algn="tl">
                    <a:srgbClr val="000000">
                      <a:alpha val="43137"/>
                    </a:srgbClr>
                  </a:outerShdw>
                </a:effectLst>
              </a:rPr>
              <a:t>The Value Line Investment Survey: Safety Rankings</a:t>
            </a:r>
          </a:p>
        </p:txBody>
      </p:sp>
      <p:sp>
        <p:nvSpPr>
          <p:cNvPr id="10" name="Rectangle 3"/>
          <p:cNvSpPr>
            <a:spLocks noGrp="1" noChangeArrowheads="1"/>
          </p:cNvSpPr>
          <p:nvPr>
            <p:ph idx="1"/>
          </p:nvPr>
        </p:nvSpPr>
        <p:spPr>
          <a:xfrm>
            <a:off x="571500" y="2641600"/>
            <a:ext cx="5829300" cy="5486400"/>
          </a:xfrm>
          <a:noFill/>
        </p:spPr>
        <p:txBody>
          <a:bodyPr lIns="90488" tIns="44450" rIns="90488" bIns="44450">
            <a:normAutofit/>
          </a:bodyPr>
          <a:lstStyle/>
          <a:p>
            <a:r>
              <a:rPr lang="en-US" sz="2800" b="1" i="1" dirty="0" smtClean="0">
                <a:solidFill>
                  <a:schemeClr val="accent5">
                    <a:lumMod val="75000"/>
                  </a:schemeClr>
                </a:solidFill>
                <a:effectLst>
                  <a:outerShdw blurRad="38100" dist="38100" dir="2700000" algn="tl">
                    <a:srgbClr val="000000">
                      <a:alpha val="43137"/>
                    </a:srgbClr>
                  </a:outerShdw>
                </a:effectLst>
              </a:rPr>
              <a:t>Rank 1 (Highest)</a:t>
            </a:r>
            <a:r>
              <a:rPr lang="en-US" sz="2800" dirty="0" smtClean="0">
                <a:solidFill>
                  <a:schemeClr val="accent5">
                    <a:lumMod val="75000"/>
                  </a:schemeClr>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This stock is one of the safest, most stable, and least risky of all in relation to the market</a:t>
            </a:r>
            <a:r>
              <a:rPr lang="en-US" sz="2800" dirty="0" smtClean="0"/>
              <a:t>.</a:t>
            </a:r>
          </a:p>
          <a:p>
            <a:r>
              <a:rPr lang="en-US" sz="2800" b="1" i="1" dirty="0" smtClean="0">
                <a:solidFill>
                  <a:schemeClr val="accent5">
                    <a:lumMod val="75000"/>
                  </a:schemeClr>
                </a:solidFill>
                <a:effectLst>
                  <a:outerShdw blurRad="38100" dist="38100" dir="2700000" algn="tl">
                    <a:srgbClr val="000000">
                      <a:alpha val="43137"/>
                    </a:srgbClr>
                  </a:outerShdw>
                </a:effectLst>
              </a:rPr>
              <a:t>Rank 2 (Above Average):</a:t>
            </a:r>
            <a:r>
              <a:rPr lang="en-US" sz="2800" dirty="0" smtClean="0">
                <a:solidFill>
                  <a:schemeClr val="accent5">
                    <a:lumMod val="75000"/>
                  </a:schemeClr>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This stock is safer and less risky than most.</a:t>
            </a:r>
          </a:p>
          <a:p>
            <a:r>
              <a:rPr lang="en-US" sz="2800" b="1" i="1" dirty="0" smtClean="0">
                <a:solidFill>
                  <a:schemeClr val="accent5">
                    <a:lumMod val="75000"/>
                  </a:schemeClr>
                </a:solidFill>
                <a:effectLst>
                  <a:outerShdw blurRad="38100" dist="38100" dir="2700000" algn="tl">
                    <a:srgbClr val="000000">
                      <a:alpha val="43137"/>
                    </a:srgbClr>
                  </a:outerShdw>
                </a:effectLst>
              </a:rPr>
              <a:t>Rank 3 (Average):</a:t>
            </a:r>
            <a:r>
              <a:rPr lang="en-US" sz="2800" dirty="0" smtClean="0">
                <a:solidFill>
                  <a:schemeClr val="accent5">
                    <a:lumMod val="75000"/>
                  </a:schemeClr>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This stock is of average risk and safety.</a:t>
            </a:r>
          </a:p>
          <a:p>
            <a:r>
              <a:rPr lang="en-US" sz="2800" b="1" i="1" dirty="0" smtClean="0">
                <a:solidFill>
                  <a:schemeClr val="accent5">
                    <a:lumMod val="75000"/>
                  </a:schemeClr>
                </a:solidFill>
                <a:effectLst>
                  <a:outerShdw blurRad="38100" dist="38100" dir="2700000" algn="tl">
                    <a:srgbClr val="000000">
                      <a:alpha val="43137"/>
                    </a:srgbClr>
                  </a:outerShdw>
                </a:effectLst>
              </a:rPr>
              <a:t>Rank 4 (Below Average):</a:t>
            </a:r>
            <a:r>
              <a:rPr lang="en-US" sz="2800" dirty="0" smtClean="0">
                <a:solidFill>
                  <a:schemeClr val="accent5">
                    <a:lumMod val="75000"/>
                  </a:schemeClr>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This stock is riskier and less safe than most.</a:t>
            </a:r>
          </a:p>
          <a:p>
            <a:r>
              <a:rPr lang="en-US" sz="2800" b="1" i="1" dirty="0" smtClean="0">
                <a:solidFill>
                  <a:schemeClr val="accent5">
                    <a:lumMod val="75000"/>
                  </a:schemeClr>
                </a:solidFill>
                <a:effectLst>
                  <a:outerShdw blurRad="38100" dist="38100" dir="2700000" algn="tl">
                    <a:srgbClr val="000000">
                      <a:alpha val="43137"/>
                    </a:srgbClr>
                  </a:outerShdw>
                </a:effectLst>
              </a:rPr>
              <a:t>Rank 5 (Lowest):</a:t>
            </a:r>
            <a:r>
              <a:rPr lang="en-US" sz="2800" dirty="0" smtClean="0">
                <a:solidFill>
                  <a:schemeClr val="accent5">
                    <a:lumMod val="75000"/>
                  </a:schemeClr>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One of the riskiest and least safe.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606BC131-B05A-4BCF-9AD2-05732C70166C}" type="slidenum">
              <a:rPr lang="en-US" smtClean="0"/>
              <a:pPr/>
              <a:t>14</a:t>
            </a:fld>
            <a:endParaRPr lang="en-US" smtClean="0"/>
          </a:p>
        </p:txBody>
      </p:sp>
      <p:sp>
        <p:nvSpPr>
          <p:cNvPr id="9" name="Rectangle 2"/>
          <p:cNvSpPr>
            <a:spLocks noGrp="1" noChangeArrowheads="1"/>
          </p:cNvSpPr>
          <p:nvPr>
            <p:ph type="title"/>
          </p:nvPr>
        </p:nvSpPr>
        <p:spPr>
          <a:xfrm>
            <a:off x="342900" y="366184"/>
            <a:ext cx="6172200" cy="1524000"/>
          </a:xfrm>
          <a:noFill/>
        </p:spPr>
        <p:txBody>
          <a:bodyPr lIns="90488" tIns="44450" rIns="90488" bIns="44450">
            <a:normAutofit/>
          </a:bodyPr>
          <a:lstStyle/>
          <a:p>
            <a:pPr algn="ctr"/>
            <a:r>
              <a:rPr lang="en-US" sz="4000" b="1" i="1" u="sng" dirty="0" smtClean="0">
                <a:solidFill>
                  <a:schemeClr val="tx1"/>
                </a:solidFill>
              </a:rPr>
              <a:t>The Value Line Investment Survey: Riskiness </a:t>
            </a:r>
          </a:p>
        </p:txBody>
      </p:sp>
      <p:sp>
        <p:nvSpPr>
          <p:cNvPr id="10" name="Rectangle 3"/>
          <p:cNvSpPr>
            <a:spLocks noGrp="1" noChangeArrowheads="1"/>
          </p:cNvSpPr>
          <p:nvPr>
            <p:ph idx="1"/>
          </p:nvPr>
        </p:nvSpPr>
        <p:spPr>
          <a:xfrm>
            <a:off x="571500" y="2336800"/>
            <a:ext cx="5829300" cy="5486400"/>
          </a:xfrm>
          <a:noFill/>
        </p:spPr>
        <p:txBody>
          <a:bodyPr lIns="90488" tIns="44450" rIns="90488" bIns="44450">
            <a:normAutofit fontScale="92500"/>
          </a:bodyPr>
          <a:lstStyle/>
          <a:p>
            <a:r>
              <a:rPr lang="en-US" b="1" i="1" dirty="0" smtClean="0"/>
              <a:t>The Penalty and Reward of Risk</a:t>
            </a:r>
            <a:endParaRPr lang="en-US" dirty="0" smtClean="0"/>
          </a:p>
          <a:p>
            <a:pPr lvl="1"/>
            <a:r>
              <a:rPr lang="en-US" dirty="0" smtClean="0">
                <a:effectLst>
                  <a:outerShdw blurRad="38100" dist="38100" dir="2700000" algn="tl">
                    <a:srgbClr val="000000">
                      <a:alpha val="43137"/>
                    </a:srgbClr>
                  </a:outerShdw>
                </a:effectLst>
              </a:rPr>
              <a:t>A risky stock is one whose </a:t>
            </a:r>
            <a:r>
              <a:rPr lang="en-US" dirty="0" smtClean="0">
                <a:solidFill>
                  <a:srgbClr val="C00000"/>
                </a:solidFill>
                <a:effectLst>
                  <a:outerShdw blurRad="38100" dist="38100" dir="2700000" algn="tl">
                    <a:srgbClr val="000000">
                      <a:alpha val="43137"/>
                    </a:srgbClr>
                  </a:outerShdw>
                </a:effectLst>
              </a:rPr>
              <a:t>price</a:t>
            </a:r>
            <a:r>
              <a:rPr lang="en-US" dirty="0" smtClean="0">
                <a:solidFill>
                  <a:srgbClr val="00FF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fluctuates widely around its own long-term trend and whose financial strength is low.  Traditionally characterized by high betas.</a:t>
            </a:r>
          </a:p>
          <a:p>
            <a:pPr lvl="1"/>
            <a:r>
              <a:rPr lang="en-US" dirty="0" smtClean="0">
                <a:solidFill>
                  <a:srgbClr val="C00000"/>
                </a:solidFill>
                <a:effectLst>
                  <a:outerShdw blurRad="38100" dist="38100" dir="2700000" algn="tl">
                    <a:srgbClr val="000000">
                      <a:alpha val="43137"/>
                    </a:srgbClr>
                  </a:outerShdw>
                </a:effectLst>
              </a:rPr>
              <a:t>The Financial Strength Rating </a:t>
            </a:r>
            <a:r>
              <a:rPr lang="en-US" dirty="0" smtClean="0">
                <a:effectLst>
                  <a:outerShdw blurRad="38100" dist="38100" dir="2700000" algn="tl">
                    <a:srgbClr val="000000">
                      <a:alpha val="43137"/>
                    </a:srgbClr>
                  </a:outerShdw>
                </a:effectLst>
              </a:rPr>
              <a:t>is a relative measure of financial strength of the companies reviewed by Value Line.  The relative ratings range from A++(strongest, least fluctuating) to C (weakest, most fluctuating).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A0C2B76-3E57-4234-A9D0-A6B3ECA136F9}" type="slidenum">
              <a:rPr lang="en-US" smtClean="0"/>
              <a:pPr>
                <a:defRPr/>
              </a:pPr>
              <a:t>15</a:t>
            </a:fld>
            <a:endParaRPr lang="en-US"/>
          </a:p>
        </p:txBody>
      </p:sp>
      <p:sp>
        <p:nvSpPr>
          <p:cNvPr id="5" name="Rectangle 2"/>
          <p:cNvSpPr txBox="1">
            <a:spLocks noChangeArrowheads="1"/>
          </p:cNvSpPr>
          <p:nvPr/>
        </p:nvSpPr>
        <p:spPr>
          <a:xfrm>
            <a:off x="342900" y="711200"/>
            <a:ext cx="6172200" cy="1524000"/>
          </a:xfrm>
          <a:prstGeom prst="rect">
            <a:avLst/>
          </a:prstGeom>
          <a:noFill/>
        </p:spPr>
        <p:txBody>
          <a:bodyPr lIns="90488" tIns="44450" rIns="90488" bIns="4445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sng" strike="noStrike" kern="1200" cap="none" spc="0" normalizeH="0" baseline="0" noProof="0" dirty="0" smtClean="0">
                <a:ln>
                  <a:noFill/>
                </a:ln>
                <a:solidFill>
                  <a:srgbClr val="FF0000"/>
                </a:solidFill>
                <a:uLnTx/>
                <a:uFillTx/>
                <a:latin typeface="+mj-lt"/>
                <a:ea typeface="+mj-ea"/>
                <a:cs typeface="+mj-cs"/>
              </a:rPr>
              <a:t>The Value Line Data Sheet Analysis of Coca -Cola:</a:t>
            </a:r>
          </a:p>
        </p:txBody>
      </p:sp>
      <p:sp>
        <p:nvSpPr>
          <p:cNvPr id="6" name="Rectangle 3"/>
          <p:cNvSpPr txBox="1">
            <a:spLocks noChangeArrowheads="1"/>
          </p:cNvSpPr>
          <p:nvPr/>
        </p:nvSpPr>
        <p:spPr>
          <a:xfrm>
            <a:off x="228600" y="2438401"/>
            <a:ext cx="6400800" cy="6034617"/>
          </a:xfrm>
          <a:prstGeom prst="rect">
            <a:avLst/>
          </a:prstGeom>
          <a:solidFill>
            <a:srgbClr val="FFFFFF">
              <a:alpha val="80000"/>
            </a:srgbClr>
          </a:solidFill>
        </p:spPr>
        <p:txBody>
          <a:bodyPr lIns="90488" tIns="44450" rIns="90488" bIns="44450"/>
          <a:lstStyle/>
          <a:p>
            <a:pPr marL="342900" marR="0" lvl="0" indent="-342900" algn="ctr" defTabSz="914400" rtl="0" eaLnBrk="1" fontAlgn="auto" latinLnBrk="0" hangingPunct="1">
              <a:lnSpc>
                <a:spcPct val="100000"/>
              </a:lnSpc>
              <a:spcBef>
                <a:spcPct val="20000"/>
              </a:spcBef>
              <a:spcAft>
                <a:spcPts val="0"/>
              </a:spcAft>
              <a:buClrTx/>
              <a:buSzTx/>
              <a:buFont typeface="Monotype Sorts" pitchFamily="2" charset="2"/>
              <a:buNone/>
              <a:tabLst/>
              <a:defRPr/>
            </a:pPr>
            <a:r>
              <a:rPr kumimoji="0" lang="en-US" sz="3200" b="1" i="0" u="none" strike="noStrike" kern="1200" cap="none" spc="0" normalizeH="0" baseline="0" noProof="0" dirty="0" smtClean="0">
                <a:ln>
                  <a:noFill/>
                </a:ln>
                <a:solidFill>
                  <a:srgbClr val="FF0000"/>
                </a:solidFill>
                <a:uLnTx/>
                <a:uFillTx/>
                <a:latin typeface="+mn-lt"/>
                <a:ea typeface="+mn-ea"/>
                <a:cs typeface="+mn-cs"/>
              </a:rPr>
              <a:t>We selected this company for several reasons.  First, its Timeliness Rank is now</a:t>
            </a:r>
            <a:r>
              <a:rPr kumimoji="0" lang="en-US" sz="3200" b="1" i="0" u="none" strike="noStrike" kern="1200" cap="none" spc="0" normalizeH="0" noProof="0" dirty="0" smtClean="0">
                <a:ln>
                  <a:noFill/>
                </a:ln>
                <a:solidFill>
                  <a:srgbClr val="FF0000"/>
                </a:solidFill>
                <a:uLnTx/>
                <a:uFillTx/>
                <a:latin typeface="+mn-lt"/>
                <a:ea typeface="+mn-ea"/>
                <a:cs typeface="+mn-cs"/>
              </a:rPr>
              <a:t> a 3 from a 4</a:t>
            </a:r>
            <a:r>
              <a:rPr kumimoji="0" lang="en-US" sz="3200" b="1" i="0" u="none" strike="noStrike" kern="1200" cap="none" spc="0" normalizeH="0" baseline="0" noProof="0" dirty="0" smtClean="0">
                <a:ln>
                  <a:noFill/>
                </a:ln>
                <a:solidFill>
                  <a:srgbClr val="FF0000"/>
                </a:solidFill>
                <a:uLnTx/>
                <a:uFillTx/>
                <a:latin typeface="+mn-lt"/>
                <a:ea typeface="+mn-ea"/>
                <a:cs typeface="+mn-cs"/>
              </a:rPr>
              <a:t>.  It </a:t>
            </a:r>
            <a:r>
              <a:rPr lang="en-US" sz="3200" b="1" noProof="0" dirty="0" smtClean="0">
                <a:solidFill>
                  <a:srgbClr val="FF0000"/>
                </a:solidFill>
                <a:latin typeface="+mn-lt"/>
              </a:rPr>
              <a:t>is beginning to do better</a:t>
            </a:r>
            <a:r>
              <a:rPr kumimoji="0" lang="en-US" sz="3200" b="1" i="0" u="none" strike="noStrike" kern="1200" cap="none" spc="0" normalizeH="0" baseline="0" noProof="0" dirty="0" smtClean="0">
                <a:ln>
                  <a:noFill/>
                </a:ln>
                <a:solidFill>
                  <a:srgbClr val="FF0000"/>
                </a:solidFill>
                <a:uLnTx/>
                <a:uFillTx/>
                <a:latin typeface="+mn-lt"/>
                <a:ea typeface="+mn-ea"/>
                <a:cs typeface="+mn-cs"/>
              </a:rPr>
              <a:t>.  </a:t>
            </a:r>
            <a:r>
              <a:rPr lang="en-US" sz="3200" b="1" dirty="0" smtClean="0">
                <a:solidFill>
                  <a:srgbClr val="FF0000"/>
                </a:solidFill>
                <a:latin typeface="+mn-lt"/>
              </a:rPr>
              <a:t>Yet</a:t>
            </a:r>
            <a:r>
              <a:rPr kumimoji="0" lang="en-US" sz="3200" b="1" i="0" u="none" strike="noStrike" kern="1200" cap="none" spc="0" normalizeH="0" baseline="0" noProof="0" dirty="0" smtClean="0">
                <a:ln>
                  <a:noFill/>
                </a:ln>
                <a:solidFill>
                  <a:srgbClr val="FF0000"/>
                </a:solidFill>
                <a:uLnTx/>
                <a:uFillTx/>
                <a:latin typeface="+mn-lt"/>
                <a:ea typeface="+mn-ea"/>
                <a:cs typeface="+mn-cs"/>
              </a:rPr>
              <a:t>, its industry, Beverage is ranked among the </a:t>
            </a:r>
            <a:r>
              <a:rPr lang="en-US" sz="3200" b="1" dirty="0" smtClean="0">
                <a:solidFill>
                  <a:srgbClr val="FF0000"/>
                </a:solidFill>
                <a:latin typeface="+mn-lt"/>
              </a:rPr>
              <a:t>middle (67 of 95)</a:t>
            </a:r>
            <a:r>
              <a:rPr kumimoji="0" lang="en-US" sz="3200" b="1" i="0" u="none" strike="noStrike" kern="1200" cap="none" spc="0" normalizeH="0" baseline="0" noProof="0" dirty="0" smtClean="0">
                <a:ln>
                  <a:noFill/>
                </a:ln>
                <a:solidFill>
                  <a:srgbClr val="FF0000"/>
                </a:solidFill>
                <a:uLnTx/>
                <a:uFillTx/>
                <a:latin typeface="+mn-lt"/>
                <a:ea typeface="+mn-ea"/>
                <a:cs typeface="+mn-cs"/>
              </a:rPr>
              <a:t> of all industry groups for Timeliness.  The Safety rank is now</a:t>
            </a:r>
            <a:r>
              <a:rPr kumimoji="0" lang="en-US" sz="3200" b="1" i="0" u="none" strike="noStrike" kern="1200" cap="none" spc="0" normalizeH="0" noProof="0" dirty="0" smtClean="0">
                <a:ln>
                  <a:noFill/>
                </a:ln>
                <a:solidFill>
                  <a:srgbClr val="FF0000"/>
                </a:solidFill>
                <a:uLnTx/>
                <a:uFillTx/>
                <a:latin typeface="+mn-lt"/>
                <a:ea typeface="+mn-ea"/>
                <a:cs typeface="+mn-cs"/>
              </a:rPr>
              <a:t> a 1 up from a 2</a:t>
            </a:r>
            <a:r>
              <a:rPr kumimoji="0" lang="en-US" sz="3200" b="1" i="0" u="none" strike="noStrike" kern="1200" cap="none" spc="0" normalizeH="0" baseline="0" noProof="0" dirty="0" smtClean="0">
                <a:ln>
                  <a:noFill/>
                </a:ln>
                <a:solidFill>
                  <a:srgbClr val="FF0000"/>
                </a:solidFill>
                <a:uLnTx/>
                <a:uFillTx/>
                <a:latin typeface="+mn-lt"/>
                <a:ea typeface="+mn-ea"/>
                <a:cs typeface="+mn-cs"/>
              </a:rPr>
              <a:t>, </a:t>
            </a:r>
            <a:r>
              <a:rPr lang="en-US" sz="3200" b="1" noProof="0" dirty="0" smtClean="0">
                <a:solidFill>
                  <a:srgbClr val="FF0000"/>
                </a:solidFill>
                <a:latin typeface="+mn-lt"/>
              </a:rPr>
              <a:t>a good trend</a:t>
            </a:r>
            <a:r>
              <a:rPr kumimoji="0" lang="en-US" sz="3200" b="1" i="0" u="none" strike="noStrike" kern="1200" cap="none" spc="0" normalizeH="0" baseline="0" noProof="0" dirty="0" smtClean="0">
                <a:ln>
                  <a:noFill/>
                </a:ln>
                <a:solidFill>
                  <a:srgbClr val="FF0000"/>
                </a:solidFill>
                <a:uLnTx/>
                <a:uFillTx/>
                <a:latin typeface="+mn-lt"/>
                <a:ea typeface="+mn-ea"/>
                <a:cs typeface="+mn-cs"/>
              </a:rPr>
              <a:t>.  Let’s look at the information on the page, item by item.</a:t>
            </a:r>
          </a:p>
        </p:txBody>
      </p:sp>
    </p:spTree>
  </p:cSld>
  <p:clrMapOvr>
    <a:masterClrMapping/>
  </p:clrMapOvr>
  <p:transition>
    <p:sndAc>
      <p:stSnd>
        <p:snd r:embed="rId2" name="cokelife.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98A6E7CC-9C73-45C2-8125-C0CBC1FDF366}" type="slidenum">
              <a:rPr lang="en-US" smtClean="0"/>
              <a:pPr/>
              <a:t>16</a:t>
            </a:fld>
            <a:endParaRPr lang="en-US" smtClean="0"/>
          </a:p>
        </p:txBody>
      </p:sp>
      <p:sp>
        <p:nvSpPr>
          <p:cNvPr id="9" name="Rectangle 2"/>
          <p:cNvSpPr>
            <a:spLocks noGrp="1" noChangeArrowheads="1"/>
          </p:cNvSpPr>
          <p:nvPr>
            <p:ph type="title"/>
          </p:nvPr>
        </p:nvSpPr>
        <p:spPr>
          <a:xfrm>
            <a:off x="342900" y="609600"/>
            <a:ext cx="6172200" cy="1524000"/>
          </a:xfrm>
          <a:noFill/>
        </p:spPr>
        <p:txBody>
          <a:bodyPr lIns="90488" tIns="44450" rIns="90488" bIns="44450"/>
          <a:lstStyle/>
          <a:p>
            <a:r>
              <a:rPr lang="en-US" b="1" i="1" u="sng" dirty="0" smtClean="0">
                <a:solidFill>
                  <a:srgbClr val="FF0000"/>
                </a:solidFill>
                <a:effectLst>
                  <a:outerShdw blurRad="38100" dist="38100" dir="2700000" algn="tl">
                    <a:srgbClr val="000000">
                      <a:alpha val="43137"/>
                    </a:srgbClr>
                  </a:outerShdw>
                </a:effectLst>
              </a:rPr>
              <a:t>Analysis of Coca-Cola:</a:t>
            </a:r>
          </a:p>
        </p:txBody>
      </p:sp>
      <p:sp>
        <p:nvSpPr>
          <p:cNvPr id="10" name="Rectangle 3"/>
          <p:cNvSpPr>
            <a:spLocks noGrp="1" noChangeArrowheads="1"/>
          </p:cNvSpPr>
          <p:nvPr>
            <p:ph idx="1"/>
          </p:nvPr>
        </p:nvSpPr>
        <p:spPr>
          <a:xfrm>
            <a:off x="342900" y="2641600"/>
            <a:ext cx="6172200" cy="5080000"/>
          </a:xfrm>
          <a:solidFill>
            <a:srgbClr val="FFFFFF">
              <a:alpha val="80000"/>
            </a:srgbClr>
          </a:solidFill>
        </p:spPr>
        <p:txBody>
          <a:bodyPr lIns="90488" tIns="44450" rIns="90488" bIns="44450">
            <a:normAutofit lnSpcReduction="10000"/>
          </a:bodyPr>
          <a:lstStyle/>
          <a:p>
            <a:pPr>
              <a:buFont typeface="Monotype Sorts" pitchFamily="2" charset="2"/>
              <a:buNone/>
            </a:pPr>
            <a:r>
              <a:rPr lang="en-US" b="1" i="1" dirty="0" smtClean="0">
                <a:solidFill>
                  <a:srgbClr val="FF0000"/>
                </a:solidFill>
                <a:effectLst>
                  <a:outerShdw blurRad="38100" dist="38100" dir="2700000" algn="tl">
                    <a:srgbClr val="000000">
                      <a:alpha val="43137"/>
                    </a:srgbClr>
                  </a:outerShdw>
                </a:effectLst>
              </a:rPr>
              <a:t>1.  </a:t>
            </a:r>
            <a:r>
              <a:rPr lang="en-US" b="1" i="1" u="sng" dirty="0" smtClean="0">
                <a:solidFill>
                  <a:srgbClr val="FF0000"/>
                </a:solidFill>
                <a:effectLst>
                  <a:outerShdw blurRad="38100" dist="38100" dir="2700000" algn="tl">
                    <a:srgbClr val="000000">
                      <a:alpha val="43137"/>
                    </a:srgbClr>
                  </a:outerShdw>
                </a:effectLst>
              </a:rPr>
              <a:t>Putting Data in Perspective</a:t>
            </a:r>
            <a:endParaRPr lang="en-US" u="sng" dirty="0" smtClean="0">
              <a:solidFill>
                <a:srgbClr val="FF0000"/>
              </a:solidFill>
              <a:effectLst>
                <a:outerShdw blurRad="38100" dist="38100" dir="2700000" algn="tl">
                  <a:srgbClr val="000000">
                    <a:alpha val="43137"/>
                  </a:srgbClr>
                </a:outerShdw>
              </a:effectLst>
            </a:endParaRPr>
          </a:p>
          <a:p>
            <a:pPr>
              <a:buFont typeface="Monotype Sorts" pitchFamily="2" charset="2"/>
              <a:buNone/>
            </a:pPr>
            <a:r>
              <a:rPr lang="en-US" sz="2800" dirty="0" smtClean="0">
                <a:solidFill>
                  <a:srgbClr val="FF0000"/>
                </a:solidFill>
                <a:effectLst>
                  <a:outerShdw blurRad="38100" dist="38100" dir="2700000" algn="tl">
                    <a:srgbClr val="000000">
                      <a:alpha val="43137"/>
                    </a:srgbClr>
                  </a:outerShdw>
                </a:effectLst>
              </a:rPr>
              <a:t>	</a:t>
            </a:r>
            <a:r>
              <a:rPr lang="en-US" sz="2800" b="1" dirty="0" smtClean="0">
                <a:solidFill>
                  <a:srgbClr val="FF0000"/>
                </a:solidFill>
                <a:effectLst>
                  <a:outerShdw blurRad="38100" dist="38100" dir="2700000" algn="tl">
                    <a:srgbClr val="000000">
                      <a:alpha val="43137"/>
                    </a:srgbClr>
                  </a:outerShdw>
                </a:effectLst>
              </a:rPr>
              <a:t>Looking at the top of the page, we see that Coca-Cola’s stock price in January, 2014 was $39.69 a share.  Just below the price, is the annual high and low prices for the historical 12 month time period.    The price continues to move up steadily.  Note that sales per share, dividends declared per share, and , book value per share are all at historically high levels.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A0C2B76-3E57-4234-A9D0-A6B3ECA136F9}" type="slidenum">
              <a:rPr lang="en-US" smtClean="0"/>
              <a:pPr>
                <a:defRPr/>
              </a:pPr>
              <a:t>17</a:t>
            </a:fld>
            <a:endParaRPr lang="en-US"/>
          </a:p>
        </p:txBody>
      </p:sp>
      <p:sp>
        <p:nvSpPr>
          <p:cNvPr id="3" name="Rectangle 2"/>
          <p:cNvSpPr txBox="1">
            <a:spLocks noChangeArrowheads="1"/>
          </p:cNvSpPr>
          <p:nvPr/>
        </p:nvSpPr>
        <p:spPr>
          <a:xfrm>
            <a:off x="342900" y="366184"/>
            <a:ext cx="6172200" cy="1524000"/>
          </a:xfrm>
          <a:prstGeom prst="rect">
            <a:avLst/>
          </a:prstGeom>
          <a:noFill/>
        </p:spPr>
        <p:txBody>
          <a:bodyPr lIns="90488" tIns="44450" rIns="90488" bIns="44450"/>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i="1" u="sng" smtClean="0">
                <a:solidFill>
                  <a:srgbClr val="C00000"/>
                </a:solidFill>
                <a:effectLst/>
              </a:rPr>
              <a:t>Analyzing Coca-Cola:</a:t>
            </a:r>
            <a:endParaRPr lang="en-US" b="1" i="1" u="sng" dirty="0" smtClean="0">
              <a:solidFill>
                <a:srgbClr val="C00000"/>
              </a:solidFill>
              <a:effectLst/>
            </a:endParaRPr>
          </a:p>
        </p:txBody>
      </p:sp>
      <p:sp>
        <p:nvSpPr>
          <p:cNvPr id="4" name="Rectangle 3"/>
          <p:cNvSpPr txBox="1">
            <a:spLocks noChangeArrowheads="1"/>
          </p:cNvSpPr>
          <p:nvPr/>
        </p:nvSpPr>
        <p:spPr>
          <a:xfrm>
            <a:off x="342900" y="2133601"/>
            <a:ext cx="6172200" cy="6034617"/>
          </a:xfrm>
          <a:prstGeom prst="rect">
            <a:avLst/>
          </a:prstGeom>
          <a:solidFill>
            <a:srgbClr val="FFFFFF">
              <a:alpha val="80000"/>
            </a:srgbClr>
          </a:solidFill>
        </p:spPr>
        <p:txBody>
          <a:bodyPr lIns="90488" tIns="44450" rIns="90488" bIns="4445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Monotype Sorts" pitchFamily="2" charset="2"/>
              <a:buNone/>
            </a:pPr>
            <a:r>
              <a:rPr lang="en-US" b="1" i="1" smtClean="0">
                <a:solidFill>
                  <a:srgbClr val="C00000"/>
                </a:solidFill>
                <a:effectLst>
                  <a:outerShdw blurRad="38100" dist="38100" dir="2700000" algn="tl">
                    <a:srgbClr val="000000">
                      <a:alpha val="43137"/>
                    </a:srgbClr>
                  </a:outerShdw>
                </a:effectLst>
              </a:rPr>
              <a:t>Data in Perspective, P/E ratios:</a:t>
            </a:r>
            <a:endParaRPr lang="en-US" b="1" smtClean="0">
              <a:solidFill>
                <a:srgbClr val="C00000"/>
              </a:solidFill>
              <a:effectLst>
                <a:outerShdw blurRad="38100" dist="38100" dir="2700000" algn="tl">
                  <a:srgbClr val="000000">
                    <a:alpha val="43137"/>
                  </a:srgbClr>
                </a:outerShdw>
              </a:effectLst>
            </a:endParaRPr>
          </a:p>
          <a:p>
            <a:pPr fontAlgn="auto">
              <a:spcAft>
                <a:spcPts val="0"/>
              </a:spcAft>
              <a:buFont typeface="Monotype Sorts" pitchFamily="2" charset="2"/>
              <a:buNone/>
            </a:pPr>
            <a:r>
              <a:rPr lang="en-US" sz="2800" b="1" smtClean="0">
                <a:solidFill>
                  <a:srgbClr val="C00000"/>
                </a:solidFill>
                <a:effectLst>
                  <a:outerShdw blurRad="38100" dist="38100" dir="2700000" algn="tl">
                    <a:srgbClr val="000000">
                      <a:alpha val="43137"/>
                    </a:srgbClr>
                  </a:outerShdw>
                </a:effectLst>
              </a:rPr>
              <a:t>	To gauge the significance of the recent price, the reader must look at it in relation to other data.  The P/E ratio relates the recent price to earnings per share; it is computed by dividing the most recent stock price by the latest six months’ share earnings plus earnings estimated for the next six months.  The trailing P/E is a ratio of the recent price to the latest 12 months’ </a:t>
            </a:r>
            <a:r>
              <a:rPr lang="en-US" sz="2800" b="1" i="1" smtClean="0">
                <a:solidFill>
                  <a:srgbClr val="C00000"/>
                </a:solidFill>
                <a:effectLst>
                  <a:outerShdw blurRad="38100" dist="38100" dir="2700000" algn="tl">
                    <a:srgbClr val="000000">
                      <a:alpha val="43137"/>
                    </a:srgbClr>
                  </a:outerShdw>
                </a:effectLst>
              </a:rPr>
              <a:t>reported</a:t>
            </a:r>
            <a:r>
              <a:rPr lang="en-US" sz="2800" b="1" smtClean="0">
                <a:solidFill>
                  <a:srgbClr val="C00000"/>
                </a:solidFill>
                <a:effectLst>
                  <a:outerShdw blurRad="38100" dist="38100" dir="2700000" algn="tl">
                    <a:srgbClr val="000000">
                      <a:alpha val="43137"/>
                    </a:srgbClr>
                  </a:outerShdw>
                </a:effectLst>
              </a:rPr>
              <a:t> earnings.</a:t>
            </a:r>
            <a:endParaRPr lang="en-US" sz="2800" b="1" dirty="0" smtClean="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5664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E7743D26-6296-47FE-82C9-DB015C465EAC}" type="slidenum">
              <a:rPr lang="en-US" smtClean="0"/>
              <a:pPr/>
              <a:t>18</a:t>
            </a:fld>
            <a:endParaRPr lang="en-US" smtClean="0"/>
          </a:p>
        </p:txBody>
      </p:sp>
      <p:sp>
        <p:nvSpPr>
          <p:cNvPr id="9" name="Rectangle 2"/>
          <p:cNvSpPr>
            <a:spLocks noGrp="1" noChangeArrowheads="1"/>
          </p:cNvSpPr>
          <p:nvPr>
            <p:ph type="title"/>
          </p:nvPr>
        </p:nvSpPr>
        <p:spPr>
          <a:xfrm>
            <a:off x="342900" y="366184"/>
            <a:ext cx="6172200" cy="1524000"/>
          </a:xfrm>
          <a:noFill/>
        </p:spPr>
        <p:txBody>
          <a:bodyPr lIns="90488" tIns="44450" rIns="90488" bIns="44450"/>
          <a:lstStyle/>
          <a:p>
            <a:pPr algn="ctr"/>
            <a:r>
              <a:rPr lang="en-US" b="1" i="1" u="sng" dirty="0" smtClean="0">
                <a:solidFill>
                  <a:srgbClr val="C00000"/>
                </a:solidFill>
              </a:rPr>
              <a:t>Analyzing Coca-Cola</a:t>
            </a:r>
          </a:p>
        </p:txBody>
      </p:sp>
      <p:sp>
        <p:nvSpPr>
          <p:cNvPr id="10" name="Rectangle 3"/>
          <p:cNvSpPr>
            <a:spLocks noGrp="1" noChangeArrowheads="1"/>
          </p:cNvSpPr>
          <p:nvPr>
            <p:ph idx="1"/>
          </p:nvPr>
        </p:nvSpPr>
        <p:spPr>
          <a:xfrm>
            <a:off x="514350" y="2235200"/>
            <a:ext cx="5829300" cy="5486400"/>
          </a:xfrm>
          <a:solidFill>
            <a:srgbClr val="F2F2F2">
              <a:alpha val="69804"/>
            </a:srgbClr>
          </a:solidFill>
        </p:spPr>
        <p:txBody>
          <a:bodyPr lIns="90488" tIns="44450" rIns="90488" bIns="44450">
            <a:normAutofit lnSpcReduction="10000"/>
          </a:bodyPr>
          <a:lstStyle/>
          <a:p>
            <a:pPr>
              <a:buFont typeface="Monotype Sorts" pitchFamily="2" charset="2"/>
              <a:buNone/>
            </a:pPr>
            <a:r>
              <a:rPr lang="en-US" b="1" i="1" dirty="0" smtClean="0">
                <a:solidFill>
                  <a:srgbClr val="C00000"/>
                </a:solidFill>
                <a:effectLst>
                  <a:outerShdw blurRad="38100" dist="38100" dir="2700000" algn="tl">
                    <a:srgbClr val="000000">
                      <a:alpha val="43137"/>
                    </a:srgbClr>
                  </a:outerShdw>
                </a:effectLst>
              </a:rPr>
              <a:t>P/E Ratios - Continued:</a:t>
            </a:r>
          </a:p>
          <a:p>
            <a:pPr>
              <a:buFont typeface="Monotype Sorts" pitchFamily="2" charset="2"/>
              <a:buNone/>
            </a:pPr>
            <a:r>
              <a:rPr lang="en-US" dirty="0" smtClean="0">
                <a:solidFill>
                  <a:srgbClr val="C00000"/>
                </a:solidFill>
                <a:effectLst>
                  <a:outerShdw blurRad="38100" dist="38100" dir="2700000" algn="tl">
                    <a:srgbClr val="000000">
                      <a:alpha val="43137"/>
                    </a:srgbClr>
                  </a:outerShdw>
                </a:effectLst>
              </a:rPr>
              <a:t>	</a:t>
            </a:r>
            <a:r>
              <a:rPr lang="en-US" sz="2800" dirty="0" smtClean="0">
                <a:solidFill>
                  <a:srgbClr val="C00000"/>
                </a:solidFill>
                <a:effectLst>
                  <a:outerShdw blurRad="38100" dist="38100" dir="2700000" algn="tl">
                    <a:srgbClr val="000000">
                      <a:alpha val="43137"/>
                    </a:srgbClr>
                  </a:outerShdw>
                </a:effectLst>
              </a:rPr>
              <a:t>The danger of focusing on trailing P/Es is that a company whose earnings are about to fall apart might appear to be selling at a modest P/E based on what has already been reported.  The 10-year median P/E puts the recent P/E in historical perspective.  The eighth line from the top in the statistical array gives the average annual P/E going back 16 years, as a further basis for comparison.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C666CF09-47CD-44F4-B065-1043504C54BE}" type="slidenum">
              <a:rPr lang="en-US" smtClean="0"/>
              <a:pPr/>
              <a:t>19</a:t>
            </a:fld>
            <a:endParaRPr lang="en-US" smtClean="0"/>
          </a:p>
        </p:txBody>
      </p:sp>
      <p:sp>
        <p:nvSpPr>
          <p:cNvPr id="9" name="Rectangle 2"/>
          <p:cNvSpPr>
            <a:spLocks noGrp="1" noChangeArrowheads="1"/>
          </p:cNvSpPr>
          <p:nvPr>
            <p:ph type="title"/>
          </p:nvPr>
        </p:nvSpPr>
        <p:spPr>
          <a:xfrm>
            <a:off x="342900" y="366184"/>
            <a:ext cx="6172200" cy="1524000"/>
          </a:xfrm>
          <a:noFill/>
        </p:spPr>
        <p:txBody>
          <a:bodyPr lIns="90488" tIns="44450" rIns="90488" bIns="44450"/>
          <a:lstStyle/>
          <a:p>
            <a:pPr algn="ctr"/>
            <a:r>
              <a:rPr lang="en-US" b="1" i="1" u="sng" dirty="0" smtClean="0">
                <a:solidFill>
                  <a:srgbClr val="C00000"/>
                </a:solidFill>
                <a:effectLst>
                  <a:outerShdw blurRad="38100" dist="38100" dir="2700000" algn="tl">
                    <a:srgbClr val="000000">
                      <a:alpha val="43137"/>
                    </a:srgbClr>
                  </a:outerShdw>
                </a:effectLst>
              </a:rPr>
              <a:t>Analyzing Coca-Cola</a:t>
            </a:r>
          </a:p>
        </p:txBody>
      </p:sp>
      <p:sp>
        <p:nvSpPr>
          <p:cNvPr id="10" name="Rectangle 3"/>
          <p:cNvSpPr>
            <a:spLocks noGrp="1" noChangeArrowheads="1"/>
          </p:cNvSpPr>
          <p:nvPr>
            <p:ph idx="1"/>
          </p:nvPr>
        </p:nvSpPr>
        <p:spPr>
          <a:xfrm>
            <a:off x="457200" y="2438400"/>
            <a:ext cx="5829300" cy="5486400"/>
          </a:xfrm>
          <a:solidFill>
            <a:srgbClr val="FFFFFF">
              <a:alpha val="69804"/>
            </a:srgbClr>
          </a:solidFill>
        </p:spPr>
        <p:txBody>
          <a:bodyPr lIns="90488" tIns="44450" rIns="90488" bIns="44450">
            <a:normAutofit fontScale="92500" lnSpcReduction="10000"/>
          </a:bodyPr>
          <a:lstStyle/>
          <a:p>
            <a:pPr>
              <a:buFont typeface="Monotype Sorts" pitchFamily="2" charset="2"/>
              <a:buNone/>
            </a:pPr>
            <a:r>
              <a:rPr lang="en-US" b="1" i="1" dirty="0" smtClean="0">
                <a:solidFill>
                  <a:srgbClr val="C00000"/>
                </a:solidFill>
                <a:effectLst>
                  <a:outerShdw blurRad="38100" dist="38100" dir="2700000" algn="tl">
                    <a:srgbClr val="000000">
                      <a:alpha val="43137"/>
                    </a:srgbClr>
                  </a:outerShdw>
                </a:effectLst>
              </a:rPr>
              <a:t>P/E Ratios - Continued:</a:t>
            </a:r>
            <a:endParaRPr lang="en-US" dirty="0" smtClean="0">
              <a:solidFill>
                <a:srgbClr val="C00000"/>
              </a:solidFill>
              <a:effectLst>
                <a:outerShdw blurRad="38100" dist="38100" dir="2700000" algn="tl">
                  <a:srgbClr val="000000">
                    <a:alpha val="43137"/>
                  </a:srgbClr>
                </a:outerShdw>
              </a:effectLst>
            </a:endParaRPr>
          </a:p>
          <a:p>
            <a:pPr algn="ctr">
              <a:buFont typeface="Monotype Sorts" pitchFamily="2" charset="2"/>
              <a:buNone/>
            </a:pPr>
            <a:r>
              <a:rPr lang="en-US" dirty="0" smtClean="0">
                <a:solidFill>
                  <a:srgbClr val="C00000"/>
                </a:solidFill>
                <a:effectLst>
                  <a:outerShdw blurRad="38100" dist="38100" dir="2700000" algn="tl">
                    <a:srgbClr val="000000">
                      <a:alpha val="43137"/>
                    </a:srgbClr>
                  </a:outerShdw>
                </a:effectLst>
              </a:rPr>
              <a:t>	</a:t>
            </a:r>
            <a:r>
              <a:rPr lang="en-US" sz="2800" dirty="0" smtClean="0">
                <a:solidFill>
                  <a:srgbClr val="C00000"/>
                </a:solidFill>
                <a:effectLst>
                  <a:outerShdw blurRad="38100" dist="38100" dir="2700000" algn="tl">
                    <a:srgbClr val="000000">
                      <a:alpha val="43137"/>
                    </a:srgbClr>
                  </a:outerShdw>
                </a:effectLst>
              </a:rPr>
              <a:t>A current P/E ratio that is above a stock’s 10-year median could mean that the stock is overvalued, unless there are factors indicating that there will be a significant improvement in the company’s fundamentals.  Is this the case with Coca-Cola?  The company has been very vigilant in its efforts to maximize returns from its domestic and international businesses.  A high P/E ratio makes it easy for the company to raise larger amounts of capital for a small number of new shares.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122BC5DC-F71C-4A5D-9F97-68BD9D1C3E7A}" type="slidenum">
              <a:rPr lang="en-US" smtClean="0"/>
              <a:pPr/>
              <a:t>2</a:t>
            </a:fld>
            <a:endParaRPr lang="en-US" smtClean="0"/>
          </a:p>
        </p:txBody>
      </p:sp>
      <p:sp>
        <p:nvSpPr>
          <p:cNvPr id="5" name="Rectangle 2"/>
          <p:cNvSpPr>
            <a:spLocks noGrp="1" noChangeArrowheads="1"/>
          </p:cNvSpPr>
          <p:nvPr>
            <p:ph type="title"/>
          </p:nvPr>
        </p:nvSpPr>
        <p:spPr>
          <a:xfrm>
            <a:off x="342900" y="366184"/>
            <a:ext cx="6172200" cy="1524000"/>
          </a:xfrm>
          <a:noFill/>
        </p:spPr>
        <p:txBody>
          <a:bodyPr lIns="90488" tIns="44450" rIns="90488" bIns="44450"/>
          <a:lstStyle/>
          <a:p>
            <a:r>
              <a:rPr lang="en-US" b="1" i="1" u="sng" dirty="0" smtClean="0"/>
              <a:t>The Value Line Investment Survey:</a:t>
            </a:r>
          </a:p>
        </p:txBody>
      </p:sp>
      <p:sp>
        <p:nvSpPr>
          <p:cNvPr id="6" name="Rectangle 3"/>
          <p:cNvSpPr>
            <a:spLocks noGrp="1" noChangeArrowheads="1"/>
          </p:cNvSpPr>
          <p:nvPr>
            <p:ph idx="1"/>
          </p:nvPr>
        </p:nvSpPr>
        <p:spPr>
          <a:xfrm>
            <a:off x="342900" y="2133601"/>
            <a:ext cx="6172200" cy="6034617"/>
          </a:xfrm>
          <a:noFill/>
        </p:spPr>
        <p:txBody>
          <a:bodyPr lIns="90488" tIns="44450" rIns="90488" bIns="44450">
            <a:normAutofit fontScale="92500" lnSpcReduction="10000"/>
          </a:bodyPr>
          <a:lstStyle/>
          <a:p>
            <a:r>
              <a:rPr lang="en-US" dirty="0" smtClean="0"/>
              <a:t>Unique Features of the Value Line:</a:t>
            </a:r>
          </a:p>
          <a:p>
            <a:pPr lvl="1"/>
            <a:r>
              <a:rPr lang="en-US" dirty="0" smtClean="0"/>
              <a:t>1.  Unique Easy to Use Format</a:t>
            </a:r>
          </a:p>
          <a:p>
            <a:pPr lvl="1"/>
            <a:r>
              <a:rPr lang="en-US" dirty="0" smtClean="0"/>
              <a:t>2.  Broad Coverage on 1700+ stocks in 95 </a:t>
            </a:r>
          </a:p>
          <a:p>
            <a:pPr lvl="1">
              <a:buFontTx/>
              <a:buNone/>
            </a:pPr>
            <a:r>
              <a:rPr lang="en-US" dirty="0" smtClean="0"/>
              <a:t>       different Industries</a:t>
            </a:r>
          </a:p>
          <a:p>
            <a:pPr lvl="1"/>
            <a:r>
              <a:rPr lang="en-US" dirty="0" smtClean="0"/>
              <a:t>3.  </a:t>
            </a:r>
            <a:r>
              <a:rPr lang="en-US" b="1" i="1" dirty="0" smtClean="0">
                <a:solidFill>
                  <a:schemeClr val="hlink"/>
                </a:solidFill>
              </a:rPr>
              <a:t>Timeliness</a:t>
            </a:r>
            <a:r>
              <a:rPr lang="en-US" dirty="0" smtClean="0"/>
              <a:t> and </a:t>
            </a:r>
            <a:r>
              <a:rPr lang="en-US" b="1" i="1" dirty="0" smtClean="0">
                <a:solidFill>
                  <a:schemeClr val="hlink"/>
                </a:solidFill>
              </a:rPr>
              <a:t>Safety</a:t>
            </a:r>
            <a:r>
              <a:rPr lang="en-US" dirty="0" smtClean="0"/>
              <a:t> Ranks.  The VL </a:t>
            </a:r>
          </a:p>
          <a:p>
            <a:pPr lvl="2">
              <a:buFont typeface="Monotype Sorts" pitchFamily="2" charset="2"/>
              <a:buNone/>
            </a:pPr>
            <a:r>
              <a:rPr lang="en-US" dirty="0" smtClean="0"/>
              <a:t>    Timeliness rank measures probable price </a:t>
            </a:r>
          </a:p>
          <a:p>
            <a:pPr lvl="2">
              <a:buFont typeface="Monotype Sorts" pitchFamily="2" charset="2"/>
              <a:buNone/>
            </a:pPr>
            <a:r>
              <a:rPr lang="en-US" dirty="0" smtClean="0"/>
              <a:t>	  performance during the next 6 to 12 months</a:t>
            </a:r>
          </a:p>
          <a:p>
            <a:pPr lvl="2">
              <a:buFont typeface="Monotype Sorts" pitchFamily="2" charset="2"/>
              <a:buNone/>
            </a:pPr>
            <a:r>
              <a:rPr lang="en-US" dirty="0" smtClean="0"/>
              <a:t>     relative to all other 1700 stocks (representing</a:t>
            </a:r>
          </a:p>
          <a:p>
            <a:pPr lvl="2">
              <a:buFont typeface="Monotype Sorts" pitchFamily="2" charset="2"/>
              <a:buNone/>
            </a:pPr>
            <a:r>
              <a:rPr lang="en-US" dirty="0" smtClean="0"/>
              <a:t>	  94% of the trading volume on all U.S. stock</a:t>
            </a:r>
          </a:p>
          <a:p>
            <a:pPr lvl="2">
              <a:buFont typeface="Monotype Sorts" pitchFamily="2" charset="2"/>
              <a:buNone/>
            </a:pPr>
            <a:r>
              <a:rPr lang="en-US" dirty="0" smtClean="0"/>
              <a:t>	  exchanges.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A0C2B76-3E57-4234-A9D0-A6B3ECA136F9}" type="slidenum">
              <a:rPr lang="en-US" smtClean="0"/>
              <a:pPr>
                <a:defRPr/>
              </a:pPr>
              <a:t>20</a:t>
            </a:fld>
            <a:endParaRPr lang="en-US"/>
          </a:p>
        </p:txBody>
      </p:sp>
      <p:sp>
        <p:nvSpPr>
          <p:cNvPr id="3" name="Rectangle 2"/>
          <p:cNvSpPr txBox="1">
            <a:spLocks noChangeArrowheads="1"/>
          </p:cNvSpPr>
          <p:nvPr/>
        </p:nvSpPr>
        <p:spPr>
          <a:xfrm>
            <a:off x="342900" y="366184"/>
            <a:ext cx="6172200" cy="1524000"/>
          </a:xfrm>
          <a:prstGeom prst="rect">
            <a:avLst/>
          </a:prstGeom>
          <a:noFill/>
        </p:spPr>
        <p:txBody>
          <a:bodyPr lIns="90488" tIns="44450" rIns="90488" bIns="44450"/>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i="1" u="sng" smtClean="0">
                <a:solidFill>
                  <a:srgbClr val="C00000"/>
                </a:solidFill>
                <a:effectLst>
                  <a:outerShdw blurRad="38100" dist="38100" dir="2700000" algn="tl">
                    <a:srgbClr val="000000">
                      <a:alpha val="43137"/>
                    </a:srgbClr>
                  </a:outerShdw>
                </a:effectLst>
              </a:rPr>
              <a:t>Analyzing Coca-Cola</a:t>
            </a:r>
            <a:endParaRPr lang="en-US" b="1" i="1" u="sng" dirty="0" smtClean="0">
              <a:solidFill>
                <a:srgbClr val="C00000"/>
              </a:solidFill>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381000" y="2133600"/>
            <a:ext cx="5905500" cy="6034617"/>
          </a:xfrm>
          <a:prstGeom prst="rect">
            <a:avLst/>
          </a:prstGeom>
          <a:solidFill>
            <a:srgbClr val="F2F2F2">
              <a:alpha val="69804"/>
            </a:srgbClr>
          </a:solidFill>
        </p:spPr>
        <p:txBody>
          <a:bodyPr lIns="90488" tIns="44450" rIns="90488" bIns="4445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3600" b="1" i="1" smtClean="0">
                <a:solidFill>
                  <a:srgbClr val="C00000"/>
                </a:solidFill>
                <a:effectLst>
                  <a:outerShdw blurRad="38100" dist="38100" dir="2700000" algn="tl">
                    <a:srgbClr val="000000">
                      <a:alpha val="43137"/>
                    </a:srgbClr>
                  </a:outerShdw>
                </a:effectLst>
              </a:rPr>
              <a:t>P/E ratios - continued:</a:t>
            </a:r>
            <a:endParaRPr lang="en-US" b="1" i="1" smtClean="0">
              <a:solidFill>
                <a:srgbClr val="C00000"/>
              </a:solidFill>
              <a:effectLst>
                <a:outerShdw blurRad="38100" dist="38100" dir="2700000" algn="tl">
                  <a:srgbClr val="000000">
                    <a:alpha val="43137"/>
                  </a:srgbClr>
                </a:outerShdw>
              </a:effectLst>
            </a:endParaRPr>
          </a:p>
          <a:p>
            <a:pPr algn="ctr" fontAlgn="auto">
              <a:spcAft>
                <a:spcPts val="0"/>
              </a:spcAft>
              <a:buFont typeface="Monotype Sorts" pitchFamily="2" charset="2"/>
              <a:buNone/>
            </a:pPr>
            <a:r>
              <a:rPr lang="en-US" sz="2800" b="1" i="1" smtClean="0">
                <a:solidFill>
                  <a:srgbClr val="C00000"/>
                </a:solidFill>
                <a:effectLst>
                  <a:outerShdw blurRad="38100" dist="38100" dir="2700000" algn="tl">
                    <a:srgbClr val="000000">
                      <a:alpha val="43137"/>
                    </a:srgbClr>
                  </a:outerShdw>
                </a:effectLst>
              </a:rPr>
              <a:t>	</a:t>
            </a:r>
            <a:r>
              <a:rPr lang="en-US" smtClean="0">
                <a:solidFill>
                  <a:srgbClr val="C00000"/>
                </a:solidFill>
                <a:effectLst>
                  <a:outerShdw blurRad="38100" dist="38100" dir="2700000" algn="tl">
                    <a:srgbClr val="000000">
                      <a:alpha val="43137"/>
                    </a:srgbClr>
                  </a:outerShdw>
                </a:effectLst>
              </a:rPr>
              <a:t>One way of gauging the significance of the P/E is to consider the relative P/E, which is the stock’s current P/E divided by the median P/E of all stocks in the Value Line survey.  Coca-Cola’s most recent (2013) relative P/E is 1.05, representing a small premium over the market’s median.</a:t>
            </a:r>
            <a:endParaRPr lang="en-US" dirty="0" smtClean="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8099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897F9F44-FF3F-4CA3-A198-A458B85F45A3}" type="slidenum">
              <a:rPr lang="en-US" smtClean="0"/>
              <a:pPr/>
              <a:t>21</a:t>
            </a:fld>
            <a:endParaRPr lang="en-US" smtClean="0"/>
          </a:p>
        </p:txBody>
      </p:sp>
      <p:sp>
        <p:nvSpPr>
          <p:cNvPr id="8" name="Rectangle 2"/>
          <p:cNvSpPr>
            <a:spLocks noGrp="1" noChangeArrowheads="1"/>
          </p:cNvSpPr>
          <p:nvPr>
            <p:ph type="title"/>
          </p:nvPr>
        </p:nvSpPr>
        <p:spPr>
          <a:xfrm>
            <a:off x="342900" y="366184"/>
            <a:ext cx="6172200" cy="1524000"/>
          </a:xfrm>
          <a:noFill/>
        </p:spPr>
        <p:txBody>
          <a:bodyPr lIns="90488" tIns="44450" rIns="90488" bIns="44450"/>
          <a:lstStyle/>
          <a:p>
            <a:pPr algn="ctr"/>
            <a:r>
              <a:rPr lang="en-US" b="1" i="1" u="sng" dirty="0" smtClean="0">
                <a:solidFill>
                  <a:srgbClr val="C00000"/>
                </a:solidFill>
                <a:effectLst>
                  <a:outerShdw blurRad="38100" dist="38100" dir="2700000" algn="tl">
                    <a:srgbClr val="000000">
                      <a:alpha val="43137"/>
                    </a:srgbClr>
                  </a:outerShdw>
                </a:effectLst>
              </a:rPr>
              <a:t>Analyzing Coca-Cola</a:t>
            </a:r>
          </a:p>
        </p:txBody>
      </p:sp>
      <p:sp>
        <p:nvSpPr>
          <p:cNvPr id="9" name="Rectangle 3"/>
          <p:cNvSpPr>
            <a:spLocks noGrp="1" noChangeArrowheads="1"/>
          </p:cNvSpPr>
          <p:nvPr>
            <p:ph idx="1"/>
          </p:nvPr>
        </p:nvSpPr>
        <p:spPr>
          <a:xfrm>
            <a:off x="342900" y="2133601"/>
            <a:ext cx="6172200" cy="4775200"/>
          </a:xfrm>
          <a:solidFill>
            <a:srgbClr val="FFFFFF">
              <a:alpha val="69804"/>
            </a:srgbClr>
          </a:solidFill>
        </p:spPr>
        <p:txBody>
          <a:bodyPr lIns="90488" tIns="44450" rIns="90488" bIns="44450">
            <a:normAutofit lnSpcReduction="10000"/>
          </a:bodyPr>
          <a:lstStyle/>
          <a:p>
            <a:r>
              <a:rPr lang="en-US" sz="3600" b="1" i="1" dirty="0" smtClean="0">
                <a:solidFill>
                  <a:srgbClr val="C00000"/>
                </a:solidFill>
                <a:effectLst>
                  <a:outerShdw blurRad="38100" dist="38100" dir="2700000" algn="tl">
                    <a:srgbClr val="000000">
                      <a:alpha val="43137"/>
                    </a:srgbClr>
                  </a:outerShdw>
                </a:effectLst>
              </a:rPr>
              <a:t>Analyzing the Dividend Yield:</a:t>
            </a:r>
            <a:endParaRPr lang="en-US" dirty="0" smtClean="0">
              <a:solidFill>
                <a:srgbClr val="C00000"/>
              </a:solidFill>
              <a:effectLst>
                <a:outerShdw blurRad="38100" dist="38100" dir="2700000" algn="tl">
                  <a:srgbClr val="000000">
                    <a:alpha val="43137"/>
                  </a:srgbClr>
                </a:outerShdw>
              </a:effectLst>
            </a:endParaRPr>
          </a:p>
          <a:p>
            <a:pPr algn="ctr">
              <a:buNone/>
            </a:pPr>
            <a:r>
              <a:rPr lang="en-US" sz="3600" dirty="0" smtClean="0">
                <a:solidFill>
                  <a:srgbClr val="C00000"/>
                </a:solidFill>
                <a:effectLst>
                  <a:outerShdw blurRad="38100" dist="38100" dir="2700000" algn="tl">
                    <a:srgbClr val="000000">
                      <a:alpha val="43137"/>
                    </a:srgbClr>
                  </a:outerShdw>
                </a:effectLst>
              </a:rPr>
              <a:t>The dividend yield shows you the expected return from income on the stock over the next 12 months, as a percentage of the recent price. Back to the top of the page, we find Coke’s dividend yield is 3.1%. </a:t>
            </a:r>
            <a:endParaRPr lang="en-US" sz="3600" dirty="0" smtClean="0">
              <a:effectLst>
                <a:outerShdw blurRad="38100" dist="38100" dir="2700000" algn="tl">
                  <a:srgbClr val="000000">
                    <a:alpha val="43137"/>
                  </a:srgbClr>
                </a:outerShdw>
              </a:effectLst>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A0C2B76-3E57-4234-A9D0-A6B3ECA136F9}" type="slidenum">
              <a:rPr lang="en-US" smtClean="0"/>
              <a:pPr>
                <a:defRPr/>
              </a:pPr>
              <a:t>22</a:t>
            </a:fld>
            <a:endParaRPr lang="en-US"/>
          </a:p>
        </p:txBody>
      </p:sp>
      <p:sp>
        <p:nvSpPr>
          <p:cNvPr id="5" name="Rectangle 2"/>
          <p:cNvSpPr txBox="1">
            <a:spLocks noChangeArrowheads="1"/>
          </p:cNvSpPr>
          <p:nvPr/>
        </p:nvSpPr>
        <p:spPr>
          <a:xfrm>
            <a:off x="342900" y="366184"/>
            <a:ext cx="6172200" cy="1524000"/>
          </a:xfrm>
          <a:prstGeom prst="rect">
            <a:avLst/>
          </a:prstGeom>
          <a:noFill/>
        </p:spPr>
        <p:txBody>
          <a:bodyPr lIns="90488" tIns="44450" rIns="90488" bIns="4445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sng" strike="noStrike" kern="1200" cap="none" spc="0" normalizeH="0" baseline="0" noProof="0" smtClean="0">
                <a:ln>
                  <a:noFill/>
                </a:ln>
                <a:solidFill>
                  <a:srgbClr val="C00000"/>
                </a:solidFill>
                <a:effectLst>
                  <a:outerShdw blurRad="38100" dist="38100" dir="2700000" algn="tl">
                    <a:srgbClr val="000000">
                      <a:alpha val="43137"/>
                    </a:srgbClr>
                  </a:outerShdw>
                </a:effectLst>
                <a:uLnTx/>
                <a:uFillTx/>
                <a:latin typeface="+mj-lt"/>
                <a:ea typeface="+mj-ea"/>
                <a:cs typeface="+mj-cs"/>
              </a:rPr>
              <a:t>Analyzing Coca-Cola</a:t>
            </a:r>
            <a:endParaRPr kumimoji="0" lang="en-US" sz="4400" b="1" i="1"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
        <p:nvSpPr>
          <p:cNvPr id="6" name="Rectangle 3"/>
          <p:cNvSpPr txBox="1">
            <a:spLocks noChangeArrowheads="1"/>
          </p:cNvSpPr>
          <p:nvPr/>
        </p:nvSpPr>
        <p:spPr>
          <a:xfrm>
            <a:off x="457200" y="2235200"/>
            <a:ext cx="5829300" cy="6096000"/>
          </a:xfrm>
          <a:prstGeom prst="rect">
            <a:avLst/>
          </a:prstGeom>
          <a:noFill/>
        </p:spPr>
        <p:txBody>
          <a:bodyPr lIns="90488" tIns="44450" rIns="90488" bIns="4445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1" u="none" strike="noStrike" kern="1200" cap="none" spc="0" normalizeH="0" baseline="0" noProof="0" dirty="0" smtClean="0">
                <a:ln>
                  <a:noFill/>
                </a:ln>
                <a:solidFill>
                  <a:srgbClr val="C00000"/>
                </a:solidFill>
                <a:uLnTx/>
                <a:uFillTx/>
                <a:latin typeface="+mn-lt"/>
                <a:ea typeface="+mn-ea"/>
                <a:cs typeface="+mn-cs"/>
              </a:rPr>
              <a:t>Analyzing the price chart:</a:t>
            </a:r>
            <a:endParaRPr kumimoji="0" lang="en-US" sz="3600" b="1" i="1" u="none" strike="noStrike" kern="1200" cap="none" spc="0" normalizeH="0" baseline="0" noProof="0" dirty="0" smtClean="0">
              <a:ln>
                <a:noFill/>
              </a:ln>
              <a:solidFill>
                <a:srgbClr val="C00000"/>
              </a:solidFill>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Monotype Sorts" pitchFamily="2" charset="2"/>
              <a:buNone/>
              <a:tabLst/>
              <a:defRPr/>
            </a:pPr>
            <a:r>
              <a:rPr kumimoji="0" lang="en-US" sz="3200" b="1" i="1" u="none" strike="noStrike" kern="1200" cap="none" spc="0" normalizeH="0" baseline="0" noProof="0" dirty="0" smtClean="0">
                <a:ln>
                  <a:noFill/>
                </a:ln>
                <a:solidFill>
                  <a:srgbClr val="C00000"/>
                </a:solidFill>
                <a:uLnTx/>
                <a:uFillTx/>
                <a:latin typeface="+mn-lt"/>
                <a:ea typeface="+mn-ea"/>
                <a:cs typeface="+mn-cs"/>
              </a:rPr>
              <a:t>	</a:t>
            </a:r>
            <a:r>
              <a:rPr kumimoji="0" lang="en-US" sz="2600" b="0" i="0" u="none" strike="noStrike" kern="1200" cap="none" spc="0" normalizeH="0" baseline="0" noProof="0" dirty="0" smtClean="0">
                <a:ln>
                  <a:noFill/>
                </a:ln>
                <a:solidFill>
                  <a:srgbClr val="C00000"/>
                </a:solidFill>
                <a:uLnTx/>
                <a:uFillTx/>
                <a:latin typeface="+mn-lt"/>
                <a:ea typeface="+mn-ea"/>
                <a:cs typeface="+mn-cs"/>
              </a:rPr>
              <a:t>The price trend had been an upward trend over the past decade.  The target price range indicates that Value Line believes even higher prices lie ahead in the range of </a:t>
            </a:r>
            <a:r>
              <a:rPr lang="en-US" sz="2600" dirty="0" smtClean="0">
                <a:solidFill>
                  <a:srgbClr val="C00000"/>
                </a:solidFill>
                <a:latin typeface="+mn-lt"/>
              </a:rPr>
              <a:t>48</a:t>
            </a:r>
            <a:r>
              <a:rPr kumimoji="0" lang="en-US" sz="2600" b="0" i="0" u="none" strike="noStrike" kern="1200" cap="none" spc="0" normalizeH="0" baseline="0" noProof="0" dirty="0" smtClean="0">
                <a:ln>
                  <a:noFill/>
                </a:ln>
                <a:solidFill>
                  <a:srgbClr val="C00000"/>
                </a:solidFill>
                <a:uLnTx/>
                <a:uFillTx/>
                <a:latin typeface="+mn-lt"/>
                <a:ea typeface="+mn-ea"/>
                <a:cs typeface="+mn-cs"/>
              </a:rPr>
              <a:t> to </a:t>
            </a:r>
            <a:r>
              <a:rPr lang="en-US" sz="2600" dirty="0" smtClean="0">
                <a:solidFill>
                  <a:srgbClr val="C00000"/>
                </a:solidFill>
                <a:latin typeface="+mn-lt"/>
              </a:rPr>
              <a:t>52</a:t>
            </a:r>
            <a:r>
              <a:rPr kumimoji="0" lang="en-US" sz="2600" b="0" i="0" u="none" strike="noStrike" kern="1200" cap="none" spc="0" normalizeH="0" baseline="0" noProof="0" dirty="0" smtClean="0">
                <a:ln>
                  <a:noFill/>
                </a:ln>
                <a:solidFill>
                  <a:srgbClr val="C00000"/>
                </a:solidFill>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1" u="none" strike="noStrike" kern="1200" cap="none" spc="0" normalizeH="0" baseline="0" noProof="0" dirty="0" smtClean="0">
                <a:ln>
                  <a:noFill/>
                </a:ln>
                <a:solidFill>
                  <a:srgbClr val="C00000"/>
                </a:solidFill>
                <a:uLnTx/>
                <a:uFillTx/>
                <a:latin typeface="+mn-lt"/>
                <a:ea typeface="+mn-ea"/>
                <a:cs typeface="+mn-cs"/>
              </a:rPr>
              <a:t>Analyzing the “Value Line”</a:t>
            </a:r>
            <a:endParaRPr kumimoji="0" lang="en-US" sz="3200" b="0" i="0" u="none" strike="noStrike" kern="1200" cap="none" spc="0" normalizeH="0" baseline="0" noProof="0" dirty="0" smtClean="0">
              <a:ln>
                <a:noFill/>
              </a:ln>
              <a:solidFill>
                <a:srgbClr val="C00000"/>
              </a:solidFill>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Monotype Sorts" pitchFamily="2" charset="2"/>
              <a:buNone/>
              <a:tabLst/>
              <a:defRPr/>
            </a:pPr>
            <a:r>
              <a:rPr kumimoji="0" lang="en-US" sz="3200" b="0" i="0" u="none" strike="noStrike" kern="1200" cap="none" spc="0" normalizeH="0" baseline="0" noProof="0" dirty="0" smtClean="0">
                <a:ln>
                  <a:noFill/>
                </a:ln>
                <a:solidFill>
                  <a:srgbClr val="C00000"/>
                </a:solidFill>
                <a:uLnTx/>
                <a:uFillTx/>
                <a:latin typeface="+mn-lt"/>
                <a:ea typeface="+mn-ea"/>
                <a:cs typeface="+mn-cs"/>
              </a:rPr>
              <a:t>	</a:t>
            </a:r>
            <a:r>
              <a:rPr kumimoji="0" lang="en-US" sz="2400" b="0" i="0" u="none" strike="noStrike" kern="1200" cap="none" spc="0" normalizeH="0" baseline="0" noProof="0" dirty="0" smtClean="0">
                <a:ln>
                  <a:noFill/>
                </a:ln>
                <a:solidFill>
                  <a:srgbClr val="C00000"/>
                </a:solidFill>
                <a:uLnTx/>
                <a:uFillTx/>
                <a:latin typeface="+mn-lt"/>
                <a:ea typeface="+mn-ea"/>
                <a:cs typeface="+mn-cs"/>
              </a:rPr>
              <a:t>This line is derived by summing annual earnings per share and its depreciation per share and then assigning a multiple that is consistent with its projected target price.</a:t>
            </a:r>
            <a:endParaRPr kumimoji="0" lang="en-US" sz="3200" b="1" i="1" u="none" strike="noStrike" kern="1200" cap="none" spc="0" normalizeH="0" baseline="0" noProof="0" dirty="0" smtClean="0">
              <a:ln>
                <a:noFill/>
              </a:ln>
              <a:solidFill>
                <a:srgbClr val="C00000"/>
              </a:solidFill>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Monotype Sorts" pitchFamily="2" charset="2"/>
              <a:buNone/>
              <a:tabLst/>
              <a:defRPr/>
            </a:pPr>
            <a:r>
              <a:rPr kumimoji="0" lang="en-US" sz="3200" b="1" i="1" u="none" strike="noStrike" kern="1200" cap="none" spc="0" normalizeH="0" baseline="0" noProof="0" dirty="0" smtClean="0">
                <a:ln>
                  <a:noFill/>
                </a:ln>
                <a:solidFill>
                  <a:srgbClr val="C00000"/>
                </a:solidFill>
                <a:uLnTx/>
                <a:uFillTx/>
                <a:latin typeface="+mn-lt"/>
                <a:ea typeface="+mn-ea"/>
                <a:cs typeface="+mn-cs"/>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E39AE77D-44EB-4DC5-9F36-BD07E112D4E6}" type="slidenum">
              <a:rPr lang="en-US" smtClean="0"/>
              <a:pPr/>
              <a:t>23</a:t>
            </a:fld>
            <a:endParaRPr lang="en-US" smtClean="0"/>
          </a:p>
        </p:txBody>
      </p:sp>
      <p:sp>
        <p:nvSpPr>
          <p:cNvPr id="9" name="Rectangle 2"/>
          <p:cNvSpPr>
            <a:spLocks noGrp="1" noChangeArrowheads="1"/>
          </p:cNvSpPr>
          <p:nvPr>
            <p:ph type="title"/>
          </p:nvPr>
        </p:nvSpPr>
        <p:spPr>
          <a:xfrm>
            <a:off x="571500" y="609600"/>
            <a:ext cx="5829300" cy="1524000"/>
          </a:xfrm>
          <a:noFill/>
        </p:spPr>
        <p:txBody>
          <a:bodyPr lIns="90488" tIns="44450" rIns="90488" bIns="44450">
            <a:normAutofit fontScale="90000"/>
          </a:bodyPr>
          <a:lstStyle/>
          <a:p>
            <a:pPr algn="ctr"/>
            <a:r>
              <a:rPr lang="en-US" sz="4000" b="1" i="1" u="sng" dirty="0" smtClean="0">
                <a:solidFill>
                  <a:srgbClr val="C00000"/>
                </a:solidFill>
                <a:effectLst>
                  <a:outerShdw blurRad="38100" dist="38100" dir="2700000" algn="tl">
                    <a:srgbClr val="000000">
                      <a:alpha val="43137"/>
                    </a:srgbClr>
                  </a:outerShdw>
                </a:effectLst>
              </a:rPr>
              <a:t>Analyzing Coca-Cola:</a:t>
            </a:r>
            <a:br>
              <a:rPr lang="en-US" sz="4000" b="1" i="1" u="sng" dirty="0" smtClean="0">
                <a:solidFill>
                  <a:srgbClr val="C00000"/>
                </a:solidFill>
                <a:effectLst>
                  <a:outerShdw blurRad="38100" dist="38100" dir="2700000" algn="tl">
                    <a:srgbClr val="000000">
                      <a:alpha val="43137"/>
                    </a:srgbClr>
                  </a:outerShdw>
                </a:effectLst>
              </a:rPr>
            </a:br>
            <a:r>
              <a:rPr lang="en-US" sz="4000" b="1" i="1" u="sng" dirty="0" smtClean="0">
                <a:solidFill>
                  <a:srgbClr val="C00000"/>
                </a:solidFill>
                <a:effectLst>
                  <a:outerShdw blurRad="38100" dist="38100" dir="2700000" algn="tl">
                    <a:srgbClr val="000000">
                      <a:alpha val="43137"/>
                    </a:srgbClr>
                  </a:outerShdw>
                </a:effectLst>
              </a:rPr>
              <a:t>The Value Line Statistical Array</a:t>
            </a:r>
          </a:p>
        </p:txBody>
      </p:sp>
      <p:sp>
        <p:nvSpPr>
          <p:cNvPr id="10" name="Rectangle 3"/>
          <p:cNvSpPr>
            <a:spLocks noGrp="1" noChangeArrowheads="1"/>
          </p:cNvSpPr>
          <p:nvPr>
            <p:ph idx="1"/>
          </p:nvPr>
        </p:nvSpPr>
        <p:spPr>
          <a:xfrm>
            <a:off x="514350" y="2743200"/>
            <a:ext cx="5829300" cy="5994400"/>
          </a:xfrm>
          <a:solidFill>
            <a:srgbClr val="FFFFFF">
              <a:alpha val="69804"/>
            </a:srgbClr>
          </a:solidFill>
        </p:spPr>
        <p:txBody>
          <a:bodyPr lIns="90488" tIns="44450" rIns="90488" bIns="44450">
            <a:normAutofit/>
          </a:bodyPr>
          <a:lstStyle/>
          <a:p>
            <a:r>
              <a:rPr lang="en-US" b="1" i="1" dirty="0" smtClean="0">
                <a:solidFill>
                  <a:srgbClr val="C00000"/>
                </a:solidFill>
                <a:effectLst>
                  <a:outerShdw blurRad="38100" dist="38100" dir="2700000" algn="tl">
                    <a:srgbClr val="000000">
                      <a:alpha val="43137"/>
                    </a:srgbClr>
                  </a:outerShdw>
                </a:effectLst>
              </a:rPr>
              <a:t>Per-Share Basis:</a:t>
            </a:r>
            <a:endParaRPr lang="en-US" dirty="0" smtClean="0">
              <a:solidFill>
                <a:srgbClr val="C00000"/>
              </a:solidFill>
              <a:effectLst>
                <a:outerShdw blurRad="38100" dist="38100" dir="2700000" algn="tl">
                  <a:srgbClr val="000000">
                    <a:alpha val="43137"/>
                  </a:srgbClr>
                </a:outerShdw>
              </a:effectLst>
            </a:endParaRPr>
          </a:p>
          <a:p>
            <a:pPr>
              <a:buFont typeface="Monotype Sorts" pitchFamily="2" charset="2"/>
              <a:buNone/>
            </a:pPr>
            <a:r>
              <a:rPr lang="en-US" sz="2800" dirty="0" smtClean="0">
                <a:solidFill>
                  <a:srgbClr val="C00000"/>
                </a:solidFill>
                <a:effectLst>
                  <a:outerShdw blurRad="38100" dist="38100" dir="2700000" algn="tl">
                    <a:srgbClr val="000000">
                      <a:alpha val="43137"/>
                    </a:srgbClr>
                  </a:outerShdw>
                </a:effectLst>
              </a:rPr>
              <a:t>	</a:t>
            </a:r>
            <a:r>
              <a:rPr lang="en-US" sz="2400" u="sng" dirty="0" smtClean="0">
                <a:solidFill>
                  <a:srgbClr val="C00000"/>
                </a:solidFill>
                <a:effectLst>
                  <a:outerShdw blurRad="38100" dist="38100" dir="2700000" algn="tl">
                    <a:srgbClr val="000000">
                      <a:alpha val="43137"/>
                    </a:srgbClr>
                  </a:outerShdw>
                </a:effectLst>
              </a:rPr>
              <a:t>Sales Per share</a:t>
            </a:r>
            <a:r>
              <a:rPr lang="en-US" sz="2400" dirty="0" smtClean="0">
                <a:solidFill>
                  <a:srgbClr val="C00000"/>
                </a:solidFill>
                <a:effectLst>
                  <a:outerShdw blurRad="38100" dist="38100" dir="2700000" algn="tl">
                    <a:srgbClr val="000000">
                      <a:alpha val="43137"/>
                    </a:srgbClr>
                  </a:outerShdw>
                </a:effectLst>
              </a:rPr>
              <a:t>.  When EPS is depressed because of poor margins, a still high level of sales per share can suggest the potential for an earnings recovery.  But, if sales per share declined with EPS a significant problem may exist.</a:t>
            </a:r>
          </a:p>
          <a:p>
            <a:r>
              <a:rPr lang="en-US" b="1" i="1" dirty="0" smtClean="0">
                <a:solidFill>
                  <a:srgbClr val="C00000"/>
                </a:solidFill>
                <a:effectLst>
                  <a:outerShdw blurRad="38100" dist="38100" dir="2700000" algn="tl">
                    <a:srgbClr val="000000">
                      <a:alpha val="43137"/>
                    </a:srgbClr>
                  </a:outerShdw>
                </a:effectLst>
              </a:rPr>
              <a:t>Cash Flow Per Share:</a:t>
            </a:r>
            <a:endParaRPr lang="en-US" dirty="0" smtClean="0">
              <a:solidFill>
                <a:srgbClr val="C00000"/>
              </a:solidFill>
              <a:effectLst>
                <a:outerShdw blurRad="38100" dist="38100" dir="2700000" algn="tl">
                  <a:srgbClr val="000000">
                    <a:alpha val="43137"/>
                  </a:srgbClr>
                </a:outerShdw>
              </a:effectLst>
            </a:endParaRPr>
          </a:p>
          <a:p>
            <a:pPr>
              <a:buFont typeface="Monotype Sorts" pitchFamily="2" charset="2"/>
              <a:buNone/>
            </a:pPr>
            <a:r>
              <a:rPr lang="en-US" dirty="0" smtClean="0">
                <a:solidFill>
                  <a:srgbClr val="C00000"/>
                </a:solidFill>
                <a:effectLst>
                  <a:outerShdw blurRad="38100" dist="38100" dir="2700000" algn="tl">
                    <a:srgbClr val="000000">
                      <a:alpha val="43137"/>
                    </a:srgbClr>
                  </a:outerShdw>
                </a:effectLst>
              </a:rPr>
              <a:t>	</a:t>
            </a:r>
            <a:r>
              <a:rPr lang="en-US" sz="2400" dirty="0" smtClean="0">
                <a:solidFill>
                  <a:srgbClr val="C00000"/>
                </a:solidFill>
                <a:effectLst>
                  <a:outerShdw blurRad="38100" dist="38100" dir="2700000" algn="tl">
                    <a:srgbClr val="000000">
                      <a:alpha val="43137"/>
                    </a:srgbClr>
                  </a:outerShdw>
                </a:effectLst>
              </a:rPr>
              <a:t>Earnings plus depreciation, less preferred dividends.  It is an indicator of a company’s internal cash-generating ability, the amount of cash it earns to expand or replace plant and equipment, working capital, and to cover dividends.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CC65DB27-CF62-4A7E-B9D1-32368C9CC5EC}" type="slidenum">
              <a:rPr lang="en-US" smtClean="0"/>
              <a:pPr/>
              <a:t>24</a:t>
            </a:fld>
            <a:endParaRPr lang="en-US" smtClean="0"/>
          </a:p>
        </p:txBody>
      </p:sp>
      <p:sp>
        <p:nvSpPr>
          <p:cNvPr id="9" name="Rectangle 2"/>
          <p:cNvSpPr>
            <a:spLocks noGrp="1" noChangeArrowheads="1"/>
          </p:cNvSpPr>
          <p:nvPr>
            <p:ph type="title"/>
          </p:nvPr>
        </p:nvSpPr>
        <p:spPr>
          <a:xfrm>
            <a:off x="571500" y="609600"/>
            <a:ext cx="5829300" cy="1524000"/>
          </a:xfrm>
          <a:noFill/>
        </p:spPr>
        <p:txBody>
          <a:bodyPr lIns="90488" tIns="44450" rIns="90488" bIns="44450">
            <a:normAutofit fontScale="90000"/>
          </a:bodyPr>
          <a:lstStyle/>
          <a:p>
            <a:pPr algn="ctr"/>
            <a:r>
              <a:rPr lang="en-US" sz="4000" b="1" i="1" u="sng" dirty="0" smtClean="0">
                <a:solidFill>
                  <a:srgbClr val="C00000"/>
                </a:solidFill>
                <a:effectLst>
                  <a:outerShdw blurRad="38100" dist="38100" dir="2700000" algn="tl">
                    <a:srgbClr val="000000">
                      <a:alpha val="43137"/>
                    </a:srgbClr>
                  </a:outerShdw>
                </a:effectLst>
              </a:rPr>
              <a:t>Analyzing Coca-Cola:</a:t>
            </a:r>
            <a:br>
              <a:rPr lang="en-US" sz="4000" b="1" i="1" u="sng" dirty="0" smtClean="0">
                <a:solidFill>
                  <a:srgbClr val="C00000"/>
                </a:solidFill>
                <a:effectLst>
                  <a:outerShdw blurRad="38100" dist="38100" dir="2700000" algn="tl">
                    <a:srgbClr val="000000">
                      <a:alpha val="43137"/>
                    </a:srgbClr>
                  </a:outerShdw>
                </a:effectLst>
              </a:rPr>
            </a:br>
            <a:r>
              <a:rPr lang="en-US" sz="4000" b="1" i="1" u="sng" dirty="0" smtClean="0">
                <a:solidFill>
                  <a:srgbClr val="C00000"/>
                </a:solidFill>
                <a:effectLst>
                  <a:outerShdw blurRad="38100" dist="38100" dir="2700000" algn="tl">
                    <a:srgbClr val="000000">
                      <a:alpha val="43137"/>
                    </a:srgbClr>
                  </a:outerShdw>
                </a:effectLst>
              </a:rPr>
              <a:t>The Value Line Statistical Array</a:t>
            </a:r>
          </a:p>
        </p:txBody>
      </p:sp>
      <p:sp>
        <p:nvSpPr>
          <p:cNvPr id="10" name="Rectangle 3"/>
          <p:cNvSpPr>
            <a:spLocks noGrp="1" noChangeArrowheads="1"/>
          </p:cNvSpPr>
          <p:nvPr>
            <p:ph idx="1"/>
          </p:nvPr>
        </p:nvSpPr>
        <p:spPr>
          <a:xfrm>
            <a:off x="457200" y="2540000"/>
            <a:ext cx="6000750" cy="6197600"/>
          </a:xfrm>
          <a:solidFill>
            <a:srgbClr val="FFFFFF">
              <a:alpha val="69804"/>
            </a:srgbClr>
          </a:solidFill>
        </p:spPr>
        <p:txBody>
          <a:bodyPr lIns="90488" tIns="44450" rIns="90488" bIns="44450">
            <a:normAutofit/>
          </a:bodyPr>
          <a:lstStyle/>
          <a:p>
            <a:r>
              <a:rPr lang="en-US" sz="2800" b="1" i="1" dirty="0" smtClean="0">
                <a:solidFill>
                  <a:srgbClr val="C00000"/>
                </a:solidFill>
                <a:effectLst>
                  <a:outerShdw blurRad="38100" dist="38100" dir="2700000" algn="tl">
                    <a:srgbClr val="000000">
                      <a:alpha val="43137"/>
                    </a:srgbClr>
                  </a:outerShdw>
                </a:effectLst>
              </a:rPr>
              <a:t>Earnings Per Share:</a:t>
            </a:r>
            <a:endParaRPr lang="en-US" dirty="0" smtClean="0">
              <a:solidFill>
                <a:srgbClr val="C00000"/>
              </a:solidFill>
              <a:effectLst>
                <a:outerShdw blurRad="38100" dist="38100" dir="2700000" algn="tl">
                  <a:srgbClr val="000000">
                    <a:alpha val="43137"/>
                  </a:srgbClr>
                </a:outerShdw>
              </a:effectLst>
            </a:endParaRPr>
          </a:p>
          <a:p>
            <a:pPr>
              <a:buFont typeface="Monotype Sorts" pitchFamily="2" charset="2"/>
              <a:buNone/>
            </a:pPr>
            <a:r>
              <a:rPr lang="en-US" sz="2400" dirty="0" smtClean="0">
                <a:solidFill>
                  <a:srgbClr val="C00000"/>
                </a:solidFill>
                <a:effectLst>
                  <a:outerShdw blurRad="38100" dist="38100" dir="2700000" algn="tl">
                    <a:srgbClr val="000000">
                      <a:alpha val="43137"/>
                    </a:srgbClr>
                  </a:outerShdw>
                </a:effectLst>
              </a:rPr>
              <a:t>	These are total fully diluted earnings divided by the number of common shares outstanding.</a:t>
            </a:r>
          </a:p>
          <a:p>
            <a:r>
              <a:rPr lang="en-US" sz="2800" b="1" i="1" dirty="0" smtClean="0">
                <a:solidFill>
                  <a:srgbClr val="C00000"/>
                </a:solidFill>
                <a:effectLst>
                  <a:outerShdw blurRad="38100" dist="38100" dir="2700000" algn="tl">
                    <a:srgbClr val="000000">
                      <a:alpha val="43137"/>
                    </a:srgbClr>
                  </a:outerShdw>
                </a:effectLst>
              </a:rPr>
              <a:t>Dividends Declared Per Share:</a:t>
            </a:r>
            <a:endParaRPr lang="en-US" b="1" i="1" dirty="0" smtClean="0">
              <a:solidFill>
                <a:srgbClr val="C00000"/>
              </a:solidFill>
              <a:effectLst>
                <a:outerShdw blurRad="38100" dist="38100" dir="2700000" algn="tl">
                  <a:srgbClr val="000000">
                    <a:alpha val="43137"/>
                  </a:srgbClr>
                </a:outerShdw>
              </a:effectLst>
            </a:endParaRPr>
          </a:p>
          <a:p>
            <a:pPr>
              <a:buFont typeface="Monotype Sorts" pitchFamily="2" charset="2"/>
              <a:buNone/>
            </a:pPr>
            <a:r>
              <a:rPr lang="en-US" dirty="0" smtClean="0">
                <a:solidFill>
                  <a:srgbClr val="C00000"/>
                </a:solidFill>
                <a:effectLst>
                  <a:outerShdw blurRad="38100" dist="38100" dir="2700000" algn="tl">
                    <a:srgbClr val="000000">
                      <a:alpha val="43137"/>
                    </a:srgbClr>
                  </a:outerShdw>
                </a:effectLst>
              </a:rPr>
              <a:t>	</a:t>
            </a:r>
            <a:r>
              <a:rPr lang="en-US" sz="2400" dirty="0" smtClean="0">
                <a:solidFill>
                  <a:srgbClr val="C00000"/>
                </a:solidFill>
                <a:effectLst>
                  <a:outerShdw blurRad="38100" dist="38100" dir="2700000" algn="tl">
                    <a:srgbClr val="000000">
                      <a:alpha val="43137"/>
                    </a:srgbClr>
                  </a:outerShdw>
                </a:effectLst>
              </a:rPr>
              <a:t>These are usually highest, in proportion to earnings, with mature companies.  Management's of growth-oriented companies prefer to pay token dividends.</a:t>
            </a:r>
          </a:p>
          <a:p>
            <a:r>
              <a:rPr lang="en-US" sz="2800" b="1" i="1" dirty="0" smtClean="0">
                <a:solidFill>
                  <a:srgbClr val="C00000"/>
                </a:solidFill>
                <a:effectLst>
                  <a:outerShdw blurRad="38100" dist="38100" dir="2700000" algn="tl">
                    <a:srgbClr val="000000">
                      <a:alpha val="43137"/>
                    </a:srgbClr>
                  </a:outerShdw>
                </a:effectLst>
              </a:rPr>
              <a:t>Capital Spending Per Share:</a:t>
            </a:r>
            <a:endParaRPr lang="en-US" dirty="0" smtClean="0">
              <a:solidFill>
                <a:srgbClr val="C00000"/>
              </a:solidFill>
              <a:effectLst>
                <a:outerShdw blurRad="38100" dist="38100" dir="2700000" algn="tl">
                  <a:srgbClr val="000000">
                    <a:alpha val="43137"/>
                  </a:srgbClr>
                </a:outerShdw>
              </a:effectLst>
            </a:endParaRPr>
          </a:p>
          <a:p>
            <a:pPr>
              <a:buFont typeface="Monotype Sorts" pitchFamily="2" charset="2"/>
              <a:buNone/>
            </a:pPr>
            <a:r>
              <a:rPr lang="en-US" dirty="0" smtClean="0">
                <a:solidFill>
                  <a:srgbClr val="C00000"/>
                </a:solidFill>
                <a:effectLst>
                  <a:outerShdw blurRad="38100" dist="38100" dir="2700000" algn="tl">
                    <a:srgbClr val="000000">
                      <a:alpha val="43137"/>
                    </a:srgbClr>
                  </a:outerShdw>
                </a:effectLst>
              </a:rPr>
              <a:t>	</a:t>
            </a:r>
            <a:r>
              <a:rPr lang="en-US" sz="2400" dirty="0" smtClean="0">
                <a:solidFill>
                  <a:srgbClr val="C00000"/>
                </a:solidFill>
                <a:effectLst>
                  <a:outerShdw blurRad="38100" dist="38100" dir="2700000" algn="tl">
                    <a:srgbClr val="000000">
                      <a:alpha val="43137"/>
                    </a:srgbClr>
                  </a:outerShdw>
                </a:effectLst>
              </a:rPr>
              <a:t>Measures how much a company is investing in new plant and equipment in anticipation of future growth.  Coke’s growth in this area is due to overseas expansion. </a:t>
            </a:r>
            <a:endParaRPr lang="en-US" b="1" i="1" dirty="0" smtClean="0">
              <a:solidFill>
                <a:srgbClr val="C00000"/>
              </a:solidFill>
              <a:effectLst>
                <a:outerShdw blurRad="38100" dist="38100" dir="2700000" algn="tl">
                  <a:srgbClr val="000000">
                    <a:alpha val="43137"/>
                  </a:srgbClr>
                </a:outerShdw>
              </a:effectLst>
            </a:endParaRPr>
          </a:p>
          <a:p>
            <a:pPr>
              <a:buFont typeface="Monotype Sorts" pitchFamily="2" charset="2"/>
              <a:buNone/>
            </a:pPr>
            <a:endParaRPr lang="en-US" b="1" i="1" dirty="0" smtClean="0">
              <a:solidFill>
                <a:schemeClr val="hlink"/>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C79ACD87-544B-41A2-A7F9-D9B7A97EF463}" type="slidenum">
              <a:rPr lang="en-US" smtClean="0"/>
              <a:pPr/>
              <a:t>25</a:t>
            </a:fld>
            <a:endParaRPr lang="en-US" smtClean="0"/>
          </a:p>
        </p:txBody>
      </p:sp>
      <p:sp>
        <p:nvSpPr>
          <p:cNvPr id="9" name="Rectangle 2"/>
          <p:cNvSpPr>
            <a:spLocks noGrp="1" noChangeArrowheads="1"/>
          </p:cNvSpPr>
          <p:nvPr>
            <p:ph type="title"/>
          </p:nvPr>
        </p:nvSpPr>
        <p:spPr>
          <a:xfrm>
            <a:off x="571500" y="609600"/>
            <a:ext cx="5829300" cy="1524000"/>
          </a:xfrm>
          <a:noFill/>
        </p:spPr>
        <p:txBody>
          <a:bodyPr lIns="90488" tIns="44450" rIns="90488" bIns="44450">
            <a:normAutofit fontScale="90000"/>
          </a:bodyPr>
          <a:lstStyle/>
          <a:p>
            <a:pPr algn="ctr"/>
            <a:r>
              <a:rPr lang="en-US" sz="4000" b="1" i="1" u="sng" dirty="0" smtClean="0">
                <a:solidFill>
                  <a:srgbClr val="C00000"/>
                </a:solidFill>
                <a:effectLst>
                  <a:outerShdw blurRad="38100" dist="38100" dir="2700000" algn="tl">
                    <a:srgbClr val="000000">
                      <a:alpha val="43137"/>
                    </a:srgbClr>
                  </a:outerShdw>
                </a:effectLst>
              </a:rPr>
              <a:t>Analyzing Coca-Cola:</a:t>
            </a:r>
            <a:br>
              <a:rPr lang="en-US" sz="4000" b="1" i="1" u="sng" dirty="0" smtClean="0">
                <a:solidFill>
                  <a:srgbClr val="C00000"/>
                </a:solidFill>
                <a:effectLst>
                  <a:outerShdw blurRad="38100" dist="38100" dir="2700000" algn="tl">
                    <a:srgbClr val="000000">
                      <a:alpha val="43137"/>
                    </a:srgbClr>
                  </a:outerShdw>
                </a:effectLst>
              </a:rPr>
            </a:br>
            <a:r>
              <a:rPr lang="en-US" sz="4000" b="1" i="1" u="sng" dirty="0" smtClean="0">
                <a:solidFill>
                  <a:srgbClr val="C00000"/>
                </a:solidFill>
                <a:effectLst>
                  <a:outerShdw blurRad="38100" dist="38100" dir="2700000" algn="tl">
                    <a:srgbClr val="000000">
                      <a:alpha val="43137"/>
                    </a:srgbClr>
                  </a:outerShdw>
                </a:effectLst>
              </a:rPr>
              <a:t>The Value Line Statistical Array</a:t>
            </a:r>
          </a:p>
        </p:txBody>
      </p:sp>
      <p:sp>
        <p:nvSpPr>
          <p:cNvPr id="10" name="Rectangle 3"/>
          <p:cNvSpPr>
            <a:spLocks noGrp="1" noChangeArrowheads="1"/>
          </p:cNvSpPr>
          <p:nvPr>
            <p:ph idx="1"/>
          </p:nvPr>
        </p:nvSpPr>
        <p:spPr>
          <a:xfrm>
            <a:off x="285750" y="2641600"/>
            <a:ext cx="6172200" cy="5791200"/>
          </a:xfrm>
          <a:solidFill>
            <a:srgbClr val="FFFFFF">
              <a:alpha val="69804"/>
            </a:srgbClr>
          </a:solidFill>
        </p:spPr>
        <p:txBody>
          <a:bodyPr lIns="90488" tIns="44450" rIns="90488" bIns="44450"/>
          <a:lstStyle/>
          <a:p>
            <a:r>
              <a:rPr lang="en-US" sz="2800" b="1" i="1" dirty="0" smtClean="0">
                <a:solidFill>
                  <a:srgbClr val="C00000"/>
                </a:solidFill>
                <a:effectLst>
                  <a:outerShdw blurRad="38100" dist="38100" dir="2700000" algn="tl">
                    <a:srgbClr val="000000">
                      <a:alpha val="43137"/>
                    </a:srgbClr>
                  </a:outerShdw>
                </a:effectLst>
              </a:rPr>
              <a:t>Book Value Per Share:</a:t>
            </a:r>
            <a:endParaRPr lang="en-US" sz="2800" dirty="0" smtClean="0">
              <a:solidFill>
                <a:srgbClr val="C00000"/>
              </a:solidFill>
              <a:effectLst>
                <a:outerShdw blurRad="38100" dist="38100" dir="2700000" algn="tl">
                  <a:srgbClr val="000000">
                    <a:alpha val="43137"/>
                  </a:srgbClr>
                </a:outerShdw>
              </a:effectLst>
            </a:endParaRPr>
          </a:p>
          <a:p>
            <a:pPr lvl="1">
              <a:buFontTx/>
              <a:buNone/>
            </a:pPr>
            <a:r>
              <a:rPr lang="en-US" sz="2400" dirty="0" smtClean="0">
                <a:solidFill>
                  <a:srgbClr val="C00000"/>
                </a:solidFill>
                <a:effectLst>
                  <a:outerShdw blurRad="38100" dist="38100" dir="2700000" algn="tl">
                    <a:srgbClr val="000000">
                      <a:alpha val="43137"/>
                    </a:srgbClr>
                  </a:outerShdw>
                </a:effectLst>
              </a:rPr>
              <a:t>This is the theoretical value of what the investor owns (equity)  in the company.  It is the total value of the assets minus the debt of the company divided by the number of shares outstanding.</a:t>
            </a:r>
          </a:p>
          <a:p>
            <a:r>
              <a:rPr lang="en-US" sz="2800" b="1" i="1" dirty="0" smtClean="0">
                <a:solidFill>
                  <a:srgbClr val="C00000"/>
                </a:solidFill>
                <a:effectLst>
                  <a:outerShdw blurRad="38100" dist="38100" dir="2700000" algn="tl">
                    <a:srgbClr val="000000">
                      <a:alpha val="43137"/>
                    </a:srgbClr>
                  </a:outerShdw>
                </a:effectLst>
              </a:rPr>
              <a:t>Common Shares Outstanding:</a:t>
            </a:r>
            <a:endParaRPr lang="en-US" sz="2800" dirty="0" smtClean="0">
              <a:solidFill>
                <a:srgbClr val="C00000"/>
              </a:solidFill>
              <a:effectLst>
                <a:outerShdw blurRad="38100" dist="38100" dir="2700000" algn="tl">
                  <a:srgbClr val="000000">
                    <a:alpha val="43137"/>
                  </a:srgbClr>
                </a:outerShdw>
              </a:effectLst>
            </a:endParaRPr>
          </a:p>
          <a:p>
            <a:pPr>
              <a:buFont typeface="Monotype Sorts" pitchFamily="2" charset="2"/>
              <a:buNone/>
            </a:pPr>
            <a:r>
              <a:rPr lang="en-US" sz="2800" dirty="0" smtClean="0">
                <a:solidFill>
                  <a:srgbClr val="C00000"/>
                </a:solidFill>
                <a:effectLst>
                  <a:outerShdw blurRad="38100" dist="38100" dir="2700000" algn="tl">
                    <a:srgbClr val="000000">
                      <a:alpha val="43137"/>
                    </a:srgbClr>
                  </a:outerShdw>
                </a:effectLst>
              </a:rPr>
              <a:t>	</a:t>
            </a:r>
            <a:r>
              <a:rPr lang="en-US" sz="2400" dirty="0" smtClean="0">
                <a:solidFill>
                  <a:srgbClr val="C00000"/>
                </a:solidFill>
                <a:effectLst>
                  <a:outerShdw blurRad="38100" dist="38100" dir="2700000" algn="tl">
                    <a:srgbClr val="000000">
                      <a:alpha val="43137"/>
                    </a:srgbClr>
                  </a:outerShdw>
                </a:effectLst>
              </a:rPr>
              <a:t>This is self-explanatory. Sometimes net income rises, but per-share profits do not because the number of shares outstanding has increased.  As a result, sales and profits may soar, while per share sales and earnings lag.</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1002D112-0C22-4C2A-8CE9-0FA67399DE8E}" type="slidenum">
              <a:rPr lang="en-US" smtClean="0"/>
              <a:pPr/>
              <a:t>26</a:t>
            </a:fld>
            <a:endParaRPr lang="en-US" smtClean="0"/>
          </a:p>
        </p:txBody>
      </p:sp>
      <p:sp>
        <p:nvSpPr>
          <p:cNvPr id="8" name="Rectangle 2"/>
          <p:cNvSpPr>
            <a:spLocks noGrp="1" noChangeArrowheads="1"/>
          </p:cNvSpPr>
          <p:nvPr>
            <p:ph type="title"/>
          </p:nvPr>
        </p:nvSpPr>
        <p:spPr>
          <a:xfrm>
            <a:off x="571500" y="609600"/>
            <a:ext cx="5829300" cy="1524000"/>
          </a:xfrm>
          <a:noFill/>
        </p:spPr>
        <p:txBody>
          <a:bodyPr lIns="90488" tIns="44450" rIns="90488" bIns="44450">
            <a:normAutofit fontScale="90000"/>
          </a:bodyPr>
          <a:lstStyle/>
          <a:p>
            <a:pPr algn="ctr"/>
            <a:r>
              <a:rPr lang="en-US" sz="4000" b="1" i="1" u="sng" dirty="0" smtClean="0">
                <a:solidFill>
                  <a:srgbClr val="C00000"/>
                </a:solidFill>
                <a:effectLst>
                  <a:outerShdw blurRad="38100" dist="38100" dir="2700000" algn="tl">
                    <a:srgbClr val="000000">
                      <a:alpha val="43137"/>
                    </a:srgbClr>
                  </a:outerShdw>
                </a:effectLst>
              </a:rPr>
              <a:t>Analyzing Coca-Cola:</a:t>
            </a:r>
            <a:br>
              <a:rPr lang="en-US" sz="4000" b="1" i="1" u="sng" dirty="0" smtClean="0">
                <a:solidFill>
                  <a:srgbClr val="C00000"/>
                </a:solidFill>
                <a:effectLst>
                  <a:outerShdw blurRad="38100" dist="38100" dir="2700000" algn="tl">
                    <a:srgbClr val="000000">
                      <a:alpha val="43137"/>
                    </a:srgbClr>
                  </a:outerShdw>
                </a:effectLst>
              </a:rPr>
            </a:br>
            <a:r>
              <a:rPr lang="en-US" sz="4000" b="1" i="1" u="sng" dirty="0" smtClean="0">
                <a:solidFill>
                  <a:srgbClr val="C00000"/>
                </a:solidFill>
                <a:effectLst>
                  <a:outerShdw blurRad="38100" dist="38100" dir="2700000" algn="tl">
                    <a:srgbClr val="000000">
                      <a:alpha val="43137"/>
                    </a:srgbClr>
                  </a:outerShdw>
                </a:effectLst>
              </a:rPr>
              <a:t>The Value Line Statistical Array</a:t>
            </a:r>
          </a:p>
        </p:txBody>
      </p:sp>
      <p:sp>
        <p:nvSpPr>
          <p:cNvPr id="9" name="Rectangle 3"/>
          <p:cNvSpPr>
            <a:spLocks noGrp="1" noChangeArrowheads="1"/>
          </p:cNvSpPr>
          <p:nvPr>
            <p:ph idx="1"/>
          </p:nvPr>
        </p:nvSpPr>
        <p:spPr>
          <a:xfrm>
            <a:off x="342900" y="2438400"/>
            <a:ext cx="6057900" cy="5588000"/>
          </a:xfrm>
          <a:solidFill>
            <a:srgbClr val="FFFFFF">
              <a:alpha val="60000"/>
            </a:srgbClr>
          </a:solidFill>
        </p:spPr>
        <p:txBody>
          <a:bodyPr lIns="90488" tIns="44450" rIns="90488" bIns="44450"/>
          <a:lstStyle/>
          <a:p>
            <a:r>
              <a:rPr lang="en-US" sz="2800" b="1" i="1" dirty="0" smtClean="0">
                <a:solidFill>
                  <a:srgbClr val="C00000"/>
                </a:solidFill>
                <a:effectLst>
                  <a:outerShdw blurRad="38100" dist="38100" dir="2700000" algn="tl">
                    <a:srgbClr val="000000">
                      <a:alpha val="43137"/>
                    </a:srgbClr>
                  </a:outerShdw>
                </a:effectLst>
              </a:rPr>
              <a:t>The Average Annual P/E Ratio:</a:t>
            </a:r>
            <a:endParaRPr lang="en-US" sz="2800" dirty="0" smtClean="0">
              <a:solidFill>
                <a:srgbClr val="C00000"/>
              </a:solidFill>
              <a:effectLst>
                <a:outerShdw blurRad="38100" dist="38100" dir="2700000" algn="tl">
                  <a:srgbClr val="000000">
                    <a:alpha val="43137"/>
                  </a:srgbClr>
                </a:outerShdw>
              </a:effectLst>
            </a:endParaRPr>
          </a:p>
          <a:p>
            <a:pPr>
              <a:buFont typeface="Monotype Sorts" pitchFamily="2" charset="2"/>
              <a:buNone/>
            </a:pPr>
            <a:r>
              <a:rPr lang="en-US" sz="2800" dirty="0" smtClean="0">
                <a:solidFill>
                  <a:srgbClr val="C00000"/>
                </a:solidFill>
                <a:effectLst>
                  <a:outerShdw blurRad="38100" dist="38100" dir="2700000" algn="tl">
                    <a:srgbClr val="000000">
                      <a:alpha val="43137"/>
                    </a:srgbClr>
                  </a:outerShdw>
                </a:effectLst>
              </a:rPr>
              <a:t>	</a:t>
            </a:r>
            <a:r>
              <a:rPr lang="en-US" sz="2400" dirty="0" smtClean="0">
                <a:solidFill>
                  <a:srgbClr val="C00000"/>
                </a:solidFill>
                <a:effectLst>
                  <a:outerShdw blurRad="38100" dist="38100" dir="2700000" algn="tl">
                    <a:srgbClr val="000000">
                      <a:alpha val="43137"/>
                    </a:srgbClr>
                  </a:outerShdw>
                </a:effectLst>
              </a:rPr>
              <a:t>This ratio shows what multiple of earnings investors have been willing to pay for a stock in the past.  Coke’s average annual P/E has been growing historically.</a:t>
            </a:r>
          </a:p>
          <a:p>
            <a:r>
              <a:rPr lang="en-US" sz="2800" b="1" i="1" dirty="0" smtClean="0">
                <a:solidFill>
                  <a:srgbClr val="C00000"/>
                </a:solidFill>
                <a:effectLst>
                  <a:outerShdw blurRad="38100" dist="38100" dir="2700000" algn="tl">
                    <a:srgbClr val="000000">
                      <a:alpha val="43137"/>
                    </a:srgbClr>
                  </a:outerShdw>
                </a:effectLst>
              </a:rPr>
              <a:t>The Average Annual Dividend Yield:</a:t>
            </a:r>
            <a:endParaRPr lang="en-US" sz="2800" dirty="0" smtClean="0">
              <a:solidFill>
                <a:srgbClr val="C00000"/>
              </a:solidFill>
              <a:effectLst>
                <a:outerShdw blurRad="38100" dist="38100" dir="2700000" algn="tl">
                  <a:srgbClr val="000000">
                    <a:alpha val="43137"/>
                  </a:srgbClr>
                </a:outerShdw>
              </a:effectLst>
            </a:endParaRPr>
          </a:p>
          <a:p>
            <a:pPr>
              <a:buFont typeface="Monotype Sorts" pitchFamily="2" charset="2"/>
              <a:buNone/>
            </a:pPr>
            <a:r>
              <a:rPr lang="en-US" sz="2800" dirty="0" smtClean="0">
                <a:solidFill>
                  <a:srgbClr val="C00000"/>
                </a:solidFill>
                <a:effectLst>
                  <a:outerShdw blurRad="38100" dist="38100" dir="2700000" algn="tl">
                    <a:srgbClr val="000000">
                      <a:alpha val="43137"/>
                    </a:srgbClr>
                  </a:outerShdw>
                </a:effectLst>
              </a:rPr>
              <a:t>	</a:t>
            </a:r>
            <a:r>
              <a:rPr lang="en-US" sz="2400" dirty="0" smtClean="0">
                <a:solidFill>
                  <a:srgbClr val="C00000"/>
                </a:solidFill>
                <a:effectLst>
                  <a:outerShdw blurRad="38100" dist="38100" dir="2700000" algn="tl">
                    <a:srgbClr val="000000">
                      <a:alpha val="43137"/>
                    </a:srgbClr>
                  </a:outerShdw>
                </a:effectLst>
              </a:rPr>
              <a:t>This is of special interest to the conservative investor.  The higher the dividend yield the more likely the company’s best growth days are behind it.  Coke’s dividend yield has never been an overriding investment characteristic.</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4D82405D-9D3E-4B26-B691-4F96EDF3EE61}" type="slidenum">
              <a:rPr lang="en-US" smtClean="0"/>
              <a:pPr/>
              <a:t>27</a:t>
            </a:fld>
            <a:endParaRPr lang="en-US" smtClean="0"/>
          </a:p>
        </p:txBody>
      </p:sp>
      <p:sp>
        <p:nvSpPr>
          <p:cNvPr id="9" name="Rectangle 2"/>
          <p:cNvSpPr>
            <a:spLocks noGrp="1" noChangeArrowheads="1"/>
          </p:cNvSpPr>
          <p:nvPr>
            <p:ph type="title"/>
          </p:nvPr>
        </p:nvSpPr>
        <p:spPr>
          <a:xfrm>
            <a:off x="571500" y="609600"/>
            <a:ext cx="5829300" cy="1524000"/>
          </a:xfrm>
          <a:noFill/>
        </p:spPr>
        <p:txBody>
          <a:bodyPr lIns="90488" tIns="44450" rIns="90488" bIns="44450">
            <a:normAutofit fontScale="90000"/>
          </a:bodyPr>
          <a:lstStyle/>
          <a:p>
            <a:pPr algn="ctr"/>
            <a:r>
              <a:rPr lang="en-US" sz="4000" b="1" i="1" u="sng" dirty="0" smtClean="0">
                <a:solidFill>
                  <a:srgbClr val="C00000"/>
                </a:solidFill>
                <a:effectLst>
                  <a:outerShdw blurRad="38100" dist="38100" dir="2700000" algn="tl">
                    <a:srgbClr val="000000">
                      <a:alpha val="43137"/>
                    </a:srgbClr>
                  </a:outerShdw>
                </a:effectLst>
              </a:rPr>
              <a:t>Analyzing Coca-Cola:</a:t>
            </a:r>
            <a:br>
              <a:rPr lang="en-US" sz="4000" b="1" i="1" u="sng" dirty="0" smtClean="0">
                <a:solidFill>
                  <a:srgbClr val="C00000"/>
                </a:solidFill>
                <a:effectLst>
                  <a:outerShdw blurRad="38100" dist="38100" dir="2700000" algn="tl">
                    <a:srgbClr val="000000">
                      <a:alpha val="43137"/>
                    </a:srgbClr>
                  </a:outerShdw>
                </a:effectLst>
              </a:rPr>
            </a:br>
            <a:r>
              <a:rPr lang="en-US" sz="4000" b="1" i="1" u="sng" dirty="0" smtClean="0">
                <a:solidFill>
                  <a:srgbClr val="C00000"/>
                </a:solidFill>
                <a:effectLst>
                  <a:outerShdw blurRad="38100" dist="38100" dir="2700000" algn="tl">
                    <a:srgbClr val="000000">
                      <a:alpha val="43137"/>
                    </a:srgbClr>
                  </a:outerShdw>
                </a:effectLst>
              </a:rPr>
              <a:t>The Value Line Statistical Array</a:t>
            </a:r>
          </a:p>
        </p:txBody>
      </p:sp>
      <p:sp>
        <p:nvSpPr>
          <p:cNvPr id="10" name="Rectangle 3"/>
          <p:cNvSpPr>
            <a:spLocks noGrp="1" noChangeArrowheads="1"/>
          </p:cNvSpPr>
          <p:nvPr>
            <p:ph idx="1"/>
          </p:nvPr>
        </p:nvSpPr>
        <p:spPr>
          <a:xfrm>
            <a:off x="342900" y="2336800"/>
            <a:ext cx="6172200" cy="6400800"/>
          </a:xfrm>
          <a:noFill/>
        </p:spPr>
        <p:txBody>
          <a:bodyPr lIns="90488" tIns="44450" rIns="90488" bIns="44450"/>
          <a:lstStyle/>
          <a:p>
            <a:r>
              <a:rPr lang="en-US" sz="2800" b="1" i="1" dirty="0" smtClean="0">
                <a:solidFill>
                  <a:srgbClr val="C00000"/>
                </a:solidFill>
                <a:effectLst>
                  <a:outerShdw blurRad="38100" dist="38100" dir="2700000" algn="tl">
                    <a:srgbClr val="000000">
                      <a:alpha val="43137"/>
                    </a:srgbClr>
                  </a:outerShdw>
                </a:effectLst>
              </a:rPr>
              <a:t>The Operating Margin:</a:t>
            </a:r>
            <a:endParaRPr lang="en-US" sz="2800" dirty="0" smtClean="0">
              <a:solidFill>
                <a:srgbClr val="C00000"/>
              </a:solidFill>
              <a:effectLst>
                <a:outerShdw blurRad="38100" dist="38100" dir="2700000" algn="tl">
                  <a:srgbClr val="000000">
                    <a:alpha val="43137"/>
                  </a:srgbClr>
                </a:outerShdw>
              </a:effectLst>
            </a:endParaRPr>
          </a:p>
          <a:p>
            <a:pPr>
              <a:buFont typeface="Monotype Sorts" pitchFamily="2" charset="2"/>
              <a:buNone/>
            </a:pPr>
            <a:r>
              <a:rPr lang="en-US" sz="2400" dirty="0" smtClean="0">
                <a:solidFill>
                  <a:srgbClr val="C00000"/>
                </a:solidFill>
                <a:effectLst>
                  <a:outerShdw blurRad="38100" dist="38100" dir="2700000" algn="tl">
                    <a:srgbClr val="000000">
                      <a:alpha val="43137"/>
                    </a:srgbClr>
                  </a:outerShdw>
                </a:effectLst>
              </a:rPr>
              <a:t>	The operating margin indicates what percentage of sales is being converted into operating income before depreciation is subtracted.  By definition it is Net sales minus COGS and Operating Expenses divided by the Sales amount.</a:t>
            </a:r>
          </a:p>
          <a:p>
            <a:r>
              <a:rPr lang="en-US" sz="2800" b="1" i="1" dirty="0" smtClean="0">
                <a:solidFill>
                  <a:srgbClr val="C00000"/>
                </a:solidFill>
                <a:effectLst>
                  <a:outerShdw blurRad="38100" dist="38100" dir="2700000" algn="tl">
                    <a:srgbClr val="000000">
                      <a:alpha val="43137"/>
                    </a:srgbClr>
                  </a:outerShdw>
                </a:effectLst>
              </a:rPr>
              <a:t>Depreciation:</a:t>
            </a:r>
            <a:endParaRPr lang="en-US" sz="2800" dirty="0" smtClean="0">
              <a:solidFill>
                <a:srgbClr val="C00000"/>
              </a:solidFill>
              <a:effectLst>
                <a:outerShdw blurRad="38100" dist="38100" dir="2700000" algn="tl">
                  <a:srgbClr val="000000">
                    <a:alpha val="43137"/>
                  </a:srgbClr>
                </a:outerShdw>
              </a:effectLst>
            </a:endParaRPr>
          </a:p>
          <a:p>
            <a:pPr>
              <a:buFont typeface="Monotype Sorts" pitchFamily="2" charset="2"/>
              <a:buNone/>
            </a:pPr>
            <a:r>
              <a:rPr lang="en-US" sz="2400" dirty="0" smtClean="0">
                <a:solidFill>
                  <a:srgbClr val="C00000"/>
                </a:solidFill>
                <a:effectLst>
                  <a:outerShdw blurRad="38100" dist="38100" dir="2700000" algn="tl">
                    <a:srgbClr val="000000">
                      <a:alpha val="43137"/>
                    </a:srgbClr>
                  </a:outerShdw>
                </a:effectLst>
              </a:rPr>
              <a:t>	Depreciation is the amount by which the company’s depreciable assets are written down in a single year.  Depreciation for Coke has expanded at a rate equal to that of sales, indicating that the company has steadily built up capacity to match its needs.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A0C2B76-3E57-4234-A9D0-A6B3ECA136F9}" type="slidenum">
              <a:rPr lang="en-US" smtClean="0"/>
              <a:pPr>
                <a:defRPr/>
              </a:pPr>
              <a:t>28</a:t>
            </a:fld>
            <a:endParaRPr lang="en-US"/>
          </a:p>
        </p:txBody>
      </p:sp>
      <p:sp>
        <p:nvSpPr>
          <p:cNvPr id="5" name="Rectangle 2"/>
          <p:cNvSpPr txBox="1">
            <a:spLocks noChangeArrowheads="1"/>
          </p:cNvSpPr>
          <p:nvPr/>
        </p:nvSpPr>
        <p:spPr>
          <a:xfrm>
            <a:off x="571500" y="609600"/>
            <a:ext cx="5829300" cy="1524000"/>
          </a:xfrm>
          <a:prstGeom prst="rect">
            <a:avLst/>
          </a:prstGeom>
          <a:noFill/>
        </p:spPr>
        <p:txBody>
          <a:bodyPr lIns="90488" tIns="44450" rIns="90488" bIns="44450">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Analyzing Coca-Cola:</a:t>
            </a:r>
            <a:br>
              <a:rPr kumimoji="0" lang="en-US" sz="4000" b="1" i="1"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br>
            <a:r>
              <a:rPr kumimoji="0" lang="en-US" sz="4000" b="1" i="1"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The Value Line Statistical Array</a:t>
            </a:r>
          </a:p>
        </p:txBody>
      </p:sp>
      <p:sp>
        <p:nvSpPr>
          <p:cNvPr id="6" name="Rectangle 3"/>
          <p:cNvSpPr txBox="1">
            <a:spLocks noChangeArrowheads="1"/>
          </p:cNvSpPr>
          <p:nvPr/>
        </p:nvSpPr>
        <p:spPr>
          <a:xfrm>
            <a:off x="571500" y="2235200"/>
            <a:ext cx="6000750" cy="6299200"/>
          </a:xfrm>
          <a:prstGeom prst="rect">
            <a:avLst/>
          </a:prstGeom>
          <a:solidFill>
            <a:srgbClr val="FFFFFF">
              <a:alpha val="60000"/>
            </a:srgbClr>
          </a:solidFill>
        </p:spPr>
        <p:txBody>
          <a:bodyPr lIns="90488" tIns="44450" rIns="90488" bIns="4445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1" u="none" strike="noStrike" kern="1200" cap="none" spc="0" normalizeH="0" baseline="0" noProof="0" dirty="0" smtClean="0">
                <a:ln>
                  <a:noFill/>
                </a:ln>
                <a:solidFill>
                  <a:srgbClr val="C00000"/>
                </a:solidFill>
                <a:uLnTx/>
                <a:uFillTx/>
                <a:latin typeface="+mn-lt"/>
                <a:ea typeface="+mn-ea"/>
                <a:cs typeface="+mn-cs"/>
              </a:rPr>
              <a:t>Net Profit:</a:t>
            </a:r>
            <a:endParaRPr kumimoji="0" lang="en-US" sz="2800" b="0" i="0" u="none" strike="noStrike" kern="1200" cap="none" spc="0" normalizeH="0" baseline="0" noProof="0" dirty="0" smtClean="0">
              <a:ln>
                <a:noFill/>
              </a:ln>
              <a:solidFill>
                <a:srgbClr val="C00000"/>
              </a:solidFill>
              <a:uLnTx/>
              <a:uFillTx/>
              <a:latin typeface="+mn-lt"/>
              <a:ea typeface="+mn-ea"/>
              <a:cs typeface="+mn-cs"/>
            </a:endParaRPr>
          </a:p>
          <a:p>
            <a:pPr marL="342900" lvl="0" indent="-342900" eaLnBrk="1" fontAlgn="auto" hangingPunct="1">
              <a:spcBef>
                <a:spcPct val="20000"/>
              </a:spcBef>
              <a:spcAft>
                <a:spcPts val="0"/>
              </a:spcAft>
              <a:defRPr/>
            </a:pPr>
            <a:r>
              <a:rPr kumimoji="0" lang="en-US" sz="2400" b="0" i="0" u="none" strike="noStrike" kern="1200" cap="none" spc="0" normalizeH="0" baseline="0" noProof="0" dirty="0" smtClean="0">
                <a:ln>
                  <a:noFill/>
                </a:ln>
                <a:solidFill>
                  <a:srgbClr val="C00000"/>
                </a:solidFill>
                <a:uLnTx/>
                <a:uFillTx/>
                <a:latin typeface="+mn-lt"/>
                <a:ea typeface="+mn-ea"/>
                <a:cs typeface="+mn-cs"/>
              </a:rPr>
              <a:t>	Net profit is the amount the company earned in the previous year for all its stockholders, preferred and common excluding nonrecurring gains or losses and the results of discontinued operations.  Usually, the higher the net profit, the higher per-share earnings.  Coke’s profit has grown without interruption historically. </a:t>
            </a:r>
            <a:r>
              <a:rPr lang="en-US" dirty="0" smtClean="0">
                <a:solidFill>
                  <a:srgbClr val="C00000"/>
                </a:solidFill>
                <a:latin typeface="Calibri" pitchFamily="34" charset="0"/>
              </a:rPr>
              <a:t>Coke’s net profits are over  $9 billion.</a:t>
            </a:r>
            <a:endParaRPr kumimoji="0" lang="en-US" sz="2400" b="0" i="0" u="none" strike="noStrike" kern="1200" cap="none" spc="0" normalizeH="0" baseline="0" noProof="0" dirty="0" smtClean="0">
              <a:ln>
                <a:noFill/>
              </a:ln>
              <a:solidFill>
                <a:srgbClr val="C00000"/>
              </a:solidFill>
              <a:uLnTx/>
              <a:uFillTx/>
              <a:latin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1" u="none" strike="noStrike" kern="1200" cap="none" spc="0" normalizeH="0" baseline="0" noProof="0" dirty="0" smtClean="0">
                <a:ln>
                  <a:noFill/>
                </a:ln>
                <a:solidFill>
                  <a:srgbClr val="C00000"/>
                </a:solidFill>
                <a:uLnTx/>
                <a:uFillTx/>
                <a:latin typeface="+mn-lt"/>
                <a:ea typeface="+mn-ea"/>
                <a:cs typeface="+mn-cs"/>
              </a:rPr>
              <a:t>Income Tax Rate:</a:t>
            </a:r>
            <a:endParaRPr kumimoji="0" lang="en-US" sz="2800" b="0" i="0" u="none" strike="noStrike" kern="1200" cap="none" spc="0" normalizeH="0" baseline="0" noProof="0" dirty="0" smtClean="0">
              <a:ln>
                <a:noFill/>
              </a:ln>
              <a:solidFill>
                <a:srgbClr val="C00000"/>
              </a:solidFill>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Monotype Sorts" pitchFamily="2" charset="2"/>
              <a:buNone/>
              <a:tabLst/>
              <a:defRPr/>
            </a:pPr>
            <a:r>
              <a:rPr kumimoji="0" lang="en-US" sz="2400" b="0" i="0" u="none" strike="noStrike" kern="1200" cap="none" spc="0" normalizeH="0" baseline="0" noProof="0" dirty="0" smtClean="0">
                <a:ln>
                  <a:noFill/>
                </a:ln>
                <a:solidFill>
                  <a:srgbClr val="C00000"/>
                </a:solidFill>
                <a:uLnTx/>
                <a:uFillTx/>
                <a:latin typeface="+mn-lt"/>
                <a:ea typeface="+mn-ea"/>
                <a:cs typeface="+mn-cs"/>
              </a:rPr>
              <a:t>	Coke’s income tax rate has fluctuated between </a:t>
            </a:r>
            <a:r>
              <a:rPr lang="en-US" dirty="0" smtClean="0">
                <a:solidFill>
                  <a:srgbClr val="C00000"/>
                </a:solidFill>
                <a:latin typeface="+mn-lt"/>
              </a:rPr>
              <a:t>22</a:t>
            </a:r>
            <a:r>
              <a:rPr kumimoji="0" lang="en-US" sz="2400" b="0" i="0" u="none" strike="noStrike" kern="1200" cap="none" spc="0" normalizeH="0" baseline="0" noProof="0" dirty="0" smtClean="0">
                <a:ln>
                  <a:noFill/>
                </a:ln>
                <a:solidFill>
                  <a:srgbClr val="C00000"/>
                </a:solidFill>
                <a:uLnTx/>
                <a:uFillTx/>
                <a:latin typeface="+mn-lt"/>
                <a:ea typeface="+mn-ea"/>
                <a:cs typeface="+mn-cs"/>
              </a:rPr>
              <a:t>.4% and </a:t>
            </a:r>
            <a:r>
              <a:rPr lang="en-US" dirty="0" smtClean="0">
                <a:solidFill>
                  <a:srgbClr val="C00000"/>
                </a:solidFill>
                <a:latin typeface="+mn-lt"/>
              </a:rPr>
              <a:t>23</a:t>
            </a:r>
            <a:r>
              <a:rPr kumimoji="0" lang="en-US" sz="2400" b="0" i="0" u="none" strike="noStrike" kern="1200" cap="none" spc="0" normalizeH="0" baseline="0" noProof="0" dirty="0" smtClean="0">
                <a:ln>
                  <a:noFill/>
                </a:ln>
                <a:solidFill>
                  <a:srgbClr val="C00000"/>
                </a:solidFill>
                <a:uLnTx/>
                <a:uFillTx/>
                <a:latin typeface="+mn-lt"/>
                <a:ea typeface="+mn-ea"/>
                <a:cs typeface="+mn-cs"/>
              </a:rPr>
              <a:t>.9% indicating varying levels of investment tax credit, the changing percentage of foreign profits to total earnings and a lower corporate tax rate due to tax reform.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F2200A9A-29AD-4F08-B5D5-DA0376F1AF5F}" type="slidenum">
              <a:rPr lang="en-US" smtClean="0"/>
              <a:pPr/>
              <a:t>29</a:t>
            </a:fld>
            <a:endParaRPr lang="en-US" smtClean="0"/>
          </a:p>
        </p:txBody>
      </p:sp>
      <p:sp>
        <p:nvSpPr>
          <p:cNvPr id="9" name="Rectangle 2"/>
          <p:cNvSpPr txBox="1">
            <a:spLocks noChangeArrowheads="1"/>
          </p:cNvSpPr>
          <p:nvPr/>
        </p:nvSpPr>
        <p:spPr>
          <a:xfrm>
            <a:off x="571500" y="609600"/>
            <a:ext cx="5829300" cy="1524000"/>
          </a:xfrm>
          <a:prstGeom prst="rect">
            <a:avLst/>
          </a:prstGeom>
          <a:noFill/>
        </p:spPr>
        <p:txBody>
          <a:bodyPr lIns="90488" tIns="44450" rIns="90488" bIns="44450">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Analyzing Coca-Cola:</a:t>
            </a:r>
            <a:br>
              <a:rPr kumimoji="0" lang="en-US" sz="4000" b="1" i="1"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br>
            <a:r>
              <a:rPr kumimoji="0" lang="en-US" sz="4000" b="1" i="1"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The Value Line Statistical Array</a:t>
            </a:r>
          </a:p>
        </p:txBody>
      </p:sp>
      <p:sp>
        <p:nvSpPr>
          <p:cNvPr id="10" name="Rectangle 3"/>
          <p:cNvSpPr>
            <a:spLocks noGrp="1" noChangeArrowheads="1"/>
          </p:cNvSpPr>
          <p:nvPr>
            <p:ph idx="1"/>
          </p:nvPr>
        </p:nvSpPr>
        <p:spPr>
          <a:xfrm>
            <a:off x="571500" y="2438400"/>
            <a:ext cx="5943600" cy="5994400"/>
          </a:xfrm>
          <a:noFill/>
        </p:spPr>
        <p:txBody>
          <a:bodyPr lIns="90488" tIns="44450" rIns="90488" bIns="44450">
            <a:normAutofit/>
          </a:bodyPr>
          <a:lstStyle/>
          <a:p>
            <a:r>
              <a:rPr lang="en-US" sz="2800" b="1" i="1" dirty="0" smtClean="0">
                <a:solidFill>
                  <a:srgbClr val="C00000"/>
                </a:solidFill>
                <a:effectLst>
                  <a:outerShdw blurRad="38100" dist="38100" dir="2700000" algn="tl">
                    <a:srgbClr val="000000">
                      <a:alpha val="43137"/>
                    </a:srgbClr>
                  </a:outerShdw>
                </a:effectLst>
              </a:rPr>
              <a:t>Net Profit Margin:</a:t>
            </a:r>
          </a:p>
          <a:p>
            <a:pPr>
              <a:buFont typeface="Monotype Sorts" pitchFamily="2" charset="2"/>
              <a:buNone/>
            </a:pPr>
            <a:r>
              <a:rPr lang="en-US" sz="2400" dirty="0" smtClean="0">
                <a:solidFill>
                  <a:srgbClr val="C00000"/>
                </a:solidFill>
                <a:effectLst>
                  <a:outerShdw blurRad="38100" dist="38100" dir="2700000" algn="tl">
                    <a:srgbClr val="000000">
                      <a:alpha val="43137"/>
                    </a:srgbClr>
                  </a:outerShdw>
                </a:effectLst>
              </a:rPr>
              <a:t>	Net Profit margin is defined as net profits divided by total sales.  Coke’s net profit margin is 19.5% for 2013.</a:t>
            </a:r>
          </a:p>
          <a:p>
            <a:r>
              <a:rPr lang="en-US" sz="2800" b="1" i="1" dirty="0" smtClean="0">
                <a:solidFill>
                  <a:srgbClr val="C00000"/>
                </a:solidFill>
                <a:effectLst>
                  <a:outerShdw blurRad="38100" dist="38100" dir="2700000" algn="tl">
                    <a:srgbClr val="000000">
                      <a:alpha val="43137"/>
                    </a:srgbClr>
                  </a:outerShdw>
                </a:effectLst>
              </a:rPr>
              <a:t>Working Capital:</a:t>
            </a:r>
            <a:endParaRPr lang="en-US" sz="2800" dirty="0" smtClean="0">
              <a:solidFill>
                <a:srgbClr val="C00000"/>
              </a:solidFill>
              <a:effectLst>
                <a:outerShdw blurRad="38100" dist="38100" dir="2700000" algn="tl">
                  <a:srgbClr val="000000">
                    <a:alpha val="43137"/>
                  </a:srgbClr>
                </a:outerShdw>
              </a:effectLst>
            </a:endParaRPr>
          </a:p>
          <a:p>
            <a:pPr>
              <a:buFont typeface="Monotype Sorts" pitchFamily="2" charset="2"/>
              <a:buNone/>
            </a:pPr>
            <a:r>
              <a:rPr lang="en-US" sz="2800" dirty="0" smtClean="0">
                <a:solidFill>
                  <a:srgbClr val="C00000"/>
                </a:solidFill>
                <a:effectLst>
                  <a:outerShdw blurRad="38100" dist="38100" dir="2700000" algn="tl">
                    <a:srgbClr val="000000">
                      <a:alpha val="43137"/>
                    </a:srgbClr>
                  </a:outerShdw>
                </a:effectLst>
              </a:rPr>
              <a:t>	</a:t>
            </a:r>
            <a:r>
              <a:rPr lang="en-US" sz="2400" dirty="0" smtClean="0">
                <a:solidFill>
                  <a:srgbClr val="C00000"/>
                </a:solidFill>
                <a:effectLst>
                  <a:outerShdw blurRad="38100" dist="38100" dir="2700000" algn="tl">
                    <a:srgbClr val="000000">
                      <a:alpha val="43137"/>
                    </a:srgbClr>
                  </a:outerShdw>
                </a:effectLst>
              </a:rPr>
              <a:t>Defined as current assets minus current liabilities, indicates the liquid assets available for running the business on a day-to-day basis.  The higher the company’s sales, the more working capital it typically needs.  Though Coke’s working capital is negative, their strong capital position would tend to offset this negative value.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A0C2B76-3E57-4234-A9D0-A6B3ECA136F9}" type="slidenum">
              <a:rPr lang="en-US" smtClean="0"/>
              <a:pPr>
                <a:defRPr/>
              </a:pPr>
              <a:t>3</a:t>
            </a:fld>
            <a:endParaRPr lang="en-US"/>
          </a:p>
        </p:txBody>
      </p:sp>
      <p:sp>
        <p:nvSpPr>
          <p:cNvPr id="5" name="Rectangle 2"/>
          <p:cNvSpPr txBox="1">
            <a:spLocks noChangeArrowheads="1"/>
          </p:cNvSpPr>
          <p:nvPr/>
        </p:nvSpPr>
        <p:spPr>
          <a:xfrm>
            <a:off x="342900" y="366184"/>
            <a:ext cx="6172200" cy="1524000"/>
          </a:xfrm>
          <a:prstGeom prst="rect">
            <a:avLst/>
          </a:prstGeom>
          <a:noFill/>
        </p:spPr>
        <p:txBody>
          <a:bodyPr lIns="90488" tIns="44450" rIns="90488" bIns="4445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sng" strike="noStrike" kern="1200" cap="none" spc="0" normalizeH="0" baseline="0" noProof="0" dirty="0" smtClean="0">
                <a:ln>
                  <a:noFill/>
                </a:ln>
                <a:solidFill>
                  <a:schemeClr val="tx1"/>
                </a:solidFill>
                <a:effectLst/>
                <a:uLnTx/>
                <a:uFillTx/>
                <a:latin typeface="+mj-lt"/>
                <a:ea typeface="+mj-ea"/>
                <a:cs typeface="+mj-cs"/>
              </a:rPr>
              <a:t>The Value Line Investment Survey:</a:t>
            </a:r>
          </a:p>
        </p:txBody>
      </p:sp>
      <p:sp>
        <p:nvSpPr>
          <p:cNvPr id="6" name="Rectangle 3"/>
          <p:cNvSpPr txBox="1">
            <a:spLocks noChangeArrowheads="1"/>
          </p:cNvSpPr>
          <p:nvPr/>
        </p:nvSpPr>
        <p:spPr>
          <a:xfrm>
            <a:off x="342900" y="2133601"/>
            <a:ext cx="6172200" cy="6034617"/>
          </a:xfrm>
          <a:prstGeom prst="rect">
            <a:avLst/>
          </a:prstGeom>
          <a:noFill/>
        </p:spPr>
        <p:txBody>
          <a:bodyPr lIns="90488" tIns="44450" rIns="90488" bIns="44450"/>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The Value Line Investment Survey was created in 1931 to guide the investor to realize superior returns on invested capital.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The Value Line Investment Survey has a number of unique features that distinguish it from other advisory service.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4A8CF715-1291-4FD2-8EA5-A85DAF5DDD78}" type="slidenum">
              <a:rPr lang="en-US" smtClean="0"/>
              <a:pPr/>
              <a:t>30</a:t>
            </a:fld>
            <a:endParaRPr lang="en-US" smtClean="0"/>
          </a:p>
        </p:txBody>
      </p:sp>
      <p:sp>
        <p:nvSpPr>
          <p:cNvPr id="9" name="Rectangle 2"/>
          <p:cNvSpPr txBox="1">
            <a:spLocks noChangeArrowheads="1"/>
          </p:cNvSpPr>
          <p:nvPr/>
        </p:nvSpPr>
        <p:spPr>
          <a:xfrm>
            <a:off x="571500" y="609600"/>
            <a:ext cx="5829300" cy="1524000"/>
          </a:xfrm>
          <a:prstGeom prst="rect">
            <a:avLst/>
          </a:prstGeom>
          <a:noFill/>
        </p:spPr>
        <p:txBody>
          <a:bodyPr lIns="90488" tIns="44450" rIns="90488" bIns="44450">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Analyzing Coca-Cola:</a:t>
            </a:r>
            <a:br>
              <a:rPr kumimoji="0" lang="en-US" sz="4000" b="1" i="1"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br>
            <a:r>
              <a:rPr kumimoji="0" lang="en-US" sz="4000" b="1" i="1"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The Value Line Statistical Array</a:t>
            </a:r>
          </a:p>
        </p:txBody>
      </p:sp>
      <p:sp>
        <p:nvSpPr>
          <p:cNvPr id="10" name="Rectangle 3"/>
          <p:cNvSpPr>
            <a:spLocks noGrp="1" noChangeArrowheads="1"/>
          </p:cNvSpPr>
          <p:nvPr>
            <p:ph idx="1"/>
          </p:nvPr>
        </p:nvSpPr>
        <p:spPr>
          <a:xfrm>
            <a:off x="514350" y="2235200"/>
            <a:ext cx="6057900" cy="6299200"/>
          </a:xfrm>
          <a:noFill/>
        </p:spPr>
        <p:txBody>
          <a:bodyPr lIns="90488" tIns="44450" rIns="90488" bIns="44450">
            <a:normAutofit/>
          </a:bodyPr>
          <a:lstStyle/>
          <a:p>
            <a:r>
              <a:rPr lang="en-US" sz="2800" b="1" i="1" dirty="0" smtClean="0">
                <a:solidFill>
                  <a:srgbClr val="C00000"/>
                </a:solidFill>
                <a:effectLst>
                  <a:outerShdw blurRad="38100" dist="38100" dir="2700000" algn="tl">
                    <a:srgbClr val="000000">
                      <a:alpha val="43137"/>
                    </a:srgbClr>
                  </a:outerShdw>
                </a:effectLst>
              </a:rPr>
              <a:t>Net Worth:</a:t>
            </a:r>
            <a:endParaRPr lang="en-US" sz="2800" dirty="0" smtClean="0">
              <a:solidFill>
                <a:srgbClr val="C00000"/>
              </a:solidFill>
              <a:effectLst>
                <a:outerShdw blurRad="38100" dist="38100" dir="2700000" algn="tl">
                  <a:srgbClr val="000000">
                    <a:alpha val="43137"/>
                  </a:srgbClr>
                </a:outerShdw>
              </a:effectLst>
            </a:endParaRPr>
          </a:p>
          <a:p>
            <a:pPr>
              <a:buFont typeface="Monotype Sorts" pitchFamily="2" charset="2"/>
              <a:buNone/>
            </a:pPr>
            <a:r>
              <a:rPr lang="en-US" sz="2400" dirty="0" smtClean="0">
                <a:solidFill>
                  <a:srgbClr val="C00000"/>
                </a:solidFill>
                <a:effectLst>
                  <a:outerShdw blurRad="38100" dist="38100" dir="2700000" algn="tl">
                    <a:srgbClr val="000000">
                      <a:alpha val="43137"/>
                    </a:srgbClr>
                  </a:outerShdw>
                </a:effectLst>
              </a:rPr>
              <a:t>	Net worth is the total stockholders’ equity (preferred and common) after all liabilities have been deducted from the company’s total assets.  All intangible assets such as goodwill, patents, and sometimes, deferred charges are included in net worth.</a:t>
            </a:r>
          </a:p>
          <a:p>
            <a:r>
              <a:rPr lang="en-US" sz="2800" b="1" i="1" dirty="0" smtClean="0">
                <a:solidFill>
                  <a:srgbClr val="C00000"/>
                </a:solidFill>
                <a:effectLst>
                  <a:outerShdw blurRad="38100" dist="38100" dir="2700000" algn="tl">
                    <a:srgbClr val="000000">
                      <a:alpha val="43137"/>
                    </a:srgbClr>
                  </a:outerShdw>
                </a:effectLst>
              </a:rPr>
              <a:t>Percent earned on Total Capital:</a:t>
            </a:r>
            <a:endParaRPr lang="en-US" sz="2800" dirty="0" smtClean="0">
              <a:solidFill>
                <a:srgbClr val="C00000"/>
              </a:solidFill>
              <a:effectLst>
                <a:outerShdw blurRad="38100" dist="38100" dir="2700000" algn="tl">
                  <a:srgbClr val="000000">
                    <a:alpha val="43137"/>
                  </a:srgbClr>
                </a:outerShdw>
              </a:effectLst>
            </a:endParaRPr>
          </a:p>
          <a:p>
            <a:pPr>
              <a:buFont typeface="Monotype Sorts" pitchFamily="2" charset="2"/>
              <a:buNone/>
            </a:pPr>
            <a:r>
              <a:rPr lang="en-US" sz="2400" dirty="0" smtClean="0">
                <a:solidFill>
                  <a:srgbClr val="C00000"/>
                </a:solidFill>
                <a:effectLst>
                  <a:outerShdw blurRad="38100" dist="38100" dir="2700000" algn="tl">
                    <a:srgbClr val="000000">
                      <a:alpha val="43137"/>
                    </a:srgbClr>
                  </a:outerShdw>
                </a:effectLst>
              </a:rPr>
              <a:t>	This measures a company’s return on its stockholders’ equity and long-term debt.  When a company’s return on total capital goes up, there should also be an increase in the return on net worth.  If not, it simply means that the company is borrowing more and not investing it wisely.</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06EFFFEA-68C5-491B-94D7-286EE8449D00}" type="slidenum">
              <a:rPr lang="en-US" smtClean="0"/>
              <a:pPr/>
              <a:t>31</a:t>
            </a:fld>
            <a:endParaRPr lang="en-US" smtClean="0"/>
          </a:p>
        </p:txBody>
      </p:sp>
      <p:sp>
        <p:nvSpPr>
          <p:cNvPr id="9" name="Rectangle 2"/>
          <p:cNvSpPr txBox="1">
            <a:spLocks noChangeArrowheads="1"/>
          </p:cNvSpPr>
          <p:nvPr/>
        </p:nvSpPr>
        <p:spPr>
          <a:xfrm>
            <a:off x="571500" y="609600"/>
            <a:ext cx="5829300" cy="1524000"/>
          </a:xfrm>
          <a:prstGeom prst="rect">
            <a:avLst/>
          </a:prstGeom>
          <a:noFill/>
        </p:spPr>
        <p:txBody>
          <a:bodyPr lIns="90488" tIns="44450" rIns="90488" bIns="44450">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Analyzing Coca-Cola:</a:t>
            </a:r>
            <a:br>
              <a:rPr kumimoji="0" lang="en-US" sz="4000" b="1" i="1"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br>
            <a:r>
              <a:rPr kumimoji="0" lang="en-US" sz="4000" b="1" i="1"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The Value Line Statistical Array</a:t>
            </a:r>
          </a:p>
        </p:txBody>
      </p:sp>
      <p:sp>
        <p:nvSpPr>
          <p:cNvPr id="10" name="Rectangle 3"/>
          <p:cNvSpPr>
            <a:spLocks noGrp="1" noChangeArrowheads="1"/>
          </p:cNvSpPr>
          <p:nvPr>
            <p:ph idx="1"/>
          </p:nvPr>
        </p:nvSpPr>
        <p:spPr>
          <a:xfrm>
            <a:off x="571500" y="2438400"/>
            <a:ext cx="5943600" cy="6299200"/>
          </a:xfrm>
          <a:noFill/>
        </p:spPr>
        <p:txBody>
          <a:bodyPr lIns="90488" tIns="44450" rIns="90488" bIns="44450">
            <a:normAutofit/>
          </a:bodyPr>
          <a:lstStyle/>
          <a:p>
            <a:r>
              <a:rPr lang="en-US" sz="2800" b="1" i="1" dirty="0" smtClean="0">
                <a:solidFill>
                  <a:srgbClr val="C00000"/>
                </a:solidFill>
                <a:effectLst>
                  <a:outerShdw blurRad="38100" dist="38100" dir="2700000" algn="tl">
                    <a:srgbClr val="000000">
                      <a:alpha val="43137"/>
                    </a:srgbClr>
                  </a:outerShdw>
                </a:effectLst>
              </a:rPr>
              <a:t>Percent Earned on Net Worth:</a:t>
            </a:r>
            <a:endParaRPr lang="en-US" sz="2800" dirty="0" smtClean="0">
              <a:solidFill>
                <a:srgbClr val="C00000"/>
              </a:solidFill>
              <a:effectLst>
                <a:outerShdw blurRad="38100" dist="38100" dir="2700000" algn="tl">
                  <a:srgbClr val="000000">
                    <a:alpha val="43137"/>
                  </a:srgbClr>
                </a:outerShdw>
              </a:effectLst>
            </a:endParaRPr>
          </a:p>
          <a:p>
            <a:pPr>
              <a:buFont typeface="Monotype Sorts" pitchFamily="2" charset="2"/>
              <a:buNone/>
            </a:pPr>
            <a:r>
              <a:rPr lang="en-US" sz="2400" dirty="0" smtClean="0">
                <a:solidFill>
                  <a:srgbClr val="C00000"/>
                </a:solidFill>
                <a:effectLst>
                  <a:outerShdw blurRad="38100" dist="38100" dir="2700000" algn="tl">
                    <a:srgbClr val="000000">
                      <a:alpha val="43137"/>
                    </a:srgbClr>
                  </a:outerShdw>
                </a:effectLst>
              </a:rPr>
              <a:t>	This reveals how much is being earned every year for the stockholders.  The higher the figure, the better.  Coke’s percent earned on net worth has risen steadily since 2009 (27.5%) but decreased in 2013 to  26.0%.</a:t>
            </a:r>
          </a:p>
          <a:p>
            <a:r>
              <a:rPr lang="en-US" sz="2800" b="1" i="1" dirty="0" smtClean="0">
                <a:solidFill>
                  <a:srgbClr val="C00000"/>
                </a:solidFill>
                <a:effectLst>
                  <a:outerShdw blurRad="38100" dist="38100" dir="2700000" algn="tl">
                    <a:srgbClr val="000000">
                      <a:alpha val="43137"/>
                    </a:srgbClr>
                  </a:outerShdw>
                </a:effectLst>
              </a:rPr>
              <a:t>Percent Retained to Common Equity:</a:t>
            </a:r>
            <a:endParaRPr lang="en-US" sz="2800" dirty="0" smtClean="0">
              <a:solidFill>
                <a:srgbClr val="C00000"/>
              </a:solidFill>
              <a:effectLst>
                <a:outerShdw blurRad="38100" dist="38100" dir="2700000" algn="tl">
                  <a:srgbClr val="000000">
                    <a:alpha val="43137"/>
                  </a:srgbClr>
                </a:outerShdw>
              </a:effectLst>
            </a:endParaRPr>
          </a:p>
          <a:p>
            <a:pPr>
              <a:buFont typeface="Monotype Sorts" pitchFamily="2" charset="2"/>
              <a:buNone/>
            </a:pPr>
            <a:r>
              <a:rPr lang="en-US" sz="2400" dirty="0" smtClean="0">
                <a:solidFill>
                  <a:srgbClr val="C00000"/>
                </a:solidFill>
                <a:effectLst>
                  <a:outerShdw blurRad="38100" dist="38100" dir="2700000" algn="tl">
                    <a:srgbClr val="000000">
                      <a:alpha val="43137"/>
                    </a:srgbClr>
                  </a:outerShdw>
                </a:effectLst>
              </a:rPr>
              <a:t>	This is net income less all dividends, divided by common stockholders equity, and is expressed as a percentage.  It measures the extent to which a company is reinvesting in itself in itself in anticipation of future growth.  A high plowback ratio and rapidly growing book value can be considered positive investment characteristics.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611A7182-CF8E-4BDC-BBCA-986ADC4A8B9E}" type="slidenum">
              <a:rPr lang="en-US" smtClean="0"/>
              <a:pPr/>
              <a:t>32</a:t>
            </a:fld>
            <a:endParaRPr lang="en-US" smtClean="0"/>
          </a:p>
        </p:txBody>
      </p:sp>
      <p:sp>
        <p:nvSpPr>
          <p:cNvPr id="9" name="Rectangle 2"/>
          <p:cNvSpPr txBox="1">
            <a:spLocks noChangeArrowheads="1"/>
          </p:cNvSpPr>
          <p:nvPr/>
        </p:nvSpPr>
        <p:spPr>
          <a:xfrm>
            <a:off x="571500" y="609600"/>
            <a:ext cx="5829300" cy="1524000"/>
          </a:xfrm>
          <a:prstGeom prst="rect">
            <a:avLst/>
          </a:prstGeom>
          <a:noFill/>
        </p:spPr>
        <p:txBody>
          <a:bodyPr lIns="90488" tIns="44450" rIns="90488" bIns="44450">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Analyzing Coca-Cola:</a:t>
            </a:r>
            <a:br>
              <a:rPr kumimoji="0" lang="en-US" sz="4000" b="1" i="1"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br>
            <a:r>
              <a:rPr kumimoji="0" lang="en-US" sz="4000" b="1" i="1"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The Value Line Statistical Array</a:t>
            </a:r>
          </a:p>
        </p:txBody>
      </p:sp>
      <p:sp>
        <p:nvSpPr>
          <p:cNvPr id="10" name="Rectangle 3"/>
          <p:cNvSpPr>
            <a:spLocks noGrp="1" noChangeArrowheads="1"/>
          </p:cNvSpPr>
          <p:nvPr>
            <p:ph idx="1"/>
          </p:nvPr>
        </p:nvSpPr>
        <p:spPr>
          <a:xfrm>
            <a:off x="285750" y="2540001"/>
            <a:ext cx="6172200" cy="6034617"/>
          </a:xfrm>
          <a:noFill/>
        </p:spPr>
        <p:txBody>
          <a:bodyPr lIns="90488" tIns="44450" rIns="90488" bIns="44450"/>
          <a:lstStyle/>
          <a:p>
            <a:r>
              <a:rPr lang="en-US" sz="3600" b="1" i="1" dirty="0" smtClean="0">
                <a:solidFill>
                  <a:srgbClr val="C00000"/>
                </a:solidFill>
                <a:effectLst>
                  <a:outerShdw blurRad="38100" dist="38100" dir="2700000" algn="tl">
                    <a:srgbClr val="000000">
                      <a:alpha val="43137"/>
                    </a:srgbClr>
                  </a:outerShdw>
                </a:effectLst>
              </a:rPr>
              <a:t>Percent of All Dividends to Net Profit:</a:t>
            </a:r>
            <a:endParaRPr lang="en-US" sz="3600" dirty="0" smtClean="0">
              <a:solidFill>
                <a:srgbClr val="C00000"/>
              </a:solidFill>
              <a:effectLst>
                <a:outerShdw blurRad="38100" dist="38100" dir="2700000" algn="tl">
                  <a:srgbClr val="000000">
                    <a:alpha val="43137"/>
                  </a:srgbClr>
                </a:outerShdw>
              </a:effectLst>
            </a:endParaRPr>
          </a:p>
          <a:p>
            <a:pPr>
              <a:buFont typeface="Monotype Sorts" pitchFamily="2" charset="2"/>
              <a:buNone/>
            </a:pPr>
            <a:r>
              <a:rPr lang="en-US" sz="2800" dirty="0" smtClean="0">
                <a:solidFill>
                  <a:srgbClr val="C00000"/>
                </a:solidFill>
                <a:effectLst>
                  <a:outerShdw blurRad="38100" dist="38100" dir="2700000" algn="tl">
                    <a:srgbClr val="000000">
                      <a:alpha val="43137"/>
                    </a:srgbClr>
                  </a:outerShdw>
                </a:effectLst>
              </a:rPr>
              <a:t>	</a:t>
            </a:r>
            <a:r>
              <a:rPr lang="en-US" dirty="0" smtClean="0">
                <a:solidFill>
                  <a:srgbClr val="C00000"/>
                </a:solidFill>
                <a:effectLst>
                  <a:outerShdw blurRad="38100" dist="38100" dir="2700000" algn="tl">
                    <a:srgbClr val="000000">
                      <a:alpha val="43137"/>
                    </a:srgbClr>
                  </a:outerShdw>
                </a:effectLst>
              </a:rPr>
              <a:t>This is the “payout” ratio.  It measures the proportion of a company’s profits that is distributed as dividends to all stockholders- both common and preferred.  Look for a small payout ratio for fast growing companies.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1D564E34-12BA-41E4-A074-DCC4BA2BA458}" type="slidenum">
              <a:rPr lang="en-US" smtClean="0"/>
              <a:pPr/>
              <a:t>33</a:t>
            </a:fld>
            <a:endParaRPr lang="en-US" smtClean="0"/>
          </a:p>
        </p:txBody>
      </p:sp>
      <p:sp>
        <p:nvSpPr>
          <p:cNvPr id="5" name="TextBox 2"/>
          <p:cNvSpPr txBox="1">
            <a:spLocks noChangeArrowheads="1"/>
          </p:cNvSpPr>
          <p:nvPr/>
        </p:nvSpPr>
        <p:spPr bwMode="auto">
          <a:xfrm>
            <a:off x="571500" y="1016001"/>
            <a:ext cx="5715000" cy="7848302"/>
          </a:xfrm>
          <a:prstGeom prst="rect">
            <a:avLst/>
          </a:prstGeom>
          <a:solidFill>
            <a:srgbClr val="F2F2F2">
              <a:alpha val="69804"/>
            </a:srgbClr>
          </a:solidFill>
          <a:ln w="9525">
            <a:noFill/>
            <a:miter lim="800000"/>
            <a:headEnd/>
            <a:tailEnd/>
          </a:ln>
        </p:spPr>
        <p:txBody>
          <a:bodyPr wrap="square">
            <a:spAutoFit/>
          </a:bodyPr>
          <a:lstStyle/>
          <a:p>
            <a:r>
              <a:rPr lang="en-US" sz="3600" b="1" u="sng" dirty="0">
                <a:effectLst/>
              </a:rPr>
              <a:t>Assignment </a:t>
            </a:r>
            <a:r>
              <a:rPr lang="en-US" sz="3600" b="1" u="sng" dirty="0" smtClean="0">
                <a:effectLst/>
              </a:rPr>
              <a:t>#1</a:t>
            </a:r>
            <a:r>
              <a:rPr lang="en-US" sz="3600" b="1" dirty="0" smtClean="0">
                <a:effectLst/>
              </a:rPr>
              <a:t>: </a:t>
            </a:r>
            <a:r>
              <a:rPr lang="en-US" sz="3600" b="1" dirty="0">
                <a:effectLst/>
              </a:rPr>
              <a:t>Begin looking for a company to analyze using the Value Line criteria given in class and the information in these overheads.</a:t>
            </a:r>
          </a:p>
          <a:p>
            <a:r>
              <a:rPr lang="en-US" sz="3600" b="1" u="sng" dirty="0">
                <a:effectLst/>
              </a:rPr>
              <a:t>Assignment #2</a:t>
            </a:r>
            <a:r>
              <a:rPr lang="en-US" sz="3600" b="1" dirty="0">
                <a:effectLst/>
              </a:rPr>
              <a:t>: Read in the Tutorial Section (for Beginners) of </a:t>
            </a:r>
            <a:r>
              <a:rPr lang="en-US" sz="3600" b="1" dirty="0" err="1">
                <a:effectLst/>
              </a:rPr>
              <a:t>Investopedia</a:t>
            </a:r>
            <a:r>
              <a:rPr lang="en-US" sz="3600" b="1" dirty="0">
                <a:effectLst/>
              </a:rPr>
              <a:t> the topics Investing 101 and Economics.</a:t>
            </a:r>
          </a:p>
          <a:p>
            <a:r>
              <a:rPr lang="en-US" sz="3600" b="1" u="sng" dirty="0" smtClean="0">
                <a:effectLst/>
                <a:latin typeface="+mn-lt"/>
              </a:rPr>
              <a:t>Assignment #3:</a:t>
            </a:r>
            <a:r>
              <a:rPr lang="en-US" sz="3600" b="1" dirty="0" smtClean="0">
                <a:effectLst/>
                <a:latin typeface="+mn-lt"/>
              </a:rPr>
              <a:t> Read the Masters document on the website.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A0C2B76-3E57-4234-A9D0-A6B3ECA136F9}" type="slidenum">
              <a:rPr lang="en-US" smtClean="0"/>
              <a:pPr>
                <a:defRPr/>
              </a:pPr>
              <a:t>4</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951766"/>
            <a:ext cx="8077200" cy="1076363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0D5370E1-9866-4EE6-AEBA-238EFDAAAFCC}" type="slidenum">
              <a:rPr lang="en-US" smtClean="0"/>
              <a:pPr/>
              <a:t>5</a:t>
            </a:fld>
            <a:endParaRPr lang="en-US" smtClean="0"/>
          </a:p>
        </p:txBody>
      </p:sp>
      <p:sp>
        <p:nvSpPr>
          <p:cNvPr id="13" name="Rectangle 2"/>
          <p:cNvSpPr txBox="1">
            <a:spLocks noChangeArrowheads="1"/>
          </p:cNvSpPr>
          <p:nvPr/>
        </p:nvSpPr>
        <p:spPr>
          <a:xfrm>
            <a:off x="342900" y="609600"/>
            <a:ext cx="6172200" cy="1524000"/>
          </a:xfrm>
          <a:prstGeom prst="rect">
            <a:avLst/>
          </a:prstGeom>
          <a:noFill/>
        </p:spPr>
        <p:txBody>
          <a:bodyPr lIns="90488" tIns="44450" rIns="90488" bIns="4445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sng" strike="noStrike" kern="1200" cap="none" spc="0" normalizeH="0" baseline="0" noProof="0" dirty="0" smtClean="0">
                <a:ln>
                  <a:noFill/>
                </a:ln>
                <a:solidFill>
                  <a:schemeClr val="tx1"/>
                </a:solidFill>
                <a:effectLst/>
                <a:uLnTx/>
                <a:uFillTx/>
                <a:latin typeface="+mj-lt"/>
                <a:ea typeface="+mj-ea"/>
                <a:cs typeface="+mj-cs"/>
              </a:rPr>
              <a:t>The Value Line Investment Survey:</a:t>
            </a:r>
          </a:p>
        </p:txBody>
      </p:sp>
      <p:sp>
        <p:nvSpPr>
          <p:cNvPr id="14" name="Rectangle 3"/>
          <p:cNvSpPr>
            <a:spLocks noGrp="1" noChangeArrowheads="1"/>
          </p:cNvSpPr>
          <p:nvPr>
            <p:ph idx="1"/>
          </p:nvPr>
        </p:nvSpPr>
        <p:spPr>
          <a:xfrm>
            <a:off x="342900" y="2133601"/>
            <a:ext cx="6172200" cy="6034617"/>
          </a:xfrm>
          <a:noFill/>
        </p:spPr>
        <p:txBody>
          <a:bodyPr lIns="90488" tIns="44450" rIns="90488" bIns="44450"/>
          <a:lstStyle/>
          <a:p>
            <a:pPr lvl="1"/>
            <a:r>
              <a:rPr lang="en-US" dirty="0" smtClean="0"/>
              <a:t>4.  The Value Line </a:t>
            </a:r>
            <a:r>
              <a:rPr lang="en-US" b="1" i="1" dirty="0" smtClean="0">
                <a:solidFill>
                  <a:schemeClr val="hlink"/>
                </a:solidFill>
              </a:rPr>
              <a:t>Safety</a:t>
            </a:r>
            <a:r>
              <a:rPr lang="en-US" dirty="0" smtClean="0"/>
              <a:t> Rank.  This measures the total risk of a stock or it’s price stability index and the company’s financial strength rating.</a:t>
            </a:r>
          </a:p>
          <a:p>
            <a:pPr lvl="1"/>
            <a:r>
              <a:rPr lang="en-US" dirty="0" smtClean="0"/>
              <a:t>5.  </a:t>
            </a:r>
            <a:r>
              <a:rPr lang="en-US" b="1" i="1" dirty="0" smtClean="0">
                <a:solidFill>
                  <a:schemeClr val="hlink"/>
                </a:solidFill>
              </a:rPr>
              <a:t>Record of Performance</a:t>
            </a:r>
            <a:r>
              <a:rPr lang="en-US" dirty="0" smtClean="0">
                <a:solidFill>
                  <a:schemeClr val="tx2"/>
                </a:solidFill>
              </a:rPr>
              <a:t>.  Value Line shows how its rankings have worked over the years.  In every year since 1965, stocks ranked 1 or 2 for Timeliness as a group have averaged approximately 16% return per year.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1D564E34-12BA-41E4-A074-DCC4BA2BA458}" type="slidenum">
              <a:rPr lang="en-US" smtClean="0"/>
              <a:pPr/>
              <a:t>6</a:t>
            </a:fld>
            <a:endParaRPr lang="en-US" smtClean="0"/>
          </a:p>
        </p:txBody>
      </p:sp>
      <p:sp>
        <p:nvSpPr>
          <p:cNvPr id="9" name="Rectangle 2"/>
          <p:cNvSpPr txBox="1">
            <a:spLocks noChangeArrowheads="1"/>
          </p:cNvSpPr>
          <p:nvPr/>
        </p:nvSpPr>
        <p:spPr>
          <a:xfrm>
            <a:off x="342900" y="609600"/>
            <a:ext cx="6172200" cy="1524000"/>
          </a:xfrm>
          <a:prstGeom prst="rect">
            <a:avLst/>
          </a:prstGeom>
          <a:noFill/>
        </p:spPr>
        <p:txBody>
          <a:bodyPr lIns="90488" tIns="44450" rIns="90488" bIns="4445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sng" strike="noStrike" kern="1200" cap="none" spc="0" normalizeH="0" baseline="0" noProof="0" dirty="0" smtClean="0">
                <a:ln>
                  <a:noFill/>
                </a:ln>
                <a:solidFill>
                  <a:schemeClr val="tx1"/>
                </a:solidFill>
                <a:effectLst/>
                <a:uLnTx/>
                <a:uFillTx/>
                <a:latin typeface="+mj-lt"/>
                <a:ea typeface="+mj-ea"/>
                <a:cs typeface="+mj-cs"/>
              </a:rPr>
              <a:t>The Value Line Investment Survey:</a:t>
            </a:r>
          </a:p>
        </p:txBody>
      </p:sp>
      <p:sp>
        <p:nvSpPr>
          <p:cNvPr id="10" name="Rectangle 3"/>
          <p:cNvSpPr>
            <a:spLocks noGrp="1" noChangeArrowheads="1"/>
          </p:cNvSpPr>
          <p:nvPr>
            <p:ph idx="1"/>
          </p:nvPr>
        </p:nvSpPr>
        <p:spPr>
          <a:xfrm>
            <a:off x="342900" y="2133601"/>
            <a:ext cx="6172200" cy="6034617"/>
          </a:xfrm>
          <a:noFill/>
        </p:spPr>
        <p:txBody>
          <a:bodyPr lIns="90488" tIns="44450" rIns="90488" bIns="44450"/>
          <a:lstStyle/>
          <a:p>
            <a:pPr lvl="1"/>
            <a:r>
              <a:rPr lang="en-US" dirty="0" smtClean="0"/>
              <a:t>6.  </a:t>
            </a:r>
            <a:r>
              <a:rPr lang="en-US" b="1" i="1" dirty="0" smtClean="0">
                <a:solidFill>
                  <a:schemeClr val="hlink"/>
                </a:solidFill>
              </a:rPr>
              <a:t>Quarterly Earnings Estimates</a:t>
            </a:r>
            <a:r>
              <a:rPr lang="en-US" dirty="0" smtClean="0"/>
              <a:t>.  VL’s estimates of earnings for the current year and the following 12 month period for each of the 1700 are continually monitored, quarter by quarter in </a:t>
            </a:r>
            <a:r>
              <a:rPr lang="en-US" b="1" i="1" dirty="0" smtClean="0">
                <a:solidFill>
                  <a:schemeClr val="hlink"/>
                </a:solidFill>
              </a:rPr>
              <a:t>Ratings and Reports.</a:t>
            </a:r>
          </a:p>
          <a:p>
            <a:pPr lvl="1"/>
            <a:r>
              <a:rPr lang="en-US" dirty="0" smtClean="0"/>
              <a:t>7.  </a:t>
            </a:r>
            <a:r>
              <a:rPr lang="en-US" b="1" i="1" dirty="0" smtClean="0">
                <a:solidFill>
                  <a:schemeClr val="hlink"/>
                </a:solidFill>
              </a:rPr>
              <a:t>Dividend Estimates</a:t>
            </a:r>
            <a:r>
              <a:rPr lang="en-US" dirty="0" smtClean="0">
                <a:solidFill>
                  <a:schemeClr val="tx2"/>
                </a:solidFill>
              </a:rPr>
              <a:t>.  </a:t>
            </a:r>
            <a:r>
              <a:rPr lang="en-US" dirty="0" smtClean="0"/>
              <a:t>Since the dividend income you may receive from a company over the next 12 months can change VL gives an estimate of dividends it expects the company will declare during the coming 12 months.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769CB33-BF1B-4FEA-B952-528C57B44D38}" type="slidenum">
              <a:rPr lang="en-US" smtClean="0"/>
              <a:pPr/>
              <a:t>7</a:t>
            </a:fld>
            <a:endParaRPr lang="en-US" smtClean="0"/>
          </a:p>
        </p:txBody>
      </p:sp>
      <p:sp>
        <p:nvSpPr>
          <p:cNvPr id="9" name="Rectangle 2"/>
          <p:cNvSpPr>
            <a:spLocks noGrp="1" noChangeArrowheads="1"/>
          </p:cNvSpPr>
          <p:nvPr>
            <p:ph type="title"/>
          </p:nvPr>
        </p:nvSpPr>
        <p:spPr>
          <a:xfrm>
            <a:off x="342900" y="366184"/>
            <a:ext cx="6172200" cy="1524000"/>
          </a:xfrm>
          <a:noFill/>
        </p:spPr>
        <p:txBody>
          <a:bodyPr lIns="90488" tIns="44450" rIns="90488" bIns="44450"/>
          <a:lstStyle/>
          <a:p>
            <a:pPr algn="ctr"/>
            <a:r>
              <a:rPr lang="en-US" b="1" i="1" u="sng" dirty="0" smtClean="0">
                <a:solidFill>
                  <a:schemeClr val="tx1"/>
                </a:solidFill>
              </a:rPr>
              <a:t>The Value Line Investment Survey:</a:t>
            </a:r>
          </a:p>
        </p:txBody>
      </p:sp>
      <p:sp>
        <p:nvSpPr>
          <p:cNvPr id="10" name="Rectangle 3"/>
          <p:cNvSpPr>
            <a:spLocks noGrp="1" noChangeArrowheads="1"/>
          </p:cNvSpPr>
          <p:nvPr>
            <p:ph idx="1"/>
          </p:nvPr>
        </p:nvSpPr>
        <p:spPr>
          <a:xfrm>
            <a:off x="342900" y="2133601"/>
            <a:ext cx="6172200" cy="6034617"/>
          </a:xfrm>
          <a:noFill/>
        </p:spPr>
        <p:txBody>
          <a:bodyPr lIns="90488" tIns="44450" rIns="90488" bIns="44450">
            <a:normAutofit lnSpcReduction="10000"/>
          </a:bodyPr>
          <a:lstStyle/>
          <a:p>
            <a:pPr lvl="1"/>
            <a:r>
              <a:rPr lang="en-US" dirty="0" smtClean="0"/>
              <a:t>8.  </a:t>
            </a:r>
            <a:r>
              <a:rPr lang="en-US" b="1" i="1" dirty="0" smtClean="0">
                <a:solidFill>
                  <a:schemeClr val="hlink"/>
                </a:solidFill>
              </a:rPr>
              <a:t>A Summary of Important Investment</a:t>
            </a:r>
          </a:p>
          <a:p>
            <a:pPr lvl="2">
              <a:buFont typeface="Monotype Sorts" pitchFamily="2" charset="2"/>
              <a:buNone/>
            </a:pPr>
            <a:r>
              <a:rPr lang="en-US" dirty="0" smtClean="0">
                <a:solidFill>
                  <a:schemeClr val="hlink"/>
                </a:solidFill>
              </a:rPr>
              <a:t>    </a:t>
            </a:r>
            <a:r>
              <a:rPr lang="en-US" sz="2800" b="1" i="1" dirty="0" smtClean="0">
                <a:solidFill>
                  <a:schemeClr val="hlink"/>
                </a:solidFill>
              </a:rPr>
              <a:t>Screens</a:t>
            </a:r>
            <a:r>
              <a:rPr lang="en-US" sz="2800" dirty="0" smtClean="0">
                <a:solidFill>
                  <a:schemeClr val="hlink"/>
                </a:solidFill>
              </a:rPr>
              <a:t>.  </a:t>
            </a:r>
            <a:r>
              <a:rPr lang="en-US" sz="2800" dirty="0" smtClean="0"/>
              <a:t>The </a:t>
            </a:r>
            <a:r>
              <a:rPr lang="en-US" sz="2800" b="1" i="1" dirty="0" smtClean="0">
                <a:solidFill>
                  <a:srgbClr val="C00000"/>
                </a:solidFill>
              </a:rPr>
              <a:t>Summary &amp; Index </a:t>
            </a:r>
            <a:r>
              <a:rPr lang="en-US" sz="2800" b="1" dirty="0" smtClean="0">
                <a:solidFill>
                  <a:srgbClr val="C00000"/>
                </a:solidFill>
              </a:rPr>
              <a:t> </a:t>
            </a:r>
            <a:r>
              <a:rPr lang="en-US" sz="2800" dirty="0" smtClean="0"/>
              <a:t>shows weekly alphabetical listings of all 1700 stocks with important statistical information about each at a glance.  It also provides 19 weekly screens of stocks grouped according to various criteria such as highest yields, greatest 3 to 5 year appreciation potential, and widest discounts from book value.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12BAC597-1AB4-47B3-AC75-DBF00CB3B0DB}" type="slidenum">
              <a:rPr lang="en-US" smtClean="0"/>
              <a:pPr/>
              <a:t>8</a:t>
            </a:fld>
            <a:endParaRPr lang="en-US" smtClean="0"/>
          </a:p>
        </p:txBody>
      </p:sp>
      <p:sp>
        <p:nvSpPr>
          <p:cNvPr id="9" name="Rectangle 2"/>
          <p:cNvSpPr>
            <a:spLocks noGrp="1" noChangeArrowheads="1"/>
          </p:cNvSpPr>
          <p:nvPr>
            <p:ph type="title"/>
          </p:nvPr>
        </p:nvSpPr>
        <p:spPr>
          <a:xfrm>
            <a:off x="342900" y="366184"/>
            <a:ext cx="6172200" cy="1524000"/>
          </a:xfrm>
          <a:noFill/>
        </p:spPr>
        <p:txBody>
          <a:bodyPr lIns="90488" tIns="44450" rIns="90488" bIns="44450"/>
          <a:lstStyle/>
          <a:p>
            <a:pPr algn="ctr"/>
            <a:r>
              <a:rPr lang="en-US" b="1" i="1" u="sng" dirty="0" smtClean="0">
                <a:solidFill>
                  <a:schemeClr val="tx1"/>
                </a:solidFill>
              </a:rPr>
              <a:t>The Value Line Investment Survey:</a:t>
            </a:r>
          </a:p>
        </p:txBody>
      </p:sp>
      <p:sp>
        <p:nvSpPr>
          <p:cNvPr id="10" name="Rectangle 3"/>
          <p:cNvSpPr>
            <a:spLocks noGrp="1" noChangeArrowheads="1"/>
          </p:cNvSpPr>
          <p:nvPr>
            <p:ph idx="1"/>
          </p:nvPr>
        </p:nvSpPr>
        <p:spPr>
          <a:xfrm>
            <a:off x="342900" y="2133601"/>
            <a:ext cx="6172200" cy="6034617"/>
          </a:xfrm>
          <a:noFill/>
        </p:spPr>
        <p:txBody>
          <a:bodyPr lIns="90488" tIns="44450" rIns="90488" bIns="44450"/>
          <a:lstStyle/>
          <a:p>
            <a:pPr lvl="1"/>
            <a:r>
              <a:rPr lang="en-US" dirty="0" smtClean="0"/>
              <a:t>9.  </a:t>
            </a:r>
            <a:r>
              <a:rPr lang="en-US" b="1" i="1" dirty="0" smtClean="0">
                <a:solidFill>
                  <a:schemeClr val="hlink"/>
                </a:solidFill>
              </a:rPr>
              <a:t>Continual, Current Follow-up</a:t>
            </a:r>
            <a:r>
              <a:rPr lang="en-US" b="1" i="1" dirty="0" smtClean="0"/>
              <a:t>.  </a:t>
            </a:r>
            <a:r>
              <a:rPr lang="en-US" dirty="0" smtClean="0"/>
              <a:t>An analysis of  how each company’s business is progressing, and of how the stock compares to others, is provided for every stock once each quarter in </a:t>
            </a:r>
            <a:r>
              <a:rPr lang="en-US" b="1" i="1" dirty="0" smtClean="0">
                <a:solidFill>
                  <a:schemeClr val="hlink"/>
                </a:solidFill>
              </a:rPr>
              <a:t>Ratings &amp; Reports</a:t>
            </a:r>
            <a:r>
              <a:rPr lang="en-US" dirty="0" smtClean="0"/>
              <a:t>.  </a:t>
            </a:r>
          </a:p>
          <a:p>
            <a:pPr lvl="1"/>
            <a:r>
              <a:rPr lang="en-US" dirty="0" smtClean="0"/>
              <a:t>10.  </a:t>
            </a:r>
            <a:r>
              <a:rPr lang="en-US" b="1" i="1" dirty="0" smtClean="0">
                <a:solidFill>
                  <a:schemeClr val="hlink"/>
                </a:solidFill>
              </a:rPr>
              <a:t>Supplementary Reports</a:t>
            </a:r>
            <a:r>
              <a:rPr lang="en-US" dirty="0" smtClean="0"/>
              <a:t> are also provided as needed at the back of each week’s issue.  Rank changes are listed in each week’s issue of </a:t>
            </a:r>
            <a:r>
              <a:rPr lang="en-US" b="1" i="1" dirty="0" smtClean="0">
                <a:solidFill>
                  <a:schemeClr val="hlink"/>
                </a:solidFill>
              </a:rPr>
              <a:t>Summary &amp; Index.</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12D6AEA4-F45D-4956-834D-EBE35DFDB678}" type="slidenum">
              <a:rPr lang="en-US" smtClean="0"/>
              <a:pPr/>
              <a:t>9</a:t>
            </a:fld>
            <a:endParaRPr lang="en-US" smtClean="0"/>
          </a:p>
        </p:txBody>
      </p:sp>
      <p:sp>
        <p:nvSpPr>
          <p:cNvPr id="9" name="Rectangle 2"/>
          <p:cNvSpPr>
            <a:spLocks noGrp="1" noChangeArrowheads="1"/>
          </p:cNvSpPr>
          <p:nvPr>
            <p:ph type="title"/>
          </p:nvPr>
        </p:nvSpPr>
        <p:spPr>
          <a:xfrm>
            <a:off x="342900" y="366184"/>
            <a:ext cx="6172200" cy="1524000"/>
          </a:xfrm>
          <a:noFill/>
        </p:spPr>
        <p:txBody>
          <a:bodyPr lIns="90488" tIns="44450" rIns="90488" bIns="44450">
            <a:normAutofit fontScale="90000"/>
          </a:bodyPr>
          <a:lstStyle/>
          <a:p>
            <a:pPr algn="ctr"/>
            <a:r>
              <a:rPr lang="en-US" sz="4000" b="1" i="1" u="sng" dirty="0" smtClean="0">
                <a:solidFill>
                  <a:schemeClr val="tx1"/>
                </a:solidFill>
              </a:rPr>
              <a:t>The Value Line Investment Survey: Timeliness and Safety</a:t>
            </a:r>
          </a:p>
        </p:txBody>
      </p:sp>
      <p:sp>
        <p:nvSpPr>
          <p:cNvPr id="10" name="Rectangle 3"/>
          <p:cNvSpPr>
            <a:spLocks noGrp="1" noChangeArrowheads="1"/>
          </p:cNvSpPr>
          <p:nvPr>
            <p:ph idx="1"/>
          </p:nvPr>
        </p:nvSpPr>
        <p:spPr>
          <a:xfrm>
            <a:off x="342900" y="2133601"/>
            <a:ext cx="6172200" cy="6034617"/>
          </a:xfrm>
          <a:noFill/>
        </p:spPr>
        <p:txBody>
          <a:bodyPr lIns="90488" tIns="44450" rIns="90488" bIns="44450"/>
          <a:lstStyle/>
          <a:p>
            <a:r>
              <a:rPr lang="en-US" b="1" i="1" dirty="0" smtClean="0">
                <a:solidFill>
                  <a:schemeClr val="hlink"/>
                </a:solidFill>
              </a:rPr>
              <a:t>The Timeliness Rank</a:t>
            </a:r>
            <a:r>
              <a:rPr lang="en-US" dirty="0" smtClean="0"/>
              <a:t> measures probable price performance during the next 6 to 12 months on a scale from 1 (highest) to 5 (lowest).  The components of the Ranking System are the long-term trend of earnings, prices, recent earnings, and price momentum, along with earnings surprise.  Earnings surprise is simply greater earnings than what was expected.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TotalTime>
  <Pages>30</Pages>
  <Words>1313</Words>
  <Application>Microsoft Office PowerPoint</Application>
  <PresentationFormat>On-screen Show (4:3)</PresentationFormat>
  <Paragraphs>164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The Value Line Investment Survey:</vt:lpstr>
      <vt:lpstr>PowerPoint Presentation</vt:lpstr>
      <vt:lpstr>PowerPoint Presentation</vt:lpstr>
      <vt:lpstr>PowerPoint Presentation</vt:lpstr>
      <vt:lpstr>PowerPoint Presentation</vt:lpstr>
      <vt:lpstr>The Value Line Investment Survey:</vt:lpstr>
      <vt:lpstr>The Value Line Investment Survey:</vt:lpstr>
      <vt:lpstr>The Value Line Investment Survey: Timeliness and Safety</vt:lpstr>
      <vt:lpstr>The Value Line Investment Survey: Timeliness Ranking System</vt:lpstr>
      <vt:lpstr>The Value Line Investment Survey: Timeliness Ranking System</vt:lpstr>
      <vt:lpstr>The Value Line Investment Survey: Safety Ranking System</vt:lpstr>
      <vt:lpstr>The Value Line Investment Survey: Safety Rankings</vt:lpstr>
      <vt:lpstr>The Value Line Investment Survey: Riskiness </vt:lpstr>
      <vt:lpstr>PowerPoint Presentation</vt:lpstr>
      <vt:lpstr>Analysis of Coca-Cola:</vt:lpstr>
      <vt:lpstr>PowerPoint Presentation</vt:lpstr>
      <vt:lpstr>Analyzing Coca-Cola</vt:lpstr>
      <vt:lpstr>Analyzing Coca-Cola</vt:lpstr>
      <vt:lpstr>PowerPoint Presentation</vt:lpstr>
      <vt:lpstr>Analyzing Coca-Cola</vt:lpstr>
      <vt:lpstr>PowerPoint Presentation</vt:lpstr>
      <vt:lpstr>Analyzing Coca-Cola: The Value Line Statistical Array</vt:lpstr>
      <vt:lpstr>Analyzing Coca-Cola: The Value Line Statistical Array</vt:lpstr>
      <vt:lpstr>Analyzing Coca-Cola: The Value Line Statistical Array</vt:lpstr>
      <vt:lpstr>Analyzing Coca-Cola: The Value Line Statistical Array</vt:lpstr>
      <vt:lpstr>Analyzing Coca-Cola: The Value Line Statistical Array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Line Investment Survey:</dc:title>
  <dc:creator>James L. Kuhle</dc:creator>
  <cp:lastModifiedBy>James Kuhle</cp:lastModifiedBy>
  <cp:revision>88</cp:revision>
  <cp:lastPrinted>1996-06-27T09:50:00Z</cp:lastPrinted>
  <dcterms:created xsi:type="dcterms:W3CDTF">1996-05-20T15:01:22Z</dcterms:created>
  <dcterms:modified xsi:type="dcterms:W3CDTF">2014-01-25T21:19:12Z</dcterms:modified>
</cp:coreProperties>
</file>