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74" r:id="rId2"/>
    <p:sldId id="256" r:id="rId3"/>
    <p:sldId id="318" r:id="rId4"/>
    <p:sldId id="319" r:id="rId5"/>
    <p:sldId id="293" r:id="rId6"/>
    <p:sldId id="296" r:id="rId7"/>
    <p:sldId id="297" r:id="rId8"/>
    <p:sldId id="298" r:id="rId9"/>
    <p:sldId id="299" r:id="rId10"/>
    <p:sldId id="300" r:id="rId11"/>
    <p:sldId id="301" r:id="rId12"/>
    <p:sldId id="302" r:id="rId13"/>
    <p:sldId id="303" r:id="rId14"/>
    <p:sldId id="304" r:id="rId15"/>
    <p:sldId id="305" r:id="rId16"/>
    <p:sldId id="306" r:id="rId17"/>
    <p:sldId id="307" r:id="rId18"/>
    <p:sldId id="308" r:id="rId19"/>
    <p:sldId id="309" r:id="rId20"/>
    <p:sldId id="294" r:id="rId21"/>
    <p:sldId id="310" r:id="rId22"/>
    <p:sldId id="295" r:id="rId23"/>
    <p:sldId id="311" r:id="rId24"/>
    <p:sldId id="312" r:id="rId25"/>
    <p:sldId id="267" r:id="rId26"/>
    <p:sldId id="258" r:id="rId27"/>
    <p:sldId id="272" r:id="rId28"/>
    <p:sldId id="321" r:id="rId29"/>
    <p:sldId id="287" r:id="rId30"/>
    <p:sldId id="257" r:id="rId31"/>
    <p:sldId id="288" r:id="rId32"/>
    <p:sldId id="289" r:id="rId33"/>
    <p:sldId id="290" r:id="rId34"/>
    <p:sldId id="260" r:id="rId35"/>
    <p:sldId id="322" r:id="rId36"/>
    <p:sldId id="291"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C090"/>
    <a:srgbClr val="FDEADA"/>
    <a:srgbClr val="FCD5B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44902" autoAdjust="0"/>
    <p:restoredTop sz="66314" autoAdjust="0"/>
  </p:normalViewPr>
  <p:slideViewPr>
    <p:cSldViewPr>
      <p:cViewPr varScale="1">
        <p:scale>
          <a:sx n="48" d="100"/>
          <a:sy n="48" d="100"/>
        </p:scale>
        <p:origin x="-176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82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D5A5E2D-82E4-49CF-A5CA-82A3026A611E}" type="datetimeFigureOut">
              <a:rPr lang="en-US" smtClean="0"/>
              <a:pPr/>
              <a:t>9/5/2012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8652B8-6B45-4F76-88A2-B3622B9D23A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304800" y="4343400"/>
            <a:ext cx="6248400" cy="4572000"/>
          </a:xfrm>
        </p:spPr>
        <p:txBody>
          <a:bodyPr>
            <a:normAutofit fontScale="70000" lnSpcReduction="20000"/>
          </a:bodyPr>
          <a:lstStyle/>
          <a:p>
            <a:r>
              <a:rPr lang="en-US" sz="1800" dirty="0" smtClean="0"/>
              <a:t>The EMT is based on a number of critical assumptions. First, it is assumed that the price of any</a:t>
            </a:r>
            <a:r>
              <a:rPr lang="en-US" sz="1800" baseline="0" dirty="0" smtClean="0"/>
              <a:t> security reflects all available information related to the operations, including financing, of the firm. Tests to prove for efficiency come in three forms: weak, semi-strong, and strong. </a:t>
            </a:r>
          </a:p>
          <a:p>
            <a:endParaRPr lang="en-US" sz="1800" baseline="0" dirty="0" smtClean="0"/>
          </a:p>
          <a:p>
            <a:pPr marL="228600" indent="-228600">
              <a:buAutoNum type="arabicPeriod"/>
            </a:pPr>
            <a:r>
              <a:rPr lang="en-US" sz="1800" b="1" dirty="0" smtClean="0"/>
              <a:t>Weak-Form </a:t>
            </a:r>
            <a:r>
              <a:rPr lang="en-US" sz="1800" b="1" dirty="0"/>
              <a:t>EMH</a:t>
            </a:r>
            <a:br>
              <a:rPr lang="en-US" sz="1800" b="1" dirty="0"/>
            </a:br>
            <a:r>
              <a:rPr lang="en-US" sz="1800" dirty="0"/>
              <a:t>The </a:t>
            </a:r>
            <a:r>
              <a:rPr lang="en-US" sz="1800" b="1" dirty="0"/>
              <a:t>weak-form EMH </a:t>
            </a:r>
            <a:r>
              <a:rPr lang="en-US" sz="1800" u="sng" dirty="0"/>
              <a:t>implies </a:t>
            </a:r>
            <a:r>
              <a:rPr lang="en-US" sz="1800" dirty="0"/>
              <a:t>that the market is efficient, reflecting all market information. This hypothesis assumes that the rates of return on the market should be independent; past rates of return have no effect on future rates. Given this assumption, rules, such as the ones traders use to buy or sell a stock, are invalid. </a:t>
            </a:r>
            <a:endParaRPr lang="en-US" sz="1800" dirty="0" smtClean="0"/>
          </a:p>
          <a:p>
            <a:pPr marL="228600" indent="-228600">
              <a:buFontTx/>
              <a:buAutoNum type="arabicPeriod"/>
            </a:pPr>
            <a:r>
              <a:rPr lang="en-US" sz="1800" b="1" dirty="0"/>
              <a:t>2. Semi-Strong EMH </a:t>
            </a:r>
            <a:br>
              <a:rPr lang="en-US" sz="1800" b="1" dirty="0"/>
            </a:br>
            <a:r>
              <a:rPr lang="en-US" sz="1800" dirty="0"/>
              <a:t>The </a:t>
            </a:r>
            <a:r>
              <a:rPr lang="en-US" sz="1800" b="1" dirty="0"/>
              <a:t>semi-strong form EMH</a:t>
            </a:r>
            <a:r>
              <a:rPr lang="en-US" sz="1800" dirty="0"/>
              <a:t> i</a:t>
            </a:r>
            <a:r>
              <a:rPr lang="en-US" sz="1800" u="sng" dirty="0"/>
              <a:t>mplies</a:t>
            </a:r>
            <a:r>
              <a:rPr lang="en-US" sz="1800" dirty="0"/>
              <a:t> that the market is efficient, reflecting all publicly available information. This hypothesis assumes that stocks adjust quickly to absorb new information. The semi-strong form EMH also incorporates the weak-form hypothesis. Given the assumption that stock prices reflect all new available information and investors purchase stocks after this information is released, an investor cannot benefit over and above the market by trading on new information</a:t>
            </a:r>
            <a:r>
              <a:rPr lang="en-US" sz="1800" dirty="0" smtClean="0"/>
              <a:t>.</a:t>
            </a:r>
          </a:p>
          <a:p>
            <a:pPr marL="228600" indent="-228600">
              <a:buFontTx/>
              <a:buAutoNum type="arabicPeriod"/>
            </a:pPr>
            <a:r>
              <a:rPr lang="en-US" sz="1800" b="1" dirty="0"/>
              <a:t>3. Strong-Form EMH </a:t>
            </a:r>
            <a:br>
              <a:rPr lang="en-US" sz="1800" b="1" dirty="0"/>
            </a:br>
            <a:r>
              <a:rPr lang="en-US" sz="1800" dirty="0"/>
              <a:t>The </a:t>
            </a:r>
            <a:r>
              <a:rPr lang="en-US" sz="1800" b="1" dirty="0"/>
              <a:t>strong-form EMH </a:t>
            </a:r>
            <a:r>
              <a:rPr lang="en-US" sz="1800" dirty="0"/>
              <a:t>i</a:t>
            </a:r>
            <a:r>
              <a:rPr lang="en-US" sz="1800" u="sng" dirty="0"/>
              <a:t>mplies</a:t>
            </a:r>
            <a:r>
              <a:rPr lang="en-US" sz="1800" dirty="0"/>
              <a:t> that the market is efficient: it reflects all information both public and private, building and incorporating the weak-form EMH and the semi-strong form EMH. Given the assumption that stock prices reflect all information (public as well as private) no investor would be able to profit above the average investor even if he was given new information.</a:t>
            </a:r>
            <a:br>
              <a:rPr lang="en-US" sz="1800" dirty="0"/>
            </a:br>
            <a:r>
              <a:rPr lang="en-US" dirty="0"/>
              <a:t/>
            </a:r>
            <a:br>
              <a:rPr lang="en-US" dirty="0"/>
            </a:br>
            <a:r>
              <a:rPr lang="en-US" dirty="0"/>
              <a:t/>
            </a:r>
            <a:br>
              <a:rPr lang="en-US" dirty="0"/>
            </a:br>
            <a:r>
              <a:rPr lang="en-US" dirty="0"/>
              <a:t/>
            </a:r>
            <a:br>
              <a:rPr lang="en-US" dirty="0"/>
            </a:br>
            <a:r>
              <a:rPr lang="en-US" dirty="0"/>
              <a:t/>
            </a:r>
            <a:br>
              <a:rPr lang="en-US" dirty="0"/>
            </a:br>
            <a:r>
              <a:rPr lang="en-US" b="1" dirty="0"/>
              <a:t/>
            </a:r>
            <a:br>
              <a:rPr lang="en-US" b="1" dirty="0"/>
            </a:br>
            <a:r>
              <a:rPr lang="en-US" dirty="0"/>
              <a:t/>
            </a:r>
            <a:br>
              <a:rPr lang="en-US" dirty="0"/>
            </a:br>
            <a:r>
              <a:rPr lang="en-US" dirty="0"/>
              <a:t/>
            </a:r>
            <a:br>
              <a:rPr lang="en-US" dirty="0"/>
            </a:br>
            <a:endParaRPr lang="en-US" dirty="0"/>
          </a:p>
          <a:p>
            <a:endParaRPr lang="en-US" dirty="0"/>
          </a:p>
        </p:txBody>
      </p:sp>
      <p:sp>
        <p:nvSpPr>
          <p:cNvPr id="4" name="Slide Number Placeholder 3"/>
          <p:cNvSpPr>
            <a:spLocks noGrp="1"/>
          </p:cNvSpPr>
          <p:nvPr>
            <p:ph type="sldNum" sz="quarter" idx="10"/>
          </p:nvPr>
        </p:nvSpPr>
        <p:spPr/>
        <p:txBody>
          <a:bodyPr/>
          <a:lstStyle/>
          <a:p>
            <a:fld id="{DF8652B8-6B45-4F76-88A2-B3622B9D23A2}"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147BA53-6C49-4C19-BADF-945D613D97D3}"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7BA53-6C49-4C19-BADF-945D613D97D3}"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7BA53-6C49-4C19-BADF-945D613D97D3}"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147BA53-6C49-4C19-BADF-945D613D97D3}"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147BA53-6C49-4C19-BADF-945D613D97D3}" type="datetimeFigureOut">
              <a:rPr lang="en-US" smtClean="0"/>
              <a:pPr/>
              <a:t>9/5/2012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147BA53-6C49-4C19-BADF-945D613D97D3}"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147BA53-6C49-4C19-BADF-945D613D97D3}" type="datetimeFigureOut">
              <a:rPr lang="en-US" smtClean="0"/>
              <a:pPr/>
              <a:t>9/5/2012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147BA53-6C49-4C19-BADF-945D613D97D3}" type="datetimeFigureOut">
              <a:rPr lang="en-US" smtClean="0"/>
              <a:pPr/>
              <a:t>9/5/2012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47BA53-6C49-4C19-BADF-945D613D97D3}" type="datetimeFigureOut">
              <a:rPr lang="en-US" smtClean="0"/>
              <a:pPr/>
              <a:t>9/5/2012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7BA53-6C49-4C19-BADF-945D613D97D3}"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147BA53-6C49-4C19-BADF-945D613D97D3}" type="datetimeFigureOut">
              <a:rPr lang="en-US" smtClean="0"/>
              <a:pPr/>
              <a:t>9/5/2012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3BBD4-B952-45E4-A6BD-A0D24CA5C9D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47BA53-6C49-4C19-BADF-945D613D97D3}" type="datetimeFigureOut">
              <a:rPr lang="en-US" smtClean="0"/>
              <a:pPr/>
              <a:t>9/5/2012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33BBD4-B952-45E4-A6BD-A0D24CA5C9D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YSE.jpg"/>
          <p:cNvPicPr>
            <a:picLocks noChangeAspect="1"/>
          </p:cNvPicPr>
          <p:nvPr/>
        </p:nvPicPr>
        <p:blipFill>
          <a:blip r:embed="rId2" cstate="print"/>
          <a:stretch>
            <a:fillRect/>
          </a:stretch>
        </p:blipFill>
        <p:spPr>
          <a:xfrm>
            <a:off x="0" y="0"/>
            <a:ext cx="9140706"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1828800" y="1219200"/>
            <a:ext cx="5638800" cy="1143000"/>
          </a:xfrm>
          <a:prstGeom prst="rect">
            <a:avLst/>
          </a:prstGeom>
          <a:solidFill>
            <a:srgbClr val="FDEADA">
              <a:alpha val="50196"/>
            </a:srgbClr>
          </a:solidFill>
          <a:ln/>
        </p:spPr>
        <p:txBody>
          <a:bodyPr anchor="ct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Portfolio Analysis</a:t>
            </a:r>
          </a:p>
        </p:txBody>
      </p:sp>
      <p:sp>
        <p:nvSpPr>
          <p:cNvPr id="5" name="Rectangle 3"/>
          <p:cNvSpPr txBox="1">
            <a:spLocks noChangeArrowheads="1"/>
          </p:cNvSpPr>
          <p:nvPr/>
        </p:nvSpPr>
        <p:spPr>
          <a:xfrm>
            <a:off x="1371600" y="3505200"/>
            <a:ext cx="6400800" cy="1752600"/>
          </a:xfrm>
          <a:prstGeom prst="rect">
            <a:avLst/>
          </a:prstGeom>
          <a:solidFill>
            <a:srgbClr val="FDEADA">
              <a:alpha val="60000"/>
            </a:srgbClr>
          </a:solidFill>
          <a:ln/>
        </p:spPr>
        <p:txBody>
          <a:bodyPr/>
          <a:lstStyle/>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Topic 12</a:t>
            </a:r>
          </a:p>
          <a:p>
            <a:pPr marL="342900" marR="0" lvl="0" indent="-342900" algn="ctr" defTabSz="914400" rtl="0" eaLnBrk="1" fontAlgn="auto" latinLnBrk="0" hangingPunct="1">
              <a:lnSpc>
                <a:spcPct val="100000"/>
              </a:lnSpc>
              <a:spcBef>
                <a:spcPct val="20000"/>
              </a:spcBef>
              <a:spcAft>
                <a:spcPts val="0"/>
              </a:spcAft>
              <a:buClrTx/>
              <a:buSzTx/>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I.  </a:t>
            </a:r>
            <a:r>
              <a:rPr lang="en-US" sz="3200" b="1" noProof="0" dirty="0" smtClean="0"/>
              <a:t>Efficient Market</a:t>
            </a:r>
            <a:r>
              <a:rPr lang="en-US" sz="3200" b="1" dirty="0" smtClean="0"/>
              <a:t> Theory (EMT)</a:t>
            </a: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YSE.jpg"/>
          <p:cNvPicPr>
            <a:picLocks noChangeAspect="1"/>
          </p:cNvPicPr>
          <p:nvPr/>
        </p:nvPicPr>
        <p:blipFill>
          <a:blip r:embed="rId2" cstate="print"/>
          <a:stretch>
            <a:fillRect/>
          </a:stretch>
        </p:blipFill>
        <p:spPr>
          <a:xfrm>
            <a:off x="0" y="0"/>
            <a:ext cx="9140706"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762000" y="0"/>
            <a:ext cx="7772400" cy="21336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mj-lt"/>
                <a:ea typeface="+mj-ea"/>
                <a:cs typeface="+mj-cs"/>
              </a:rPr>
              <a:t/>
            </a:r>
            <a:br>
              <a:rPr kumimoji="0" lang="en-US" sz="4400" b="0" i="0" u="none" strike="noStrike" kern="1200" cap="none" spc="0" normalizeH="0" baseline="0" noProof="0" dirty="0" smtClean="0">
                <a:ln>
                  <a:noFill/>
                </a:ln>
                <a:solidFill>
                  <a:schemeClr val="tx1"/>
                </a:solidFill>
                <a:effectLst/>
                <a:uLnTx/>
                <a:uFillTx/>
                <a:latin typeface="+mj-lt"/>
                <a:ea typeface="+mj-ea"/>
                <a:cs typeface="+mj-cs"/>
              </a:rPr>
            </a:br>
            <a:r>
              <a:rPr kumimoji="0" lang="en-US" sz="4400" b="0" i="0" u="none" strike="noStrike" kern="1200" cap="none" spc="0" normalizeH="0" baseline="0" noProof="0" dirty="0" smtClean="0">
                <a:ln>
                  <a:noFill/>
                </a:ln>
                <a:solidFill>
                  <a:schemeClr val="tx1"/>
                </a:solidFill>
                <a:effectLst/>
                <a:uLnTx/>
                <a:uFillTx/>
                <a:latin typeface="+mj-lt"/>
                <a:ea typeface="+mj-ea"/>
                <a:cs typeface="+mj-cs"/>
              </a:rPr>
              <a:t> </a:t>
            </a:r>
            <a:r>
              <a:rPr kumimoji="0" lang="en-US" sz="4400" b="1" i="0" u="none" strike="noStrike" kern="1200" cap="none" spc="0" normalizeH="0" baseline="0" noProof="0" dirty="0" smtClean="0">
                <a:ln>
                  <a:noFill/>
                </a:ln>
                <a:solidFill>
                  <a:schemeClr val="tx1"/>
                </a:solidFill>
                <a:effectLst/>
                <a:uLnTx/>
                <a:uFillTx/>
                <a:latin typeface="+mj-lt"/>
                <a:ea typeface="+mj-ea"/>
                <a:cs typeface="+mj-cs"/>
              </a:rPr>
              <a:t> Markowitz Diversification (continued)</a:t>
            </a:r>
          </a:p>
        </p:txBody>
      </p:sp>
      <p:sp>
        <p:nvSpPr>
          <p:cNvPr id="5" name="Rectangle 3"/>
          <p:cNvSpPr txBox="1">
            <a:spLocks noChangeArrowheads="1"/>
          </p:cNvSpPr>
          <p:nvPr/>
        </p:nvSpPr>
        <p:spPr>
          <a:xfrm>
            <a:off x="1143000" y="2362200"/>
            <a:ext cx="7010400" cy="3733800"/>
          </a:xfrm>
          <a:prstGeom prst="rect">
            <a:avLst/>
          </a:prstGeom>
          <a:solidFill>
            <a:srgbClr val="FDEADA">
              <a:alpha val="69804"/>
            </a:srgbClr>
          </a:solid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Assume that the investor invests 50% of capital stock in stock A and 50% in B</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1.  Calculate E(</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E(</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a:t>
            </a:r>
            <a:r>
              <a:rPr kumimoji="0" lang="en-US" sz="2800" b="0" i="0" u="none" strike="noStrike" kern="1200" cap="none" spc="0" normalizeH="0" baseline="0" noProof="0" dirty="0" smtClean="0">
                <a:ln>
                  <a:noFill/>
                </a:ln>
                <a:solidFill>
                  <a:schemeClr val="tx1"/>
                </a:solidFill>
                <a:effectLst/>
                <a:uLnTx/>
                <a:uFillTx/>
                <a:latin typeface="Symbol" pitchFamily="18" charset="2"/>
                <a:ea typeface="+mn-ea"/>
                <a:cs typeface="+mn-cs"/>
              </a:rPr>
              <a:t></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x</a:t>
            </a:r>
            <a:r>
              <a:rPr kumimoji="0" lang="en-US" sz="2800" b="0" i="0" u="none" strike="noStrike" kern="1200" cap="none" spc="0" normalizeH="0" baseline="-25000" noProof="0" dirty="0" smtClean="0">
                <a:ln>
                  <a:noFill/>
                </a:ln>
                <a:solidFill>
                  <a:schemeClr val="tx1"/>
                </a:solidFill>
                <a:effectLst/>
                <a:uLnTx/>
                <a:uFillTx/>
                <a:latin typeface="+mn-lt"/>
                <a:ea typeface="+mn-ea"/>
                <a:cs typeface="+mn-cs"/>
              </a:rPr>
              <a:t>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E(</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i</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E(</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=.5(.05) + .5(.15)</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E(</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.025  +  .075</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	E(</a:t>
            </a:r>
            <a:r>
              <a:rPr kumimoji="0" lang="en-US" sz="2800" b="0" i="0" u="none" strike="noStrike" kern="1200" cap="none" spc="0" normalizeH="0" baseline="0" noProof="0" dirty="0" err="1" smtClean="0">
                <a:ln>
                  <a:noFill/>
                </a:ln>
                <a:solidFill>
                  <a:schemeClr val="tx1"/>
                </a:solidFill>
                <a:effectLst/>
                <a:uLnTx/>
                <a:uFillTx/>
                <a:latin typeface="+mn-lt"/>
                <a:ea typeface="+mn-ea"/>
                <a:cs typeface="+mn-cs"/>
              </a:rPr>
              <a:t>R</a:t>
            </a:r>
            <a:r>
              <a:rPr kumimoji="0" lang="en-US" sz="2800" b="0" i="0" u="none" strike="noStrike" kern="1200" cap="none" spc="0" normalizeH="0" baseline="-25000" noProof="0" dirty="0" err="1" smtClean="0">
                <a:ln>
                  <a:noFill/>
                </a:ln>
                <a:solidFill>
                  <a:schemeClr val="tx1"/>
                </a:solidFill>
                <a:effectLst/>
                <a:uLnTx/>
                <a:uFillTx/>
                <a:latin typeface="+mn-lt"/>
                <a:ea typeface="+mn-ea"/>
                <a:cs typeface="+mn-cs"/>
              </a:rPr>
              <a:t>p</a:t>
            </a:r>
            <a:r>
              <a:rPr kumimoji="0" lang="en-US" sz="2800" b="0" i="0" u="none" strike="noStrike" kern="1200" cap="none" spc="0" normalizeH="0" baseline="0" noProof="0" dirty="0" smtClean="0">
                <a:ln>
                  <a:noFill/>
                </a:ln>
                <a:solidFill>
                  <a:schemeClr val="tx1"/>
                </a:solidFill>
                <a:effectLst/>
                <a:uLnTx/>
                <a:uFillTx/>
                <a:latin typeface="+mn-lt"/>
                <a:ea typeface="+mn-ea"/>
                <a:cs typeface="+mn-cs"/>
              </a:rPr>
              <a:t>) =   .10 or 10%</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p:spPr>
        <p:txBody>
          <a:bodyPr>
            <a:normAutofit fontScale="90000"/>
          </a:bodyPr>
          <a:lstStyle/>
          <a:p>
            <a:r>
              <a:rPr lang="en-US" b="1" dirty="0" smtClean="0"/>
              <a:t>  </a:t>
            </a:r>
            <a:r>
              <a:rPr lang="en-US" b="1" dirty="0"/>
              <a:t>Markowitz Diversification (continued)</a:t>
            </a:r>
          </a:p>
        </p:txBody>
      </p:sp>
      <p:sp>
        <p:nvSpPr>
          <p:cNvPr id="15363" name="Rectangle 3"/>
          <p:cNvSpPr>
            <a:spLocks noGrp="1" noChangeArrowheads="1"/>
          </p:cNvSpPr>
          <p:nvPr>
            <p:ph type="body" idx="1"/>
          </p:nvPr>
        </p:nvSpPr>
        <p:spPr>
          <a:noFill/>
          <a:ln/>
        </p:spPr>
        <p:txBody>
          <a:bodyPr/>
          <a:lstStyle/>
          <a:p>
            <a:pPr>
              <a:buNone/>
            </a:pPr>
            <a:r>
              <a:rPr lang="en-US" b="1" dirty="0"/>
              <a:t>2.  Graphically</a:t>
            </a:r>
          </a:p>
        </p:txBody>
      </p:sp>
      <p:grpSp>
        <p:nvGrpSpPr>
          <p:cNvPr id="2" name="Group 32"/>
          <p:cNvGrpSpPr>
            <a:grpSpLocks/>
          </p:cNvGrpSpPr>
          <p:nvPr/>
        </p:nvGrpSpPr>
        <p:grpSpPr bwMode="auto">
          <a:xfrm>
            <a:off x="671513" y="2805113"/>
            <a:ext cx="7375525" cy="3806825"/>
            <a:chOff x="423" y="1767"/>
            <a:chExt cx="4646" cy="2398"/>
          </a:xfrm>
        </p:grpSpPr>
        <p:grpSp>
          <p:nvGrpSpPr>
            <p:cNvPr id="3" name="Group 15"/>
            <p:cNvGrpSpPr>
              <a:grpSpLocks/>
            </p:cNvGrpSpPr>
            <p:nvPr/>
          </p:nvGrpSpPr>
          <p:grpSpPr bwMode="auto">
            <a:xfrm>
              <a:off x="920" y="1832"/>
              <a:ext cx="4016" cy="2048"/>
              <a:chOff x="920" y="1832"/>
              <a:chExt cx="4016" cy="2048"/>
            </a:xfrm>
          </p:grpSpPr>
          <p:grpSp>
            <p:nvGrpSpPr>
              <p:cNvPr id="4" name="Group 6"/>
              <p:cNvGrpSpPr>
                <a:grpSpLocks/>
              </p:cNvGrpSpPr>
              <p:nvPr/>
            </p:nvGrpSpPr>
            <p:grpSpPr bwMode="auto">
              <a:xfrm>
                <a:off x="960" y="1832"/>
                <a:ext cx="3976" cy="2008"/>
                <a:chOff x="960" y="1832"/>
                <a:chExt cx="3976" cy="2008"/>
              </a:xfrm>
            </p:grpSpPr>
            <p:sp>
              <p:nvSpPr>
                <p:cNvPr id="15364" name="Line 4"/>
                <p:cNvSpPr>
                  <a:spLocks noChangeShapeType="1"/>
                </p:cNvSpPr>
                <p:nvPr/>
              </p:nvSpPr>
              <p:spPr bwMode="auto">
                <a:xfrm>
                  <a:off x="960" y="1832"/>
                  <a:ext cx="0" cy="2000"/>
                </a:xfrm>
                <a:prstGeom prst="line">
                  <a:avLst/>
                </a:prstGeom>
                <a:noFill/>
                <a:ln w="25400">
                  <a:solidFill>
                    <a:schemeClr val="tx1"/>
                  </a:solidFill>
                  <a:round/>
                  <a:headEnd/>
                  <a:tailEnd/>
                </a:ln>
                <a:effectLst/>
              </p:spPr>
              <p:txBody>
                <a:bodyPr wrap="none" anchor="ctr"/>
                <a:lstStyle/>
                <a:p>
                  <a:endParaRPr lang="en-US"/>
                </a:p>
              </p:txBody>
            </p:sp>
            <p:sp>
              <p:nvSpPr>
                <p:cNvPr id="15365" name="Line 5"/>
                <p:cNvSpPr>
                  <a:spLocks noChangeShapeType="1"/>
                </p:cNvSpPr>
                <p:nvPr/>
              </p:nvSpPr>
              <p:spPr bwMode="auto">
                <a:xfrm>
                  <a:off x="968" y="3840"/>
                  <a:ext cx="3968" cy="0"/>
                </a:xfrm>
                <a:prstGeom prst="line">
                  <a:avLst/>
                </a:prstGeom>
                <a:noFill/>
                <a:ln w="25400">
                  <a:solidFill>
                    <a:schemeClr val="tx1"/>
                  </a:solidFill>
                  <a:round/>
                  <a:headEnd/>
                  <a:tailEnd/>
                </a:ln>
                <a:effectLst/>
              </p:spPr>
              <p:txBody>
                <a:bodyPr wrap="none" anchor="ctr"/>
                <a:lstStyle/>
                <a:p>
                  <a:endParaRPr lang="en-US"/>
                </a:p>
              </p:txBody>
            </p:sp>
          </p:grpSp>
          <p:sp>
            <p:nvSpPr>
              <p:cNvPr id="15367" name="Line 7"/>
              <p:cNvSpPr>
                <a:spLocks noChangeShapeType="1"/>
              </p:cNvSpPr>
              <p:nvPr/>
            </p:nvSpPr>
            <p:spPr bwMode="auto">
              <a:xfrm>
                <a:off x="920" y="3360"/>
                <a:ext cx="80" cy="0"/>
              </a:xfrm>
              <a:prstGeom prst="line">
                <a:avLst/>
              </a:prstGeom>
              <a:noFill/>
              <a:ln w="25400">
                <a:solidFill>
                  <a:schemeClr val="tx1"/>
                </a:solidFill>
                <a:round/>
                <a:headEnd/>
                <a:tailEnd/>
              </a:ln>
              <a:effectLst/>
            </p:spPr>
            <p:txBody>
              <a:bodyPr wrap="none" anchor="ctr"/>
              <a:lstStyle/>
              <a:p>
                <a:endParaRPr lang="en-US"/>
              </a:p>
            </p:txBody>
          </p:sp>
          <p:sp>
            <p:nvSpPr>
              <p:cNvPr id="15368" name="Line 8"/>
              <p:cNvSpPr>
                <a:spLocks noChangeShapeType="1"/>
              </p:cNvSpPr>
              <p:nvPr/>
            </p:nvSpPr>
            <p:spPr bwMode="auto">
              <a:xfrm>
                <a:off x="920" y="2880"/>
                <a:ext cx="80" cy="0"/>
              </a:xfrm>
              <a:prstGeom prst="line">
                <a:avLst/>
              </a:prstGeom>
              <a:noFill/>
              <a:ln w="25400">
                <a:solidFill>
                  <a:schemeClr val="tx1"/>
                </a:solidFill>
                <a:round/>
                <a:headEnd/>
                <a:tailEnd/>
              </a:ln>
              <a:effectLst/>
            </p:spPr>
            <p:txBody>
              <a:bodyPr wrap="none" anchor="ctr"/>
              <a:lstStyle/>
              <a:p>
                <a:endParaRPr lang="en-US"/>
              </a:p>
            </p:txBody>
          </p:sp>
          <p:sp>
            <p:nvSpPr>
              <p:cNvPr id="15369" name="Line 9"/>
              <p:cNvSpPr>
                <a:spLocks noChangeShapeType="1"/>
              </p:cNvSpPr>
              <p:nvPr/>
            </p:nvSpPr>
            <p:spPr bwMode="auto">
              <a:xfrm>
                <a:off x="920" y="2400"/>
                <a:ext cx="80" cy="0"/>
              </a:xfrm>
              <a:prstGeom prst="line">
                <a:avLst/>
              </a:prstGeom>
              <a:noFill/>
              <a:ln w="25400">
                <a:solidFill>
                  <a:schemeClr val="tx1"/>
                </a:solidFill>
                <a:round/>
                <a:headEnd/>
                <a:tailEnd/>
              </a:ln>
              <a:effectLst/>
            </p:spPr>
            <p:txBody>
              <a:bodyPr wrap="none" anchor="ctr"/>
              <a:lstStyle/>
              <a:p>
                <a:endParaRPr lang="en-US"/>
              </a:p>
            </p:txBody>
          </p:sp>
          <p:sp>
            <p:nvSpPr>
              <p:cNvPr id="15370" name="Line 10"/>
              <p:cNvSpPr>
                <a:spLocks noChangeShapeType="1"/>
              </p:cNvSpPr>
              <p:nvPr/>
            </p:nvSpPr>
            <p:spPr bwMode="auto">
              <a:xfrm>
                <a:off x="1536" y="3800"/>
                <a:ext cx="0" cy="80"/>
              </a:xfrm>
              <a:prstGeom prst="line">
                <a:avLst/>
              </a:prstGeom>
              <a:noFill/>
              <a:ln w="25400">
                <a:solidFill>
                  <a:schemeClr val="tx1"/>
                </a:solidFill>
                <a:round/>
                <a:headEnd/>
                <a:tailEnd/>
              </a:ln>
              <a:effectLst/>
            </p:spPr>
            <p:txBody>
              <a:bodyPr wrap="none" anchor="ctr"/>
              <a:lstStyle/>
              <a:p>
                <a:endParaRPr lang="en-US"/>
              </a:p>
            </p:txBody>
          </p:sp>
          <p:sp>
            <p:nvSpPr>
              <p:cNvPr id="15371" name="Line 11"/>
              <p:cNvSpPr>
                <a:spLocks noChangeShapeType="1"/>
              </p:cNvSpPr>
              <p:nvPr/>
            </p:nvSpPr>
            <p:spPr bwMode="auto">
              <a:xfrm>
                <a:off x="2112" y="3800"/>
                <a:ext cx="0" cy="80"/>
              </a:xfrm>
              <a:prstGeom prst="line">
                <a:avLst/>
              </a:prstGeom>
              <a:noFill/>
              <a:ln w="25400">
                <a:solidFill>
                  <a:schemeClr val="tx1"/>
                </a:solidFill>
                <a:round/>
                <a:headEnd/>
                <a:tailEnd/>
              </a:ln>
              <a:effectLst/>
            </p:spPr>
            <p:txBody>
              <a:bodyPr wrap="none" anchor="ctr"/>
              <a:lstStyle/>
              <a:p>
                <a:endParaRPr lang="en-US"/>
              </a:p>
            </p:txBody>
          </p:sp>
          <p:sp>
            <p:nvSpPr>
              <p:cNvPr id="15372" name="Line 12"/>
              <p:cNvSpPr>
                <a:spLocks noChangeShapeType="1"/>
              </p:cNvSpPr>
              <p:nvPr/>
            </p:nvSpPr>
            <p:spPr bwMode="auto">
              <a:xfrm>
                <a:off x="2688" y="3800"/>
                <a:ext cx="0" cy="80"/>
              </a:xfrm>
              <a:prstGeom prst="line">
                <a:avLst/>
              </a:prstGeom>
              <a:noFill/>
              <a:ln w="25400">
                <a:solidFill>
                  <a:schemeClr val="tx1"/>
                </a:solidFill>
                <a:round/>
                <a:headEnd/>
                <a:tailEnd/>
              </a:ln>
              <a:effectLst/>
            </p:spPr>
            <p:txBody>
              <a:bodyPr wrap="none" anchor="ctr"/>
              <a:lstStyle/>
              <a:p>
                <a:endParaRPr lang="en-US"/>
              </a:p>
            </p:txBody>
          </p:sp>
          <p:sp>
            <p:nvSpPr>
              <p:cNvPr id="15373" name="Line 13"/>
              <p:cNvSpPr>
                <a:spLocks noChangeShapeType="1"/>
              </p:cNvSpPr>
              <p:nvPr/>
            </p:nvSpPr>
            <p:spPr bwMode="auto">
              <a:xfrm>
                <a:off x="3264" y="3800"/>
                <a:ext cx="0" cy="80"/>
              </a:xfrm>
              <a:prstGeom prst="line">
                <a:avLst/>
              </a:prstGeom>
              <a:noFill/>
              <a:ln w="25400">
                <a:solidFill>
                  <a:schemeClr val="tx1"/>
                </a:solidFill>
                <a:round/>
                <a:headEnd/>
                <a:tailEnd/>
              </a:ln>
              <a:effectLst/>
            </p:spPr>
            <p:txBody>
              <a:bodyPr wrap="none" anchor="ctr"/>
              <a:lstStyle/>
              <a:p>
                <a:endParaRPr lang="en-US"/>
              </a:p>
            </p:txBody>
          </p:sp>
          <p:sp>
            <p:nvSpPr>
              <p:cNvPr id="15374" name="Line 14"/>
              <p:cNvSpPr>
                <a:spLocks noChangeShapeType="1"/>
              </p:cNvSpPr>
              <p:nvPr/>
            </p:nvSpPr>
            <p:spPr bwMode="auto">
              <a:xfrm>
                <a:off x="3840" y="3800"/>
                <a:ext cx="0" cy="80"/>
              </a:xfrm>
              <a:prstGeom prst="line">
                <a:avLst/>
              </a:prstGeom>
              <a:noFill/>
              <a:ln w="25400">
                <a:solidFill>
                  <a:schemeClr val="tx1"/>
                </a:solidFill>
                <a:round/>
                <a:headEnd/>
                <a:tailEnd/>
              </a:ln>
              <a:effectLst/>
            </p:spPr>
            <p:txBody>
              <a:bodyPr wrap="none" anchor="ctr"/>
              <a:lstStyle/>
              <a:p>
                <a:endParaRPr lang="en-US"/>
              </a:p>
            </p:txBody>
          </p:sp>
        </p:grpSp>
        <p:grpSp>
          <p:nvGrpSpPr>
            <p:cNvPr id="5" name="Group 25"/>
            <p:cNvGrpSpPr>
              <a:grpSpLocks/>
            </p:cNvGrpSpPr>
            <p:nvPr/>
          </p:nvGrpSpPr>
          <p:grpSpPr bwMode="auto">
            <a:xfrm>
              <a:off x="1911" y="2007"/>
              <a:ext cx="1715" cy="1534"/>
              <a:chOff x="1911" y="2007"/>
              <a:chExt cx="1715" cy="1534"/>
            </a:xfrm>
          </p:grpSpPr>
          <p:grpSp>
            <p:nvGrpSpPr>
              <p:cNvPr id="6" name="Group 20"/>
              <p:cNvGrpSpPr>
                <a:grpSpLocks/>
              </p:cNvGrpSpPr>
              <p:nvPr/>
            </p:nvGrpSpPr>
            <p:grpSpPr bwMode="auto">
              <a:xfrm>
                <a:off x="2068" y="2260"/>
                <a:ext cx="1240" cy="1048"/>
                <a:chOff x="2068" y="2260"/>
                <a:chExt cx="1240" cy="1048"/>
              </a:xfrm>
            </p:grpSpPr>
            <p:sp>
              <p:nvSpPr>
                <p:cNvPr id="15376" name="Line 16"/>
                <p:cNvSpPr>
                  <a:spLocks noChangeShapeType="1"/>
                </p:cNvSpPr>
                <p:nvPr/>
              </p:nvSpPr>
              <p:spPr bwMode="auto">
                <a:xfrm flipV="1">
                  <a:off x="2120" y="2289"/>
                  <a:ext cx="1136" cy="983"/>
                </a:xfrm>
                <a:prstGeom prst="line">
                  <a:avLst/>
                </a:prstGeom>
                <a:noFill/>
                <a:ln w="25400">
                  <a:solidFill>
                    <a:schemeClr val="tx1"/>
                  </a:solidFill>
                  <a:round/>
                  <a:headEnd/>
                  <a:tailEnd/>
                </a:ln>
                <a:effectLst/>
              </p:spPr>
              <p:txBody>
                <a:bodyPr wrap="none" anchor="ctr"/>
                <a:lstStyle/>
                <a:p>
                  <a:endParaRPr lang="en-US"/>
                </a:p>
              </p:txBody>
            </p:sp>
            <p:sp>
              <p:nvSpPr>
                <p:cNvPr id="15377" name="Oval 17"/>
                <p:cNvSpPr>
                  <a:spLocks noChangeArrowheads="1"/>
                </p:cNvSpPr>
                <p:nvPr/>
              </p:nvSpPr>
              <p:spPr bwMode="auto">
                <a:xfrm>
                  <a:off x="2068" y="3220"/>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5378" name="Oval 18"/>
                <p:cNvSpPr>
                  <a:spLocks noChangeArrowheads="1"/>
                </p:cNvSpPr>
                <p:nvPr/>
              </p:nvSpPr>
              <p:spPr bwMode="auto">
                <a:xfrm>
                  <a:off x="2644" y="2740"/>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5379" name="Oval 19"/>
                <p:cNvSpPr>
                  <a:spLocks noChangeArrowheads="1"/>
                </p:cNvSpPr>
                <p:nvPr/>
              </p:nvSpPr>
              <p:spPr bwMode="auto">
                <a:xfrm>
                  <a:off x="3220" y="2260"/>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grpSp>
          <p:sp>
            <p:nvSpPr>
              <p:cNvPr id="15381" name="Rectangle 21"/>
              <p:cNvSpPr>
                <a:spLocks noChangeArrowheads="1"/>
              </p:cNvSpPr>
              <p:nvPr/>
            </p:nvSpPr>
            <p:spPr bwMode="auto">
              <a:xfrm>
                <a:off x="1911" y="3255"/>
                <a:ext cx="253"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A</a:t>
                </a:r>
              </a:p>
            </p:txBody>
          </p:sp>
          <p:sp>
            <p:nvSpPr>
              <p:cNvPr id="15382" name="Rectangle 22"/>
              <p:cNvSpPr>
                <a:spLocks noChangeArrowheads="1"/>
              </p:cNvSpPr>
              <p:nvPr/>
            </p:nvSpPr>
            <p:spPr bwMode="auto">
              <a:xfrm>
                <a:off x="3255" y="2007"/>
                <a:ext cx="242"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B</a:t>
                </a:r>
              </a:p>
            </p:txBody>
          </p:sp>
          <p:sp>
            <p:nvSpPr>
              <p:cNvPr id="15383" name="Rectangle 23"/>
              <p:cNvSpPr>
                <a:spLocks noChangeArrowheads="1"/>
              </p:cNvSpPr>
              <p:nvPr/>
            </p:nvSpPr>
            <p:spPr bwMode="auto">
              <a:xfrm>
                <a:off x="2727" y="2727"/>
                <a:ext cx="899" cy="231"/>
              </a:xfrm>
              <a:prstGeom prst="rect">
                <a:avLst/>
              </a:prstGeom>
              <a:noFill/>
              <a:ln w="12700">
                <a:noFill/>
                <a:miter lim="800000"/>
                <a:headEnd/>
                <a:tailEnd/>
              </a:ln>
              <a:effectLst/>
            </p:spPr>
            <p:txBody>
              <a:bodyPr wrap="none" lIns="90488" tIns="44450" rIns="90488" bIns="44450">
                <a:spAutoFit/>
              </a:bodyPr>
              <a:lstStyle/>
              <a:p>
                <a:r>
                  <a:rPr lang="en-US" i="0" dirty="0">
                    <a:effectLst/>
                    <a:latin typeface="Times New Roman" charset="0"/>
                  </a:rPr>
                  <a:t>Portfolio </a:t>
                </a:r>
                <a:r>
                  <a:rPr lang="en-US" i="0" dirty="0" smtClean="0">
                    <a:effectLst/>
                    <a:latin typeface="Times New Roman" charset="0"/>
                  </a:rPr>
                  <a:t> AB</a:t>
                </a:r>
                <a:endParaRPr lang="en-US" i="0" dirty="0">
                  <a:effectLst/>
                  <a:latin typeface="Times New Roman" charset="0"/>
                </a:endParaRPr>
              </a:p>
            </p:txBody>
          </p:sp>
          <p:sp>
            <p:nvSpPr>
              <p:cNvPr id="15384" name="Line 24"/>
              <p:cNvSpPr>
                <a:spLocks noChangeShapeType="1"/>
              </p:cNvSpPr>
              <p:nvPr/>
            </p:nvSpPr>
            <p:spPr bwMode="auto">
              <a:xfrm>
                <a:off x="3360" y="2736"/>
                <a:ext cx="176" cy="0"/>
              </a:xfrm>
              <a:prstGeom prst="line">
                <a:avLst/>
              </a:prstGeom>
              <a:noFill/>
              <a:ln w="25400">
                <a:solidFill>
                  <a:schemeClr val="tx1"/>
                </a:solidFill>
                <a:round/>
                <a:headEnd/>
                <a:tailEnd/>
              </a:ln>
              <a:effectLst/>
            </p:spPr>
            <p:txBody>
              <a:bodyPr wrap="none" anchor="ctr"/>
              <a:lstStyle/>
              <a:p>
                <a:endParaRPr lang="en-US"/>
              </a:p>
            </p:txBody>
          </p:sp>
        </p:grpSp>
        <p:grpSp>
          <p:nvGrpSpPr>
            <p:cNvPr id="7" name="Group 30"/>
            <p:cNvGrpSpPr>
              <a:grpSpLocks/>
            </p:cNvGrpSpPr>
            <p:nvPr/>
          </p:nvGrpSpPr>
          <p:grpSpPr bwMode="auto">
            <a:xfrm>
              <a:off x="423" y="1767"/>
              <a:ext cx="551" cy="1726"/>
              <a:chOff x="423" y="1767"/>
              <a:chExt cx="551" cy="1726"/>
            </a:xfrm>
          </p:grpSpPr>
          <p:sp>
            <p:nvSpPr>
              <p:cNvPr id="15386" name="Rectangle 26"/>
              <p:cNvSpPr>
                <a:spLocks noChangeArrowheads="1"/>
              </p:cNvSpPr>
              <p:nvPr/>
            </p:nvSpPr>
            <p:spPr bwMode="auto">
              <a:xfrm>
                <a:off x="423" y="1767"/>
                <a:ext cx="551"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E(R</a:t>
                </a:r>
                <a:r>
                  <a:rPr lang="en-US" i="0" baseline="-25000">
                    <a:effectLst/>
                    <a:latin typeface="Times New Roman" charset="0"/>
                  </a:rPr>
                  <a:t>p</a:t>
                </a:r>
                <a:r>
                  <a:rPr lang="en-US" i="0">
                    <a:effectLst/>
                    <a:latin typeface="Times New Roman" charset="0"/>
                  </a:rPr>
                  <a:t>)</a:t>
                </a:r>
              </a:p>
            </p:txBody>
          </p:sp>
          <p:sp>
            <p:nvSpPr>
              <p:cNvPr id="15387" name="Rectangle 27"/>
              <p:cNvSpPr>
                <a:spLocks noChangeArrowheads="1"/>
              </p:cNvSpPr>
              <p:nvPr/>
            </p:nvSpPr>
            <p:spPr bwMode="auto">
              <a:xfrm>
                <a:off x="423" y="2247"/>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15%</a:t>
                </a:r>
              </a:p>
            </p:txBody>
          </p:sp>
          <p:sp>
            <p:nvSpPr>
              <p:cNvPr id="15388" name="Rectangle 28"/>
              <p:cNvSpPr>
                <a:spLocks noChangeArrowheads="1"/>
              </p:cNvSpPr>
              <p:nvPr/>
            </p:nvSpPr>
            <p:spPr bwMode="auto">
              <a:xfrm>
                <a:off x="423" y="2727"/>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10%</a:t>
                </a:r>
              </a:p>
            </p:txBody>
          </p:sp>
          <p:sp>
            <p:nvSpPr>
              <p:cNvPr id="15389" name="Rectangle 29"/>
              <p:cNvSpPr>
                <a:spLocks noChangeArrowheads="1"/>
              </p:cNvSpPr>
              <p:nvPr/>
            </p:nvSpPr>
            <p:spPr bwMode="auto">
              <a:xfrm>
                <a:off x="423" y="3207"/>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  5%</a:t>
                </a:r>
              </a:p>
            </p:txBody>
          </p:sp>
        </p:grpSp>
        <p:sp>
          <p:nvSpPr>
            <p:cNvPr id="15391" name="Rectangle 31"/>
            <p:cNvSpPr>
              <a:spLocks noChangeArrowheads="1"/>
            </p:cNvSpPr>
            <p:nvPr/>
          </p:nvSpPr>
          <p:spPr bwMode="auto">
            <a:xfrm>
              <a:off x="1383" y="3879"/>
              <a:ext cx="368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 5	10	15	20	25		</a:t>
              </a:r>
              <a:r>
                <a:rPr lang="en-US" i="0">
                  <a:effectLst/>
                  <a:latin typeface="Symbol" pitchFamily="18" charset="2"/>
                </a:rPr>
                <a:t></a:t>
              </a:r>
            </a:p>
          </p:txBody>
        </p:sp>
      </p:grpSp>
      <p:sp>
        <p:nvSpPr>
          <p:cNvPr id="34" name="Rectangle 33"/>
          <p:cNvSpPr/>
          <p:nvPr/>
        </p:nvSpPr>
        <p:spPr>
          <a:xfrm>
            <a:off x="0" y="0"/>
            <a:ext cx="9144000" cy="6858000"/>
          </a:xfrm>
          <a:prstGeom prst="rect">
            <a:avLst/>
          </a:prstGeom>
          <a:solidFill>
            <a:schemeClr val="accent6">
              <a:lumMod val="40000"/>
              <a:lumOff val="6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2"/>
          <p:cNvSpPr txBox="1">
            <a:spLocks noChangeArrowheads="1"/>
          </p:cNvSpPr>
          <p:nvPr/>
        </p:nvSpPr>
        <p:spPr>
          <a:xfrm>
            <a:off x="762000" y="228600"/>
            <a:ext cx="7772400" cy="1162050"/>
          </a:xfrm>
          <a:prstGeom prst="rect">
            <a:avLst/>
          </a:prstGeom>
          <a:noFill/>
          <a:ln/>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Markowitz Diversification (continued)</a:t>
            </a:r>
          </a:p>
        </p:txBody>
      </p:sp>
      <p:sp>
        <p:nvSpPr>
          <p:cNvPr id="10" name="Rectangle 3"/>
          <p:cNvSpPr txBox="1">
            <a:spLocks noChangeArrowheads="1"/>
          </p:cNvSpPr>
          <p:nvPr/>
        </p:nvSpPr>
        <p:spPr>
          <a:xfrm>
            <a:off x="914400" y="1676400"/>
            <a:ext cx="7772400" cy="4114800"/>
          </a:xfrm>
          <a:prstGeom prst="rect">
            <a:avLst/>
          </a:prstGeom>
          <a:noFill/>
          <a:ln/>
        </p:spPr>
        <p:txBody>
          <a:bodyPr vert="horz" lIns="91440" tIns="45720" rIns="91440" bIns="45720" rtlCol="0">
            <a:normAutofit lnSpcReduction="10000"/>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Portfolio Return of AB will always be on line AB depending on the relative fractions invested in assets A and B.</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3.  Calculating the risk of the portfolio</a:t>
            </a: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effectLst/>
                <a:uLnTx/>
                <a:uFillTx/>
                <a:latin typeface="+mn-lt"/>
                <a:ea typeface="+mn-ea"/>
                <a:cs typeface="+mn-cs"/>
              </a:rPr>
              <a:t>Consider 3 possible relationships between A and B.</a:t>
            </a:r>
          </a:p>
          <a:p>
            <a:pPr marL="914400" marR="0" lvl="2"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effectLst/>
                <a:uLnTx/>
                <a:uFillTx/>
                <a:latin typeface="+mn-lt"/>
                <a:ea typeface="+mn-ea"/>
                <a:cs typeface="+mn-cs"/>
              </a:rPr>
              <a:t>Perfect Positive Correlation</a:t>
            </a:r>
          </a:p>
          <a:p>
            <a:pPr marL="914400" marR="0" lvl="2"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effectLst/>
                <a:uLnTx/>
                <a:uFillTx/>
                <a:latin typeface="+mn-lt"/>
                <a:ea typeface="+mn-ea"/>
                <a:cs typeface="+mn-cs"/>
              </a:rPr>
              <a:t>Zero Correlation</a:t>
            </a:r>
          </a:p>
          <a:p>
            <a:pPr marL="914400" marR="0" lvl="2"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effectLst/>
                <a:uLnTx/>
                <a:uFillTx/>
                <a:latin typeface="+mn-lt"/>
                <a:ea typeface="+mn-ea"/>
                <a:cs typeface="+mn-cs"/>
              </a:rPr>
              <a:t>Perfect Negative Correlation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YSE.jpg"/>
          <p:cNvPicPr>
            <a:picLocks noChangeAspect="1"/>
          </p:cNvPicPr>
          <p:nvPr/>
        </p:nvPicPr>
        <p:blipFill>
          <a:blip r:embed="rId2" cstate="print"/>
          <a:stretch>
            <a:fillRect/>
          </a:stretch>
        </p:blipFill>
        <p:spPr>
          <a:xfrm>
            <a:off x="0" y="0"/>
            <a:ext cx="9140706"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838200" y="457200"/>
            <a:ext cx="7772400" cy="9144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Perfect Positive Correlation</a:t>
            </a:r>
          </a:p>
        </p:txBody>
      </p:sp>
      <p:sp>
        <p:nvSpPr>
          <p:cNvPr id="5" name="Rectangle 3"/>
          <p:cNvSpPr txBox="1">
            <a:spLocks noChangeArrowheads="1"/>
          </p:cNvSpPr>
          <p:nvPr/>
        </p:nvSpPr>
        <p:spPr>
          <a:xfrm>
            <a:off x="1143000" y="1828800"/>
            <a:ext cx="7391400" cy="4114800"/>
          </a:xfrm>
          <a:prstGeom prst="rect">
            <a:avLst/>
          </a:prstGeom>
          <a:no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A and B returns vary in identical pattern.  Hence, there is a linear risk-return relationship between the two assets.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normAutofit fontScale="90000"/>
          </a:bodyPr>
          <a:lstStyle/>
          <a:p>
            <a:r>
              <a:rPr lang="en-US" b="1" dirty="0"/>
              <a:t>Perfect Positive Correlation (continued)</a:t>
            </a:r>
          </a:p>
        </p:txBody>
      </p:sp>
      <p:grpSp>
        <p:nvGrpSpPr>
          <p:cNvPr id="2" name="Group 27"/>
          <p:cNvGrpSpPr>
            <a:grpSpLocks/>
          </p:cNvGrpSpPr>
          <p:nvPr/>
        </p:nvGrpSpPr>
        <p:grpSpPr bwMode="auto">
          <a:xfrm>
            <a:off x="1744663" y="2347913"/>
            <a:ext cx="5649912" cy="3806825"/>
            <a:chOff x="1099" y="1479"/>
            <a:chExt cx="3559" cy="2398"/>
          </a:xfrm>
        </p:grpSpPr>
        <p:sp>
          <p:nvSpPr>
            <p:cNvPr id="18435" name="Line 3"/>
            <p:cNvSpPr>
              <a:spLocks noChangeShapeType="1"/>
            </p:cNvSpPr>
            <p:nvPr/>
          </p:nvSpPr>
          <p:spPr bwMode="auto">
            <a:xfrm>
              <a:off x="1645" y="3552"/>
              <a:ext cx="3008" cy="0"/>
            </a:xfrm>
            <a:prstGeom prst="line">
              <a:avLst/>
            </a:prstGeom>
            <a:noFill/>
            <a:ln w="25400">
              <a:solidFill>
                <a:schemeClr val="tx1"/>
              </a:solidFill>
              <a:round/>
              <a:headEnd/>
              <a:tailEnd/>
            </a:ln>
            <a:effectLst/>
          </p:spPr>
          <p:txBody>
            <a:bodyPr wrap="none" anchor="ctr"/>
            <a:lstStyle/>
            <a:p>
              <a:endParaRPr lang="en-US"/>
            </a:p>
          </p:txBody>
        </p:sp>
        <p:sp>
          <p:nvSpPr>
            <p:cNvPr id="18436" name="Line 4"/>
            <p:cNvSpPr>
              <a:spLocks noChangeShapeType="1"/>
            </p:cNvSpPr>
            <p:nvPr/>
          </p:nvSpPr>
          <p:spPr bwMode="auto">
            <a:xfrm>
              <a:off x="2789" y="3512"/>
              <a:ext cx="0" cy="80"/>
            </a:xfrm>
            <a:prstGeom prst="line">
              <a:avLst/>
            </a:prstGeom>
            <a:noFill/>
            <a:ln w="25400">
              <a:solidFill>
                <a:schemeClr val="tx1"/>
              </a:solidFill>
              <a:round/>
              <a:headEnd/>
              <a:tailEnd/>
            </a:ln>
            <a:effectLst/>
          </p:spPr>
          <p:txBody>
            <a:bodyPr wrap="none" anchor="ctr"/>
            <a:lstStyle/>
            <a:p>
              <a:endParaRPr lang="en-US"/>
            </a:p>
          </p:txBody>
        </p:sp>
        <p:sp>
          <p:nvSpPr>
            <p:cNvPr id="18437" name="Line 5"/>
            <p:cNvSpPr>
              <a:spLocks noChangeShapeType="1"/>
            </p:cNvSpPr>
            <p:nvPr/>
          </p:nvSpPr>
          <p:spPr bwMode="auto">
            <a:xfrm>
              <a:off x="3365" y="3512"/>
              <a:ext cx="0" cy="80"/>
            </a:xfrm>
            <a:prstGeom prst="line">
              <a:avLst/>
            </a:prstGeom>
            <a:noFill/>
            <a:ln w="25400">
              <a:solidFill>
                <a:schemeClr val="tx1"/>
              </a:solidFill>
              <a:round/>
              <a:headEnd/>
              <a:tailEnd/>
            </a:ln>
            <a:effectLst/>
          </p:spPr>
          <p:txBody>
            <a:bodyPr wrap="none" anchor="ctr"/>
            <a:lstStyle/>
            <a:p>
              <a:endParaRPr lang="en-US"/>
            </a:p>
          </p:txBody>
        </p:sp>
        <p:sp>
          <p:nvSpPr>
            <p:cNvPr id="18438" name="Line 6"/>
            <p:cNvSpPr>
              <a:spLocks noChangeShapeType="1"/>
            </p:cNvSpPr>
            <p:nvPr/>
          </p:nvSpPr>
          <p:spPr bwMode="auto">
            <a:xfrm>
              <a:off x="2213" y="3512"/>
              <a:ext cx="0" cy="80"/>
            </a:xfrm>
            <a:prstGeom prst="line">
              <a:avLst/>
            </a:prstGeom>
            <a:noFill/>
            <a:ln w="25400">
              <a:solidFill>
                <a:schemeClr val="tx1"/>
              </a:solidFill>
              <a:round/>
              <a:headEnd/>
              <a:tailEnd/>
            </a:ln>
            <a:effectLst/>
          </p:spPr>
          <p:txBody>
            <a:bodyPr wrap="none" anchor="ctr"/>
            <a:lstStyle/>
            <a:p>
              <a:endParaRPr lang="en-US"/>
            </a:p>
          </p:txBody>
        </p:sp>
        <p:grpSp>
          <p:nvGrpSpPr>
            <p:cNvPr id="3" name="Group 15"/>
            <p:cNvGrpSpPr>
              <a:grpSpLocks/>
            </p:cNvGrpSpPr>
            <p:nvPr/>
          </p:nvGrpSpPr>
          <p:grpSpPr bwMode="auto">
            <a:xfrm>
              <a:off x="2156" y="1719"/>
              <a:ext cx="1586" cy="1534"/>
              <a:chOff x="2156" y="1719"/>
              <a:chExt cx="1586" cy="1534"/>
            </a:xfrm>
          </p:grpSpPr>
          <p:grpSp>
            <p:nvGrpSpPr>
              <p:cNvPr id="4" name="Group 11"/>
              <p:cNvGrpSpPr>
                <a:grpSpLocks/>
              </p:cNvGrpSpPr>
              <p:nvPr/>
            </p:nvGrpSpPr>
            <p:grpSpPr bwMode="auto">
              <a:xfrm>
                <a:off x="2313" y="1972"/>
                <a:ext cx="1240" cy="1048"/>
                <a:chOff x="2313" y="1972"/>
                <a:chExt cx="1240" cy="1048"/>
              </a:xfrm>
            </p:grpSpPr>
            <p:sp>
              <p:nvSpPr>
                <p:cNvPr id="18439" name="Line 7"/>
                <p:cNvSpPr>
                  <a:spLocks noChangeShapeType="1"/>
                </p:cNvSpPr>
                <p:nvPr/>
              </p:nvSpPr>
              <p:spPr bwMode="auto">
                <a:xfrm flipV="1">
                  <a:off x="2365" y="2001"/>
                  <a:ext cx="1136" cy="983"/>
                </a:xfrm>
                <a:prstGeom prst="line">
                  <a:avLst/>
                </a:prstGeom>
                <a:noFill/>
                <a:ln w="25400">
                  <a:solidFill>
                    <a:schemeClr val="tx1"/>
                  </a:solidFill>
                  <a:round/>
                  <a:headEnd/>
                  <a:tailEnd/>
                </a:ln>
                <a:effectLst/>
              </p:spPr>
              <p:txBody>
                <a:bodyPr wrap="none" anchor="ctr"/>
                <a:lstStyle/>
                <a:p>
                  <a:endParaRPr lang="en-US"/>
                </a:p>
              </p:txBody>
            </p:sp>
            <p:sp>
              <p:nvSpPr>
                <p:cNvPr id="18440" name="Oval 8"/>
                <p:cNvSpPr>
                  <a:spLocks noChangeArrowheads="1"/>
                </p:cNvSpPr>
                <p:nvPr/>
              </p:nvSpPr>
              <p:spPr bwMode="auto">
                <a:xfrm>
                  <a:off x="2313" y="2932"/>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8441" name="Oval 9"/>
                <p:cNvSpPr>
                  <a:spLocks noChangeArrowheads="1"/>
                </p:cNvSpPr>
                <p:nvPr/>
              </p:nvSpPr>
              <p:spPr bwMode="auto">
                <a:xfrm>
                  <a:off x="2889" y="2452"/>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8442" name="Oval 10"/>
                <p:cNvSpPr>
                  <a:spLocks noChangeArrowheads="1"/>
                </p:cNvSpPr>
                <p:nvPr/>
              </p:nvSpPr>
              <p:spPr bwMode="auto">
                <a:xfrm>
                  <a:off x="3465" y="1972"/>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grpSp>
          <p:sp>
            <p:nvSpPr>
              <p:cNvPr id="18444" name="Rectangle 12"/>
              <p:cNvSpPr>
                <a:spLocks noChangeArrowheads="1"/>
              </p:cNvSpPr>
              <p:nvPr/>
            </p:nvSpPr>
            <p:spPr bwMode="auto">
              <a:xfrm>
                <a:off x="2156" y="2967"/>
                <a:ext cx="253"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A</a:t>
                </a:r>
              </a:p>
            </p:txBody>
          </p:sp>
          <p:sp>
            <p:nvSpPr>
              <p:cNvPr id="18445" name="Rectangle 13"/>
              <p:cNvSpPr>
                <a:spLocks noChangeArrowheads="1"/>
              </p:cNvSpPr>
              <p:nvPr/>
            </p:nvSpPr>
            <p:spPr bwMode="auto">
              <a:xfrm>
                <a:off x="3500" y="1719"/>
                <a:ext cx="242"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B</a:t>
                </a:r>
              </a:p>
            </p:txBody>
          </p:sp>
          <p:sp>
            <p:nvSpPr>
              <p:cNvPr id="18446" name="Rectangle 14"/>
              <p:cNvSpPr>
                <a:spLocks noChangeArrowheads="1"/>
              </p:cNvSpPr>
              <p:nvPr/>
            </p:nvSpPr>
            <p:spPr bwMode="auto">
              <a:xfrm>
                <a:off x="2972" y="2439"/>
                <a:ext cx="381"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AB</a:t>
                </a:r>
              </a:p>
            </p:txBody>
          </p:sp>
        </p:grpSp>
        <p:grpSp>
          <p:nvGrpSpPr>
            <p:cNvPr id="5" name="Group 25"/>
            <p:cNvGrpSpPr>
              <a:grpSpLocks/>
            </p:cNvGrpSpPr>
            <p:nvPr/>
          </p:nvGrpSpPr>
          <p:grpSpPr bwMode="auto">
            <a:xfrm>
              <a:off x="1099" y="1479"/>
              <a:ext cx="578" cy="2065"/>
              <a:chOff x="1099" y="1479"/>
              <a:chExt cx="578" cy="2065"/>
            </a:xfrm>
          </p:grpSpPr>
          <p:sp>
            <p:nvSpPr>
              <p:cNvPr id="18448" name="Line 16"/>
              <p:cNvSpPr>
                <a:spLocks noChangeShapeType="1"/>
              </p:cNvSpPr>
              <p:nvPr/>
            </p:nvSpPr>
            <p:spPr bwMode="auto">
              <a:xfrm>
                <a:off x="1637" y="1544"/>
                <a:ext cx="0" cy="2000"/>
              </a:xfrm>
              <a:prstGeom prst="line">
                <a:avLst/>
              </a:prstGeom>
              <a:noFill/>
              <a:ln w="25400">
                <a:solidFill>
                  <a:schemeClr val="tx1"/>
                </a:solidFill>
                <a:round/>
                <a:headEnd/>
                <a:tailEnd/>
              </a:ln>
              <a:effectLst/>
            </p:spPr>
            <p:txBody>
              <a:bodyPr wrap="none" anchor="ctr"/>
              <a:lstStyle/>
              <a:p>
                <a:endParaRPr lang="en-US"/>
              </a:p>
            </p:txBody>
          </p:sp>
          <p:sp>
            <p:nvSpPr>
              <p:cNvPr id="18449" name="Line 17"/>
              <p:cNvSpPr>
                <a:spLocks noChangeShapeType="1"/>
              </p:cNvSpPr>
              <p:nvPr/>
            </p:nvSpPr>
            <p:spPr bwMode="auto">
              <a:xfrm>
                <a:off x="1597" y="3072"/>
                <a:ext cx="80" cy="0"/>
              </a:xfrm>
              <a:prstGeom prst="line">
                <a:avLst/>
              </a:prstGeom>
              <a:noFill/>
              <a:ln w="25400">
                <a:solidFill>
                  <a:schemeClr val="tx1"/>
                </a:solidFill>
                <a:round/>
                <a:headEnd/>
                <a:tailEnd/>
              </a:ln>
              <a:effectLst/>
            </p:spPr>
            <p:txBody>
              <a:bodyPr wrap="none" anchor="ctr"/>
              <a:lstStyle/>
              <a:p>
                <a:endParaRPr lang="en-US"/>
              </a:p>
            </p:txBody>
          </p:sp>
          <p:sp>
            <p:nvSpPr>
              <p:cNvPr id="18450" name="Line 18"/>
              <p:cNvSpPr>
                <a:spLocks noChangeShapeType="1"/>
              </p:cNvSpPr>
              <p:nvPr/>
            </p:nvSpPr>
            <p:spPr bwMode="auto">
              <a:xfrm>
                <a:off x="1597" y="2592"/>
                <a:ext cx="80" cy="0"/>
              </a:xfrm>
              <a:prstGeom prst="line">
                <a:avLst/>
              </a:prstGeom>
              <a:noFill/>
              <a:ln w="25400">
                <a:solidFill>
                  <a:schemeClr val="tx1"/>
                </a:solidFill>
                <a:round/>
                <a:headEnd/>
                <a:tailEnd/>
              </a:ln>
              <a:effectLst/>
            </p:spPr>
            <p:txBody>
              <a:bodyPr wrap="none" anchor="ctr"/>
              <a:lstStyle/>
              <a:p>
                <a:endParaRPr lang="en-US"/>
              </a:p>
            </p:txBody>
          </p:sp>
          <p:sp>
            <p:nvSpPr>
              <p:cNvPr id="18451" name="Line 19"/>
              <p:cNvSpPr>
                <a:spLocks noChangeShapeType="1"/>
              </p:cNvSpPr>
              <p:nvPr/>
            </p:nvSpPr>
            <p:spPr bwMode="auto">
              <a:xfrm>
                <a:off x="1597" y="2112"/>
                <a:ext cx="80" cy="0"/>
              </a:xfrm>
              <a:prstGeom prst="line">
                <a:avLst/>
              </a:prstGeom>
              <a:noFill/>
              <a:ln w="25400">
                <a:solidFill>
                  <a:schemeClr val="tx1"/>
                </a:solidFill>
                <a:round/>
                <a:headEnd/>
                <a:tailEnd/>
              </a:ln>
              <a:effectLst/>
            </p:spPr>
            <p:txBody>
              <a:bodyPr wrap="none" anchor="ctr"/>
              <a:lstStyle/>
              <a:p>
                <a:endParaRPr lang="en-US"/>
              </a:p>
            </p:txBody>
          </p:sp>
          <p:grpSp>
            <p:nvGrpSpPr>
              <p:cNvPr id="6" name="Group 24"/>
              <p:cNvGrpSpPr>
                <a:grpSpLocks/>
              </p:cNvGrpSpPr>
              <p:nvPr/>
            </p:nvGrpSpPr>
            <p:grpSpPr bwMode="auto">
              <a:xfrm>
                <a:off x="1099" y="1479"/>
                <a:ext cx="552" cy="1726"/>
                <a:chOff x="1099" y="1479"/>
                <a:chExt cx="552" cy="1726"/>
              </a:xfrm>
            </p:grpSpPr>
            <p:sp>
              <p:nvSpPr>
                <p:cNvPr id="18452" name="Rectangle 20"/>
                <p:cNvSpPr>
                  <a:spLocks noChangeArrowheads="1"/>
                </p:cNvSpPr>
                <p:nvPr/>
              </p:nvSpPr>
              <p:spPr bwMode="auto">
                <a:xfrm>
                  <a:off x="1100" y="1479"/>
                  <a:ext cx="551"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E(R</a:t>
                  </a:r>
                  <a:r>
                    <a:rPr lang="en-US" i="0" baseline="-25000">
                      <a:effectLst/>
                      <a:latin typeface="Times New Roman" charset="0"/>
                    </a:rPr>
                    <a:t>p</a:t>
                  </a:r>
                  <a:r>
                    <a:rPr lang="en-US" i="0">
                      <a:effectLst/>
                      <a:latin typeface="Times New Roman" charset="0"/>
                    </a:rPr>
                    <a:t>)</a:t>
                  </a:r>
                </a:p>
              </p:txBody>
            </p:sp>
            <p:sp>
              <p:nvSpPr>
                <p:cNvPr id="18453" name="Rectangle 21"/>
                <p:cNvSpPr>
                  <a:spLocks noChangeArrowheads="1"/>
                </p:cNvSpPr>
                <p:nvPr/>
              </p:nvSpPr>
              <p:spPr bwMode="auto">
                <a:xfrm>
                  <a:off x="1100" y="1959"/>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15%</a:t>
                  </a:r>
                </a:p>
              </p:txBody>
            </p:sp>
            <p:sp>
              <p:nvSpPr>
                <p:cNvPr id="18454" name="Rectangle 22"/>
                <p:cNvSpPr>
                  <a:spLocks noChangeArrowheads="1"/>
                </p:cNvSpPr>
                <p:nvPr/>
              </p:nvSpPr>
              <p:spPr bwMode="auto">
                <a:xfrm>
                  <a:off x="1099" y="2438"/>
                  <a:ext cx="468" cy="288"/>
                </a:xfrm>
                <a:prstGeom prst="rect">
                  <a:avLst/>
                </a:prstGeom>
                <a:noFill/>
                <a:ln w="12700">
                  <a:noFill/>
                  <a:miter lim="800000"/>
                  <a:headEnd/>
                  <a:tailEnd/>
                </a:ln>
                <a:effectLst/>
              </p:spPr>
              <p:txBody>
                <a:bodyPr wrap="none" anchor="ctr"/>
                <a:lstStyle/>
                <a:p>
                  <a:endParaRPr lang="en-US"/>
                </a:p>
              </p:txBody>
            </p:sp>
            <p:sp>
              <p:nvSpPr>
                <p:cNvPr id="18455" name="Rectangle 23"/>
                <p:cNvSpPr>
                  <a:spLocks noChangeArrowheads="1"/>
                </p:cNvSpPr>
                <p:nvPr/>
              </p:nvSpPr>
              <p:spPr bwMode="auto">
                <a:xfrm>
                  <a:off x="1100" y="2919"/>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  5%</a:t>
                  </a:r>
                </a:p>
              </p:txBody>
            </p:sp>
          </p:grpSp>
        </p:grpSp>
        <p:sp>
          <p:nvSpPr>
            <p:cNvPr id="18458" name="Rectangle 26"/>
            <p:cNvSpPr>
              <a:spLocks noChangeArrowheads="1"/>
            </p:cNvSpPr>
            <p:nvPr/>
          </p:nvSpPr>
          <p:spPr bwMode="auto">
            <a:xfrm>
              <a:off x="2060" y="3591"/>
              <a:ext cx="2598"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10	15	20		</a:t>
              </a:r>
              <a:r>
                <a:rPr lang="en-US" i="0">
                  <a:effectLst/>
                  <a:latin typeface="Symbol" pitchFamily="18" charset="2"/>
                </a:rPr>
                <a:t></a:t>
              </a:r>
              <a:r>
                <a:rPr lang="en-US" i="0" baseline="-25000">
                  <a:effectLst/>
                  <a:latin typeface="Times New Roman" charset="0"/>
                </a:rPr>
                <a:t>p</a:t>
              </a:r>
            </a:p>
          </p:txBody>
        </p:sp>
      </p:grpSp>
      <p:sp>
        <p:nvSpPr>
          <p:cNvPr id="28" name="Rectangle 27"/>
          <p:cNvSpPr/>
          <p:nvPr/>
        </p:nvSpPr>
        <p:spPr>
          <a:xfrm>
            <a:off x="0" y="0"/>
            <a:ext cx="9144000" cy="6858000"/>
          </a:xfrm>
          <a:prstGeom prst="rect">
            <a:avLst/>
          </a:prstGeom>
          <a:solidFill>
            <a:schemeClr val="accent6">
              <a:lumMod val="40000"/>
              <a:lumOff val="6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normAutofit fontScale="90000"/>
          </a:bodyPr>
          <a:lstStyle/>
          <a:p>
            <a:r>
              <a:rPr lang="en-US" b="1" dirty="0"/>
              <a:t>Perfect Positive Correlation (continued)</a:t>
            </a:r>
          </a:p>
        </p:txBody>
      </p:sp>
      <p:sp>
        <p:nvSpPr>
          <p:cNvPr id="19459" name="Rectangle 3"/>
          <p:cNvSpPr>
            <a:spLocks noGrp="1" noChangeArrowheads="1"/>
          </p:cNvSpPr>
          <p:nvPr>
            <p:ph type="body" idx="1"/>
          </p:nvPr>
        </p:nvSpPr>
        <p:spPr>
          <a:noFill/>
          <a:ln/>
        </p:spPr>
        <p:txBody>
          <a:bodyPr/>
          <a:lstStyle/>
          <a:p>
            <a:pPr>
              <a:buNone/>
            </a:pPr>
            <a:r>
              <a:rPr lang="en-US" b="1" dirty="0"/>
              <a:t>Therefore, the risk of portfolio AB is simply the weighted value of the two assets’ </a:t>
            </a:r>
            <a:r>
              <a:rPr lang="en-US" b="1" dirty="0">
                <a:latin typeface="Symbol" pitchFamily="18" charset="2"/>
              </a:rPr>
              <a:t></a:t>
            </a:r>
            <a:r>
              <a:rPr lang="en-US" b="1" dirty="0"/>
              <a:t>.</a:t>
            </a:r>
          </a:p>
          <a:p>
            <a:pPr lvl="1"/>
            <a:r>
              <a:rPr lang="en-US" b="1" dirty="0"/>
              <a:t>In this case:</a:t>
            </a:r>
            <a:r>
              <a:rPr lang="en-US" dirty="0"/>
              <a:t/>
            </a:r>
            <a:br>
              <a:rPr lang="en-US" dirty="0"/>
            </a:br>
            <a:r>
              <a:rPr lang="en-US" dirty="0"/>
              <a:t/>
            </a:r>
            <a:br>
              <a:rPr lang="en-US" dirty="0"/>
            </a:br>
            <a:r>
              <a:rPr lang="en-US" dirty="0">
                <a:latin typeface="Symbol" pitchFamily="18" charset="2"/>
              </a:rPr>
              <a:t></a:t>
            </a:r>
            <a:r>
              <a:rPr lang="en-US" baseline="-25000" dirty="0"/>
              <a:t>p</a:t>
            </a:r>
            <a:r>
              <a:rPr lang="en-US" dirty="0"/>
              <a:t> =    x</a:t>
            </a:r>
            <a:r>
              <a:rPr lang="en-US" baseline="-25000" dirty="0"/>
              <a:t>A</a:t>
            </a:r>
            <a:r>
              <a:rPr lang="en-US" baseline="30000" dirty="0"/>
              <a:t>2</a:t>
            </a:r>
            <a:r>
              <a:rPr lang="en-US" dirty="0"/>
              <a:t> </a:t>
            </a:r>
            <a:r>
              <a:rPr lang="en-US" dirty="0">
                <a:latin typeface="Symbol" pitchFamily="18" charset="2"/>
              </a:rPr>
              <a:t></a:t>
            </a:r>
            <a:r>
              <a:rPr lang="en-US" baseline="-25000" dirty="0"/>
              <a:t>A</a:t>
            </a:r>
            <a:r>
              <a:rPr lang="en-US" baseline="30000" dirty="0"/>
              <a:t>2</a:t>
            </a:r>
            <a:r>
              <a:rPr lang="en-US" dirty="0"/>
              <a:t> + x</a:t>
            </a:r>
            <a:r>
              <a:rPr lang="en-US" baseline="-25000" dirty="0"/>
              <a:t>B</a:t>
            </a:r>
            <a:r>
              <a:rPr lang="en-US" baseline="30000" dirty="0"/>
              <a:t>2</a:t>
            </a:r>
            <a:r>
              <a:rPr lang="en-US" dirty="0"/>
              <a:t> </a:t>
            </a:r>
            <a:r>
              <a:rPr lang="en-US" dirty="0">
                <a:latin typeface="Symbol" pitchFamily="18" charset="2"/>
              </a:rPr>
              <a:t></a:t>
            </a:r>
            <a:r>
              <a:rPr lang="en-US" baseline="-25000" dirty="0"/>
              <a:t>B</a:t>
            </a:r>
            <a:r>
              <a:rPr lang="en-US" baseline="30000" dirty="0"/>
              <a:t>2</a:t>
            </a:r>
            <a:r>
              <a:rPr lang="en-US" dirty="0"/>
              <a:t> + 2 </a:t>
            </a:r>
            <a:r>
              <a:rPr lang="en-US" dirty="0" err="1"/>
              <a:t>x</a:t>
            </a:r>
            <a:r>
              <a:rPr lang="en-US" baseline="-25000" dirty="0" err="1"/>
              <a:t>A</a:t>
            </a:r>
            <a:r>
              <a:rPr lang="en-US" dirty="0" err="1"/>
              <a:t>x</a:t>
            </a:r>
            <a:r>
              <a:rPr lang="en-US" baseline="-25000" dirty="0" err="1"/>
              <a:t>B</a:t>
            </a:r>
            <a:r>
              <a:rPr lang="en-US" dirty="0" err="1">
                <a:latin typeface="Symbol" pitchFamily="18" charset="2"/>
              </a:rPr>
              <a:t></a:t>
            </a:r>
            <a:r>
              <a:rPr lang="en-US" baseline="-25000" dirty="0" err="1"/>
              <a:t>A</a:t>
            </a:r>
            <a:r>
              <a:rPr lang="en-US" dirty="0" err="1">
                <a:latin typeface="Symbol" pitchFamily="18" charset="2"/>
              </a:rPr>
              <a:t></a:t>
            </a:r>
            <a:r>
              <a:rPr lang="en-US" baseline="-25000" dirty="0" err="1"/>
              <a:t>B</a:t>
            </a:r>
            <a:r>
              <a:rPr lang="en-US" dirty="0" err="1">
                <a:latin typeface="Symbol" pitchFamily="18" charset="2"/>
              </a:rPr>
              <a:t></a:t>
            </a:r>
            <a:r>
              <a:rPr lang="en-US" baseline="-25000" dirty="0" err="1"/>
              <a:t>AB</a:t>
            </a:r>
            <a:r>
              <a:rPr lang="en-US" dirty="0"/>
              <a:t/>
            </a:r>
            <a:br>
              <a:rPr lang="en-US" dirty="0"/>
            </a:br>
            <a:r>
              <a:rPr lang="en-US" dirty="0"/>
              <a:t/>
            </a:r>
            <a:br>
              <a:rPr lang="en-US" dirty="0"/>
            </a:br>
            <a:r>
              <a:rPr lang="en-US" dirty="0">
                <a:latin typeface="Symbol" pitchFamily="18" charset="2"/>
              </a:rPr>
              <a:t></a:t>
            </a:r>
            <a:r>
              <a:rPr lang="en-US" baseline="-25000" dirty="0"/>
              <a:t>p</a:t>
            </a:r>
            <a:r>
              <a:rPr lang="en-US" dirty="0"/>
              <a:t> =   .25(.10)</a:t>
            </a:r>
            <a:r>
              <a:rPr lang="en-US" baseline="30000" dirty="0"/>
              <a:t>2</a:t>
            </a:r>
            <a:r>
              <a:rPr lang="en-US" dirty="0"/>
              <a:t>+.25(.20)</a:t>
            </a:r>
            <a:r>
              <a:rPr lang="en-US" baseline="30000" dirty="0"/>
              <a:t>2</a:t>
            </a:r>
            <a:r>
              <a:rPr lang="en-US" dirty="0"/>
              <a:t>+2(.5)(.5)(.10)(.20)</a:t>
            </a:r>
            <a:br>
              <a:rPr lang="en-US" dirty="0"/>
            </a:br>
            <a:r>
              <a:rPr lang="en-US" dirty="0"/>
              <a:t/>
            </a:r>
            <a:br>
              <a:rPr lang="en-US" dirty="0"/>
            </a:br>
            <a:r>
              <a:rPr lang="en-US" dirty="0">
                <a:latin typeface="Symbol" pitchFamily="18" charset="2"/>
              </a:rPr>
              <a:t></a:t>
            </a:r>
            <a:r>
              <a:rPr lang="en-US" baseline="-25000" dirty="0"/>
              <a:t>p</a:t>
            </a:r>
            <a:r>
              <a:rPr lang="en-US" dirty="0"/>
              <a:t> =   .15 or 15%</a:t>
            </a:r>
          </a:p>
        </p:txBody>
      </p:sp>
      <p:grpSp>
        <p:nvGrpSpPr>
          <p:cNvPr id="2" name="Group 7"/>
          <p:cNvGrpSpPr>
            <a:grpSpLocks/>
          </p:cNvGrpSpPr>
          <p:nvPr/>
        </p:nvGrpSpPr>
        <p:grpSpPr bwMode="auto">
          <a:xfrm>
            <a:off x="1905000" y="3505200"/>
            <a:ext cx="5461000" cy="444500"/>
            <a:chOff x="1736" y="2640"/>
            <a:chExt cx="3440" cy="280"/>
          </a:xfrm>
        </p:grpSpPr>
        <p:sp>
          <p:nvSpPr>
            <p:cNvPr id="19460" name="Line 4"/>
            <p:cNvSpPr>
              <a:spLocks noChangeShapeType="1"/>
            </p:cNvSpPr>
            <p:nvPr/>
          </p:nvSpPr>
          <p:spPr bwMode="auto">
            <a:xfrm>
              <a:off x="1880" y="2640"/>
              <a:ext cx="3296" cy="0"/>
            </a:xfrm>
            <a:prstGeom prst="line">
              <a:avLst/>
            </a:prstGeom>
            <a:noFill/>
            <a:ln w="25400">
              <a:solidFill>
                <a:schemeClr val="tx1"/>
              </a:solidFill>
              <a:round/>
              <a:headEnd/>
              <a:tailEnd/>
            </a:ln>
            <a:effectLst/>
          </p:spPr>
          <p:txBody>
            <a:bodyPr wrap="none" anchor="ctr"/>
            <a:lstStyle/>
            <a:p>
              <a:endParaRPr lang="en-US"/>
            </a:p>
          </p:txBody>
        </p:sp>
        <p:sp>
          <p:nvSpPr>
            <p:cNvPr id="19461" name="Line 5"/>
            <p:cNvSpPr>
              <a:spLocks noChangeShapeType="1"/>
            </p:cNvSpPr>
            <p:nvPr/>
          </p:nvSpPr>
          <p:spPr bwMode="auto">
            <a:xfrm flipH="1">
              <a:off x="1816" y="2648"/>
              <a:ext cx="64" cy="272"/>
            </a:xfrm>
            <a:prstGeom prst="line">
              <a:avLst/>
            </a:prstGeom>
            <a:noFill/>
            <a:ln w="25400">
              <a:solidFill>
                <a:schemeClr val="tx1"/>
              </a:solidFill>
              <a:round/>
              <a:headEnd/>
              <a:tailEnd/>
            </a:ln>
            <a:effectLst/>
          </p:spPr>
          <p:txBody>
            <a:bodyPr wrap="none" anchor="ctr"/>
            <a:lstStyle/>
            <a:p>
              <a:endParaRPr lang="en-US"/>
            </a:p>
          </p:txBody>
        </p:sp>
        <p:sp>
          <p:nvSpPr>
            <p:cNvPr id="19462" name="Line 6"/>
            <p:cNvSpPr>
              <a:spLocks noChangeShapeType="1"/>
            </p:cNvSpPr>
            <p:nvPr/>
          </p:nvSpPr>
          <p:spPr bwMode="auto">
            <a:xfrm>
              <a:off x="1736" y="2840"/>
              <a:ext cx="80" cy="80"/>
            </a:xfrm>
            <a:prstGeom prst="line">
              <a:avLst/>
            </a:prstGeom>
            <a:noFill/>
            <a:ln w="25400">
              <a:solidFill>
                <a:schemeClr val="tx1"/>
              </a:solidFill>
              <a:round/>
              <a:headEnd/>
              <a:tailEnd/>
            </a:ln>
            <a:effectLst/>
          </p:spPr>
          <p:txBody>
            <a:bodyPr wrap="none" anchor="ctr"/>
            <a:lstStyle/>
            <a:p>
              <a:endParaRPr lang="en-US"/>
            </a:p>
          </p:txBody>
        </p:sp>
      </p:grpSp>
      <p:grpSp>
        <p:nvGrpSpPr>
          <p:cNvPr id="3" name="Group 11"/>
          <p:cNvGrpSpPr>
            <a:grpSpLocks/>
          </p:cNvGrpSpPr>
          <p:nvPr/>
        </p:nvGrpSpPr>
        <p:grpSpPr bwMode="auto">
          <a:xfrm>
            <a:off x="1981200" y="4419600"/>
            <a:ext cx="5486400" cy="292100"/>
            <a:chOff x="1688" y="3216"/>
            <a:chExt cx="3824" cy="184"/>
          </a:xfrm>
        </p:grpSpPr>
        <p:sp>
          <p:nvSpPr>
            <p:cNvPr id="19464" name="Line 8"/>
            <p:cNvSpPr>
              <a:spLocks noChangeShapeType="1"/>
            </p:cNvSpPr>
            <p:nvPr/>
          </p:nvSpPr>
          <p:spPr bwMode="auto">
            <a:xfrm>
              <a:off x="1840" y="3216"/>
              <a:ext cx="3672" cy="0"/>
            </a:xfrm>
            <a:prstGeom prst="line">
              <a:avLst/>
            </a:prstGeom>
            <a:noFill/>
            <a:ln w="25400">
              <a:solidFill>
                <a:schemeClr val="tx1"/>
              </a:solidFill>
              <a:round/>
              <a:headEnd/>
              <a:tailEnd/>
            </a:ln>
            <a:effectLst/>
          </p:spPr>
          <p:txBody>
            <a:bodyPr wrap="none" anchor="ctr"/>
            <a:lstStyle/>
            <a:p>
              <a:endParaRPr lang="en-US"/>
            </a:p>
          </p:txBody>
        </p:sp>
        <p:sp>
          <p:nvSpPr>
            <p:cNvPr id="19465" name="Line 9"/>
            <p:cNvSpPr>
              <a:spLocks noChangeShapeType="1"/>
            </p:cNvSpPr>
            <p:nvPr/>
          </p:nvSpPr>
          <p:spPr bwMode="auto">
            <a:xfrm flipH="1">
              <a:off x="1773" y="3224"/>
              <a:ext cx="67" cy="176"/>
            </a:xfrm>
            <a:prstGeom prst="line">
              <a:avLst/>
            </a:prstGeom>
            <a:noFill/>
            <a:ln w="25400">
              <a:solidFill>
                <a:schemeClr val="tx1"/>
              </a:solidFill>
              <a:round/>
              <a:headEnd/>
              <a:tailEnd/>
            </a:ln>
            <a:effectLst/>
          </p:spPr>
          <p:txBody>
            <a:bodyPr wrap="none" anchor="ctr"/>
            <a:lstStyle/>
            <a:p>
              <a:endParaRPr lang="en-US"/>
            </a:p>
          </p:txBody>
        </p:sp>
        <p:sp>
          <p:nvSpPr>
            <p:cNvPr id="19466" name="Line 10"/>
            <p:cNvSpPr>
              <a:spLocks noChangeShapeType="1"/>
            </p:cNvSpPr>
            <p:nvPr/>
          </p:nvSpPr>
          <p:spPr bwMode="auto">
            <a:xfrm>
              <a:off x="1688" y="3352"/>
              <a:ext cx="85" cy="48"/>
            </a:xfrm>
            <a:prstGeom prst="line">
              <a:avLst/>
            </a:prstGeom>
            <a:noFill/>
            <a:ln w="25400">
              <a:solidFill>
                <a:schemeClr val="tx1"/>
              </a:solidFill>
              <a:round/>
              <a:headEnd/>
              <a:tailEnd/>
            </a:ln>
            <a:effectLst/>
          </p:spPr>
          <p:txBody>
            <a:bodyPr wrap="none" anchor="ctr"/>
            <a:lstStyle/>
            <a:p>
              <a:endParaRPr lang="en-US"/>
            </a:p>
          </p:txBody>
        </p:sp>
      </p:grpSp>
      <p:sp>
        <p:nvSpPr>
          <p:cNvPr id="12" name="Rectangle 11"/>
          <p:cNvSpPr/>
          <p:nvPr/>
        </p:nvSpPr>
        <p:spPr>
          <a:xfrm>
            <a:off x="0" y="0"/>
            <a:ext cx="9144000" cy="7010400"/>
          </a:xfrm>
          <a:prstGeom prst="rect">
            <a:avLst/>
          </a:prstGeom>
          <a:solidFill>
            <a:schemeClr val="accent6">
              <a:lumMod val="40000"/>
              <a:lumOff val="60000"/>
              <a:alpha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228600"/>
            <a:ext cx="7772400" cy="1162050"/>
          </a:xfrm>
          <a:prstGeom prst="rect">
            <a:avLst/>
          </a:prstGeom>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Zero Correlation</a:t>
            </a:r>
          </a:p>
        </p:txBody>
      </p:sp>
      <p:sp>
        <p:nvSpPr>
          <p:cNvPr id="8" name="Rectangle 3"/>
          <p:cNvSpPr txBox="1">
            <a:spLocks noChangeArrowheads="1"/>
          </p:cNvSpPr>
          <p:nvPr/>
        </p:nvSpPr>
        <p:spPr>
          <a:xfrm>
            <a:off x="1143000" y="1828800"/>
            <a:ext cx="7086600" cy="2971800"/>
          </a:xfrm>
          <a:prstGeom prst="rect">
            <a:avLst/>
          </a:prstGeom>
          <a:noFill/>
          <a:ln/>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600" b="1" i="0" u="none" strike="noStrike" kern="1200" cap="none" spc="0" normalizeH="0" baseline="0" noProof="0" dirty="0" smtClean="0">
                <a:ln>
                  <a:noFill/>
                </a:ln>
                <a:effectLst/>
                <a:uLnTx/>
                <a:uFillTx/>
                <a:latin typeface="+mn-lt"/>
                <a:ea typeface="+mn-ea"/>
                <a:cs typeface="+mn-cs"/>
              </a:rPr>
              <a:t>A’s return is completely unrelated to B’s return.  With zero correlation, a substantial amount of risk reduction can be obtained through diversification</a:t>
            </a:r>
            <a:r>
              <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rPr>
              <a: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noFill/>
          <a:ln/>
        </p:spPr>
        <p:txBody>
          <a:bodyPr/>
          <a:lstStyle/>
          <a:p>
            <a:r>
              <a:rPr lang="en-US" b="1" dirty="0"/>
              <a:t>Zero Correlation (continued)</a:t>
            </a:r>
          </a:p>
        </p:txBody>
      </p:sp>
      <p:grpSp>
        <p:nvGrpSpPr>
          <p:cNvPr id="2" name="Group 24"/>
          <p:cNvGrpSpPr>
            <a:grpSpLocks/>
          </p:cNvGrpSpPr>
          <p:nvPr/>
        </p:nvGrpSpPr>
        <p:grpSpPr bwMode="auto">
          <a:xfrm>
            <a:off x="1433513" y="1814513"/>
            <a:ext cx="6021387" cy="3806825"/>
            <a:chOff x="903" y="1143"/>
            <a:chExt cx="3793" cy="2398"/>
          </a:xfrm>
        </p:grpSpPr>
        <p:sp>
          <p:nvSpPr>
            <p:cNvPr id="21507" name="Line 3"/>
            <p:cNvSpPr>
              <a:spLocks noChangeShapeType="1"/>
            </p:cNvSpPr>
            <p:nvPr/>
          </p:nvSpPr>
          <p:spPr bwMode="auto">
            <a:xfrm>
              <a:off x="1440" y="1208"/>
              <a:ext cx="0" cy="2000"/>
            </a:xfrm>
            <a:prstGeom prst="line">
              <a:avLst/>
            </a:prstGeom>
            <a:noFill/>
            <a:ln w="25400">
              <a:solidFill>
                <a:schemeClr val="tx1"/>
              </a:solidFill>
              <a:round/>
              <a:headEnd/>
              <a:tailEnd/>
            </a:ln>
            <a:effectLst/>
          </p:spPr>
          <p:txBody>
            <a:bodyPr wrap="none" anchor="ctr"/>
            <a:lstStyle/>
            <a:p>
              <a:endParaRPr lang="en-US"/>
            </a:p>
          </p:txBody>
        </p:sp>
        <p:sp>
          <p:nvSpPr>
            <p:cNvPr id="21508" name="Line 4"/>
            <p:cNvSpPr>
              <a:spLocks noChangeShapeType="1"/>
            </p:cNvSpPr>
            <p:nvPr/>
          </p:nvSpPr>
          <p:spPr bwMode="auto">
            <a:xfrm>
              <a:off x="1448" y="3216"/>
              <a:ext cx="3248" cy="0"/>
            </a:xfrm>
            <a:prstGeom prst="line">
              <a:avLst/>
            </a:prstGeom>
            <a:noFill/>
            <a:ln w="25400">
              <a:solidFill>
                <a:schemeClr val="tx1"/>
              </a:solidFill>
              <a:round/>
              <a:headEnd/>
              <a:tailEnd/>
            </a:ln>
            <a:effectLst/>
          </p:spPr>
          <p:txBody>
            <a:bodyPr wrap="none" anchor="ctr"/>
            <a:lstStyle/>
            <a:p>
              <a:endParaRPr lang="en-US"/>
            </a:p>
          </p:txBody>
        </p:sp>
        <p:sp>
          <p:nvSpPr>
            <p:cNvPr id="21509" name="Line 5"/>
            <p:cNvSpPr>
              <a:spLocks noChangeShapeType="1"/>
            </p:cNvSpPr>
            <p:nvPr/>
          </p:nvSpPr>
          <p:spPr bwMode="auto">
            <a:xfrm>
              <a:off x="1400" y="2736"/>
              <a:ext cx="80" cy="0"/>
            </a:xfrm>
            <a:prstGeom prst="line">
              <a:avLst/>
            </a:prstGeom>
            <a:noFill/>
            <a:ln w="25400">
              <a:solidFill>
                <a:schemeClr val="tx1"/>
              </a:solidFill>
              <a:round/>
              <a:headEnd/>
              <a:tailEnd/>
            </a:ln>
            <a:effectLst/>
          </p:spPr>
          <p:txBody>
            <a:bodyPr wrap="none" anchor="ctr"/>
            <a:lstStyle/>
            <a:p>
              <a:endParaRPr lang="en-US"/>
            </a:p>
          </p:txBody>
        </p:sp>
        <p:sp>
          <p:nvSpPr>
            <p:cNvPr id="21510" name="Line 6"/>
            <p:cNvSpPr>
              <a:spLocks noChangeShapeType="1"/>
            </p:cNvSpPr>
            <p:nvPr/>
          </p:nvSpPr>
          <p:spPr bwMode="auto">
            <a:xfrm>
              <a:off x="1400" y="2256"/>
              <a:ext cx="80" cy="0"/>
            </a:xfrm>
            <a:prstGeom prst="line">
              <a:avLst/>
            </a:prstGeom>
            <a:noFill/>
            <a:ln w="25400">
              <a:solidFill>
                <a:schemeClr val="tx1"/>
              </a:solidFill>
              <a:round/>
              <a:headEnd/>
              <a:tailEnd/>
            </a:ln>
            <a:effectLst/>
          </p:spPr>
          <p:txBody>
            <a:bodyPr wrap="none" anchor="ctr"/>
            <a:lstStyle/>
            <a:p>
              <a:endParaRPr lang="en-US"/>
            </a:p>
          </p:txBody>
        </p:sp>
        <p:sp>
          <p:nvSpPr>
            <p:cNvPr id="21511" name="Line 7"/>
            <p:cNvSpPr>
              <a:spLocks noChangeShapeType="1"/>
            </p:cNvSpPr>
            <p:nvPr/>
          </p:nvSpPr>
          <p:spPr bwMode="auto">
            <a:xfrm>
              <a:off x="1400" y="1776"/>
              <a:ext cx="80" cy="0"/>
            </a:xfrm>
            <a:prstGeom prst="line">
              <a:avLst/>
            </a:prstGeom>
            <a:noFill/>
            <a:ln w="25400">
              <a:solidFill>
                <a:schemeClr val="tx1"/>
              </a:solidFill>
              <a:round/>
              <a:headEnd/>
              <a:tailEnd/>
            </a:ln>
            <a:effectLst/>
          </p:spPr>
          <p:txBody>
            <a:bodyPr wrap="none" anchor="ctr"/>
            <a:lstStyle/>
            <a:p>
              <a:endParaRPr lang="en-US"/>
            </a:p>
          </p:txBody>
        </p:sp>
        <p:sp>
          <p:nvSpPr>
            <p:cNvPr id="21512" name="Line 8"/>
            <p:cNvSpPr>
              <a:spLocks noChangeShapeType="1"/>
            </p:cNvSpPr>
            <p:nvPr/>
          </p:nvSpPr>
          <p:spPr bwMode="auto">
            <a:xfrm>
              <a:off x="1680" y="3176"/>
              <a:ext cx="0" cy="80"/>
            </a:xfrm>
            <a:prstGeom prst="line">
              <a:avLst/>
            </a:prstGeom>
            <a:noFill/>
            <a:ln w="25400">
              <a:solidFill>
                <a:schemeClr val="tx1"/>
              </a:solidFill>
              <a:round/>
              <a:headEnd/>
              <a:tailEnd/>
            </a:ln>
            <a:effectLst/>
          </p:spPr>
          <p:txBody>
            <a:bodyPr wrap="none" anchor="ctr"/>
            <a:lstStyle/>
            <a:p>
              <a:endParaRPr lang="en-US"/>
            </a:p>
          </p:txBody>
        </p:sp>
        <p:sp>
          <p:nvSpPr>
            <p:cNvPr id="21513" name="Line 9"/>
            <p:cNvSpPr>
              <a:spLocks noChangeShapeType="1"/>
            </p:cNvSpPr>
            <p:nvPr/>
          </p:nvSpPr>
          <p:spPr bwMode="auto">
            <a:xfrm>
              <a:off x="1920" y="3176"/>
              <a:ext cx="0" cy="80"/>
            </a:xfrm>
            <a:prstGeom prst="line">
              <a:avLst/>
            </a:prstGeom>
            <a:noFill/>
            <a:ln w="25400">
              <a:solidFill>
                <a:schemeClr val="tx1"/>
              </a:solidFill>
              <a:round/>
              <a:headEnd/>
              <a:tailEnd/>
            </a:ln>
            <a:effectLst/>
          </p:spPr>
          <p:txBody>
            <a:bodyPr wrap="none" anchor="ctr"/>
            <a:lstStyle/>
            <a:p>
              <a:endParaRPr lang="en-US"/>
            </a:p>
          </p:txBody>
        </p:sp>
        <p:sp>
          <p:nvSpPr>
            <p:cNvPr id="21514" name="Line 10"/>
            <p:cNvSpPr>
              <a:spLocks noChangeShapeType="1"/>
            </p:cNvSpPr>
            <p:nvPr/>
          </p:nvSpPr>
          <p:spPr bwMode="auto">
            <a:xfrm>
              <a:off x="3936" y="3176"/>
              <a:ext cx="0" cy="80"/>
            </a:xfrm>
            <a:prstGeom prst="line">
              <a:avLst/>
            </a:prstGeom>
            <a:noFill/>
            <a:ln w="25400">
              <a:solidFill>
                <a:schemeClr val="tx1"/>
              </a:solidFill>
              <a:round/>
              <a:headEnd/>
              <a:tailEnd/>
            </a:ln>
            <a:effectLst/>
          </p:spPr>
          <p:txBody>
            <a:bodyPr wrap="none" anchor="ctr"/>
            <a:lstStyle/>
            <a:p>
              <a:endParaRPr lang="en-US"/>
            </a:p>
          </p:txBody>
        </p:sp>
        <p:sp>
          <p:nvSpPr>
            <p:cNvPr id="21515" name="Oval 11"/>
            <p:cNvSpPr>
              <a:spLocks noChangeArrowheads="1"/>
            </p:cNvSpPr>
            <p:nvPr/>
          </p:nvSpPr>
          <p:spPr bwMode="auto">
            <a:xfrm>
              <a:off x="1636" y="2740"/>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1516" name="Oval 12"/>
            <p:cNvSpPr>
              <a:spLocks noChangeArrowheads="1"/>
            </p:cNvSpPr>
            <p:nvPr/>
          </p:nvSpPr>
          <p:spPr bwMode="auto">
            <a:xfrm>
              <a:off x="1924" y="2212"/>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1517" name="Oval 13"/>
            <p:cNvSpPr>
              <a:spLocks noChangeArrowheads="1"/>
            </p:cNvSpPr>
            <p:nvPr/>
          </p:nvSpPr>
          <p:spPr bwMode="auto">
            <a:xfrm>
              <a:off x="3940" y="1684"/>
              <a:ext cx="88" cy="88"/>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21518" name="Rectangle 14"/>
            <p:cNvSpPr>
              <a:spLocks noChangeArrowheads="1"/>
            </p:cNvSpPr>
            <p:nvPr/>
          </p:nvSpPr>
          <p:spPr bwMode="auto">
            <a:xfrm>
              <a:off x="1479" y="2775"/>
              <a:ext cx="253"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A</a:t>
              </a:r>
            </a:p>
          </p:txBody>
        </p:sp>
        <p:sp>
          <p:nvSpPr>
            <p:cNvPr id="21519" name="Rectangle 15"/>
            <p:cNvSpPr>
              <a:spLocks noChangeArrowheads="1"/>
            </p:cNvSpPr>
            <p:nvPr/>
          </p:nvSpPr>
          <p:spPr bwMode="auto">
            <a:xfrm>
              <a:off x="4023" y="1479"/>
              <a:ext cx="242"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B</a:t>
              </a:r>
            </a:p>
          </p:txBody>
        </p:sp>
        <p:sp>
          <p:nvSpPr>
            <p:cNvPr id="21520" name="Rectangle 16"/>
            <p:cNvSpPr>
              <a:spLocks noChangeArrowheads="1"/>
            </p:cNvSpPr>
            <p:nvPr/>
          </p:nvSpPr>
          <p:spPr bwMode="auto">
            <a:xfrm>
              <a:off x="2007" y="2199"/>
              <a:ext cx="381"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AB</a:t>
              </a:r>
            </a:p>
          </p:txBody>
        </p:sp>
        <p:grpSp>
          <p:nvGrpSpPr>
            <p:cNvPr id="3" name="Group 21"/>
            <p:cNvGrpSpPr>
              <a:grpSpLocks/>
            </p:cNvGrpSpPr>
            <p:nvPr/>
          </p:nvGrpSpPr>
          <p:grpSpPr bwMode="auto">
            <a:xfrm>
              <a:off x="903" y="1143"/>
              <a:ext cx="551" cy="1726"/>
              <a:chOff x="903" y="1143"/>
              <a:chExt cx="551" cy="1726"/>
            </a:xfrm>
          </p:grpSpPr>
          <p:sp>
            <p:nvSpPr>
              <p:cNvPr id="21521" name="Rectangle 17"/>
              <p:cNvSpPr>
                <a:spLocks noChangeArrowheads="1"/>
              </p:cNvSpPr>
              <p:nvPr/>
            </p:nvSpPr>
            <p:spPr bwMode="auto">
              <a:xfrm>
                <a:off x="903" y="1143"/>
                <a:ext cx="551"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E(R</a:t>
                </a:r>
                <a:r>
                  <a:rPr lang="en-US" i="0" baseline="-25000">
                    <a:effectLst/>
                    <a:latin typeface="Times New Roman" charset="0"/>
                  </a:rPr>
                  <a:t>p</a:t>
                </a:r>
                <a:r>
                  <a:rPr lang="en-US" i="0">
                    <a:effectLst/>
                    <a:latin typeface="Times New Roman" charset="0"/>
                  </a:rPr>
                  <a:t>)</a:t>
                </a:r>
              </a:p>
            </p:txBody>
          </p:sp>
          <p:sp>
            <p:nvSpPr>
              <p:cNvPr id="21522" name="Rectangle 18"/>
              <p:cNvSpPr>
                <a:spLocks noChangeArrowheads="1"/>
              </p:cNvSpPr>
              <p:nvPr/>
            </p:nvSpPr>
            <p:spPr bwMode="auto">
              <a:xfrm>
                <a:off x="903" y="1623"/>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15%</a:t>
                </a:r>
              </a:p>
            </p:txBody>
          </p:sp>
          <p:sp>
            <p:nvSpPr>
              <p:cNvPr id="21523" name="Rectangle 19"/>
              <p:cNvSpPr>
                <a:spLocks noChangeArrowheads="1"/>
              </p:cNvSpPr>
              <p:nvPr/>
            </p:nvSpPr>
            <p:spPr bwMode="auto">
              <a:xfrm>
                <a:off x="903" y="2103"/>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10%</a:t>
                </a:r>
              </a:p>
            </p:txBody>
          </p:sp>
          <p:sp>
            <p:nvSpPr>
              <p:cNvPr id="21524" name="Rectangle 20"/>
              <p:cNvSpPr>
                <a:spLocks noChangeArrowheads="1"/>
              </p:cNvSpPr>
              <p:nvPr/>
            </p:nvSpPr>
            <p:spPr bwMode="auto">
              <a:xfrm>
                <a:off x="903" y="2583"/>
                <a:ext cx="466"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  5%</a:t>
                </a:r>
              </a:p>
            </p:txBody>
          </p:sp>
        </p:grpSp>
        <p:sp>
          <p:nvSpPr>
            <p:cNvPr id="21526" name="Rectangle 22"/>
            <p:cNvSpPr>
              <a:spLocks noChangeArrowheads="1"/>
            </p:cNvSpPr>
            <p:nvPr/>
          </p:nvSpPr>
          <p:spPr bwMode="auto">
            <a:xfrm>
              <a:off x="1479" y="3255"/>
              <a:ext cx="3174" cy="286"/>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 10 11.2			20	</a:t>
              </a:r>
              <a:r>
                <a:rPr lang="en-US" i="0">
                  <a:effectLst/>
                  <a:latin typeface="Symbol" pitchFamily="18" charset="2"/>
                </a:rPr>
                <a:t></a:t>
              </a:r>
              <a:r>
                <a:rPr lang="en-US" i="0" baseline="-25000">
                  <a:effectLst/>
                  <a:latin typeface="Times New Roman" charset="0"/>
                </a:rPr>
                <a:t>p</a:t>
              </a:r>
            </a:p>
          </p:txBody>
        </p:sp>
        <p:sp>
          <p:nvSpPr>
            <p:cNvPr id="21527" name="Arc 23"/>
            <p:cNvSpPr>
              <a:spLocks/>
            </p:cNvSpPr>
            <p:nvPr/>
          </p:nvSpPr>
          <p:spPr bwMode="auto">
            <a:xfrm rot="10800000">
              <a:off x="1680" y="1728"/>
              <a:ext cx="2248" cy="1048"/>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a:ln>
            <a:effectLst/>
          </p:spPr>
          <p:txBody>
            <a:bodyPr wrap="none" anchor="ctr"/>
            <a:lstStyle/>
            <a:p>
              <a:endParaRPr lang="en-US"/>
            </a:p>
          </p:txBody>
        </p:sp>
      </p:grpSp>
      <p:grpSp>
        <p:nvGrpSpPr>
          <p:cNvPr id="4" name="Group 30"/>
          <p:cNvGrpSpPr>
            <a:grpSpLocks/>
          </p:cNvGrpSpPr>
          <p:nvPr/>
        </p:nvGrpSpPr>
        <p:grpSpPr bwMode="auto">
          <a:xfrm>
            <a:off x="2590800" y="5638800"/>
            <a:ext cx="3887787" cy="1063625"/>
            <a:chOff x="1623" y="3591"/>
            <a:chExt cx="2449" cy="670"/>
          </a:xfrm>
        </p:grpSpPr>
        <p:sp>
          <p:nvSpPr>
            <p:cNvPr id="21529" name="Rectangle 25"/>
            <p:cNvSpPr>
              <a:spLocks noChangeArrowheads="1"/>
            </p:cNvSpPr>
            <p:nvPr/>
          </p:nvSpPr>
          <p:spPr bwMode="auto">
            <a:xfrm>
              <a:off x="1623" y="3591"/>
              <a:ext cx="2449" cy="670"/>
            </a:xfrm>
            <a:prstGeom prst="rect">
              <a:avLst/>
            </a:prstGeom>
            <a:noFill/>
            <a:ln w="12700">
              <a:noFill/>
              <a:miter lim="800000"/>
              <a:headEnd/>
              <a:tailEnd/>
            </a:ln>
            <a:effectLst/>
          </p:spPr>
          <p:txBody>
            <a:bodyPr wrap="none" lIns="90488" tIns="44450" rIns="90488" bIns="44450">
              <a:spAutoFit/>
            </a:bodyPr>
            <a:lstStyle/>
            <a:p>
              <a:pPr lvl="1">
                <a:spcBef>
                  <a:spcPct val="20000"/>
                </a:spcBef>
                <a:buClr>
                  <a:schemeClr val="tx2"/>
                </a:buClr>
                <a:buFontTx/>
                <a:buChar char="–"/>
              </a:pPr>
              <a:r>
                <a:rPr lang="en-US" i="0" dirty="0">
                  <a:effectLst/>
                  <a:latin typeface="Symbol" pitchFamily="18" charset="2"/>
                </a:rPr>
                <a:t></a:t>
              </a:r>
              <a:r>
                <a:rPr lang="en-US" i="0" baseline="-25000" dirty="0">
                  <a:effectLst/>
                  <a:latin typeface="Times New Roman" charset="0"/>
                </a:rPr>
                <a:t>p</a:t>
              </a:r>
              <a:r>
                <a:rPr lang="en-US" i="0" dirty="0">
                  <a:effectLst/>
                  <a:latin typeface="Times New Roman" charset="0"/>
                </a:rPr>
                <a:t> =   .25(.10)</a:t>
              </a:r>
              <a:r>
                <a:rPr lang="en-US" i="0" baseline="30000" dirty="0">
                  <a:effectLst/>
                  <a:latin typeface="Times New Roman" charset="0"/>
                </a:rPr>
                <a:t>2</a:t>
              </a:r>
              <a:r>
                <a:rPr lang="en-US" i="0" dirty="0">
                  <a:effectLst/>
                  <a:latin typeface="Times New Roman" charset="0"/>
                </a:rPr>
                <a:t>+.25(.20)</a:t>
              </a:r>
              <a:r>
                <a:rPr lang="en-US" i="0" baseline="30000" dirty="0">
                  <a:effectLst/>
                  <a:latin typeface="Times New Roman" charset="0"/>
                </a:rPr>
                <a:t>2</a:t>
              </a:r>
              <a:br>
                <a:rPr lang="en-US" i="0" baseline="30000" dirty="0">
                  <a:effectLst/>
                  <a:latin typeface="Times New Roman" charset="0"/>
                </a:rPr>
              </a:br>
              <a:r>
                <a:rPr lang="en-US" i="0" baseline="30000" dirty="0">
                  <a:effectLst/>
                  <a:latin typeface="Times New Roman" charset="0"/>
                </a:rPr>
                <a:t/>
              </a:r>
              <a:br>
                <a:rPr lang="en-US" i="0" baseline="30000" dirty="0">
                  <a:effectLst/>
                  <a:latin typeface="Times New Roman" charset="0"/>
                </a:rPr>
              </a:br>
              <a:r>
                <a:rPr lang="en-US" i="0" baseline="30000" dirty="0">
                  <a:effectLst/>
                  <a:latin typeface="Times New Roman" charset="0"/>
                </a:rPr>
                <a:t>   </a:t>
              </a:r>
              <a:r>
                <a:rPr lang="en-US" i="0" dirty="0">
                  <a:effectLst/>
                  <a:latin typeface="Symbol" pitchFamily="18" charset="2"/>
                </a:rPr>
                <a:t></a:t>
              </a:r>
              <a:r>
                <a:rPr lang="en-US" i="0" baseline="-25000" dirty="0">
                  <a:effectLst/>
                  <a:latin typeface="Times New Roman" charset="0"/>
                </a:rPr>
                <a:t>p</a:t>
              </a:r>
              <a:r>
                <a:rPr lang="en-US" i="0" dirty="0">
                  <a:effectLst/>
                  <a:latin typeface="Times New Roman" charset="0"/>
                </a:rPr>
                <a:t> </a:t>
              </a:r>
              <a:r>
                <a:rPr lang="en-US" i="0" dirty="0">
                  <a:effectLst/>
                  <a:latin typeface="Symbol" pitchFamily="18" charset="2"/>
                </a:rPr>
                <a:t></a:t>
              </a:r>
              <a:r>
                <a:rPr lang="en-US" i="0" dirty="0">
                  <a:effectLst/>
                  <a:latin typeface="Times New Roman" charset="0"/>
                </a:rPr>
                <a:t> 11.2%</a:t>
              </a:r>
            </a:p>
          </p:txBody>
        </p:sp>
        <p:grpSp>
          <p:nvGrpSpPr>
            <p:cNvPr id="5" name="Group 29"/>
            <p:cNvGrpSpPr>
              <a:grpSpLocks/>
            </p:cNvGrpSpPr>
            <p:nvPr/>
          </p:nvGrpSpPr>
          <p:grpSpPr bwMode="auto">
            <a:xfrm>
              <a:off x="2295" y="3591"/>
              <a:ext cx="1568" cy="240"/>
              <a:chOff x="2295" y="3591"/>
              <a:chExt cx="1568" cy="240"/>
            </a:xfrm>
          </p:grpSpPr>
          <p:sp>
            <p:nvSpPr>
              <p:cNvPr id="21530" name="Line 26"/>
              <p:cNvSpPr>
                <a:spLocks noChangeShapeType="1"/>
              </p:cNvSpPr>
              <p:nvPr/>
            </p:nvSpPr>
            <p:spPr bwMode="auto">
              <a:xfrm>
                <a:off x="2391" y="3591"/>
                <a:ext cx="1472" cy="0"/>
              </a:xfrm>
              <a:prstGeom prst="line">
                <a:avLst/>
              </a:prstGeom>
              <a:noFill/>
              <a:ln w="25400">
                <a:solidFill>
                  <a:schemeClr val="tx1"/>
                </a:solidFill>
                <a:round/>
                <a:headEnd/>
                <a:tailEnd/>
              </a:ln>
              <a:effectLst/>
            </p:spPr>
            <p:txBody>
              <a:bodyPr wrap="none" anchor="ctr"/>
              <a:lstStyle/>
              <a:p>
                <a:endParaRPr lang="en-US"/>
              </a:p>
            </p:txBody>
          </p:sp>
          <p:sp>
            <p:nvSpPr>
              <p:cNvPr id="21531" name="Line 27"/>
              <p:cNvSpPr>
                <a:spLocks noChangeShapeType="1"/>
              </p:cNvSpPr>
              <p:nvPr/>
            </p:nvSpPr>
            <p:spPr bwMode="auto">
              <a:xfrm flipH="1">
                <a:off x="2343" y="3591"/>
                <a:ext cx="64" cy="240"/>
              </a:xfrm>
              <a:prstGeom prst="line">
                <a:avLst/>
              </a:prstGeom>
              <a:noFill/>
              <a:ln w="25400">
                <a:solidFill>
                  <a:schemeClr val="tx1"/>
                </a:solidFill>
                <a:round/>
                <a:headEnd/>
                <a:tailEnd/>
              </a:ln>
              <a:effectLst/>
            </p:spPr>
            <p:txBody>
              <a:bodyPr wrap="none" anchor="ctr"/>
              <a:lstStyle/>
              <a:p>
                <a:endParaRPr lang="en-US"/>
              </a:p>
            </p:txBody>
          </p:sp>
          <p:sp>
            <p:nvSpPr>
              <p:cNvPr id="21532" name="Line 28"/>
              <p:cNvSpPr>
                <a:spLocks noChangeShapeType="1"/>
              </p:cNvSpPr>
              <p:nvPr/>
            </p:nvSpPr>
            <p:spPr bwMode="auto">
              <a:xfrm>
                <a:off x="2295" y="3783"/>
                <a:ext cx="48" cy="48"/>
              </a:xfrm>
              <a:prstGeom prst="line">
                <a:avLst/>
              </a:prstGeom>
              <a:noFill/>
              <a:ln w="25400">
                <a:solidFill>
                  <a:schemeClr val="tx1"/>
                </a:solidFill>
                <a:round/>
                <a:headEnd/>
                <a:tailEnd/>
              </a:ln>
              <a:effectLst/>
            </p:spPr>
            <p:txBody>
              <a:bodyPr wrap="none" anchor="ctr"/>
              <a:lstStyle/>
              <a:p>
                <a:endParaRPr lang="en-US"/>
              </a:p>
            </p:txBody>
          </p:sp>
        </p:grpSp>
      </p:grpSp>
      <p:sp>
        <p:nvSpPr>
          <p:cNvPr id="31" name="Rectangle 30"/>
          <p:cNvSpPr/>
          <p:nvPr/>
        </p:nvSpPr>
        <p:spPr>
          <a:xfrm>
            <a:off x="0" y="0"/>
            <a:ext cx="9144000" cy="6858000"/>
          </a:xfrm>
          <a:prstGeom prst="rect">
            <a:avLst/>
          </a:prstGeom>
          <a:solidFill>
            <a:schemeClr val="accent6">
              <a:lumMod val="60000"/>
              <a:lumOff val="40000"/>
              <a:alpha val="3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E-9.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685800" y="381000"/>
            <a:ext cx="7772400" cy="9144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Negative Correlation</a:t>
            </a:r>
          </a:p>
        </p:txBody>
      </p:sp>
      <p:sp>
        <p:nvSpPr>
          <p:cNvPr id="5" name="Rectangle 3"/>
          <p:cNvSpPr txBox="1">
            <a:spLocks noChangeArrowheads="1"/>
          </p:cNvSpPr>
          <p:nvPr/>
        </p:nvSpPr>
        <p:spPr>
          <a:xfrm>
            <a:off x="990600" y="1752600"/>
            <a:ext cx="7620000" cy="3352800"/>
          </a:xfrm>
          <a:prstGeom prst="rect">
            <a:avLst/>
          </a:prstGeom>
          <a:solidFill>
            <a:srgbClr val="FCD5B5">
              <a:alpha val="69804"/>
            </a:srgbClr>
          </a:solid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A’s and B’s returns vary perfectly inversely.  The portfolio variance is always at the lowest risk level regardless of proportions in each asset.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defRPr/>
            </a:pPr>
            <a:r>
              <a:rPr lang="en-US" b="1" dirty="0" smtClean="0"/>
              <a:t>Negative Correlation (continued)</a:t>
            </a:r>
          </a:p>
        </p:txBody>
      </p:sp>
      <p:grpSp>
        <p:nvGrpSpPr>
          <p:cNvPr id="2" name="Group 27"/>
          <p:cNvGrpSpPr>
            <a:grpSpLocks/>
          </p:cNvGrpSpPr>
          <p:nvPr/>
        </p:nvGrpSpPr>
        <p:grpSpPr bwMode="auto">
          <a:xfrm>
            <a:off x="1738313" y="1738313"/>
            <a:ext cx="5656262" cy="3806825"/>
            <a:chOff x="1095" y="1095"/>
            <a:chExt cx="3563" cy="2398"/>
          </a:xfrm>
        </p:grpSpPr>
        <p:sp>
          <p:nvSpPr>
            <p:cNvPr id="23555" name="Line 3"/>
            <p:cNvSpPr>
              <a:spLocks noChangeShapeType="1"/>
            </p:cNvSpPr>
            <p:nvPr/>
          </p:nvSpPr>
          <p:spPr bwMode="auto">
            <a:xfrm>
              <a:off x="1645" y="3168"/>
              <a:ext cx="3008"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56" name="Line 4"/>
            <p:cNvSpPr>
              <a:spLocks noChangeShapeType="1"/>
            </p:cNvSpPr>
            <p:nvPr/>
          </p:nvSpPr>
          <p:spPr bwMode="auto">
            <a:xfrm>
              <a:off x="2789" y="3128"/>
              <a:ext cx="0" cy="8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57" name="Line 5"/>
            <p:cNvSpPr>
              <a:spLocks noChangeShapeType="1"/>
            </p:cNvSpPr>
            <p:nvPr/>
          </p:nvSpPr>
          <p:spPr bwMode="auto">
            <a:xfrm>
              <a:off x="3941" y="3128"/>
              <a:ext cx="0" cy="8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58" name="Line 6"/>
            <p:cNvSpPr>
              <a:spLocks noChangeShapeType="1"/>
            </p:cNvSpPr>
            <p:nvPr/>
          </p:nvSpPr>
          <p:spPr bwMode="auto">
            <a:xfrm>
              <a:off x="2213" y="3128"/>
              <a:ext cx="0" cy="8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59" name="Oval 7"/>
            <p:cNvSpPr>
              <a:spLocks noChangeArrowheads="1"/>
            </p:cNvSpPr>
            <p:nvPr/>
          </p:nvSpPr>
          <p:spPr bwMode="auto">
            <a:xfrm>
              <a:off x="2745" y="2644"/>
              <a:ext cx="88" cy="88"/>
            </a:xfrm>
            <a:prstGeom prst="ellipse">
              <a:avLst/>
            </a:prstGeom>
            <a:solidFill>
              <a:schemeClr val="tx1"/>
            </a:solidFill>
            <a:ln w="127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60" name="Oval 8"/>
            <p:cNvSpPr>
              <a:spLocks noChangeArrowheads="1"/>
            </p:cNvSpPr>
            <p:nvPr/>
          </p:nvSpPr>
          <p:spPr bwMode="auto">
            <a:xfrm>
              <a:off x="2169" y="2164"/>
              <a:ext cx="88" cy="88"/>
            </a:xfrm>
            <a:prstGeom prst="ellipse">
              <a:avLst/>
            </a:prstGeom>
            <a:solidFill>
              <a:schemeClr val="tx1"/>
            </a:solidFill>
            <a:ln w="127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61" name="Oval 9"/>
            <p:cNvSpPr>
              <a:spLocks noChangeArrowheads="1"/>
            </p:cNvSpPr>
            <p:nvPr/>
          </p:nvSpPr>
          <p:spPr bwMode="auto">
            <a:xfrm>
              <a:off x="3897" y="1636"/>
              <a:ext cx="88" cy="88"/>
            </a:xfrm>
            <a:prstGeom prst="ellipse">
              <a:avLst/>
            </a:prstGeom>
            <a:solidFill>
              <a:schemeClr val="tx1"/>
            </a:solidFill>
            <a:ln w="127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1521" name="Rectangle 10"/>
            <p:cNvSpPr>
              <a:spLocks noChangeArrowheads="1"/>
            </p:cNvSpPr>
            <p:nvPr/>
          </p:nvSpPr>
          <p:spPr bwMode="auto">
            <a:xfrm>
              <a:off x="2540" y="2679"/>
              <a:ext cx="253"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A</a:t>
              </a:r>
            </a:p>
          </p:txBody>
        </p:sp>
        <p:sp>
          <p:nvSpPr>
            <p:cNvPr id="21522" name="Rectangle 11"/>
            <p:cNvSpPr>
              <a:spLocks noChangeArrowheads="1"/>
            </p:cNvSpPr>
            <p:nvPr/>
          </p:nvSpPr>
          <p:spPr bwMode="auto">
            <a:xfrm>
              <a:off x="3932" y="1383"/>
              <a:ext cx="242"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B</a:t>
              </a:r>
            </a:p>
          </p:txBody>
        </p:sp>
        <p:sp>
          <p:nvSpPr>
            <p:cNvPr id="21523" name="Rectangle 12"/>
            <p:cNvSpPr>
              <a:spLocks noChangeArrowheads="1"/>
            </p:cNvSpPr>
            <p:nvPr/>
          </p:nvSpPr>
          <p:spPr bwMode="auto">
            <a:xfrm>
              <a:off x="1868" y="1911"/>
              <a:ext cx="381"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AB</a:t>
              </a:r>
            </a:p>
          </p:txBody>
        </p:sp>
        <p:grpSp>
          <p:nvGrpSpPr>
            <p:cNvPr id="3" name="Group 22"/>
            <p:cNvGrpSpPr>
              <a:grpSpLocks/>
            </p:cNvGrpSpPr>
            <p:nvPr/>
          </p:nvGrpSpPr>
          <p:grpSpPr bwMode="auto">
            <a:xfrm>
              <a:off x="1099" y="1095"/>
              <a:ext cx="578" cy="2065"/>
              <a:chOff x="1099" y="1095"/>
              <a:chExt cx="578" cy="2065"/>
            </a:xfrm>
          </p:grpSpPr>
          <p:sp>
            <p:nvSpPr>
              <p:cNvPr id="23565" name="Line 13"/>
              <p:cNvSpPr>
                <a:spLocks noChangeShapeType="1"/>
              </p:cNvSpPr>
              <p:nvPr/>
            </p:nvSpPr>
            <p:spPr bwMode="auto">
              <a:xfrm>
                <a:off x="1637" y="1160"/>
                <a:ext cx="0" cy="200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66" name="Line 14"/>
              <p:cNvSpPr>
                <a:spLocks noChangeShapeType="1"/>
              </p:cNvSpPr>
              <p:nvPr/>
            </p:nvSpPr>
            <p:spPr bwMode="auto">
              <a:xfrm>
                <a:off x="1597" y="2688"/>
                <a:ext cx="80"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67" name="Line 15"/>
              <p:cNvSpPr>
                <a:spLocks noChangeShapeType="1"/>
              </p:cNvSpPr>
              <p:nvPr/>
            </p:nvSpPr>
            <p:spPr bwMode="auto">
              <a:xfrm>
                <a:off x="1597" y="2208"/>
                <a:ext cx="80"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68" name="Line 16"/>
              <p:cNvSpPr>
                <a:spLocks noChangeShapeType="1"/>
              </p:cNvSpPr>
              <p:nvPr/>
            </p:nvSpPr>
            <p:spPr bwMode="auto">
              <a:xfrm>
                <a:off x="1597" y="1728"/>
                <a:ext cx="80"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grpSp>
            <p:nvGrpSpPr>
              <p:cNvPr id="4" name="Group 21"/>
              <p:cNvGrpSpPr>
                <a:grpSpLocks/>
              </p:cNvGrpSpPr>
              <p:nvPr/>
            </p:nvGrpSpPr>
            <p:grpSpPr bwMode="auto">
              <a:xfrm>
                <a:off x="1099" y="1095"/>
                <a:ext cx="552" cy="1726"/>
                <a:chOff x="1099" y="1095"/>
                <a:chExt cx="552" cy="1726"/>
              </a:xfrm>
            </p:grpSpPr>
            <p:sp>
              <p:nvSpPr>
                <p:cNvPr id="21534" name="Rectangle 17"/>
                <p:cNvSpPr>
                  <a:spLocks noChangeArrowheads="1"/>
                </p:cNvSpPr>
                <p:nvPr/>
              </p:nvSpPr>
              <p:spPr bwMode="auto">
                <a:xfrm>
                  <a:off x="1100" y="1095"/>
                  <a:ext cx="551"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E(R</a:t>
                  </a:r>
                  <a:r>
                    <a:rPr lang="en-US" i="0" baseline="-25000">
                      <a:latin typeface="Times New Roman" charset="0"/>
                    </a:rPr>
                    <a:t>p</a:t>
                  </a:r>
                  <a:r>
                    <a:rPr lang="en-US" i="0">
                      <a:latin typeface="Times New Roman" charset="0"/>
                    </a:rPr>
                    <a:t>)</a:t>
                  </a:r>
                </a:p>
              </p:txBody>
            </p:sp>
            <p:sp>
              <p:nvSpPr>
                <p:cNvPr id="21535" name="Rectangle 18"/>
                <p:cNvSpPr>
                  <a:spLocks noChangeArrowheads="1"/>
                </p:cNvSpPr>
                <p:nvPr/>
              </p:nvSpPr>
              <p:spPr bwMode="auto">
                <a:xfrm>
                  <a:off x="1100" y="1575"/>
                  <a:ext cx="466"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15%</a:t>
                  </a:r>
                </a:p>
              </p:txBody>
            </p:sp>
            <p:sp>
              <p:nvSpPr>
                <p:cNvPr id="23571" name="Rectangle 19"/>
                <p:cNvSpPr>
                  <a:spLocks noChangeArrowheads="1"/>
                </p:cNvSpPr>
                <p:nvPr/>
              </p:nvSpPr>
              <p:spPr bwMode="auto">
                <a:xfrm>
                  <a:off x="1099" y="2054"/>
                  <a:ext cx="468" cy="288"/>
                </a:xfrm>
                <a:prstGeom prst="rect">
                  <a:avLst/>
                </a:prstGeom>
                <a:noFill/>
                <a:ln w="12700">
                  <a:noFill/>
                  <a:miter lim="800000"/>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1537" name="Rectangle 20"/>
                <p:cNvSpPr>
                  <a:spLocks noChangeArrowheads="1"/>
                </p:cNvSpPr>
                <p:nvPr/>
              </p:nvSpPr>
              <p:spPr bwMode="auto">
                <a:xfrm>
                  <a:off x="1100" y="2535"/>
                  <a:ext cx="466"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  5%</a:t>
                  </a:r>
                </a:p>
              </p:txBody>
            </p:sp>
          </p:grpSp>
        </p:grpSp>
        <p:sp>
          <p:nvSpPr>
            <p:cNvPr id="21525" name="Rectangle 23"/>
            <p:cNvSpPr>
              <a:spLocks noChangeArrowheads="1"/>
            </p:cNvSpPr>
            <p:nvPr/>
          </p:nvSpPr>
          <p:spPr bwMode="auto">
            <a:xfrm>
              <a:off x="2060" y="3207"/>
              <a:ext cx="2598"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 5	10		20	</a:t>
              </a:r>
              <a:r>
                <a:rPr lang="en-US" i="0">
                  <a:latin typeface="Symbol" pitchFamily="18" charset="2"/>
                </a:rPr>
                <a:t></a:t>
              </a:r>
              <a:r>
                <a:rPr lang="en-US" i="0" baseline="-25000">
                  <a:latin typeface="Times New Roman" charset="0"/>
                </a:rPr>
                <a:t>p</a:t>
              </a:r>
            </a:p>
          </p:txBody>
        </p:sp>
        <p:sp>
          <p:nvSpPr>
            <p:cNvPr id="21526" name="Rectangle 24"/>
            <p:cNvSpPr>
              <a:spLocks noChangeArrowheads="1"/>
            </p:cNvSpPr>
            <p:nvPr/>
          </p:nvSpPr>
          <p:spPr bwMode="auto">
            <a:xfrm>
              <a:off x="1095" y="2055"/>
              <a:ext cx="466"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10%</a:t>
              </a:r>
            </a:p>
          </p:txBody>
        </p:sp>
        <p:sp>
          <p:nvSpPr>
            <p:cNvPr id="23577" name="Line 25"/>
            <p:cNvSpPr>
              <a:spLocks noChangeShapeType="1"/>
            </p:cNvSpPr>
            <p:nvPr/>
          </p:nvSpPr>
          <p:spPr bwMode="auto">
            <a:xfrm flipH="1">
              <a:off x="2200" y="1688"/>
              <a:ext cx="1744" cy="512"/>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78" name="Line 26"/>
            <p:cNvSpPr>
              <a:spLocks noChangeShapeType="1"/>
            </p:cNvSpPr>
            <p:nvPr/>
          </p:nvSpPr>
          <p:spPr bwMode="auto">
            <a:xfrm>
              <a:off x="2216" y="2216"/>
              <a:ext cx="560" cy="464"/>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grpSp>
      <p:grpSp>
        <p:nvGrpSpPr>
          <p:cNvPr id="5" name="Group 33"/>
          <p:cNvGrpSpPr>
            <a:grpSpLocks/>
          </p:cNvGrpSpPr>
          <p:nvPr/>
        </p:nvGrpSpPr>
        <p:grpSpPr bwMode="auto">
          <a:xfrm>
            <a:off x="1295400" y="5562600"/>
            <a:ext cx="4811712" cy="920750"/>
            <a:chOff x="807" y="3543"/>
            <a:chExt cx="3031" cy="580"/>
          </a:xfrm>
        </p:grpSpPr>
        <p:sp>
          <p:nvSpPr>
            <p:cNvPr id="21509" name="Rectangle 28"/>
            <p:cNvSpPr>
              <a:spLocks noChangeArrowheads="1"/>
            </p:cNvSpPr>
            <p:nvPr/>
          </p:nvSpPr>
          <p:spPr bwMode="auto">
            <a:xfrm>
              <a:off x="807" y="3543"/>
              <a:ext cx="3031" cy="580"/>
            </a:xfrm>
            <a:prstGeom prst="rect">
              <a:avLst/>
            </a:prstGeom>
            <a:noFill/>
            <a:ln w="12700">
              <a:noFill/>
              <a:miter lim="800000"/>
              <a:headEnd/>
              <a:tailEnd/>
            </a:ln>
          </p:spPr>
          <p:txBody>
            <a:bodyPr wrap="none" lIns="90488" tIns="44450" rIns="90488" bIns="44450">
              <a:spAutoFit/>
            </a:bodyPr>
            <a:lstStyle/>
            <a:p>
              <a:pPr lvl="1">
                <a:spcBef>
                  <a:spcPct val="20000"/>
                </a:spcBef>
                <a:buClr>
                  <a:schemeClr val="tx2"/>
                </a:buClr>
                <a:buFontTx/>
                <a:buChar char="–"/>
              </a:pPr>
              <a:r>
                <a:rPr lang="en-US" i="0" dirty="0">
                  <a:latin typeface="Symbol" pitchFamily="18" charset="2"/>
                </a:rPr>
                <a:t></a:t>
              </a:r>
              <a:r>
                <a:rPr lang="en-US" i="0" baseline="-25000" dirty="0">
                  <a:latin typeface="Times New Roman" charset="0"/>
                </a:rPr>
                <a:t>p</a:t>
              </a:r>
              <a:r>
                <a:rPr lang="en-US" i="0" dirty="0">
                  <a:latin typeface="Times New Roman" charset="0"/>
                </a:rPr>
                <a:t> =   </a:t>
              </a:r>
              <a:r>
                <a:rPr lang="en-US" i="0" dirty="0" smtClean="0">
                  <a:latin typeface="Times New Roman" charset="0"/>
                </a:rPr>
                <a:t>. 25</a:t>
              </a:r>
              <a:r>
                <a:rPr lang="en-US" i="0" dirty="0">
                  <a:latin typeface="Times New Roman" charset="0"/>
                </a:rPr>
                <a:t>(.10)+.25(.20)+2(.5)(.10)(.20)(-1)</a:t>
              </a:r>
              <a:br>
                <a:rPr lang="en-US" i="0" dirty="0">
                  <a:latin typeface="Times New Roman" charset="0"/>
                </a:rPr>
              </a:br>
              <a:r>
                <a:rPr lang="en-US" i="0" dirty="0">
                  <a:latin typeface="Times New Roman" charset="0"/>
                </a:rPr>
                <a:t/>
              </a:r>
              <a:br>
                <a:rPr lang="en-US" i="0" dirty="0">
                  <a:latin typeface="Times New Roman" charset="0"/>
                </a:rPr>
              </a:br>
              <a:r>
                <a:rPr lang="en-US" i="0" dirty="0">
                  <a:latin typeface="Times New Roman" charset="0"/>
                </a:rPr>
                <a:t>  </a:t>
              </a:r>
              <a:r>
                <a:rPr lang="en-US" i="0" dirty="0">
                  <a:latin typeface="Symbol" pitchFamily="18" charset="2"/>
                </a:rPr>
                <a:t></a:t>
              </a:r>
              <a:r>
                <a:rPr lang="en-US" i="0" baseline="-25000" dirty="0">
                  <a:latin typeface="Times New Roman" charset="0"/>
                </a:rPr>
                <a:t>p</a:t>
              </a:r>
              <a:r>
                <a:rPr lang="en-US" i="0" dirty="0">
                  <a:latin typeface="Times New Roman" charset="0"/>
                </a:rPr>
                <a:t> =   .05 or 5%</a:t>
              </a:r>
            </a:p>
          </p:txBody>
        </p:sp>
        <p:grpSp>
          <p:nvGrpSpPr>
            <p:cNvPr id="6" name="Group 32"/>
            <p:cNvGrpSpPr>
              <a:grpSpLocks/>
            </p:cNvGrpSpPr>
            <p:nvPr/>
          </p:nvGrpSpPr>
          <p:grpSpPr bwMode="auto">
            <a:xfrm>
              <a:off x="1527" y="3543"/>
              <a:ext cx="2256" cy="240"/>
              <a:chOff x="1527" y="3543"/>
              <a:chExt cx="2256" cy="240"/>
            </a:xfrm>
          </p:grpSpPr>
          <p:sp>
            <p:nvSpPr>
              <p:cNvPr id="23581" name="Line 29"/>
              <p:cNvSpPr>
                <a:spLocks noChangeShapeType="1"/>
              </p:cNvSpPr>
              <p:nvPr/>
            </p:nvSpPr>
            <p:spPr bwMode="auto">
              <a:xfrm>
                <a:off x="1623" y="3543"/>
                <a:ext cx="2160"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82" name="Line 30"/>
              <p:cNvSpPr>
                <a:spLocks noChangeShapeType="1"/>
              </p:cNvSpPr>
              <p:nvPr/>
            </p:nvSpPr>
            <p:spPr bwMode="auto">
              <a:xfrm flipH="1">
                <a:off x="1575" y="3543"/>
                <a:ext cx="64" cy="24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83" name="Line 31"/>
              <p:cNvSpPr>
                <a:spLocks noChangeShapeType="1"/>
              </p:cNvSpPr>
              <p:nvPr/>
            </p:nvSpPr>
            <p:spPr bwMode="auto">
              <a:xfrm>
                <a:off x="1527" y="3735"/>
                <a:ext cx="48" cy="48"/>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grpSp>
      </p:grpSp>
      <p:sp>
        <p:nvSpPr>
          <p:cNvPr id="34" name="Rectangle 33"/>
          <p:cNvSpPr/>
          <p:nvPr/>
        </p:nvSpPr>
        <p:spPr>
          <a:xfrm>
            <a:off x="0" y="0"/>
            <a:ext cx="9144000" cy="6858000"/>
          </a:xfrm>
          <a:prstGeom prst="rect">
            <a:avLst/>
          </a:prstGeom>
          <a:solidFill>
            <a:srgbClr val="FCD5B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1143000" y="304800"/>
            <a:ext cx="6781800" cy="830997"/>
          </a:xfrm>
          <a:prstGeom prst="rect">
            <a:avLst/>
          </a:prstGeom>
          <a:noFill/>
        </p:spPr>
        <p:txBody>
          <a:bodyPr wrap="square" rtlCol="0">
            <a:spAutoFit/>
          </a:bodyPr>
          <a:lstStyle/>
          <a:p>
            <a:pPr algn="ctr"/>
            <a:r>
              <a:rPr lang="en-US" sz="4800" i="1" dirty="0" smtClean="0">
                <a:effectLst>
                  <a:outerShdw blurRad="38100" dist="38100" dir="2700000" algn="tl">
                    <a:srgbClr val="000000">
                      <a:alpha val="43137"/>
                    </a:srgbClr>
                  </a:outerShdw>
                </a:effectLst>
              </a:rPr>
              <a:t>Efficient Market Theory</a:t>
            </a:r>
            <a:endParaRPr lang="en-US" sz="4800" i="1" dirty="0">
              <a:effectLst>
                <a:outerShdw blurRad="38100" dist="38100" dir="2700000" algn="tl">
                  <a:srgbClr val="000000">
                    <a:alpha val="43137"/>
                  </a:srgbClr>
                </a:outerShdw>
              </a:effectLst>
            </a:endParaRPr>
          </a:p>
        </p:txBody>
      </p:sp>
      <p:sp>
        <p:nvSpPr>
          <p:cNvPr id="10" name="TextBox 9"/>
          <p:cNvSpPr txBox="1"/>
          <p:nvPr/>
        </p:nvSpPr>
        <p:spPr>
          <a:xfrm>
            <a:off x="609600" y="1524000"/>
            <a:ext cx="7924800" cy="4524315"/>
          </a:xfrm>
          <a:prstGeom prst="rect">
            <a:avLst/>
          </a:prstGeom>
          <a:noFill/>
        </p:spPr>
        <p:txBody>
          <a:bodyPr wrap="square" rtlCol="0">
            <a:spAutoFit/>
          </a:bodyPr>
          <a:lstStyle/>
          <a:p>
            <a:pPr marL="514350" indent="-514350">
              <a:buFontTx/>
              <a:buAutoNum type="romanUcPeriod"/>
            </a:pPr>
            <a:r>
              <a:rPr lang="en-US" sz="3600" dirty="0" smtClean="0"/>
              <a:t>Where did EMT come from?</a:t>
            </a:r>
          </a:p>
          <a:p>
            <a:pPr marL="514350" indent="-514350">
              <a:buAutoNum type="romanUcPeriod"/>
            </a:pPr>
            <a:r>
              <a:rPr lang="en-US" sz="3600" dirty="0" smtClean="0"/>
              <a:t>What is the Efficient Market Theory?</a:t>
            </a:r>
          </a:p>
          <a:p>
            <a:pPr marL="514350" indent="-514350">
              <a:buAutoNum type="romanUcPeriod"/>
            </a:pPr>
            <a:r>
              <a:rPr lang="en-US" sz="3600" dirty="0" smtClean="0"/>
              <a:t>What does it Imply?</a:t>
            </a:r>
          </a:p>
          <a:p>
            <a:pPr marL="514350" indent="-514350">
              <a:buAutoNum type="romanUcPeriod"/>
            </a:pPr>
            <a:r>
              <a:rPr lang="en-US" sz="3600" dirty="0" smtClean="0"/>
              <a:t>How can it be tested?</a:t>
            </a:r>
          </a:p>
          <a:p>
            <a:pPr marL="514350" indent="-514350">
              <a:buAutoNum type="romanUcPeriod"/>
            </a:pPr>
            <a:r>
              <a:rPr lang="en-US" sz="3600" dirty="0" smtClean="0"/>
              <a:t>What conclusions can we draw about market efficiency?</a:t>
            </a:r>
          </a:p>
          <a:p>
            <a:pPr marL="514350" indent="-514350">
              <a:buAutoNum type="romanUcPeriod"/>
            </a:pPr>
            <a:r>
              <a:rPr lang="en-US" sz="3600" dirty="0" smtClean="0"/>
              <a:t>How do most Institutional Investors operate?</a:t>
            </a:r>
            <a:endParaRPr lang="en-US"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1828800" y="274638"/>
            <a:ext cx="6858000" cy="1143000"/>
          </a:xfrm>
        </p:spPr>
        <p:txBody>
          <a:bodyPr/>
          <a:lstStyle/>
          <a:p>
            <a:pPr>
              <a:defRPr/>
            </a:pPr>
            <a:r>
              <a:rPr lang="en-US" i="1" u="sng" dirty="0" smtClean="0"/>
              <a:t>Efficient Frontier Graph</a:t>
            </a:r>
          </a:p>
        </p:txBody>
      </p:sp>
      <p:grpSp>
        <p:nvGrpSpPr>
          <p:cNvPr id="2" name="Group 13"/>
          <p:cNvGrpSpPr>
            <a:grpSpLocks/>
          </p:cNvGrpSpPr>
          <p:nvPr/>
        </p:nvGrpSpPr>
        <p:grpSpPr bwMode="auto">
          <a:xfrm>
            <a:off x="671513" y="1890713"/>
            <a:ext cx="6883400" cy="3517900"/>
            <a:chOff x="423" y="1191"/>
            <a:chExt cx="4336" cy="2216"/>
          </a:xfrm>
        </p:grpSpPr>
        <p:sp>
          <p:nvSpPr>
            <p:cNvPr id="25603" name="Line 3"/>
            <p:cNvSpPr>
              <a:spLocks noChangeShapeType="1"/>
            </p:cNvSpPr>
            <p:nvPr/>
          </p:nvSpPr>
          <p:spPr bwMode="auto">
            <a:xfrm>
              <a:off x="960" y="1256"/>
              <a:ext cx="0" cy="200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5604" name="Line 4"/>
            <p:cNvSpPr>
              <a:spLocks noChangeShapeType="1"/>
            </p:cNvSpPr>
            <p:nvPr/>
          </p:nvSpPr>
          <p:spPr bwMode="auto">
            <a:xfrm>
              <a:off x="968" y="3264"/>
              <a:ext cx="3104"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3558" name="Rectangle 5"/>
            <p:cNvSpPr>
              <a:spLocks noChangeArrowheads="1"/>
            </p:cNvSpPr>
            <p:nvPr/>
          </p:nvSpPr>
          <p:spPr bwMode="auto">
            <a:xfrm>
              <a:off x="423" y="1191"/>
              <a:ext cx="551"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E(R</a:t>
              </a:r>
              <a:r>
                <a:rPr lang="en-US" i="0" baseline="-25000">
                  <a:latin typeface="Times New Roman" charset="0"/>
                </a:rPr>
                <a:t>p</a:t>
              </a:r>
              <a:r>
                <a:rPr lang="en-US" i="0">
                  <a:latin typeface="Times New Roman" charset="0"/>
                </a:rPr>
                <a:t>)</a:t>
              </a:r>
            </a:p>
          </p:txBody>
        </p:sp>
        <p:sp>
          <p:nvSpPr>
            <p:cNvPr id="23559" name="Rectangle 6"/>
            <p:cNvSpPr>
              <a:spLocks noChangeArrowheads="1"/>
            </p:cNvSpPr>
            <p:nvPr/>
          </p:nvSpPr>
          <p:spPr bwMode="auto">
            <a:xfrm>
              <a:off x="4023" y="3082"/>
              <a:ext cx="325" cy="325"/>
            </a:xfrm>
            <a:prstGeom prst="rect">
              <a:avLst/>
            </a:prstGeom>
            <a:noFill/>
            <a:ln w="12700">
              <a:noFill/>
              <a:miter lim="800000"/>
              <a:headEnd/>
              <a:tailEnd/>
            </a:ln>
          </p:spPr>
          <p:txBody>
            <a:bodyPr wrap="none" lIns="90488" tIns="44450" rIns="90488" bIns="44450">
              <a:spAutoFit/>
            </a:bodyPr>
            <a:lstStyle/>
            <a:p>
              <a:pPr>
                <a:spcBef>
                  <a:spcPct val="20000"/>
                </a:spcBef>
              </a:pPr>
              <a:r>
                <a:rPr lang="en-US" sz="2800" i="0">
                  <a:latin typeface="Symbol" pitchFamily="18" charset="2"/>
                </a:rPr>
                <a:t></a:t>
              </a:r>
              <a:r>
                <a:rPr lang="en-US" sz="2800" i="0" baseline="-25000">
                  <a:latin typeface="Times New Roman" charset="0"/>
                </a:rPr>
                <a:t>p</a:t>
              </a:r>
            </a:p>
          </p:txBody>
        </p:sp>
        <p:grpSp>
          <p:nvGrpSpPr>
            <p:cNvPr id="3" name="Group 11"/>
            <p:cNvGrpSpPr>
              <a:grpSpLocks/>
            </p:cNvGrpSpPr>
            <p:nvPr/>
          </p:nvGrpSpPr>
          <p:grpSpPr bwMode="auto">
            <a:xfrm>
              <a:off x="1632" y="1497"/>
              <a:ext cx="2353" cy="1528"/>
              <a:chOff x="1632" y="1497"/>
              <a:chExt cx="2353" cy="1528"/>
            </a:xfrm>
          </p:grpSpPr>
          <p:sp>
            <p:nvSpPr>
              <p:cNvPr id="23562" name="Rectangle 7"/>
              <p:cNvSpPr>
                <a:spLocks noChangeArrowheads="1"/>
              </p:cNvSpPr>
              <p:nvPr/>
            </p:nvSpPr>
            <p:spPr bwMode="auto">
              <a:xfrm>
                <a:off x="2439" y="1815"/>
                <a:ext cx="285"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M</a:t>
                </a:r>
              </a:p>
            </p:txBody>
          </p:sp>
          <p:sp>
            <p:nvSpPr>
              <p:cNvPr id="25608" name="Arc 8"/>
              <p:cNvSpPr>
                <a:spLocks/>
              </p:cNvSpPr>
              <p:nvPr/>
            </p:nvSpPr>
            <p:spPr bwMode="auto">
              <a:xfrm>
                <a:off x="1641" y="1497"/>
                <a:ext cx="2344" cy="1288"/>
              </a:xfrm>
              <a:custGeom>
                <a:avLst/>
                <a:gdLst>
                  <a:gd name="G0" fmla="+- 21600 0 0"/>
                  <a:gd name="G1" fmla="+- 21600 0 0"/>
                  <a:gd name="G2" fmla="+- 21600 0 0"/>
                  <a:gd name="T0" fmla="*/ 0 w 21600"/>
                  <a:gd name="T1" fmla="*/ 21600 h 21600"/>
                  <a:gd name="T2" fmla="*/ 21591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74"/>
                      <a:pt x="9665" y="4"/>
                      <a:pt x="21591" y="0"/>
                    </a:cubicBezTo>
                  </a:path>
                  <a:path w="21600" h="21600" stroke="0" extrusionOk="0">
                    <a:moveTo>
                      <a:pt x="0" y="21600"/>
                    </a:moveTo>
                    <a:cubicBezTo>
                      <a:pt x="0" y="9674"/>
                      <a:pt x="9665" y="4"/>
                      <a:pt x="21591" y="0"/>
                    </a:cubicBezTo>
                    <a:lnTo>
                      <a:pt x="21600" y="21600"/>
                    </a:lnTo>
                    <a:close/>
                  </a:path>
                </a:pathLst>
              </a:custGeom>
              <a:noFill/>
              <a:ln w="254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5609" name="Oval 9"/>
              <p:cNvSpPr>
                <a:spLocks noChangeArrowheads="1"/>
              </p:cNvSpPr>
              <p:nvPr/>
            </p:nvSpPr>
            <p:spPr bwMode="auto">
              <a:xfrm>
                <a:off x="2365" y="1784"/>
                <a:ext cx="80" cy="8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5610" name="Arc 10"/>
              <p:cNvSpPr>
                <a:spLocks/>
              </p:cNvSpPr>
              <p:nvPr/>
            </p:nvSpPr>
            <p:spPr bwMode="auto">
              <a:xfrm rot="10800000">
                <a:off x="1632" y="2793"/>
                <a:ext cx="88" cy="232"/>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grpSp>
        <p:sp>
          <p:nvSpPr>
            <p:cNvPr id="23561" name="Rectangle 12"/>
            <p:cNvSpPr>
              <a:spLocks noChangeArrowheads="1"/>
            </p:cNvSpPr>
            <p:nvPr/>
          </p:nvSpPr>
          <p:spPr bwMode="auto">
            <a:xfrm>
              <a:off x="3975" y="1335"/>
              <a:ext cx="784" cy="51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Efficient</a:t>
              </a:r>
            </a:p>
            <a:p>
              <a:r>
                <a:rPr lang="en-US" i="0">
                  <a:latin typeface="Times New Roman" charset="0"/>
                </a:rPr>
                <a:t>Frontier</a:t>
              </a:r>
            </a:p>
          </p:txBody>
        </p:sp>
      </p:grpSp>
      <p:sp>
        <p:nvSpPr>
          <p:cNvPr id="14" name="Rectangle 13"/>
          <p:cNvSpPr/>
          <p:nvPr/>
        </p:nvSpPr>
        <p:spPr>
          <a:xfrm>
            <a:off x="0" y="0"/>
            <a:ext cx="9144000" cy="6858000"/>
          </a:xfrm>
          <a:prstGeom prst="rect">
            <a:avLst/>
          </a:prstGeom>
          <a:solidFill>
            <a:schemeClr val="accent6">
              <a:lumMod val="60000"/>
              <a:lumOff val="40000"/>
              <a:alpha val="3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descr="http://www.indianmoney.com/userfiles/image/bull-and-bear-480.jpg"/>
          <p:cNvPicPr>
            <a:picLocks noChangeAspect="1" noChangeArrowheads="1"/>
          </p:cNvPicPr>
          <p:nvPr/>
        </p:nvPicPr>
        <p:blipFill>
          <a:blip r:embed="rId3" cstate="print"/>
          <a:srcRect/>
          <a:stretch>
            <a:fillRect/>
          </a:stretch>
        </p:blipFill>
        <p:spPr bwMode="auto">
          <a:xfrm>
            <a:off x="-1" y="0"/>
            <a:ext cx="1942243" cy="1447800"/>
          </a:xfrm>
          <a:prstGeom prst="rect">
            <a:avLst/>
          </a:prstGeom>
          <a:noFill/>
        </p:spPr>
      </p:pic>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228600"/>
            <a:ext cx="7772400" cy="116205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Markowitz Diversification</a:t>
            </a:r>
          </a:p>
        </p:txBody>
      </p:sp>
      <p:sp>
        <p:nvSpPr>
          <p:cNvPr id="8" name="Rectangle 3"/>
          <p:cNvSpPr txBox="1">
            <a:spLocks noChangeArrowheads="1"/>
          </p:cNvSpPr>
          <p:nvPr/>
        </p:nvSpPr>
        <p:spPr>
          <a:xfrm>
            <a:off x="1143000" y="1676400"/>
            <a:ext cx="7010400" cy="4114800"/>
          </a:xfrm>
          <a:prstGeom prst="rect">
            <a:avLst/>
          </a:prstGeom>
          <a:solidFill>
            <a:srgbClr val="FCD5B5">
              <a:alpha val="69804"/>
            </a:srgbClr>
          </a:solidFill>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Although there are no securities with perfectly negative correlation, almost all assets are less than perfectly correlated.  Therefore, you can reduce total risk (</a:t>
            </a:r>
            <a:r>
              <a:rPr kumimoji="0" lang="en-US" sz="2800" b="1" i="0" u="none" strike="noStrike" kern="1200" cap="none" spc="0" normalizeH="0" baseline="0" noProof="0" dirty="0" smtClean="0">
                <a:ln>
                  <a:noFill/>
                </a:ln>
                <a:effectLst/>
                <a:uLnTx/>
                <a:uFillTx/>
                <a:latin typeface="Symbol" pitchFamily="18" charset="2"/>
                <a:ea typeface="+mn-ea"/>
                <a:cs typeface="+mn-cs"/>
              </a:rPr>
              <a:t></a:t>
            </a:r>
            <a:r>
              <a:rPr kumimoji="0" lang="en-US" sz="2800" b="1" i="0" u="none" strike="noStrike" kern="1200" cap="none" spc="0" normalizeH="0" baseline="-25000" noProof="0" dirty="0" smtClean="0">
                <a:ln>
                  <a:noFill/>
                </a:ln>
                <a:effectLst/>
                <a:uLnTx/>
                <a:uFillTx/>
                <a:latin typeface="+mn-lt"/>
                <a:ea typeface="+mn-ea"/>
                <a:cs typeface="+mn-cs"/>
              </a:rPr>
              <a:t>p</a:t>
            </a:r>
            <a:r>
              <a:rPr kumimoji="0" lang="en-US" sz="3200" b="1" i="0" u="none" strike="noStrike" kern="1200" cap="none" spc="0" normalizeH="0" baseline="0" noProof="0" dirty="0" smtClean="0">
                <a:ln>
                  <a:noFill/>
                </a:ln>
                <a:effectLst/>
                <a:uLnTx/>
                <a:uFillTx/>
                <a:latin typeface="+mn-lt"/>
                <a:ea typeface="+mn-ea"/>
                <a:cs typeface="+mn-cs"/>
              </a:rPr>
              <a:t>) through diversification.  If we consider many assets at various weights, we can generate the efficient frontier.</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E-9.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762000" y="457200"/>
            <a:ext cx="7772400" cy="93345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Efficient Frontier</a:t>
            </a:r>
          </a:p>
        </p:txBody>
      </p:sp>
      <p:sp>
        <p:nvSpPr>
          <p:cNvPr id="5" name="Rectangle 3"/>
          <p:cNvSpPr txBox="1">
            <a:spLocks noChangeArrowheads="1"/>
          </p:cNvSpPr>
          <p:nvPr/>
        </p:nvSpPr>
        <p:spPr>
          <a:xfrm>
            <a:off x="762000" y="1600200"/>
            <a:ext cx="7772400" cy="4114800"/>
          </a:xfrm>
          <a:prstGeom prst="rect">
            <a:avLst/>
          </a:prstGeom>
          <a:solidFill>
            <a:srgbClr val="FDEADA">
              <a:alpha val="80000"/>
            </a:srgbClr>
          </a:solidFill>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The Efficient Frontier represents all the dominant portfolios in risk/return space.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There is one portfolio (M) which can be considered the market portfolio if we analyze all assets in the market.  Hence, M would be a portfolio made up of assets that correspond to the real relative weights of each asset in the market.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228600"/>
            <a:ext cx="7772400" cy="116205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Efficient Frontier  (continued)</a:t>
            </a:r>
          </a:p>
        </p:txBody>
      </p:sp>
      <p:sp>
        <p:nvSpPr>
          <p:cNvPr id="8" name="Rectangle 3"/>
          <p:cNvSpPr txBox="1">
            <a:spLocks noChangeArrowheads="1"/>
          </p:cNvSpPr>
          <p:nvPr/>
        </p:nvSpPr>
        <p:spPr>
          <a:xfrm>
            <a:off x="1066800" y="1676400"/>
            <a:ext cx="6781800" cy="4114800"/>
          </a:xfrm>
          <a:prstGeom prst="rect">
            <a:avLst/>
          </a:prstGeom>
        </p:spPr>
        <p:txBody>
          <a:bodyPr vert="horz" lIns="91440" tIns="45720" rIns="91440" bIns="45720" rtlCol="0">
            <a:normAutofit/>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Assume you have 20 assets.  With the help of the computer, you can calculate all possible portfolio combinations.  The Efficient Frontier will consist of those portfolios with the highest return given the same level of risk or minimum risk given the same return (Dominance Rule)</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YSE.jpg"/>
          <p:cNvPicPr>
            <a:picLocks noChangeAspect="1"/>
          </p:cNvPicPr>
          <p:nvPr/>
        </p:nvPicPr>
        <p:blipFill>
          <a:blip r:embed="rId2" cstate="print"/>
          <a:stretch>
            <a:fillRect/>
          </a:stretch>
        </p:blipFill>
        <p:spPr>
          <a:xfrm>
            <a:off x="0" y="0"/>
            <a:ext cx="9140706"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762000" y="457200"/>
            <a:ext cx="7772400" cy="9144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Efficient Frontier (continued)</a:t>
            </a:r>
          </a:p>
        </p:txBody>
      </p:sp>
      <p:sp>
        <p:nvSpPr>
          <p:cNvPr id="5" name="Rectangle 3"/>
          <p:cNvSpPr txBox="1">
            <a:spLocks noChangeArrowheads="1"/>
          </p:cNvSpPr>
          <p:nvPr/>
        </p:nvSpPr>
        <p:spPr>
          <a:xfrm>
            <a:off x="914400" y="1828800"/>
            <a:ext cx="7772400" cy="4114800"/>
          </a:xfrm>
          <a:prstGeom prst="rect">
            <a:avLst/>
          </a:prstGeom>
        </p:spPr>
        <p:txBody>
          <a:bodyPr/>
          <a:lstStyle/>
          <a:p>
            <a:pPr marL="514350" marR="0" lvl="0" indent="-514350" algn="l" defTabSz="914400" rtl="0" eaLnBrk="1" fontAlgn="auto" latinLnBrk="0" hangingPunct="1">
              <a:lnSpc>
                <a:spcPct val="100000"/>
              </a:lnSpc>
              <a:spcBef>
                <a:spcPct val="20000"/>
              </a:spcBef>
              <a:spcAft>
                <a:spcPts val="0"/>
              </a:spcAft>
              <a:buClrTx/>
              <a:buSzTx/>
              <a:buAutoNum type="arabicPeriod" startAt="4"/>
              <a:tabLst/>
              <a:defRPr/>
            </a:pPr>
            <a:r>
              <a:rPr kumimoji="0" lang="en-US" sz="3200" b="1" i="0" u="none" strike="noStrike" kern="1200" cap="none" spc="0" normalizeH="0" baseline="0" noProof="0" dirty="0" smtClean="0">
                <a:ln>
                  <a:noFill/>
                </a:ln>
                <a:solidFill>
                  <a:schemeClr val="tx1"/>
                </a:solidFill>
                <a:effectLst/>
                <a:uLnTx/>
                <a:uFillTx/>
                <a:latin typeface="+mn-lt"/>
                <a:ea typeface="+mn-ea"/>
                <a:cs typeface="+mn-cs"/>
              </a:rPr>
              <a:t>Borrowing and lending investment funds</a:t>
            </a:r>
          </a:p>
          <a:p>
            <a:pPr marL="514350" marR="0" lvl="0" indent="-514350" algn="l" defTabSz="914400" rtl="0" eaLnBrk="1" fontAlgn="auto" latinLnBrk="0" hangingPunct="1">
              <a:lnSpc>
                <a:spcPct val="100000"/>
              </a:lnSpc>
              <a:spcBef>
                <a:spcPct val="20000"/>
              </a:spcBef>
              <a:spcAft>
                <a:spcPts val="0"/>
              </a:spcAft>
              <a:buClrTx/>
              <a:buSzTx/>
              <a:tabLst/>
              <a:defRPr/>
            </a:pPr>
            <a:r>
              <a:rPr lang="en-US" sz="3200" b="1" dirty="0" smtClean="0"/>
              <a:t>    </a:t>
            </a:r>
            <a:r>
              <a:rPr kumimoji="0" lang="en-US" sz="3200" b="1" i="0" u="none" strike="noStrike" kern="1200" cap="none" spc="0" normalizeH="0" baseline="0" noProof="0" dirty="0" smtClean="0">
                <a:ln>
                  <a:noFill/>
                </a:ln>
                <a:solidFill>
                  <a:schemeClr val="tx1"/>
                </a:solidFill>
                <a:effectLst/>
                <a:uLnTx/>
                <a:uFillTx/>
                <a:latin typeface="+mn-lt"/>
                <a:ea typeface="+mn-ea"/>
                <a:cs typeface="+mn-cs"/>
              </a:rPr>
              <a:t>  at R</a:t>
            </a:r>
            <a:r>
              <a:rPr lang="en-US" sz="3200" b="1" baseline="-25000" dirty="0" err="1" smtClean="0"/>
              <a:t>F</a:t>
            </a:r>
            <a:r>
              <a:rPr kumimoji="0" lang="en-US" sz="3200" b="1" i="0" u="none" strike="noStrike" kern="1200" cap="none" spc="0" normalizeH="0" baseline="0" noProof="0" dirty="0" smtClean="0">
                <a:ln>
                  <a:noFill/>
                </a:ln>
                <a:solidFill>
                  <a:schemeClr val="tx1"/>
                </a:solidFill>
                <a:effectLst/>
                <a:uLnTx/>
                <a:uFillTx/>
                <a:latin typeface="+mn-lt"/>
                <a:ea typeface="+mn-ea"/>
                <a:cs typeface="+mn-cs"/>
              </a:rPr>
              <a:t> to expand the Efficient Frontier.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a.  We keep part of our funds in a saving account</a:t>
            </a:r>
          </a:p>
          <a:p>
            <a:pPr marL="742950" marR="0" lvl="1" indent="-285750" algn="l" defTabSz="914400" rtl="0" eaLnBrk="1" fontAlgn="auto" latinLnBrk="0" hangingPunct="1">
              <a:lnSpc>
                <a:spcPct val="100000"/>
              </a:lnSpc>
              <a:spcBef>
                <a:spcPct val="20000"/>
              </a:spcBef>
              <a:spcAft>
                <a:spcPts val="0"/>
              </a:spcAft>
              <a:buClrTx/>
              <a:buSzTx/>
              <a:tabLst/>
              <a:defRPr/>
            </a:pPr>
            <a:r>
              <a:rPr lang="en-US" sz="2800" b="1" dirty="0" smtClean="0"/>
              <a:t>                                 </a:t>
            </a:r>
            <a:r>
              <a:rPr kumimoji="0" lang="en-US" sz="2400" b="1" i="0" u="none" strike="noStrike" kern="1200" cap="none" spc="0" normalizeH="0" baseline="0" noProof="0" dirty="0" smtClean="0">
                <a:ln>
                  <a:noFill/>
                </a:ln>
                <a:solidFill>
                  <a:schemeClr val="tx1"/>
                </a:solidFill>
                <a:effectLst/>
                <a:uLnTx/>
                <a:uFillTx/>
                <a:latin typeface="+mn-lt"/>
                <a:ea typeface="+mn-ea"/>
                <a:cs typeface="+mn-cs"/>
              </a:rPr>
              <a:t> OR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b.  We can borrow funds for a greater investment in the market portfolio</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b="1" dirty="0"/>
              <a:t>B.  Diversification</a:t>
            </a:r>
          </a:p>
        </p:txBody>
      </p:sp>
      <p:sp>
        <p:nvSpPr>
          <p:cNvPr id="10243" name="Rectangle 3"/>
          <p:cNvSpPr>
            <a:spLocks noGrp="1" noChangeArrowheads="1"/>
          </p:cNvSpPr>
          <p:nvPr>
            <p:ph type="body" idx="1"/>
          </p:nvPr>
        </p:nvSpPr>
        <p:spPr>
          <a:xfrm>
            <a:off x="1066800" y="1524000"/>
            <a:ext cx="7772400" cy="5029200"/>
          </a:xfrm>
          <a:noFill/>
          <a:ln/>
        </p:spPr>
        <p:txBody>
          <a:bodyPr/>
          <a:lstStyle/>
          <a:p>
            <a:pPr>
              <a:buNone/>
            </a:pPr>
            <a:r>
              <a:rPr lang="en-US" dirty="0"/>
              <a:t>1.  Normal Diversification</a:t>
            </a:r>
          </a:p>
          <a:p>
            <a:pPr lvl="1"/>
            <a:r>
              <a:rPr lang="en-US" dirty="0"/>
              <a:t>This occurs when the investor combines more than one (1) asset in a portfolio</a:t>
            </a:r>
          </a:p>
        </p:txBody>
      </p:sp>
      <p:sp>
        <p:nvSpPr>
          <p:cNvPr id="10244" name="Line 4"/>
          <p:cNvSpPr>
            <a:spLocks noChangeShapeType="1"/>
          </p:cNvSpPr>
          <p:nvPr/>
        </p:nvSpPr>
        <p:spPr bwMode="auto">
          <a:xfrm>
            <a:off x="1295400" y="3898900"/>
            <a:ext cx="0" cy="2413000"/>
          </a:xfrm>
          <a:prstGeom prst="line">
            <a:avLst/>
          </a:prstGeom>
          <a:noFill/>
          <a:ln w="25400">
            <a:solidFill>
              <a:schemeClr val="tx1"/>
            </a:solidFill>
            <a:round/>
            <a:headEnd/>
            <a:tailEnd/>
          </a:ln>
          <a:effectLst/>
        </p:spPr>
        <p:txBody>
          <a:bodyPr wrap="none" anchor="ctr"/>
          <a:lstStyle/>
          <a:p>
            <a:endParaRPr lang="en-US"/>
          </a:p>
        </p:txBody>
      </p:sp>
      <p:sp>
        <p:nvSpPr>
          <p:cNvPr id="10245" name="Line 5"/>
          <p:cNvSpPr>
            <a:spLocks noChangeShapeType="1"/>
          </p:cNvSpPr>
          <p:nvPr/>
        </p:nvSpPr>
        <p:spPr bwMode="auto">
          <a:xfrm>
            <a:off x="1308100" y="6324600"/>
            <a:ext cx="4851400" cy="0"/>
          </a:xfrm>
          <a:prstGeom prst="line">
            <a:avLst/>
          </a:prstGeom>
          <a:noFill/>
          <a:ln w="25400">
            <a:solidFill>
              <a:schemeClr val="tx1"/>
            </a:solidFill>
            <a:round/>
            <a:headEnd/>
            <a:tailEnd/>
          </a:ln>
          <a:effectLst/>
        </p:spPr>
        <p:txBody>
          <a:bodyPr wrap="none" anchor="ctr"/>
          <a:lstStyle/>
          <a:p>
            <a:endParaRPr lang="en-US"/>
          </a:p>
        </p:txBody>
      </p:sp>
      <p:sp>
        <p:nvSpPr>
          <p:cNvPr id="10246" name="Line 6"/>
          <p:cNvSpPr>
            <a:spLocks noChangeShapeType="1"/>
          </p:cNvSpPr>
          <p:nvPr/>
        </p:nvSpPr>
        <p:spPr bwMode="auto">
          <a:xfrm>
            <a:off x="1308100" y="5791200"/>
            <a:ext cx="4851400" cy="0"/>
          </a:xfrm>
          <a:prstGeom prst="line">
            <a:avLst/>
          </a:prstGeom>
          <a:noFill/>
          <a:ln w="25400">
            <a:solidFill>
              <a:schemeClr val="tx1"/>
            </a:solidFill>
            <a:round/>
            <a:headEnd/>
            <a:tailEnd/>
          </a:ln>
          <a:effectLst/>
        </p:spPr>
        <p:txBody>
          <a:bodyPr wrap="none" anchor="ctr"/>
          <a:lstStyle/>
          <a:p>
            <a:endParaRPr lang="en-US"/>
          </a:p>
        </p:txBody>
      </p:sp>
      <p:sp>
        <p:nvSpPr>
          <p:cNvPr id="10247" name="Arc 7"/>
          <p:cNvSpPr>
            <a:spLocks/>
          </p:cNvSpPr>
          <p:nvPr/>
        </p:nvSpPr>
        <p:spPr bwMode="auto">
          <a:xfrm rot="10800000">
            <a:off x="1371600" y="3962400"/>
            <a:ext cx="4787900" cy="17399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25400" cap="rnd">
            <a:solidFill>
              <a:schemeClr val="tx1"/>
            </a:solidFill>
            <a:round/>
            <a:headEnd/>
            <a:tailEnd/>
          </a:ln>
          <a:effectLst/>
        </p:spPr>
        <p:txBody>
          <a:bodyPr wrap="none" anchor="ctr"/>
          <a:lstStyle/>
          <a:p>
            <a:endParaRPr lang="en-US"/>
          </a:p>
        </p:txBody>
      </p:sp>
      <p:sp>
        <p:nvSpPr>
          <p:cNvPr id="10248" name="Line 8"/>
          <p:cNvSpPr>
            <a:spLocks noChangeShapeType="1"/>
          </p:cNvSpPr>
          <p:nvPr/>
        </p:nvSpPr>
        <p:spPr bwMode="auto">
          <a:xfrm>
            <a:off x="1447800" y="6261100"/>
            <a:ext cx="0" cy="127000"/>
          </a:xfrm>
          <a:prstGeom prst="line">
            <a:avLst/>
          </a:prstGeom>
          <a:noFill/>
          <a:ln w="25400">
            <a:solidFill>
              <a:schemeClr val="tx1"/>
            </a:solidFill>
            <a:round/>
            <a:headEnd/>
            <a:tailEnd/>
          </a:ln>
          <a:effectLst/>
        </p:spPr>
        <p:txBody>
          <a:bodyPr wrap="none" anchor="ctr"/>
          <a:lstStyle/>
          <a:p>
            <a:endParaRPr lang="en-US"/>
          </a:p>
        </p:txBody>
      </p:sp>
      <p:sp>
        <p:nvSpPr>
          <p:cNvPr id="10249" name="Line 9"/>
          <p:cNvSpPr>
            <a:spLocks noChangeShapeType="1"/>
          </p:cNvSpPr>
          <p:nvPr/>
        </p:nvSpPr>
        <p:spPr bwMode="auto">
          <a:xfrm>
            <a:off x="1981200" y="6261100"/>
            <a:ext cx="0" cy="127000"/>
          </a:xfrm>
          <a:prstGeom prst="line">
            <a:avLst/>
          </a:prstGeom>
          <a:noFill/>
          <a:ln w="25400">
            <a:solidFill>
              <a:schemeClr val="tx1"/>
            </a:solidFill>
            <a:round/>
            <a:headEnd/>
            <a:tailEnd/>
          </a:ln>
          <a:effectLst/>
        </p:spPr>
        <p:txBody>
          <a:bodyPr wrap="none" anchor="ctr"/>
          <a:lstStyle/>
          <a:p>
            <a:endParaRPr lang="en-US"/>
          </a:p>
        </p:txBody>
      </p:sp>
      <p:sp>
        <p:nvSpPr>
          <p:cNvPr id="10250" name="Line 10"/>
          <p:cNvSpPr>
            <a:spLocks noChangeShapeType="1"/>
          </p:cNvSpPr>
          <p:nvPr/>
        </p:nvSpPr>
        <p:spPr bwMode="auto">
          <a:xfrm>
            <a:off x="2667000" y="6261100"/>
            <a:ext cx="0" cy="127000"/>
          </a:xfrm>
          <a:prstGeom prst="line">
            <a:avLst/>
          </a:prstGeom>
          <a:noFill/>
          <a:ln w="25400">
            <a:solidFill>
              <a:schemeClr val="tx1"/>
            </a:solidFill>
            <a:round/>
            <a:headEnd/>
            <a:tailEnd/>
          </a:ln>
          <a:effectLst/>
        </p:spPr>
        <p:txBody>
          <a:bodyPr wrap="none" anchor="ctr"/>
          <a:lstStyle/>
          <a:p>
            <a:endParaRPr lang="en-US"/>
          </a:p>
        </p:txBody>
      </p:sp>
      <p:sp>
        <p:nvSpPr>
          <p:cNvPr id="10251" name="Line 11"/>
          <p:cNvSpPr>
            <a:spLocks noChangeShapeType="1"/>
          </p:cNvSpPr>
          <p:nvPr/>
        </p:nvSpPr>
        <p:spPr bwMode="auto">
          <a:xfrm>
            <a:off x="4038600" y="6261100"/>
            <a:ext cx="0" cy="127000"/>
          </a:xfrm>
          <a:prstGeom prst="line">
            <a:avLst/>
          </a:prstGeom>
          <a:noFill/>
          <a:ln w="25400">
            <a:solidFill>
              <a:schemeClr val="tx1"/>
            </a:solidFill>
            <a:round/>
            <a:headEnd/>
            <a:tailEnd/>
          </a:ln>
          <a:effectLst/>
        </p:spPr>
        <p:txBody>
          <a:bodyPr wrap="none" anchor="ctr"/>
          <a:lstStyle/>
          <a:p>
            <a:endParaRPr lang="en-US"/>
          </a:p>
        </p:txBody>
      </p:sp>
      <p:sp>
        <p:nvSpPr>
          <p:cNvPr id="10252" name="Line 12"/>
          <p:cNvSpPr>
            <a:spLocks noChangeShapeType="1"/>
          </p:cNvSpPr>
          <p:nvPr/>
        </p:nvSpPr>
        <p:spPr bwMode="auto">
          <a:xfrm>
            <a:off x="5410200" y="6261100"/>
            <a:ext cx="0" cy="127000"/>
          </a:xfrm>
          <a:prstGeom prst="line">
            <a:avLst/>
          </a:prstGeom>
          <a:noFill/>
          <a:ln w="25400">
            <a:solidFill>
              <a:schemeClr val="tx1"/>
            </a:solidFill>
            <a:round/>
            <a:headEnd/>
            <a:tailEnd/>
          </a:ln>
          <a:effectLst/>
        </p:spPr>
        <p:txBody>
          <a:bodyPr wrap="none" anchor="ctr"/>
          <a:lstStyle/>
          <a:p>
            <a:endParaRPr lang="en-US"/>
          </a:p>
        </p:txBody>
      </p:sp>
      <p:sp>
        <p:nvSpPr>
          <p:cNvPr id="10253" name="Rectangle 13"/>
          <p:cNvSpPr>
            <a:spLocks noChangeArrowheads="1"/>
          </p:cNvSpPr>
          <p:nvPr/>
        </p:nvSpPr>
        <p:spPr bwMode="auto">
          <a:xfrm>
            <a:off x="1357313" y="6356350"/>
            <a:ext cx="307975" cy="393700"/>
          </a:xfrm>
          <a:prstGeom prst="rect">
            <a:avLst/>
          </a:prstGeom>
          <a:noFill/>
          <a:ln w="12700">
            <a:noFill/>
            <a:miter lim="800000"/>
            <a:headEnd/>
            <a:tailEnd/>
          </a:ln>
          <a:effectLst/>
        </p:spPr>
        <p:txBody>
          <a:bodyPr wrap="none" lIns="90488" tIns="44450" rIns="90488" bIns="44450">
            <a:spAutoFit/>
          </a:bodyPr>
          <a:lstStyle/>
          <a:p>
            <a:r>
              <a:rPr lang="en-US" sz="2000" b="1" i="0">
                <a:effectLst/>
                <a:latin typeface="Times New Roman" charset="0"/>
              </a:rPr>
              <a:t>1</a:t>
            </a:r>
          </a:p>
        </p:txBody>
      </p:sp>
      <p:sp>
        <p:nvSpPr>
          <p:cNvPr id="10254" name="Rectangle 14"/>
          <p:cNvSpPr>
            <a:spLocks noChangeArrowheads="1"/>
          </p:cNvSpPr>
          <p:nvPr/>
        </p:nvSpPr>
        <p:spPr bwMode="auto">
          <a:xfrm>
            <a:off x="1814513" y="6356350"/>
            <a:ext cx="307975" cy="393700"/>
          </a:xfrm>
          <a:prstGeom prst="rect">
            <a:avLst/>
          </a:prstGeom>
          <a:noFill/>
          <a:ln w="12700">
            <a:noFill/>
            <a:miter lim="800000"/>
            <a:headEnd/>
            <a:tailEnd/>
          </a:ln>
          <a:effectLst/>
        </p:spPr>
        <p:txBody>
          <a:bodyPr wrap="none" lIns="90488" tIns="44450" rIns="90488" bIns="44450">
            <a:spAutoFit/>
          </a:bodyPr>
          <a:lstStyle/>
          <a:p>
            <a:r>
              <a:rPr lang="en-US" sz="2000" b="1" i="0">
                <a:effectLst/>
                <a:latin typeface="Times New Roman" charset="0"/>
              </a:rPr>
              <a:t>5</a:t>
            </a:r>
          </a:p>
        </p:txBody>
      </p:sp>
      <p:sp>
        <p:nvSpPr>
          <p:cNvPr id="10255" name="Rectangle 15"/>
          <p:cNvSpPr>
            <a:spLocks noChangeArrowheads="1"/>
          </p:cNvSpPr>
          <p:nvPr/>
        </p:nvSpPr>
        <p:spPr bwMode="auto">
          <a:xfrm>
            <a:off x="2500313" y="6356350"/>
            <a:ext cx="434975" cy="393700"/>
          </a:xfrm>
          <a:prstGeom prst="rect">
            <a:avLst/>
          </a:prstGeom>
          <a:noFill/>
          <a:ln w="12700">
            <a:noFill/>
            <a:miter lim="800000"/>
            <a:headEnd/>
            <a:tailEnd/>
          </a:ln>
          <a:effectLst/>
        </p:spPr>
        <p:txBody>
          <a:bodyPr wrap="none" lIns="90488" tIns="44450" rIns="90488" bIns="44450">
            <a:spAutoFit/>
          </a:bodyPr>
          <a:lstStyle/>
          <a:p>
            <a:r>
              <a:rPr lang="en-US" sz="2000" b="1" i="0">
                <a:effectLst/>
                <a:latin typeface="Times New Roman" charset="0"/>
              </a:rPr>
              <a:t>10</a:t>
            </a:r>
          </a:p>
        </p:txBody>
      </p:sp>
      <p:sp>
        <p:nvSpPr>
          <p:cNvPr id="10256" name="Rectangle 16"/>
          <p:cNvSpPr>
            <a:spLocks noChangeArrowheads="1"/>
          </p:cNvSpPr>
          <p:nvPr/>
        </p:nvSpPr>
        <p:spPr bwMode="auto">
          <a:xfrm>
            <a:off x="3871913" y="6356350"/>
            <a:ext cx="434975" cy="393700"/>
          </a:xfrm>
          <a:prstGeom prst="rect">
            <a:avLst/>
          </a:prstGeom>
          <a:noFill/>
          <a:ln w="12700">
            <a:noFill/>
            <a:miter lim="800000"/>
            <a:headEnd/>
            <a:tailEnd/>
          </a:ln>
          <a:effectLst/>
        </p:spPr>
        <p:txBody>
          <a:bodyPr wrap="none" lIns="90488" tIns="44450" rIns="90488" bIns="44450">
            <a:spAutoFit/>
          </a:bodyPr>
          <a:lstStyle/>
          <a:p>
            <a:r>
              <a:rPr lang="en-US" sz="2000" b="1" i="0">
                <a:effectLst/>
                <a:latin typeface="Times New Roman" charset="0"/>
              </a:rPr>
              <a:t>20</a:t>
            </a:r>
          </a:p>
        </p:txBody>
      </p:sp>
      <p:sp>
        <p:nvSpPr>
          <p:cNvPr id="10257" name="Rectangle 17"/>
          <p:cNvSpPr>
            <a:spLocks noChangeArrowheads="1"/>
          </p:cNvSpPr>
          <p:nvPr/>
        </p:nvSpPr>
        <p:spPr bwMode="auto">
          <a:xfrm>
            <a:off x="5243513" y="6356350"/>
            <a:ext cx="434975" cy="393700"/>
          </a:xfrm>
          <a:prstGeom prst="rect">
            <a:avLst/>
          </a:prstGeom>
          <a:noFill/>
          <a:ln w="12700">
            <a:noFill/>
            <a:miter lim="800000"/>
            <a:headEnd/>
            <a:tailEnd/>
          </a:ln>
          <a:effectLst/>
        </p:spPr>
        <p:txBody>
          <a:bodyPr wrap="none" lIns="90488" tIns="44450" rIns="90488" bIns="44450">
            <a:spAutoFit/>
          </a:bodyPr>
          <a:lstStyle/>
          <a:p>
            <a:r>
              <a:rPr lang="en-US" sz="2000" b="1" i="0">
                <a:effectLst/>
                <a:latin typeface="Times New Roman" charset="0"/>
              </a:rPr>
              <a:t>30</a:t>
            </a:r>
          </a:p>
        </p:txBody>
      </p:sp>
      <p:sp>
        <p:nvSpPr>
          <p:cNvPr id="10258" name="Rectangle 18"/>
          <p:cNvSpPr>
            <a:spLocks noChangeArrowheads="1"/>
          </p:cNvSpPr>
          <p:nvPr/>
        </p:nvSpPr>
        <p:spPr bwMode="auto">
          <a:xfrm>
            <a:off x="900113" y="3490913"/>
            <a:ext cx="739775" cy="454025"/>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Risk</a:t>
            </a:r>
          </a:p>
        </p:txBody>
      </p:sp>
      <p:sp>
        <p:nvSpPr>
          <p:cNvPr id="10259" name="Rectangle 19"/>
          <p:cNvSpPr>
            <a:spLocks noChangeArrowheads="1"/>
          </p:cNvSpPr>
          <p:nvPr/>
        </p:nvSpPr>
        <p:spPr bwMode="auto">
          <a:xfrm>
            <a:off x="1662113" y="5776913"/>
            <a:ext cx="2151062" cy="454025"/>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Systematic Risk</a:t>
            </a:r>
          </a:p>
        </p:txBody>
      </p:sp>
      <p:sp>
        <p:nvSpPr>
          <p:cNvPr id="10260" name="Rectangle 20"/>
          <p:cNvSpPr>
            <a:spLocks noChangeArrowheads="1"/>
          </p:cNvSpPr>
          <p:nvPr/>
        </p:nvSpPr>
        <p:spPr bwMode="auto">
          <a:xfrm>
            <a:off x="2578100" y="4329113"/>
            <a:ext cx="1838325" cy="819150"/>
          </a:xfrm>
          <a:prstGeom prst="rect">
            <a:avLst/>
          </a:prstGeom>
          <a:noFill/>
          <a:ln w="12700">
            <a:noFill/>
            <a:miter lim="800000"/>
            <a:headEnd/>
            <a:tailEnd/>
          </a:ln>
          <a:effectLst/>
        </p:spPr>
        <p:txBody>
          <a:bodyPr wrap="none" lIns="90488" tIns="44450" rIns="90488" bIns="44450">
            <a:spAutoFit/>
          </a:bodyPr>
          <a:lstStyle/>
          <a:p>
            <a:pPr algn="r"/>
            <a:r>
              <a:rPr lang="en-US" i="0">
                <a:effectLst/>
                <a:latin typeface="Times New Roman" charset="0"/>
              </a:rPr>
              <a:t>Unsystematic</a:t>
            </a:r>
            <a:br>
              <a:rPr lang="en-US" i="0">
                <a:effectLst/>
                <a:latin typeface="Times New Roman" charset="0"/>
              </a:rPr>
            </a:br>
            <a:r>
              <a:rPr lang="en-US" i="0">
                <a:effectLst/>
                <a:latin typeface="Times New Roman" charset="0"/>
              </a:rPr>
              <a:t>Risk</a:t>
            </a:r>
          </a:p>
        </p:txBody>
      </p:sp>
      <p:sp>
        <p:nvSpPr>
          <p:cNvPr id="10261" name="Rectangle 21"/>
          <p:cNvSpPr>
            <a:spLocks noChangeArrowheads="1"/>
          </p:cNvSpPr>
          <p:nvPr/>
        </p:nvSpPr>
        <p:spPr bwMode="auto">
          <a:xfrm>
            <a:off x="6081713" y="6356350"/>
            <a:ext cx="1322387" cy="393700"/>
          </a:xfrm>
          <a:prstGeom prst="rect">
            <a:avLst/>
          </a:prstGeom>
          <a:noFill/>
          <a:ln w="12700">
            <a:noFill/>
            <a:miter lim="800000"/>
            <a:headEnd/>
            <a:tailEnd/>
          </a:ln>
          <a:effectLst/>
        </p:spPr>
        <p:txBody>
          <a:bodyPr wrap="none" lIns="90488" tIns="44450" rIns="90488" bIns="44450">
            <a:spAutoFit/>
          </a:bodyPr>
          <a:lstStyle/>
          <a:p>
            <a:r>
              <a:rPr lang="en-US" sz="2000" b="1" i="0">
                <a:effectLst/>
                <a:latin typeface="Times New Roman" charset="0"/>
              </a:rPr>
              <a:t># of Assets</a:t>
            </a:r>
          </a:p>
        </p:txBody>
      </p:sp>
      <p:grpSp>
        <p:nvGrpSpPr>
          <p:cNvPr id="2" name="Group 26"/>
          <p:cNvGrpSpPr>
            <a:grpSpLocks/>
          </p:cNvGrpSpPr>
          <p:nvPr/>
        </p:nvGrpSpPr>
        <p:grpSpPr bwMode="auto">
          <a:xfrm>
            <a:off x="6172200" y="3894138"/>
            <a:ext cx="306388" cy="1747837"/>
            <a:chOff x="3888" y="2453"/>
            <a:chExt cx="193" cy="1101"/>
          </a:xfrm>
        </p:grpSpPr>
        <p:sp>
          <p:nvSpPr>
            <p:cNvPr id="10262" name="Arc 22"/>
            <p:cNvSpPr>
              <a:spLocks/>
            </p:cNvSpPr>
            <p:nvPr/>
          </p:nvSpPr>
          <p:spPr bwMode="auto">
            <a:xfrm>
              <a:off x="3888" y="2453"/>
              <a:ext cx="140" cy="448"/>
            </a:xfrm>
            <a:custGeom>
              <a:avLst/>
              <a:gdLst>
                <a:gd name="G0" fmla="+- 0 0 0"/>
                <a:gd name="G1" fmla="+- 21600 0 0"/>
                <a:gd name="G2" fmla="+- 21600 0 0"/>
                <a:gd name="T0" fmla="*/ 0 w 21600"/>
                <a:gd name="T1" fmla="*/ 0 h 21600"/>
                <a:gd name="T2" fmla="*/ 21600 w 21600"/>
                <a:gd name="T3" fmla="*/ 21552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10" y="0"/>
                    <a:pt x="21573" y="9641"/>
                    <a:pt x="21599" y="21552"/>
                  </a:cubicBezTo>
                </a:path>
                <a:path w="21600" h="21600" stroke="0" extrusionOk="0">
                  <a:moveTo>
                    <a:pt x="-1" y="0"/>
                  </a:moveTo>
                  <a:cubicBezTo>
                    <a:pt x="11910" y="0"/>
                    <a:pt x="21573" y="9641"/>
                    <a:pt x="21599" y="21552"/>
                  </a:cubicBezTo>
                  <a:lnTo>
                    <a:pt x="0" y="21600"/>
                  </a:lnTo>
                  <a:close/>
                </a:path>
              </a:pathLst>
            </a:custGeom>
            <a:noFill/>
            <a:ln w="12700" cap="rnd">
              <a:solidFill>
                <a:schemeClr val="tx1"/>
              </a:solidFill>
              <a:round/>
              <a:headEnd/>
              <a:tailEnd/>
            </a:ln>
            <a:effectLst/>
          </p:spPr>
          <p:txBody>
            <a:bodyPr wrap="none" anchor="ctr"/>
            <a:lstStyle/>
            <a:p>
              <a:endParaRPr lang="en-US"/>
            </a:p>
          </p:txBody>
        </p:sp>
        <p:sp>
          <p:nvSpPr>
            <p:cNvPr id="10263" name="Arc 23"/>
            <p:cNvSpPr>
              <a:spLocks/>
            </p:cNvSpPr>
            <p:nvPr/>
          </p:nvSpPr>
          <p:spPr bwMode="auto">
            <a:xfrm rot="10800000">
              <a:off x="3893" y="3107"/>
              <a:ext cx="140" cy="447"/>
            </a:xfrm>
            <a:custGeom>
              <a:avLst/>
              <a:gdLst>
                <a:gd name="G0" fmla="+- 21600 0 0"/>
                <a:gd name="G1" fmla="+- 21599 0 0"/>
                <a:gd name="G2" fmla="+- 21600 0 0"/>
                <a:gd name="T0" fmla="*/ 0 w 21600"/>
                <a:gd name="T1" fmla="*/ 21551 h 21599"/>
                <a:gd name="T2" fmla="*/ 21446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51"/>
                  </a:moveTo>
                  <a:cubicBezTo>
                    <a:pt x="26" y="9700"/>
                    <a:pt x="9595" y="84"/>
                    <a:pt x="21445" y="-1"/>
                  </a:cubicBezTo>
                </a:path>
                <a:path w="21600" h="21599" stroke="0" extrusionOk="0">
                  <a:moveTo>
                    <a:pt x="0" y="21551"/>
                  </a:moveTo>
                  <a:cubicBezTo>
                    <a:pt x="26" y="9700"/>
                    <a:pt x="9595" y="84"/>
                    <a:pt x="21445" y="-1"/>
                  </a:cubicBezTo>
                  <a:lnTo>
                    <a:pt x="21600" y="21599"/>
                  </a:lnTo>
                  <a:close/>
                </a:path>
              </a:pathLst>
            </a:custGeom>
            <a:noFill/>
            <a:ln w="12700" cap="rnd">
              <a:solidFill>
                <a:schemeClr val="tx1"/>
              </a:solidFill>
              <a:round/>
              <a:headEnd/>
              <a:tailEnd/>
            </a:ln>
            <a:effectLst/>
          </p:spPr>
          <p:txBody>
            <a:bodyPr wrap="none" anchor="ctr"/>
            <a:lstStyle/>
            <a:p>
              <a:endParaRPr lang="en-US"/>
            </a:p>
          </p:txBody>
        </p:sp>
        <p:sp>
          <p:nvSpPr>
            <p:cNvPr id="10264" name="Arc 24"/>
            <p:cNvSpPr>
              <a:spLocks/>
            </p:cNvSpPr>
            <p:nvPr/>
          </p:nvSpPr>
          <p:spPr bwMode="auto">
            <a:xfrm rot="10800000">
              <a:off x="4032" y="3000"/>
              <a:ext cx="44" cy="98"/>
            </a:xfrm>
            <a:custGeom>
              <a:avLst/>
              <a:gdLst>
                <a:gd name="G0" fmla="+- 0 0 0"/>
                <a:gd name="G1" fmla="+- 224 0 0"/>
                <a:gd name="G2" fmla="+- 21600 0 0"/>
                <a:gd name="T0" fmla="*/ 21599 w 21600"/>
                <a:gd name="T1" fmla="*/ 0 h 21824"/>
                <a:gd name="T2" fmla="*/ 0 w 21600"/>
                <a:gd name="T3" fmla="*/ 21824 h 21824"/>
                <a:gd name="T4" fmla="*/ 0 w 21600"/>
                <a:gd name="T5" fmla="*/ 224 h 21824"/>
              </a:gdLst>
              <a:ahLst/>
              <a:cxnLst>
                <a:cxn ang="0">
                  <a:pos x="T0" y="T1"/>
                </a:cxn>
                <a:cxn ang="0">
                  <a:pos x="T2" y="T3"/>
                </a:cxn>
                <a:cxn ang="0">
                  <a:pos x="T4" y="T5"/>
                </a:cxn>
              </a:cxnLst>
              <a:rect l="0" t="0" r="r" b="b"/>
              <a:pathLst>
                <a:path w="21600" h="21824" fill="none" extrusionOk="0">
                  <a:moveTo>
                    <a:pt x="21598" y="0"/>
                  </a:moveTo>
                  <a:cubicBezTo>
                    <a:pt x="21599" y="74"/>
                    <a:pt x="21600" y="149"/>
                    <a:pt x="21600" y="224"/>
                  </a:cubicBezTo>
                  <a:cubicBezTo>
                    <a:pt x="21600" y="12153"/>
                    <a:pt x="11929" y="21823"/>
                    <a:pt x="0" y="21824"/>
                  </a:cubicBezTo>
                </a:path>
                <a:path w="21600" h="21824" stroke="0" extrusionOk="0">
                  <a:moveTo>
                    <a:pt x="21598" y="0"/>
                  </a:moveTo>
                  <a:cubicBezTo>
                    <a:pt x="21599" y="74"/>
                    <a:pt x="21600" y="149"/>
                    <a:pt x="21600" y="224"/>
                  </a:cubicBezTo>
                  <a:cubicBezTo>
                    <a:pt x="21600" y="12153"/>
                    <a:pt x="11929" y="21823"/>
                    <a:pt x="0" y="21824"/>
                  </a:cubicBezTo>
                  <a:lnTo>
                    <a:pt x="0" y="224"/>
                  </a:lnTo>
                  <a:close/>
                </a:path>
              </a:pathLst>
            </a:custGeom>
            <a:noFill/>
            <a:ln w="12700" cap="rnd">
              <a:solidFill>
                <a:schemeClr val="tx1"/>
              </a:solidFill>
              <a:round/>
              <a:headEnd/>
              <a:tailEnd/>
            </a:ln>
            <a:effectLst/>
          </p:spPr>
          <p:txBody>
            <a:bodyPr wrap="none" anchor="ctr"/>
            <a:lstStyle/>
            <a:p>
              <a:endParaRPr lang="en-US"/>
            </a:p>
          </p:txBody>
        </p:sp>
        <p:sp>
          <p:nvSpPr>
            <p:cNvPr id="10265" name="Arc 25"/>
            <p:cNvSpPr>
              <a:spLocks/>
            </p:cNvSpPr>
            <p:nvPr/>
          </p:nvSpPr>
          <p:spPr bwMode="auto">
            <a:xfrm>
              <a:off x="4037" y="2899"/>
              <a:ext cx="44" cy="98"/>
            </a:xfrm>
            <a:custGeom>
              <a:avLst/>
              <a:gdLst>
                <a:gd name="G0" fmla="+- 21600 0 0"/>
                <a:gd name="G1" fmla="+- 224 0 0"/>
                <a:gd name="G2" fmla="+- 21600 0 0"/>
                <a:gd name="T0" fmla="*/ 21600 w 21600"/>
                <a:gd name="T1" fmla="*/ 21824 h 21824"/>
                <a:gd name="T2" fmla="*/ 1 w 21600"/>
                <a:gd name="T3" fmla="*/ 0 h 21824"/>
                <a:gd name="T4" fmla="*/ 21600 w 21600"/>
                <a:gd name="T5" fmla="*/ 224 h 21824"/>
              </a:gdLst>
              <a:ahLst/>
              <a:cxnLst>
                <a:cxn ang="0">
                  <a:pos x="T0" y="T1"/>
                </a:cxn>
                <a:cxn ang="0">
                  <a:pos x="T2" y="T3"/>
                </a:cxn>
                <a:cxn ang="0">
                  <a:pos x="T4" y="T5"/>
                </a:cxn>
              </a:cxnLst>
              <a:rect l="0" t="0" r="r" b="b"/>
              <a:pathLst>
                <a:path w="21600" h="21824" fill="none" extrusionOk="0">
                  <a:moveTo>
                    <a:pt x="21600" y="21824"/>
                  </a:moveTo>
                  <a:cubicBezTo>
                    <a:pt x="9670" y="21824"/>
                    <a:pt x="0" y="12153"/>
                    <a:pt x="0" y="224"/>
                  </a:cubicBezTo>
                  <a:cubicBezTo>
                    <a:pt x="-1" y="149"/>
                    <a:pt x="0" y="74"/>
                    <a:pt x="1" y="0"/>
                  </a:cubicBezTo>
                </a:path>
                <a:path w="21600" h="21824" stroke="0" extrusionOk="0">
                  <a:moveTo>
                    <a:pt x="21600" y="21824"/>
                  </a:moveTo>
                  <a:cubicBezTo>
                    <a:pt x="9670" y="21824"/>
                    <a:pt x="0" y="12153"/>
                    <a:pt x="0" y="224"/>
                  </a:cubicBezTo>
                  <a:cubicBezTo>
                    <a:pt x="-1" y="149"/>
                    <a:pt x="0" y="74"/>
                    <a:pt x="1" y="0"/>
                  </a:cubicBezTo>
                  <a:lnTo>
                    <a:pt x="21600" y="224"/>
                  </a:lnTo>
                  <a:close/>
                </a:path>
              </a:pathLst>
            </a:custGeom>
            <a:noFill/>
            <a:ln w="12700" cap="rnd">
              <a:solidFill>
                <a:schemeClr val="tx1"/>
              </a:solidFill>
              <a:round/>
              <a:headEnd/>
              <a:tailEnd/>
            </a:ln>
            <a:effectLst/>
          </p:spPr>
          <p:txBody>
            <a:bodyPr wrap="none" anchor="ctr"/>
            <a:lstStyle/>
            <a:p>
              <a:endParaRPr lang="en-US"/>
            </a:p>
          </p:txBody>
        </p:sp>
      </p:grpSp>
      <p:grpSp>
        <p:nvGrpSpPr>
          <p:cNvPr id="3" name="Group 31"/>
          <p:cNvGrpSpPr>
            <a:grpSpLocks/>
          </p:cNvGrpSpPr>
          <p:nvPr/>
        </p:nvGrpSpPr>
        <p:grpSpPr bwMode="auto">
          <a:xfrm>
            <a:off x="6172200" y="5799138"/>
            <a:ext cx="306388" cy="527050"/>
            <a:chOff x="3888" y="3653"/>
            <a:chExt cx="193" cy="332"/>
          </a:xfrm>
        </p:grpSpPr>
        <p:sp>
          <p:nvSpPr>
            <p:cNvPr id="10267" name="Arc 27"/>
            <p:cNvSpPr>
              <a:spLocks/>
            </p:cNvSpPr>
            <p:nvPr/>
          </p:nvSpPr>
          <p:spPr bwMode="auto">
            <a:xfrm>
              <a:off x="3888" y="3653"/>
              <a:ext cx="140" cy="134"/>
            </a:xfrm>
            <a:custGeom>
              <a:avLst/>
              <a:gdLst>
                <a:gd name="G0" fmla="+- 0 0 0"/>
                <a:gd name="G1" fmla="+- 21600 0 0"/>
                <a:gd name="G2" fmla="+- 21600 0 0"/>
                <a:gd name="T0" fmla="*/ 0 w 21599"/>
                <a:gd name="T1" fmla="*/ 0 h 21600"/>
                <a:gd name="T2" fmla="*/ 21599 w 21599"/>
                <a:gd name="T3" fmla="*/ 21438 h 21600"/>
                <a:gd name="T4" fmla="*/ 0 w 21599"/>
                <a:gd name="T5" fmla="*/ 21600 h 21600"/>
              </a:gdLst>
              <a:ahLst/>
              <a:cxnLst>
                <a:cxn ang="0">
                  <a:pos x="T0" y="T1"/>
                </a:cxn>
                <a:cxn ang="0">
                  <a:pos x="T2" y="T3"/>
                </a:cxn>
                <a:cxn ang="0">
                  <a:pos x="T4" y="T5"/>
                </a:cxn>
              </a:cxnLst>
              <a:rect l="0" t="0" r="r" b="b"/>
              <a:pathLst>
                <a:path w="21599" h="21600" fill="none" extrusionOk="0">
                  <a:moveTo>
                    <a:pt x="-1" y="0"/>
                  </a:moveTo>
                  <a:cubicBezTo>
                    <a:pt x="11866" y="0"/>
                    <a:pt x="21510" y="9572"/>
                    <a:pt x="21599" y="21437"/>
                  </a:cubicBezTo>
                </a:path>
                <a:path w="21599" h="21600" stroke="0" extrusionOk="0">
                  <a:moveTo>
                    <a:pt x="-1" y="0"/>
                  </a:moveTo>
                  <a:cubicBezTo>
                    <a:pt x="11866" y="0"/>
                    <a:pt x="21510" y="9572"/>
                    <a:pt x="21599" y="21437"/>
                  </a:cubicBezTo>
                  <a:lnTo>
                    <a:pt x="0" y="21600"/>
                  </a:lnTo>
                  <a:close/>
                </a:path>
              </a:pathLst>
            </a:custGeom>
            <a:noFill/>
            <a:ln w="12700" cap="rnd">
              <a:solidFill>
                <a:schemeClr val="tx1"/>
              </a:solidFill>
              <a:round/>
              <a:headEnd/>
              <a:tailEnd/>
            </a:ln>
            <a:effectLst/>
          </p:spPr>
          <p:txBody>
            <a:bodyPr wrap="none" anchor="ctr"/>
            <a:lstStyle/>
            <a:p>
              <a:endParaRPr lang="en-US"/>
            </a:p>
          </p:txBody>
        </p:sp>
        <p:sp>
          <p:nvSpPr>
            <p:cNvPr id="10268" name="Arc 28"/>
            <p:cNvSpPr>
              <a:spLocks/>
            </p:cNvSpPr>
            <p:nvPr/>
          </p:nvSpPr>
          <p:spPr bwMode="auto">
            <a:xfrm rot="10800000">
              <a:off x="3893" y="3852"/>
              <a:ext cx="140" cy="133"/>
            </a:xfrm>
            <a:custGeom>
              <a:avLst/>
              <a:gdLst>
                <a:gd name="G0" fmla="+- 21599 0 0"/>
                <a:gd name="G1" fmla="+- 21599 0 0"/>
                <a:gd name="G2" fmla="+- 21600 0 0"/>
                <a:gd name="T0" fmla="*/ 0 w 21599"/>
                <a:gd name="T1" fmla="*/ 21437 h 21599"/>
                <a:gd name="T2" fmla="*/ 21445 w 21599"/>
                <a:gd name="T3" fmla="*/ 0 h 21599"/>
                <a:gd name="T4" fmla="*/ 21599 w 21599"/>
                <a:gd name="T5" fmla="*/ 21599 h 21599"/>
              </a:gdLst>
              <a:ahLst/>
              <a:cxnLst>
                <a:cxn ang="0">
                  <a:pos x="T0" y="T1"/>
                </a:cxn>
                <a:cxn ang="0">
                  <a:pos x="T2" y="T3"/>
                </a:cxn>
                <a:cxn ang="0">
                  <a:pos x="T4" y="T5"/>
                </a:cxn>
              </a:cxnLst>
              <a:rect l="0" t="0" r="r" b="b"/>
              <a:pathLst>
                <a:path w="21599" h="21599" fill="none" extrusionOk="0">
                  <a:moveTo>
                    <a:pt x="-1" y="21436"/>
                  </a:moveTo>
                  <a:cubicBezTo>
                    <a:pt x="88" y="9631"/>
                    <a:pt x="9639" y="83"/>
                    <a:pt x="21444" y="-1"/>
                  </a:cubicBezTo>
                </a:path>
                <a:path w="21599" h="21599" stroke="0" extrusionOk="0">
                  <a:moveTo>
                    <a:pt x="-1" y="21436"/>
                  </a:moveTo>
                  <a:cubicBezTo>
                    <a:pt x="88" y="9631"/>
                    <a:pt x="9639" y="83"/>
                    <a:pt x="21444" y="-1"/>
                  </a:cubicBezTo>
                  <a:lnTo>
                    <a:pt x="21599" y="21599"/>
                  </a:lnTo>
                  <a:close/>
                </a:path>
              </a:pathLst>
            </a:custGeom>
            <a:noFill/>
            <a:ln w="12700" cap="rnd">
              <a:solidFill>
                <a:schemeClr val="tx1"/>
              </a:solidFill>
              <a:round/>
              <a:headEnd/>
              <a:tailEnd/>
            </a:ln>
            <a:effectLst/>
          </p:spPr>
          <p:txBody>
            <a:bodyPr wrap="none" anchor="ctr"/>
            <a:lstStyle/>
            <a:p>
              <a:endParaRPr lang="en-US"/>
            </a:p>
          </p:txBody>
        </p:sp>
        <p:sp>
          <p:nvSpPr>
            <p:cNvPr id="10269" name="Arc 29"/>
            <p:cNvSpPr>
              <a:spLocks/>
            </p:cNvSpPr>
            <p:nvPr/>
          </p:nvSpPr>
          <p:spPr bwMode="auto">
            <a:xfrm rot="10800000">
              <a:off x="4032" y="3816"/>
              <a:ext cx="44" cy="27"/>
            </a:xfrm>
            <a:custGeom>
              <a:avLst/>
              <a:gdLst>
                <a:gd name="G0" fmla="+- 0 0 0"/>
                <a:gd name="G1" fmla="+- 815 0 0"/>
                <a:gd name="G2" fmla="+- 21600 0 0"/>
                <a:gd name="T0" fmla="*/ 21585 w 21600"/>
                <a:gd name="T1" fmla="*/ 0 h 22415"/>
                <a:gd name="T2" fmla="*/ 0 w 21600"/>
                <a:gd name="T3" fmla="*/ 22415 h 22415"/>
                <a:gd name="T4" fmla="*/ 0 w 21600"/>
                <a:gd name="T5" fmla="*/ 815 h 22415"/>
              </a:gdLst>
              <a:ahLst/>
              <a:cxnLst>
                <a:cxn ang="0">
                  <a:pos x="T0" y="T1"/>
                </a:cxn>
                <a:cxn ang="0">
                  <a:pos x="T2" y="T3"/>
                </a:cxn>
                <a:cxn ang="0">
                  <a:pos x="T4" y="T5"/>
                </a:cxn>
              </a:cxnLst>
              <a:rect l="0" t="0" r="r" b="b"/>
              <a:pathLst>
                <a:path w="21600" h="22415" fill="none" extrusionOk="0">
                  <a:moveTo>
                    <a:pt x="21584" y="0"/>
                  </a:moveTo>
                  <a:cubicBezTo>
                    <a:pt x="21594" y="271"/>
                    <a:pt x="21600" y="543"/>
                    <a:pt x="21600" y="815"/>
                  </a:cubicBezTo>
                  <a:cubicBezTo>
                    <a:pt x="21600" y="12744"/>
                    <a:pt x="11929" y="22414"/>
                    <a:pt x="0" y="22415"/>
                  </a:cubicBezTo>
                </a:path>
                <a:path w="21600" h="22415" stroke="0" extrusionOk="0">
                  <a:moveTo>
                    <a:pt x="21584" y="0"/>
                  </a:moveTo>
                  <a:cubicBezTo>
                    <a:pt x="21594" y="271"/>
                    <a:pt x="21600" y="543"/>
                    <a:pt x="21600" y="815"/>
                  </a:cubicBezTo>
                  <a:cubicBezTo>
                    <a:pt x="21600" y="12744"/>
                    <a:pt x="11929" y="22414"/>
                    <a:pt x="0" y="22415"/>
                  </a:cubicBezTo>
                  <a:lnTo>
                    <a:pt x="0" y="815"/>
                  </a:lnTo>
                  <a:close/>
                </a:path>
              </a:pathLst>
            </a:custGeom>
            <a:noFill/>
            <a:ln w="12700" cap="rnd">
              <a:solidFill>
                <a:schemeClr val="tx1"/>
              </a:solidFill>
              <a:round/>
              <a:headEnd/>
              <a:tailEnd/>
            </a:ln>
            <a:effectLst/>
          </p:spPr>
          <p:txBody>
            <a:bodyPr wrap="none" anchor="ctr"/>
            <a:lstStyle/>
            <a:p>
              <a:endParaRPr lang="en-US"/>
            </a:p>
          </p:txBody>
        </p:sp>
        <p:sp>
          <p:nvSpPr>
            <p:cNvPr id="10270" name="Arc 30"/>
            <p:cNvSpPr>
              <a:spLocks/>
            </p:cNvSpPr>
            <p:nvPr/>
          </p:nvSpPr>
          <p:spPr bwMode="auto">
            <a:xfrm>
              <a:off x="4037" y="3786"/>
              <a:ext cx="44" cy="27"/>
            </a:xfrm>
            <a:custGeom>
              <a:avLst/>
              <a:gdLst>
                <a:gd name="G0" fmla="+- 21600 0 0"/>
                <a:gd name="G1" fmla="+- 815 0 0"/>
                <a:gd name="G2" fmla="+- 21600 0 0"/>
                <a:gd name="T0" fmla="*/ 21600 w 21600"/>
                <a:gd name="T1" fmla="*/ 22415 h 22415"/>
                <a:gd name="T2" fmla="*/ 15 w 21600"/>
                <a:gd name="T3" fmla="*/ 0 h 22415"/>
                <a:gd name="T4" fmla="*/ 21600 w 21600"/>
                <a:gd name="T5" fmla="*/ 815 h 22415"/>
              </a:gdLst>
              <a:ahLst/>
              <a:cxnLst>
                <a:cxn ang="0">
                  <a:pos x="T0" y="T1"/>
                </a:cxn>
                <a:cxn ang="0">
                  <a:pos x="T2" y="T3"/>
                </a:cxn>
                <a:cxn ang="0">
                  <a:pos x="T4" y="T5"/>
                </a:cxn>
              </a:cxnLst>
              <a:rect l="0" t="0" r="r" b="b"/>
              <a:pathLst>
                <a:path w="21600" h="22415" fill="none" extrusionOk="0">
                  <a:moveTo>
                    <a:pt x="21600" y="22415"/>
                  </a:moveTo>
                  <a:cubicBezTo>
                    <a:pt x="9670" y="22415"/>
                    <a:pt x="0" y="12744"/>
                    <a:pt x="0" y="815"/>
                  </a:cubicBezTo>
                  <a:cubicBezTo>
                    <a:pt x="-1" y="543"/>
                    <a:pt x="5" y="271"/>
                    <a:pt x="15" y="0"/>
                  </a:cubicBezTo>
                </a:path>
                <a:path w="21600" h="22415" stroke="0" extrusionOk="0">
                  <a:moveTo>
                    <a:pt x="21600" y="22415"/>
                  </a:moveTo>
                  <a:cubicBezTo>
                    <a:pt x="9670" y="22415"/>
                    <a:pt x="0" y="12744"/>
                    <a:pt x="0" y="815"/>
                  </a:cubicBezTo>
                  <a:cubicBezTo>
                    <a:pt x="-1" y="543"/>
                    <a:pt x="5" y="271"/>
                    <a:pt x="15" y="0"/>
                  </a:cubicBezTo>
                  <a:lnTo>
                    <a:pt x="21600" y="815"/>
                  </a:lnTo>
                  <a:close/>
                </a:path>
              </a:pathLst>
            </a:custGeom>
            <a:noFill/>
            <a:ln w="12700" cap="rnd">
              <a:solidFill>
                <a:schemeClr val="tx1"/>
              </a:solidFill>
              <a:round/>
              <a:headEnd/>
              <a:tailEnd/>
            </a:ln>
            <a:effectLst/>
          </p:spPr>
          <p:txBody>
            <a:bodyPr wrap="none" anchor="ctr"/>
            <a:lstStyle/>
            <a:p>
              <a:endParaRPr lang="en-US"/>
            </a:p>
          </p:txBody>
        </p:sp>
      </p:grpSp>
      <p:sp>
        <p:nvSpPr>
          <p:cNvPr id="10272" name="Rectangle 32"/>
          <p:cNvSpPr>
            <a:spLocks noChangeArrowheads="1"/>
          </p:cNvSpPr>
          <p:nvPr/>
        </p:nvSpPr>
        <p:spPr bwMode="auto">
          <a:xfrm>
            <a:off x="6615113" y="4329113"/>
            <a:ext cx="1577975" cy="819150"/>
          </a:xfrm>
          <a:prstGeom prst="rect">
            <a:avLst/>
          </a:prstGeom>
          <a:noFill/>
          <a:ln w="12700">
            <a:noFill/>
            <a:miter lim="800000"/>
            <a:headEnd/>
            <a:tailEnd/>
          </a:ln>
          <a:effectLst/>
        </p:spPr>
        <p:txBody>
          <a:bodyPr wrap="none" lIns="90488" tIns="44450" rIns="90488" bIns="44450">
            <a:spAutoFit/>
          </a:bodyPr>
          <a:lstStyle/>
          <a:p>
            <a:r>
              <a:rPr lang="en-US" i="0" dirty="0">
                <a:effectLst/>
                <a:latin typeface="Times New Roman" charset="0"/>
              </a:rPr>
              <a:t>75% of Co.</a:t>
            </a:r>
            <a:br>
              <a:rPr lang="en-US" i="0" dirty="0">
                <a:effectLst/>
                <a:latin typeface="Times New Roman" charset="0"/>
              </a:rPr>
            </a:br>
            <a:r>
              <a:rPr lang="en-US" i="0" dirty="0">
                <a:effectLst/>
                <a:latin typeface="Times New Roman" charset="0"/>
              </a:rPr>
              <a:t>Total Risk</a:t>
            </a:r>
          </a:p>
        </p:txBody>
      </p:sp>
      <p:sp>
        <p:nvSpPr>
          <p:cNvPr id="10273" name="Rectangle 33"/>
          <p:cNvSpPr>
            <a:spLocks noChangeArrowheads="1"/>
          </p:cNvSpPr>
          <p:nvPr/>
        </p:nvSpPr>
        <p:spPr bwMode="auto">
          <a:xfrm>
            <a:off x="6615113" y="5624513"/>
            <a:ext cx="1577975" cy="819150"/>
          </a:xfrm>
          <a:prstGeom prst="rect">
            <a:avLst/>
          </a:prstGeom>
          <a:noFill/>
          <a:ln w="12700">
            <a:noFill/>
            <a:miter lim="800000"/>
            <a:headEnd/>
            <a:tailEnd/>
          </a:ln>
          <a:effectLst/>
        </p:spPr>
        <p:txBody>
          <a:bodyPr wrap="none" lIns="90488" tIns="44450" rIns="90488" bIns="44450">
            <a:spAutoFit/>
          </a:bodyPr>
          <a:lstStyle/>
          <a:p>
            <a:r>
              <a:rPr lang="en-US" i="0">
                <a:effectLst/>
                <a:latin typeface="Times New Roman" charset="0"/>
              </a:rPr>
              <a:t>25% of Co.</a:t>
            </a:r>
            <a:br>
              <a:rPr lang="en-US" i="0">
                <a:effectLst/>
                <a:latin typeface="Times New Roman" charset="0"/>
              </a:rPr>
            </a:br>
            <a:r>
              <a:rPr lang="en-US" i="0">
                <a:effectLst/>
                <a:latin typeface="Times New Roman" charset="0"/>
              </a:rPr>
              <a:t>Total Risk</a:t>
            </a:r>
          </a:p>
        </p:txBody>
      </p:sp>
      <p:sp>
        <p:nvSpPr>
          <p:cNvPr id="35" name="Rectangle 34"/>
          <p:cNvSpPr/>
          <p:nvPr/>
        </p:nvSpPr>
        <p:spPr>
          <a:xfrm>
            <a:off x="0" y="0"/>
            <a:ext cx="9144000" cy="6858000"/>
          </a:xfrm>
          <a:prstGeom prst="rect">
            <a:avLst/>
          </a:prstGeom>
          <a:solidFill>
            <a:schemeClr val="accent6">
              <a:lumMod val="60000"/>
              <a:lumOff val="40000"/>
              <a:alpha val="30196"/>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228600"/>
            <a:ext cx="7772400" cy="1162050"/>
          </a:xfrm>
          <a:prstGeom prst="rect">
            <a:avLst/>
          </a:prstGeom>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b="1" dirty="0" smtClean="0">
                <a:latin typeface="+mj-lt"/>
                <a:ea typeface="+mj-ea"/>
                <a:cs typeface="+mj-cs"/>
              </a:rPr>
              <a:t>C. Risk </a:t>
            </a:r>
            <a:endParaRPr kumimoji="0" lang="en-US" sz="4400" b="1" i="0" u="none" strike="noStrike" kern="1200" cap="none" spc="0" normalizeH="0" baseline="0" noProof="0" dirty="0" smtClean="0">
              <a:ln>
                <a:noFill/>
              </a:ln>
              <a:solidFill>
                <a:schemeClr val="tx1"/>
              </a:solidFill>
              <a:effectLst/>
              <a:uLnTx/>
              <a:uFillTx/>
              <a:latin typeface="+mj-lt"/>
              <a:ea typeface="+mj-ea"/>
              <a:cs typeface="+mj-cs"/>
            </a:endParaRPr>
          </a:p>
        </p:txBody>
      </p:sp>
      <p:sp>
        <p:nvSpPr>
          <p:cNvPr id="10" name="Rectangle 3"/>
          <p:cNvSpPr txBox="1">
            <a:spLocks noChangeArrowheads="1"/>
          </p:cNvSpPr>
          <p:nvPr/>
        </p:nvSpPr>
        <p:spPr>
          <a:xfrm>
            <a:off x="1143000" y="1828800"/>
            <a:ext cx="7543800" cy="3429000"/>
          </a:xfrm>
          <a:prstGeom prst="rect">
            <a:avLst/>
          </a:prstGeom>
          <a:noFill/>
          <a:ln/>
        </p:spPr>
        <p:txBody>
          <a:bodyPr vert="horz" lIns="91440" tIns="45720" rIns="91440" bIns="45720" rtlCol="0">
            <a:norm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sng" strike="noStrike" kern="1200" cap="none" spc="0" normalizeH="0" baseline="0" noProof="0" dirty="0" smtClean="0">
                <a:ln>
                  <a:noFill/>
                </a:ln>
                <a:effectLst/>
                <a:uLnTx/>
                <a:uFillTx/>
                <a:latin typeface="+mn-lt"/>
                <a:ea typeface="+mn-ea"/>
                <a:cs typeface="+mn-cs"/>
              </a:rPr>
              <a:t>Unsystematic Risk</a:t>
            </a: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effectLst/>
                <a:uLnTx/>
                <a:uFillTx/>
                <a:latin typeface="+mn-lt"/>
                <a:ea typeface="+mn-ea"/>
                <a:cs typeface="+mn-cs"/>
              </a:rPr>
              <a:t>... is that portion of an asset’s total risk which can be eliminated through diversification</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sng" strike="noStrike" kern="1200" cap="none" spc="0" normalizeH="0" baseline="0" noProof="0" dirty="0" smtClean="0">
                <a:ln>
                  <a:noFill/>
                </a:ln>
                <a:effectLst/>
                <a:uLnTx/>
                <a:uFillTx/>
                <a:latin typeface="+mn-lt"/>
                <a:ea typeface="+mn-ea"/>
                <a:cs typeface="+mn-cs"/>
              </a:rPr>
              <a:t>Systematic Risk</a:t>
            </a: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effectLst/>
                <a:uLnTx/>
                <a:uFillTx/>
                <a:latin typeface="+mn-lt"/>
                <a:ea typeface="+mn-ea"/>
                <a:cs typeface="+mn-cs"/>
              </a:rPr>
              <a:t>... is that risk which cannot be eliminated</a:t>
            </a:r>
          </a:p>
          <a:p>
            <a:pPr marL="457200" marR="0" lvl="1"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800" b="1" i="0" u="none" strike="noStrike" kern="1200" cap="none" spc="0" normalizeH="0" baseline="0" noProof="0" dirty="0" smtClean="0">
                <a:ln>
                  <a:noFill/>
                </a:ln>
                <a:effectLst/>
                <a:uLnTx/>
                <a:uFillTx/>
                <a:latin typeface="+mn-lt"/>
                <a:ea typeface="+mn-ea"/>
                <a:cs typeface="+mn-cs"/>
              </a:rPr>
              <a:t>Inherent in the marketplace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E-9.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762000" y="228600"/>
            <a:ext cx="7772400" cy="838200"/>
          </a:xfrm>
          <a:prstGeom prst="rect">
            <a:avLst/>
          </a:prstGeom>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Efficient Frontier (continued)</a:t>
            </a:r>
          </a:p>
        </p:txBody>
      </p:sp>
      <p:sp>
        <p:nvSpPr>
          <p:cNvPr id="5" name="Rectangle 3"/>
          <p:cNvSpPr txBox="1">
            <a:spLocks noChangeArrowheads="1"/>
          </p:cNvSpPr>
          <p:nvPr/>
        </p:nvSpPr>
        <p:spPr>
          <a:xfrm>
            <a:off x="914400" y="1600200"/>
            <a:ext cx="7772400" cy="4343400"/>
          </a:xfrm>
          <a:prstGeom prst="rect">
            <a:avLst/>
          </a:prstGeom>
          <a:solidFill>
            <a:srgbClr val="FAC090">
              <a:alpha val="69804"/>
            </a:srgbClr>
          </a:solidFill>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	</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By using R</a:t>
            </a:r>
            <a:r>
              <a:rPr kumimoji="0" lang="en-US" sz="4000" b="1" i="0" u="none" strike="noStrike" kern="1200" cap="none" spc="0" normalizeH="0" baseline="-25000" noProof="0" dirty="0" smtClean="0">
                <a:ln>
                  <a:noFill/>
                </a:ln>
                <a:solidFill>
                  <a:schemeClr val="tx1"/>
                </a:solidFill>
                <a:effectLst/>
                <a:uLnTx/>
                <a:uFillTx/>
                <a:latin typeface="+mn-lt"/>
                <a:ea typeface="+mn-ea"/>
                <a:cs typeface="+mn-cs"/>
              </a:rPr>
              <a:t>F</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 the Efficient Frontier is now dominated by the capital market line (CML).  Each portfolio on the Capital </a:t>
            </a:r>
            <a:r>
              <a:rPr lang="en-US" sz="4000" b="1" dirty="0" smtClean="0"/>
              <a:t>M</a:t>
            </a:r>
            <a:r>
              <a:rPr kumimoji="0" lang="en-US" sz="4000" b="1" i="0" u="none" strike="noStrike" kern="1200" cap="none" spc="0" normalizeH="0" baseline="0" noProof="0" dirty="0" err="1" smtClean="0">
                <a:ln>
                  <a:noFill/>
                </a:ln>
                <a:solidFill>
                  <a:schemeClr val="tx1"/>
                </a:solidFill>
                <a:effectLst/>
                <a:uLnTx/>
                <a:uFillTx/>
                <a:latin typeface="+mn-lt"/>
                <a:ea typeface="+mn-ea"/>
                <a:cs typeface="+mn-cs"/>
              </a:rPr>
              <a:t>arket</a:t>
            </a:r>
            <a:r>
              <a:rPr kumimoji="0" lang="en-US" sz="4000" b="1" i="0" u="none" strike="noStrike" kern="1200" cap="none" spc="0" normalizeH="0" baseline="0" noProof="0" dirty="0" smtClean="0">
                <a:ln>
                  <a:noFill/>
                </a:ln>
                <a:solidFill>
                  <a:schemeClr val="tx1"/>
                </a:solidFill>
                <a:effectLst/>
                <a:uLnTx/>
                <a:uFillTx/>
                <a:latin typeface="+mn-lt"/>
                <a:ea typeface="+mn-ea"/>
                <a:cs typeface="+mn-cs"/>
              </a:rPr>
              <a:t> Line dominates all portfolios on the Efficient Frontier at every point except M.</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3" name="Rectangle 2"/>
          <p:cNvSpPr/>
          <p:nvPr/>
        </p:nvSpPr>
        <p:spPr>
          <a:xfrm>
            <a:off x="0" y="0"/>
            <a:ext cx="9144000" cy="6858000"/>
          </a:xfrm>
          <a:prstGeom prst="rect">
            <a:avLst/>
          </a:prstGeom>
          <a:solidFill>
            <a:srgbClr val="FDEADA">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371600" y="228600"/>
            <a:ext cx="6477000" cy="1754326"/>
          </a:xfrm>
          <a:prstGeom prst="rect">
            <a:avLst/>
          </a:prstGeom>
          <a:noFill/>
        </p:spPr>
        <p:txBody>
          <a:bodyPr wrap="square" rtlCol="0">
            <a:spAutoFit/>
          </a:bodyPr>
          <a:lstStyle/>
          <a:p>
            <a:pPr algn="ctr"/>
            <a:r>
              <a:rPr lang="en-US" sz="5400" b="1" dirty="0" smtClean="0"/>
              <a:t>The Capital Asset Pricing Model</a:t>
            </a:r>
            <a:endParaRPr lang="en-US" sz="5400" b="1" dirty="0"/>
          </a:p>
        </p:txBody>
      </p:sp>
      <p:sp>
        <p:nvSpPr>
          <p:cNvPr id="5" name="TextBox 4"/>
          <p:cNvSpPr txBox="1"/>
          <p:nvPr/>
        </p:nvSpPr>
        <p:spPr>
          <a:xfrm>
            <a:off x="990600" y="2057400"/>
            <a:ext cx="7391400" cy="4524315"/>
          </a:xfrm>
          <a:prstGeom prst="rect">
            <a:avLst/>
          </a:prstGeom>
          <a:solidFill>
            <a:srgbClr val="FAC090">
              <a:alpha val="60000"/>
            </a:srgbClr>
          </a:solidFill>
        </p:spPr>
        <p:txBody>
          <a:bodyPr wrap="square" rtlCol="0">
            <a:spAutoFit/>
          </a:bodyPr>
          <a:lstStyle/>
          <a:p>
            <a:pPr algn="ctr"/>
            <a:r>
              <a:rPr lang="en-US" sz="3600" dirty="0" smtClean="0"/>
              <a:t>It assumes that investors are risk averse and define the two investment parameters of mathematical risk and return as the most important concern. However, the CAPM  adds one asset (the risk-free asset) to the Efficient Frontier that restructures the Markowitz framework.</a:t>
            </a:r>
            <a:endParaRPr 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a:defRPr/>
            </a:pPr>
            <a:r>
              <a:rPr lang="en-US" b="1" dirty="0" smtClean="0"/>
              <a:t>Efficient Frontier (continued)</a:t>
            </a:r>
          </a:p>
        </p:txBody>
      </p:sp>
      <p:grpSp>
        <p:nvGrpSpPr>
          <p:cNvPr id="2" name="Group 31"/>
          <p:cNvGrpSpPr>
            <a:grpSpLocks/>
          </p:cNvGrpSpPr>
          <p:nvPr/>
        </p:nvGrpSpPr>
        <p:grpSpPr bwMode="auto">
          <a:xfrm>
            <a:off x="1052513" y="1814513"/>
            <a:ext cx="6883400" cy="3670300"/>
            <a:chOff x="663" y="1143"/>
            <a:chExt cx="4336" cy="2312"/>
          </a:xfrm>
        </p:grpSpPr>
        <p:grpSp>
          <p:nvGrpSpPr>
            <p:cNvPr id="3" name="Group 16"/>
            <p:cNvGrpSpPr>
              <a:grpSpLocks/>
            </p:cNvGrpSpPr>
            <p:nvPr/>
          </p:nvGrpSpPr>
          <p:grpSpPr bwMode="auto">
            <a:xfrm>
              <a:off x="663" y="1239"/>
              <a:ext cx="4336" cy="2216"/>
              <a:chOff x="663" y="1239"/>
              <a:chExt cx="4336" cy="2216"/>
            </a:xfrm>
          </p:grpSpPr>
          <p:sp>
            <p:nvSpPr>
              <p:cNvPr id="29699" name="Line 3"/>
              <p:cNvSpPr>
                <a:spLocks noChangeShapeType="1"/>
              </p:cNvSpPr>
              <p:nvPr/>
            </p:nvSpPr>
            <p:spPr bwMode="auto">
              <a:xfrm>
                <a:off x="1200" y="1304"/>
                <a:ext cx="0" cy="200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00" name="Line 4"/>
              <p:cNvSpPr>
                <a:spLocks noChangeShapeType="1"/>
              </p:cNvSpPr>
              <p:nvPr/>
            </p:nvSpPr>
            <p:spPr bwMode="auto">
              <a:xfrm>
                <a:off x="1208" y="3312"/>
                <a:ext cx="3104"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7670" name="Rectangle 5"/>
              <p:cNvSpPr>
                <a:spLocks noChangeArrowheads="1"/>
              </p:cNvSpPr>
              <p:nvPr/>
            </p:nvSpPr>
            <p:spPr bwMode="auto">
              <a:xfrm>
                <a:off x="663" y="1239"/>
                <a:ext cx="551"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E(R</a:t>
                </a:r>
                <a:r>
                  <a:rPr lang="en-US" i="0" baseline="-25000">
                    <a:latin typeface="Times New Roman" charset="0"/>
                  </a:rPr>
                  <a:t>p</a:t>
                </a:r>
                <a:r>
                  <a:rPr lang="en-US" i="0">
                    <a:latin typeface="Times New Roman" charset="0"/>
                  </a:rPr>
                  <a:t>)</a:t>
                </a:r>
              </a:p>
            </p:txBody>
          </p:sp>
          <p:sp>
            <p:nvSpPr>
              <p:cNvPr id="27671" name="Rectangle 6"/>
              <p:cNvSpPr>
                <a:spLocks noChangeArrowheads="1"/>
              </p:cNvSpPr>
              <p:nvPr/>
            </p:nvSpPr>
            <p:spPr bwMode="auto">
              <a:xfrm>
                <a:off x="4263" y="3130"/>
                <a:ext cx="325" cy="325"/>
              </a:xfrm>
              <a:prstGeom prst="rect">
                <a:avLst/>
              </a:prstGeom>
              <a:noFill/>
              <a:ln w="12700">
                <a:noFill/>
                <a:miter lim="800000"/>
                <a:headEnd/>
                <a:tailEnd/>
              </a:ln>
            </p:spPr>
            <p:txBody>
              <a:bodyPr wrap="none" lIns="90488" tIns="44450" rIns="90488" bIns="44450">
                <a:spAutoFit/>
              </a:bodyPr>
              <a:lstStyle/>
              <a:p>
                <a:pPr>
                  <a:spcBef>
                    <a:spcPct val="20000"/>
                  </a:spcBef>
                </a:pPr>
                <a:r>
                  <a:rPr lang="en-US" sz="2800" i="0">
                    <a:latin typeface="Symbol" pitchFamily="18" charset="2"/>
                  </a:rPr>
                  <a:t></a:t>
                </a:r>
                <a:r>
                  <a:rPr lang="en-US" sz="2800" i="0" baseline="-25000">
                    <a:latin typeface="Times New Roman" charset="0"/>
                  </a:rPr>
                  <a:t>p</a:t>
                </a:r>
              </a:p>
            </p:txBody>
          </p:sp>
          <p:sp>
            <p:nvSpPr>
              <p:cNvPr id="27672" name="Rectangle 7"/>
              <p:cNvSpPr>
                <a:spLocks noChangeArrowheads="1"/>
              </p:cNvSpPr>
              <p:nvPr/>
            </p:nvSpPr>
            <p:spPr bwMode="auto">
              <a:xfrm>
                <a:off x="2679" y="2007"/>
                <a:ext cx="285"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M</a:t>
                </a:r>
              </a:p>
            </p:txBody>
          </p:sp>
          <p:sp>
            <p:nvSpPr>
              <p:cNvPr id="29704" name="Arc 8"/>
              <p:cNvSpPr>
                <a:spLocks/>
              </p:cNvSpPr>
              <p:nvPr/>
            </p:nvSpPr>
            <p:spPr bwMode="auto">
              <a:xfrm>
                <a:off x="1881" y="1689"/>
                <a:ext cx="2344" cy="1288"/>
              </a:xfrm>
              <a:custGeom>
                <a:avLst/>
                <a:gdLst>
                  <a:gd name="G0" fmla="+- 21600 0 0"/>
                  <a:gd name="G1" fmla="+- 21600 0 0"/>
                  <a:gd name="G2" fmla="+- 21600 0 0"/>
                  <a:gd name="T0" fmla="*/ 0 w 21600"/>
                  <a:gd name="T1" fmla="*/ 21600 h 21600"/>
                  <a:gd name="T2" fmla="*/ 21591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74"/>
                      <a:pt x="9665" y="4"/>
                      <a:pt x="21591" y="0"/>
                    </a:cubicBezTo>
                  </a:path>
                  <a:path w="21600" h="21600" stroke="0" extrusionOk="0">
                    <a:moveTo>
                      <a:pt x="0" y="21600"/>
                    </a:moveTo>
                    <a:cubicBezTo>
                      <a:pt x="0" y="9674"/>
                      <a:pt x="9665" y="4"/>
                      <a:pt x="21591" y="0"/>
                    </a:cubicBezTo>
                    <a:lnTo>
                      <a:pt x="21600" y="21600"/>
                    </a:lnTo>
                    <a:close/>
                  </a:path>
                </a:pathLst>
              </a:custGeom>
              <a:noFill/>
              <a:ln w="254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05" name="Oval 9"/>
              <p:cNvSpPr>
                <a:spLocks noChangeArrowheads="1"/>
              </p:cNvSpPr>
              <p:nvPr/>
            </p:nvSpPr>
            <p:spPr bwMode="auto">
              <a:xfrm>
                <a:off x="2605" y="1976"/>
                <a:ext cx="80" cy="8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7675" name="Rectangle 10"/>
              <p:cNvSpPr>
                <a:spLocks noChangeArrowheads="1"/>
              </p:cNvSpPr>
              <p:nvPr/>
            </p:nvSpPr>
            <p:spPr bwMode="auto">
              <a:xfrm>
                <a:off x="4215" y="1527"/>
                <a:ext cx="784" cy="51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Efficient</a:t>
                </a:r>
              </a:p>
              <a:p>
                <a:r>
                  <a:rPr lang="en-US" i="0">
                    <a:latin typeface="Times New Roman" charset="0"/>
                  </a:rPr>
                  <a:t>Frontier</a:t>
                </a:r>
              </a:p>
            </p:txBody>
          </p:sp>
          <p:sp>
            <p:nvSpPr>
              <p:cNvPr id="29707" name="Line 11"/>
              <p:cNvSpPr>
                <a:spLocks noChangeShapeType="1"/>
              </p:cNvSpPr>
              <p:nvPr/>
            </p:nvSpPr>
            <p:spPr bwMode="auto">
              <a:xfrm flipV="1">
                <a:off x="1208" y="1288"/>
                <a:ext cx="2768" cy="1504"/>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08" name="Oval 12"/>
              <p:cNvSpPr>
                <a:spLocks noChangeArrowheads="1"/>
              </p:cNvSpPr>
              <p:nvPr/>
            </p:nvSpPr>
            <p:spPr bwMode="auto">
              <a:xfrm>
                <a:off x="1501" y="2552"/>
                <a:ext cx="80" cy="8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09" name="Oval 13"/>
              <p:cNvSpPr>
                <a:spLocks noChangeArrowheads="1"/>
              </p:cNvSpPr>
              <p:nvPr/>
            </p:nvSpPr>
            <p:spPr bwMode="auto">
              <a:xfrm>
                <a:off x="3661" y="1400"/>
                <a:ext cx="80" cy="8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7679" name="Rectangle 14"/>
              <p:cNvSpPr>
                <a:spLocks noChangeArrowheads="1"/>
              </p:cNvSpPr>
              <p:nvPr/>
            </p:nvSpPr>
            <p:spPr bwMode="auto">
              <a:xfrm>
                <a:off x="3735" y="1383"/>
                <a:ext cx="242"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B</a:t>
                </a:r>
              </a:p>
            </p:txBody>
          </p:sp>
          <p:sp>
            <p:nvSpPr>
              <p:cNvPr id="27680" name="Rectangle 15"/>
              <p:cNvSpPr>
                <a:spLocks noChangeArrowheads="1"/>
              </p:cNvSpPr>
              <p:nvPr/>
            </p:nvSpPr>
            <p:spPr bwMode="auto">
              <a:xfrm>
                <a:off x="1479" y="2583"/>
                <a:ext cx="253"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A</a:t>
                </a:r>
              </a:p>
            </p:txBody>
          </p:sp>
        </p:grpSp>
        <p:grpSp>
          <p:nvGrpSpPr>
            <p:cNvPr id="4" name="Group 21"/>
            <p:cNvGrpSpPr>
              <a:grpSpLocks/>
            </p:cNvGrpSpPr>
            <p:nvPr/>
          </p:nvGrpSpPr>
          <p:grpSpPr bwMode="auto">
            <a:xfrm>
              <a:off x="1563" y="1982"/>
              <a:ext cx="1025" cy="455"/>
              <a:chOff x="1563" y="1982"/>
              <a:chExt cx="1025" cy="455"/>
            </a:xfrm>
          </p:grpSpPr>
          <p:sp>
            <p:nvSpPr>
              <p:cNvPr id="29713" name="Arc 17"/>
              <p:cNvSpPr>
                <a:spLocks/>
              </p:cNvSpPr>
              <p:nvPr/>
            </p:nvSpPr>
            <p:spPr bwMode="auto">
              <a:xfrm rot="14460000">
                <a:off x="1717" y="2143"/>
                <a:ext cx="140" cy="448"/>
              </a:xfrm>
              <a:custGeom>
                <a:avLst/>
                <a:gdLst>
                  <a:gd name="G0" fmla="+- 0 0 0"/>
                  <a:gd name="G1" fmla="+- 21600 0 0"/>
                  <a:gd name="G2" fmla="+- 21600 0 0"/>
                  <a:gd name="T0" fmla="*/ 0 w 21600"/>
                  <a:gd name="T1" fmla="*/ 0 h 21600"/>
                  <a:gd name="T2" fmla="*/ 21600 w 21600"/>
                  <a:gd name="T3" fmla="*/ 21552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10" y="0"/>
                      <a:pt x="21573" y="9641"/>
                      <a:pt x="21599" y="21552"/>
                    </a:cubicBezTo>
                  </a:path>
                  <a:path w="21600" h="21600" stroke="0" extrusionOk="0">
                    <a:moveTo>
                      <a:pt x="-1" y="0"/>
                    </a:moveTo>
                    <a:cubicBezTo>
                      <a:pt x="11910" y="0"/>
                      <a:pt x="21573" y="9641"/>
                      <a:pt x="21599" y="21552"/>
                    </a:cubicBezTo>
                    <a:lnTo>
                      <a:pt x="0" y="21600"/>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14" name="Arc 18"/>
              <p:cNvSpPr>
                <a:spLocks/>
              </p:cNvSpPr>
              <p:nvPr/>
            </p:nvSpPr>
            <p:spPr bwMode="auto">
              <a:xfrm rot="3660000">
                <a:off x="2294" y="1828"/>
                <a:ext cx="140" cy="447"/>
              </a:xfrm>
              <a:custGeom>
                <a:avLst/>
                <a:gdLst>
                  <a:gd name="G0" fmla="+- 21600 0 0"/>
                  <a:gd name="G1" fmla="+- 21599 0 0"/>
                  <a:gd name="G2" fmla="+- 21600 0 0"/>
                  <a:gd name="T0" fmla="*/ 0 w 21600"/>
                  <a:gd name="T1" fmla="*/ 21551 h 21599"/>
                  <a:gd name="T2" fmla="*/ 21446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51"/>
                    </a:moveTo>
                    <a:cubicBezTo>
                      <a:pt x="26" y="9700"/>
                      <a:pt x="9595" y="84"/>
                      <a:pt x="21445" y="-1"/>
                    </a:cubicBezTo>
                  </a:path>
                  <a:path w="21600" h="21599" stroke="0" extrusionOk="0">
                    <a:moveTo>
                      <a:pt x="0" y="21551"/>
                    </a:moveTo>
                    <a:cubicBezTo>
                      <a:pt x="26" y="9700"/>
                      <a:pt x="9595" y="84"/>
                      <a:pt x="21445" y="-1"/>
                    </a:cubicBezTo>
                    <a:lnTo>
                      <a:pt x="21600" y="21599"/>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15" name="Arc 19"/>
              <p:cNvSpPr>
                <a:spLocks/>
              </p:cNvSpPr>
              <p:nvPr/>
            </p:nvSpPr>
            <p:spPr bwMode="auto">
              <a:xfrm rot="3660000">
                <a:off x="2049" y="2046"/>
                <a:ext cx="44" cy="98"/>
              </a:xfrm>
              <a:custGeom>
                <a:avLst/>
                <a:gdLst>
                  <a:gd name="G0" fmla="+- 0 0 0"/>
                  <a:gd name="G1" fmla="+- 224 0 0"/>
                  <a:gd name="G2" fmla="+- 21600 0 0"/>
                  <a:gd name="T0" fmla="*/ 21599 w 21600"/>
                  <a:gd name="T1" fmla="*/ 0 h 21824"/>
                  <a:gd name="T2" fmla="*/ 0 w 21600"/>
                  <a:gd name="T3" fmla="*/ 21824 h 21824"/>
                  <a:gd name="T4" fmla="*/ 0 w 21600"/>
                  <a:gd name="T5" fmla="*/ 224 h 21824"/>
                </a:gdLst>
                <a:ahLst/>
                <a:cxnLst>
                  <a:cxn ang="0">
                    <a:pos x="T0" y="T1"/>
                  </a:cxn>
                  <a:cxn ang="0">
                    <a:pos x="T2" y="T3"/>
                  </a:cxn>
                  <a:cxn ang="0">
                    <a:pos x="T4" y="T5"/>
                  </a:cxn>
                </a:cxnLst>
                <a:rect l="0" t="0" r="r" b="b"/>
                <a:pathLst>
                  <a:path w="21600" h="21824" fill="none" extrusionOk="0">
                    <a:moveTo>
                      <a:pt x="21598" y="0"/>
                    </a:moveTo>
                    <a:cubicBezTo>
                      <a:pt x="21599" y="74"/>
                      <a:pt x="21600" y="149"/>
                      <a:pt x="21600" y="224"/>
                    </a:cubicBezTo>
                    <a:cubicBezTo>
                      <a:pt x="21600" y="12153"/>
                      <a:pt x="11929" y="21823"/>
                      <a:pt x="0" y="21824"/>
                    </a:cubicBezTo>
                  </a:path>
                  <a:path w="21600" h="21824" stroke="0" extrusionOk="0">
                    <a:moveTo>
                      <a:pt x="21598" y="0"/>
                    </a:moveTo>
                    <a:cubicBezTo>
                      <a:pt x="21599" y="74"/>
                      <a:pt x="21600" y="149"/>
                      <a:pt x="21600" y="224"/>
                    </a:cubicBezTo>
                    <a:cubicBezTo>
                      <a:pt x="21600" y="12153"/>
                      <a:pt x="11929" y="21823"/>
                      <a:pt x="0" y="21824"/>
                    </a:cubicBezTo>
                    <a:lnTo>
                      <a:pt x="0" y="224"/>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16" name="Arc 20"/>
              <p:cNvSpPr>
                <a:spLocks/>
              </p:cNvSpPr>
              <p:nvPr/>
            </p:nvSpPr>
            <p:spPr bwMode="auto">
              <a:xfrm rot="14460000">
                <a:off x="1966" y="2095"/>
                <a:ext cx="44" cy="98"/>
              </a:xfrm>
              <a:custGeom>
                <a:avLst/>
                <a:gdLst>
                  <a:gd name="G0" fmla="+- 21600 0 0"/>
                  <a:gd name="G1" fmla="+- 224 0 0"/>
                  <a:gd name="G2" fmla="+- 21600 0 0"/>
                  <a:gd name="T0" fmla="*/ 21600 w 21600"/>
                  <a:gd name="T1" fmla="*/ 21824 h 21824"/>
                  <a:gd name="T2" fmla="*/ 1 w 21600"/>
                  <a:gd name="T3" fmla="*/ 0 h 21824"/>
                  <a:gd name="T4" fmla="*/ 21600 w 21600"/>
                  <a:gd name="T5" fmla="*/ 224 h 21824"/>
                </a:gdLst>
                <a:ahLst/>
                <a:cxnLst>
                  <a:cxn ang="0">
                    <a:pos x="T0" y="T1"/>
                  </a:cxn>
                  <a:cxn ang="0">
                    <a:pos x="T2" y="T3"/>
                  </a:cxn>
                  <a:cxn ang="0">
                    <a:pos x="T4" y="T5"/>
                  </a:cxn>
                </a:cxnLst>
                <a:rect l="0" t="0" r="r" b="b"/>
                <a:pathLst>
                  <a:path w="21600" h="21824" fill="none" extrusionOk="0">
                    <a:moveTo>
                      <a:pt x="21600" y="21824"/>
                    </a:moveTo>
                    <a:cubicBezTo>
                      <a:pt x="9670" y="21824"/>
                      <a:pt x="0" y="12153"/>
                      <a:pt x="0" y="224"/>
                    </a:cubicBezTo>
                    <a:cubicBezTo>
                      <a:pt x="-1" y="149"/>
                      <a:pt x="0" y="74"/>
                      <a:pt x="1" y="0"/>
                    </a:cubicBezTo>
                  </a:path>
                  <a:path w="21600" h="21824" stroke="0" extrusionOk="0">
                    <a:moveTo>
                      <a:pt x="21600" y="21824"/>
                    </a:moveTo>
                    <a:cubicBezTo>
                      <a:pt x="9670" y="21824"/>
                      <a:pt x="0" y="12153"/>
                      <a:pt x="0" y="224"/>
                    </a:cubicBezTo>
                    <a:cubicBezTo>
                      <a:pt x="-1" y="149"/>
                      <a:pt x="0" y="74"/>
                      <a:pt x="1" y="0"/>
                    </a:cubicBezTo>
                    <a:lnTo>
                      <a:pt x="21600" y="224"/>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grpSp>
        <p:grpSp>
          <p:nvGrpSpPr>
            <p:cNvPr id="5" name="Group 26"/>
            <p:cNvGrpSpPr>
              <a:grpSpLocks/>
            </p:cNvGrpSpPr>
            <p:nvPr/>
          </p:nvGrpSpPr>
          <p:grpSpPr bwMode="auto">
            <a:xfrm>
              <a:off x="2619" y="1406"/>
              <a:ext cx="1025" cy="455"/>
              <a:chOff x="2619" y="1406"/>
              <a:chExt cx="1025" cy="455"/>
            </a:xfrm>
          </p:grpSpPr>
          <p:sp>
            <p:nvSpPr>
              <p:cNvPr id="29718" name="Arc 22"/>
              <p:cNvSpPr>
                <a:spLocks/>
              </p:cNvSpPr>
              <p:nvPr/>
            </p:nvSpPr>
            <p:spPr bwMode="auto">
              <a:xfrm rot="14460000">
                <a:off x="2773" y="1567"/>
                <a:ext cx="140" cy="448"/>
              </a:xfrm>
              <a:custGeom>
                <a:avLst/>
                <a:gdLst>
                  <a:gd name="G0" fmla="+- 0 0 0"/>
                  <a:gd name="G1" fmla="+- 21600 0 0"/>
                  <a:gd name="G2" fmla="+- 21600 0 0"/>
                  <a:gd name="T0" fmla="*/ 0 w 21600"/>
                  <a:gd name="T1" fmla="*/ 0 h 21600"/>
                  <a:gd name="T2" fmla="*/ 21600 w 21600"/>
                  <a:gd name="T3" fmla="*/ 21552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10" y="0"/>
                      <a:pt x="21573" y="9641"/>
                      <a:pt x="21599" y="21552"/>
                    </a:cubicBezTo>
                  </a:path>
                  <a:path w="21600" h="21600" stroke="0" extrusionOk="0">
                    <a:moveTo>
                      <a:pt x="-1" y="0"/>
                    </a:moveTo>
                    <a:cubicBezTo>
                      <a:pt x="11910" y="0"/>
                      <a:pt x="21573" y="9641"/>
                      <a:pt x="21599" y="21552"/>
                    </a:cubicBezTo>
                    <a:lnTo>
                      <a:pt x="0" y="21600"/>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19" name="Arc 23"/>
              <p:cNvSpPr>
                <a:spLocks/>
              </p:cNvSpPr>
              <p:nvPr/>
            </p:nvSpPr>
            <p:spPr bwMode="auto">
              <a:xfrm rot="3660000">
                <a:off x="3350" y="1252"/>
                <a:ext cx="140" cy="447"/>
              </a:xfrm>
              <a:custGeom>
                <a:avLst/>
                <a:gdLst>
                  <a:gd name="G0" fmla="+- 21600 0 0"/>
                  <a:gd name="G1" fmla="+- 21599 0 0"/>
                  <a:gd name="G2" fmla="+- 21600 0 0"/>
                  <a:gd name="T0" fmla="*/ 0 w 21600"/>
                  <a:gd name="T1" fmla="*/ 21551 h 21599"/>
                  <a:gd name="T2" fmla="*/ 21446 w 21600"/>
                  <a:gd name="T3" fmla="*/ 0 h 21599"/>
                  <a:gd name="T4" fmla="*/ 21600 w 21600"/>
                  <a:gd name="T5" fmla="*/ 21599 h 21599"/>
                </a:gdLst>
                <a:ahLst/>
                <a:cxnLst>
                  <a:cxn ang="0">
                    <a:pos x="T0" y="T1"/>
                  </a:cxn>
                  <a:cxn ang="0">
                    <a:pos x="T2" y="T3"/>
                  </a:cxn>
                  <a:cxn ang="0">
                    <a:pos x="T4" y="T5"/>
                  </a:cxn>
                </a:cxnLst>
                <a:rect l="0" t="0" r="r" b="b"/>
                <a:pathLst>
                  <a:path w="21600" h="21599" fill="none" extrusionOk="0">
                    <a:moveTo>
                      <a:pt x="0" y="21551"/>
                    </a:moveTo>
                    <a:cubicBezTo>
                      <a:pt x="26" y="9700"/>
                      <a:pt x="9595" y="84"/>
                      <a:pt x="21445" y="-1"/>
                    </a:cubicBezTo>
                  </a:path>
                  <a:path w="21600" h="21599" stroke="0" extrusionOk="0">
                    <a:moveTo>
                      <a:pt x="0" y="21551"/>
                    </a:moveTo>
                    <a:cubicBezTo>
                      <a:pt x="26" y="9700"/>
                      <a:pt x="9595" y="84"/>
                      <a:pt x="21445" y="-1"/>
                    </a:cubicBezTo>
                    <a:lnTo>
                      <a:pt x="21600" y="21599"/>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20" name="Arc 24"/>
              <p:cNvSpPr>
                <a:spLocks/>
              </p:cNvSpPr>
              <p:nvPr/>
            </p:nvSpPr>
            <p:spPr bwMode="auto">
              <a:xfrm rot="3660000">
                <a:off x="3105" y="1470"/>
                <a:ext cx="44" cy="98"/>
              </a:xfrm>
              <a:custGeom>
                <a:avLst/>
                <a:gdLst>
                  <a:gd name="G0" fmla="+- 0 0 0"/>
                  <a:gd name="G1" fmla="+- 224 0 0"/>
                  <a:gd name="G2" fmla="+- 21600 0 0"/>
                  <a:gd name="T0" fmla="*/ 21599 w 21600"/>
                  <a:gd name="T1" fmla="*/ 0 h 21824"/>
                  <a:gd name="T2" fmla="*/ 0 w 21600"/>
                  <a:gd name="T3" fmla="*/ 21824 h 21824"/>
                  <a:gd name="T4" fmla="*/ 0 w 21600"/>
                  <a:gd name="T5" fmla="*/ 224 h 21824"/>
                </a:gdLst>
                <a:ahLst/>
                <a:cxnLst>
                  <a:cxn ang="0">
                    <a:pos x="T0" y="T1"/>
                  </a:cxn>
                  <a:cxn ang="0">
                    <a:pos x="T2" y="T3"/>
                  </a:cxn>
                  <a:cxn ang="0">
                    <a:pos x="T4" y="T5"/>
                  </a:cxn>
                </a:cxnLst>
                <a:rect l="0" t="0" r="r" b="b"/>
                <a:pathLst>
                  <a:path w="21600" h="21824" fill="none" extrusionOk="0">
                    <a:moveTo>
                      <a:pt x="21598" y="0"/>
                    </a:moveTo>
                    <a:cubicBezTo>
                      <a:pt x="21599" y="74"/>
                      <a:pt x="21600" y="149"/>
                      <a:pt x="21600" y="224"/>
                    </a:cubicBezTo>
                    <a:cubicBezTo>
                      <a:pt x="21600" y="12153"/>
                      <a:pt x="11929" y="21823"/>
                      <a:pt x="0" y="21824"/>
                    </a:cubicBezTo>
                  </a:path>
                  <a:path w="21600" h="21824" stroke="0" extrusionOk="0">
                    <a:moveTo>
                      <a:pt x="21598" y="0"/>
                    </a:moveTo>
                    <a:cubicBezTo>
                      <a:pt x="21599" y="74"/>
                      <a:pt x="21600" y="149"/>
                      <a:pt x="21600" y="224"/>
                    </a:cubicBezTo>
                    <a:cubicBezTo>
                      <a:pt x="21600" y="12153"/>
                      <a:pt x="11929" y="21823"/>
                      <a:pt x="0" y="21824"/>
                    </a:cubicBezTo>
                    <a:lnTo>
                      <a:pt x="0" y="224"/>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21" name="Arc 25"/>
              <p:cNvSpPr>
                <a:spLocks/>
              </p:cNvSpPr>
              <p:nvPr/>
            </p:nvSpPr>
            <p:spPr bwMode="auto">
              <a:xfrm rot="14460000">
                <a:off x="3022" y="1519"/>
                <a:ext cx="44" cy="98"/>
              </a:xfrm>
              <a:custGeom>
                <a:avLst/>
                <a:gdLst>
                  <a:gd name="G0" fmla="+- 21600 0 0"/>
                  <a:gd name="G1" fmla="+- 224 0 0"/>
                  <a:gd name="G2" fmla="+- 21600 0 0"/>
                  <a:gd name="T0" fmla="*/ 21600 w 21600"/>
                  <a:gd name="T1" fmla="*/ 21824 h 21824"/>
                  <a:gd name="T2" fmla="*/ 1 w 21600"/>
                  <a:gd name="T3" fmla="*/ 0 h 21824"/>
                  <a:gd name="T4" fmla="*/ 21600 w 21600"/>
                  <a:gd name="T5" fmla="*/ 224 h 21824"/>
                </a:gdLst>
                <a:ahLst/>
                <a:cxnLst>
                  <a:cxn ang="0">
                    <a:pos x="T0" y="T1"/>
                  </a:cxn>
                  <a:cxn ang="0">
                    <a:pos x="T2" y="T3"/>
                  </a:cxn>
                  <a:cxn ang="0">
                    <a:pos x="T4" y="T5"/>
                  </a:cxn>
                </a:cxnLst>
                <a:rect l="0" t="0" r="r" b="b"/>
                <a:pathLst>
                  <a:path w="21600" h="21824" fill="none" extrusionOk="0">
                    <a:moveTo>
                      <a:pt x="21600" y="21824"/>
                    </a:moveTo>
                    <a:cubicBezTo>
                      <a:pt x="9670" y="21824"/>
                      <a:pt x="0" y="12153"/>
                      <a:pt x="0" y="224"/>
                    </a:cubicBezTo>
                    <a:cubicBezTo>
                      <a:pt x="-1" y="149"/>
                      <a:pt x="0" y="74"/>
                      <a:pt x="1" y="0"/>
                    </a:cubicBezTo>
                  </a:path>
                  <a:path w="21600" h="21824" stroke="0" extrusionOk="0">
                    <a:moveTo>
                      <a:pt x="21600" y="21824"/>
                    </a:moveTo>
                    <a:cubicBezTo>
                      <a:pt x="9670" y="21824"/>
                      <a:pt x="0" y="12153"/>
                      <a:pt x="0" y="224"/>
                    </a:cubicBezTo>
                    <a:cubicBezTo>
                      <a:pt x="-1" y="149"/>
                      <a:pt x="0" y="74"/>
                      <a:pt x="1" y="0"/>
                    </a:cubicBezTo>
                    <a:lnTo>
                      <a:pt x="21600" y="224"/>
                    </a:lnTo>
                    <a:close/>
                  </a:path>
                </a:pathLst>
              </a:custGeom>
              <a:noFill/>
              <a:ln w="127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grpSp>
        <p:sp>
          <p:nvSpPr>
            <p:cNvPr id="27656" name="Rectangle 27"/>
            <p:cNvSpPr>
              <a:spLocks noChangeArrowheads="1"/>
            </p:cNvSpPr>
            <p:nvPr/>
          </p:nvSpPr>
          <p:spPr bwMode="auto">
            <a:xfrm>
              <a:off x="1431" y="1863"/>
              <a:ext cx="753"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Lending</a:t>
              </a:r>
            </a:p>
          </p:txBody>
        </p:sp>
        <p:sp>
          <p:nvSpPr>
            <p:cNvPr id="27657" name="Rectangle 28"/>
            <p:cNvSpPr>
              <a:spLocks noChangeArrowheads="1"/>
            </p:cNvSpPr>
            <p:nvPr/>
          </p:nvSpPr>
          <p:spPr bwMode="auto">
            <a:xfrm>
              <a:off x="2295" y="1287"/>
              <a:ext cx="946"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Borrowing</a:t>
              </a:r>
            </a:p>
          </p:txBody>
        </p:sp>
        <p:sp>
          <p:nvSpPr>
            <p:cNvPr id="27658" name="Rectangle 29"/>
            <p:cNvSpPr>
              <a:spLocks noChangeArrowheads="1"/>
            </p:cNvSpPr>
            <p:nvPr/>
          </p:nvSpPr>
          <p:spPr bwMode="auto">
            <a:xfrm>
              <a:off x="3975" y="1143"/>
              <a:ext cx="530"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CML</a:t>
              </a:r>
            </a:p>
          </p:txBody>
        </p:sp>
        <p:sp>
          <p:nvSpPr>
            <p:cNvPr id="27659" name="Rectangle 30"/>
            <p:cNvSpPr>
              <a:spLocks noChangeArrowheads="1"/>
            </p:cNvSpPr>
            <p:nvPr/>
          </p:nvSpPr>
          <p:spPr bwMode="auto">
            <a:xfrm>
              <a:off x="903" y="2631"/>
              <a:ext cx="313" cy="286"/>
            </a:xfrm>
            <a:prstGeom prst="rect">
              <a:avLst/>
            </a:prstGeom>
            <a:noFill/>
            <a:ln w="12700">
              <a:noFill/>
              <a:miter lim="800000"/>
              <a:headEnd/>
              <a:tailEnd/>
            </a:ln>
          </p:spPr>
          <p:txBody>
            <a:bodyPr wrap="none" lIns="90488" tIns="44450" rIns="90488" bIns="44450">
              <a:spAutoFit/>
            </a:bodyPr>
            <a:lstStyle/>
            <a:p>
              <a:r>
                <a:rPr lang="en-US" i="0">
                  <a:latin typeface="Times New Roman" charset="0"/>
                </a:rPr>
                <a:t>R</a:t>
              </a:r>
              <a:r>
                <a:rPr lang="en-US" i="0" baseline="-25000">
                  <a:latin typeface="Times New Roman" charset="0"/>
                </a:rPr>
                <a:t>F</a:t>
              </a:r>
            </a:p>
          </p:txBody>
        </p:sp>
      </p:grpSp>
      <p:sp>
        <p:nvSpPr>
          <p:cNvPr id="27652" name="Rectangle 32"/>
          <p:cNvSpPr>
            <a:spLocks noChangeArrowheads="1"/>
          </p:cNvSpPr>
          <p:nvPr/>
        </p:nvSpPr>
        <p:spPr bwMode="auto">
          <a:xfrm>
            <a:off x="1281113" y="5472113"/>
            <a:ext cx="6969125" cy="1184275"/>
          </a:xfrm>
          <a:prstGeom prst="rect">
            <a:avLst/>
          </a:prstGeom>
          <a:noFill/>
          <a:ln w="12700">
            <a:noFill/>
            <a:miter lim="800000"/>
            <a:headEnd/>
            <a:tailEnd/>
          </a:ln>
        </p:spPr>
        <p:txBody>
          <a:bodyPr wrap="none" lIns="90488" tIns="44450" rIns="90488" bIns="44450">
            <a:spAutoFit/>
          </a:bodyPr>
          <a:lstStyle/>
          <a:p>
            <a:r>
              <a:rPr lang="en-US" i="0">
                <a:latin typeface="Times New Roman" charset="0"/>
              </a:rPr>
              <a:t>Portfolio A:  80% of funds in R</a:t>
            </a:r>
            <a:r>
              <a:rPr lang="en-US" i="0" baseline="-25000">
                <a:latin typeface="Times New Roman" charset="0"/>
              </a:rPr>
              <a:t>F</a:t>
            </a:r>
            <a:r>
              <a:rPr lang="en-US" i="0">
                <a:latin typeface="Times New Roman" charset="0"/>
              </a:rPr>
              <a:t>, 20% of funds in M</a:t>
            </a:r>
          </a:p>
          <a:p>
            <a:r>
              <a:rPr lang="en-US" i="0">
                <a:latin typeface="Times New Roman" charset="0"/>
              </a:rPr>
              <a:t>Portfolio B:  80% of funds borrowed to buy more of M,</a:t>
            </a:r>
            <a:br>
              <a:rPr lang="en-US" i="0">
                <a:latin typeface="Times New Roman" charset="0"/>
              </a:rPr>
            </a:br>
            <a:r>
              <a:rPr lang="en-US" i="0">
                <a:latin typeface="Times New Roman" charset="0"/>
              </a:rPr>
              <a:t>                     100% or own funds to buy M</a:t>
            </a:r>
          </a:p>
        </p:txBody>
      </p:sp>
      <p:sp>
        <p:nvSpPr>
          <p:cNvPr id="33" name="Rectangle 32"/>
          <p:cNvSpPr/>
          <p:nvPr/>
        </p:nvSpPr>
        <p:spPr>
          <a:xfrm>
            <a:off x="0" y="0"/>
            <a:ext cx="9144000" cy="6858000"/>
          </a:xfrm>
          <a:prstGeom prst="rect">
            <a:avLst/>
          </a:prstGeom>
          <a:solidFill>
            <a:srgbClr val="FCD5B5">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NYSE.jpg"/>
          <p:cNvPicPr>
            <a:picLocks noChangeAspect="1"/>
          </p:cNvPicPr>
          <p:nvPr/>
        </p:nvPicPr>
        <p:blipFill>
          <a:blip r:embed="rId2" cstate="print"/>
          <a:stretch>
            <a:fillRect/>
          </a:stretch>
        </p:blipFill>
        <p:spPr>
          <a:xfrm>
            <a:off x="0" y="0"/>
            <a:ext cx="9140706"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09600" y="762000"/>
            <a:ext cx="8001000" cy="5047536"/>
          </a:xfrm>
          <a:prstGeom prst="rect">
            <a:avLst/>
          </a:prstGeom>
          <a:solidFill>
            <a:srgbClr val="FDEADA">
              <a:alpha val="69804"/>
            </a:srgbClr>
          </a:solidFill>
        </p:spPr>
        <p:txBody>
          <a:bodyPr wrap="square" rtlCol="0">
            <a:spAutoFit/>
          </a:bodyPr>
          <a:lstStyle/>
          <a:p>
            <a:pPr>
              <a:buFontTx/>
              <a:buChar char="-"/>
            </a:pPr>
            <a:r>
              <a:rPr lang="en-US" sz="3200" i="1" u="sng" dirty="0" smtClean="0"/>
              <a:t>From Obscurity</a:t>
            </a:r>
          </a:p>
          <a:p>
            <a:endParaRPr lang="en-US" sz="1000" dirty="0" smtClean="0"/>
          </a:p>
          <a:p>
            <a:pPr algn="ctr"/>
            <a:r>
              <a:rPr lang="en-US" sz="2800" dirty="0" smtClean="0"/>
              <a:t>   EMT traces its history to the random walk hypothesis, the sensible idea that stock prices move in a way that cannot be predicted with any degree of accuracy. This model dates back to 1900  first written about by a French mathematician Louis Bachelier.</a:t>
            </a:r>
          </a:p>
          <a:p>
            <a:pPr algn="ctr"/>
            <a:r>
              <a:rPr lang="en-US" sz="2800" dirty="0" smtClean="0"/>
              <a:t>   Maurice Kendall is credited with bringing the random walk model to the attention of economists in the early 1950s.  Economists Paul Samuelson is credited with rediscovering Bachelier’s work and began tests with high-speed computers.</a:t>
            </a:r>
            <a:endParaRPr lang="en-US"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228600"/>
            <a:ext cx="7772400" cy="1162050"/>
          </a:xfrm>
          <a:prstGeom prst="rect">
            <a:avLst/>
          </a:prstGeom>
          <a:noFill/>
          <a:ln/>
        </p:spPr>
        <p:txBody>
          <a:bodyPr vert="horz" lIns="91440" tIns="45720" rIns="91440" bIns="45720" rtlCol="0" anchor="ctr">
            <a:normAutofit fontScale="92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B.  Expected Return of a Portfolio</a:t>
            </a:r>
          </a:p>
        </p:txBody>
      </p:sp>
      <p:sp>
        <p:nvSpPr>
          <p:cNvPr id="8" name="Rectangle 3"/>
          <p:cNvSpPr txBox="1">
            <a:spLocks noChangeArrowheads="1"/>
          </p:cNvSpPr>
          <p:nvPr/>
        </p:nvSpPr>
        <p:spPr>
          <a:xfrm>
            <a:off x="1066800" y="1676400"/>
            <a:ext cx="7543800" cy="4114800"/>
          </a:xfrm>
          <a:prstGeom prst="rect">
            <a:avLst/>
          </a:prstGeom>
          <a:solidFill>
            <a:srgbClr val="FDEADA">
              <a:alpha val="69804"/>
            </a:srgbClr>
          </a:solidFill>
          <a:ln/>
        </p:spPr>
        <p:txBody>
          <a:bodyPr vert="horz" lIns="91440" tIns="45720" rIns="91440" bIns="45720" rtlCol="0">
            <a:noAutofit/>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400" b="1" i="0" u="none" strike="noStrike" kern="1200" cap="none" spc="0" normalizeH="0" baseline="0" noProof="0" dirty="0" smtClean="0">
                <a:ln>
                  <a:noFill/>
                </a:ln>
                <a:effectLst/>
                <a:uLnTx/>
                <a:uFillTx/>
                <a:latin typeface="+mn-lt"/>
                <a:ea typeface="+mn-ea"/>
                <a:cs typeface="+mn-cs"/>
              </a:rPr>
              <a:t>1.  The </a:t>
            </a:r>
            <a:r>
              <a:rPr kumimoji="0" lang="en-US" sz="4400" b="1" i="0" u="sng" strike="noStrike" kern="1200" cap="none" spc="0" normalizeH="0" baseline="0" noProof="0" dirty="0" smtClean="0">
                <a:ln>
                  <a:noFill/>
                </a:ln>
                <a:effectLst/>
                <a:uLnTx/>
                <a:uFillTx/>
                <a:latin typeface="+mn-lt"/>
                <a:ea typeface="+mn-ea"/>
                <a:cs typeface="+mn-cs"/>
              </a:rPr>
              <a:t>expected return</a:t>
            </a:r>
            <a:r>
              <a:rPr kumimoji="0" lang="en-US" sz="4400" b="1" i="0" u="none" strike="noStrike" kern="1200" cap="none" spc="0" normalizeH="0" baseline="0" noProof="0" dirty="0" smtClean="0">
                <a:ln>
                  <a:noFill/>
                </a:ln>
                <a:effectLst/>
                <a:uLnTx/>
                <a:uFillTx/>
                <a:latin typeface="+mn-lt"/>
                <a:ea typeface="+mn-ea"/>
                <a:cs typeface="+mn-cs"/>
              </a:rPr>
              <a:t> of a portfolio is a weighted average of the expected returns of its component securities, using relative market values as weights.</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defRPr/>
            </a:pPr>
            <a:r>
              <a:rPr lang="en-US" b="1" dirty="0" smtClean="0"/>
              <a:t>5.  The Portfolio Investment</a:t>
            </a:r>
          </a:p>
        </p:txBody>
      </p:sp>
      <p:sp>
        <p:nvSpPr>
          <p:cNvPr id="31747" name="Line 3"/>
          <p:cNvSpPr>
            <a:spLocks noChangeShapeType="1"/>
          </p:cNvSpPr>
          <p:nvPr/>
        </p:nvSpPr>
        <p:spPr bwMode="auto">
          <a:xfrm>
            <a:off x="1905000" y="2070100"/>
            <a:ext cx="0" cy="317500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31748" name="Line 4"/>
          <p:cNvSpPr>
            <a:spLocks noChangeShapeType="1"/>
          </p:cNvSpPr>
          <p:nvPr/>
        </p:nvSpPr>
        <p:spPr bwMode="auto">
          <a:xfrm>
            <a:off x="1917700" y="5257800"/>
            <a:ext cx="4927600" cy="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01" name="Rectangle 5"/>
          <p:cNvSpPr>
            <a:spLocks noChangeArrowheads="1"/>
          </p:cNvSpPr>
          <p:nvPr/>
        </p:nvSpPr>
        <p:spPr bwMode="auto">
          <a:xfrm>
            <a:off x="1052513" y="1966913"/>
            <a:ext cx="874712" cy="454025"/>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E(R</a:t>
            </a:r>
            <a:r>
              <a:rPr lang="en-US" i="0" baseline="-25000">
                <a:latin typeface="Times New Roman" charset="0"/>
              </a:rPr>
              <a:t>p</a:t>
            </a:r>
            <a:r>
              <a:rPr lang="en-US" i="0">
                <a:latin typeface="Times New Roman" charset="0"/>
              </a:rPr>
              <a:t>)</a:t>
            </a:r>
          </a:p>
        </p:txBody>
      </p:sp>
      <p:sp>
        <p:nvSpPr>
          <p:cNvPr id="29702" name="Rectangle 6"/>
          <p:cNvSpPr>
            <a:spLocks noChangeArrowheads="1"/>
          </p:cNvSpPr>
          <p:nvPr/>
        </p:nvSpPr>
        <p:spPr bwMode="auto">
          <a:xfrm>
            <a:off x="6767513" y="4968875"/>
            <a:ext cx="515937" cy="515938"/>
          </a:xfrm>
          <a:prstGeom prst="rect">
            <a:avLst/>
          </a:prstGeom>
          <a:noFill/>
          <a:ln w="12700">
            <a:noFill/>
            <a:miter lim="800000"/>
            <a:headEnd/>
            <a:tailEnd/>
          </a:ln>
        </p:spPr>
        <p:txBody>
          <a:bodyPr wrap="none" lIns="90488" tIns="44450" rIns="90488" bIns="44450">
            <a:spAutoFit/>
          </a:bodyPr>
          <a:lstStyle/>
          <a:p>
            <a:pPr>
              <a:spcBef>
                <a:spcPct val="20000"/>
              </a:spcBef>
            </a:pPr>
            <a:r>
              <a:rPr lang="en-US" sz="2800" i="0">
                <a:latin typeface="Symbol" pitchFamily="18" charset="2"/>
              </a:rPr>
              <a:t></a:t>
            </a:r>
            <a:r>
              <a:rPr lang="en-US" sz="2800" i="0" baseline="-25000">
                <a:latin typeface="Times New Roman" charset="0"/>
              </a:rPr>
              <a:t>p</a:t>
            </a:r>
          </a:p>
        </p:txBody>
      </p:sp>
      <p:sp>
        <p:nvSpPr>
          <p:cNvPr id="29703" name="Rectangle 7"/>
          <p:cNvSpPr>
            <a:spLocks noChangeArrowheads="1"/>
          </p:cNvSpPr>
          <p:nvPr/>
        </p:nvSpPr>
        <p:spPr bwMode="auto">
          <a:xfrm>
            <a:off x="4252913" y="3186113"/>
            <a:ext cx="452437" cy="454025"/>
          </a:xfrm>
          <a:prstGeom prst="rect">
            <a:avLst/>
          </a:prstGeom>
          <a:noFill/>
          <a:ln w="12700">
            <a:noFill/>
            <a:miter lim="800000"/>
            <a:headEnd/>
            <a:tailEnd/>
          </a:ln>
        </p:spPr>
        <p:txBody>
          <a:bodyPr wrap="none" lIns="90488" tIns="44450" rIns="90488" bIns="44450">
            <a:spAutoFit/>
          </a:bodyPr>
          <a:lstStyle/>
          <a:p>
            <a:r>
              <a:rPr lang="en-US" i="0">
                <a:latin typeface="Times New Roman" charset="0"/>
              </a:rPr>
              <a:t>M</a:t>
            </a:r>
          </a:p>
        </p:txBody>
      </p:sp>
      <p:sp>
        <p:nvSpPr>
          <p:cNvPr id="31752" name="Arc 8"/>
          <p:cNvSpPr>
            <a:spLocks/>
          </p:cNvSpPr>
          <p:nvPr/>
        </p:nvSpPr>
        <p:spPr bwMode="auto">
          <a:xfrm>
            <a:off x="2986088" y="2681288"/>
            <a:ext cx="3721100" cy="2044700"/>
          </a:xfrm>
          <a:custGeom>
            <a:avLst/>
            <a:gdLst>
              <a:gd name="G0" fmla="+- 21600 0 0"/>
              <a:gd name="G1" fmla="+- 21600 0 0"/>
              <a:gd name="G2" fmla="+- 21600 0 0"/>
              <a:gd name="T0" fmla="*/ 0 w 21600"/>
              <a:gd name="T1" fmla="*/ 21600 h 21600"/>
              <a:gd name="T2" fmla="*/ 21591 w 21600"/>
              <a:gd name="T3" fmla="*/ 0 h 21600"/>
              <a:gd name="T4" fmla="*/ 21600 w 21600"/>
              <a:gd name="T5" fmla="*/ 21600 h 21600"/>
            </a:gdLst>
            <a:ahLst/>
            <a:cxnLst>
              <a:cxn ang="0">
                <a:pos x="T0" y="T1"/>
              </a:cxn>
              <a:cxn ang="0">
                <a:pos x="T2" y="T3"/>
              </a:cxn>
              <a:cxn ang="0">
                <a:pos x="T4" y="T5"/>
              </a:cxn>
            </a:cxnLst>
            <a:rect l="0" t="0" r="r" b="b"/>
            <a:pathLst>
              <a:path w="21600" h="21600" fill="none" extrusionOk="0">
                <a:moveTo>
                  <a:pt x="0" y="21600"/>
                </a:moveTo>
                <a:cubicBezTo>
                  <a:pt x="0" y="9674"/>
                  <a:pt x="9665" y="4"/>
                  <a:pt x="21591" y="0"/>
                </a:cubicBezTo>
              </a:path>
              <a:path w="21600" h="21600" stroke="0" extrusionOk="0">
                <a:moveTo>
                  <a:pt x="0" y="21600"/>
                </a:moveTo>
                <a:cubicBezTo>
                  <a:pt x="0" y="9674"/>
                  <a:pt x="9665" y="4"/>
                  <a:pt x="21591" y="0"/>
                </a:cubicBezTo>
                <a:lnTo>
                  <a:pt x="21600" y="21600"/>
                </a:lnTo>
                <a:close/>
              </a:path>
            </a:pathLst>
          </a:custGeom>
          <a:noFill/>
          <a:ln w="254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31753" name="Oval 9"/>
          <p:cNvSpPr>
            <a:spLocks noChangeArrowheads="1"/>
          </p:cNvSpPr>
          <p:nvPr/>
        </p:nvSpPr>
        <p:spPr bwMode="auto">
          <a:xfrm>
            <a:off x="4135438" y="3136900"/>
            <a:ext cx="127000" cy="12700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06" name="Rectangle 10"/>
          <p:cNvSpPr>
            <a:spLocks noChangeArrowheads="1"/>
          </p:cNvSpPr>
          <p:nvPr/>
        </p:nvSpPr>
        <p:spPr bwMode="auto">
          <a:xfrm>
            <a:off x="6691313" y="2424113"/>
            <a:ext cx="1244600" cy="819150"/>
          </a:xfrm>
          <a:prstGeom prst="rect">
            <a:avLst/>
          </a:prstGeom>
          <a:noFill/>
          <a:ln w="12700">
            <a:noFill/>
            <a:miter lim="800000"/>
            <a:headEnd/>
            <a:tailEnd/>
          </a:ln>
        </p:spPr>
        <p:txBody>
          <a:bodyPr wrap="none" lIns="90488" tIns="44450" rIns="90488" bIns="44450">
            <a:spAutoFit/>
          </a:bodyPr>
          <a:lstStyle/>
          <a:p>
            <a:r>
              <a:rPr lang="en-US" i="0">
                <a:latin typeface="Times New Roman" charset="0"/>
              </a:rPr>
              <a:t>Efficient</a:t>
            </a:r>
          </a:p>
          <a:p>
            <a:r>
              <a:rPr lang="en-US" i="0">
                <a:latin typeface="Times New Roman" charset="0"/>
              </a:rPr>
              <a:t>Frontier</a:t>
            </a:r>
          </a:p>
        </p:txBody>
      </p:sp>
      <p:sp>
        <p:nvSpPr>
          <p:cNvPr id="31755" name="Line 11"/>
          <p:cNvSpPr>
            <a:spLocks noChangeShapeType="1"/>
          </p:cNvSpPr>
          <p:nvPr/>
        </p:nvSpPr>
        <p:spPr bwMode="auto">
          <a:xfrm flipV="1">
            <a:off x="1917700" y="2044700"/>
            <a:ext cx="4394200" cy="2387600"/>
          </a:xfrm>
          <a:prstGeom prst="line">
            <a:avLst/>
          </a:prstGeom>
          <a:no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31756" name="Oval 12"/>
          <p:cNvSpPr>
            <a:spLocks noChangeArrowheads="1"/>
          </p:cNvSpPr>
          <p:nvPr/>
        </p:nvSpPr>
        <p:spPr bwMode="auto">
          <a:xfrm>
            <a:off x="3373438" y="3517900"/>
            <a:ext cx="127000" cy="12700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31757" name="Oval 13"/>
          <p:cNvSpPr>
            <a:spLocks noChangeArrowheads="1"/>
          </p:cNvSpPr>
          <p:nvPr/>
        </p:nvSpPr>
        <p:spPr bwMode="auto">
          <a:xfrm>
            <a:off x="5354638" y="2451100"/>
            <a:ext cx="127000" cy="127000"/>
          </a:xfrm>
          <a:prstGeom prst="ellipse">
            <a:avLst/>
          </a:prstGeom>
          <a:solidFill>
            <a:schemeClr val="tx1"/>
          </a:solidFill>
          <a:ln w="25400">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10" name="Rectangle 14"/>
          <p:cNvSpPr>
            <a:spLocks noChangeArrowheads="1"/>
          </p:cNvSpPr>
          <p:nvPr/>
        </p:nvSpPr>
        <p:spPr bwMode="auto">
          <a:xfrm>
            <a:off x="6310313" y="1814513"/>
            <a:ext cx="841375" cy="454025"/>
          </a:xfrm>
          <a:prstGeom prst="rect">
            <a:avLst/>
          </a:prstGeom>
          <a:noFill/>
          <a:ln w="12700">
            <a:noFill/>
            <a:miter lim="800000"/>
            <a:headEnd/>
            <a:tailEnd/>
          </a:ln>
        </p:spPr>
        <p:txBody>
          <a:bodyPr wrap="none" lIns="90488" tIns="44450" rIns="90488" bIns="44450">
            <a:spAutoFit/>
          </a:bodyPr>
          <a:lstStyle/>
          <a:p>
            <a:r>
              <a:rPr lang="en-US" i="0">
                <a:latin typeface="Times New Roman" charset="0"/>
              </a:rPr>
              <a:t>CML</a:t>
            </a:r>
          </a:p>
        </p:txBody>
      </p:sp>
      <p:sp>
        <p:nvSpPr>
          <p:cNvPr id="29711" name="Rectangle 15"/>
          <p:cNvSpPr>
            <a:spLocks noChangeArrowheads="1"/>
          </p:cNvSpPr>
          <p:nvPr/>
        </p:nvSpPr>
        <p:spPr bwMode="auto">
          <a:xfrm>
            <a:off x="1433513" y="4176713"/>
            <a:ext cx="496887" cy="454025"/>
          </a:xfrm>
          <a:prstGeom prst="rect">
            <a:avLst/>
          </a:prstGeom>
          <a:noFill/>
          <a:ln w="12700">
            <a:noFill/>
            <a:miter lim="800000"/>
            <a:headEnd/>
            <a:tailEnd/>
          </a:ln>
        </p:spPr>
        <p:txBody>
          <a:bodyPr wrap="none" lIns="90488" tIns="44450" rIns="90488" bIns="44450">
            <a:spAutoFit/>
          </a:bodyPr>
          <a:lstStyle/>
          <a:p>
            <a:r>
              <a:rPr lang="en-US" i="0">
                <a:latin typeface="Times New Roman" charset="0"/>
              </a:rPr>
              <a:t>R</a:t>
            </a:r>
            <a:r>
              <a:rPr lang="en-US" i="0" baseline="-25000">
                <a:latin typeface="Times New Roman" charset="0"/>
              </a:rPr>
              <a:t>F</a:t>
            </a:r>
          </a:p>
        </p:txBody>
      </p:sp>
      <p:sp>
        <p:nvSpPr>
          <p:cNvPr id="31760" name="Arc 16"/>
          <p:cNvSpPr>
            <a:spLocks/>
          </p:cNvSpPr>
          <p:nvPr/>
        </p:nvSpPr>
        <p:spPr bwMode="auto">
          <a:xfrm>
            <a:off x="2286000" y="2790825"/>
            <a:ext cx="1739900" cy="10541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31761" name="Arc 17"/>
          <p:cNvSpPr>
            <a:spLocks/>
          </p:cNvSpPr>
          <p:nvPr/>
        </p:nvSpPr>
        <p:spPr bwMode="auto">
          <a:xfrm>
            <a:off x="4267200" y="1724025"/>
            <a:ext cx="1739900" cy="1054100"/>
          </a:xfrm>
          <a:custGeom>
            <a:avLst/>
            <a:gdLst>
              <a:gd name="G0" fmla="+- 0 0 0"/>
              <a:gd name="G1" fmla="+- 0 0 0"/>
              <a:gd name="G2" fmla="+- 21600 0 0"/>
              <a:gd name="T0" fmla="*/ 21600 w 21600"/>
              <a:gd name="T1" fmla="*/ 0 h 21600"/>
              <a:gd name="T2" fmla="*/ 0 w 21600"/>
              <a:gd name="T3" fmla="*/ 21600 h 21600"/>
              <a:gd name="T4" fmla="*/ 0 w 21600"/>
              <a:gd name="T5" fmla="*/ 0 h 21600"/>
            </a:gdLst>
            <a:ahLst/>
            <a:cxnLst>
              <a:cxn ang="0">
                <a:pos x="T0" y="T1"/>
              </a:cxn>
              <a:cxn ang="0">
                <a:pos x="T2" y="T3"/>
              </a:cxn>
              <a:cxn ang="0">
                <a:pos x="T4" y="T5"/>
              </a:cxn>
            </a:cxnLst>
            <a:rect l="0" t="0" r="r" b="b"/>
            <a:pathLst>
              <a:path w="21600" h="21600" fill="none" extrusionOk="0">
                <a:moveTo>
                  <a:pt x="21600" y="0"/>
                </a:moveTo>
                <a:cubicBezTo>
                  <a:pt x="21600" y="11929"/>
                  <a:pt x="11929" y="21599"/>
                  <a:pt x="0" y="21600"/>
                </a:cubicBezTo>
              </a:path>
              <a:path w="21600" h="21600" stroke="0" extrusionOk="0">
                <a:moveTo>
                  <a:pt x="21600" y="0"/>
                </a:moveTo>
                <a:cubicBezTo>
                  <a:pt x="21600" y="11929"/>
                  <a:pt x="11929" y="21599"/>
                  <a:pt x="0" y="21600"/>
                </a:cubicBezTo>
                <a:lnTo>
                  <a:pt x="0" y="0"/>
                </a:lnTo>
                <a:close/>
              </a:path>
            </a:pathLst>
          </a:custGeom>
          <a:noFill/>
          <a:ln w="25400" cap="rnd">
            <a:solidFill>
              <a:schemeClr val="tx1"/>
            </a:solidFill>
            <a:round/>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31762" name="Line 18"/>
          <p:cNvSpPr>
            <a:spLocks noChangeShapeType="1"/>
          </p:cNvSpPr>
          <p:nvPr/>
        </p:nvSpPr>
        <p:spPr bwMode="auto">
          <a:xfrm>
            <a:off x="3511550" y="3663950"/>
            <a:ext cx="368300" cy="444500"/>
          </a:xfrm>
          <a:prstGeom prst="line">
            <a:avLst/>
          </a:prstGeom>
          <a:noFill/>
          <a:ln w="12700">
            <a:solidFill>
              <a:schemeClr val="tx1"/>
            </a:solidFill>
            <a:round/>
            <a:headEnd type="triangle" w="med" len="me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29715" name="Rectangle 19"/>
          <p:cNvSpPr>
            <a:spLocks noChangeArrowheads="1"/>
          </p:cNvSpPr>
          <p:nvPr/>
        </p:nvSpPr>
        <p:spPr bwMode="auto">
          <a:xfrm>
            <a:off x="3871913" y="3948113"/>
            <a:ext cx="3041650" cy="819150"/>
          </a:xfrm>
          <a:prstGeom prst="rect">
            <a:avLst/>
          </a:prstGeom>
          <a:noFill/>
          <a:ln w="12700">
            <a:noFill/>
            <a:miter lim="800000"/>
            <a:headEnd/>
            <a:tailEnd/>
          </a:ln>
        </p:spPr>
        <p:txBody>
          <a:bodyPr wrap="none" lIns="90488" tIns="44450" rIns="90488" bIns="44450">
            <a:spAutoFit/>
          </a:bodyPr>
          <a:lstStyle/>
          <a:p>
            <a:r>
              <a:rPr lang="en-US" i="0">
                <a:latin typeface="Times New Roman" charset="0"/>
              </a:rPr>
              <a:t>Mutual Fund Portfolios</a:t>
            </a:r>
          </a:p>
          <a:p>
            <a:r>
              <a:rPr lang="en-US" i="0">
                <a:latin typeface="Times New Roman" charset="0"/>
              </a:rPr>
              <a:t>with a cash position </a:t>
            </a:r>
          </a:p>
        </p:txBody>
      </p:sp>
      <p:sp>
        <p:nvSpPr>
          <p:cNvPr id="29716" name="Rectangle 20"/>
          <p:cNvSpPr>
            <a:spLocks noChangeArrowheads="1"/>
          </p:cNvSpPr>
          <p:nvPr/>
        </p:nvSpPr>
        <p:spPr bwMode="auto">
          <a:xfrm>
            <a:off x="1281113" y="5776913"/>
            <a:ext cx="6937375" cy="819150"/>
          </a:xfrm>
          <a:prstGeom prst="rect">
            <a:avLst/>
          </a:prstGeom>
          <a:noFill/>
          <a:ln w="12700">
            <a:noFill/>
            <a:miter lim="800000"/>
            <a:headEnd/>
            <a:tailEnd/>
          </a:ln>
        </p:spPr>
        <p:txBody>
          <a:bodyPr wrap="none" lIns="90488" tIns="44450" rIns="90488" bIns="44450">
            <a:spAutoFit/>
          </a:bodyPr>
          <a:lstStyle/>
          <a:p>
            <a:r>
              <a:rPr lang="en-US" i="0">
                <a:latin typeface="Times New Roman" charset="0"/>
              </a:rPr>
              <a:t>Investors’ indifference curves are based on their degree</a:t>
            </a:r>
            <a:br>
              <a:rPr lang="en-US" i="0">
                <a:latin typeface="Times New Roman" charset="0"/>
              </a:rPr>
            </a:br>
            <a:r>
              <a:rPr lang="en-US" i="0">
                <a:latin typeface="Times New Roman" charset="0"/>
              </a:rPr>
              <a:t>of risk aversion and investment objectives and goals.</a:t>
            </a:r>
          </a:p>
        </p:txBody>
      </p:sp>
      <p:sp>
        <p:nvSpPr>
          <p:cNvPr id="21" name="Rectangle 20"/>
          <p:cNvSpPr/>
          <p:nvPr/>
        </p:nvSpPr>
        <p:spPr>
          <a:xfrm>
            <a:off x="0" y="0"/>
            <a:ext cx="9144000" cy="6858000"/>
          </a:xfrm>
          <a:prstGeom prst="rect">
            <a:avLst/>
          </a:prstGeom>
          <a:solidFill>
            <a:srgbClr val="FAC09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3" name="Rectangle 2"/>
          <p:cNvSpPr/>
          <p:nvPr/>
        </p:nvSpPr>
        <p:spPr>
          <a:xfrm>
            <a:off x="0" y="0"/>
            <a:ext cx="9144000" cy="6858000"/>
          </a:xfrm>
          <a:prstGeom prst="rect">
            <a:avLst/>
          </a:prstGeom>
          <a:solidFill>
            <a:srgbClr val="FDEADA">
              <a:alpha val="85098"/>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143000" y="381000"/>
            <a:ext cx="6858000" cy="830997"/>
          </a:xfrm>
          <a:prstGeom prst="rect">
            <a:avLst/>
          </a:prstGeom>
          <a:noFill/>
        </p:spPr>
        <p:txBody>
          <a:bodyPr wrap="square" rtlCol="0">
            <a:spAutoFit/>
          </a:bodyPr>
          <a:lstStyle/>
          <a:p>
            <a:pPr algn="ctr"/>
            <a:r>
              <a:rPr lang="en-US" sz="4800" b="1" dirty="0" smtClean="0"/>
              <a:t>Key Terms</a:t>
            </a:r>
            <a:endParaRPr lang="en-US" sz="4800" b="1" dirty="0"/>
          </a:p>
        </p:txBody>
      </p:sp>
      <p:sp>
        <p:nvSpPr>
          <p:cNvPr id="5" name="TextBox 4"/>
          <p:cNvSpPr txBox="1"/>
          <p:nvPr/>
        </p:nvSpPr>
        <p:spPr>
          <a:xfrm>
            <a:off x="2743200" y="1371600"/>
            <a:ext cx="3505200" cy="5016758"/>
          </a:xfrm>
          <a:prstGeom prst="rect">
            <a:avLst/>
          </a:prstGeom>
          <a:noFill/>
        </p:spPr>
        <p:txBody>
          <a:bodyPr wrap="square" rtlCol="0">
            <a:spAutoFit/>
          </a:bodyPr>
          <a:lstStyle/>
          <a:p>
            <a:pPr marL="342900" indent="-342900">
              <a:buAutoNum type="arabicPeriod"/>
            </a:pPr>
            <a:r>
              <a:rPr lang="en-US" sz="2000" b="1" dirty="0" smtClean="0"/>
              <a:t>Asset allocation</a:t>
            </a:r>
          </a:p>
          <a:p>
            <a:pPr marL="342900" indent="-342900">
              <a:buAutoNum type="arabicPeriod"/>
            </a:pPr>
            <a:r>
              <a:rPr lang="en-US" sz="2000" b="1" dirty="0" smtClean="0"/>
              <a:t>Correlation</a:t>
            </a:r>
          </a:p>
          <a:p>
            <a:pPr marL="342900" indent="-342900">
              <a:buAutoNum type="arabicPeriod"/>
            </a:pPr>
            <a:r>
              <a:rPr lang="en-US" sz="2000" b="1" dirty="0" smtClean="0"/>
              <a:t>Efficient portfolio</a:t>
            </a:r>
          </a:p>
          <a:p>
            <a:pPr marL="342900" indent="-342900">
              <a:buAutoNum type="arabicPeriod"/>
            </a:pPr>
            <a:r>
              <a:rPr lang="en-US" sz="2000" b="1" dirty="0" smtClean="0"/>
              <a:t>Expected return</a:t>
            </a:r>
          </a:p>
          <a:p>
            <a:pPr marL="342900" indent="-342900">
              <a:buAutoNum type="arabicPeriod"/>
            </a:pPr>
            <a:r>
              <a:rPr lang="en-US" sz="2000" b="1" dirty="0" smtClean="0"/>
              <a:t>Markowitz efficient frontier</a:t>
            </a:r>
          </a:p>
          <a:p>
            <a:pPr marL="342900" indent="-342900">
              <a:buAutoNum type="arabicPeriod"/>
            </a:pPr>
            <a:r>
              <a:rPr lang="en-US" sz="2000" b="1" dirty="0" smtClean="0"/>
              <a:t>Portfolio</a:t>
            </a:r>
          </a:p>
          <a:p>
            <a:pPr marL="342900" indent="-342900">
              <a:buAutoNum type="arabicPeriod"/>
            </a:pPr>
            <a:r>
              <a:rPr lang="en-US" sz="2000" b="1" dirty="0" smtClean="0"/>
              <a:t>Portfolio weight</a:t>
            </a:r>
          </a:p>
          <a:p>
            <a:pPr marL="342900" indent="-342900">
              <a:buAutoNum type="arabicPeriod"/>
            </a:pPr>
            <a:r>
              <a:rPr lang="en-US" sz="2000" b="1" dirty="0" smtClean="0"/>
              <a:t>Principle of Diversification</a:t>
            </a:r>
          </a:p>
          <a:p>
            <a:pPr marL="342900" indent="-342900">
              <a:buAutoNum type="arabicPeriod"/>
            </a:pPr>
            <a:r>
              <a:rPr lang="en-US" sz="2000" b="1" dirty="0" err="1" smtClean="0"/>
              <a:t>Expost</a:t>
            </a:r>
            <a:endParaRPr lang="en-US" sz="2000" b="1" dirty="0" smtClean="0"/>
          </a:p>
          <a:p>
            <a:pPr marL="342900" indent="-342900">
              <a:buAutoNum type="arabicPeriod"/>
            </a:pPr>
            <a:r>
              <a:rPr lang="en-US" sz="2000" b="1" dirty="0" err="1" smtClean="0"/>
              <a:t>Exante</a:t>
            </a:r>
            <a:endParaRPr lang="en-US" sz="2000" b="1" dirty="0" smtClean="0"/>
          </a:p>
          <a:p>
            <a:pPr marL="342900" indent="-342900">
              <a:buAutoNum type="arabicPeriod"/>
            </a:pPr>
            <a:r>
              <a:rPr lang="en-US" sz="2000" b="1" dirty="0" smtClean="0"/>
              <a:t>The Dominance Principle</a:t>
            </a:r>
          </a:p>
          <a:p>
            <a:pPr marL="342900" indent="-342900">
              <a:buAutoNum type="arabicPeriod"/>
            </a:pPr>
            <a:r>
              <a:rPr lang="en-US" sz="2000" b="1" dirty="0" smtClean="0"/>
              <a:t>Systematic Risk</a:t>
            </a:r>
          </a:p>
          <a:p>
            <a:pPr marL="342900" indent="-342900">
              <a:buAutoNum type="arabicPeriod"/>
            </a:pPr>
            <a:r>
              <a:rPr lang="en-US" sz="2000" b="1" dirty="0" smtClean="0"/>
              <a:t>Unsystematic Risk</a:t>
            </a:r>
          </a:p>
          <a:p>
            <a:pPr marL="342900" indent="-342900">
              <a:buAutoNum type="arabicPeriod"/>
            </a:pPr>
            <a:r>
              <a:rPr lang="en-US" sz="2000" b="1" dirty="0" smtClean="0"/>
              <a:t>Naive Diversification</a:t>
            </a:r>
          </a:p>
          <a:p>
            <a:pPr marL="342900" indent="-342900">
              <a:buAutoNum type="arabicPeriod"/>
            </a:pPr>
            <a:r>
              <a:rPr lang="en-US" sz="2000" b="1" dirty="0" smtClean="0"/>
              <a:t>Markowitz Diversification</a:t>
            </a:r>
          </a:p>
          <a:p>
            <a:pPr marL="342900" indent="-342900">
              <a:buAutoNum type="arabicPeriod"/>
            </a:pPr>
            <a:r>
              <a:rPr lang="en-US" sz="2000" b="1" dirty="0" smtClean="0"/>
              <a:t>Capital Market Line</a:t>
            </a:r>
            <a:endParaRPr lang="en-US" sz="2000" b="1"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indianmoney.com/userfiles/image/bull-and-bear-480.jpg"/>
          <p:cNvPicPr>
            <a:picLocks noChangeAspect="1" noChangeArrowheads="1"/>
          </p:cNvPicPr>
          <p:nvPr/>
        </p:nvPicPr>
        <p:blipFill>
          <a:blip r:embed="rId2" cstate="print"/>
          <a:srcRect/>
          <a:stretch>
            <a:fillRect/>
          </a:stretch>
        </p:blipFill>
        <p:spPr bwMode="auto">
          <a:xfrm>
            <a:off x="0" y="0"/>
            <a:ext cx="9200098" cy="6858000"/>
          </a:xfrm>
          <a:prstGeom prst="rect">
            <a:avLst/>
          </a:prstGeom>
          <a:noFill/>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09600" y="0"/>
            <a:ext cx="7848600" cy="584775"/>
          </a:xfrm>
          <a:prstGeom prst="rect">
            <a:avLst/>
          </a:prstGeom>
          <a:noFill/>
        </p:spPr>
        <p:txBody>
          <a:bodyPr wrap="square" rtlCol="0">
            <a:spAutoFit/>
          </a:bodyPr>
          <a:lstStyle/>
          <a:p>
            <a:pPr algn="ctr"/>
            <a:r>
              <a:rPr lang="en-US" sz="3200" b="1" dirty="0" smtClean="0"/>
              <a:t>Questions and Problems</a:t>
            </a:r>
            <a:endParaRPr lang="en-US" sz="3200" b="1" dirty="0"/>
          </a:p>
        </p:txBody>
      </p:sp>
      <p:sp>
        <p:nvSpPr>
          <p:cNvPr id="5" name="TextBox 4"/>
          <p:cNvSpPr txBox="1"/>
          <p:nvPr/>
        </p:nvSpPr>
        <p:spPr>
          <a:xfrm>
            <a:off x="381000" y="487025"/>
            <a:ext cx="8534400" cy="6370975"/>
          </a:xfrm>
          <a:prstGeom prst="rect">
            <a:avLst/>
          </a:prstGeom>
          <a:solidFill>
            <a:srgbClr val="FAC090">
              <a:alpha val="69804"/>
            </a:srgbClr>
          </a:solidFill>
        </p:spPr>
        <p:txBody>
          <a:bodyPr wrap="square" rtlCol="0">
            <a:spAutoFit/>
          </a:bodyPr>
          <a:lstStyle/>
          <a:p>
            <a:pPr marL="342900" indent="-342900">
              <a:buAutoNum type="arabicPeriod"/>
            </a:pPr>
            <a:r>
              <a:rPr lang="en-US" sz="2400" b="1" dirty="0" smtClean="0"/>
              <a:t>An analyst estimates that a stock has the following return probabilities and returns depending on the state of the economy: Good: .1 and 15%; Normal: .6 and 13%; Poor: .3 and 7%. What is the expected return of the stock? What is the standard deviation of returns?</a:t>
            </a:r>
          </a:p>
          <a:p>
            <a:pPr marL="342900" indent="-342900">
              <a:buAutoNum type="arabicPeriod"/>
            </a:pPr>
            <a:r>
              <a:rPr lang="en-US" sz="2400" b="1" dirty="0" smtClean="0"/>
              <a:t>The Markowitz efficient frontier is best described as the set of portfolios that has:</a:t>
            </a:r>
          </a:p>
          <a:p>
            <a:pPr marL="342900" indent="-342900">
              <a:buAutoNum type="arabicPeriod"/>
            </a:pPr>
            <a:r>
              <a:rPr lang="en-US" sz="2400" b="1" dirty="0" smtClean="0"/>
              <a:t>If two stocks are highly correlated we should expect their returns to move  strongly in the same direction.</a:t>
            </a:r>
          </a:p>
          <a:p>
            <a:pPr marL="342900" indent="-342900">
              <a:buAutoNum type="arabicPeriod"/>
            </a:pPr>
            <a:r>
              <a:rPr lang="en-US" sz="2400" b="1" dirty="0" smtClean="0"/>
              <a:t>If two stocks have the same expected return of 12%, then we would expect any portfolio of these two stocks to also have an expected return of 12%?</a:t>
            </a:r>
          </a:p>
          <a:p>
            <a:pPr marL="342900" indent="-342900">
              <a:buAutoNum type="arabicPeriod"/>
            </a:pPr>
            <a:r>
              <a:rPr lang="en-US" sz="2400" b="1" dirty="0" smtClean="0"/>
              <a:t>If two stocks have the same standard deviation of 22%, then any portfolio of the two stocks will also have a standard deviation of 22%?</a:t>
            </a:r>
          </a:p>
          <a:p>
            <a:pPr marL="342900" indent="-342900">
              <a:buAutoNum type="arabicPeriod"/>
            </a:pPr>
            <a:r>
              <a:rPr lang="en-US" sz="2400" b="1" dirty="0" smtClean="0"/>
              <a:t>By the definition of the market portfolio, we can never practically build a “the” market portfolio?</a:t>
            </a:r>
            <a:endParaRPr lang="en-US" sz="2400" b="1"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E-9.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p:cNvSpPr/>
          <p:nvPr/>
        </p:nvSpPr>
        <p:spPr>
          <a:xfrm>
            <a:off x="1219200" y="2514600"/>
            <a:ext cx="6599372" cy="1323439"/>
          </a:xfrm>
          <a:prstGeom prst="rect">
            <a:avLst/>
          </a:prstGeom>
          <a:noFill/>
        </p:spPr>
        <p:txBody>
          <a:bodyPr wrap="none" lIns="91440" tIns="45720" rIns="91440" bIns="45720">
            <a:spAutoFit/>
          </a:bodyPr>
          <a:lstStyle/>
          <a:p>
            <a:pPr algn="ctr"/>
            <a:r>
              <a:rPr lang="en-US" sz="8000" b="1" u="sng" dirty="0" smtClean="0">
                <a:ln w="31550" cmpd="sng">
                  <a:solidFill>
                    <a:schemeClr val="accent6">
                      <a:lumMod val="50000"/>
                    </a:schemeClr>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End of Topic 12</a:t>
            </a:r>
            <a:endParaRPr lang="en-US" sz="8000" b="1" u="sng" cap="none" spc="0" dirty="0">
              <a:ln w="31550" cmpd="sng">
                <a:solidFill>
                  <a:schemeClr val="accent6">
                    <a:lumMod val="50000"/>
                  </a:schemeClr>
                </a:soli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3" name="Rectangle 2"/>
          <p:cNvSpPr/>
          <p:nvPr/>
        </p:nvSpPr>
        <p:spPr>
          <a:xfrm>
            <a:off x="0" y="0"/>
            <a:ext cx="9144000" cy="6858000"/>
          </a:xfrm>
          <a:prstGeom prst="rect">
            <a:avLst/>
          </a:prstGeom>
          <a:solidFill>
            <a:srgbClr val="FDEADA">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36</a:t>
            </a:fld>
            <a:endParaRPr lang="en-US"/>
          </a:p>
        </p:txBody>
      </p:sp>
      <p:pic>
        <p:nvPicPr>
          <p:cNvPr id="3" name="Picture 2" descr="http://www.indianmoney.com/userfiles/image/bull-and-bear-480.jpg"/>
          <p:cNvPicPr>
            <a:picLocks noChangeAspect="1" noChangeArrowheads="1"/>
          </p:cNvPicPr>
          <p:nvPr/>
        </p:nvPicPr>
        <p:blipFill>
          <a:blip r:embed="rId2" cstate="print"/>
          <a:srcRect/>
          <a:stretch>
            <a:fillRect/>
          </a:stretch>
        </p:blipFill>
        <p:spPr bwMode="auto">
          <a:xfrm>
            <a:off x="0" y="0"/>
            <a:ext cx="9200098" cy="68580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3" name="Rectangle 2"/>
          <p:cNvSpPr/>
          <p:nvPr/>
        </p:nvSpPr>
        <p:spPr>
          <a:xfrm>
            <a:off x="0" y="0"/>
            <a:ext cx="9144000" cy="6858000"/>
          </a:xfrm>
          <a:prstGeom prst="rect">
            <a:avLst/>
          </a:prstGeom>
          <a:solidFill>
            <a:srgbClr val="FDEADA">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685800" y="1143000"/>
            <a:ext cx="7772400" cy="4739759"/>
          </a:xfrm>
          <a:prstGeom prst="rect">
            <a:avLst/>
          </a:prstGeom>
          <a:solidFill>
            <a:srgbClr val="FDEADA">
              <a:alpha val="69804"/>
            </a:srgbClr>
          </a:solidFill>
        </p:spPr>
        <p:txBody>
          <a:bodyPr wrap="square" rtlCol="0">
            <a:spAutoFit/>
          </a:bodyPr>
          <a:lstStyle/>
          <a:p>
            <a:pPr>
              <a:buFontTx/>
              <a:buChar char="-"/>
            </a:pPr>
            <a:r>
              <a:rPr lang="en-US" sz="2800" i="1" u="sng" dirty="0" smtClean="0"/>
              <a:t>Correlation Tests</a:t>
            </a:r>
          </a:p>
          <a:p>
            <a:pPr>
              <a:buFontTx/>
              <a:buChar char="-"/>
            </a:pPr>
            <a:endParaRPr lang="en-US" sz="1000" dirty="0" smtClean="0"/>
          </a:p>
          <a:p>
            <a:r>
              <a:rPr lang="en-US" sz="2400" dirty="0" smtClean="0"/>
              <a:t>   Correlation tests were conducted to determine whether specified data sequences move together . In the case of stock prices, price changes of given stocks were recorded for some specified period of time (number of days), and then another period of the same time.  These time-series data were then compared to determine whether they move together to any degree of correlation.</a:t>
            </a:r>
          </a:p>
          <a:p>
            <a:r>
              <a:rPr lang="en-US" sz="2400" dirty="0" smtClean="0"/>
              <a:t>   The correlation tests all resulted in correlation coefficients that did not differ significantly from zero, meaning that various time series were indistinguishable from various series of numbers generated by a random number table.</a:t>
            </a:r>
            <a:endParaRPr lang="en-U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53C1AE42-973A-4248-8777-27347B225781}" type="slidenum">
              <a:rPr lang="en-US" smtClean="0"/>
              <a:pPr/>
              <a:t>5</a:t>
            </a:fld>
            <a:endParaRPr lang="en-US"/>
          </a:p>
        </p:txBody>
      </p:sp>
      <p:pic>
        <p:nvPicPr>
          <p:cNvPr id="3" name="Picture 2" descr="http://www.indianmoney.com/userfiles/image/bull-and-bear-480.jpg"/>
          <p:cNvPicPr>
            <a:picLocks noChangeAspect="1" noChangeArrowheads="1"/>
          </p:cNvPicPr>
          <p:nvPr/>
        </p:nvPicPr>
        <p:blipFill>
          <a:blip r:embed="rId2" cstate="print"/>
          <a:srcRect/>
          <a:stretch>
            <a:fillRect/>
          </a:stretch>
        </p:blipFill>
        <p:spPr bwMode="auto">
          <a:xfrm>
            <a:off x="0" y="0"/>
            <a:ext cx="9200098" cy="6858000"/>
          </a:xfrm>
          <a:prstGeom prst="rect">
            <a:avLst/>
          </a:prstGeom>
          <a:noFill/>
        </p:spPr>
      </p:pic>
      <p:sp>
        <p:nvSpPr>
          <p:cNvPr id="4" name="Rectangle 3"/>
          <p:cNvSpPr/>
          <p:nvPr/>
        </p:nvSpPr>
        <p:spPr>
          <a:xfrm>
            <a:off x="0" y="0"/>
            <a:ext cx="9296400" cy="6858000"/>
          </a:xfrm>
          <a:prstGeom prst="rect">
            <a:avLst/>
          </a:prstGeom>
          <a:solidFill>
            <a:srgbClr val="FDEADA">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447800" y="2209800"/>
            <a:ext cx="6324600" cy="1938992"/>
          </a:xfrm>
          <a:prstGeom prst="rect">
            <a:avLst/>
          </a:prstGeom>
          <a:solidFill>
            <a:srgbClr val="FAC090">
              <a:alpha val="60000"/>
            </a:srgbClr>
          </a:solidFill>
        </p:spPr>
        <p:txBody>
          <a:bodyPr wrap="square" rtlCol="0">
            <a:spAutoFit/>
          </a:bodyPr>
          <a:lstStyle/>
          <a:p>
            <a:pPr algn="ctr"/>
            <a:r>
              <a:rPr lang="en-US" sz="6000" i="1" dirty="0" smtClean="0"/>
              <a:t>I.  Efficient Market Theory</a:t>
            </a:r>
            <a:endParaRPr lang="en-US" sz="6000"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609600"/>
            <a:ext cx="7772400" cy="1162050"/>
          </a:xfrm>
          <a:prstGeom prst="rect">
            <a:avLst/>
          </a:prstGeom>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effectLst/>
                <a:uLnTx/>
                <a:uFillTx/>
                <a:latin typeface="+mj-lt"/>
                <a:ea typeface="+mj-ea"/>
                <a:cs typeface="+mj-cs"/>
              </a:rPr>
              <a:t>A.  The Dominance Principle</a:t>
            </a:r>
          </a:p>
        </p:txBody>
      </p:sp>
      <p:sp>
        <p:nvSpPr>
          <p:cNvPr id="8" name="Rectangle 3"/>
          <p:cNvSpPr txBox="1">
            <a:spLocks noChangeArrowheads="1"/>
          </p:cNvSpPr>
          <p:nvPr/>
        </p:nvSpPr>
        <p:spPr>
          <a:xfrm>
            <a:off x="762000" y="2209800"/>
            <a:ext cx="7772400" cy="2590800"/>
          </a:xfrm>
          <a:prstGeom prst="rect">
            <a:avLst/>
          </a:prstGeom>
          <a:solidFill>
            <a:srgbClr val="FDEADA">
              <a:alpha val="69804"/>
            </a:srgbClr>
          </a:solidFill>
          <a:ln/>
        </p:spPr>
        <p:txBody>
          <a:bodyPr vert="horz" lIns="91440" tIns="45720" rIns="91440" bIns="45720" rtlCol="0">
            <a:normAutofit fontScale="92500" lnSpcReduction="10000"/>
          </a:bodyPr>
          <a:lstStyle/>
          <a:p>
            <a:pPr marL="0" marR="0" lvl="0" indent="0" algn="just"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States that among all investments with a given return, the one with the least risk is desirable; or given the same level of risk, the one with the highest return is most desirable. Assume that all investments are reducible to two elements – risk and return.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E-9.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914400" y="762000"/>
            <a:ext cx="7239000" cy="762000"/>
          </a:xfrm>
          <a:prstGeom prst="rect">
            <a:avLst/>
          </a:prstGeom>
          <a:solidFill>
            <a:srgbClr val="FDEADA">
              <a:alpha val="69804"/>
            </a:srgbClr>
          </a:solid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Dominance Principle Example</a:t>
            </a:r>
          </a:p>
        </p:txBody>
      </p:sp>
      <p:sp>
        <p:nvSpPr>
          <p:cNvPr id="5" name="Rectangle 3"/>
          <p:cNvSpPr txBox="1">
            <a:spLocks noChangeArrowheads="1"/>
          </p:cNvSpPr>
          <p:nvPr/>
        </p:nvSpPr>
        <p:spPr>
          <a:xfrm>
            <a:off x="1371600" y="1828800"/>
            <a:ext cx="6096000" cy="4114800"/>
          </a:xfrm>
          <a:prstGeom prst="rect">
            <a:avLst/>
          </a:prstGeom>
          <a:solidFill>
            <a:srgbClr val="FDEADA">
              <a:alpha val="69804"/>
            </a:srgbClr>
          </a:solid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0" i="0" u="sng" strike="noStrike" kern="1200" cap="none" spc="0" normalizeH="0" baseline="0" noProof="0" dirty="0" smtClean="0">
                <a:ln>
                  <a:noFill/>
                </a:ln>
                <a:solidFill>
                  <a:schemeClr val="tx1"/>
                </a:solidFill>
                <a:effectLst/>
                <a:uLnTx/>
                <a:uFillTx/>
                <a:latin typeface="+mn-lt"/>
                <a:ea typeface="+mn-ea"/>
                <a:cs typeface="+mn-cs"/>
              </a:rPr>
              <a:t>Security		E(</a:t>
            </a:r>
            <a:r>
              <a:rPr kumimoji="0" lang="en-US" sz="3200" b="0" i="0" u="sng" strike="noStrike" kern="1200" cap="none" spc="0" normalizeH="0" baseline="0" noProof="0" dirty="0" err="1" smtClean="0">
                <a:ln>
                  <a:noFill/>
                </a:ln>
                <a:solidFill>
                  <a:schemeClr val="tx1"/>
                </a:solidFill>
                <a:effectLst/>
                <a:uLnTx/>
                <a:uFillTx/>
                <a:latin typeface="+mn-lt"/>
                <a:ea typeface="+mn-ea"/>
                <a:cs typeface="+mn-cs"/>
              </a:rPr>
              <a:t>R</a:t>
            </a:r>
            <a:r>
              <a:rPr kumimoji="0" lang="en-US" sz="3200" b="0" i="0" u="sng" strike="noStrike" kern="1200" cap="none" spc="0" normalizeH="0" baseline="-25000" noProof="0" dirty="0" err="1" smtClean="0">
                <a:ln>
                  <a:noFill/>
                </a:ln>
                <a:solidFill>
                  <a:schemeClr val="tx1"/>
                </a:solidFill>
                <a:effectLst/>
                <a:uLnTx/>
                <a:uFillTx/>
                <a:latin typeface="+mn-lt"/>
                <a:ea typeface="+mn-ea"/>
                <a:cs typeface="+mn-cs"/>
              </a:rPr>
              <a:t>i</a:t>
            </a:r>
            <a:r>
              <a:rPr kumimoji="0" lang="en-US" sz="3200" b="0" i="0" u="sng" strike="noStrike" kern="1200" cap="none" spc="0" normalizeH="0" baseline="0" noProof="0" dirty="0" smtClean="0">
                <a:ln>
                  <a:noFill/>
                </a:ln>
                <a:solidFill>
                  <a:schemeClr val="tx1"/>
                </a:solidFill>
                <a:effectLst/>
                <a:uLnTx/>
                <a:uFillTx/>
                <a:latin typeface="+mn-lt"/>
                <a:ea typeface="+mn-ea"/>
                <a:cs typeface="+mn-cs"/>
              </a:rPr>
              <a:t>)		  </a:t>
            </a:r>
            <a:r>
              <a:rPr kumimoji="0" lang="en-US" sz="3200" b="0" i="0" u="sng" strike="noStrike" kern="1200" cap="none" spc="0" normalizeH="0" baseline="0" noProof="0" dirty="0" smtClean="0">
                <a:ln>
                  <a:noFill/>
                </a:ln>
                <a:solidFill>
                  <a:schemeClr val="tx1"/>
                </a:solidFill>
                <a:effectLst/>
                <a:uLnTx/>
                <a:uFillTx/>
                <a:latin typeface="Symbol" pitchFamily="18" charset="2"/>
                <a:ea typeface="+mn-ea"/>
                <a:cs typeface="+mn-cs"/>
              </a:rPr>
              <a:t></a:t>
            </a:r>
            <a:br>
              <a:rPr kumimoji="0" lang="en-US" sz="3200" b="0" i="0" u="sng" strike="noStrike" kern="1200" cap="none" spc="0" normalizeH="0" baseline="0" noProof="0" dirty="0" smtClean="0">
                <a:ln>
                  <a:noFill/>
                </a:ln>
                <a:solidFill>
                  <a:schemeClr val="tx1"/>
                </a:solidFill>
                <a:effectLst/>
                <a:uLnTx/>
                <a:uFillTx/>
                <a:latin typeface="Symbol" pitchFamily="18" charset="2"/>
                <a:ea typeface="+mn-ea"/>
                <a:cs typeface="+mn-cs"/>
              </a:rPr>
            </a:br>
            <a:r>
              <a:rPr kumimoji="0" lang="en-US" sz="3200" b="0" i="0" u="none" strike="noStrike" kern="1200" cap="none" spc="0" normalizeH="0" baseline="0" noProof="0" dirty="0" smtClean="0">
                <a:ln>
                  <a:noFill/>
                </a:ln>
                <a:solidFill>
                  <a:schemeClr val="tx1"/>
                </a:solidFill>
                <a:effectLst/>
                <a:uLnTx/>
                <a:uFillTx/>
                <a:latin typeface="+mn-lt"/>
                <a:ea typeface="+mn-ea"/>
                <a:cs typeface="+mn-cs"/>
              </a:rPr>
              <a:t>ATW		7%		3%</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r>
              <a:rPr kumimoji="0" lang="en-US" sz="3200" b="0" i="0" u="none" strike="noStrike" kern="1200" cap="none" spc="0" normalizeH="0" baseline="0" noProof="0" dirty="0" smtClean="0">
                <a:ln>
                  <a:noFill/>
                </a:ln>
                <a:solidFill>
                  <a:schemeClr val="tx1"/>
                </a:solidFill>
                <a:effectLst/>
                <a:uLnTx/>
                <a:uFillTx/>
                <a:latin typeface="+mn-lt"/>
                <a:ea typeface="+mn-ea"/>
                <a:cs typeface="+mn-cs"/>
              </a:rPr>
              <a:t>GAC		7%		4%</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r>
              <a:rPr kumimoji="0" lang="en-US" sz="3200" b="0" i="0" u="none" strike="noStrike" kern="1200" cap="none" spc="0" normalizeH="0" baseline="0" noProof="0" dirty="0" smtClean="0">
                <a:ln>
                  <a:noFill/>
                </a:ln>
                <a:solidFill>
                  <a:schemeClr val="tx1"/>
                </a:solidFill>
                <a:effectLst/>
                <a:uLnTx/>
                <a:uFillTx/>
                <a:latin typeface="+mn-lt"/>
                <a:ea typeface="+mn-ea"/>
                <a:cs typeface="+mn-cs"/>
              </a:rPr>
              <a:t>YTC		15%		15%</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r>
              <a:rPr kumimoji="0" lang="en-US" sz="3200" b="0" i="0" u="none" strike="noStrike" kern="1200" cap="none" spc="0" normalizeH="0" baseline="0" noProof="0" dirty="0" smtClean="0">
                <a:ln>
                  <a:noFill/>
                </a:ln>
                <a:solidFill>
                  <a:schemeClr val="tx1"/>
                </a:solidFill>
                <a:effectLst/>
                <a:uLnTx/>
                <a:uFillTx/>
                <a:latin typeface="+mn-lt"/>
                <a:ea typeface="+mn-ea"/>
                <a:cs typeface="+mn-cs"/>
              </a:rPr>
              <a:t>FTR		3%		3%</a:t>
            </a:r>
            <a:br>
              <a:rPr kumimoji="0" lang="en-US" sz="3200" b="0" i="0" u="none" strike="noStrike" kern="1200" cap="none" spc="0" normalizeH="0" baseline="0" noProof="0" dirty="0" smtClean="0">
                <a:ln>
                  <a:noFill/>
                </a:ln>
                <a:solidFill>
                  <a:schemeClr val="tx1"/>
                </a:solidFill>
                <a:effectLst/>
                <a:uLnTx/>
                <a:uFillTx/>
                <a:latin typeface="+mn-lt"/>
                <a:ea typeface="+mn-ea"/>
                <a:cs typeface="+mn-cs"/>
              </a:rPr>
            </a:br>
            <a:r>
              <a:rPr kumimoji="0" lang="en-US" sz="3200" b="0" i="0" u="none" strike="noStrike" kern="1200" cap="none" spc="0" normalizeH="0" baseline="0" noProof="0" dirty="0" smtClean="0">
                <a:ln>
                  <a:noFill/>
                </a:ln>
                <a:solidFill>
                  <a:schemeClr val="tx1"/>
                </a:solidFill>
                <a:effectLst/>
                <a:uLnTx/>
                <a:uFillTx/>
                <a:latin typeface="+mn-lt"/>
                <a:ea typeface="+mn-ea"/>
                <a:cs typeface="+mn-cs"/>
              </a:rPr>
              <a:t>HTC		8%		12%</a:t>
            </a:r>
          </a:p>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8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ctr" defTabSz="914400" rtl="0" eaLnBrk="1" fontAlgn="auto" latinLnBrk="0" hangingPunct="1">
              <a:lnSpc>
                <a:spcPct val="100000"/>
              </a:lnSpc>
              <a:spcBef>
                <a:spcPct val="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ATW dominates GAC</a:t>
            </a:r>
          </a:p>
          <a:p>
            <a:pPr marL="342900" marR="0" lvl="0" indent="-342900" algn="ctr" defTabSz="914400" rtl="0" eaLnBrk="1" fontAlgn="auto" latinLnBrk="0" hangingPunct="1">
              <a:lnSpc>
                <a:spcPct val="100000"/>
              </a:lnSpc>
              <a:spcBef>
                <a:spcPct val="0"/>
              </a:spcBef>
              <a:spcAft>
                <a:spcPts val="0"/>
              </a:spcAft>
              <a:buClrTx/>
              <a:buSzTx/>
              <a:tabLst/>
              <a:defRPr/>
            </a:pPr>
            <a:r>
              <a:rPr kumimoji="0" lang="en-US" sz="3200" b="0" i="0" u="none" strike="noStrike" kern="1200" cap="none" spc="0" normalizeH="0" baseline="0" noProof="0" dirty="0" smtClean="0">
                <a:ln>
                  <a:noFill/>
                </a:ln>
                <a:solidFill>
                  <a:schemeClr val="tx1"/>
                </a:solidFill>
                <a:effectLst/>
                <a:uLnTx/>
                <a:uFillTx/>
                <a:latin typeface="+mn-lt"/>
                <a:ea typeface="+mn-ea"/>
                <a:cs typeface="+mn-cs"/>
              </a:rPr>
              <a:t>ATW dominates FTR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INANCE-9.jpg"/>
          <p:cNvPicPr>
            <a:picLocks noChangeAspect="1"/>
          </p:cNvPicPr>
          <p:nvPr/>
        </p:nvPicPr>
        <p:blipFill>
          <a:blip r:embed="rId2" cstate="print"/>
          <a:stretch>
            <a:fillRect/>
          </a:stretch>
        </p:blipFill>
        <p:spPr>
          <a:xfrm>
            <a:off x="0" y="0"/>
            <a:ext cx="9144000" cy="6858000"/>
          </a:xfrm>
          <a:prstGeom prst="rect">
            <a:avLst/>
          </a:prstGeom>
        </p:spPr>
      </p:pic>
      <p:sp>
        <p:nvSpPr>
          <p:cNvPr id="3" name="Rectangle 2"/>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2"/>
          <p:cNvSpPr txBox="1">
            <a:spLocks noChangeArrowheads="1"/>
          </p:cNvSpPr>
          <p:nvPr/>
        </p:nvSpPr>
        <p:spPr>
          <a:xfrm>
            <a:off x="762000" y="228600"/>
            <a:ext cx="7772400" cy="838200"/>
          </a:xfrm>
          <a:prstGeom prst="rect">
            <a:avLst/>
          </a:prstGeom>
          <a:noFill/>
          <a:ln/>
        </p:spPr>
        <p:txBody>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Diversification</a:t>
            </a:r>
          </a:p>
        </p:txBody>
      </p:sp>
      <p:sp>
        <p:nvSpPr>
          <p:cNvPr id="5" name="Rectangle 3"/>
          <p:cNvSpPr txBox="1">
            <a:spLocks noChangeArrowheads="1"/>
          </p:cNvSpPr>
          <p:nvPr/>
        </p:nvSpPr>
        <p:spPr>
          <a:xfrm>
            <a:off x="914400" y="1524000"/>
            <a:ext cx="7620000" cy="3962400"/>
          </a:xfrm>
          <a:prstGeom prst="rect">
            <a:avLst/>
          </a:prstGeom>
          <a:solidFill>
            <a:srgbClr val="FDEADA">
              <a:alpha val="69804"/>
            </a:srgbClr>
          </a:solidFill>
          <a:ln/>
        </p:spPr>
        <p:txBody>
          <a:bodyPr/>
          <a:lstStyle/>
          <a:p>
            <a:pPr marL="342900" marR="0" lvl="0" indent="-342900" algn="l" defTabSz="914400" rtl="0" eaLnBrk="1" fontAlgn="auto" latinLnBrk="0" hangingPunct="1">
              <a:lnSpc>
                <a:spcPct val="100000"/>
              </a:lnSpc>
              <a:spcBef>
                <a:spcPct val="20000"/>
              </a:spcBef>
              <a:spcAft>
                <a:spcPts val="0"/>
              </a:spcAft>
              <a:buClrTx/>
              <a:buSzTx/>
              <a:tabLst/>
              <a:defRPr/>
            </a:pPr>
            <a:r>
              <a:rPr kumimoji="0" lang="en-US" sz="3200" b="1" i="0" u="sng" strike="noStrike" kern="1200" cap="none" spc="0" normalizeH="0" baseline="0" noProof="0" dirty="0" smtClean="0">
                <a:ln>
                  <a:noFill/>
                </a:ln>
                <a:solidFill>
                  <a:schemeClr val="tx1"/>
                </a:solidFill>
                <a:effectLst/>
                <a:uLnTx/>
                <a:uFillTx/>
                <a:latin typeface="+mn-lt"/>
                <a:ea typeface="+mn-ea"/>
                <a:cs typeface="+mn-cs"/>
              </a:rPr>
              <a:t>Superfluous or Naive Diversification</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Occurs when the investor diversifies in more than 20-30 assets.  Diversification for diversification’s sake.</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a.  Results in difficulty in managing such a large portfolio</a:t>
            </a:r>
          </a:p>
          <a:p>
            <a:pPr marL="742950" marR="0" lvl="1" indent="-285750" algn="l" defTabSz="914400" rtl="0" eaLnBrk="1" fontAlgn="auto" latinLnBrk="0" hangingPunct="1">
              <a:lnSpc>
                <a:spcPct val="100000"/>
              </a:lnSpc>
              <a:spcBef>
                <a:spcPct val="20000"/>
              </a:spcBef>
              <a:spcAft>
                <a:spcPts val="0"/>
              </a:spcAft>
              <a:buClrTx/>
              <a:buSzTx/>
              <a:tabLst/>
              <a:defRPr/>
            </a:pPr>
            <a:r>
              <a:rPr kumimoji="0" lang="en-US" sz="2800" b="1" i="0" u="none" strike="noStrike" kern="1200" cap="none" spc="0" normalizeH="0" baseline="0" noProof="0" dirty="0" smtClean="0">
                <a:ln>
                  <a:noFill/>
                </a:ln>
                <a:solidFill>
                  <a:schemeClr val="tx1"/>
                </a:solidFill>
                <a:effectLst/>
                <a:uLnTx/>
                <a:uFillTx/>
                <a:latin typeface="+mn-lt"/>
                <a:ea typeface="+mn-ea"/>
                <a:cs typeface="+mn-cs"/>
              </a:rPr>
              <a:t>	b.  Increased costs</a:t>
            </a:r>
          </a:p>
          <a:p>
            <a:pPr marL="1143000" marR="0" lvl="2" indent="-2286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400" b="1" i="0" u="none" strike="noStrike" kern="1200" cap="none" spc="0" normalizeH="0" baseline="0" noProof="0" dirty="0" smtClean="0">
                <a:ln>
                  <a:noFill/>
                </a:ln>
                <a:solidFill>
                  <a:schemeClr val="tx1"/>
                </a:solidFill>
                <a:effectLst/>
                <a:uLnTx/>
                <a:uFillTx/>
                <a:latin typeface="+mn-lt"/>
                <a:ea typeface="+mn-ea"/>
                <a:cs typeface="+mn-cs"/>
              </a:rPr>
              <a:t>Search and transaction</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5" name="Picture 4" descr="Financial_Information1.jpg"/>
          <p:cNvPicPr>
            <a:picLocks noChangeAspect="1"/>
          </p:cNvPicPr>
          <p:nvPr/>
        </p:nvPicPr>
        <p:blipFill>
          <a:blip r:embed="rId2" cstate="print"/>
          <a:stretch>
            <a:fillRect/>
          </a:stretch>
        </p:blipFill>
        <p:spPr>
          <a:xfrm>
            <a:off x="-1" y="0"/>
            <a:ext cx="9124335" cy="6858000"/>
          </a:xfrm>
          <a:prstGeom prst="rect">
            <a:avLst/>
          </a:prstGeom>
        </p:spPr>
      </p:pic>
      <p:sp>
        <p:nvSpPr>
          <p:cNvPr id="6" name="Rectangle 5"/>
          <p:cNvSpPr/>
          <p:nvPr/>
        </p:nvSpPr>
        <p:spPr>
          <a:xfrm>
            <a:off x="0" y="0"/>
            <a:ext cx="9144000" cy="6858000"/>
          </a:xfrm>
          <a:prstGeom prst="rect">
            <a:avLst/>
          </a:prstGeom>
          <a:solidFill>
            <a:srgbClr val="FDEADA">
              <a:alpha val="8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2"/>
          <p:cNvSpPr txBox="1">
            <a:spLocks noChangeArrowheads="1"/>
          </p:cNvSpPr>
          <p:nvPr/>
        </p:nvSpPr>
        <p:spPr>
          <a:xfrm>
            <a:off x="762000" y="228600"/>
            <a:ext cx="7772400" cy="1162050"/>
          </a:xfrm>
          <a:prstGeom prst="rect">
            <a:avLst/>
          </a:prstGeom>
          <a:noFill/>
          <a:ln/>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0" u="none" strike="noStrike" kern="1200" cap="none" spc="0" normalizeH="0" baseline="0" noProof="0" dirty="0" smtClean="0">
                <a:ln>
                  <a:noFill/>
                </a:ln>
                <a:solidFill>
                  <a:schemeClr val="tx1"/>
                </a:solidFill>
                <a:effectLst/>
                <a:uLnTx/>
                <a:uFillTx/>
                <a:latin typeface="+mj-lt"/>
                <a:ea typeface="+mj-ea"/>
                <a:cs typeface="+mj-cs"/>
              </a:rPr>
              <a:t>  Markowitz Diversification</a:t>
            </a:r>
          </a:p>
        </p:txBody>
      </p:sp>
      <p:sp>
        <p:nvSpPr>
          <p:cNvPr id="8" name="Rectangle 3"/>
          <p:cNvSpPr txBox="1">
            <a:spLocks noChangeArrowheads="1"/>
          </p:cNvSpPr>
          <p:nvPr/>
        </p:nvSpPr>
        <p:spPr>
          <a:xfrm>
            <a:off x="1143000" y="1828800"/>
            <a:ext cx="7772400" cy="4114800"/>
          </a:xfrm>
          <a:prstGeom prst="rect">
            <a:avLst/>
          </a:prstGeom>
          <a:noFill/>
          <a:ln/>
        </p:spPr>
        <p:txBody>
          <a:bodyPr vert="horz" lIns="91440" tIns="45720" rIns="91440" bIns="45720" rtlCol="0">
            <a:normAutofit lnSpcReduction="10000"/>
          </a:bodyPr>
          <a:lstStyle/>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1" i="0" u="none" strike="noStrike" kern="1200" cap="none" spc="0" normalizeH="0" baseline="0" noProof="0" dirty="0" smtClean="0">
                <a:ln>
                  <a:noFill/>
                </a:ln>
                <a:effectLst/>
                <a:uLnTx/>
                <a:uFillTx/>
                <a:latin typeface="+mn-lt"/>
                <a:ea typeface="+mn-ea"/>
                <a:cs typeface="+mn-cs"/>
              </a:rPr>
              <a:t>This type of diversification considers the correlation between individual securities.  It is the combination of assets in a portfolio that are less then perfectly positively correlated</a:t>
            </a:r>
            <a:r>
              <a:rPr kumimoji="0" lang="en-US" sz="3200" b="0" i="0" u="none" strike="noStrike" kern="1200" cap="none" spc="0" normalizeH="0" baseline="0" noProof="0" dirty="0" smtClean="0">
                <a:ln>
                  <a:noFill/>
                </a:ln>
                <a:solidFill>
                  <a:schemeClr val="tx1">
                    <a:tint val="75000"/>
                  </a:schemeClr>
                </a:solidFill>
                <a:effectLst/>
                <a:uLnTx/>
                <a:uFillTx/>
                <a:latin typeface="+mn-lt"/>
                <a:ea typeface="+mn-ea"/>
                <a:cs typeface="+mn-cs"/>
              </a:rPr>
              <a:t>.</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a:solidFill>
                  <a:schemeClr val="tx1">
                    <a:tint val="75000"/>
                  </a:schemeClr>
                </a:solidFill>
              </a:rPr>
              <a:t>	</a:t>
            </a:r>
            <a:r>
              <a:rPr kumimoji="0" lang="en-US" sz="2800" b="1" i="0" u="none" strike="noStrike" kern="1200" cap="none" spc="0" normalizeH="0" baseline="0" noProof="0" dirty="0" smtClean="0">
                <a:ln>
                  <a:noFill/>
                </a:ln>
                <a:effectLst/>
                <a:uLnTx/>
                <a:uFillTx/>
                <a:latin typeface="+mn-lt"/>
                <a:ea typeface="+mn-ea"/>
                <a:cs typeface="+mn-cs"/>
              </a:rPr>
              <a:t>a.  The two asset case:</a:t>
            </a:r>
          </a:p>
          <a:p>
            <a:pPr marL="0" marR="0" lvl="0" indent="0" defTabSz="914400" rtl="0" eaLnBrk="1" fontAlgn="auto" latinLnBrk="0" hangingPunct="1">
              <a:lnSpc>
                <a:spcPct val="100000"/>
              </a:lnSpc>
              <a:spcBef>
                <a:spcPct val="20000"/>
              </a:spcBef>
              <a:spcAft>
                <a:spcPts val="0"/>
              </a:spcAft>
              <a:buClrTx/>
              <a:buSzTx/>
              <a:buFont typeface="Arial" pitchFamily="34" charset="0"/>
              <a:buNone/>
              <a:tabLst/>
              <a:defRPr/>
            </a:pPr>
            <a:r>
              <a:rPr lang="en-US" sz="2800" b="1" dirty="0"/>
              <a:t> </a:t>
            </a:r>
            <a:r>
              <a:rPr lang="en-US" sz="2800" b="1" dirty="0" smtClean="0"/>
              <a:t>                                         </a:t>
            </a:r>
            <a:r>
              <a:rPr kumimoji="0" lang="en-US" sz="2400" b="1" i="0" u="sng" strike="noStrike" kern="1200" cap="none" spc="0" normalizeH="0" baseline="0" noProof="0" dirty="0" smtClean="0">
                <a:ln>
                  <a:noFill/>
                </a:ln>
                <a:effectLst/>
                <a:uLnTx/>
                <a:uFillTx/>
                <a:latin typeface="+mn-lt"/>
                <a:ea typeface="+mn-ea"/>
                <a:cs typeface="+mn-cs"/>
              </a:rPr>
              <a:t>Stk.</a:t>
            </a:r>
            <a:r>
              <a:rPr kumimoji="0" lang="en-US" sz="2400" b="1" i="0" u="sng" strike="noStrike" kern="1200" cap="none" spc="0" normalizeH="0" noProof="0" dirty="0" smtClean="0">
                <a:ln>
                  <a:noFill/>
                </a:ln>
                <a:effectLst/>
                <a:uLnTx/>
                <a:uFillTx/>
                <a:latin typeface="+mn-lt"/>
                <a:ea typeface="+mn-ea"/>
                <a:cs typeface="+mn-cs"/>
              </a:rPr>
              <a:t> </a:t>
            </a:r>
            <a:r>
              <a:rPr kumimoji="0" lang="en-US" sz="2400" b="1" i="0" u="sng" strike="noStrike" kern="1200" cap="none" spc="0" normalizeH="0" baseline="0" noProof="0" dirty="0" smtClean="0">
                <a:ln>
                  <a:noFill/>
                </a:ln>
                <a:effectLst/>
                <a:uLnTx/>
                <a:uFillTx/>
                <a:latin typeface="+mn-lt"/>
                <a:ea typeface="+mn-ea"/>
                <a:cs typeface="+mn-cs"/>
              </a:rPr>
              <a:t>A</a:t>
            </a:r>
            <a:r>
              <a:rPr kumimoji="0" lang="en-US" sz="2400" b="1" i="0" u="none" strike="noStrike" kern="1200" cap="none" spc="0" normalizeH="0" baseline="0" noProof="0" dirty="0" smtClean="0">
                <a:ln>
                  <a:noFill/>
                </a:ln>
                <a:effectLst/>
                <a:uLnTx/>
                <a:uFillTx/>
                <a:latin typeface="+mn-lt"/>
                <a:ea typeface="+mn-ea"/>
                <a:cs typeface="+mn-cs"/>
              </a:rPr>
              <a:t>	         </a:t>
            </a:r>
            <a:r>
              <a:rPr kumimoji="0" lang="en-US" sz="2400" b="1" i="0" u="sng" strike="noStrike" kern="1200" cap="none" spc="0" normalizeH="0" baseline="0" noProof="0" dirty="0" smtClean="0">
                <a:ln>
                  <a:noFill/>
                </a:ln>
                <a:effectLst/>
                <a:uLnTx/>
                <a:uFillTx/>
                <a:latin typeface="+mn-lt"/>
                <a:ea typeface="+mn-ea"/>
                <a:cs typeface="+mn-cs"/>
              </a:rPr>
              <a:t>Stk. B</a:t>
            </a:r>
          </a:p>
          <a:p>
            <a:pPr marL="914400" marR="0" lvl="2"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effectLst/>
                <a:uLnTx/>
                <a:uFillTx/>
                <a:latin typeface="+mn-lt"/>
                <a:ea typeface="+mn-ea"/>
                <a:cs typeface="+mn-cs"/>
              </a:rPr>
              <a:t>E(R)	  5%		15%</a:t>
            </a:r>
          </a:p>
          <a:p>
            <a:pPr marL="914400" marR="0" lvl="2" indent="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400" b="1" i="0" u="none" strike="noStrike" kern="1200" cap="none" spc="0" normalizeH="0" baseline="0" noProof="0" dirty="0" smtClean="0">
                <a:ln>
                  <a:noFill/>
                </a:ln>
                <a:effectLst/>
                <a:uLnTx/>
                <a:uFillTx/>
                <a:latin typeface="+mn-lt"/>
                <a:ea typeface="+mn-ea"/>
                <a:cs typeface="+mn-cs"/>
              </a:rPr>
              <a:t> </a:t>
            </a:r>
            <a:r>
              <a:rPr kumimoji="0" lang="en-US" sz="2400" b="1" i="0" u="none" strike="noStrike" kern="1200" cap="none" spc="0" normalizeH="0" baseline="0" noProof="0" dirty="0" smtClean="0">
                <a:ln>
                  <a:noFill/>
                </a:ln>
                <a:effectLst/>
                <a:uLnTx/>
                <a:uFillTx/>
                <a:latin typeface="Symbol" pitchFamily="18" charset="2"/>
                <a:ea typeface="+mn-ea"/>
                <a:cs typeface="+mn-cs"/>
              </a:rPr>
              <a:t></a:t>
            </a:r>
            <a:r>
              <a:rPr kumimoji="0" lang="en-US" sz="2400" b="1" i="0" u="none" strike="noStrike" kern="1200" cap="none" spc="0" normalizeH="0" baseline="0" noProof="0" dirty="0" smtClean="0">
                <a:ln>
                  <a:noFill/>
                </a:ln>
                <a:effectLst/>
                <a:uLnTx/>
                <a:uFillTx/>
                <a:latin typeface="+mn-lt"/>
                <a:ea typeface="+mn-ea"/>
                <a:cs typeface="+mn-cs"/>
              </a:rPr>
              <a:t>	10%		20%</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2111</TotalTime>
  <Words>1356</Words>
  <Application>Microsoft Office PowerPoint</Application>
  <PresentationFormat>On-screen Show (4:3)</PresentationFormat>
  <Paragraphs>202</Paragraphs>
  <Slides>36</Slides>
  <Notes>1</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Slide 1</vt:lpstr>
      <vt:lpstr>Slide 2</vt:lpstr>
      <vt:lpstr>Slide 3</vt:lpstr>
      <vt:lpstr>Slide 4</vt:lpstr>
      <vt:lpstr>Slide 5</vt:lpstr>
      <vt:lpstr>Slide 6</vt:lpstr>
      <vt:lpstr>Slide 7</vt:lpstr>
      <vt:lpstr>Slide 8</vt:lpstr>
      <vt:lpstr>Slide 9</vt:lpstr>
      <vt:lpstr>Slide 10</vt:lpstr>
      <vt:lpstr>  Markowitz Diversification (continued)</vt:lpstr>
      <vt:lpstr>Slide 12</vt:lpstr>
      <vt:lpstr>Slide 13</vt:lpstr>
      <vt:lpstr>Perfect Positive Correlation (continued)</vt:lpstr>
      <vt:lpstr>Perfect Positive Correlation (continued)</vt:lpstr>
      <vt:lpstr>Slide 16</vt:lpstr>
      <vt:lpstr>Zero Correlation (continued)</vt:lpstr>
      <vt:lpstr>Slide 18</vt:lpstr>
      <vt:lpstr>Negative Correlation (continued)</vt:lpstr>
      <vt:lpstr>Efficient Frontier Graph</vt:lpstr>
      <vt:lpstr>Slide 21</vt:lpstr>
      <vt:lpstr>Slide 22</vt:lpstr>
      <vt:lpstr>Slide 23</vt:lpstr>
      <vt:lpstr>Slide 24</vt:lpstr>
      <vt:lpstr>B.  Diversification</vt:lpstr>
      <vt:lpstr>Slide 26</vt:lpstr>
      <vt:lpstr>Slide 27</vt:lpstr>
      <vt:lpstr>Slide 28</vt:lpstr>
      <vt:lpstr>Efficient Frontier (continued)</vt:lpstr>
      <vt:lpstr>Slide 30</vt:lpstr>
      <vt:lpstr>5.  The Portfolio Investment</vt:lpstr>
      <vt:lpstr>Slide 32</vt:lpstr>
      <vt:lpstr>Slide 33</vt:lpstr>
      <vt:lpstr>Slide 34</vt:lpstr>
      <vt:lpstr>Slide 35</vt:lpstr>
      <vt:lpstr>Slide 36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Owner</dc:creator>
  <cp:lastModifiedBy>Owner</cp:lastModifiedBy>
  <cp:revision>94</cp:revision>
  <dcterms:created xsi:type="dcterms:W3CDTF">2010-12-24T18:29:59Z</dcterms:created>
  <dcterms:modified xsi:type="dcterms:W3CDTF">2012-09-05T20:14:05Z</dcterms:modified>
</cp:coreProperties>
</file>