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76" r:id="rId2"/>
    <p:sldId id="327" r:id="rId3"/>
    <p:sldId id="326" r:id="rId4"/>
    <p:sldId id="277" r:id="rId5"/>
    <p:sldId id="304" r:id="rId6"/>
    <p:sldId id="310" r:id="rId7"/>
    <p:sldId id="311" r:id="rId8"/>
    <p:sldId id="278" r:id="rId9"/>
    <p:sldId id="263" r:id="rId10"/>
    <p:sldId id="261" r:id="rId11"/>
    <p:sldId id="264" r:id="rId12"/>
    <p:sldId id="269" r:id="rId13"/>
    <p:sldId id="260" r:id="rId14"/>
    <p:sldId id="267" r:id="rId15"/>
    <p:sldId id="266" r:id="rId16"/>
    <p:sldId id="268" r:id="rId17"/>
    <p:sldId id="271" r:id="rId18"/>
    <p:sldId id="272" r:id="rId19"/>
    <p:sldId id="275" r:id="rId20"/>
    <p:sldId id="280" r:id="rId21"/>
    <p:sldId id="279" r:id="rId22"/>
    <p:sldId id="281" r:id="rId23"/>
    <p:sldId id="285" r:id="rId24"/>
    <p:sldId id="283" r:id="rId25"/>
    <p:sldId id="286" r:id="rId26"/>
    <p:sldId id="284" r:id="rId27"/>
    <p:sldId id="288" r:id="rId28"/>
    <p:sldId id="289" r:id="rId29"/>
    <p:sldId id="292" r:id="rId30"/>
    <p:sldId id="295" r:id="rId31"/>
    <p:sldId id="305" r:id="rId32"/>
    <p:sldId id="306" r:id="rId33"/>
    <p:sldId id="315" r:id="rId34"/>
    <p:sldId id="296" r:id="rId35"/>
    <p:sldId id="317" r:id="rId36"/>
    <p:sldId id="319" r:id="rId37"/>
    <p:sldId id="297" r:id="rId38"/>
    <p:sldId id="314" r:id="rId39"/>
    <p:sldId id="298" r:id="rId40"/>
    <p:sldId id="320" r:id="rId41"/>
    <p:sldId id="287" r:id="rId42"/>
    <p:sldId id="282" r:id="rId43"/>
    <p:sldId id="312" r:id="rId44"/>
    <p:sldId id="325" r:id="rId45"/>
    <p:sldId id="300" r:id="rId46"/>
    <p:sldId id="303" r:id="rId47"/>
    <p:sldId id="309" r:id="rId48"/>
    <p:sldId id="322" r:id="rId49"/>
    <p:sldId id="321" r:id="rId50"/>
    <p:sldId id="293" r:id="rId51"/>
    <p:sldId id="307" r:id="rId52"/>
    <p:sldId id="308" r:id="rId53"/>
    <p:sldId id="328" r:id="rId54"/>
    <p:sldId id="329" r:id="rId55"/>
    <p:sldId id="330" r:id="rId56"/>
    <p:sldId id="331" r:id="rId57"/>
    <p:sldId id="332" r:id="rId58"/>
    <p:sldId id="333" r:id="rId59"/>
    <p:sldId id="334" r:id="rId60"/>
    <p:sldId id="335" r:id="rId61"/>
    <p:sldId id="336" r:id="rId62"/>
    <p:sldId id="337" r:id="rId63"/>
    <p:sldId id="338" r:id="rId64"/>
    <p:sldId id="29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A20000"/>
    <a:srgbClr val="CC0000"/>
    <a:srgbClr val="FFFFFF"/>
    <a:srgbClr val="FFFFCC"/>
    <a:srgbClr val="DCE6F2"/>
    <a:srgbClr val="FF0000"/>
    <a:srgbClr val="4F81BD"/>
    <a:srgbClr val="F2F2F2"/>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 d="1"/>
        <a:sy n="1" d="1"/>
      </p:scale>
      <p:origin x="0" y="0"/>
    </p:cViewPr>
  </p:notesTextViewPr>
  <p:sorterViewPr>
    <p:cViewPr>
      <p:scale>
        <a:sx n="100" d="100"/>
        <a:sy n="100" d="100"/>
      </p:scale>
      <p:origin x="0" y="-111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95AD4-4155-4179-925A-F0460E8BCF6D}" type="datetimeFigureOut">
              <a:rPr lang="en-US" smtClean="0"/>
              <a:pPr/>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F0A43-1AB6-4FA3-B5F8-045AC8C0EF11}" type="slidenum">
              <a:rPr lang="en-US" smtClean="0"/>
              <a:pPr/>
              <a:t>‹#›</a:t>
            </a:fld>
            <a:endParaRPr lang="en-US"/>
          </a:p>
        </p:txBody>
      </p:sp>
    </p:spTree>
    <p:extLst>
      <p:ext uri="{BB962C8B-B14F-4D97-AF65-F5344CB8AC3E}">
        <p14:creationId xmlns:p14="http://schemas.microsoft.com/office/powerpoint/2010/main" xmlns="" val="53533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AD74838-89E5-454F-AB89-F7C3DC124160}" type="slidenum">
              <a:rPr lang="en-US" smtClean="0">
                <a:latin typeface="Times New Roman" pitchFamily="18" charset="0"/>
              </a:rPr>
              <a:pPr/>
              <a:t>5</a:t>
            </a:fld>
            <a:endParaRPr lang="en-US" smtClean="0">
              <a:latin typeface="Times New Roman" pitchFamily="18" charset="0"/>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379676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dirty="0" smtClean="0"/>
          </a:p>
        </p:txBody>
      </p:sp>
      <p:sp>
        <p:nvSpPr>
          <p:cNvPr id="146436" name="Slide Number Placeholder 3"/>
          <p:cNvSpPr>
            <a:spLocks noGrp="1"/>
          </p:cNvSpPr>
          <p:nvPr>
            <p:ph type="sldNum" sz="quarter" idx="5"/>
          </p:nvPr>
        </p:nvSpPr>
        <p:spPr>
          <a:noFill/>
        </p:spPr>
        <p:txBody>
          <a:bodyPr/>
          <a:lstStyle/>
          <a:p>
            <a:fld id="{AA772330-2DF2-44E2-BD04-146F5926941E}" type="slidenum">
              <a:rPr lang="en-US" smtClean="0">
                <a:latin typeface="Times New Roman" pitchFamily="18" charset="0"/>
              </a:rPr>
              <a:pPr/>
              <a:t>19</a:t>
            </a:fld>
            <a:endParaRPr lang="en-US" smtClean="0">
              <a:latin typeface="Times New Roman" pitchFamily="18" charset="0"/>
            </a:endParaRPr>
          </a:p>
        </p:txBody>
      </p:sp>
    </p:spTree>
    <p:extLst>
      <p:ext uri="{BB962C8B-B14F-4D97-AF65-F5344CB8AC3E}">
        <p14:creationId xmlns:p14="http://schemas.microsoft.com/office/powerpoint/2010/main" xmlns="" val="14042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59F025-7C97-4F9B-BFA7-D5ED4CDBEF73}" type="slidenum">
              <a:rPr lang="en-US" smtClean="0"/>
              <a:pPr>
                <a:defRPr/>
              </a:pPr>
              <a:t>28</a:t>
            </a:fld>
            <a:endParaRPr lang="en-US"/>
          </a:p>
        </p:txBody>
      </p:sp>
    </p:spTree>
    <p:extLst>
      <p:ext uri="{BB962C8B-B14F-4D97-AF65-F5344CB8AC3E}">
        <p14:creationId xmlns:p14="http://schemas.microsoft.com/office/powerpoint/2010/main" xmlns="" val="353832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fld id="{3739AD43-1E31-424F-AC19-EA3A69A0EB52}" type="slidenum">
              <a:rPr lang="en-US" smtClean="0">
                <a:latin typeface="Times New Roman" pitchFamily="18" charset="0"/>
              </a:rPr>
              <a:pPr/>
              <a:t>64</a:t>
            </a:fld>
            <a:endParaRPr lang="en-US" smtClean="0">
              <a:latin typeface="Times New Roman" pitchFamily="18" charset="0"/>
            </a:endParaRPr>
          </a:p>
        </p:txBody>
      </p:sp>
    </p:spTree>
    <p:extLst>
      <p:ext uri="{BB962C8B-B14F-4D97-AF65-F5344CB8AC3E}">
        <p14:creationId xmlns:p14="http://schemas.microsoft.com/office/powerpoint/2010/main" xmlns="" val="391796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2892449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1161830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2767246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118121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2773538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480217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1707855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3623978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2002876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4116204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83A32-26B8-47CE-AFA7-340CA52AFC3F}"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1642485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83A32-26B8-47CE-AFA7-340CA52AFC3F}" type="datetimeFigureOut">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2BDA8-1A21-407E-95D9-FA060936D600}" type="slidenum">
              <a:rPr lang="en-US" smtClean="0"/>
              <a:pPr/>
              <a:t>‹#›</a:t>
            </a:fld>
            <a:endParaRPr lang="en-US"/>
          </a:p>
        </p:txBody>
      </p:sp>
    </p:spTree>
    <p:extLst>
      <p:ext uri="{BB962C8B-B14F-4D97-AF65-F5344CB8AC3E}">
        <p14:creationId xmlns:p14="http://schemas.microsoft.com/office/powerpoint/2010/main" xmlns="" val="65173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CAcQjRw&amp;url=https://www.ferrotec.com/company/investors&amp;ei=ljmDVfztLMfzoASekoLABw&amp;bvm=bv.96042044,d.cGU&amp;psig=AFQjCNFaFPsydKRdobewRwZxaEDJ3zlaFQ&amp;ust=143474966358213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w&amp;url=http://www.visualtrading.info/bull-and-bear-power-visual-trading-stock.php&amp;ei=WjiDVab6Hs7zoAS2zIHgDw&amp;bvm=bv.96042044,d.cGU&amp;psig=AFQjCNFlJc3Mbd1D-pkJCj20264pnokUMQ&amp;ust=1434749241634959"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ved=0CAcQjRw&amp;url=http://runawaytrader.com/?p=3471&amp;ei=pziDVa-HNs7coATW6aKoDQ&amp;bvm=bv.96042044,d.cGU&amp;psig=AFQjCNFlJc3Mbd1D-pkJCj20264pnokUMQ&amp;ust=143474924163495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CAcQjRw&amp;url=http://www.aaii.com/investing/bonds&amp;ei=BEWDVYT2IZHaoASJwZngDQ&amp;bvm=bv.96042044,d.cGU&amp;psig=AFQjCNH1W3_CC1atsMul9KWCcQkgh5r4Kg&amp;ust=143475263467316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ved=0CAcQjRw&amp;url=http://www.batr.org/negotium/100114.html&amp;ei=EUmDVcvhKovVoASU-7OYDQ&amp;bvm=bv.96042044,d.cGU&amp;psig=AFQjCNH1W3_CC1atsMul9KWCcQkgh5r4Kg&amp;ust=143475263467316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CAcQjRw&amp;url=http://cpa-scribo.com/reviewing-financial-statements-seven-suggestions/&amp;ei=WzOEVZraH4vboASWmavwAw&amp;bvm=bv.96339352,d.cGU&amp;psig=AFQjCNEv5yDyyWA4ZpSWvpx106H_szEowA&amp;ust=143481364666284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CAcQjRw&amp;url=http://www.actioncoach.com/Understanding-Financial-Statements-Income-Statement?pressid=984&amp;ei=mDOEVfH6BMfzoASxxIO4AQ&amp;bvm=bv.96339352,d.cGU&amp;psig=AFQjCNEv5yDyyWA4ZpSWvpx106H_szEowA&amp;ust=143481364666284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ved=0CAcQjRw&amp;url=http://www.gaebler.com/Financial-Statements.htm&amp;ei=mKiEVb28J5eSoQTO4YGgDg&amp;bvm=bv.96339352,d.cGU&amp;psig=AFQjCNEgFlGHfsFM6TEwBt2Eha6-QiX8HA&amp;ust=143484365550859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utoledo.edu/offices/controller/accounting_reporting/reports.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xqFQoTCKvZ4bzu9sYCFVGaiAodl14BCg&amp;url=http://lugenfamilyoffice.com/investing-in-yourself-warren-buffett/&amp;ei=486zVevbBNG0ogSXvYVQ&amp;bvm=bv.98717601,d.cGU&amp;psig=AFQjCNGBjhUNWp8Hupm694CgxP0Bwmtoaw&amp;ust=1437933195827756"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amp;esrc=s&amp;source=images&amp;cd=&amp;cad=rja&amp;uact=8&amp;ved=&amp;url=http://www.empiricus.com.br/posts/vida-de-investidor/as-tres-paixoes-brasileiras-de-warren-buffett/&amp;ei=fPGFVaCUL8nboATI15mwBQ&amp;bvm=bv.96339352,d.cGU&amp;psig=AFQjCNHezygL3k8micJrKkHF7w6vZXyztg&amp;ust=143492786929982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amp;esrc=s&amp;source=images&amp;cd=&amp;cad=rja&amp;uact=8&amp;ved=&amp;url=http://www.empiricus.com.br/posts/vida-de-investidor/as-tres-paixoes-brasileiras-de-warren-buffett/&amp;ei=fPGFVaCUL8nboATI15mwBQ&amp;bvm=bv.96339352,d.cGU&amp;psig=AFQjCNHezygL3k8micJrKkHF7w6vZXyztg&amp;ust=1434927869299826"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source=images&amp;cd=&amp;cad=rja&amp;uact=8&amp;ved=0CAcQjRw&amp;url=http://axeqocofif.xlx.pl/warren-buffet-age-old.php&amp;ei=m_GFVY3oMMHZoATE4oKIAQ&amp;bvm=bv.96339352,d.cGU&amp;psig=AFQjCNHezygL3k8micJrKkHF7w6vZXyztg&amp;ust=1434927869299826"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source=images&amp;cd=&amp;cad=rja&amp;uact=8&amp;ved=0CAcQjRw&amp;url=http://axeqocofif.xlx.pl/warren-buffet-age-old.php&amp;ei=m_GFVY3oMMHZoATE4oKIAQ&amp;bvm=bv.96339352,d.cGU&amp;psig=AFQjCNHezygL3k8micJrKkHF7w6vZXyztg&amp;ust=1434927869299826"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amp;esrc=s&amp;source=images&amp;cd=&amp;cad=rja&amp;uact=8&amp;ved=&amp;url=http://www.empiricus.com.br/posts/vida-de-investidor/as-tres-paixoes-brasileiras-de-warren-buffett/&amp;ei=fPGFVaCUL8nboATI15mwBQ&amp;bvm=bv.96339352,d.cGU&amp;psig=AFQjCNHezygL3k8micJrKkHF7w6vZXyztg&amp;ust=1434927869299826"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amp;esrc=s&amp;source=images&amp;cd=&amp;cad=rja&amp;uact=8&amp;ved=&amp;url=http://www.empiricus.com.br/posts/vida-de-investidor/as-tres-paixoes-brasileiras-de-warren-buffett/&amp;ei=fPGFVaCUL8nboATI15mwBQ&amp;bvm=bv.96339352,d.cGU&amp;psig=AFQjCNHezygL3k8micJrKkHF7w6vZXyztg&amp;ust=1434927869299826"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com/url?sa=i&amp;rct=j&amp;q=&amp;esrc=s&amp;source=images&amp;cd=&amp;cad=rja&amp;uact=8&amp;ved=&amp;url=http://beurs.com/tag/warren-buffett&amp;ei=fPGFVaCUL8nboATI15mwBQ&amp;bvm=bv.96339352,d.cGU&amp;psig=AFQjCNHezygL3k8micJrKkHF7w6vZXyztg&amp;ust=1434927869299826"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blog.jesshale.com/category/365-drawing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CAcQjRw&amp;url=http://www.stockmarket-coach.com/&amp;ei=ry-EVfjFLIeuogSi-oHYDA&amp;bvm=bv.96339352,d.cGU&amp;psig=AFQjCNGn4D64u80jNJgeBJCOGmY0i6L_rg&amp;ust=1434812689028893"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source=images&amp;cd=&amp;cad=rja&amp;uact=8&amp;ved=0CAcQjRw&amp;url=http://drawger.com/johncuneo/?article_id=12354&amp;ei=X_aFVYCOJZbioASXmZiIAg&amp;bvm=bv.96339352,d.cGU&amp;psig=AFQjCNEJs_mrmH2bHDpzePrLmHbjoDmicQ&amp;ust=1434929111567457"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source=images&amp;cd=&amp;cad=rja&amp;uact=8&amp;ved=0CAcQjRxqFQoTCISgj9yslccCFco1iAodDyUBrQ&amp;url=http://www.edibleapple.com/2009/04/20/the-evolution-and-history-of-the-apple-logo/&amp;ei=r8rDVcSMPMrroASPyoToCg&amp;bvm=bv.99804247,d.cGU&amp;psig=AFQjCNH-ywYLBLfuXSMeaYnJeDPM1aMEVw&amp;ust=1438981166480033"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source=images&amp;cd=&amp;cad=rja&amp;uact=8&amp;ved=0CAcQjRw&amp;url=http://www.cityam.com/214976/watch-warren-buffett-sings-coca-cola-song-plays-ukelele-shareholders-ahead-berkshire-hathaway&amp;ei=7VmVVbGEFZTgoAS4_KWoBQ&amp;bvm=bv.96952980,d.cGU&amp;psig=AFQjCNFG9f6MDPBymWEdYxB50ZvItmLFFg&amp;ust=1435936468872851"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bubblear.com/heres-top-5-tax-tips-expats-201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0"/>
            <a:ext cx="9144000" cy="9296400"/>
          </a:xfrm>
          <a:prstGeom prst="rect">
            <a:avLst/>
          </a:prstGeom>
        </p:spPr>
      </p:pic>
      <p:sp>
        <p:nvSpPr>
          <p:cNvPr id="3" name="Title 1"/>
          <p:cNvSpPr txBox="1">
            <a:spLocks/>
          </p:cNvSpPr>
          <p:nvPr/>
        </p:nvSpPr>
        <p:spPr>
          <a:xfrm>
            <a:off x="685800" y="4424855"/>
            <a:ext cx="7772400" cy="1600200"/>
          </a:xfrm>
          <a:prstGeom prst="rect">
            <a:avLst/>
          </a:prstGeom>
          <a:solidFill>
            <a:srgbClr val="FFFFCC">
              <a:alpha val="69804"/>
            </a:srgbClr>
          </a:solidFill>
        </p:spPr>
        <p:style>
          <a:lnRef idx="2">
            <a:schemeClr val="dk1"/>
          </a:lnRef>
          <a:fillRef idx="1">
            <a:schemeClr val="lt1"/>
          </a:fillRef>
          <a:effectRef idx="0">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600" u="sng" dirty="0" smtClean="0">
                <a:latin typeface="Times New Roman" panose="02020603050405020304" pitchFamily="18" charset="0"/>
                <a:cs typeface="Times New Roman" panose="02020603050405020304" pitchFamily="18" charset="0"/>
              </a:rPr>
              <a:t>Buffettology</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70045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84863"/>
            <a:ext cx="9448800" cy="7211243"/>
          </a:xfrm>
          <a:prstGeom prst="rect">
            <a:avLst/>
          </a:prstGeom>
        </p:spPr>
      </p:pic>
      <p:sp>
        <p:nvSpPr>
          <p:cNvPr id="6" name="Rectangle 5"/>
          <p:cNvSpPr/>
          <p:nvPr/>
        </p:nvSpPr>
        <p:spPr>
          <a:xfrm>
            <a:off x="-304800" y="-184863"/>
            <a:ext cx="9448800" cy="7211243"/>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4900" y="533400"/>
            <a:ext cx="6629400" cy="1200329"/>
          </a:xfrm>
          <a:prstGeom prst="rect">
            <a:avLst/>
          </a:prstGeom>
          <a:solidFill>
            <a:srgbClr val="FFFFCC">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Good News! The Market is Dropping</a:t>
            </a:r>
            <a:endParaRPr lang="en-US" sz="3600" dirty="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520995" y="2057400"/>
            <a:ext cx="7772400" cy="3962400"/>
          </a:xfrm>
          <a:prstGeom prst="rect">
            <a:avLst/>
          </a:prstGeom>
          <a:solidFill>
            <a:srgbClr val="FFFFCC">
              <a:alpha val="69804"/>
            </a:srgb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Practice a selective contrarian investment strategy.  This is one in which the investor is motivated to invest by a falling stock price.  Contrarians invest in what the market finds unattractive.</a:t>
            </a:r>
          </a:p>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Recognize that the majority of investors play the short-term investment game.</a:t>
            </a:r>
          </a:p>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People sell on bad news.</a:t>
            </a:r>
          </a:p>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Companies that have a franchise product and thus a competitive advantage, have the economic power to weather most bad-news storms.</a:t>
            </a:r>
          </a:p>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Always invest in companies with a long-term durable competitive advantage, which we call a franchise product.  A product characterized by few or no substitutes, a product in demand by many, little or no government regulation.</a:t>
            </a:r>
          </a:p>
          <a:p>
            <a:pPr marL="342900" marR="0" lvl="0" indent="-342900" algn="l" defTabSz="914400" rtl="0" eaLnBrk="1" fontAlgn="base" latinLnBrk="0" hangingPunct="1">
              <a:lnSpc>
                <a:spcPct val="90000"/>
              </a:lnSpc>
              <a:spcBef>
                <a:spcPct val="20000"/>
              </a:spcBef>
              <a:spcAft>
                <a:spcPct val="0"/>
              </a:spcAft>
              <a:buClr>
                <a:schemeClr val="folHlink"/>
              </a:buClr>
              <a:buSzPct val="60000"/>
              <a:tabLst/>
              <a:defRPr/>
            </a:pPr>
            <a:endParaRPr lang="en-US" sz="2000" kern="0" dirty="0" smtClean="0">
              <a:latin typeface="+mn-lt"/>
            </a:endParaRPr>
          </a:p>
          <a:p>
            <a:pPr marL="342900" marR="0" lvl="0" indent="-342900" algn="l" defTabSz="914400" rtl="0" eaLnBrk="1" fontAlgn="base" latinLnBrk="0" hangingPunct="1">
              <a:lnSpc>
                <a:spcPct val="90000"/>
              </a:lnSpc>
              <a:spcBef>
                <a:spcPct val="20000"/>
              </a:spcBef>
              <a:spcAft>
                <a:spcPct val="0"/>
              </a:spcAft>
              <a:buClr>
                <a:schemeClr val="folHlink"/>
              </a:buClr>
              <a:buSzPct val="60000"/>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1200" b="0" i="1"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973028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dissolv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11</a:t>
            </a:fld>
            <a:endParaRPr lang="en-US"/>
          </a:p>
        </p:txBody>
      </p:sp>
      <p:sp>
        <p:nvSpPr>
          <p:cNvPr id="5" name="Rectangle 4"/>
          <p:cNvSpPr/>
          <p:nvPr/>
        </p:nvSpPr>
        <p:spPr bwMode="auto">
          <a:xfrm>
            <a:off x="0" y="0"/>
            <a:ext cx="9144000" cy="6400800"/>
          </a:xfrm>
          <a:prstGeom prst="rec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287746" name="Picture 2" descr="http://3.bp.blogspot.com/_vsQ_G2OOspQ/TAtHWUUYYAI/AAAAAAAACSQ/3hOd-Fo59yk/s1600/DIA-Dow-ETF-Chart-1998-2010.png"/>
          <p:cNvPicPr>
            <a:picLocks noChangeAspect="1" noChangeArrowheads="1"/>
          </p:cNvPicPr>
          <p:nvPr/>
        </p:nvPicPr>
        <p:blipFill>
          <a:blip r:embed="rId2" cstate="print"/>
          <a:srcRect/>
          <a:stretch>
            <a:fillRect/>
          </a:stretch>
        </p:blipFill>
        <p:spPr bwMode="auto">
          <a:xfrm>
            <a:off x="-609600" y="0"/>
            <a:ext cx="10613420" cy="6400800"/>
          </a:xfrm>
          <a:prstGeom prst="rect">
            <a:avLst/>
          </a:prstGeom>
          <a:noFill/>
        </p:spPr>
      </p:pic>
      <p:sp>
        <p:nvSpPr>
          <p:cNvPr id="7" name="TextBox 6"/>
          <p:cNvSpPr txBox="1"/>
          <p:nvPr/>
        </p:nvSpPr>
        <p:spPr>
          <a:xfrm>
            <a:off x="304800" y="1219200"/>
            <a:ext cx="5257800" cy="46166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Market Volatility – Your Best Friend!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8389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126" y="-609600"/>
            <a:ext cx="9174126" cy="8834344"/>
          </a:xfrm>
          <a:prstGeom prst="rect">
            <a:avLst/>
          </a:prstGeom>
        </p:spPr>
      </p:pic>
      <p:sp>
        <p:nvSpPr>
          <p:cNvPr id="3" name="Rectangle 2"/>
          <p:cNvSpPr/>
          <p:nvPr/>
        </p:nvSpPr>
        <p:spPr>
          <a:xfrm>
            <a:off x="-30126" y="-609600"/>
            <a:ext cx="9174126" cy="8834344"/>
          </a:xfrm>
          <a:prstGeom prst="rect">
            <a:avLst/>
          </a:prstGeom>
          <a:solidFill>
            <a:srgbClr val="F2F2F2">
              <a:alpha val="69804"/>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16000" y="152400"/>
            <a:ext cx="6858000" cy="1089529"/>
          </a:xfrm>
          <a:prstGeom prst="rect">
            <a:avLst/>
          </a:prstGeom>
          <a:solidFill>
            <a:srgbClr val="F2F2F2">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lgn="ctr" fontAlgn="base">
              <a:lnSpc>
                <a:spcPct val="90000"/>
              </a:lnSpc>
              <a:spcBef>
                <a:spcPct val="20000"/>
              </a:spcBef>
              <a:spcAft>
                <a:spcPct val="0"/>
              </a:spcAft>
              <a:buClr>
                <a:schemeClr val="folHlink"/>
              </a:buClr>
              <a:buSzPct val="60000"/>
              <a:defRPr/>
            </a:pPr>
            <a:r>
              <a:rPr lang="en-US" sz="3600" kern="0" dirty="0" smtClean="0">
                <a:ln w="12700">
                  <a:solidFill>
                    <a:schemeClr val="tx2">
                      <a:satMod val="155000"/>
                    </a:schemeClr>
                  </a:solidFill>
                  <a:prstDash val="solid"/>
                </a:ln>
                <a:latin typeface="Times New Roman" panose="02020603050405020304" pitchFamily="18" charset="0"/>
                <a:cs typeface="Times New Roman" panose="02020603050405020304" pitchFamily="18" charset="0"/>
              </a:rPr>
              <a:t>The Essence of what Warren Buffett Does</a:t>
            </a:r>
          </a:p>
        </p:txBody>
      </p:sp>
      <p:sp>
        <p:nvSpPr>
          <p:cNvPr id="7" name="TextBox 6"/>
          <p:cNvSpPr txBox="1"/>
          <p:nvPr/>
        </p:nvSpPr>
        <p:spPr>
          <a:xfrm>
            <a:off x="914400" y="1361888"/>
            <a:ext cx="7162800" cy="5133713"/>
          </a:xfrm>
          <a:prstGeom prst="rect">
            <a:avLst/>
          </a:prstGeom>
          <a:solidFill>
            <a:srgbClr val="F2F2F2">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90000"/>
              </a:lnSpc>
            </a:pPr>
            <a:r>
              <a:rPr lang="en-US" sz="2800" dirty="0" smtClean="0">
                <a:latin typeface="Times New Roman" panose="02020603050405020304" pitchFamily="18" charset="0"/>
                <a:cs typeface="Times New Roman" panose="02020603050405020304" pitchFamily="18" charset="0"/>
              </a:rPr>
              <a:t>The driving force of Warren Buffett’s investment strategy is the </a:t>
            </a:r>
            <a:r>
              <a:rPr lang="en-US" sz="2800" u="sng" dirty="0" smtClean="0">
                <a:latin typeface="Times New Roman" panose="02020603050405020304" pitchFamily="18" charset="0"/>
                <a:cs typeface="Times New Roman" panose="02020603050405020304" pitchFamily="18" charset="0"/>
              </a:rPr>
              <a:t>rational allocation of capital.</a:t>
            </a:r>
            <a:r>
              <a:rPr lang="en-US" sz="2800" dirty="0" smtClean="0">
                <a:latin typeface="Times New Roman" panose="02020603050405020304" pitchFamily="18" charset="0"/>
                <a:cs typeface="Times New Roman" panose="02020603050405020304" pitchFamily="18" charset="0"/>
              </a:rPr>
              <a:t>  Determining how to allocate a </a:t>
            </a:r>
            <a:r>
              <a:rPr lang="en-US" sz="2800" b="1" dirty="0" smtClean="0">
                <a:latin typeface="Times New Roman" panose="02020603050405020304" pitchFamily="18" charset="0"/>
                <a:cs typeface="Times New Roman" panose="02020603050405020304" pitchFamily="18" charset="0"/>
              </a:rPr>
              <a:t>company’s earnings is the most important decision a manager will make</a:t>
            </a:r>
            <a:r>
              <a:rPr lang="en-US" sz="2800" dirty="0" smtClean="0">
                <a:latin typeface="Times New Roman" panose="02020603050405020304" pitchFamily="18" charset="0"/>
                <a:cs typeface="Times New Roman" panose="02020603050405020304" pitchFamily="18" charset="0"/>
              </a:rPr>
              <a:t>.  Rationality is the quality Buffett most admires.  Buffett’s success has depended as much on eliminating those things you can get wrong, which are many (i.e. predicting markets, economies, and stock prices), as on getting things right, which are few and simple (valuing a business).  There are two simple variables Buffett focuses on: the </a:t>
            </a:r>
            <a:r>
              <a:rPr lang="en-US" sz="2800" b="1" dirty="0" smtClean="0">
                <a:latin typeface="Times New Roman" panose="02020603050405020304" pitchFamily="18" charset="0"/>
                <a:cs typeface="Times New Roman" panose="02020603050405020304" pitchFamily="18" charset="0"/>
              </a:rPr>
              <a:t>price</a:t>
            </a:r>
            <a:r>
              <a:rPr lang="en-US" sz="2800" dirty="0" smtClean="0">
                <a:latin typeface="Times New Roman" panose="02020603050405020304" pitchFamily="18" charset="0"/>
                <a:cs typeface="Times New Roman" panose="02020603050405020304" pitchFamily="18" charset="0"/>
              </a:rPr>
              <a:t> of the business and the </a:t>
            </a:r>
            <a:r>
              <a:rPr lang="en-US" sz="2800" b="1" dirty="0" smtClean="0">
                <a:latin typeface="Times New Roman" panose="02020603050405020304" pitchFamily="18" charset="0"/>
                <a:cs typeface="Times New Roman" panose="02020603050405020304" pitchFamily="18" charset="0"/>
              </a:rPr>
              <a:t>value</a:t>
            </a:r>
            <a:r>
              <a:rPr lang="en-US" sz="2800" dirty="0" smtClean="0">
                <a:latin typeface="Times New Roman" panose="02020603050405020304" pitchFamily="18" charset="0"/>
                <a:cs typeface="Times New Roman" panose="02020603050405020304" pitchFamily="18" charset="0"/>
              </a:rPr>
              <a:t> of that business.</a:t>
            </a:r>
          </a:p>
        </p:txBody>
      </p:sp>
    </p:spTree>
    <p:extLst>
      <p:ext uri="{BB962C8B-B14F-4D97-AF65-F5344CB8AC3E}">
        <p14:creationId xmlns:p14="http://schemas.microsoft.com/office/powerpoint/2010/main" xmlns="" val="4255409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126" y="-609600"/>
            <a:ext cx="9174126" cy="8834344"/>
          </a:xfrm>
          <a:prstGeom prst="rect">
            <a:avLst/>
          </a:prstGeom>
        </p:spPr>
      </p:pic>
      <p:sp>
        <p:nvSpPr>
          <p:cNvPr id="3" name="Rectangle 2"/>
          <p:cNvSpPr/>
          <p:nvPr/>
        </p:nvSpPr>
        <p:spPr>
          <a:xfrm>
            <a:off x="-30126" y="-609600"/>
            <a:ext cx="9174126" cy="8834344"/>
          </a:xfrm>
          <a:prstGeom prst="rect">
            <a:avLst/>
          </a:prstGeom>
          <a:solidFill>
            <a:srgbClr val="F2F2F2">
              <a:alpha val="69804"/>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16000" y="152400"/>
            <a:ext cx="6858000" cy="1698927"/>
          </a:xfrm>
          <a:prstGeom prst="rect">
            <a:avLst/>
          </a:prstGeom>
          <a:solidFill>
            <a:srgbClr val="F2F2F2">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lgn="ctr" fontAlgn="base">
              <a:lnSpc>
                <a:spcPct val="90000"/>
              </a:lnSpc>
              <a:spcBef>
                <a:spcPct val="20000"/>
              </a:spcBef>
              <a:spcAft>
                <a:spcPct val="0"/>
              </a:spcAft>
              <a:buClr>
                <a:schemeClr val="folHlink"/>
              </a:buClr>
              <a:buSzPct val="60000"/>
              <a:defRPr/>
            </a:pPr>
            <a:r>
              <a:rPr lang="en-US" sz="3600" kern="0" dirty="0">
                <a:ln w="12700">
                  <a:solidFill>
                    <a:schemeClr val="tx2">
                      <a:satMod val="155000"/>
                    </a:schemeClr>
                  </a:solidFill>
                  <a:prstDash val="solid"/>
                </a:ln>
                <a:latin typeface="Times New Roman" panose="02020603050405020304" pitchFamily="18" charset="0"/>
                <a:cs typeface="Times New Roman" panose="02020603050405020304" pitchFamily="18" charset="0"/>
              </a:rPr>
              <a:t>Buffett’s Four Steps to </a:t>
            </a:r>
            <a:r>
              <a:rPr lang="en-US" sz="3600" kern="0" dirty="0" smtClean="0">
                <a:ln w="12700">
                  <a:solidFill>
                    <a:schemeClr val="tx2">
                      <a:satMod val="155000"/>
                    </a:schemeClr>
                  </a:solidFill>
                  <a:prstDash val="solid"/>
                </a:ln>
                <a:latin typeface="Times New Roman" panose="02020603050405020304" pitchFamily="18" charset="0"/>
                <a:cs typeface="Times New Roman" panose="02020603050405020304" pitchFamily="18" charset="0"/>
              </a:rPr>
              <a:t>Investing</a:t>
            </a:r>
          </a:p>
          <a:p>
            <a:pPr marL="342900" lvl="0" indent="-342900" algn="ctr" fontAlgn="base">
              <a:lnSpc>
                <a:spcPct val="90000"/>
              </a:lnSpc>
              <a:spcBef>
                <a:spcPct val="20000"/>
              </a:spcBef>
              <a:spcAft>
                <a:spcPct val="0"/>
              </a:spcAft>
              <a:buClr>
                <a:schemeClr val="folHlink"/>
              </a:buClr>
              <a:buSzPct val="60000"/>
              <a:defRPr/>
            </a:pPr>
            <a:r>
              <a:rPr lang="en-US" sz="3600" kern="0" dirty="0" smtClean="0">
                <a:ln w="12700">
                  <a:solidFill>
                    <a:schemeClr val="tx2">
                      <a:satMod val="155000"/>
                    </a:schemeClr>
                  </a:solidFill>
                  <a:prstDash val="solid"/>
                </a:ln>
                <a:latin typeface="Times New Roman" panose="02020603050405020304" pitchFamily="18" charset="0"/>
                <a:cs typeface="Times New Roman" panose="02020603050405020304" pitchFamily="18" charset="0"/>
              </a:rPr>
              <a:t>and how stocks will make you wealthy</a:t>
            </a:r>
            <a:endParaRPr lang="en-US" sz="3600" kern="0" dirty="0">
              <a:ln w="12700">
                <a:solidFill>
                  <a:schemeClr val="tx2">
                    <a:satMod val="155000"/>
                  </a:schemeClr>
                </a:solidFill>
                <a:prstDash val="solid"/>
              </a:ln>
              <a:latin typeface="Times New Roman" panose="02020603050405020304" pitchFamily="18" charset="0"/>
              <a:cs typeface="Times New Roman" panose="02020603050405020304" pitchFamily="18" charset="0"/>
            </a:endParaRPr>
          </a:p>
        </p:txBody>
      </p:sp>
      <p:sp>
        <p:nvSpPr>
          <p:cNvPr id="7" name="TextBox 6"/>
          <p:cNvSpPr txBox="1"/>
          <p:nvPr/>
        </p:nvSpPr>
        <p:spPr>
          <a:xfrm>
            <a:off x="1092200" y="2095500"/>
            <a:ext cx="6705600" cy="4635115"/>
          </a:xfrm>
          <a:prstGeom prst="rect">
            <a:avLst/>
          </a:prstGeom>
          <a:solidFill>
            <a:srgbClr val="F2F2F2">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fontAlgn="base">
              <a:lnSpc>
                <a:spcPct val="90000"/>
              </a:lnSpc>
              <a:spcBef>
                <a:spcPct val="20000"/>
              </a:spcBef>
              <a:spcAft>
                <a:spcPct val="0"/>
              </a:spcAft>
              <a:buClr>
                <a:schemeClr val="folHlink"/>
              </a:buClr>
              <a:buSzPct val="60000"/>
              <a:defRPr/>
            </a:pPr>
            <a:r>
              <a:rPr lang="en-US" sz="2400" kern="0" dirty="0">
                <a:latin typeface="Times New Roman" panose="02020603050405020304" pitchFamily="18" charset="0"/>
                <a:cs typeface="Times New Roman" panose="02020603050405020304" pitchFamily="18" charset="0"/>
              </a:rPr>
              <a:t>1.  Turn off the stock market.  Remember that the stock market is manic-depressive.  Wildly excited sometimes or unreasonably depressed.  This behavior creates opportunities, but you do not allow the market to dictate your actions.</a:t>
            </a:r>
          </a:p>
          <a:p>
            <a:pPr marL="342900" lvl="0" indent="-342900" fontAlgn="base">
              <a:lnSpc>
                <a:spcPct val="90000"/>
              </a:lnSpc>
              <a:spcBef>
                <a:spcPct val="20000"/>
              </a:spcBef>
              <a:spcAft>
                <a:spcPct val="0"/>
              </a:spcAft>
              <a:buClr>
                <a:schemeClr val="folHlink"/>
              </a:buClr>
              <a:buSzPct val="60000"/>
              <a:defRPr/>
            </a:pPr>
            <a:r>
              <a:rPr lang="en-US" sz="2400" kern="0" dirty="0">
                <a:latin typeface="Times New Roman" panose="02020603050405020304" pitchFamily="18" charset="0"/>
                <a:cs typeface="Times New Roman" panose="02020603050405020304" pitchFamily="18" charset="0"/>
              </a:rPr>
              <a:t>2.  Don’t worry about the economy. Buy a business that has the opportunity to profit in any economy.</a:t>
            </a:r>
          </a:p>
          <a:p>
            <a:pPr marL="342900" lvl="0" indent="-342900" fontAlgn="base">
              <a:lnSpc>
                <a:spcPct val="90000"/>
              </a:lnSpc>
              <a:spcBef>
                <a:spcPct val="20000"/>
              </a:spcBef>
              <a:spcAft>
                <a:spcPct val="0"/>
              </a:spcAft>
              <a:buClr>
                <a:schemeClr val="folHlink"/>
              </a:buClr>
              <a:buSzPct val="60000"/>
              <a:defRPr/>
            </a:pPr>
            <a:r>
              <a:rPr lang="en-US" sz="2400" kern="0" dirty="0">
                <a:latin typeface="Times New Roman" panose="02020603050405020304" pitchFamily="18" charset="0"/>
                <a:cs typeface="Times New Roman" panose="02020603050405020304" pitchFamily="18" charset="0"/>
              </a:rPr>
              <a:t>3.  Buy a business, not a stock.  Change your perspective to that of a </a:t>
            </a:r>
            <a:r>
              <a:rPr lang="en-US" sz="2400" b="1" i="1" kern="0" dirty="0">
                <a:latin typeface="Times New Roman" panose="02020603050405020304" pitchFamily="18" charset="0"/>
                <a:cs typeface="Times New Roman" panose="02020603050405020304" pitchFamily="18" charset="0"/>
              </a:rPr>
              <a:t>business owner </a:t>
            </a:r>
            <a:r>
              <a:rPr lang="en-US" sz="2400" kern="0" dirty="0">
                <a:latin typeface="Times New Roman" panose="02020603050405020304" pitchFamily="18" charset="0"/>
                <a:cs typeface="Times New Roman" panose="02020603050405020304" pitchFamily="18" charset="0"/>
              </a:rPr>
              <a:t>and learn as much as possible about the business and industry.</a:t>
            </a:r>
          </a:p>
          <a:p>
            <a:pPr marL="342900" lvl="0" indent="-342900" fontAlgn="base">
              <a:lnSpc>
                <a:spcPct val="90000"/>
              </a:lnSpc>
              <a:spcBef>
                <a:spcPct val="20000"/>
              </a:spcBef>
              <a:spcAft>
                <a:spcPct val="0"/>
              </a:spcAft>
              <a:buClr>
                <a:schemeClr val="folHlink"/>
              </a:buClr>
              <a:buSzPct val="60000"/>
              <a:defRPr/>
            </a:pPr>
            <a:r>
              <a:rPr lang="en-US" sz="2400" kern="0" dirty="0">
                <a:latin typeface="Times New Roman" panose="02020603050405020304" pitchFamily="18" charset="0"/>
                <a:cs typeface="Times New Roman" panose="02020603050405020304" pitchFamily="18" charset="0"/>
              </a:rPr>
              <a:t>4.  Manage a portfolio of businesses.  Don’t diversify for diversification’s sake.</a:t>
            </a:r>
          </a:p>
        </p:txBody>
      </p:sp>
    </p:spTree>
    <p:extLst>
      <p:ext uri="{BB962C8B-B14F-4D97-AF65-F5344CB8AC3E}">
        <p14:creationId xmlns:p14="http://schemas.microsoft.com/office/powerpoint/2010/main" xmlns="" val="3132884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ferrotec.com/images/about/investorImageWeb.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6787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0"/>
            <a:ext cx="9144000" cy="6858000"/>
          </a:xfrm>
          <a:prstGeom prst="rect">
            <a:avLst/>
          </a:prstGeom>
          <a:solidFill>
            <a:srgbClr val="C6D9F1">
              <a:alpha val="60000"/>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723136" y="1828800"/>
            <a:ext cx="7772400" cy="2400300"/>
          </a:xfrm>
          <a:prstGeom prst="rect">
            <a:avLst/>
          </a:prstGeom>
          <a:solidFill>
            <a:srgbClr val="FFFFFF">
              <a:alpha val="69804"/>
            </a:srgbClr>
          </a:solidFill>
        </p:spPr>
        <p:style>
          <a:lnRef idx="2">
            <a:schemeClr val="dk1"/>
          </a:lnRef>
          <a:fillRef idx="1">
            <a:schemeClr val="lt1"/>
          </a:fillRef>
          <a:effectRef idx="0">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dirty="0" smtClean="0">
                <a:latin typeface="Times New Roman" panose="02020603050405020304" pitchFamily="18" charset="0"/>
                <a:cs typeface="Times New Roman" panose="02020603050405020304" pitchFamily="18" charset="0"/>
              </a:rPr>
              <a:t>Chapter 2:</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Concepts Every Investor Should Know</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52831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ilverbearcafe.com/private/05.13/images/Bull-Bear-Market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1780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runawaytrader.com/wp-content/uploads/2013/02/Interest_Rates.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4114800"/>
            <a:ext cx="1752600" cy="17596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334000" y="4114800"/>
            <a:ext cx="1752600" cy="1759610"/>
          </a:xfrm>
          <a:prstGeom prst="rect">
            <a:avLst/>
          </a:prstGeom>
          <a:solidFill>
            <a:srgbClr val="C6D9F1">
              <a:alpha val="40000"/>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700" y="0"/>
            <a:ext cx="9144000" cy="7178040"/>
          </a:xfrm>
          <a:prstGeom prst="rect">
            <a:avLst/>
          </a:prstGeom>
          <a:solidFill>
            <a:srgbClr val="C6D9F1">
              <a:alpha val="50196"/>
            </a:srgb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7326" y="152400"/>
            <a:ext cx="4724400" cy="769441"/>
          </a:xfrm>
          <a:prstGeom prst="rect">
            <a:avLst/>
          </a:prstGeom>
          <a:solidFill>
            <a:srgbClr val="C6D9F1">
              <a:alpha val="4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Interest Rates</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39233" y="1066800"/>
            <a:ext cx="5181600" cy="5632311"/>
          </a:xfrm>
          <a:prstGeom prst="rect">
            <a:avLst/>
          </a:prstGeom>
          <a:solidFill>
            <a:srgbClr val="C6D9F1">
              <a:alpha val="6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When interest rates rise, business becomes more difficult and vulnerable. This is due to the high cost of borrowing money to invest in the business.</a:t>
            </a:r>
          </a:p>
          <a:p>
            <a:pPr algn="ctr"/>
            <a:r>
              <a:rPr lang="en-US" sz="2400" dirty="0" smtClean="0">
                <a:latin typeface="Times New Roman" panose="02020603050405020304" pitchFamily="18" charset="0"/>
                <a:cs typeface="Times New Roman" panose="02020603050405020304" pitchFamily="18" charset="0"/>
              </a:rPr>
              <a:t>When interest rates decrease, it is easier to borrow capital and therefore expand capacity and activity.</a:t>
            </a:r>
          </a:p>
          <a:p>
            <a:pPr algn="ctr"/>
            <a:r>
              <a:rPr lang="en-US" sz="2400" dirty="0" smtClean="0">
                <a:latin typeface="Times New Roman" panose="02020603050405020304" pitchFamily="18" charset="0"/>
                <a:cs typeface="Times New Roman" panose="02020603050405020304" pitchFamily="18" charset="0"/>
              </a:rPr>
              <a:t>Hence, interest rates are the price of borrowing capital to the business. In Finance 101 you should have already covered the before and after-tax cost of borrowing capital.</a:t>
            </a:r>
          </a:p>
          <a:p>
            <a:pPr algn="ctr"/>
            <a:r>
              <a:rPr lang="en-US" sz="2400" dirty="0" smtClean="0">
                <a:latin typeface="Times New Roman" panose="02020603050405020304" pitchFamily="18" charset="0"/>
                <a:cs typeface="Times New Roman" panose="02020603050405020304" pitchFamily="18" charset="0"/>
              </a:rPr>
              <a:t>The Federal reserve determines interest rates in three different ways, all of which you should be familiar with.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881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228601"/>
            <a:ext cx="9372600" cy="9025467"/>
          </a:xfrm>
          <a:prstGeom prst="rect">
            <a:avLst/>
          </a:prstGeom>
        </p:spPr>
      </p:pic>
      <p:sp>
        <p:nvSpPr>
          <p:cNvPr id="3" name="Rectangle 2"/>
          <p:cNvSpPr/>
          <p:nvPr/>
        </p:nvSpPr>
        <p:spPr>
          <a:xfrm>
            <a:off x="-228600" y="-228601"/>
            <a:ext cx="9372600" cy="9025467"/>
          </a:xfrm>
          <a:prstGeom prst="rect">
            <a:avLst/>
          </a:prstGeom>
          <a:solidFill>
            <a:srgbClr val="FFFFCC">
              <a:alpha val="89804"/>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762000" y="1524000"/>
            <a:ext cx="7543800" cy="6124754"/>
          </a:xfrm>
          <a:prstGeom prst="rect">
            <a:avLst/>
          </a:prstGeom>
          <a:noFill/>
          <a:ln w="9525">
            <a:noFill/>
            <a:miter lim="800000"/>
            <a:headEnd/>
            <a:tailEnd/>
          </a:ln>
        </p:spPr>
        <p:txBody>
          <a:bodyPr wrap="square">
            <a:spAutoFit/>
          </a:bodyPr>
          <a:lstStyle/>
          <a:p>
            <a:pPr algn="ctr">
              <a:spcBef>
                <a:spcPct val="50000"/>
              </a:spcBef>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arithmetic makes it plain that inflation is a far more devastating tax than anything that has been enacted by our legislature.  The inflation tax has a fantastic ability to simply consume capital.  It makes no difference to a widow with her savings in a 5% passbook account whether she pays 100% income tax on her interest income during a period of zero inflation, or pays no income taxes during years of 5% inflation.  Either way, she is “taxed” in a manner that leaves her no real income whatsoever.  Any money she spends comes right out of capital.  She would find outrageous a 120% income tax, but doesn’t seem to notice that 5% inflation is the economic equivalent.</a:t>
            </a:r>
          </a:p>
        </p:txBody>
      </p:sp>
      <p:sp>
        <p:nvSpPr>
          <p:cNvPr id="5" name="TextBox 4"/>
          <p:cNvSpPr txBox="1"/>
          <p:nvPr/>
        </p:nvSpPr>
        <p:spPr>
          <a:xfrm>
            <a:off x="787400" y="646331"/>
            <a:ext cx="7543800" cy="646331"/>
          </a:xfrm>
          <a:prstGeom prst="rect">
            <a:avLst/>
          </a:prstGeom>
          <a:noFill/>
        </p:spPr>
        <p:txBody>
          <a:bodyPr wrap="square" rtlCol="0">
            <a:spAutoFit/>
          </a:bodyPr>
          <a:lstStyle/>
          <a:p>
            <a:pPr algn="ctr"/>
            <a:r>
              <a:rPr lang="en-US" sz="3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Recognize the Enemy: Inflation </a:t>
            </a:r>
            <a:endParaRPr lang="en-US" sz="3600" dirty="0"/>
          </a:p>
        </p:txBody>
      </p:sp>
    </p:spTree>
    <p:extLst>
      <p:ext uri="{BB962C8B-B14F-4D97-AF65-F5344CB8AC3E}">
        <p14:creationId xmlns:p14="http://schemas.microsoft.com/office/powerpoint/2010/main" xmlns="" val="1729392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aii.com/objects/thumbnail/459?size=splash">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6786"/>
            <a:ext cx="9123700" cy="68947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36786"/>
            <a:ext cx="9123700" cy="6894786"/>
          </a:xfrm>
          <a:prstGeom prst="rect">
            <a:avLst/>
          </a:prstGeom>
          <a:solidFill>
            <a:srgbClr val="FFFFFF">
              <a:alpha val="8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152400" y="990600"/>
            <a:ext cx="8623300" cy="819150"/>
          </a:xfrm>
          <a:prstGeom prst="rect">
            <a:avLst/>
          </a:prstGeom>
          <a:solidFill>
            <a:srgbClr val="F2F2F2">
              <a:alpha val="69804"/>
            </a:srgbClr>
          </a:solidFill>
        </p:spPr>
        <p:style>
          <a:lnRef idx="2">
            <a:schemeClr val="dk1"/>
          </a:lnRef>
          <a:fillRef idx="1">
            <a:schemeClr val="lt1"/>
          </a:fillRef>
          <a:effectRef idx="0">
            <a:schemeClr val="dk1"/>
          </a:effectRef>
          <a:fontRef idx="minor">
            <a:schemeClr val="dk1"/>
          </a:fontRef>
        </p:style>
        <p:txBody>
          <a:bodyPr lIns="92075" tIns="46038" rIns="92075" bIns="46038"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latin typeface="Times New Roman" panose="02020603050405020304" pitchFamily="18" charset="0"/>
                <a:cs typeface="Times New Roman" panose="02020603050405020304" pitchFamily="18" charset="0"/>
              </a:rPr>
              <a:t>Common Stock as an Inflation Hedge:</a:t>
            </a:r>
            <a:endParaRPr lang="en-US" sz="4000" dirty="0">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485150" y="2362200"/>
            <a:ext cx="8153400" cy="3352800"/>
          </a:xfrm>
          <a:prstGeom prst="rect">
            <a:avLst/>
          </a:prstGeom>
          <a:solidFill>
            <a:srgbClr val="F2F2F2">
              <a:alpha val="69804"/>
            </a:srgbClr>
          </a:solidFill>
        </p:spPr>
        <p:txBody>
          <a:bodyPr lIns="92075" tIns="46038" rIns="92075" bIns="4603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en-US" sz="2000" dirty="0" smtClean="0"/>
              <a:t>	</a:t>
            </a:r>
            <a:r>
              <a:rPr lang="en-US" sz="2400" u="sng" dirty="0" smtClean="0">
                <a:latin typeface="Times New Roman" panose="02020603050405020304" pitchFamily="18" charset="0"/>
                <a:cs typeface="Times New Roman" panose="02020603050405020304" pitchFamily="18" charset="0"/>
              </a:rPr>
              <a:t>S&amp;P       LT Bonds     LT </a:t>
            </a:r>
            <a:r>
              <a:rPr lang="en-US" sz="2000" u="sng" dirty="0" smtClean="0">
                <a:latin typeface="Times New Roman" panose="02020603050405020304" pitchFamily="18" charset="0"/>
                <a:cs typeface="Times New Roman" panose="02020603050405020304" pitchFamily="18" charset="0"/>
              </a:rPr>
              <a:t>Gov’t Bonds</a:t>
            </a:r>
            <a:r>
              <a:rPr lang="en-US" sz="2400" u="sng" dirty="0" smtClean="0">
                <a:latin typeface="Times New Roman" panose="02020603050405020304" pitchFamily="18" charset="0"/>
                <a:cs typeface="Times New Roman" panose="02020603050405020304" pitchFamily="18" charset="0"/>
              </a:rPr>
              <a:t>      T. Bills    CPI</a:t>
            </a:r>
          </a:p>
          <a:p>
            <a:pPr>
              <a:buFontTx/>
              <a:buNone/>
            </a:pPr>
            <a:endParaRPr lang="en-US" sz="1800" dirty="0" smtClean="0"/>
          </a:p>
          <a:p>
            <a:pPr>
              <a:buFontTx/>
              <a:buNone/>
            </a:pPr>
            <a:r>
              <a:rPr lang="en-US" sz="1800" dirty="0" smtClean="0">
                <a:solidFill>
                  <a:srgbClr val="FF0000"/>
                </a:solidFill>
              </a:rPr>
              <a:t>Last 10</a:t>
            </a:r>
            <a:r>
              <a:rPr lang="en-US" sz="1800" dirty="0" smtClean="0"/>
              <a:t>:	13.8%	    11.3%		    11.9%		        5.6%           3.5%</a:t>
            </a:r>
          </a:p>
          <a:p>
            <a:pPr>
              <a:buFontTx/>
              <a:buNone/>
            </a:pPr>
            <a:r>
              <a:rPr lang="en-US" sz="1800" dirty="0" smtClean="0">
                <a:solidFill>
                  <a:srgbClr val="FF0000"/>
                </a:solidFill>
              </a:rPr>
              <a:t>Last 20</a:t>
            </a:r>
            <a:r>
              <a:rPr lang="en-US" sz="1800" dirty="0" smtClean="0"/>
              <a:t>:	14.6%	    10.6%		    10.4%		        7.3%           5.2%</a:t>
            </a:r>
          </a:p>
          <a:p>
            <a:pPr>
              <a:buFontTx/>
              <a:buNone/>
            </a:pPr>
            <a:r>
              <a:rPr lang="en-US" sz="1800" dirty="0" smtClean="0">
                <a:solidFill>
                  <a:srgbClr val="FF0000"/>
                </a:solidFill>
              </a:rPr>
              <a:t>Last 30</a:t>
            </a:r>
            <a:r>
              <a:rPr lang="en-US" sz="1800" dirty="0" smtClean="0"/>
              <a:t>: 10.7%                8.2%	                       7.9%		        6.7%           5.4%</a:t>
            </a:r>
          </a:p>
          <a:p>
            <a:pPr>
              <a:buFontTx/>
              <a:buNone/>
            </a:pPr>
            <a:r>
              <a:rPr lang="en-US" sz="1800" dirty="0" smtClean="0">
                <a:solidFill>
                  <a:srgbClr val="FF0000"/>
                </a:solidFill>
              </a:rPr>
              <a:t>Last 40</a:t>
            </a:r>
            <a:r>
              <a:rPr lang="en-US" sz="1800" dirty="0" smtClean="0"/>
              <a:t>: 10.8%	      6.8%		      6.4%		        5.7%           4.5%</a:t>
            </a:r>
          </a:p>
          <a:p>
            <a:pPr>
              <a:buFontTx/>
              <a:buNone/>
            </a:pPr>
            <a:r>
              <a:rPr lang="en-US" sz="1800" dirty="0" smtClean="0">
                <a:solidFill>
                  <a:srgbClr val="FF0000"/>
                </a:solidFill>
              </a:rPr>
              <a:t>Last 50</a:t>
            </a:r>
            <a:r>
              <a:rPr lang="en-US" sz="1800" dirty="0" smtClean="0"/>
              <a:t>: 11.9%	      5.8%		      5.3%		        5.7%           4.4%</a:t>
            </a:r>
          </a:p>
          <a:p>
            <a:pPr>
              <a:buFontTx/>
              <a:buNone/>
            </a:pPr>
            <a:endParaRPr lang="en-US" sz="1800" dirty="0" smtClean="0"/>
          </a:p>
          <a:p>
            <a:pPr>
              <a:buFontTx/>
              <a:buNone/>
            </a:pPr>
            <a:r>
              <a:rPr lang="en-US" sz="1600" i="1" dirty="0" smtClean="0"/>
              <a:t>       Source:  </a:t>
            </a:r>
            <a:r>
              <a:rPr lang="en-US" sz="1600" dirty="0" smtClean="0"/>
              <a:t>Ibbotson and Sinquefield, “Stocks, Bonds, Bills and Inflation 2014  yearbook,” Chicago.</a:t>
            </a:r>
            <a:r>
              <a:rPr lang="en-US" sz="1800" dirty="0" smtClean="0"/>
              <a:t>	 </a:t>
            </a:r>
            <a:endParaRPr lang="en-US" sz="1800" dirty="0"/>
          </a:p>
        </p:txBody>
      </p:sp>
    </p:spTree>
    <p:extLst>
      <p:ext uri="{BB962C8B-B14F-4D97-AF65-F5344CB8AC3E}">
        <p14:creationId xmlns:p14="http://schemas.microsoft.com/office/powerpoint/2010/main" xmlns="" val="354798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atr.org/sitebuildercontent/sitebuilderpictures/Bond_Bubble.jpe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21" y="0"/>
            <a:ext cx="913573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7721" y="0"/>
            <a:ext cx="9161721" cy="6858000"/>
          </a:xfrm>
          <a:prstGeom prst="rect">
            <a:avLst/>
          </a:prstGeom>
          <a:solidFill>
            <a:srgbClr val="F2F2F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49747" y="693463"/>
            <a:ext cx="6400800" cy="1200329"/>
          </a:xfrm>
          <a:prstGeom prst="rect">
            <a:avLst/>
          </a:prstGeom>
          <a:solidFill>
            <a:srgbClr val="FFFFFF">
              <a:alpha val="69804"/>
            </a:srgbClr>
          </a:solidFill>
        </p:spPr>
        <p:txBody>
          <a:bodyPr wrap="square" rtlCol="0">
            <a:spAutoFit/>
          </a:bodyPr>
          <a:lstStyle/>
          <a:p>
            <a:pPr algn="ctr"/>
            <a:r>
              <a:rPr lang="en-US" sz="7200" dirty="0" smtClean="0">
                <a:latin typeface="Times New Roman" panose="02020603050405020304" pitchFamily="18" charset="0"/>
                <a:cs typeface="Times New Roman" panose="02020603050405020304" pitchFamily="18" charset="0"/>
              </a:rPr>
              <a:t>Bonds</a:t>
            </a:r>
            <a:endParaRPr lang="en-US" sz="7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62739" y="2057400"/>
            <a:ext cx="6400800" cy="4124206"/>
          </a:xfrm>
          <a:prstGeom prst="rect">
            <a:avLst/>
          </a:prstGeom>
          <a:solidFill>
            <a:srgbClr val="FFFFFF">
              <a:alpha val="69804"/>
            </a:srgb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Bond Example: </a:t>
            </a:r>
            <a:r>
              <a:rPr lang="en-US" sz="1000" dirty="0" smtClean="0">
                <a:latin typeface="Times New Roman" panose="02020603050405020304" pitchFamily="18" charset="0"/>
                <a:cs typeface="Times New Roman" panose="02020603050405020304" pitchFamily="18" charset="0"/>
              </a:rPr>
              <a:t>  </a:t>
            </a:r>
          </a:p>
          <a:p>
            <a:endParaRPr lang="en-US" sz="10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Par Value 		$1,000</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Term			30 Years</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Coupon Rate	5%</a:t>
            </a:r>
          </a:p>
          <a:p>
            <a:r>
              <a:rPr lang="en-US" sz="2800" dirty="0" smtClean="0">
                <a:latin typeface="Times New Roman" panose="02020603050405020304" pitchFamily="18" charset="0"/>
                <a:cs typeface="Times New Roman" panose="02020603050405020304" pitchFamily="18" charset="0"/>
              </a:rPr>
              <a:t>What happens when interest rates change?</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Rates go to 3%; What is the value of</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the bond?</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Rates go to 7%; What is the value of</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the bond?</a:t>
            </a:r>
          </a:p>
        </p:txBody>
      </p:sp>
    </p:spTree>
    <p:extLst>
      <p:ext uri="{BB962C8B-B14F-4D97-AF65-F5344CB8AC3E}">
        <p14:creationId xmlns:p14="http://schemas.microsoft.com/office/powerpoint/2010/main" xmlns="" val="1593053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fld id="{56B35519-C6E7-4A6E-93EB-BD453494C078}" type="datetime1">
              <a:rPr lang="en-US" smtClean="0"/>
              <a:pPr/>
              <a:t>10/21/2015</a:t>
            </a:fld>
            <a:endParaRPr lang="en-US" smtClean="0"/>
          </a:p>
        </p:txBody>
      </p:sp>
      <p:sp>
        <p:nvSpPr>
          <p:cNvPr id="37891" name="Footer Placeholder 4"/>
          <p:cNvSpPr>
            <a:spLocks noGrp="1"/>
          </p:cNvSpPr>
          <p:nvPr>
            <p:ph type="ftr" sz="quarter" idx="11"/>
          </p:nvPr>
        </p:nvSpPr>
        <p:spPr>
          <a:noFill/>
        </p:spPr>
        <p:txBody>
          <a:bodyPr/>
          <a:lstStyle/>
          <a:p>
            <a:r>
              <a:rPr lang="en-US" dirty="0" smtClean="0"/>
              <a:t>Professor Kuhle</a:t>
            </a:r>
            <a:endParaRPr lang="en-US" b="1" dirty="0" smtClean="0"/>
          </a:p>
        </p:txBody>
      </p:sp>
      <p:sp>
        <p:nvSpPr>
          <p:cNvPr id="37892" name="Slide Number Placeholder 5"/>
          <p:cNvSpPr>
            <a:spLocks noGrp="1"/>
          </p:cNvSpPr>
          <p:nvPr>
            <p:ph type="sldNum" sz="quarter" idx="12"/>
          </p:nvPr>
        </p:nvSpPr>
        <p:spPr>
          <a:noFill/>
        </p:spPr>
        <p:txBody>
          <a:bodyPr/>
          <a:lstStyle/>
          <a:p>
            <a:fld id="{82B60AC7-C4E8-4EA4-BFF4-CB5EAD62D4D4}" type="slidenum">
              <a:rPr lang="en-US" smtClean="0"/>
              <a:pPr/>
              <a:t>19</a:t>
            </a:fld>
            <a:endParaRPr lang="en-US" smtClean="0"/>
          </a:p>
        </p:txBody>
      </p:sp>
      <p:pic>
        <p:nvPicPr>
          <p:cNvPr id="16" name="Content Placeholder 15" descr="COCACOLA1 001.jpg"/>
          <p:cNvPicPr>
            <a:picLocks noGrp="1" noChangeAspect="1"/>
          </p:cNvPicPr>
          <p:nvPr>
            <p:ph idx="1"/>
          </p:nvPr>
        </p:nvPicPr>
        <p:blipFill>
          <a:blip r:embed="rId3" cstate="print"/>
          <a:stretch>
            <a:fillRect/>
          </a:stretch>
        </p:blipFill>
        <p:spPr>
          <a:xfrm>
            <a:off x="3592205" y="2017713"/>
            <a:ext cx="2953365" cy="4114800"/>
          </a:xfrm>
        </p:spPr>
      </p:pic>
      <p:sp>
        <p:nvSpPr>
          <p:cNvPr id="9" name="Rectangle 8"/>
          <p:cNvSpPr/>
          <p:nvPr/>
        </p:nvSpPr>
        <p:spPr bwMode="auto">
          <a:xfrm>
            <a:off x="0" y="0"/>
            <a:ext cx="9144000" cy="6324600"/>
          </a:xfrm>
          <a:prstGeom prst="rec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259076" name="Picture 4" descr="http://www.inquisitr.com/wp-content/2011/10/Warren-Buffett-Keynote-Speech.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graphicFrame>
        <p:nvGraphicFramePr>
          <p:cNvPr id="17" name="Table 16"/>
          <p:cNvGraphicFramePr>
            <a:graphicFrameLocks noGrp="1"/>
          </p:cNvGraphicFramePr>
          <p:nvPr>
            <p:extLst>
              <p:ext uri="{D42A27DB-BD31-4B8C-83A1-F6EECF244321}">
                <p14:modId xmlns:p14="http://schemas.microsoft.com/office/powerpoint/2010/main" xmlns="" val="3848214747"/>
              </p:ext>
            </p:extLst>
          </p:nvPr>
        </p:nvGraphicFramePr>
        <p:xfrm>
          <a:off x="609600" y="2705548"/>
          <a:ext cx="5867400" cy="1446904"/>
        </p:xfrm>
        <a:graphic>
          <a:graphicData uri="http://schemas.openxmlformats.org/drawingml/2006/table">
            <a:tbl>
              <a:tblPr firstRow="1" bandRow="1">
                <a:tableStyleId>{2D5ABB26-0587-4C30-8999-92F81FD0307C}</a:tableStyleId>
              </a:tblPr>
              <a:tblGrid>
                <a:gridCol w="1466850"/>
                <a:gridCol w="1466850"/>
                <a:gridCol w="1466850"/>
                <a:gridCol w="1466850"/>
              </a:tblGrid>
              <a:tr h="564776">
                <a:tc>
                  <a:txBody>
                    <a:bodyPr/>
                    <a:lstStyle/>
                    <a:p>
                      <a:endParaRPr lang="en-US" dirty="0"/>
                    </a:p>
                  </a:txBody>
                  <a:tcPr>
                    <a:solidFill>
                      <a:srgbClr val="0033CC">
                        <a:alpha val="69804"/>
                      </a:srgbClr>
                    </a:solidFill>
                  </a:tcPr>
                </a:tc>
                <a:tc>
                  <a:txBody>
                    <a:bodyPr/>
                    <a:lstStyle/>
                    <a:p>
                      <a:endParaRPr lang="en-US" sz="3200" dirty="0"/>
                    </a:p>
                  </a:txBody>
                  <a:tcPr>
                    <a:solidFill>
                      <a:srgbClr val="0033CC">
                        <a:alpha val="69804"/>
                      </a:srgbClr>
                    </a:solidFill>
                  </a:tcPr>
                </a:tc>
                <a:tc>
                  <a:txBody>
                    <a:bodyPr/>
                    <a:lstStyle/>
                    <a:p>
                      <a:pPr algn="ctr"/>
                      <a:r>
                        <a:rPr lang="en-US" u="sng" dirty="0" smtClean="0">
                          <a:solidFill>
                            <a:schemeClr val="bg1"/>
                          </a:solidFill>
                          <a:latin typeface="Times New Roman" panose="02020603050405020304" pitchFamily="18" charset="0"/>
                          <a:cs typeface="Times New Roman" panose="02020603050405020304" pitchFamily="18" charset="0"/>
                        </a:rPr>
                        <a:t>Low Interest </a:t>
                      </a:r>
                    </a:p>
                    <a:p>
                      <a:pPr algn="ctr"/>
                      <a:r>
                        <a:rPr lang="en-US" u="sng" dirty="0" smtClean="0">
                          <a:solidFill>
                            <a:schemeClr val="bg1"/>
                          </a:solidFill>
                          <a:latin typeface="Times New Roman" panose="02020603050405020304" pitchFamily="18" charset="0"/>
                          <a:cs typeface="Times New Roman" panose="02020603050405020304" pitchFamily="18" charset="0"/>
                        </a:rPr>
                        <a:t>Rates</a:t>
                      </a:r>
                      <a:endParaRPr lang="en-US" u="sng" dirty="0">
                        <a:solidFill>
                          <a:schemeClr val="bg1"/>
                        </a:solidFill>
                        <a:latin typeface="Times New Roman" panose="02020603050405020304" pitchFamily="18" charset="0"/>
                        <a:cs typeface="Times New Roman" panose="02020603050405020304" pitchFamily="18" charset="0"/>
                      </a:endParaRPr>
                    </a:p>
                  </a:txBody>
                  <a:tcPr anchor="ctr">
                    <a:solidFill>
                      <a:srgbClr val="0033CC">
                        <a:alpha val="69804"/>
                      </a:srgbClr>
                    </a:solidFill>
                  </a:tcPr>
                </a:tc>
                <a:tc>
                  <a:txBody>
                    <a:bodyPr/>
                    <a:lstStyle/>
                    <a:p>
                      <a:pPr algn="ctr"/>
                      <a:r>
                        <a:rPr lang="en-US" u="sng" dirty="0" smtClean="0">
                          <a:solidFill>
                            <a:schemeClr val="bg1"/>
                          </a:solidFill>
                          <a:latin typeface="Times New Roman" panose="02020603050405020304" pitchFamily="18" charset="0"/>
                          <a:cs typeface="Times New Roman" panose="02020603050405020304" pitchFamily="18" charset="0"/>
                        </a:rPr>
                        <a:t>High Interest </a:t>
                      </a:r>
                    </a:p>
                    <a:p>
                      <a:pPr algn="ctr"/>
                      <a:r>
                        <a:rPr lang="en-US" u="sng" dirty="0" smtClean="0">
                          <a:solidFill>
                            <a:schemeClr val="bg1"/>
                          </a:solidFill>
                          <a:latin typeface="Times New Roman" panose="02020603050405020304" pitchFamily="18" charset="0"/>
                          <a:cs typeface="Times New Roman" panose="02020603050405020304" pitchFamily="18" charset="0"/>
                        </a:rPr>
                        <a:t>Rates</a:t>
                      </a:r>
                      <a:endParaRPr lang="en-US" u="sng" dirty="0">
                        <a:solidFill>
                          <a:schemeClr val="bg1"/>
                        </a:solidFill>
                        <a:latin typeface="Times New Roman" panose="02020603050405020304" pitchFamily="18" charset="0"/>
                        <a:cs typeface="Times New Roman" panose="02020603050405020304" pitchFamily="18" charset="0"/>
                      </a:endParaRPr>
                    </a:p>
                  </a:txBody>
                  <a:tcPr>
                    <a:solidFill>
                      <a:srgbClr val="0033CC">
                        <a:alpha val="69804"/>
                      </a:srgbClr>
                    </a:solidFill>
                  </a:tcPr>
                </a:tc>
              </a:tr>
              <a:tr h="403412">
                <a:tc>
                  <a:txBody>
                    <a:bodyPr/>
                    <a:lstStyle/>
                    <a:p>
                      <a:endParaRPr lang="en-US" sz="1800" dirty="0">
                        <a:latin typeface="Times New Roman" panose="02020603050405020304" pitchFamily="18" charset="0"/>
                        <a:cs typeface="Times New Roman" panose="02020603050405020304" pitchFamily="18" charset="0"/>
                      </a:endParaRPr>
                    </a:p>
                  </a:txBody>
                  <a:tcPr>
                    <a:solidFill>
                      <a:srgbClr val="0033CC">
                        <a:alpha val="69804"/>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Times New Roman" panose="02020603050405020304" pitchFamily="18" charset="0"/>
                          <a:cs typeface="Times New Roman" panose="02020603050405020304" pitchFamily="18" charset="0"/>
                        </a:rPr>
                        <a:t>Low Inflation</a:t>
                      </a:r>
                    </a:p>
                  </a:txBody>
                  <a:tcPr anchor="b">
                    <a:solidFill>
                      <a:srgbClr val="0033CC">
                        <a:alpha val="69804"/>
                      </a:srgbClr>
                    </a:solidFill>
                  </a:tcPr>
                </a:tc>
                <a:tc>
                  <a:txBody>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Stocks</a:t>
                      </a:r>
                      <a:endParaRPr lang="en-US" sz="2000" dirty="0">
                        <a:solidFill>
                          <a:schemeClr val="bg1"/>
                        </a:solidFill>
                        <a:latin typeface="Times New Roman" panose="02020603050405020304" pitchFamily="18" charset="0"/>
                        <a:cs typeface="Times New Roman" panose="02020603050405020304" pitchFamily="18" charset="0"/>
                      </a:endParaRPr>
                    </a:p>
                  </a:txBody>
                  <a:tcPr anchor="b">
                    <a:solidFill>
                      <a:srgbClr val="0033CC">
                        <a:alpha val="69804"/>
                      </a:srgbClr>
                    </a:solidFill>
                  </a:tcPr>
                </a:tc>
                <a:tc>
                  <a:txBody>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Bonds</a:t>
                      </a:r>
                      <a:endParaRPr lang="en-US" sz="2000" dirty="0">
                        <a:solidFill>
                          <a:schemeClr val="bg1"/>
                        </a:solidFill>
                        <a:latin typeface="Times New Roman" panose="02020603050405020304" pitchFamily="18" charset="0"/>
                        <a:cs typeface="Times New Roman" panose="02020603050405020304" pitchFamily="18" charset="0"/>
                      </a:endParaRPr>
                    </a:p>
                  </a:txBody>
                  <a:tcPr anchor="b">
                    <a:solidFill>
                      <a:srgbClr val="0033CC">
                        <a:alpha val="69804"/>
                      </a:srgbClr>
                    </a:solidFill>
                  </a:tcPr>
                </a:tc>
              </a:tr>
              <a:tr h="403412">
                <a:tc>
                  <a:txBody>
                    <a:bodyPr/>
                    <a:lstStyle/>
                    <a:p>
                      <a:endParaRPr lang="en-US" sz="1800" dirty="0"/>
                    </a:p>
                  </a:txBody>
                  <a:tcPr>
                    <a:solidFill>
                      <a:srgbClr val="0033CC">
                        <a:alpha val="69804"/>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High Inflation</a:t>
                      </a:r>
                    </a:p>
                  </a:txBody>
                  <a:tcPr anchor="b">
                    <a:solidFill>
                      <a:srgbClr val="0033CC">
                        <a:alpha val="69804"/>
                      </a:srgbClr>
                    </a:solidFill>
                  </a:tcPr>
                </a:tc>
                <a:tc>
                  <a:txBody>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Stocks</a:t>
                      </a:r>
                      <a:endParaRPr lang="en-US" sz="2000" dirty="0">
                        <a:solidFill>
                          <a:schemeClr val="bg1"/>
                        </a:solidFill>
                        <a:latin typeface="Times New Roman" panose="02020603050405020304" pitchFamily="18" charset="0"/>
                        <a:cs typeface="Times New Roman" panose="02020603050405020304" pitchFamily="18" charset="0"/>
                      </a:endParaRPr>
                    </a:p>
                  </a:txBody>
                  <a:tcPr anchor="b">
                    <a:solidFill>
                      <a:srgbClr val="0033CC">
                        <a:alpha val="69804"/>
                      </a:srgbClr>
                    </a:solidFill>
                  </a:tcPr>
                </a:tc>
                <a:tc>
                  <a:txBody>
                    <a:bodyPr/>
                    <a:lstStyle/>
                    <a:p>
                      <a:pPr algn="ctr"/>
                      <a:r>
                        <a:rPr lang="en-US" sz="2000" dirty="0" smtClean="0">
                          <a:solidFill>
                            <a:schemeClr val="bg1"/>
                          </a:solidFill>
                          <a:latin typeface="Times New Roman" panose="02020603050405020304" pitchFamily="18" charset="0"/>
                          <a:cs typeface="Times New Roman" panose="02020603050405020304" pitchFamily="18" charset="0"/>
                        </a:rPr>
                        <a:t>Stocks</a:t>
                      </a:r>
                      <a:endParaRPr lang="en-US" sz="2000" dirty="0">
                        <a:solidFill>
                          <a:schemeClr val="bg1"/>
                        </a:solidFill>
                        <a:latin typeface="Times New Roman" panose="02020603050405020304" pitchFamily="18" charset="0"/>
                        <a:cs typeface="Times New Roman" panose="02020603050405020304" pitchFamily="18" charset="0"/>
                      </a:endParaRPr>
                    </a:p>
                  </a:txBody>
                  <a:tcPr anchor="b">
                    <a:solidFill>
                      <a:srgbClr val="0033CC">
                        <a:alpha val="69804"/>
                      </a:srgbClr>
                    </a:solidFill>
                  </a:tcPr>
                </a:tc>
              </a:tr>
            </a:tbl>
          </a:graphicData>
        </a:graphic>
      </p:graphicFrame>
      <p:sp>
        <p:nvSpPr>
          <p:cNvPr id="3" name="TextBox 2"/>
          <p:cNvSpPr txBox="1"/>
          <p:nvPr/>
        </p:nvSpPr>
        <p:spPr>
          <a:xfrm>
            <a:off x="1447800" y="1998905"/>
            <a:ext cx="3429000" cy="584775"/>
          </a:xfrm>
          <a:prstGeom prst="rect">
            <a:avLst/>
          </a:prstGeom>
          <a:solidFill>
            <a:srgbClr val="0033CC">
              <a:alpha val="80000"/>
            </a:srgbClr>
          </a:solidFill>
        </p:spPr>
        <p:txBody>
          <a:bodyPr wrap="square" rtlCol="0">
            <a:spAutoFit/>
          </a:bodyPr>
          <a:lstStyle/>
          <a:p>
            <a:pPr algn="ctr"/>
            <a:r>
              <a:rPr lang="en-US" sz="3200" dirty="0" smtClean="0">
                <a:solidFill>
                  <a:schemeClr val="bg1"/>
                </a:solidFill>
                <a:latin typeface="Times New Roman" panose="02020603050405020304" pitchFamily="18" charset="0"/>
                <a:cs typeface="Times New Roman" panose="02020603050405020304" pitchFamily="18" charset="0"/>
              </a:rPr>
              <a:t>Chapter Summary</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43234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ecx.images-amazon.com/images/I/718P773Gqf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457200"/>
            <a:ext cx="8991600"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6775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pa-scribo.com/wp-content/uploads/2012/08/iStock_000006387936Medium.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66" y="0"/>
            <a:ext cx="918277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p:cNvSpPr txBox="1">
            <a:spLocks/>
          </p:cNvSpPr>
          <p:nvPr/>
        </p:nvSpPr>
        <p:spPr>
          <a:xfrm>
            <a:off x="723136" y="1828800"/>
            <a:ext cx="7772400" cy="2400300"/>
          </a:xfrm>
          <a:prstGeom prst="rect">
            <a:avLst/>
          </a:prstGeom>
          <a:solidFill>
            <a:srgbClr val="FFFFFF">
              <a:alpha val="69804"/>
            </a:srgbClr>
          </a:solidFill>
        </p:spPr>
        <p:style>
          <a:lnRef idx="2">
            <a:schemeClr val="dk1"/>
          </a:lnRef>
          <a:fillRef idx="1">
            <a:schemeClr val="lt1"/>
          </a:fillRef>
          <a:effectRef idx="0">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dirty="0" smtClean="0">
                <a:latin typeface="Times New Roman" panose="02020603050405020304" pitchFamily="18" charset="0"/>
                <a:cs typeface="Times New Roman" panose="02020603050405020304" pitchFamily="18" charset="0"/>
              </a:rPr>
              <a:t>Chapter 3:</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a Brief Introduction to Financial Statements</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4699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ctioncoach.com/siteFiles/photos/articles/Understanding_Financial_Statements__Income_Statement.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0126"/>
            <a:ext cx="13079073" cy="6888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3450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p:cNvGraphicFramePr>
            <a:graphicFrameLocks noChangeAspect="1"/>
          </p:cNvGraphicFramePr>
          <p:nvPr>
            <p:extLst>
              <p:ext uri="{D42A27DB-BD31-4B8C-83A1-F6EECF244321}">
                <p14:modId xmlns:p14="http://schemas.microsoft.com/office/powerpoint/2010/main" xmlns="" val="3062828208"/>
              </p:ext>
            </p:extLst>
          </p:nvPr>
        </p:nvGraphicFramePr>
        <p:xfrm>
          <a:off x="1143000" y="762000"/>
          <a:ext cx="6705600" cy="5476095"/>
        </p:xfrm>
        <a:graphic>
          <a:graphicData uri="http://schemas.openxmlformats.org/presentationml/2006/ole">
            <p:oleObj spid="_x0000_s10308" name="Worksheet" r:id="rId3" imgW="4883190" imgH="3987876" progId="Excel.Sheet.12">
              <p:embed/>
            </p:oleObj>
          </a:graphicData>
        </a:graphic>
      </p:graphicFrame>
    </p:spTree>
    <p:extLst>
      <p:ext uri="{BB962C8B-B14F-4D97-AF65-F5344CB8AC3E}">
        <p14:creationId xmlns:p14="http://schemas.microsoft.com/office/powerpoint/2010/main" xmlns="" val="587911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aebler.com/images/Categories/Financial-Statement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4856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rot="19997446">
            <a:off x="178617" y="1761558"/>
            <a:ext cx="4572000" cy="523220"/>
          </a:xfrm>
          <a:prstGeom prst="rect">
            <a:avLst/>
          </a:prstGeom>
          <a:noFill/>
        </p:spPr>
        <p:txBody>
          <a:bodyPr wrap="square" rtlCol="0">
            <a:spAutoFit/>
          </a:bodyPr>
          <a:lstStyle/>
          <a:p>
            <a:pPr algn="ctr"/>
            <a:r>
              <a:rPr lang="en-US" sz="2800" b="1" dirty="0" smtClean="0"/>
              <a:t>UNDERSTANDING THE</a:t>
            </a:r>
            <a:endParaRPr lang="en-US" sz="2800" b="1" dirty="0"/>
          </a:p>
        </p:txBody>
      </p:sp>
    </p:spTree>
    <p:extLst>
      <p:ext uri="{BB962C8B-B14F-4D97-AF65-F5344CB8AC3E}">
        <p14:creationId xmlns:p14="http://schemas.microsoft.com/office/powerpoint/2010/main" xmlns="" val="3656701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2086764772"/>
              </p:ext>
            </p:extLst>
          </p:nvPr>
        </p:nvGraphicFramePr>
        <p:xfrm>
          <a:off x="1600200" y="381000"/>
          <a:ext cx="5715000" cy="6308062"/>
        </p:xfrm>
        <a:graphic>
          <a:graphicData uri="http://schemas.openxmlformats.org/presentationml/2006/ole">
            <p:oleObj spid="_x0000_s12355" name="Worksheet" r:id="rId3" imgW="5968968" imgH="7486735" progId="Excel.Sheet.12">
              <p:embed/>
            </p:oleObj>
          </a:graphicData>
        </a:graphic>
      </p:graphicFrame>
    </p:spTree>
    <p:extLst>
      <p:ext uri="{BB962C8B-B14F-4D97-AF65-F5344CB8AC3E}">
        <p14:creationId xmlns:p14="http://schemas.microsoft.com/office/powerpoint/2010/main" xmlns="" val="2462521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4247763316"/>
              </p:ext>
            </p:extLst>
          </p:nvPr>
        </p:nvGraphicFramePr>
        <p:xfrm>
          <a:off x="1643117" y="-228600"/>
          <a:ext cx="5796747" cy="7239000"/>
        </p:xfrm>
        <a:graphic>
          <a:graphicData uri="http://schemas.openxmlformats.org/presentationml/2006/ole">
            <p:oleObj spid="_x0000_s13373" name="Worksheet" r:id="rId3" imgW="5308504" imgH="6629485" progId="Excel.Sheet.12">
              <p:embed/>
            </p:oleObj>
          </a:graphicData>
        </a:graphic>
      </p:graphicFrame>
    </p:spTree>
    <p:extLst>
      <p:ext uri="{BB962C8B-B14F-4D97-AF65-F5344CB8AC3E}">
        <p14:creationId xmlns:p14="http://schemas.microsoft.com/office/powerpoint/2010/main" xmlns="" val="1898532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utoledo.edu/offices/controller/accounting_reporting/images/FinancialReporting.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5175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0"/>
            <a:ext cx="9144000" cy="6858000"/>
          </a:xfrm>
          <a:prstGeom prst="rect">
            <a:avLst/>
          </a:pr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57300" y="765720"/>
            <a:ext cx="6629400" cy="769441"/>
          </a:xfrm>
          <a:prstGeom prst="rect">
            <a:avLst/>
          </a:prstGeom>
          <a:solidFill>
            <a:srgbClr val="FFFFFF">
              <a:alpha val="69804"/>
            </a:srgbClr>
          </a:solid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Basic Report Terminology</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94660" y="1752600"/>
            <a:ext cx="7772400" cy="4154984"/>
          </a:xfrm>
          <a:prstGeom prst="rect">
            <a:avLst/>
          </a:prstGeom>
          <a:solidFill>
            <a:srgbClr val="FFFFFF">
              <a:alpha val="69804"/>
            </a:srgbClr>
          </a:solid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10K ( Annual Report): These are the annual accounts that are filed for all major businesses conducted in the last year. Every corporation must file their annual report within sixty to 90 days after the fiscal year ends, depending on their size.</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10 Q (Quarterly Report): These reports are similar to the 10K but they only cover financial activities for the last quarter (three months).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8Q (Current Report Filing): This report is filed whenever any major event occurs that could have an effect on the company’s financial position.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55801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27</a:t>
            </a:fld>
            <a:endParaRPr lang="en-US"/>
          </a:p>
        </p:txBody>
      </p:sp>
      <p:pic>
        <p:nvPicPr>
          <p:cNvPr id="240642" name="Picture 2" descr="http://chimovement.com/wp-content/uploads/2012/04/WarrenBuffett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6172200" y="1143000"/>
            <a:ext cx="2743200" cy="3170099"/>
          </a:xfrm>
          <a:prstGeom prst="rect">
            <a:avLst/>
          </a:prstGeom>
          <a:solidFill>
            <a:schemeClr val="accent1">
              <a:lumMod val="20000"/>
              <a:lumOff val="80000"/>
            </a:schemeClr>
          </a:solidFill>
          <a:ln w="57150">
            <a:solidFill>
              <a:srgbClr val="FF00FF"/>
            </a:solidFill>
          </a:ln>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Chapter 4:</a:t>
            </a:r>
          </a:p>
          <a:p>
            <a:pPr algn="ctr"/>
            <a:r>
              <a:rPr lang="en-US" sz="4000" b="1" dirty="0" smtClean="0">
                <a:latin typeface="Times New Roman" panose="02020603050405020304" pitchFamily="18" charset="0"/>
                <a:cs typeface="Times New Roman" panose="02020603050405020304" pitchFamily="18" charset="0"/>
              </a:rPr>
              <a:t>Principles and Rules of Value Investing</a:t>
            </a:r>
            <a:endParaRPr lang="en-US" sz="4000" b="1" dirty="0">
              <a:latin typeface="Times New Roman" panose="02020603050405020304" pitchFamily="18" charset="0"/>
              <a:cs typeface="Times New Roman" panose="02020603050405020304" pitchFamily="18" charset="0"/>
            </a:endParaRPr>
          </a:p>
        </p:txBody>
      </p:sp>
      <p:sp>
        <p:nvSpPr>
          <p:cNvPr id="7" name="Oval Callout 6"/>
          <p:cNvSpPr/>
          <p:nvPr/>
        </p:nvSpPr>
        <p:spPr bwMode="auto">
          <a:xfrm>
            <a:off x="304800" y="228600"/>
            <a:ext cx="1828800" cy="1295400"/>
          </a:xfrm>
          <a:prstGeom prst="wedgeEllipseCallout">
            <a:avLst>
              <a:gd name="adj1" fmla="val 68750"/>
              <a:gd name="adj2" fmla="val 66911"/>
            </a:avLst>
          </a:prstGeom>
          <a:solidFill>
            <a:schemeClr val="bg1">
              <a:lumMod val="95000"/>
              <a:alpha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TextBox 7"/>
          <p:cNvSpPr txBox="1"/>
          <p:nvPr/>
        </p:nvSpPr>
        <p:spPr>
          <a:xfrm>
            <a:off x="457200" y="533400"/>
            <a:ext cx="15240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Keep it simple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3995770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https://encrypted-tbn1.google.com/images?q=tbn:ANd9GcStYmpk3qv1f83qCPCnMGP_dzhFo6osVGElg4HVabsdayq611cZQw"/>
          <p:cNvPicPr>
            <a:picLocks noChangeAspect="1" noChangeArrowheads="1"/>
          </p:cNvPicPr>
          <p:nvPr/>
        </p:nvPicPr>
        <p:blipFill>
          <a:blip r:embed="rId3" cstate="print"/>
          <a:srcRect/>
          <a:stretch>
            <a:fillRect/>
          </a:stretch>
        </p:blipFill>
        <p:spPr bwMode="auto">
          <a:xfrm>
            <a:off x="-1" y="0"/>
            <a:ext cx="9163145" cy="6858000"/>
          </a:xfrm>
          <a:prstGeom prst="rect">
            <a:avLst/>
          </a:prstGeom>
          <a:noFill/>
        </p:spPr>
      </p:pic>
      <p:sp>
        <p:nvSpPr>
          <p:cNvPr id="6" name="Rectangle 5"/>
          <p:cNvSpPr/>
          <p:nvPr/>
        </p:nvSpPr>
        <p:spPr bwMode="auto">
          <a:xfrm>
            <a:off x="0" y="0"/>
            <a:ext cx="9144000" cy="6858000"/>
          </a:xfrm>
          <a:prstGeom prst="rect">
            <a:avLst/>
          </a:prstGeom>
          <a:solidFill>
            <a:srgbClr val="FFEC99">
              <a:alpha val="8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TextBox 6"/>
          <p:cNvSpPr txBox="1"/>
          <p:nvPr/>
        </p:nvSpPr>
        <p:spPr>
          <a:xfrm>
            <a:off x="762000" y="228600"/>
            <a:ext cx="7696200" cy="1446550"/>
          </a:xfrm>
          <a:prstGeom prst="rect">
            <a:avLst/>
          </a:prstGeom>
          <a:noFill/>
        </p:spPr>
        <p:txBody>
          <a:bodyPr wrap="square" rtlCol="0">
            <a:spAutoFit/>
          </a:bodyPr>
          <a:lstStyle/>
          <a:p>
            <a:pPr algn="ctr"/>
            <a:r>
              <a:rPr lang="en-US" sz="44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Investment Philosophy of Warren Buffett</a:t>
            </a:r>
            <a:endParaRPr lang="en-US" sz="4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33400" y="1828800"/>
            <a:ext cx="8305800" cy="367793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The </a:t>
            </a:r>
            <a:r>
              <a:rPr lang="en-US" sz="3200" u="sng" dirty="0" smtClean="0">
                <a:latin typeface="Times New Roman" panose="02020603050405020304" pitchFamily="18" charset="0"/>
                <a:cs typeface="Times New Roman" panose="02020603050405020304" pitchFamily="18" charset="0"/>
              </a:rPr>
              <a:t>basic ideas</a:t>
            </a:r>
            <a:r>
              <a:rPr lang="en-US" sz="3200" dirty="0" smtClean="0">
                <a:latin typeface="Times New Roman" panose="02020603050405020304" pitchFamily="18" charset="0"/>
                <a:cs typeface="Times New Roman" panose="02020603050405020304" pitchFamily="18" charset="0"/>
              </a:rPr>
              <a:t> of investing are to </a:t>
            </a:r>
          </a:p>
          <a:p>
            <a:pPr marL="514350" indent="-514350">
              <a:buAutoNum type="arabicParenR"/>
            </a:pPr>
            <a:r>
              <a:rPr lang="en-US" sz="3200" dirty="0" smtClean="0">
                <a:latin typeface="Times New Roman" panose="02020603050405020304" pitchFamily="18" charset="0"/>
                <a:cs typeface="Times New Roman" panose="02020603050405020304" pitchFamily="18" charset="0"/>
              </a:rPr>
              <a:t>look at stocks as businesses, </a:t>
            </a:r>
          </a:p>
          <a:p>
            <a:pPr marL="514350" indent="-514350">
              <a:buAutoNum type="arabicParenR"/>
            </a:pPr>
            <a:r>
              <a:rPr lang="en-US" sz="3200" dirty="0" smtClean="0">
                <a:latin typeface="Times New Roman" panose="02020603050405020304" pitchFamily="18" charset="0"/>
                <a:cs typeface="Times New Roman" panose="02020603050405020304" pitchFamily="18" charset="0"/>
              </a:rPr>
              <a:t>use market fluctuations to your advantage, and </a:t>
            </a:r>
          </a:p>
          <a:p>
            <a:r>
              <a:rPr lang="en-US" sz="3200" dirty="0" smtClean="0">
                <a:latin typeface="Times New Roman" panose="02020603050405020304" pitchFamily="18" charset="0"/>
                <a:cs typeface="Times New Roman" panose="02020603050405020304" pitchFamily="18" charset="0"/>
              </a:rPr>
              <a:t>3) seek a margin of safety. </a:t>
            </a:r>
            <a:r>
              <a:rPr lang="en-US" sz="900" dirty="0" smtClean="0">
                <a:latin typeface="Times New Roman" panose="02020603050405020304" pitchFamily="18" charset="0"/>
                <a:cs typeface="Times New Roman" panose="02020603050405020304" pitchFamily="18" charset="0"/>
              </a:rPr>
              <a:t>   </a:t>
            </a:r>
          </a:p>
          <a:p>
            <a:r>
              <a:rPr lang="en-US" sz="9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That’s what Ben Graham taught us.  A hundred years from now they will still be the cornerstones of investing.</a:t>
            </a:r>
          </a:p>
        </p:txBody>
      </p:sp>
    </p:spTree>
    <p:extLst>
      <p:ext uri="{BB962C8B-B14F-4D97-AF65-F5344CB8AC3E}">
        <p14:creationId xmlns:p14="http://schemas.microsoft.com/office/powerpoint/2010/main" xmlns="" val="222397390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forbes.com/media/lists/10/2008/C0R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0"/>
            <a:ext cx="9144000" cy="6858000"/>
          </a:xfrm>
          <a:prstGeom prst="rect">
            <a:avLst/>
          </a:prstGeom>
          <a:solidFill>
            <a:srgbClr val="F2F2F2">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228600"/>
            <a:ext cx="7239000" cy="584775"/>
          </a:xfrm>
          <a:prstGeom prst="rect">
            <a:avLst/>
          </a:prstGeom>
          <a:solidFill>
            <a:srgbClr val="F2F2F2">
              <a:alpha val="69804"/>
            </a:srgbClr>
          </a:solidFill>
        </p:spPr>
        <p:txBody>
          <a:bodyPr wrap="square" rtlCol="0">
            <a:spAutoFit/>
          </a:bodyPr>
          <a:lstStyle/>
          <a:p>
            <a:pPr algn="ctr"/>
            <a:r>
              <a:rPr lang="en-US" sz="3200" b="1" u="sng" dirty="0" smtClean="0">
                <a:latin typeface="Times New Roman" panose="02020603050405020304" pitchFamily="18" charset="0"/>
                <a:cs typeface="Times New Roman" panose="02020603050405020304" pitchFamily="18" charset="0"/>
              </a:rPr>
              <a:t>The Warren Buffett Way - his Tenets</a:t>
            </a:r>
            <a:endParaRPr lang="en-US" sz="32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990600"/>
            <a:ext cx="8153400" cy="5570756"/>
          </a:xfrm>
          <a:prstGeom prst="rect">
            <a:avLst/>
          </a:prstGeom>
          <a:solidFill>
            <a:srgbClr val="F2F2F2">
              <a:alpha val="69804"/>
            </a:srgbClr>
          </a:solidFill>
        </p:spPr>
        <p:txBody>
          <a:bodyPr wrap="square" rtlCol="0">
            <a:spAutoFit/>
          </a:bodyPr>
          <a:lstStyle/>
          <a:p>
            <a:r>
              <a:rPr lang="en-US" sz="1800" b="1" u="sng" dirty="0" smtClean="0">
                <a:latin typeface="Times New Roman" panose="02020603050405020304" pitchFamily="18" charset="0"/>
                <a:cs typeface="Times New Roman" panose="02020603050405020304" pitchFamily="18" charset="0"/>
              </a:rPr>
              <a:t>Business Tenets</a:t>
            </a:r>
            <a:endParaRPr lang="en-US" sz="1800" dirty="0" smtClean="0">
              <a:latin typeface="Times New Roman" panose="02020603050405020304" pitchFamily="18" charset="0"/>
              <a:cs typeface="Times New Roman" panose="02020603050405020304" pitchFamily="18" charset="0"/>
            </a:endParaRPr>
          </a:p>
          <a:p>
            <a:endParaRPr lang="en-US" sz="1000" b="1" u="sng" dirty="0" smtClean="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1. Is the business simple and easy to understand?</a:t>
            </a:r>
          </a:p>
          <a:p>
            <a:r>
              <a:rPr lang="en-US" sz="1800" b="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 Does the business have a consistent operating history?</a:t>
            </a:r>
          </a:p>
          <a:p>
            <a:r>
              <a:rPr lang="en-US" sz="1800" b="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3. Does the business have favorable long-term prospects?</a:t>
            </a:r>
          </a:p>
          <a:p>
            <a:endParaRPr lang="en-US" sz="1000" dirty="0" smtClean="0">
              <a:latin typeface="Times New Roman" panose="02020603050405020304" pitchFamily="18" charset="0"/>
              <a:cs typeface="Times New Roman" panose="02020603050405020304" pitchFamily="18" charset="0"/>
            </a:endParaRPr>
          </a:p>
          <a:p>
            <a:r>
              <a:rPr lang="en-US" sz="1800" b="1" u="sng" dirty="0" smtClean="0">
                <a:latin typeface="Times New Roman" panose="02020603050405020304" pitchFamily="18" charset="0"/>
                <a:cs typeface="Times New Roman" panose="02020603050405020304" pitchFamily="18" charset="0"/>
              </a:rPr>
              <a:t>Management Tenets</a:t>
            </a:r>
          </a:p>
          <a:p>
            <a:endParaRPr lang="en-US" sz="1000" b="1" u="sng"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1. Is management rational?</a:t>
            </a:r>
          </a:p>
          <a:p>
            <a:r>
              <a:rPr lang="en-US" sz="1800" dirty="0" smtClean="0">
                <a:latin typeface="Times New Roman" panose="02020603050405020304" pitchFamily="18" charset="0"/>
                <a:cs typeface="Times New Roman" panose="02020603050405020304" pitchFamily="18" charset="0"/>
              </a:rPr>
              <a:t>	2. Is management candid with its shareholders?</a:t>
            </a:r>
          </a:p>
          <a:p>
            <a:r>
              <a:rPr lang="en-US" sz="1800" dirty="0" smtClean="0">
                <a:latin typeface="Times New Roman" panose="02020603050405020304" pitchFamily="18" charset="0"/>
                <a:cs typeface="Times New Roman" panose="02020603050405020304" pitchFamily="18" charset="0"/>
              </a:rPr>
              <a:t>	3. Does management resist the institutional imperative?</a:t>
            </a:r>
          </a:p>
          <a:p>
            <a:endParaRPr lang="en-US" sz="1000" dirty="0" smtClean="0">
              <a:latin typeface="Times New Roman" panose="02020603050405020304" pitchFamily="18" charset="0"/>
              <a:cs typeface="Times New Roman" panose="02020603050405020304" pitchFamily="18" charset="0"/>
            </a:endParaRPr>
          </a:p>
          <a:p>
            <a:r>
              <a:rPr lang="en-US" sz="1800" b="1" u="sng" dirty="0" smtClean="0">
                <a:latin typeface="Times New Roman" panose="02020603050405020304" pitchFamily="18" charset="0"/>
                <a:cs typeface="Times New Roman" panose="02020603050405020304" pitchFamily="18" charset="0"/>
              </a:rPr>
              <a:t>Financial Tenets</a:t>
            </a:r>
            <a:endParaRPr lang="en-US" sz="1800" dirty="0" smtClean="0">
              <a:latin typeface="Times New Roman" panose="02020603050405020304" pitchFamily="18" charset="0"/>
              <a:cs typeface="Times New Roman" panose="02020603050405020304" pitchFamily="18" charset="0"/>
            </a:endParaRPr>
          </a:p>
          <a:p>
            <a:endParaRPr lang="en-US" sz="1000" b="1" u="sng"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1. Focus on return on equity, not earnings per share.</a:t>
            </a:r>
          </a:p>
          <a:p>
            <a:r>
              <a:rPr lang="en-US" sz="1800" dirty="0" smtClean="0">
                <a:latin typeface="Times New Roman" panose="02020603050405020304" pitchFamily="18" charset="0"/>
                <a:cs typeface="Times New Roman" panose="02020603050405020304" pitchFamily="18" charset="0"/>
              </a:rPr>
              <a:t>	2. Calculate shareholders “intrinsic value.”</a:t>
            </a:r>
          </a:p>
          <a:p>
            <a:r>
              <a:rPr lang="en-US" sz="1800" dirty="0" smtClean="0">
                <a:latin typeface="Times New Roman" panose="02020603050405020304" pitchFamily="18" charset="0"/>
                <a:cs typeface="Times New Roman" panose="02020603050405020304" pitchFamily="18" charset="0"/>
              </a:rPr>
              <a:t>	3. Look for companies with high profit margins.</a:t>
            </a:r>
          </a:p>
          <a:p>
            <a:r>
              <a:rPr lang="en-US" sz="1800" dirty="0" smtClean="0">
                <a:latin typeface="Times New Roman" panose="02020603050405020304" pitchFamily="18" charset="0"/>
                <a:cs typeface="Times New Roman" panose="02020603050405020304" pitchFamily="18" charset="0"/>
              </a:rPr>
              <a:t>	4. Make sure the “value added” is greater than 1.</a:t>
            </a:r>
          </a:p>
          <a:p>
            <a:r>
              <a:rPr lang="en-US" sz="1800" b="1" u="sng" dirty="0" smtClean="0">
                <a:latin typeface="Times New Roman" panose="02020603050405020304" pitchFamily="18" charset="0"/>
                <a:cs typeface="Times New Roman" panose="02020603050405020304" pitchFamily="18" charset="0"/>
              </a:rPr>
              <a:t>Market Tenets</a:t>
            </a:r>
            <a:endParaRPr lang="en-US" sz="1800" dirty="0" smtClean="0">
              <a:latin typeface="Times New Roman" panose="02020603050405020304" pitchFamily="18" charset="0"/>
              <a:cs typeface="Times New Roman" panose="02020603050405020304" pitchFamily="18" charset="0"/>
            </a:endParaRPr>
          </a:p>
          <a:p>
            <a:endParaRPr lang="en-US" sz="1800" b="1" u="sng"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1. What is the “intrinsic value” of the business?</a:t>
            </a:r>
          </a:p>
          <a:p>
            <a:r>
              <a:rPr lang="en-US" sz="1800" dirty="0" smtClean="0">
                <a:latin typeface="Times New Roman" panose="02020603050405020304" pitchFamily="18" charset="0"/>
                <a:cs typeface="Times New Roman" panose="02020603050405020304" pitchFamily="18" charset="0"/>
              </a:rPr>
              <a:t>	2. Can the business be purchased at a discount to it’s market value?</a:t>
            </a:r>
          </a:p>
        </p:txBody>
      </p:sp>
    </p:spTree>
    <p:extLst>
      <p:ext uri="{BB962C8B-B14F-4D97-AF65-F5344CB8AC3E}">
        <p14:creationId xmlns:p14="http://schemas.microsoft.com/office/powerpoint/2010/main" xmlns="" val="1285491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lugenfamilyoffice.files.wordpress.com/2013/07/img_0124.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0600"/>
            <a:ext cx="91440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7974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2"/>
          <p:cNvSpPr txBox="1">
            <a:spLocks noChangeArrowheads="1"/>
          </p:cNvSpPr>
          <p:nvPr/>
        </p:nvSpPr>
        <p:spPr>
          <a:xfrm>
            <a:off x="0" y="304800"/>
            <a:ext cx="7793037"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The Warren Buffett</a:t>
            </a:r>
            <a:b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b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Way:</a:t>
            </a:r>
          </a:p>
        </p:txBody>
      </p:sp>
      <p:sp>
        <p:nvSpPr>
          <p:cNvPr id="8" name="Rectangle 3"/>
          <p:cNvSpPr txBox="1">
            <a:spLocks noChangeArrowheads="1"/>
          </p:cNvSpPr>
          <p:nvPr/>
        </p:nvSpPr>
        <p:spPr>
          <a:xfrm>
            <a:off x="609600" y="2057400"/>
            <a:ext cx="8229600" cy="41148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3200" b="1" u="sng"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Business Tenets</a:t>
            </a:r>
            <a:r>
              <a:rPr kumimoji="0" lang="en-US" sz="900" b="1" u="sng" strike="noStrike" kern="0" cap="none" spc="0" normalizeH="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    </a:t>
            </a:r>
          </a:p>
          <a:p>
            <a:pPr marR="0" lvl="0" algn="l" defTabSz="914400" rtl="0" eaLnBrk="1" fontAlgn="base" latinLnBrk="0" hangingPunct="1">
              <a:lnSpc>
                <a:spcPct val="90000"/>
              </a:lnSpc>
              <a:spcBef>
                <a:spcPct val="20000"/>
              </a:spcBef>
              <a:spcAft>
                <a:spcPct val="0"/>
              </a:spcAft>
              <a:buClr>
                <a:schemeClr val="folHlink"/>
              </a:buClr>
              <a:buSzPct val="60000"/>
              <a:tabLst/>
              <a:defRPr/>
            </a:pPr>
            <a:endParaRPr kumimoji="0" lang="en-US" sz="900" b="1" u="sng"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endParaRP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1800" b="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sz="2400" b="1"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Is the business simple and understandable?</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400" b="1"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 Does the business have a consistent operating history?</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400" b="1"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 Does the business have favorable long-term prospects?</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400" b="1"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 Is the business simple and understandable.  Does the company have an identifiable durable competitive advantage?</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400" b="1"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Does the business have an identifiable consumer monopoly or franchise product?  What is the chance the product will become obsolete in the next 20 years?</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None/>
              <a:tabLst/>
              <a:defRPr/>
            </a:pPr>
            <a:endParaRPr kumimoji="0" lang="en-US" sz="2000" b="1" i="1" u="none" strike="noStrike" kern="0" cap="none" spc="0" normalizeH="0" baseline="0" noProof="0" dirty="0" smtClean="0">
              <a:ln>
                <a:noFill/>
              </a:ln>
              <a:solidFill>
                <a:schemeClr val="accent1"/>
              </a:solidFill>
              <a:effectLst/>
              <a:uLnTx/>
              <a:uFillTx/>
              <a:latin typeface="+mn-lt"/>
            </a:endParaRPr>
          </a:p>
          <a:p>
            <a:pPr marR="0" lvl="1" algn="l" defTabSz="914400" rtl="0" eaLnBrk="1" fontAlgn="base" latinLnBrk="0" hangingPunct="1">
              <a:lnSpc>
                <a:spcPct val="90000"/>
              </a:lnSpc>
              <a:spcBef>
                <a:spcPct val="20000"/>
              </a:spcBef>
              <a:spcAft>
                <a:spcPct val="0"/>
              </a:spcAft>
              <a:buClr>
                <a:schemeClr val="hlink"/>
              </a:buClr>
              <a:buSzPct val="55000"/>
              <a:tabLst/>
              <a:defRPr/>
            </a:pPr>
            <a:endParaRPr kumimoji="0" lang="en-US" sz="1800" b="0" i="0" u="none" strike="noStrike" kern="0" cap="none" spc="0" normalizeH="0" baseline="0" noProof="0" dirty="0" smtClean="0">
              <a:ln>
                <a:noFill/>
              </a:ln>
              <a:solidFill>
                <a:schemeClr val="accent1"/>
              </a:solidFill>
              <a:effectLst/>
              <a:uLnTx/>
              <a:uFillTx/>
              <a:latin typeface="+mn-lt"/>
            </a:endParaRPr>
          </a:p>
        </p:txBody>
      </p:sp>
      <p:pic>
        <p:nvPicPr>
          <p:cNvPr id="15362" name="Picture 2" descr="http://www.empiricus.com.br/wp-content/uploads/2014/10/warren-buffett.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793" y="152400"/>
            <a:ext cx="2308207"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9744290"/>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304800"/>
            <a:ext cx="7793037"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The Warren Buffett</a:t>
            </a:r>
            <a:b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b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Way:</a:t>
            </a:r>
          </a:p>
        </p:txBody>
      </p:sp>
      <p:sp>
        <p:nvSpPr>
          <p:cNvPr id="3" name="Rectangle 2"/>
          <p:cNvSpPr/>
          <p:nvPr/>
        </p:nvSpPr>
        <p:spPr>
          <a:xfrm>
            <a:off x="619918" y="1981199"/>
            <a:ext cx="4191000" cy="535531"/>
          </a:xfrm>
          <a:prstGeom prst="rect">
            <a:avLst/>
          </a:prstGeom>
        </p:spPr>
        <p:txBody>
          <a:bodyPr wrap="square">
            <a:spAutoFit/>
          </a:bodyPr>
          <a:lstStyle/>
          <a:p>
            <a:pPr marL="342900" lvl="0" indent="-342900" fontAlgn="base">
              <a:lnSpc>
                <a:spcPct val="90000"/>
              </a:lnSpc>
              <a:spcBef>
                <a:spcPct val="20000"/>
              </a:spcBef>
              <a:spcAft>
                <a:spcPct val="0"/>
              </a:spcAft>
              <a:buClr>
                <a:schemeClr val="folHlink"/>
              </a:buClr>
              <a:buSzPct val="60000"/>
              <a:buFont typeface="Wingdings" pitchFamily="2" charset="2"/>
              <a:buChar char="n"/>
              <a:defRPr/>
            </a:pPr>
            <a:r>
              <a:rPr lang="en-US" sz="3200" b="1" u="sng" kern="0" dirty="0">
                <a:solidFill>
                  <a:schemeClr val="accent1"/>
                </a:solidFill>
                <a:latin typeface="Times New Roman" panose="02020603050405020304" pitchFamily="18" charset="0"/>
                <a:cs typeface="Times New Roman" panose="02020603050405020304" pitchFamily="18" charset="0"/>
              </a:rPr>
              <a:t>Business Tenets    </a:t>
            </a:r>
          </a:p>
        </p:txBody>
      </p:sp>
      <p:sp>
        <p:nvSpPr>
          <p:cNvPr id="4" name="TextBox 3"/>
          <p:cNvSpPr txBox="1"/>
          <p:nvPr/>
        </p:nvSpPr>
        <p:spPr>
          <a:xfrm>
            <a:off x="619918" y="2667000"/>
            <a:ext cx="7838282" cy="2585323"/>
          </a:xfrm>
          <a:prstGeom prst="rect">
            <a:avLst/>
          </a:prstGeom>
          <a:noFill/>
        </p:spPr>
        <p:txBody>
          <a:bodyPr wrap="square" rtlCol="0">
            <a:spAutoFit/>
          </a:bodyPr>
          <a:lstStyle/>
          <a:p>
            <a:pPr marL="742950" lvl="1" indent="-285750" fontAlgn="base">
              <a:lnSpc>
                <a:spcPct val="90000"/>
              </a:lnSpc>
              <a:spcBef>
                <a:spcPct val="20000"/>
              </a:spcBef>
              <a:spcAft>
                <a:spcPct val="0"/>
              </a:spcAft>
              <a:buClr>
                <a:schemeClr val="hlink"/>
              </a:buClr>
              <a:buSzPct val="55000"/>
              <a:buFont typeface="Wingdings" pitchFamily="2" charset="2"/>
              <a:buChar char="n"/>
              <a:defRPr/>
            </a:pPr>
            <a:r>
              <a:rPr lang="en-US" sz="2000" b="1" kern="0" dirty="0">
                <a:solidFill>
                  <a:schemeClr val="accent1"/>
                </a:solidFill>
                <a:latin typeface="Times New Roman" panose="02020603050405020304" pitchFamily="18" charset="0"/>
                <a:cs typeface="Times New Roman" panose="02020603050405020304" pitchFamily="18" charset="0"/>
              </a:rPr>
              <a:t>Is the business simple and </a:t>
            </a:r>
            <a:r>
              <a:rPr lang="en-US" sz="2000" b="1" kern="0" dirty="0" smtClean="0">
                <a:solidFill>
                  <a:schemeClr val="accent1"/>
                </a:solidFill>
                <a:latin typeface="Times New Roman" panose="02020603050405020304" pitchFamily="18" charset="0"/>
                <a:cs typeface="Times New Roman" panose="02020603050405020304" pitchFamily="18" charset="0"/>
              </a:rPr>
              <a:t>understandable? What does this mean? Does the business make a product(s) that is simple or complex for the average investor to understand? An example would be See’s Candy. Everyone can relate to See’s Candy, especially on special occasions.  It doesn’t take a lot of new technology to continue to make the product and it is relatively insulated from increasing prices. Compare this to an Intel, whose products may lead the market but it does take a lot of re-investment of capital to maintain a competitive edge.</a:t>
            </a:r>
            <a:endParaRPr lang="en-US" sz="2000" b="1" kern="0" dirty="0">
              <a:solidFill>
                <a:schemeClr val="accent1"/>
              </a:solidFill>
              <a:latin typeface="Times New Roman" panose="02020603050405020304" pitchFamily="18" charset="0"/>
              <a:cs typeface="Times New Roman" panose="02020603050405020304" pitchFamily="18" charset="0"/>
            </a:endParaRPr>
          </a:p>
        </p:txBody>
      </p:sp>
      <p:pic>
        <p:nvPicPr>
          <p:cNvPr id="5" name="Picture 2" descr="http://www.empiricus.com.br/wp-content/uploads/2014/10/warren-buffett.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793" y="152400"/>
            <a:ext cx="2308207"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837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152400"/>
            <a:ext cx="7793037"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The Warren Buffett</a:t>
            </a:r>
            <a:r>
              <a:rPr kumimoji="0" lang="en-US" sz="3600" b="1" u="none" strike="noStrike" kern="0" cap="none" spc="0" normalizeH="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 </a:t>
            </a:r>
            <a:r>
              <a:rPr kumimoji="0" lang="en-US" sz="36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Way:</a:t>
            </a:r>
          </a:p>
        </p:txBody>
      </p:sp>
      <p:sp>
        <p:nvSpPr>
          <p:cNvPr id="3" name="Rectangle 2"/>
          <p:cNvSpPr/>
          <p:nvPr/>
        </p:nvSpPr>
        <p:spPr>
          <a:xfrm>
            <a:off x="457200" y="799034"/>
            <a:ext cx="4191000" cy="535531"/>
          </a:xfrm>
          <a:prstGeom prst="rect">
            <a:avLst/>
          </a:prstGeom>
        </p:spPr>
        <p:txBody>
          <a:bodyPr wrap="square">
            <a:spAutoFit/>
          </a:bodyPr>
          <a:lstStyle/>
          <a:p>
            <a:pPr marL="342900" lvl="0" indent="-342900" fontAlgn="base">
              <a:lnSpc>
                <a:spcPct val="90000"/>
              </a:lnSpc>
              <a:spcBef>
                <a:spcPct val="20000"/>
              </a:spcBef>
              <a:spcAft>
                <a:spcPct val="0"/>
              </a:spcAft>
              <a:buClr>
                <a:schemeClr val="folHlink"/>
              </a:buClr>
              <a:buSzPct val="60000"/>
              <a:buFont typeface="Wingdings" pitchFamily="2" charset="2"/>
              <a:buChar char="n"/>
              <a:defRPr/>
            </a:pPr>
            <a:r>
              <a:rPr lang="en-US" sz="3200" b="1" u="sng" kern="0" dirty="0">
                <a:solidFill>
                  <a:schemeClr val="accent1"/>
                </a:solidFill>
                <a:latin typeface="Times New Roman" panose="02020603050405020304" pitchFamily="18" charset="0"/>
                <a:cs typeface="Times New Roman" panose="02020603050405020304" pitchFamily="18" charset="0"/>
              </a:rPr>
              <a:t>Business Tenets    </a:t>
            </a:r>
          </a:p>
        </p:txBody>
      </p:sp>
      <p:sp>
        <p:nvSpPr>
          <p:cNvPr id="5" name="Rectangle 4"/>
          <p:cNvSpPr/>
          <p:nvPr/>
        </p:nvSpPr>
        <p:spPr>
          <a:xfrm>
            <a:off x="880730" y="1320388"/>
            <a:ext cx="7044070" cy="369332"/>
          </a:xfrm>
          <a:prstGeom prst="rect">
            <a:avLst/>
          </a:prstGeom>
        </p:spPr>
        <p:txBody>
          <a:bodyPr wrap="square">
            <a:spAutoFit/>
          </a:bodyPr>
          <a:lstStyle/>
          <a:p>
            <a:pPr marL="742950" lvl="1" indent="-285750" fontAlgn="base">
              <a:lnSpc>
                <a:spcPct val="90000"/>
              </a:lnSpc>
              <a:spcBef>
                <a:spcPct val="20000"/>
              </a:spcBef>
              <a:spcAft>
                <a:spcPct val="0"/>
              </a:spcAft>
              <a:buClr>
                <a:schemeClr val="hlink"/>
              </a:buClr>
              <a:buSzPct val="55000"/>
              <a:buFont typeface="Wingdings" pitchFamily="2" charset="2"/>
              <a:buChar char="n"/>
              <a:defRPr/>
            </a:pPr>
            <a:r>
              <a:rPr lang="en-US" sz="2000" b="1" kern="0" dirty="0">
                <a:solidFill>
                  <a:schemeClr val="accent1"/>
                </a:solidFill>
                <a:latin typeface="Times New Roman" panose="02020603050405020304" pitchFamily="18" charset="0"/>
                <a:cs typeface="Times New Roman" panose="02020603050405020304" pitchFamily="18" charset="0"/>
              </a:rPr>
              <a:t>Does the business have a consistent operating history?</a:t>
            </a:r>
          </a:p>
        </p:txBody>
      </p:sp>
      <p:graphicFrame>
        <p:nvGraphicFramePr>
          <p:cNvPr id="6" name="Object 5"/>
          <p:cNvGraphicFramePr>
            <a:graphicFrameLocks noChangeAspect="1"/>
          </p:cNvGraphicFramePr>
          <p:nvPr>
            <p:extLst>
              <p:ext uri="{D42A27DB-BD31-4B8C-83A1-F6EECF244321}">
                <p14:modId xmlns:p14="http://schemas.microsoft.com/office/powerpoint/2010/main" xmlns="" val="2525092177"/>
              </p:ext>
            </p:extLst>
          </p:nvPr>
        </p:nvGraphicFramePr>
        <p:xfrm>
          <a:off x="1943100" y="1752600"/>
          <a:ext cx="5410200" cy="4876800"/>
        </p:xfrm>
        <a:graphic>
          <a:graphicData uri="http://schemas.openxmlformats.org/presentationml/2006/ole">
            <p:oleObj spid="_x0000_s14381" name="Worksheet" r:id="rId3" imgW="7124780" imgH="9156709" progId="Excel.Sheet.12">
              <p:embed/>
            </p:oleObj>
          </a:graphicData>
        </a:graphic>
      </p:graphicFrame>
      <p:cxnSp>
        <p:nvCxnSpPr>
          <p:cNvPr id="8" name="Straight Arrow Connector 7"/>
          <p:cNvCxnSpPr/>
          <p:nvPr/>
        </p:nvCxnSpPr>
        <p:spPr>
          <a:xfrm>
            <a:off x="3048000" y="29718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32766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28950" y="40386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67050" y="45720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000" y="47244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0" y="59436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28950" y="64008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5610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CRPCEEUbpO9IrWyH3SH8jkVzQtyiub5jxfSpF_42d8pDt6cAi">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3482" y="72656"/>
            <a:ext cx="2333625"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txBox="1">
            <a:spLocks noChangeArrowheads="1"/>
          </p:cNvSpPr>
          <p:nvPr/>
        </p:nvSpPr>
        <p:spPr>
          <a:xfrm>
            <a:off x="381000" y="1143000"/>
            <a:ext cx="6629400" cy="5181600"/>
          </a:xfrm>
          <a:prstGeom prst="rect">
            <a:avLst/>
          </a:prstGeom>
          <a:solidFill>
            <a:srgbClr val="C6C6C6">
              <a:alpha val="50196"/>
            </a:srgbClr>
          </a:solidFill>
        </p:spPr>
        <p:txBody>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3200"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An investor needs to do very few things right as long as he or she avoids big mistakes.</a:t>
            </a: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3200"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We like stocks that generate high returns on invested capital where there is a </a:t>
            </a:r>
            <a:r>
              <a:rPr kumimoji="0" lang="en-US" sz="3200" b="0" i="1"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strong likelihood </a:t>
            </a:r>
            <a:r>
              <a:rPr kumimoji="0" lang="en-US" sz="3200"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that it will continue to do so.  I look at long-term competitive advantage and whether that’s something that’s </a:t>
            </a:r>
            <a:r>
              <a:rPr kumimoji="0" lang="en-US" sz="3200" b="0" i="1"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enduring</a:t>
            </a:r>
            <a:r>
              <a:rPr kumimoji="0" lang="en-US" sz="3200"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a:t>
            </a:r>
          </a:p>
        </p:txBody>
      </p:sp>
      <p:sp>
        <p:nvSpPr>
          <p:cNvPr id="5" name="Rectangle 2"/>
          <p:cNvSpPr txBox="1">
            <a:spLocks noChangeArrowheads="1"/>
          </p:cNvSpPr>
          <p:nvPr/>
        </p:nvSpPr>
        <p:spPr>
          <a:xfrm>
            <a:off x="152399" y="228600"/>
            <a:ext cx="7315201"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u="none" strike="noStrike" kern="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The Warren Buffett Way:</a:t>
            </a:r>
          </a:p>
        </p:txBody>
      </p:sp>
    </p:spTree>
    <p:extLst>
      <p:ext uri="{BB962C8B-B14F-4D97-AF65-F5344CB8AC3E}">
        <p14:creationId xmlns:p14="http://schemas.microsoft.com/office/powerpoint/2010/main" xmlns="" val="1559128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2"/>
          <p:cNvSpPr txBox="1">
            <a:spLocks noChangeArrowheads="1"/>
          </p:cNvSpPr>
          <p:nvPr/>
        </p:nvSpPr>
        <p:spPr>
          <a:xfrm>
            <a:off x="381001" y="381000"/>
            <a:ext cx="7086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The Warren Buffett</a:t>
            </a:r>
            <a:b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b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Way:</a:t>
            </a:r>
          </a:p>
        </p:txBody>
      </p:sp>
      <p:sp>
        <p:nvSpPr>
          <p:cNvPr id="8" name="Rectangle 3"/>
          <p:cNvSpPr txBox="1">
            <a:spLocks noChangeArrowheads="1"/>
          </p:cNvSpPr>
          <p:nvPr/>
        </p:nvSpPr>
        <p:spPr>
          <a:xfrm>
            <a:off x="1182688" y="2017713"/>
            <a:ext cx="7772400" cy="411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0" lang="en-US" sz="3600" b="1" i="0" u="sng"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Management Tenets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32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Is management rational?</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32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Is management candid with its shareholders?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32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Does management resist the institutional imperative?</a:t>
            </a:r>
          </a:p>
        </p:txBody>
      </p:sp>
      <p:pic>
        <p:nvPicPr>
          <p:cNvPr id="14338" name="Picture 2" descr="https://encrypted-tbn3.gstatic.com/images?q=tbn:ANd9GcQCRPCEEUbpO9IrWyH3SH8jkVzQtyiub5jxfSpF_42d8pDt6cAi">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3482" y="72656"/>
            <a:ext cx="2333625"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275635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35</a:t>
            </a:fld>
            <a:endParaRPr lang="en-US"/>
          </a:p>
        </p:txBody>
      </p:sp>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0" y="0"/>
            <a:ext cx="9144000" cy="6858000"/>
          </a:xfrm>
          <a:prstGeom prst="rect">
            <a:avLst/>
          </a:prstGeom>
          <a:solidFill>
            <a:srgbClr val="F2F2F2">
              <a:alpha val="6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Rectangle 3"/>
          <p:cNvSpPr txBox="1">
            <a:spLocks noChangeArrowheads="1"/>
          </p:cNvSpPr>
          <p:nvPr/>
        </p:nvSpPr>
        <p:spPr>
          <a:xfrm>
            <a:off x="228600" y="1752600"/>
            <a:ext cx="8686800" cy="4495800"/>
          </a:xfrm>
          <a:prstGeom prst="rect">
            <a:avLst/>
          </a:prstGeom>
          <a:solidFill>
            <a:srgbClr val="F2F2F2">
              <a:alpha val="60000"/>
            </a:srgbClr>
          </a:solidFill>
        </p:spPr>
        <p:txBody>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800" b="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When you have able managers of high character running businesses about which they are passionate, you can have a dozen or more reporting to you and still have time for an afternoon nap.</a:t>
            </a: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800" b="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In evaluating people, you look for </a:t>
            </a:r>
            <a:r>
              <a:rPr kumimoji="0" lang="en-US" sz="2800" b="1"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three</a:t>
            </a:r>
            <a:r>
              <a:rPr kumimoji="0" lang="en-US" sz="2800" b="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qualities: </a:t>
            </a:r>
            <a:r>
              <a:rPr kumimoji="0" lang="en-US" sz="2800" b="1"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integrity, intelligence, and energy</a:t>
            </a:r>
            <a:r>
              <a:rPr kumimoji="0" lang="en-US" sz="2800" b="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If </a:t>
            </a:r>
            <a:r>
              <a:rPr lang="en-US" sz="2800" kern="0" dirty="0" smtClean="0">
                <a:latin typeface="Times New Roman" panose="02020603050405020304" pitchFamily="18" charset="0"/>
                <a:cs typeface="Times New Roman" panose="02020603050405020304" pitchFamily="18" charset="0"/>
              </a:rPr>
              <a:t>they</a:t>
            </a:r>
            <a:r>
              <a:rPr kumimoji="0" lang="en-US" sz="2800" b="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don’t have the first, the other two will kill you.</a:t>
            </a: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800" b="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In the long run, of course, trouble awaits managements that paper over operating problems with accounting maneuvers.</a:t>
            </a:r>
          </a:p>
        </p:txBody>
      </p:sp>
      <p:sp>
        <p:nvSpPr>
          <p:cNvPr id="10" name="Rectangle 2"/>
          <p:cNvSpPr txBox="1">
            <a:spLocks noChangeArrowheads="1"/>
          </p:cNvSpPr>
          <p:nvPr/>
        </p:nvSpPr>
        <p:spPr>
          <a:xfrm>
            <a:off x="457200" y="830846"/>
            <a:ext cx="7315201"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u="none" strike="noStrike" kern="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The Warren Buffett Way:</a:t>
            </a:r>
          </a:p>
        </p:txBody>
      </p:sp>
      <p:pic>
        <p:nvPicPr>
          <p:cNvPr id="11" name="Picture 2" descr="http://www.empiricus.com.br/wp-content/uploads/2014/10/warren-buffett.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1" y="-1"/>
            <a:ext cx="1676400" cy="1715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7991311"/>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36</a:t>
            </a:fld>
            <a:endParaRPr lang="en-US"/>
          </a:p>
        </p:txBody>
      </p:sp>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0" y="0"/>
            <a:ext cx="9144000" cy="6858000"/>
          </a:xfrm>
          <a:prstGeom prst="rect">
            <a:avLst/>
          </a:prstGeom>
          <a:solidFill>
            <a:srgbClr val="F2F2F2">
              <a:alpha val="6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0" name="Rectangle 2"/>
          <p:cNvSpPr txBox="1">
            <a:spLocks noChangeArrowheads="1"/>
          </p:cNvSpPr>
          <p:nvPr/>
        </p:nvSpPr>
        <p:spPr>
          <a:xfrm>
            <a:off x="457200" y="830846"/>
            <a:ext cx="7315201"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u="none" strike="noStrike" kern="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The Warren Buffett Way:</a:t>
            </a:r>
          </a:p>
        </p:txBody>
      </p:sp>
      <p:pic>
        <p:nvPicPr>
          <p:cNvPr id="11" name="Picture 2" descr="http://www.empiricus.com.br/wp-content/uploads/2014/10/warren-buffett.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1457" y="-1"/>
            <a:ext cx="1712543" cy="17526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ontent Placeholder 2"/>
          <p:cNvSpPr txBox="1">
            <a:spLocks/>
          </p:cNvSpPr>
          <p:nvPr/>
        </p:nvSpPr>
        <p:spPr>
          <a:xfrm>
            <a:off x="533400" y="1752600"/>
            <a:ext cx="8153400" cy="4648200"/>
          </a:xfrm>
          <a:prstGeom prst="rect">
            <a:avLst/>
          </a:prstGeom>
          <a:solidFill>
            <a:srgbClr val="DCE6F2">
              <a:alpha val="20000"/>
            </a:srgbClr>
          </a:solidFill>
        </p:spPr>
        <p:txBody>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800" b="0" i="0" u="sng"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The Institutional Imperative</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This is defined as the “lemming like” tendency of corporate management to imitate the behavior of other managers, no matter how silly or irrational that behavior may be.  The institutional Imperative is responsible for several serious conditions:</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1.  the organization resists any change in its current direction</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2.  just as work expands to fill available time, corporate projects or</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acquisitions will materialize to soak up available funds.</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3.  any business craving of the leader, however foolish, will quickly be</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supported by detailed rate-of-return and strategic studies prepared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by his troops.</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4.  the behavior of peer companies, whether they are expanding,</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acquiring, setting executive compensation or whatever, will be</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mindlessly imitated.</a:t>
            </a:r>
          </a:p>
        </p:txBody>
      </p:sp>
    </p:spTree>
    <p:extLst>
      <p:ext uri="{BB962C8B-B14F-4D97-AF65-F5344CB8AC3E}">
        <p14:creationId xmlns:p14="http://schemas.microsoft.com/office/powerpoint/2010/main" xmlns="" val="2481828237"/>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2"/>
          <p:cNvSpPr txBox="1">
            <a:spLocks noChangeArrowheads="1"/>
          </p:cNvSpPr>
          <p:nvPr/>
        </p:nvSpPr>
        <p:spPr>
          <a:xfrm>
            <a:off x="381001" y="381000"/>
            <a:ext cx="7086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The Warren Buffett</a:t>
            </a:r>
            <a:b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b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Way:</a:t>
            </a:r>
          </a:p>
        </p:txBody>
      </p:sp>
      <p:sp>
        <p:nvSpPr>
          <p:cNvPr id="8" name="Rectangle 3"/>
          <p:cNvSpPr txBox="1">
            <a:spLocks noChangeArrowheads="1"/>
          </p:cNvSpPr>
          <p:nvPr/>
        </p:nvSpPr>
        <p:spPr>
          <a:xfrm>
            <a:off x="838200" y="1981200"/>
            <a:ext cx="7772400" cy="41148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
                <a:schemeClr val="folHlink"/>
              </a:buClr>
              <a:buSzPct val="60000"/>
              <a:buFont typeface="Wingdings" pitchFamily="2" charset="2"/>
              <a:buChar char="n"/>
              <a:tabLst/>
              <a:defRPr/>
            </a:pPr>
            <a:r>
              <a:rPr kumimoji="0" lang="en-US" sz="3200" b="1" i="0" u="sng"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Financial Tenets</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8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What is the return on equity?</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8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What are the company’s “owner </a:t>
            </a:r>
            <a:r>
              <a:rPr lang="en-US" sz="2800" kern="0" dirty="0" smtClean="0">
                <a:solidFill>
                  <a:schemeClr val="accent1"/>
                </a:solidFill>
                <a:latin typeface="Times New Roman" panose="02020603050405020304" pitchFamily="18" charset="0"/>
                <a:cs typeface="Times New Roman" panose="02020603050405020304" pitchFamily="18" charset="0"/>
              </a:rPr>
              <a:t>cash flows</a:t>
            </a:r>
            <a:r>
              <a:rPr kumimoji="0" lang="en-US" sz="28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8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What are the profit margins?</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8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Has the company created at least one dollar of market value for every dollar retained (value added)?</a:t>
            </a:r>
          </a:p>
          <a:p>
            <a:pPr marL="742950" marR="0" lvl="1" indent="-285750" algn="l" defTabSz="914400" rtl="0" eaLnBrk="1" fontAlgn="base" latinLnBrk="0" hangingPunct="1">
              <a:lnSpc>
                <a:spcPct val="90000"/>
              </a:lnSpc>
              <a:spcBef>
                <a:spcPct val="20000"/>
              </a:spcBef>
              <a:spcAft>
                <a:spcPct val="0"/>
              </a:spcAft>
              <a:buClr>
                <a:schemeClr val="hlink"/>
              </a:buClr>
              <a:buSzPct val="55000"/>
              <a:buFont typeface="Wingdings" pitchFamily="2" charset="2"/>
              <a:buChar char="n"/>
              <a:tabLst/>
              <a:defRPr/>
            </a:pPr>
            <a:r>
              <a:rPr kumimoji="0" lang="en-US" sz="28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Does the Company have less than 30% debt?</a:t>
            </a:r>
          </a:p>
        </p:txBody>
      </p:sp>
      <p:pic>
        <p:nvPicPr>
          <p:cNvPr id="16386" name="Picture 2" descr="http://beurs.com/wp-content/uploads/2014/04/Warren-Buffett-cartoon.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0"/>
            <a:ext cx="2363242" cy="267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7813866"/>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847128440"/>
              </p:ext>
            </p:extLst>
          </p:nvPr>
        </p:nvGraphicFramePr>
        <p:xfrm>
          <a:off x="1295400" y="0"/>
          <a:ext cx="6477000" cy="6883400"/>
        </p:xfrm>
        <a:graphic>
          <a:graphicData uri="http://schemas.openxmlformats.org/presentationml/2006/ole">
            <p:oleObj spid="_x0000_s16420" name="Worksheet" r:id="rId3" imgW="7124780" imgH="9156709" progId="Excel.Sheet.12">
              <p:embed/>
            </p:oleObj>
          </a:graphicData>
        </a:graphic>
      </p:graphicFrame>
    </p:spTree>
    <p:extLst>
      <p:ext uri="{BB962C8B-B14F-4D97-AF65-F5344CB8AC3E}">
        <p14:creationId xmlns:p14="http://schemas.microsoft.com/office/powerpoint/2010/main" xmlns="" val="2440311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39</a:t>
            </a:fld>
            <a:endParaRPr lang="en-US"/>
          </a:p>
        </p:txBody>
      </p:sp>
      <p:sp>
        <p:nvSpPr>
          <p:cNvPr id="5" name="Rectangle 4"/>
          <p:cNvSpPr/>
          <p:nvPr/>
        </p:nvSpPr>
        <p:spPr bwMode="auto">
          <a:xfrm>
            <a:off x="0" y="-152400"/>
            <a:ext cx="9144000" cy="70104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2"/>
          <p:cNvSpPr txBox="1">
            <a:spLocks noChangeArrowheads="1"/>
          </p:cNvSpPr>
          <p:nvPr/>
        </p:nvSpPr>
        <p:spPr>
          <a:xfrm>
            <a:off x="685800" y="457200"/>
            <a:ext cx="6164262"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The Warren Buffett</a:t>
            </a:r>
            <a:b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br>
            <a:r>
              <a:rPr kumimoji="0" lang="en-US" sz="4400" b="1" u="none" strike="noStrike" kern="0" cap="none" spc="0" normalizeH="0" baseline="0" noProof="0" dirty="0" smtClean="0">
                <a:ln>
                  <a:noFill/>
                </a:ln>
                <a:solidFill>
                  <a:schemeClr val="accent1"/>
                </a:solidFill>
                <a:effectLst/>
                <a:uLnTx/>
                <a:uFillTx/>
                <a:latin typeface="Times New Roman" panose="02020603050405020304" pitchFamily="18" charset="0"/>
                <a:ea typeface="+mj-ea"/>
                <a:cs typeface="Times New Roman" panose="02020603050405020304" pitchFamily="18" charset="0"/>
              </a:rPr>
              <a:t>Way:</a:t>
            </a:r>
          </a:p>
        </p:txBody>
      </p:sp>
      <p:sp>
        <p:nvSpPr>
          <p:cNvPr id="8" name="Rectangle 3"/>
          <p:cNvSpPr txBox="1">
            <a:spLocks noChangeArrowheads="1"/>
          </p:cNvSpPr>
          <p:nvPr/>
        </p:nvSpPr>
        <p:spPr>
          <a:xfrm>
            <a:off x="1182688" y="2286000"/>
            <a:ext cx="7772400" cy="354488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0" lang="en-US" sz="3600" b="1" i="0" u="sng"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Value Tenets</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32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What is the business value of the company – that is the “intrinsic” value?</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0" lang="en-US" sz="3200" b="0" i="0" u="none" strike="noStrike" kern="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rPr>
              <a:t>Can the shares be purchased at a significant discount (roughly 50%) to its current trading price?</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endParaRPr kumimoji="0" lang="en-US" sz="3200" b="0" i="0" u="none" strike="noStrike" kern="0" cap="none" spc="0" normalizeH="0" baseline="0" noProof="0" dirty="0" smtClean="0">
              <a:ln>
                <a:noFill/>
              </a:ln>
              <a:solidFill>
                <a:schemeClr val="accent1"/>
              </a:solidFill>
              <a:effectLst/>
              <a:uLnTx/>
              <a:uFillTx/>
              <a:latin typeface="+mn-lt"/>
            </a:endParaRPr>
          </a:p>
          <a:p>
            <a:pPr marR="0" lvl="1" algn="l" defTabSz="914400" rtl="0" eaLnBrk="1" fontAlgn="base" latinLnBrk="0" hangingPunct="1">
              <a:lnSpc>
                <a:spcPct val="100000"/>
              </a:lnSpc>
              <a:spcBef>
                <a:spcPct val="20000"/>
              </a:spcBef>
              <a:spcAft>
                <a:spcPct val="0"/>
              </a:spcAft>
              <a:buClr>
                <a:schemeClr val="hlink"/>
              </a:buClr>
              <a:buSzPct val="55000"/>
              <a:tabLst/>
              <a:defRPr/>
            </a:pPr>
            <a:endParaRPr kumimoji="0" lang="en-US" sz="3200" b="0" i="0" u="none" strike="noStrike" kern="0" cap="none" spc="0" normalizeH="0" baseline="0" noProof="0" dirty="0" smtClean="0">
              <a:ln>
                <a:noFill/>
              </a:ln>
              <a:solidFill>
                <a:schemeClr val="accent1"/>
              </a:solidFill>
              <a:effectLst/>
              <a:uLnTx/>
              <a:uFillTx/>
              <a:latin typeface="+mn-lt"/>
            </a:endParaRPr>
          </a:p>
        </p:txBody>
      </p:sp>
      <p:pic>
        <p:nvPicPr>
          <p:cNvPr id="17410" name="Picture 2" descr="http://blog.jesshale.com/wp-content/uploads/2011/08/warren-b.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0"/>
            <a:ext cx="2249488" cy="2806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741909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tockmarket-coach.com/images/stock-market-for-beginners-home-pag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64" y="12404"/>
            <a:ext cx="9132319" cy="68455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12404"/>
            <a:ext cx="9153583" cy="6845596"/>
          </a:xfrm>
          <a:prstGeom prst="rect">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85800" y="1981200"/>
            <a:ext cx="7772400" cy="1752600"/>
          </a:xfrm>
          <a:prstGeom prst="rect">
            <a:avLst/>
          </a:prstGeom>
          <a:solidFill>
            <a:srgbClr val="FFFFFF">
              <a:alpha val="69804"/>
            </a:srgbClr>
          </a:solidFill>
        </p:spPr>
        <p:style>
          <a:lnRef idx="2">
            <a:schemeClr val="dk1"/>
          </a:lnRef>
          <a:fillRef idx="1">
            <a:schemeClr val="lt1"/>
          </a:fillRef>
          <a:effectRef idx="0">
            <a:schemeClr val="dk1"/>
          </a:effectRef>
          <a:fontRef idx="minor">
            <a:schemeClr val="dk1"/>
          </a:fontRef>
        </p:style>
        <p:txBody>
          <a:bodyP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atin typeface="Times New Roman" panose="02020603050405020304" pitchFamily="18" charset="0"/>
                <a:cs typeface="Times New Roman" panose="02020603050405020304" pitchFamily="18" charset="0"/>
              </a:rPr>
              <a:t>Chapter 1:</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How to Look at the Stock Market</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the Warren Buffett Way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999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378186433"/>
              </p:ext>
            </p:extLst>
          </p:nvPr>
        </p:nvGraphicFramePr>
        <p:xfrm>
          <a:off x="152400" y="762000"/>
          <a:ext cx="8839203" cy="5816246"/>
        </p:xfrm>
        <a:graphic>
          <a:graphicData uri="http://schemas.openxmlformats.org/drawingml/2006/table">
            <a:tbl>
              <a:tblPr>
                <a:tableStyleId>{5C22544A-7EE6-4342-B048-85BDC9FD1C3A}</a:tableStyleId>
              </a:tblPr>
              <a:tblGrid>
                <a:gridCol w="1988187"/>
                <a:gridCol w="31659"/>
                <a:gridCol w="671172"/>
                <a:gridCol w="31659"/>
                <a:gridCol w="810471"/>
                <a:gridCol w="50654"/>
                <a:gridCol w="424230"/>
                <a:gridCol w="31659"/>
                <a:gridCol w="424230"/>
                <a:gridCol w="31659"/>
                <a:gridCol w="563532"/>
                <a:gridCol w="31659"/>
                <a:gridCol w="531872"/>
                <a:gridCol w="31659"/>
                <a:gridCol w="531872"/>
                <a:gridCol w="31659"/>
                <a:gridCol w="563532"/>
                <a:gridCol w="31659"/>
                <a:gridCol w="633181"/>
                <a:gridCol w="31659"/>
                <a:gridCol w="633181"/>
                <a:gridCol w="31659"/>
                <a:gridCol w="664840"/>
                <a:gridCol w="31659"/>
              </a:tblGrid>
              <a:tr h="251402">
                <a:tc gridSpan="24">
                  <a:txBody>
                    <a:bodyPr/>
                    <a:lstStyle/>
                    <a:p>
                      <a:pPr algn="ctr" fontAlgn="b"/>
                      <a:r>
                        <a:rPr lang="en-US" sz="800" u="none" strike="noStrike" dirty="0">
                          <a:effectLst/>
                        </a:rPr>
                        <a:t> INTRINSIC  VALUATION  MODEL - TWO-STAGE EARNINGS  GROWTH PROJECTIONS </a:t>
                      </a:r>
                      <a:endParaRPr lang="en-US" sz="800" b="1"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573">
                <a:tc gridSpan="24">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02">
                <a:tc>
                  <a:txBody>
                    <a:bodyPr/>
                    <a:lstStyle/>
                    <a:p>
                      <a:pPr algn="l"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1"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1"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r>
              <a:tr h="161616">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sng" strike="noStrike">
                          <a:effectLst/>
                        </a:rPr>
                        <a:t>2014 </a:t>
                      </a:r>
                      <a:endParaRPr lang="en-US" sz="700" b="1" i="0" u="sng"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sng" strike="noStrike">
                          <a:effectLst/>
                        </a:rPr>
                        <a:t>2015 </a:t>
                      </a:r>
                      <a:endParaRPr lang="en-US" sz="700" b="1" i="0" u="sng"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sng" strike="noStrike">
                          <a:effectLst/>
                        </a:rPr>
                        <a:t>2016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2017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2018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2019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2020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2021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2022 </a:t>
                      </a:r>
                      <a:endParaRPr lang="en-US" sz="700" b="1" i="0" u="sng" strike="noStrike">
                        <a:solidFill>
                          <a:srgbClr val="000000"/>
                        </a:solidFill>
                        <a:effectLst/>
                        <a:latin typeface="Calibri"/>
                      </a:endParaRPr>
                    </a:p>
                  </a:txBody>
                  <a:tcPr marL="0" marR="0" marT="0" marB="0" anchor="b"/>
                </a:tc>
                <a:tc>
                  <a:txBody>
                    <a:bodyPr/>
                    <a:lstStyle/>
                    <a:p>
                      <a:pPr algn="l" fontAlgn="b"/>
                      <a:r>
                        <a:rPr lang="en-US" sz="700" u="sng" strike="noStrike">
                          <a:effectLst/>
                        </a:rPr>
                        <a:t> </a:t>
                      </a:r>
                      <a:endParaRPr lang="en-US" sz="700" b="1" i="0" u="sng" strike="noStrike">
                        <a:solidFill>
                          <a:srgbClr val="000000"/>
                        </a:solidFill>
                        <a:effectLst/>
                        <a:latin typeface="Calibri"/>
                      </a:endParaRPr>
                    </a:p>
                  </a:txBody>
                  <a:tcPr marL="0" marR="0" marT="0" marB="0" anchor="b"/>
                </a:tc>
                <a:tc>
                  <a:txBody>
                    <a:bodyPr/>
                    <a:lstStyle/>
                    <a:p>
                      <a:pPr algn="r" fontAlgn="b"/>
                      <a:r>
                        <a:rPr lang="en-US" sz="700" u="sng" strike="noStrike">
                          <a:effectLst/>
                        </a:rPr>
                        <a:t>2023 </a:t>
                      </a:r>
                      <a:endParaRPr lang="en-US" sz="700" b="1" i="0" u="sng"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Prior year cash flows (mil)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37,894</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47,368</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59,210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74,013</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92,516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115,645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144,556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180,695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225,868</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282,335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10-year growth rate (.00)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67602">
                <a:tc>
                  <a:txBody>
                    <a:bodyPr/>
                    <a:lstStyle/>
                    <a:p>
                      <a:pPr algn="l" fontAlgn="b"/>
                      <a:r>
                        <a:rPr lang="en-US" sz="700" u="none" strike="noStrike">
                          <a:effectLst/>
                        </a:rPr>
                        <a:t>Cash flow</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47,368</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59,210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74,013</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92,516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115,645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144,556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180,695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225,868</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282,335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352,919</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Discount Rate (.00)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Discount Factor (mult.)</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0.869565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0.756144</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0.657516</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0.571753</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0.497177</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0.432328</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0.375937</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0.326902</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0.284262</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0.247185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Discounted value per annum</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41,190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44,771</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48,664</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52,896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57,496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62,495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67,930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73,837</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80,257</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87,236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Sum of present value of cash flows</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$616,773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92588">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61616">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r>
              <a:tr h="155631">
                <a:tc>
                  <a:txBody>
                    <a:bodyPr/>
                    <a:lstStyle/>
                    <a:p>
                      <a:pPr algn="l" fontAlgn="b"/>
                      <a:r>
                        <a:rPr lang="en-US" sz="700" u="sng" strike="noStrike">
                          <a:effectLst/>
                        </a:rPr>
                        <a:t>Residual value</a:t>
                      </a:r>
                      <a:endParaRPr lang="en-US" sz="700" b="1" i="0" u="sng"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Cash flow in year 10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$352,919</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Growth rate (.00) (g)</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0.04</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Cash flow in year 11</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$367,036</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Capitalization rate (k-g)</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0.11</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Value at end of year 10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$3,336,691</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Discount factor year 10</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0.24718</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dirty="0">
                          <a:effectLst/>
                        </a:rPr>
                        <a:t> </a:t>
                      </a:r>
                      <a:endParaRPr lang="en-US" sz="700" b="0" i="0" u="none" strike="noStrike" dirty="0">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Present value of residual</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$824,779</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Total Intrinsic Value (mil)</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$1,441,552</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Number of shares (mil)</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5,866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Intrinsic value per share</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245.75</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Intrinsic / Market</a:t>
                      </a:r>
                      <a:endParaRPr lang="en-US" sz="700" b="0" i="0" u="none" strike="noStrike">
                        <a:solidFill>
                          <a:srgbClr val="000000"/>
                        </a:solidFill>
                        <a:effectLst/>
                        <a:latin typeface="Calibri"/>
                      </a:endParaRPr>
                    </a:p>
                  </a:txBody>
                  <a:tcPr marL="0" marR="0" marT="0" marB="0" anchor="b"/>
                </a:tc>
                <a:tc>
                  <a:txBody>
                    <a:bodyPr/>
                    <a:lstStyle/>
                    <a:p>
                      <a:pPr algn="l" fontAlgn="b"/>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1.95</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1"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1" i="0" u="none" strike="noStrike">
                        <a:solidFill>
                          <a:srgbClr val="000000"/>
                        </a:solidFill>
                        <a:effectLst/>
                        <a:latin typeface="Calibri"/>
                      </a:endParaRPr>
                    </a:p>
                  </a:txBody>
                  <a:tcPr marL="0" marR="0" marT="0" marB="0" anchor="b"/>
                </a:tc>
              </a:tr>
              <a:tr h="155631">
                <a:tc>
                  <a:txBody>
                    <a:bodyPr/>
                    <a:lstStyle/>
                    <a:p>
                      <a:pPr algn="l" fontAlgn="b"/>
                      <a:r>
                        <a:rPr lang="en-US" sz="700" u="sng" strike="noStrike">
                          <a:effectLst/>
                        </a:rPr>
                        <a:t>Input discount &amp; growth rates</a:t>
                      </a:r>
                      <a:endParaRPr lang="en-US" sz="700" b="0" i="0" u="none" strike="noStrike">
                        <a:solidFill>
                          <a:srgbClr val="000000"/>
                        </a:solidFill>
                        <a:effectLst/>
                        <a:latin typeface="Calibri"/>
                      </a:endParaRPr>
                    </a:p>
                  </a:txBody>
                  <a:tcPr marL="0" marR="0" marT="0" marB="0"/>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First 10 year growth rate</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25.00%</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Growth Rate Year 11 in perpetuity</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0.04</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Discount rate</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0.15</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a:txBody>
                    <a:bodyPr/>
                    <a:lstStyle/>
                    <a:p>
                      <a:pPr algn="l" fontAlgn="b"/>
                      <a:r>
                        <a:rPr lang="en-US" sz="700" u="none" strike="noStrike">
                          <a:effectLst/>
                        </a:rPr>
                        <a:t>Owners cash flow (mil)</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$37,894.42</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79573">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r" fontAlgn="b"/>
                      <a:r>
                        <a:rPr lang="en-US" sz="700" u="none" strike="noStrike">
                          <a:effectLst/>
                        </a:rPr>
                        <a:t> </a:t>
                      </a:r>
                      <a:endParaRPr lang="en-US" sz="700" b="0" i="0" u="none" strike="noStrike">
                        <a:solidFill>
                          <a:srgbClr val="000000"/>
                        </a:solidFill>
                        <a:effectLst/>
                        <a:latin typeface="Calibri"/>
                      </a:endParaRPr>
                    </a:p>
                  </a:txBody>
                  <a:tcPr marL="0" marR="0" marT="0"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0" marR="0" marT="0" marB="0" anchor="b"/>
                </a:tc>
              </a:tr>
              <a:tr h="155631">
                <a:tc gridSpan="17">
                  <a:txBody>
                    <a:bodyPr/>
                    <a:lstStyle/>
                    <a:p>
                      <a:pPr algn="l" fontAlgn="ctr"/>
                      <a:r>
                        <a:rPr lang="en-US" sz="700" u="none" strike="noStrike">
                          <a:effectLst/>
                        </a:rPr>
                        <a:t>This page is all pre-determined by the information from the Value Line page. The only thing you may have to change is the growth rate for the three different scenarios.</a:t>
                      </a:r>
                      <a:endParaRPr lang="en-US" sz="700" b="0" i="0" u="none" strike="noStrike">
                        <a:solidFill>
                          <a:srgbClr val="000000"/>
                        </a:solidFill>
                        <a:effectLst/>
                        <a:latin typeface="Calibri"/>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0" marR="0" marT="0" marB="0" anchor="ctr"/>
                </a:tc>
              </a:tr>
              <a:tr h="152637">
                <a:tc gridSpan="24">
                  <a:txBody>
                    <a:bodyPr/>
                    <a:lstStyle/>
                    <a:p>
                      <a:pPr algn="l" fontAlgn="b"/>
                      <a:r>
                        <a:rPr lang="en-US" sz="700" u="none" strike="noStrike" dirty="0">
                          <a:effectLst/>
                        </a:rPr>
                        <a:t> </a:t>
                      </a:r>
                      <a:endParaRPr lang="en-US" sz="7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4918075" y="6181725"/>
            <a:ext cx="184150" cy="26193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5" name="Straight Arrow Connector 4"/>
          <p:cNvCxnSpPr/>
          <p:nvPr/>
        </p:nvCxnSpPr>
        <p:spPr>
          <a:xfrm flipV="1">
            <a:off x="1549400" y="8302625"/>
            <a:ext cx="1897063" cy="10747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2561998" y="152400"/>
            <a:ext cx="3788002" cy="584775"/>
          </a:xfrm>
          <a:prstGeom prst="rect">
            <a:avLst/>
          </a:prstGeom>
        </p:spPr>
        <p:txBody>
          <a:bodyPr wrap="square">
            <a:spAutoFit/>
          </a:bodyPr>
          <a:lstStyle/>
          <a:p>
            <a:pPr lvl="0" algn="ctr" fontAlgn="base">
              <a:spcBef>
                <a:spcPct val="20000"/>
              </a:spcBef>
              <a:spcAft>
                <a:spcPct val="0"/>
              </a:spcAft>
              <a:buClr>
                <a:schemeClr val="folHlink"/>
              </a:buClr>
              <a:buSzPct val="60000"/>
              <a:defRPr/>
            </a:pPr>
            <a:r>
              <a:rPr lang="en-US" sz="3200" b="1" u="sng" kern="0" dirty="0">
                <a:solidFill>
                  <a:schemeClr val="accent1"/>
                </a:solidFill>
                <a:latin typeface="Times New Roman" panose="02020603050405020304" pitchFamily="18" charset="0"/>
                <a:cs typeface="Times New Roman" panose="02020603050405020304" pitchFamily="18" charset="0"/>
              </a:rPr>
              <a:t>Value Tenets</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2225" y="3352800"/>
            <a:ext cx="1790700" cy="1790700"/>
          </a:xfrm>
          <a:prstGeom prst="rect">
            <a:avLst/>
          </a:prstGeom>
        </p:spPr>
      </p:pic>
    </p:spTree>
    <p:extLst>
      <p:ext uri="{BB962C8B-B14F-4D97-AF65-F5344CB8AC3E}">
        <p14:creationId xmlns:p14="http://schemas.microsoft.com/office/powerpoint/2010/main" xmlns="" val="2125438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ullandbearessentials.com/wp-content/uploads/2012/02/Warren-.jpg"/>
          <p:cNvPicPr>
            <a:picLocks noChangeAspect="1" noChangeArrowheads="1"/>
          </p:cNvPicPr>
          <p:nvPr/>
        </p:nvPicPr>
        <p:blipFill>
          <a:blip r:embed="rId2" cstate="print"/>
          <a:srcRect/>
          <a:stretch>
            <a:fillRect/>
          </a:stretch>
        </p:blipFill>
        <p:spPr bwMode="auto">
          <a:xfrm>
            <a:off x="35442" y="457200"/>
            <a:ext cx="5526338" cy="5791200"/>
          </a:xfrm>
          <a:prstGeom prst="rect">
            <a:avLst/>
          </a:prstGeom>
          <a:noFill/>
        </p:spPr>
      </p:pic>
      <p:sp>
        <p:nvSpPr>
          <p:cNvPr id="12" name="TextBox 11"/>
          <p:cNvSpPr txBox="1"/>
          <p:nvPr/>
        </p:nvSpPr>
        <p:spPr>
          <a:xfrm>
            <a:off x="5715000" y="1295400"/>
            <a:ext cx="3200400" cy="4031873"/>
          </a:xfrm>
          <a:prstGeom prst="rect">
            <a:avLst/>
          </a:prstGeom>
          <a:noFill/>
        </p:spPr>
        <p:txBody>
          <a:bodyPr wrap="square" rtlCol="0">
            <a:spAutoFit/>
          </a:bodyPr>
          <a:lstStyle/>
          <a:p>
            <a:pPr algn="ctr"/>
            <a:r>
              <a:rPr lang="en-US" sz="2400" b="1" i="1" u="sng" dirty="0" smtClean="0">
                <a:latin typeface="Times New Roman" pitchFamily="18" charset="0"/>
                <a:cs typeface="Times New Roman" pitchFamily="18" charset="0"/>
              </a:rPr>
              <a:t>Buffett’s Four Principles of Investing</a:t>
            </a:r>
          </a:p>
          <a:p>
            <a:pPr algn="ctr"/>
            <a:endParaRPr lang="en-US" sz="800" b="1" i="1" u="sng" dirty="0" smtClean="0">
              <a:latin typeface="Times New Roman" pitchFamily="18" charset="0"/>
              <a:cs typeface="Times New Roman" pitchFamily="18" charset="0"/>
            </a:endParaRPr>
          </a:p>
          <a:p>
            <a:pPr marL="457200" indent="-457200">
              <a:buFontTx/>
              <a:buAutoNum type="arabicPeriod"/>
            </a:pPr>
            <a:r>
              <a:rPr lang="en-US" sz="2000" b="1" i="1" dirty="0">
                <a:latin typeface="Times New Roman" pitchFamily="18" charset="0"/>
                <a:cs typeface="Times New Roman" pitchFamily="18" charset="0"/>
              </a:rPr>
              <a:t>The company must have capable and vigilant </a:t>
            </a:r>
            <a:r>
              <a:rPr lang="en-US" sz="2000" b="1" i="1" dirty="0" smtClean="0">
                <a:latin typeface="Times New Roman" pitchFamily="18" charset="0"/>
                <a:cs typeface="Times New Roman" pitchFamily="18" charset="0"/>
              </a:rPr>
              <a:t>leaders.</a:t>
            </a:r>
            <a:endParaRPr lang="en-US" sz="2000" b="1" i="1" dirty="0">
              <a:latin typeface="Times New Roman" pitchFamily="18" charset="0"/>
              <a:cs typeface="Times New Roman" pitchFamily="18" charset="0"/>
            </a:endParaRPr>
          </a:p>
          <a:p>
            <a:pPr marL="457200" indent="-457200">
              <a:buFontTx/>
              <a:buAutoNum type="arabicPeriod"/>
            </a:pPr>
            <a:r>
              <a:rPr lang="en-US" sz="2000" b="1" i="1" dirty="0">
                <a:latin typeface="Times New Roman" pitchFamily="18" charset="0"/>
                <a:cs typeface="Times New Roman" pitchFamily="18" charset="0"/>
              </a:rPr>
              <a:t>The company must have long-term prospects .</a:t>
            </a:r>
          </a:p>
          <a:p>
            <a:pPr marL="457200" indent="-457200">
              <a:buAutoNum type="arabicPeriod"/>
            </a:pPr>
            <a:r>
              <a:rPr lang="en-US" sz="2000" b="1" i="1" dirty="0" smtClean="0">
                <a:latin typeface="Times New Roman" pitchFamily="18" charset="0"/>
                <a:cs typeface="Times New Roman" pitchFamily="18" charset="0"/>
              </a:rPr>
              <a:t>Is the stock stable and understandable?</a:t>
            </a:r>
          </a:p>
          <a:p>
            <a:pPr marL="457200" indent="-457200">
              <a:buAutoNum type="arabicPeriod"/>
            </a:pPr>
            <a:r>
              <a:rPr lang="en-US" sz="2000" b="1" i="1" dirty="0" smtClean="0">
                <a:latin typeface="Times New Roman" pitchFamily="18" charset="0"/>
                <a:cs typeface="Times New Roman" pitchFamily="18" charset="0"/>
              </a:rPr>
              <a:t>A company must be undervalued so you can make a “good buy.”</a:t>
            </a: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202293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29024" cy="6858000"/>
          </a:xfrm>
          <a:prstGeom prst="rect">
            <a:avLst/>
          </a:prstGeom>
        </p:spPr>
      </p:pic>
      <p:sp>
        <p:nvSpPr>
          <p:cNvPr id="5" name="Rectangle 4"/>
          <p:cNvSpPr/>
          <p:nvPr/>
        </p:nvSpPr>
        <p:spPr>
          <a:xfrm>
            <a:off x="0" y="0"/>
            <a:ext cx="9144000" cy="6858000"/>
          </a:xfrm>
          <a:prstGeom prst="rect">
            <a:avLst/>
          </a:prstGeom>
          <a:solidFill>
            <a:srgbClr val="FFFF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3497" y="2494402"/>
            <a:ext cx="7162800" cy="769441"/>
          </a:xfrm>
          <a:prstGeom prst="rect">
            <a:avLst/>
          </a:prstGeom>
          <a:solidFill>
            <a:srgbClr val="FFFFCC">
              <a:alpha val="69804"/>
            </a:srgbClr>
          </a:solid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Principle 1 – Vigilant Leaders</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62223" y="3276600"/>
            <a:ext cx="6934200" cy="2677656"/>
          </a:xfrm>
          <a:prstGeom prst="rect">
            <a:avLst/>
          </a:prstGeom>
          <a:solidFill>
            <a:srgbClr val="FFFFCC">
              <a:alpha val="69804"/>
            </a:srgbClr>
          </a:solidFill>
        </p:spPr>
        <p:txBody>
          <a:bodyPr wrap="square" rtlCol="0">
            <a:spAutoFit/>
          </a:bodyPr>
          <a:lstStyle/>
          <a:p>
            <a:pPr marL="457200" indent="-457200">
              <a:buAutoNum type="arabicPeriod"/>
            </a:pPr>
            <a:r>
              <a:rPr lang="en-US" sz="2400" dirty="0" smtClean="0">
                <a:latin typeface="Times New Roman" panose="02020603050405020304" pitchFamily="18" charset="0"/>
                <a:cs typeface="Times New Roman" panose="02020603050405020304" pitchFamily="18" charset="0"/>
              </a:rPr>
              <a:t>Rule 1 – Low debt. A D/E </a:t>
            </a:r>
            <a:r>
              <a:rPr lang="en-US" sz="2400" u="sng" dirty="0" smtClean="0">
                <a:latin typeface="Times New Roman" panose="02020603050405020304" pitchFamily="18" charset="0"/>
                <a:cs typeface="Times New Roman" panose="02020603050405020304" pitchFamily="18" charset="0"/>
              </a:rPr>
              <a:t>&lt; </a:t>
            </a:r>
            <a:r>
              <a:rPr lang="en-US" sz="2400" dirty="0" smtClean="0">
                <a:latin typeface="Times New Roman" panose="02020603050405020304" pitchFamily="18" charset="0"/>
                <a:cs typeface="Times New Roman" panose="02020603050405020304" pitchFamily="18" charset="0"/>
              </a:rPr>
              <a:t> .5 and a D/TA </a:t>
            </a:r>
            <a:r>
              <a:rPr lang="en-US" sz="2400" u="sng" dirty="0" smtClean="0">
                <a:latin typeface="Times New Roman" panose="02020603050405020304" pitchFamily="18" charset="0"/>
                <a:cs typeface="Times New Roman" panose="02020603050405020304" pitchFamily="18" charset="0"/>
              </a:rPr>
              <a:t>&lt;</a:t>
            </a:r>
            <a:r>
              <a:rPr lang="en-US" sz="2400" dirty="0" smtClean="0">
                <a:latin typeface="Times New Roman" panose="02020603050405020304" pitchFamily="18" charset="0"/>
                <a:cs typeface="Times New Roman" panose="02020603050405020304" pitchFamily="18" charset="0"/>
              </a:rPr>
              <a:t> .3</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Rule 2 – High Current Ratio. CR &gt; 1.5</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Rule 3 – Strong and consistent ROE. Buffett requires 8% average over a 10 year period. Kuhle likes to see an average of 15%.</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Appropriate management incentives.</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966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1820434053"/>
              </p:ext>
            </p:extLst>
          </p:nvPr>
        </p:nvGraphicFramePr>
        <p:xfrm>
          <a:off x="1643117" y="-228600"/>
          <a:ext cx="5796747" cy="7239000"/>
        </p:xfrm>
        <a:graphic>
          <a:graphicData uri="http://schemas.openxmlformats.org/presentationml/2006/ole">
            <p:oleObj spid="_x0000_s15396" name="Worksheet" r:id="rId3" imgW="5308504" imgH="6629485" progId="Excel.Sheet.12">
              <p:embed/>
            </p:oleObj>
          </a:graphicData>
        </a:graphic>
      </p:graphicFrame>
      <p:sp>
        <p:nvSpPr>
          <p:cNvPr id="3" name="Rectangle 2"/>
          <p:cNvSpPr/>
          <p:nvPr/>
        </p:nvSpPr>
        <p:spPr>
          <a:xfrm>
            <a:off x="0" y="0"/>
            <a:ext cx="9144000" cy="6858000"/>
          </a:xfrm>
          <a:prstGeom prst="rect">
            <a:avLst/>
          </a:prstGeom>
          <a:solidFill>
            <a:srgbClr val="FFFFCC">
              <a:alpha val="3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4191000"/>
            <a:ext cx="5791200" cy="152400"/>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6019800"/>
            <a:ext cx="5791200" cy="152400"/>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1371600"/>
            <a:ext cx="5791200" cy="152400"/>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9897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chimovement.com/wp-content/uploads/2012/04/WarrenBuffett1.jpg"/>
          <p:cNvPicPr>
            <a:picLocks noChangeAspect="1" noChangeArrowheads="1"/>
          </p:cNvPicPr>
          <p:nvPr/>
        </p:nvPicPr>
        <p:blipFill>
          <a:blip r:embed="rId2" cstate="print"/>
          <a:srcRect/>
          <a:stretch>
            <a:fillRect/>
          </a:stretch>
        </p:blipFill>
        <p:spPr bwMode="auto">
          <a:xfrm>
            <a:off x="0" y="0"/>
            <a:ext cx="5588000" cy="4191000"/>
          </a:xfrm>
          <a:prstGeom prst="rect">
            <a:avLst/>
          </a:prstGeom>
          <a:noFill/>
        </p:spPr>
      </p:pic>
      <p:sp>
        <p:nvSpPr>
          <p:cNvPr id="4" name="Rectangle 3"/>
          <p:cNvSpPr txBox="1">
            <a:spLocks noChangeArrowheads="1"/>
          </p:cNvSpPr>
          <p:nvPr/>
        </p:nvSpPr>
        <p:spPr>
          <a:xfrm>
            <a:off x="4267200" y="914400"/>
            <a:ext cx="4876800" cy="5753100"/>
          </a:xfrm>
          <a:prstGeom prst="rect">
            <a:avLst/>
          </a:prstGeom>
          <a:noFill/>
        </p:spPr>
        <p:txBody>
          <a:bodyPr/>
          <a:lstStyle/>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400" b="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When you have able managers of high character running businesses about which they are passionate, you can have a dozen or more reporting to you and still have time for an afternoon nap.</a:t>
            </a: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400" b="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In evaluating people, you look for </a:t>
            </a:r>
            <a:r>
              <a:rPr kumimoji="0" lang="en-US" sz="2400" b="1" u="sng"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three</a:t>
            </a:r>
            <a:r>
              <a:rPr kumimoji="0" lang="en-US" sz="2400" b="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qualities: </a:t>
            </a:r>
            <a:r>
              <a:rPr kumimoji="0" lang="en-US" sz="2400" b="0" u="sng"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integrity, intelligence, and energy</a:t>
            </a:r>
            <a:r>
              <a:rPr kumimoji="0" lang="en-US" sz="2400" b="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If you don’t have the first, the other two will kill you.</a:t>
            </a:r>
          </a:p>
          <a:p>
            <a:pPr marL="342900" marR="0" lvl="0" indent="-342900" algn="l" defTabSz="914400" rtl="0" eaLnBrk="1" fontAlgn="base" latinLnBrk="0" hangingPunct="1">
              <a:lnSpc>
                <a:spcPct val="100000"/>
              </a:lnSpc>
              <a:spcBef>
                <a:spcPct val="20000"/>
              </a:spcBef>
              <a:spcAft>
                <a:spcPct val="0"/>
              </a:spcAft>
              <a:buSzPct val="60000"/>
              <a:buFont typeface="Wingdings" pitchFamily="2" charset="2"/>
              <a:buChar char="n"/>
              <a:tabLst/>
              <a:defRPr/>
            </a:pPr>
            <a:r>
              <a:rPr kumimoji="0" lang="en-US" sz="2400" b="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In the long run, of course, trouble awaits managements that paper over operating problems with accounting maneuvers.</a:t>
            </a:r>
          </a:p>
        </p:txBody>
      </p:sp>
      <p:sp>
        <p:nvSpPr>
          <p:cNvPr id="5" name="TextBox 4"/>
          <p:cNvSpPr txBox="1"/>
          <p:nvPr/>
        </p:nvSpPr>
        <p:spPr>
          <a:xfrm>
            <a:off x="4559300" y="54114"/>
            <a:ext cx="4419600" cy="707886"/>
          </a:xfrm>
          <a:prstGeom prst="rect">
            <a:avLst/>
          </a:prstGeom>
          <a:noFill/>
        </p:spPr>
        <p:txBody>
          <a:bodyPr wrap="square" rtlCol="0">
            <a:spAutoFit/>
          </a:bodyPr>
          <a:lstStyle/>
          <a:p>
            <a:pPr algn="ctr"/>
            <a:r>
              <a:rPr lang="en-US" sz="40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Vigilant Leaders</a:t>
            </a:r>
            <a:endParaRPr lang="en-US" sz="4000"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4410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098" y="304800"/>
            <a:ext cx="6019800" cy="1569660"/>
          </a:xfrm>
          <a:prstGeom prst="rect">
            <a:avLst/>
          </a:prstGeom>
          <a:solidFill>
            <a:srgbClr val="FFFFCC">
              <a:alpha val="69804"/>
            </a:srgbClr>
          </a:solid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Principle 2 – Long term Prospects</a:t>
            </a:r>
            <a:endParaRPr lang="en-US" sz="4800" dirty="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577702" y="2667000"/>
            <a:ext cx="7543800" cy="3962400"/>
          </a:xfrm>
          <a:prstGeom prst="rect">
            <a:avLst/>
          </a:prstGeom>
          <a:solidFill>
            <a:schemeClr val="bg1">
              <a:alpha val="69804"/>
            </a:schemeClr>
          </a:solidFill>
        </p:spPr>
        <p:txBody>
          <a:bodyPr/>
          <a:lstStyle/>
          <a:p>
            <a:pPr marR="0" lvl="0" algn="l" defTabSz="914400" rtl="0" eaLnBrk="1" fontAlgn="base" latinLnBrk="0" hangingPunct="1">
              <a:lnSpc>
                <a:spcPct val="90000"/>
              </a:lnSpc>
              <a:spcBef>
                <a:spcPct val="20000"/>
              </a:spcBef>
              <a:spcAft>
                <a:spcPct val="0"/>
              </a:spcAft>
              <a:buClr>
                <a:schemeClr val="accent6">
                  <a:lumMod val="50000"/>
                </a:schemeClr>
              </a:buClr>
              <a:buSzPct val="60000"/>
              <a:tabLst/>
              <a:defRPr/>
            </a:pPr>
            <a:r>
              <a:rPr lang="en-US" sz="2800" kern="0" dirty="0" smtClean="0">
                <a:latin typeface="Times New Roman" panose="02020603050405020304" pitchFamily="18" charset="0"/>
                <a:cs typeface="Times New Roman" panose="02020603050405020304" pitchFamily="18" charset="0"/>
              </a:rPr>
              <a:t>The kind of business to invest in is one which is </a:t>
            </a:r>
            <a:r>
              <a:rPr kumimoji="0" lang="en-US" sz="2800" b="1" i="1" u="sng"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Durable</a:t>
            </a:r>
            <a:r>
              <a:rPr kumimoji="0" lang="en-US" sz="28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(franchise product) meaning that the business must be able to keep its </a:t>
            </a:r>
            <a:r>
              <a:rPr kumimoji="0" lang="en-US" sz="2800" i="0" u="none" strike="noStrike" kern="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rPr>
              <a:t>competitive</a:t>
            </a:r>
            <a:r>
              <a:rPr kumimoji="0" lang="en-US" sz="28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advantage well into the future </a:t>
            </a:r>
            <a:r>
              <a:rPr kumimoji="0" lang="en-US" sz="2800" b="1" i="1"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without having to expend great sums of capital to maintain it. </a:t>
            </a:r>
            <a:r>
              <a:rPr kumimoji="0" lang="en-US" sz="28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a:t>
            </a:r>
            <a:r>
              <a:rPr kumimoji="0" lang="en-US" sz="2800" b="0" i="0" u="sng"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low-cost competitive advantage</a:t>
            </a:r>
            <a:r>
              <a:rPr kumimoji="0" lang="en-US" sz="28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is important for two reasons: First, is the predictability of the future earning power.  Second, it improves the chances the business can expand shareholders’ fortunes rather than having to expend capital.</a:t>
            </a:r>
          </a:p>
        </p:txBody>
      </p:sp>
      <p:pic>
        <p:nvPicPr>
          <p:cNvPr id="6" name="Picture 2" descr="http://drawger.com/johncuneo/images/0091228449.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10300"/>
            <a:ext cx="2209800" cy="21761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77702" y="2009728"/>
            <a:ext cx="6432698" cy="523220"/>
          </a:xfrm>
          <a:prstGeom prst="rect">
            <a:avLst/>
          </a:prstGeom>
          <a:noFill/>
        </p:spPr>
        <p:txBody>
          <a:bodyPr wrap="square" rtlCol="0">
            <a:spAutoFit/>
          </a:bodyPr>
          <a:lstStyle/>
          <a:p>
            <a:r>
              <a:rPr lang="en-US" sz="2800" u="sng" dirty="0" smtClean="0">
                <a:latin typeface="Times New Roman" panose="02020603050405020304" pitchFamily="18" charset="0"/>
                <a:cs typeface="Times New Roman" panose="02020603050405020304" pitchFamily="18" charset="0"/>
              </a:rPr>
              <a:t>Rule #1 – Persistent or Durable Product(s)</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21970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533400" y="533400"/>
            <a:ext cx="5943599" cy="1143000"/>
          </a:xfrm>
          <a:prstGeom prst="rect">
            <a:avLst/>
          </a:prstGeom>
        </p:spPr>
        <p:txBody>
          <a:bodyPr wrap="none" fromWordArt="1">
            <a:prstTxWarp prst="textPlain">
              <a:avLst>
                <a:gd name="adj" fmla="val 50000"/>
              </a:avLst>
            </a:prstTxWarp>
          </a:bodyPr>
          <a:lstStyle/>
          <a:p>
            <a:pPr algn="ctr"/>
            <a:r>
              <a:rPr lang="en-US" sz="3600" kern="10" dirty="0" smtClean="0">
                <a:ln w="19050">
                  <a:solidFill>
                    <a:schemeClr val="tx2"/>
                  </a:solidFill>
                  <a:round/>
                  <a:headEnd type="none" w="sm" len="sm"/>
                  <a:tailEnd type="none" w="sm" len="sm"/>
                </a:ln>
                <a:solidFill>
                  <a:schemeClr val="bg1"/>
                </a:solidFill>
                <a:effectLst>
                  <a:outerShdw dist="35921" dir="2700000" algn="ctr" rotWithShape="0">
                    <a:srgbClr val="990000"/>
                  </a:outerShdw>
                </a:effectLst>
                <a:latin typeface="Impact"/>
              </a:rPr>
              <a:t> </a:t>
            </a:r>
            <a:r>
              <a:rPr lang="en-US" sz="3600" kern="10" dirty="0">
                <a:ln w="19050">
                  <a:solidFill>
                    <a:sysClr val="windowText" lastClr="000000"/>
                  </a:solidFill>
                  <a:round/>
                  <a:headEnd type="none" w="sm" len="sm"/>
                  <a:tailEnd type="none" w="sm" len="sm"/>
                </a:ln>
                <a:solidFill>
                  <a:srgbClr val="FFFFCC"/>
                </a:solidFill>
                <a:effectLst>
                  <a:outerShdw dist="35921" dir="2700000" algn="ctr" rotWithShape="0">
                    <a:srgbClr val="990000"/>
                  </a:outerShdw>
                </a:effectLst>
                <a:latin typeface="Impact"/>
              </a:rPr>
              <a:t>The </a:t>
            </a:r>
            <a:r>
              <a:rPr lang="en-US" sz="3600" kern="10" dirty="0" smtClean="0">
                <a:ln w="19050">
                  <a:solidFill>
                    <a:sysClr val="windowText" lastClr="000000"/>
                  </a:solidFill>
                  <a:round/>
                  <a:headEnd type="none" w="sm" len="sm"/>
                  <a:tailEnd type="none" w="sm" len="sm"/>
                </a:ln>
                <a:solidFill>
                  <a:srgbClr val="FFFFCC"/>
                </a:solidFill>
                <a:effectLst>
                  <a:outerShdw dist="35921" dir="2700000" algn="ctr" rotWithShape="0">
                    <a:srgbClr val="990000"/>
                  </a:outerShdw>
                </a:effectLst>
                <a:latin typeface="Impact"/>
              </a:rPr>
              <a:t>Business should have a </a:t>
            </a:r>
          </a:p>
          <a:p>
            <a:pPr algn="ctr"/>
            <a:r>
              <a:rPr lang="en-US" sz="3600" kern="10" dirty="0">
                <a:ln w="19050">
                  <a:solidFill>
                    <a:sysClr val="windowText" lastClr="000000"/>
                  </a:solidFill>
                  <a:round/>
                  <a:headEnd type="none" w="sm" len="sm"/>
                  <a:tailEnd type="none" w="sm" len="sm"/>
                </a:ln>
                <a:solidFill>
                  <a:srgbClr val="FFFFCC"/>
                </a:solidFill>
                <a:effectLst>
                  <a:outerShdw dist="35921" dir="2700000" algn="ctr" rotWithShape="0">
                    <a:srgbClr val="990000"/>
                  </a:outerShdw>
                </a:effectLst>
                <a:latin typeface="Impact"/>
              </a:rPr>
              <a:t>f</a:t>
            </a:r>
            <a:r>
              <a:rPr lang="en-US" sz="3600" kern="10" dirty="0" smtClean="0">
                <a:ln w="19050">
                  <a:solidFill>
                    <a:sysClr val="windowText" lastClr="000000"/>
                  </a:solidFill>
                  <a:round/>
                  <a:headEnd type="none" w="sm" len="sm"/>
                  <a:tailEnd type="none" w="sm" len="sm"/>
                </a:ln>
                <a:solidFill>
                  <a:srgbClr val="FFFFCC"/>
                </a:solidFill>
                <a:effectLst>
                  <a:outerShdw dist="35921" dir="2700000" algn="ctr" rotWithShape="0">
                    <a:srgbClr val="990000"/>
                  </a:outerShdw>
                </a:effectLst>
                <a:latin typeface="Impact"/>
              </a:rPr>
              <a:t>ranchise product(s)</a:t>
            </a:r>
            <a:endParaRPr lang="en-US" sz="3600" kern="10" dirty="0">
              <a:ln w="19050">
                <a:solidFill>
                  <a:sysClr val="windowText" lastClr="000000"/>
                </a:solidFill>
                <a:round/>
                <a:headEnd type="none" w="sm" len="sm"/>
                <a:tailEnd type="none" w="sm" len="sm"/>
              </a:ln>
              <a:solidFill>
                <a:srgbClr val="FFFFCC"/>
              </a:solidFill>
              <a:effectLst>
                <a:outerShdw dist="35921" dir="2700000" algn="ctr" rotWithShape="0">
                  <a:srgbClr val="990000"/>
                </a:outerShdw>
              </a:effectLst>
              <a:latin typeface="Impact"/>
            </a:endParaRPr>
          </a:p>
        </p:txBody>
      </p:sp>
      <p:sp>
        <p:nvSpPr>
          <p:cNvPr id="5" name="TextBox 4"/>
          <p:cNvSpPr txBox="1"/>
          <p:nvPr/>
        </p:nvSpPr>
        <p:spPr>
          <a:xfrm>
            <a:off x="381000" y="2419240"/>
            <a:ext cx="7467600" cy="3600986"/>
          </a:xfrm>
          <a:prstGeom prst="rect">
            <a:avLst/>
          </a:prstGeom>
          <a:solidFill>
            <a:srgbClr val="8E0000">
              <a:alpha val="60000"/>
            </a:srgbClr>
          </a:solidFill>
        </p:spPr>
        <p:txBody>
          <a:bodyPr wrap="square" rtlCol="0">
            <a:spAutoFit/>
          </a:bodyPr>
          <a:lstStyle/>
          <a:p>
            <a:pPr marL="457200" indent="-457200" algn="ctr" eaLnBrk="0" hangingPunct="0">
              <a:spcBef>
                <a:spcPct val="50000"/>
              </a:spcBef>
              <a:defRPr/>
            </a:pPr>
            <a:r>
              <a:rPr 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32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Franchise Product</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(is):</a:t>
            </a:r>
          </a:p>
          <a:p>
            <a:pPr marL="457200" indent="-457200" algn="just" eaLnBrk="0" hangingPunct="0">
              <a:buFontTx/>
              <a:buAutoNum type="arabicPeriod"/>
              <a:defRPr/>
            </a:pPr>
            <a:r>
              <a:rPr 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Durable Product with a Competitive Advantage that is sustainable over the long-run (5-10 years).</a:t>
            </a:r>
          </a:p>
          <a:p>
            <a:pPr marL="457200" indent="-457200" algn="just" eaLnBrk="0" hangingPunct="0">
              <a:buFontTx/>
              <a:buAutoNum type="arabicPeriod"/>
              <a:defRPr/>
            </a:pPr>
            <a:r>
              <a:rPr 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high demand by a large segment of the market.</a:t>
            </a:r>
          </a:p>
          <a:p>
            <a:pPr marL="457200" indent="-457200" algn="just" eaLnBrk="0" hangingPunct="0">
              <a:buFontTx/>
              <a:buAutoNum type="arabicPeriod"/>
              <a:defRPr/>
            </a:pPr>
            <a:r>
              <a:rPr 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or no close substitutes.</a:t>
            </a:r>
          </a:p>
          <a:p>
            <a:pPr marL="457200" indent="-457200" algn="just" eaLnBrk="0" hangingPunct="0">
              <a:buFontTx/>
              <a:buAutoNum type="arabicPeriod"/>
              <a:defRPr/>
            </a:pPr>
            <a:r>
              <a:rPr 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or no Government regulation.</a:t>
            </a:r>
          </a:p>
        </p:txBody>
      </p:sp>
      <p:pic>
        <p:nvPicPr>
          <p:cNvPr id="7" name="Picture 2" descr="http://www.profile-comments.com/images/foodndrinks/images/Vintage-Coca-Cola-Girl.gif"/>
          <p:cNvPicPr>
            <a:picLocks noChangeAspect="1" noChangeArrowheads="1" noCrop="1"/>
          </p:cNvPicPr>
          <p:nvPr/>
        </p:nvPicPr>
        <p:blipFill>
          <a:blip r:embed="rId2" cstate="print"/>
          <a:srcRect/>
          <a:stretch>
            <a:fillRect/>
          </a:stretch>
        </p:blipFill>
        <p:spPr bwMode="auto">
          <a:xfrm>
            <a:off x="6489699" y="304800"/>
            <a:ext cx="2438400" cy="1856382"/>
          </a:xfrm>
          <a:prstGeom prst="rect">
            <a:avLst/>
          </a:prstGeom>
          <a:noFill/>
        </p:spPr>
      </p:pic>
    </p:spTree>
    <p:extLst>
      <p:ext uri="{BB962C8B-B14F-4D97-AF65-F5344CB8AC3E}">
        <p14:creationId xmlns:p14="http://schemas.microsoft.com/office/powerpoint/2010/main" xmlns="" val="14274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60579"/>
            <a:ext cx="8610600" cy="4832092"/>
          </a:xfrm>
          <a:prstGeom prst="rect">
            <a:avLst/>
          </a:prstGeom>
          <a:solidFill>
            <a:schemeClr val="bg1">
              <a:alpha val="69804"/>
            </a:schemeClr>
          </a:solidFill>
        </p:spPr>
        <p:txBody>
          <a:bodyPr wrap="square" rtlCol="0">
            <a:spAutoFit/>
          </a:bodyPr>
          <a:lstStyle/>
          <a:p>
            <a:r>
              <a:rPr lang="en-US" sz="2800" dirty="0" smtClean="0"/>
              <a:t>	</a:t>
            </a:r>
            <a:r>
              <a:rPr lang="en-US" sz="2800" dirty="0" smtClean="0">
                <a:latin typeface="Times New Roman" panose="02020603050405020304" pitchFamily="18" charset="0"/>
                <a:cs typeface="Times New Roman" panose="02020603050405020304" pitchFamily="18" charset="0"/>
              </a:rPr>
              <a:t>The example used in the book is a good one. While Apple is a consistently high performer, they must stay ahead of the curve by investing in R&amp;D and coming out with new products that may replace major products already in the market. This doesn’t mean that Apple won’t be profitable in the future, it means that there will always be more uncertainty attached to their products.</a:t>
            </a:r>
          </a:p>
          <a:p>
            <a:r>
              <a:rPr lang="en-US" sz="2800" dirty="0" smtClean="0">
                <a:latin typeface="Times New Roman" panose="02020603050405020304" pitchFamily="18" charset="0"/>
                <a:cs typeface="Times New Roman" panose="02020603050405020304" pitchFamily="18" charset="0"/>
              </a:rPr>
              <a:t>	Graham always told us that speculation on the future was no way to invest.  A steady-eddy like Coke already has a record for a solid long-term success with it’s current franchise products.</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868142" y="915204"/>
            <a:ext cx="3636315" cy="584775"/>
          </a:xfrm>
          <a:prstGeom prst="rect">
            <a:avLst/>
          </a:prstGeom>
        </p:spPr>
        <p:txBody>
          <a:bodyPr wrap="square">
            <a:spAutoFit/>
          </a:bodyPr>
          <a:lstStyle/>
          <a:p>
            <a:r>
              <a:rPr lang="en-US" sz="3200" b="1" u="sng" dirty="0">
                <a:latin typeface="Times New Roman" panose="02020603050405020304" pitchFamily="18" charset="0"/>
                <a:cs typeface="Times New Roman" panose="02020603050405020304" pitchFamily="18" charset="0"/>
              </a:rPr>
              <a:t>Franchise Product</a:t>
            </a:r>
            <a:r>
              <a:rPr lang="en-US" sz="3200" b="1" dirty="0">
                <a:latin typeface="Times New Roman" panose="02020603050405020304" pitchFamily="18" charset="0"/>
                <a:cs typeface="Times New Roman" panose="02020603050405020304" pitchFamily="18" charset="0"/>
              </a:rPr>
              <a:t> </a:t>
            </a:r>
            <a:endParaRPr lang="en-US" sz="3200" dirty="0"/>
          </a:p>
        </p:txBody>
      </p:sp>
      <p:pic>
        <p:nvPicPr>
          <p:cNvPr id="17410" name="Picture 2" descr="http://edibleapple.com/wp-content/uploads/2009/04/apple_rainbow_logo.jpe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63240"/>
            <a:ext cx="1219200" cy="1353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5094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ityam.com/sites/default/files/styles/full_width_article_body_image/public/main/blogposts/BuffettCokePres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
            <a:ext cx="1059470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8100" y="990600"/>
            <a:ext cx="4622800" cy="5509200"/>
          </a:xfrm>
          <a:prstGeom prst="rect">
            <a:avLst/>
          </a:prstGeom>
          <a:solidFill>
            <a:srgbClr val="FFFFFF">
              <a:alpha val="89804"/>
            </a:srgbClr>
          </a:solidFill>
        </p:spPr>
        <p:txBody>
          <a:bodyPr wrap="square" rtlCol="0">
            <a:spAutoFit/>
          </a:bodyPr>
          <a:lstStyle/>
          <a:p>
            <a:r>
              <a:rPr lang="en-US" sz="2800" dirty="0" smtClean="0"/>
              <a:t>	</a:t>
            </a:r>
            <a:r>
              <a:rPr lang="en-US" dirty="0" smtClean="0">
                <a:latin typeface="Times New Roman" panose="02020603050405020304" pitchFamily="18" charset="0"/>
                <a:cs typeface="Times New Roman" panose="02020603050405020304" pitchFamily="18" charset="0"/>
              </a:rPr>
              <a:t>When considering a new investment you should aim to determine whether changing technology will have a significant effect on the demand for that product in the future, this is what establishes a long-term competitive advantage. You must be able to ascertain the feasibility of a franchise product at least 10 years into the future.</a:t>
            </a:r>
          </a:p>
          <a:p>
            <a:r>
              <a:rPr lang="en-US" dirty="0">
                <a:latin typeface="Times New Roman" panose="02020603050405020304" pitchFamily="18" charset="0"/>
                <a:cs typeface="Times New Roman" panose="02020603050405020304" pitchFamily="18" charset="0"/>
              </a:rPr>
              <a:t>	When Buffett says he “doesn’t understand” a business he means he knows how it works but doesn’t know what their future looks </a:t>
            </a:r>
            <a:r>
              <a:rPr lang="en-US" dirty="0" smtClean="0">
                <a:latin typeface="Times New Roman" panose="02020603050405020304" pitchFamily="18" charset="0"/>
                <a:cs typeface="Times New Roman" panose="02020603050405020304" pitchFamily="18" charset="0"/>
              </a:rPr>
              <a:t>like.</a:t>
            </a:r>
          </a:p>
          <a:p>
            <a:r>
              <a:rPr lang="en-US" dirty="0">
                <a:latin typeface="Times New Roman" panose="02020603050405020304" pitchFamily="18" charset="0"/>
                <a:cs typeface="Times New Roman" panose="02020603050405020304" pitchFamily="18" charset="0"/>
              </a:rPr>
              <a:t>	Again, it comes down to the simplicity of the business and the investing story. Mr. Buffett says that “the chance of being way wrong about </a:t>
            </a:r>
            <a:r>
              <a:rPr lang="en-US" dirty="0" smtClean="0">
                <a:latin typeface="Times New Roman" panose="02020603050405020304" pitchFamily="18" charset="0"/>
                <a:cs typeface="Times New Roman" panose="02020603050405020304" pitchFamily="18" charset="0"/>
              </a:rPr>
              <a:t>Coke (where he does own shares) </a:t>
            </a:r>
            <a:r>
              <a:rPr lang="en-US" dirty="0">
                <a:latin typeface="Times New Roman" panose="02020603050405020304" pitchFamily="18" charset="0"/>
                <a:cs typeface="Times New Roman" panose="02020603050405020304" pitchFamily="18" charset="0"/>
              </a:rPr>
              <a:t>are probably less than being way wrong in Apple or Google</a:t>
            </a:r>
            <a:r>
              <a:rPr lang="en-US" dirty="0" smtClean="0">
                <a:latin typeface="Times New Roman" panose="02020603050405020304" pitchFamily="18" charset="0"/>
                <a:cs typeface="Times New Roman" panose="02020603050405020304" pitchFamily="18" charset="0"/>
              </a:rPr>
              <a:t>.” Ultimately</a:t>
            </a:r>
            <a:r>
              <a:rPr lang="en-US" dirty="0">
                <a:latin typeface="Times New Roman" panose="02020603050405020304" pitchFamily="18" charset="0"/>
                <a:cs typeface="Times New Roman" panose="02020603050405020304" pitchFamily="18" charset="0"/>
              </a:rPr>
              <a:t>, he says, “I just don’t know how to value them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736600" y="228600"/>
            <a:ext cx="3636315" cy="584775"/>
          </a:xfrm>
          <a:prstGeom prst="rect">
            <a:avLst/>
          </a:prstGeom>
          <a:solidFill>
            <a:srgbClr val="FFFFFF">
              <a:alpha val="89804"/>
            </a:srgbClr>
          </a:solidFill>
        </p:spPr>
        <p:txBody>
          <a:bodyPr wrap="square">
            <a:spAutoFit/>
          </a:bodyPr>
          <a:lstStyle/>
          <a:p>
            <a:r>
              <a:rPr lang="en-US" sz="3200" b="1" u="sng" dirty="0">
                <a:latin typeface="Times New Roman" panose="02020603050405020304" pitchFamily="18" charset="0"/>
                <a:cs typeface="Times New Roman" panose="02020603050405020304" pitchFamily="18" charset="0"/>
              </a:rPr>
              <a:t>Franchise Product</a:t>
            </a:r>
            <a:r>
              <a:rPr lang="en-US" sz="3200" b="1" dirty="0">
                <a:latin typeface="Times New Roman" panose="02020603050405020304" pitchFamily="18" charset="0"/>
                <a:cs typeface="Times New Roman" panose="02020603050405020304" pitchFamily="18" charset="0"/>
              </a:rPr>
              <a:t> </a:t>
            </a:r>
            <a:endParaRPr lang="en-US" sz="3200" dirty="0"/>
          </a:p>
        </p:txBody>
      </p:sp>
    </p:spTree>
    <p:extLst>
      <p:ext uri="{BB962C8B-B14F-4D97-AF65-F5344CB8AC3E}">
        <p14:creationId xmlns:p14="http://schemas.microsoft.com/office/powerpoint/2010/main" xmlns="" val="2611915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bubblear.com/wp-content/uploads/2015/01/taxman.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700"/>
            <a:ext cx="9144000" cy="73639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486400" y="381000"/>
            <a:ext cx="3429000" cy="2585323"/>
          </a:xfrm>
          <a:prstGeom prst="rect">
            <a:avLst/>
          </a:prstGeom>
          <a:noFill/>
        </p:spPr>
        <p:txBody>
          <a:bodyPr wrap="square" rtlCol="0">
            <a:spAutoFit/>
          </a:bodyPr>
          <a:lstStyle/>
          <a:p>
            <a:pPr algn="ctr"/>
            <a:r>
              <a:rPr lang="en-US"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Franklin Gothic Demi" panose="020B0703020102020204" pitchFamily="34" charset="0"/>
              </a:rPr>
              <a:t>RULE 2 – MINIMIZE TAXES</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Franklin Gothic Demi" panose="020B0703020102020204" pitchFamily="34" charset="0"/>
            </a:endParaRPr>
          </a:p>
        </p:txBody>
      </p:sp>
    </p:spTree>
    <p:extLst>
      <p:ext uri="{BB962C8B-B14F-4D97-AF65-F5344CB8AC3E}">
        <p14:creationId xmlns:p14="http://schemas.microsoft.com/office/powerpoint/2010/main" xmlns="" val="2447321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1"/>
          </p:nvPr>
        </p:nvSpPr>
        <p:spPr>
          <a:xfrm>
            <a:off x="685800" y="1949669"/>
            <a:ext cx="5715000" cy="4572000"/>
          </a:xfrm>
        </p:spPr>
        <p:txBody>
          <a:bodyPr>
            <a:normAutofit lnSpcReduction="10000"/>
          </a:bodyPr>
          <a:lstStyle/>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sz="3600" dirty="0" smtClean="0"/>
              <a:t>As far as I am concerned,</a:t>
            </a:r>
          </a:p>
          <a:p>
            <a:pPr eaLnBrk="1" hangingPunct="1">
              <a:lnSpc>
                <a:spcPct val="90000"/>
              </a:lnSpc>
              <a:buFont typeface="Wingdings" pitchFamily="2" charset="2"/>
              <a:buNone/>
            </a:pPr>
            <a:r>
              <a:rPr lang="en-US" sz="3600" dirty="0" smtClean="0"/>
              <a:t>the stock market doesn’t</a:t>
            </a:r>
          </a:p>
          <a:p>
            <a:pPr eaLnBrk="1" hangingPunct="1">
              <a:lnSpc>
                <a:spcPct val="90000"/>
              </a:lnSpc>
              <a:buFont typeface="Wingdings" pitchFamily="2" charset="2"/>
              <a:buNone/>
            </a:pPr>
            <a:r>
              <a:rPr lang="en-US" sz="3600" dirty="0" smtClean="0"/>
              <a:t>exist.  It is there only as a</a:t>
            </a:r>
          </a:p>
          <a:p>
            <a:pPr eaLnBrk="1" hangingPunct="1">
              <a:lnSpc>
                <a:spcPct val="90000"/>
              </a:lnSpc>
              <a:buFont typeface="Wingdings" pitchFamily="2" charset="2"/>
              <a:buNone/>
            </a:pPr>
            <a:r>
              <a:rPr lang="en-US" sz="3600" dirty="0" smtClean="0"/>
              <a:t>reference to see if anybody</a:t>
            </a:r>
          </a:p>
          <a:p>
            <a:pPr eaLnBrk="1" hangingPunct="1">
              <a:lnSpc>
                <a:spcPct val="90000"/>
              </a:lnSpc>
              <a:buFont typeface="Wingdings" pitchFamily="2" charset="2"/>
              <a:buNone/>
            </a:pPr>
            <a:r>
              <a:rPr lang="en-US" sz="3600" dirty="0" smtClean="0"/>
              <a:t>is offering to do anything</a:t>
            </a:r>
          </a:p>
          <a:p>
            <a:pPr eaLnBrk="1" hangingPunct="1">
              <a:lnSpc>
                <a:spcPct val="90000"/>
              </a:lnSpc>
              <a:buFont typeface="Wingdings" pitchFamily="2" charset="2"/>
              <a:buNone/>
            </a:pPr>
            <a:r>
              <a:rPr lang="en-US" sz="3600" dirty="0" smtClean="0"/>
              <a:t>foolish.</a:t>
            </a:r>
            <a:endParaRPr lang="en-US" dirty="0" smtClean="0"/>
          </a:p>
          <a:p>
            <a:pPr lvl="1" eaLnBrk="1" hangingPunct="1">
              <a:lnSpc>
                <a:spcPct val="90000"/>
              </a:lnSpc>
              <a:buFont typeface="Wingdings" pitchFamily="2" charset="2"/>
              <a:buNone/>
            </a:pPr>
            <a:r>
              <a:rPr lang="en-US" sz="1600" dirty="0" smtClean="0"/>
              <a:t>                                                                                             </a:t>
            </a:r>
          </a:p>
          <a:p>
            <a:pPr lvl="1" eaLnBrk="1" hangingPunct="1">
              <a:lnSpc>
                <a:spcPct val="90000"/>
              </a:lnSpc>
              <a:buFont typeface="Wingdings" pitchFamily="2" charset="2"/>
              <a:buNone/>
            </a:pPr>
            <a:r>
              <a:rPr lang="en-US" sz="1600" dirty="0" smtClean="0"/>
              <a:t>                                                                                                          </a:t>
            </a:r>
          </a:p>
        </p:txBody>
      </p:sp>
      <p:pic>
        <p:nvPicPr>
          <p:cNvPr id="34820" name="Picture 4" descr="mrBuffet"/>
          <p:cNvPicPr>
            <a:picLocks noChangeAspect="1" noChangeArrowheads="1"/>
          </p:cNvPicPr>
          <p:nvPr/>
        </p:nvPicPr>
        <p:blipFill>
          <a:blip r:embed="rId4" cstate="print"/>
          <a:srcRect/>
          <a:stretch>
            <a:fillRect/>
          </a:stretch>
        </p:blipFill>
        <p:spPr bwMode="auto">
          <a:xfrm>
            <a:off x="6096000" y="1981200"/>
            <a:ext cx="2667000" cy="4038600"/>
          </a:xfrm>
          <a:prstGeom prst="rect">
            <a:avLst/>
          </a:prstGeom>
          <a:noFill/>
          <a:ln w="38100">
            <a:solidFill>
              <a:schemeClr val="accent1"/>
            </a:solidFill>
            <a:miter lim="800000"/>
            <a:headEnd/>
            <a:tailEnd/>
          </a:ln>
        </p:spPr>
      </p:pic>
      <p:sp>
        <p:nvSpPr>
          <p:cNvPr id="9223" name="Text Box 5"/>
          <p:cNvSpPr txBox="1">
            <a:spLocks noChangeArrowheads="1"/>
          </p:cNvSpPr>
          <p:nvPr/>
        </p:nvSpPr>
        <p:spPr bwMode="auto">
          <a:xfrm>
            <a:off x="914400" y="228600"/>
            <a:ext cx="7848600" cy="1200329"/>
          </a:xfrm>
          <a:prstGeom prst="rect">
            <a:avLst/>
          </a:prstGeom>
          <a:noFill/>
          <a:ln w="9525">
            <a:noFill/>
            <a:miter lim="800000"/>
            <a:headEnd/>
            <a:tailEnd/>
          </a:ln>
        </p:spPr>
        <p:txBody>
          <a:bodyPr>
            <a:spAutoFit/>
          </a:bodyPr>
          <a:lstStyle/>
          <a:p>
            <a:pPr algn="ctr"/>
            <a:r>
              <a:rPr lang="en-US" sz="3600" b="1" dirty="0">
                <a:solidFill>
                  <a:schemeClr val="accent1"/>
                </a:solidFill>
              </a:rPr>
              <a:t>Buffettology 101</a:t>
            </a:r>
          </a:p>
          <a:p>
            <a:pPr algn="ctr"/>
            <a:r>
              <a:rPr lang="en-US" sz="3600" b="1" dirty="0">
                <a:solidFill>
                  <a:schemeClr val="accent1"/>
                </a:solidFill>
              </a:rPr>
              <a:t>The Wisdom of Warren Buffett</a:t>
            </a:r>
          </a:p>
        </p:txBody>
      </p:sp>
    </p:spTree>
    <p:extLst>
      <p:ext uri="{BB962C8B-B14F-4D97-AF65-F5344CB8AC3E}">
        <p14:creationId xmlns:p14="http://schemas.microsoft.com/office/powerpoint/2010/main" xmlns="" val="328687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subTnLst>
                                    <p:audio>
                                      <p:cMediaNode>
                                        <p:cTn display="0" masterRel="sameClick">
                                          <p:stCondLst>
                                            <p:cond evt="begin" delay="0">
                                              <p:tn val="5"/>
                                            </p:cond>
                                          </p:stCondLst>
                                          <p:endCondLst>
                                            <p:cond evt="onStopAudio" delay="0">
                                              <p:tgtEl>
                                                <p:sldTgt/>
                                              </p:tgtEl>
                                            </p:cond>
                                          </p:endCondLst>
                                        </p:cTn>
                                        <p:tgtEl>
                                          <p:sndTgt r:embed="rId3" name="pills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7112691"/>
          </a:xfrm>
          <a:prstGeom prst="rect">
            <a:avLst/>
          </a:prstGeom>
        </p:spPr>
      </p:pic>
    </p:spTree>
    <p:extLst>
      <p:ext uri="{BB962C8B-B14F-4D97-AF65-F5344CB8AC3E}">
        <p14:creationId xmlns:p14="http://schemas.microsoft.com/office/powerpoint/2010/main" xmlns="" val="2331738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6781800" y="5372100"/>
            <a:ext cx="2133600" cy="400110"/>
          </a:xfrm>
          <a:prstGeom prst="rect">
            <a:avLst/>
          </a:prstGeom>
          <a:noFill/>
        </p:spPr>
        <p:txBody>
          <a:bodyPr wrap="square" rtlCol="0">
            <a:spAutoFit/>
          </a:bodyPr>
          <a:lstStyle/>
          <a:p>
            <a:r>
              <a:rPr lang="en-US" sz="2000" b="1" dirty="0" smtClean="0">
                <a:solidFill>
                  <a:srgbClr val="FF0000"/>
                </a:solidFill>
              </a:rPr>
              <a:t> vs. $336,375</a:t>
            </a:r>
            <a:endParaRPr lang="en-US" sz="2000" b="1" dirty="0">
              <a:solidFill>
                <a:srgbClr val="FF0000"/>
              </a:solidFill>
            </a:endParaRPr>
          </a:p>
        </p:txBody>
      </p:sp>
      <p:sp>
        <p:nvSpPr>
          <p:cNvPr id="4" name="TextBox 3"/>
          <p:cNvSpPr txBox="1"/>
          <p:nvPr/>
        </p:nvSpPr>
        <p:spPr>
          <a:xfrm>
            <a:off x="6781800" y="6019800"/>
            <a:ext cx="2133600" cy="400110"/>
          </a:xfrm>
          <a:prstGeom prst="rect">
            <a:avLst/>
          </a:prstGeom>
          <a:noFill/>
        </p:spPr>
        <p:txBody>
          <a:bodyPr wrap="square" rtlCol="0">
            <a:spAutoFit/>
          </a:bodyPr>
          <a:lstStyle/>
          <a:p>
            <a:r>
              <a:rPr lang="en-US" sz="2000" b="1" dirty="0" smtClean="0">
                <a:solidFill>
                  <a:srgbClr val="FF0000"/>
                </a:solidFill>
              </a:rPr>
              <a:t> vs. $42,956</a:t>
            </a:r>
            <a:endParaRPr lang="en-US" sz="2000" b="1" dirty="0">
              <a:solidFill>
                <a:srgbClr val="FF0000"/>
              </a:solidFill>
            </a:endParaRPr>
          </a:p>
        </p:txBody>
      </p:sp>
    </p:spTree>
    <p:extLst>
      <p:ext uri="{BB962C8B-B14F-4D97-AF65-F5344CB8AC3E}">
        <p14:creationId xmlns:p14="http://schemas.microsoft.com/office/powerpoint/2010/main" xmlns="" val="2854163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260968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53</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467600" y="0"/>
            <a:ext cx="2418009" cy="2060143"/>
          </a:xfrm>
          <a:prstGeom prst="rect">
            <a:avLst/>
          </a:prstGeom>
        </p:spPr>
      </p:pic>
      <p:sp>
        <p:nvSpPr>
          <p:cNvPr id="7" name="Rectangle 2"/>
          <p:cNvSpPr txBox="1">
            <a:spLocks noChangeArrowheads="1"/>
          </p:cNvSpPr>
          <p:nvPr/>
        </p:nvSpPr>
        <p:spPr>
          <a:xfrm>
            <a:off x="457200" y="3810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kern="0" noProof="0" dirty="0" smtClean="0">
                <a:solidFill>
                  <a:schemeClr val="accent1"/>
                </a:solidFill>
                <a:latin typeface="+mj-lt"/>
                <a:ea typeface="+mj-ea"/>
                <a:cs typeface="+mj-cs"/>
              </a:rPr>
              <a:t>According to Buffett, what causes Risk?</a:t>
            </a:r>
            <a:endParaRPr kumimoji="0" lang="en-US" sz="3600" b="1" i="1" u="none" strike="noStrike" kern="0" cap="none" spc="0" normalizeH="0" baseline="0" noProof="0" dirty="0" smtClean="0">
              <a:ln>
                <a:noFill/>
              </a:ln>
              <a:solidFill>
                <a:schemeClr val="accent1"/>
              </a:solidFill>
              <a:effectLst/>
              <a:uLnTx/>
              <a:uFillTx/>
              <a:latin typeface="+mj-lt"/>
              <a:ea typeface="+mj-ea"/>
              <a:cs typeface="+mj-cs"/>
            </a:endParaRPr>
          </a:p>
        </p:txBody>
      </p:sp>
      <p:sp>
        <p:nvSpPr>
          <p:cNvPr id="8" name="Rectangle 3"/>
          <p:cNvSpPr txBox="1">
            <a:spLocks noChangeArrowheads="1"/>
          </p:cNvSpPr>
          <p:nvPr/>
        </p:nvSpPr>
        <p:spPr>
          <a:xfrm>
            <a:off x="304800" y="1828800"/>
            <a:ext cx="7772400" cy="4306887"/>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defRPr/>
            </a:pP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lang="en-US" sz="2400" b="1" i="1" kern="0" dirty="0" smtClean="0">
                <a:latin typeface="+mn-lt"/>
              </a:rPr>
              <a:t>Excessive Debt: Buffett never considers a company that has a Debt/Total Asset ratio greater than 30%.</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2400" b="1" i="1" u="none" strike="noStrike" kern="0" cap="none" spc="0" normalizeH="0" baseline="0" noProof="0" dirty="0" smtClean="0">
                <a:ln>
                  <a:noFill/>
                </a:ln>
                <a:solidFill>
                  <a:schemeClr val="tx1"/>
                </a:solidFill>
                <a:effectLst/>
                <a:uLnTx/>
                <a:uFillTx/>
                <a:latin typeface="+mn-lt"/>
              </a:rPr>
              <a:t>Overpaying</a:t>
            </a:r>
            <a:r>
              <a:rPr kumimoji="0" lang="en-US" sz="2400" b="1" i="1" u="none" strike="noStrike" kern="0" cap="none" spc="0" normalizeH="0" noProof="0" dirty="0" smtClean="0">
                <a:ln>
                  <a:noFill/>
                </a:ln>
                <a:solidFill>
                  <a:schemeClr val="tx1"/>
                </a:solidFill>
                <a:effectLst/>
                <a:uLnTx/>
                <a:uFillTx/>
                <a:latin typeface="+mn-lt"/>
              </a:rPr>
              <a:t> for an investment. The price you pay for a stock should have a potential of at least a 50% premium. That is for every dollar you spend for an asset, you should get at least $1.50 in intrinsic value.</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lang="en-US" sz="2400" b="1" i="1" kern="0" baseline="0" dirty="0" smtClean="0">
                <a:latin typeface="+mn-lt"/>
              </a:rPr>
              <a:t>Not</a:t>
            </a:r>
            <a:r>
              <a:rPr lang="en-US" sz="2400" b="1" i="1" kern="0" dirty="0" smtClean="0">
                <a:latin typeface="+mn-lt"/>
              </a:rPr>
              <a:t> knowing what you are doing. That is, not knowing the company and what they do.</a:t>
            </a:r>
            <a:endParaRPr kumimoji="0" lang="en-US" sz="2400" b="1" i="1" u="none" strike="noStrike" kern="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xmlns="" val="3267727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54</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467600" y="0"/>
            <a:ext cx="2418009" cy="2060143"/>
          </a:xfrm>
          <a:prstGeom prst="rect">
            <a:avLst/>
          </a:prstGeom>
        </p:spPr>
      </p:pic>
      <p:sp>
        <p:nvSpPr>
          <p:cNvPr id="7" name="Rectangle 2"/>
          <p:cNvSpPr txBox="1">
            <a:spLocks noChangeArrowheads="1"/>
          </p:cNvSpPr>
          <p:nvPr/>
        </p:nvSpPr>
        <p:spPr>
          <a:xfrm>
            <a:off x="457200" y="2286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kern="0" dirty="0" smtClean="0">
                <a:solidFill>
                  <a:schemeClr val="accent1"/>
                </a:solidFill>
                <a:latin typeface="+mj-lt"/>
                <a:ea typeface="+mj-ea"/>
                <a:cs typeface="+mj-cs"/>
              </a:rPr>
              <a:t>Sayings</a:t>
            </a:r>
            <a:r>
              <a:rPr kumimoji="0" lang="en-US" sz="3600" b="1" i="1" u="none" strike="noStrike" kern="0" cap="none" spc="0" normalizeH="0" baseline="0" noProof="0" dirty="0" smtClean="0">
                <a:ln>
                  <a:noFill/>
                </a:ln>
                <a:solidFill>
                  <a:schemeClr val="accent1"/>
                </a:solidFill>
                <a:effectLst/>
                <a:uLnTx/>
                <a:uFillTx/>
                <a:latin typeface="+mj-lt"/>
                <a:ea typeface="+mj-ea"/>
                <a:cs typeface="+mj-cs"/>
              </a:rPr>
              <a:t> of Warren Buffett</a:t>
            </a:r>
          </a:p>
        </p:txBody>
      </p:sp>
      <p:sp>
        <p:nvSpPr>
          <p:cNvPr id="8" name="Rectangle 3"/>
          <p:cNvSpPr txBox="1">
            <a:spLocks noChangeArrowheads="1"/>
          </p:cNvSpPr>
          <p:nvPr/>
        </p:nvSpPr>
        <p:spPr>
          <a:xfrm>
            <a:off x="304800" y="1524000"/>
            <a:ext cx="7772400" cy="4306887"/>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defRPr/>
            </a:pP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I’ve never swung at a ball while it’s still in the pitcher’s glove.</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Never ask the barber if you need a haircut.</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Wall Street is the only place that people ride to in a Rolls Royce to get advice from those who take the subway.</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When you combine ignorance and borrowed money, the consequences can get interesting.</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Most of our shareholders have to pay their bills in U.S. dollars.</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When I was 20, I invested well over half of my net worth in GEICO.</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Do a lot of reading.</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If you have to go through too much investigation, something is wrong.</a:t>
            </a:r>
          </a:p>
        </p:txBody>
      </p:sp>
    </p:spTree>
    <p:extLst>
      <p:ext uri="{BB962C8B-B14F-4D97-AF65-F5344CB8AC3E}">
        <p14:creationId xmlns:p14="http://schemas.microsoft.com/office/powerpoint/2010/main" xmlns="" val="883910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55</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6934200" y="0"/>
            <a:ext cx="2951409" cy="2514600"/>
          </a:xfrm>
          <a:prstGeom prst="rect">
            <a:avLst/>
          </a:prstGeom>
        </p:spPr>
      </p:pic>
      <p:sp>
        <p:nvSpPr>
          <p:cNvPr id="7" name="Rectangle 2"/>
          <p:cNvSpPr txBox="1">
            <a:spLocks noChangeArrowheads="1"/>
          </p:cNvSpPr>
          <p:nvPr/>
        </p:nvSpPr>
        <p:spPr>
          <a:xfrm>
            <a:off x="457200" y="12192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kern="0" dirty="0" smtClean="0">
                <a:solidFill>
                  <a:schemeClr val="accent1"/>
                </a:solidFill>
                <a:latin typeface="+mj-lt"/>
                <a:ea typeface="+mj-ea"/>
                <a:cs typeface="+mj-cs"/>
              </a:rPr>
              <a:t>Sayings</a:t>
            </a:r>
            <a:r>
              <a:rPr kumimoji="0" lang="en-US" sz="3600" b="1" i="1" u="none" strike="noStrike" kern="0" cap="none" spc="0" normalizeH="0" baseline="0" noProof="0" dirty="0" smtClean="0">
                <a:ln>
                  <a:noFill/>
                </a:ln>
                <a:solidFill>
                  <a:schemeClr val="accent1"/>
                </a:solidFill>
                <a:effectLst/>
                <a:uLnTx/>
                <a:uFillTx/>
                <a:latin typeface="+mj-lt"/>
                <a:ea typeface="+mj-ea"/>
                <a:cs typeface="+mj-cs"/>
              </a:rPr>
              <a:t> of Warren Buffett</a:t>
            </a:r>
          </a:p>
        </p:txBody>
      </p:sp>
      <p:sp>
        <p:nvSpPr>
          <p:cNvPr id="8" name="Rectangle 3"/>
          <p:cNvSpPr txBox="1">
            <a:spLocks noChangeArrowheads="1"/>
          </p:cNvSpPr>
          <p:nvPr/>
        </p:nvSpPr>
        <p:spPr>
          <a:xfrm>
            <a:off x="493712" y="2286000"/>
            <a:ext cx="8650288" cy="3544887"/>
          </a:xfrm>
          <a:prstGeom prst="rect">
            <a:avLst/>
          </a:prstGeom>
        </p:spPr>
        <p:txBody>
          <a:bodyPr/>
          <a:lstStyle/>
          <a:p>
            <a:pPr marL="609600" marR="0" lvl="0" indent="-60960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defRPr/>
            </a:pPr>
            <a:endParaRPr kumimoji="0" lang="en-US" sz="900" b="1" i="1" u="none" strike="noStrike" kern="0" cap="none" spc="0" normalizeH="0" baseline="0" noProof="0" smtClean="0">
              <a:ln>
                <a:noFill/>
              </a:ln>
              <a:solidFill>
                <a:schemeClr val="accent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I can’t be involved in 50 or 75 things.  That’s a Noah’s Ark way of investing-you end up with a portfolio that resembles a zoo.</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We’re looking for 747’s, not model airplanes.</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Read Ben Graham and Phil Fisher, real annual reports, but don’t do equations with Greek letters in them.</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In reference to quantitative analysis: Every priesthood does it.  How could you be on top if no one is on the bottom?</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The funny thing is, better shows don’t cost that much more than lousy shows.</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Anything that can’t go on forever will end.</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9"/>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It’s an old principle.  You don’t have to make it back the way you lost it.</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None/>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956284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56</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467600" y="0"/>
            <a:ext cx="2418009" cy="2060143"/>
          </a:xfrm>
          <a:prstGeom prst="rect">
            <a:avLst/>
          </a:prstGeom>
        </p:spPr>
      </p:pic>
      <p:sp>
        <p:nvSpPr>
          <p:cNvPr id="7" name="Rectangle 2"/>
          <p:cNvSpPr txBox="1">
            <a:spLocks noChangeArrowheads="1"/>
          </p:cNvSpPr>
          <p:nvPr/>
        </p:nvSpPr>
        <p:spPr>
          <a:xfrm>
            <a:off x="533400" y="12192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kern="0" dirty="0" smtClean="0">
                <a:solidFill>
                  <a:schemeClr val="accent1"/>
                </a:solidFill>
                <a:latin typeface="+mj-lt"/>
                <a:ea typeface="+mj-ea"/>
                <a:cs typeface="+mj-cs"/>
              </a:rPr>
              <a:t>Sayings</a:t>
            </a:r>
            <a:r>
              <a:rPr kumimoji="0" lang="en-US" sz="3600" b="1" i="1" u="none" strike="noStrike" kern="0" cap="none" spc="0" normalizeH="0" baseline="0" noProof="0" dirty="0" smtClean="0">
                <a:ln>
                  <a:noFill/>
                </a:ln>
                <a:solidFill>
                  <a:schemeClr val="accent1"/>
                </a:solidFill>
                <a:effectLst/>
                <a:uLnTx/>
                <a:uFillTx/>
                <a:latin typeface="+mj-lt"/>
                <a:ea typeface="+mj-ea"/>
                <a:cs typeface="+mj-cs"/>
              </a:rPr>
              <a:t> of Warren Buffett</a:t>
            </a:r>
          </a:p>
        </p:txBody>
      </p:sp>
      <p:sp>
        <p:nvSpPr>
          <p:cNvPr id="8" name="Rectangle 3"/>
          <p:cNvSpPr txBox="1">
            <a:spLocks noChangeArrowheads="1"/>
          </p:cNvSpPr>
          <p:nvPr/>
        </p:nvSpPr>
        <p:spPr>
          <a:xfrm>
            <a:off x="228600" y="2209800"/>
            <a:ext cx="8382000" cy="3849687"/>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16"/>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You need a moat in business to protect you from the guy who is going to come along and offer it (your product) for a penny cheaper.</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16"/>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Owning Snow White (the movie) is like owning an oil field.  You pump it out and sell it and then it seeps back in again.</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16"/>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It’s far better to own a portion of the Hope diamond than 100 percent of a rhinestone.</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16"/>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Diversification is a protection against ignorance. It makes very little sense for those who know what they’re doing.</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16"/>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Buffett says he’s a Rip Van Winkle investor.  What does he mean and why?</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16"/>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 don’t try to jump over 7-foot bars: I look around for 1-foot bars that I can step over.</a:t>
            </a:r>
          </a:p>
        </p:txBody>
      </p:sp>
    </p:spTree>
    <p:extLst>
      <p:ext uri="{BB962C8B-B14F-4D97-AF65-F5344CB8AC3E}">
        <p14:creationId xmlns:p14="http://schemas.microsoft.com/office/powerpoint/2010/main" xmlns="" val="1307208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57</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086600" y="0"/>
            <a:ext cx="2799009" cy="2384755"/>
          </a:xfrm>
          <a:prstGeom prst="rect">
            <a:avLst/>
          </a:prstGeom>
        </p:spPr>
      </p:pic>
      <p:sp>
        <p:nvSpPr>
          <p:cNvPr id="7" name="Rectangle 2"/>
          <p:cNvSpPr txBox="1">
            <a:spLocks noChangeArrowheads="1"/>
          </p:cNvSpPr>
          <p:nvPr/>
        </p:nvSpPr>
        <p:spPr>
          <a:xfrm>
            <a:off x="533400" y="11430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kern="0" dirty="0" smtClean="0">
                <a:solidFill>
                  <a:schemeClr val="accent1"/>
                </a:solidFill>
                <a:latin typeface="+mj-lt"/>
                <a:ea typeface="+mj-ea"/>
                <a:cs typeface="+mj-cs"/>
              </a:rPr>
              <a:t>Sayings</a:t>
            </a:r>
            <a:r>
              <a:rPr kumimoji="0" lang="en-US" sz="3600" b="1" i="1" u="none" strike="noStrike" kern="0" cap="none" spc="0" normalizeH="0" baseline="0" noProof="0" dirty="0" smtClean="0">
                <a:ln>
                  <a:noFill/>
                </a:ln>
                <a:solidFill>
                  <a:schemeClr val="accent1"/>
                </a:solidFill>
                <a:effectLst/>
                <a:uLnTx/>
                <a:uFillTx/>
                <a:latin typeface="+mj-lt"/>
                <a:ea typeface="+mj-ea"/>
                <a:cs typeface="+mj-cs"/>
              </a:rPr>
              <a:t> of Warren Buffett</a:t>
            </a:r>
          </a:p>
        </p:txBody>
      </p:sp>
      <p:sp>
        <p:nvSpPr>
          <p:cNvPr id="8" name="Rectangle 3"/>
          <p:cNvSpPr txBox="1">
            <a:spLocks noChangeArrowheads="1"/>
          </p:cNvSpPr>
          <p:nvPr/>
        </p:nvSpPr>
        <p:spPr>
          <a:xfrm>
            <a:off x="493712" y="2286000"/>
            <a:ext cx="8116888" cy="4306887"/>
          </a:xfrm>
          <a:prstGeom prst="rect">
            <a:avLst/>
          </a:prstGeom>
        </p:spPr>
        <p:txBody>
          <a:bodyPr/>
          <a:lstStyle/>
          <a:p>
            <a:pPr marL="609600" marR="0" lvl="0" indent="-60960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defRPr/>
            </a:pPr>
            <a:endParaRPr kumimoji="0" lang="en-US" sz="1000" b="1" i="1" u="none" strike="noStrike" kern="0" cap="none" spc="0" normalizeH="0" baseline="0" noProof="0" dirty="0" smtClean="0">
              <a:ln>
                <a:noFill/>
              </a:ln>
              <a:solidFill>
                <a:schemeClr val="accent1"/>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Like Wayne Gretzky says, go where the puck is going, not where it is.</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To swim a fast 100 meters, it’s better to swim with the tide than to work on your stroke.</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I’d be a bum on the street with a tin cup if the markets were always efficient.</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You can’t get rich with a weather vane.</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 like to buy stocks when the bears are giving them away.</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Berkshire buys when the lemmings are heading the other way.</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Happily, there’s more than one way to get to financial heaven.</a:t>
            </a:r>
          </a:p>
          <a:p>
            <a:pPr marL="609600" marR="0" lvl="0" indent="-609600" algn="l" defTabSz="914400" rtl="0" eaLnBrk="1" fontAlgn="base" latinLnBrk="0" hangingPunct="1">
              <a:lnSpc>
                <a:spcPct val="90000"/>
              </a:lnSpc>
              <a:spcBef>
                <a:spcPct val="20000"/>
              </a:spcBef>
              <a:spcAft>
                <a:spcPct val="0"/>
              </a:spcAft>
              <a:buClr>
                <a:schemeClr val="folHlink"/>
              </a:buClr>
              <a:buSzPct val="100000"/>
              <a:buFont typeface="Wingdings" pitchFamily="2" charset="2"/>
              <a:buAutoNum type="arabicPeriod" startAt="22"/>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 call it the cigar-butt theory of investing.  You find these well-smoked, down-to-the-nub cigars, but they’re free.  You pick them up and get one free puff out of them.</a:t>
            </a:r>
          </a:p>
        </p:txBody>
      </p:sp>
    </p:spTree>
    <p:extLst>
      <p:ext uri="{BB962C8B-B14F-4D97-AF65-F5344CB8AC3E}">
        <p14:creationId xmlns:p14="http://schemas.microsoft.com/office/powerpoint/2010/main" xmlns="" val="1378001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58</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239000" y="0"/>
            <a:ext cx="2646609" cy="2254910"/>
          </a:xfrm>
          <a:prstGeom prst="rect">
            <a:avLst/>
          </a:prstGeom>
        </p:spPr>
      </p:pic>
      <p:sp>
        <p:nvSpPr>
          <p:cNvPr id="7" name="Rectangle 2"/>
          <p:cNvSpPr txBox="1">
            <a:spLocks noChangeArrowheads="1"/>
          </p:cNvSpPr>
          <p:nvPr/>
        </p:nvSpPr>
        <p:spPr>
          <a:xfrm>
            <a:off x="381000" y="11430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kern="0" dirty="0" smtClean="0">
                <a:solidFill>
                  <a:schemeClr val="accent1"/>
                </a:solidFill>
                <a:latin typeface="+mj-lt"/>
                <a:ea typeface="+mj-ea"/>
                <a:cs typeface="+mj-cs"/>
              </a:rPr>
              <a:t>Sayings</a:t>
            </a:r>
            <a:r>
              <a:rPr kumimoji="0" lang="en-US" sz="3600" b="1" i="1" u="none" strike="noStrike" kern="0" cap="none" spc="0" normalizeH="0" baseline="0" noProof="0" dirty="0" smtClean="0">
                <a:ln>
                  <a:noFill/>
                </a:ln>
                <a:solidFill>
                  <a:schemeClr val="accent1"/>
                </a:solidFill>
                <a:effectLst/>
                <a:uLnTx/>
                <a:uFillTx/>
                <a:latin typeface="+mj-lt"/>
                <a:ea typeface="+mj-ea"/>
                <a:cs typeface="+mj-cs"/>
              </a:rPr>
              <a:t> of Warren Buffett</a:t>
            </a:r>
          </a:p>
        </p:txBody>
      </p:sp>
      <p:sp>
        <p:nvSpPr>
          <p:cNvPr id="8" name="Rectangle 3"/>
          <p:cNvSpPr txBox="1">
            <a:spLocks noChangeArrowheads="1"/>
          </p:cNvSpPr>
          <p:nvPr/>
        </p:nvSpPr>
        <p:spPr>
          <a:xfrm>
            <a:off x="304800" y="2017713"/>
            <a:ext cx="8077200" cy="4306887"/>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800" b="1" i="1" u="none" strike="noStrike" kern="0" cap="none" spc="0" normalizeH="0" baseline="0" noProof="0" dirty="0" smtClean="0">
              <a:ln>
                <a:noFill/>
              </a:ln>
              <a:solidFill>
                <a:schemeClr val="accent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0"/>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Good jockeys will do well on good horses, but not on broken-down nags.</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0"/>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We don’t tell 400 hitters how to hit.</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0"/>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Of Wall Street maxims the most foolish may be “you can’t go broke taking a profit.”</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0"/>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If you expect to be a net investor for the next five years, should you hope for a higher or lower stock market during the period?  Explain.</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0"/>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Grahamites should probably endow chairs to ensure the perpetual teaching of EMT.</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0"/>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In their hunger for a single statistic to measure risk, academics forget a fundamental principle: it is better to be approximately right than precisely wrong.</a:t>
            </a:r>
          </a:p>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884318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59</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239000" y="0"/>
            <a:ext cx="2646609" cy="2254910"/>
          </a:xfrm>
          <a:prstGeom prst="rect">
            <a:avLst/>
          </a:prstGeom>
        </p:spPr>
      </p:pic>
      <p:sp>
        <p:nvSpPr>
          <p:cNvPr id="7" name="Rectangle 2"/>
          <p:cNvSpPr txBox="1">
            <a:spLocks noChangeArrowheads="1"/>
          </p:cNvSpPr>
          <p:nvPr/>
        </p:nvSpPr>
        <p:spPr>
          <a:xfrm>
            <a:off x="381000" y="11430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i="1" kern="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mj-lt"/>
                <a:ea typeface="+mj-ea"/>
                <a:cs typeface="+mj-cs"/>
              </a:rPr>
              <a:t>Sayings</a:t>
            </a:r>
            <a:r>
              <a:rPr kumimoji="0" lang="en-US" sz="4000" i="1" u="none" strike="noStrike" kern="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of Warren Buffett</a:t>
            </a:r>
          </a:p>
        </p:txBody>
      </p:sp>
      <p:sp>
        <p:nvSpPr>
          <p:cNvPr id="8" name="Rectangle 3"/>
          <p:cNvSpPr txBox="1">
            <a:spLocks noChangeArrowheads="1"/>
          </p:cNvSpPr>
          <p:nvPr/>
        </p:nvSpPr>
        <p:spPr>
          <a:xfrm>
            <a:off x="304800" y="2017713"/>
            <a:ext cx="8650288" cy="3621087"/>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1000" b="1" i="1" u="none" strike="noStrike" kern="0" cap="none" spc="0" normalizeH="0" baseline="0" noProof="0" dirty="0" smtClean="0">
              <a:ln>
                <a:noFill/>
              </a:ln>
              <a:solidFill>
                <a:schemeClr val="accent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We think that the very term “value investing” is redundant.</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Business growth, per se, tells us little about value.</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An intelligent investor in common stocks will do better in the secondary market than he will do buying new issues.</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Why does Berkshire prefer to use cash vs. Berkshire stock to buy companies?</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Bull markets can obscure mathematical laws, but they can’t repeal them.</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Charlie and I have found that making silk purses out of silk is the best that we can do; with sow’s ears, we fail.</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36"/>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There seems to be some perverse human characteristic that likes to make easy things difficult.</a:t>
            </a:r>
          </a:p>
        </p:txBody>
      </p:sp>
    </p:spTree>
    <p:extLst>
      <p:ext uri="{BB962C8B-B14F-4D97-AF65-F5344CB8AC3E}">
        <p14:creationId xmlns:p14="http://schemas.microsoft.com/office/powerpoint/2010/main" xmlns="" val="247789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6</a:t>
            </a:fld>
            <a:endParaRPr lang="en-US"/>
          </a:p>
        </p:txBody>
      </p:sp>
      <p:sp>
        <p:nvSpPr>
          <p:cNvPr id="5" name="Rectangle 4"/>
          <p:cNvSpPr/>
          <p:nvPr/>
        </p:nvSpPr>
        <p:spPr bwMode="auto">
          <a:xfrm>
            <a:off x="0" y="0"/>
            <a:ext cx="9144000" cy="6400800"/>
          </a:xfrm>
          <a:prstGeom prst="rec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249858" name="Picture 2" descr="https://encrypted-tbn0.google.com/images?q=tbn:ANd9GcTspbrWuljboEPtCSOmxQCLoIKKQ-UxE85frIDbLg7e8RZqMNBIa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Rectangle 6"/>
          <p:cNvSpPr/>
          <p:nvPr/>
        </p:nvSpPr>
        <p:spPr bwMode="auto">
          <a:xfrm>
            <a:off x="10318" y="63500"/>
            <a:ext cx="9144000" cy="6858000"/>
          </a:xfrm>
          <a:prstGeom prst="rect">
            <a:avLst/>
          </a:prstGeom>
          <a:solidFill>
            <a:srgbClr val="FFFFFF">
              <a:alpha val="6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571500" y="2012295"/>
            <a:ext cx="8001000" cy="4401205"/>
          </a:xfrm>
          <a:prstGeom prst="rect">
            <a:avLst/>
          </a:prstGeom>
          <a:solidFill>
            <a:srgbClr val="FFFFFF">
              <a:alpha val="20000"/>
            </a:srgbClr>
          </a:solidFill>
        </p:spPr>
        <p:txBody>
          <a:bodyPr wrap="square" rtlCol="0">
            <a:spAutoFit/>
          </a:bodyPr>
          <a:lstStyle/>
          <a:p>
            <a:pPr algn="ctr"/>
            <a:r>
              <a:rPr lang="en-US" sz="2800" dirty="0" smtClean="0"/>
              <a:t>“Investing is often described as the process of laying out money now in the expectation of receiving more money in the future. At Berkshire we take a more demanding approach, defining investing as the transfer to others </a:t>
            </a:r>
            <a:r>
              <a:rPr lang="en-US" sz="2800" b="1" dirty="0" smtClean="0"/>
              <a:t>of purchasing power now with the reasoned expectation of receiving more purchasing power </a:t>
            </a:r>
            <a:r>
              <a:rPr lang="en-US" sz="2800" dirty="0" smtClean="0"/>
              <a:t>– </a:t>
            </a:r>
            <a:r>
              <a:rPr lang="en-US" sz="2800" i="1" dirty="0" smtClean="0"/>
              <a:t>after taxes have been paid on nominal gains</a:t>
            </a:r>
            <a:r>
              <a:rPr lang="en-US" sz="2800" dirty="0" smtClean="0"/>
              <a:t> – </a:t>
            </a:r>
            <a:r>
              <a:rPr lang="en-US" sz="2800" b="1" dirty="0" smtClean="0"/>
              <a:t>in the future</a:t>
            </a:r>
            <a:r>
              <a:rPr lang="en-US" sz="2800" dirty="0" smtClean="0"/>
              <a:t>.”</a:t>
            </a:r>
          </a:p>
          <a:p>
            <a:pPr algn="ctr"/>
            <a:r>
              <a:rPr lang="en-US" sz="2800" dirty="0" smtClean="0"/>
              <a:t>-</a:t>
            </a:r>
            <a:r>
              <a:rPr lang="en-US" sz="2800" b="1" i="1" dirty="0" smtClean="0">
                <a:latin typeface="Times New Roman" pitchFamily="18" charset="0"/>
                <a:cs typeface="Times New Roman" pitchFamily="18" charset="0"/>
              </a:rPr>
              <a:t>Warren Buffett (2011 Annual Report)</a:t>
            </a:r>
            <a:endParaRPr lang="en-US" sz="2800" b="1" i="1" dirty="0">
              <a:latin typeface="Times New Roman" pitchFamily="18" charset="0"/>
              <a:cs typeface="Times New Roman" pitchFamily="18" charset="0"/>
            </a:endParaRPr>
          </a:p>
        </p:txBody>
      </p:sp>
      <p:sp>
        <p:nvSpPr>
          <p:cNvPr id="10" name="Text Box 5"/>
          <p:cNvSpPr txBox="1">
            <a:spLocks noChangeArrowheads="1"/>
          </p:cNvSpPr>
          <p:nvPr/>
        </p:nvSpPr>
        <p:spPr bwMode="auto">
          <a:xfrm>
            <a:off x="658018" y="628471"/>
            <a:ext cx="7848600" cy="1200329"/>
          </a:xfrm>
          <a:prstGeom prst="rect">
            <a:avLst/>
          </a:prstGeom>
          <a:noFill/>
          <a:ln w="9525">
            <a:noFill/>
            <a:miter lim="800000"/>
            <a:headEnd/>
            <a:tailEnd/>
          </a:ln>
        </p:spPr>
        <p:txBody>
          <a:bodyPr>
            <a:spAutoFit/>
          </a:bodyPr>
          <a:lstStyle/>
          <a:p>
            <a:pPr algn="ctr"/>
            <a:r>
              <a:rPr lang="en-US" sz="3600" b="1" dirty="0"/>
              <a:t>Buffettology 101</a:t>
            </a:r>
          </a:p>
          <a:p>
            <a:pPr algn="ctr"/>
            <a:r>
              <a:rPr lang="en-US" sz="3600" b="1" dirty="0"/>
              <a:t>The Wisdom of Warren Buffett</a:t>
            </a:r>
          </a:p>
        </p:txBody>
      </p:sp>
    </p:spTree>
    <p:extLst>
      <p:ext uri="{BB962C8B-B14F-4D97-AF65-F5344CB8AC3E}">
        <p14:creationId xmlns:p14="http://schemas.microsoft.com/office/powerpoint/2010/main" xmlns="" val="2127172094"/>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60</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162800" y="0"/>
            <a:ext cx="2722809" cy="2319833"/>
          </a:xfrm>
          <a:prstGeom prst="rect">
            <a:avLst/>
          </a:prstGeom>
        </p:spPr>
      </p:pic>
      <p:sp>
        <p:nvSpPr>
          <p:cNvPr id="7" name="Rectangle 2"/>
          <p:cNvSpPr txBox="1">
            <a:spLocks noChangeArrowheads="1"/>
          </p:cNvSpPr>
          <p:nvPr/>
        </p:nvSpPr>
        <p:spPr>
          <a:xfrm>
            <a:off x="381000" y="11430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i="1" kern="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latin typeface="+mj-lt"/>
                <a:ea typeface="+mj-ea"/>
                <a:cs typeface="+mj-cs"/>
              </a:rPr>
              <a:t>Sayings</a:t>
            </a:r>
            <a:r>
              <a:rPr kumimoji="0" lang="en-US" sz="4000" i="1" u="none" strike="noStrike" kern="0" normalizeH="0" baseline="0" noProof="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uLnTx/>
                <a:uFillTx/>
                <a:latin typeface="+mj-lt"/>
                <a:ea typeface="+mj-ea"/>
                <a:cs typeface="+mj-cs"/>
              </a:rPr>
              <a:t> of Warren Buffett</a:t>
            </a:r>
          </a:p>
        </p:txBody>
      </p:sp>
      <p:sp>
        <p:nvSpPr>
          <p:cNvPr id="8" name="Rectangle 3"/>
          <p:cNvSpPr txBox="1">
            <a:spLocks noChangeArrowheads="1"/>
          </p:cNvSpPr>
          <p:nvPr/>
        </p:nvSpPr>
        <p:spPr>
          <a:xfrm>
            <a:off x="493712" y="2362200"/>
            <a:ext cx="8650288" cy="3849687"/>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43"/>
              <a:tabLst/>
              <a:defRPr/>
            </a:pPr>
            <a:r>
              <a:rPr kumimoji="0" lang="en-US" sz="1800" b="1" i="1" u="none" strike="noStrike" kern="0" cap="none" spc="0" normalizeH="0" baseline="0" noProof="0" smtClean="0">
                <a:ln>
                  <a:noFill/>
                </a:ln>
                <a:solidFill>
                  <a:schemeClr val="tx1"/>
                </a:solidFill>
                <a:effectLst/>
                <a:uLnTx/>
                <a:uFillTx/>
                <a:latin typeface="+mn-lt"/>
                <a:ea typeface="+mn-ea"/>
                <a:cs typeface="+mn-cs"/>
              </a:rPr>
              <a:t>With enough inside information and a million dollars, you can go broke in a year.</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43"/>
              <a:tabLst/>
              <a:defRPr/>
            </a:pPr>
            <a:r>
              <a:rPr kumimoji="0" lang="en-US" sz="1800" b="1" i="1" u="none" strike="noStrike" kern="0" cap="none" spc="0" normalizeH="0" baseline="0" noProof="0" smtClean="0">
                <a:ln>
                  <a:noFill/>
                </a:ln>
                <a:solidFill>
                  <a:schemeClr val="tx1"/>
                </a:solidFill>
                <a:effectLst/>
                <a:uLnTx/>
                <a:uFillTx/>
                <a:latin typeface="+mn-lt"/>
                <a:ea typeface="+mn-ea"/>
                <a:cs typeface="+mn-cs"/>
              </a:rPr>
              <a:t>If the true value of a company doesn’t just scream at you, it’s too close.</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43"/>
              <a:tabLst/>
              <a:defRPr/>
            </a:pPr>
            <a:r>
              <a:rPr kumimoji="0" lang="en-US" sz="1800" b="1" i="1" u="none" strike="noStrike" kern="0" cap="none" spc="0" normalizeH="0" baseline="0" noProof="0" smtClean="0">
                <a:ln>
                  <a:noFill/>
                </a:ln>
                <a:solidFill>
                  <a:schemeClr val="tx1"/>
                </a:solidFill>
                <a:effectLst/>
                <a:uLnTx/>
                <a:uFillTx/>
                <a:latin typeface="+mn-lt"/>
                <a:ea typeface="+mn-ea"/>
                <a:cs typeface="+mn-cs"/>
              </a:rPr>
              <a:t>In investments, there’s no such thing as a called strike.</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43"/>
              <a:tabLst/>
              <a:defRPr/>
            </a:pPr>
            <a:r>
              <a:rPr kumimoji="0" lang="en-US" sz="1800" b="1" i="1" u="none" strike="noStrike" kern="0" cap="none" spc="0" normalizeH="0" baseline="0" noProof="0" smtClean="0">
                <a:ln>
                  <a:noFill/>
                </a:ln>
                <a:solidFill>
                  <a:schemeClr val="tx1"/>
                </a:solidFill>
                <a:effectLst/>
                <a:uLnTx/>
                <a:uFillTx/>
                <a:latin typeface="+mn-lt"/>
                <a:ea typeface="+mn-ea"/>
                <a:cs typeface="+mn-cs"/>
              </a:rPr>
              <a:t>I never attempt to make money on the stock market. I buy on the assumption that they could close the market the next day and not reopen it for five years.</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43"/>
              <a:tabLst/>
              <a:defRPr/>
            </a:pPr>
            <a:r>
              <a:rPr kumimoji="0" lang="en-US" sz="1800" b="1" i="1" u="none" strike="noStrike" kern="0" cap="none" spc="0" normalizeH="0" baseline="0" noProof="0" smtClean="0">
                <a:ln>
                  <a:noFill/>
                </a:ln>
                <a:solidFill>
                  <a:schemeClr val="tx1"/>
                </a:solidFill>
                <a:effectLst/>
                <a:uLnTx/>
                <a:uFillTx/>
                <a:latin typeface="+mn-lt"/>
                <a:ea typeface="+mn-ea"/>
                <a:cs typeface="+mn-cs"/>
              </a:rPr>
              <a:t>There seems to be some perverse human characteristic that likes to make easy things difficult. </a:t>
            </a:r>
          </a:p>
          <a:p>
            <a:pPr marL="609600" marR="0" lvl="0" indent="-609600" algn="l" defTabSz="914400" rtl="0" eaLnBrk="1" fontAlgn="base" latinLnBrk="0" hangingPunct="1">
              <a:lnSpc>
                <a:spcPct val="100000"/>
              </a:lnSpc>
              <a:spcBef>
                <a:spcPct val="20000"/>
              </a:spcBef>
              <a:spcAft>
                <a:spcPct val="0"/>
              </a:spcAft>
              <a:buClr>
                <a:schemeClr val="folHlink"/>
              </a:buClr>
              <a:buSzPct val="100000"/>
              <a:buFont typeface="Wingdings" pitchFamily="2" charset="2"/>
              <a:buAutoNum type="arabicPeriod" startAt="43"/>
              <a:tabLst/>
              <a:defRPr/>
            </a:pPr>
            <a:r>
              <a:rPr kumimoji="0" lang="en-US" sz="1800" b="1" i="1" u="none" strike="noStrike" kern="0" cap="none" spc="0" normalizeH="0" baseline="0" noProof="0" smtClean="0">
                <a:ln>
                  <a:noFill/>
                </a:ln>
                <a:solidFill>
                  <a:schemeClr val="tx1"/>
                </a:solidFill>
                <a:effectLst/>
                <a:uLnTx/>
                <a:uFillTx/>
                <a:latin typeface="+mn-lt"/>
                <a:ea typeface="+mn-ea"/>
                <a:cs typeface="+mn-cs"/>
              </a:rPr>
              <a:t>“In the business world, the rearview mirror is always clearer than the windshield.”</a:t>
            </a:r>
            <a:br>
              <a:rPr kumimoji="0" lang="en-US" sz="1800" b="1" i="1" u="none" strike="noStrike" kern="0" cap="none" spc="0" normalizeH="0" baseline="0" noProof="0" smtClean="0">
                <a:ln>
                  <a:noFill/>
                </a:ln>
                <a:solidFill>
                  <a:schemeClr val="tx1"/>
                </a:solidFill>
                <a:effectLst/>
                <a:uLnTx/>
                <a:uFillTx/>
                <a:latin typeface="+mn-lt"/>
                <a:ea typeface="+mn-ea"/>
                <a:cs typeface="+mn-cs"/>
              </a:rPr>
            </a:br>
            <a:r>
              <a:rPr kumimoji="0" lang="en-US" sz="1800" b="0" i="0" u="none" strike="noStrike" kern="0" cap="none" spc="0" normalizeH="0" baseline="0" noProof="0" smtClean="0">
                <a:ln>
                  <a:noFill/>
                </a:ln>
                <a:solidFill>
                  <a:schemeClr val="tx1"/>
                </a:solidFill>
                <a:effectLst/>
                <a:uLnTx/>
                <a:uFillTx/>
                <a:latin typeface="+mn-lt"/>
                <a:ea typeface="+mn-ea"/>
                <a:cs typeface="+mn-cs"/>
              </a:rPr>
              <a:t> </a:t>
            </a:r>
            <a:br>
              <a:rPr kumimoji="0" lang="en-US" sz="1800" b="0" i="0" u="none" strike="noStrike" kern="0" cap="none" spc="0" normalizeH="0" baseline="0" noProof="0" smtClean="0">
                <a:ln>
                  <a:noFill/>
                </a:ln>
                <a:solidFill>
                  <a:schemeClr val="tx1"/>
                </a:solidFill>
                <a:effectLst/>
                <a:uLnTx/>
                <a:uFillTx/>
                <a:latin typeface="+mn-lt"/>
                <a:ea typeface="+mn-ea"/>
                <a:cs typeface="+mn-cs"/>
              </a:rPr>
            </a:br>
            <a:endParaRPr kumimoji="0" lang="en-US" sz="1800" b="0" i="0" u="none" strike="noStrike" kern="0" cap="none" spc="0" normalizeH="0" baseline="0" noProof="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1800" b="0" i="0" u="none" strike="noStrike" kern="0" cap="none" spc="0" normalizeH="0" baseline="0" noProof="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startAt="43"/>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514321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61</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239000" y="0"/>
            <a:ext cx="2646609" cy="2254910"/>
          </a:xfrm>
          <a:prstGeom prst="rect">
            <a:avLst/>
          </a:prstGeom>
        </p:spPr>
      </p:pic>
      <p:sp>
        <p:nvSpPr>
          <p:cNvPr id="7" name="Rectangle 2"/>
          <p:cNvSpPr txBox="1">
            <a:spLocks noChangeArrowheads="1"/>
          </p:cNvSpPr>
          <p:nvPr/>
        </p:nvSpPr>
        <p:spPr>
          <a:xfrm>
            <a:off x="381000" y="11430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i="1" kern="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latin typeface="+mj-lt"/>
                <a:ea typeface="+mj-ea"/>
                <a:cs typeface="+mj-cs"/>
              </a:rPr>
              <a:t>Sayings</a:t>
            </a:r>
            <a:r>
              <a:rPr kumimoji="0" lang="en-US" sz="4000" i="1" u="none" strike="noStrike" kern="0" normalizeH="0" baseline="0" noProof="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uLnTx/>
                <a:uFillTx/>
                <a:latin typeface="+mj-lt"/>
                <a:ea typeface="+mj-ea"/>
                <a:cs typeface="+mj-cs"/>
              </a:rPr>
              <a:t> of Warren Buffett</a:t>
            </a:r>
          </a:p>
        </p:txBody>
      </p:sp>
      <p:sp>
        <p:nvSpPr>
          <p:cNvPr id="8" name="TextBox 6"/>
          <p:cNvSpPr txBox="1">
            <a:spLocks noChangeArrowheads="1"/>
          </p:cNvSpPr>
          <p:nvPr/>
        </p:nvSpPr>
        <p:spPr bwMode="auto">
          <a:xfrm>
            <a:off x="304800" y="2209800"/>
            <a:ext cx="8382000" cy="4401205"/>
          </a:xfrm>
          <a:prstGeom prst="rect">
            <a:avLst/>
          </a:prstGeom>
          <a:noFill/>
          <a:ln w="9525">
            <a:noFill/>
            <a:miter lim="800000"/>
            <a:headEnd/>
            <a:tailEnd/>
          </a:ln>
        </p:spPr>
        <p:txBody>
          <a:bodyPr>
            <a:spAutoFit/>
          </a:bodyPr>
          <a:lstStyle/>
          <a:p>
            <a:pPr marL="342900" indent="-342900">
              <a:spcAft>
                <a:spcPts val="600"/>
              </a:spcAft>
              <a:buFontTx/>
              <a:buAutoNum type="arabicPeriod" startAt="49"/>
            </a:pPr>
            <a:r>
              <a:rPr lang="en-US" sz="1800" b="1" i="1" dirty="0"/>
              <a:t>“Only when the tide goes out do you discover who's been swimming naked”</a:t>
            </a:r>
          </a:p>
          <a:p>
            <a:pPr marL="342900" indent="-342900">
              <a:spcAft>
                <a:spcPts val="600"/>
              </a:spcAft>
              <a:buFontTx/>
              <a:buAutoNum type="arabicPeriod" startAt="49"/>
            </a:pPr>
            <a:r>
              <a:rPr lang="en-US" sz="1800" b="1" i="1" dirty="0"/>
              <a:t>“If past history was all there was to the game, the richest people would be librarians”</a:t>
            </a:r>
          </a:p>
          <a:p>
            <a:pPr marL="342900" indent="-342900">
              <a:spcAft>
                <a:spcPts val="600"/>
              </a:spcAft>
              <a:buFontTx/>
              <a:buAutoNum type="arabicPeriod" startAt="49"/>
            </a:pPr>
            <a:r>
              <a:rPr lang="en-US" sz="1800" b="1" i="1" dirty="0"/>
              <a:t>“When a management team with a reputation for brilliance tackles a business with a reputation for bad economics, it is the reputation of the business that remains intact.”</a:t>
            </a:r>
          </a:p>
          <a:p>
            <a:pPr marL="342900" indent="-342900">
              <a:spcAft>
                <a:spcPts val="600"/>
              </a:spcAft>
              <a:buFontTx/>
              <a:buAutoNum type="arabicPeriod" startAt="49"/>
            </a:pPr>
            <a:r>
              <a:rPr lang="en-US" sz="1800" b="1" i="1" dirty="0"/>
              <a:t>“Only buy something that you'd be perfectly happy to hold if the market shut down for 10 years.”</a:t>
            </a:r>
          </a:p>
          <a:p>
            <a:pPr marL="342900" indent="-342900">
              <a:spcAft>
                <a:spcPts val="600"/>
              </a:spcAft>
              <a:buFontTx/>
              <a:buAutoNum type="arabicPeriod" startAt="49"/>
            </a:pPr>
            <a:r>
              <a:rPr lang="en-US" sz="1800" b="1" i="1" dirty="0"/>
              <a:t> “Time is the friend of the wonderful company, the enemy of the mediocre.”</a:t>
            </a:r>
          </a:p>
          <a:p>
            <a:pPr marL="342900" indent="-342900">
              <a:spcAft>
                <a:spcPts val="600"/>
              </a:spcAft>
              <a:buFontTx/>
              <a:buAutoNum type="arabicPeriod" startAt="49"/>
            </a:pPr>
            <a:r>
              <a:rPr lang="en-US" sz="1800" b="1" i="1" dirty="0"/>
              <a:t> “We simply attempt to be fearful when others are greedy and to be greedy only when others are fearful.”</a:t>
            </a:r>
            <a:endParaRPr lang="en-US" sz="1600" b="1" i="1" dirty="0"/>
          </a:p>
          <a:p>
            <a:pPr marL="342900" indent="-342900">
              <a:buFontTx/>
              <a:buAutoNum type="arabicPeriod" startAt="49"/>
            </a:pPr>
            <a:endParaRPr lang="en-US" sz="1600" dirty="0"/>
          </a:p>
        </p:txBody>
      </p:sp>
    </p:spTree>
    <p:extLst>
      <p:ext uri="{BB962C8B-B14F-4D97-AF65-F5344CB8AC3E}">
        <p14:creationId xmlns:p14="http://schemas.microsoft.com/office/powerpoint/2010/main" xmlns="" val="547107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62</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467600" y="0"/>
            <a:ext cx="2418009" cy="2060143"/>
          </a:xfrm>
          <a:prstGeom prst="rect">
            <a:avLst/>
          </a:prstGeom>
        </p:spPr>
      </p:pic>
      <p:sp>
        <p:nvSpPr>
          <p:cNvPr id="8" name="Rectangle 2"/>
          <p:cNvSpPr txBox="1">
            <a:spLocks noChangeArrowheads="1"/>
          </p:cNvSpPr>
          <p:nvPr/>
        </p:nvSpPr>
        <p:spPr>
          <a:xfrm>
            <a:off x="381000" y="5334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i="1" kern="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latin typeface="+mj-lt"/>
                <a:ea typeface="+mj-ea"/>
                <a:cs typeface="+mj-cs"/>
              </a:rPr>
              <a:t>Sayings</a:t>
            </a:r>
            <a:r>
              <a:rPr kumimoji="0" lang="en-US" sz="4000" i="1" u="none" strike="noStrike" kern="0" normalizeH="0" baseline="0" noProof="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uLnTx/>
                <a:uFillTx/>
                <a:latin typeface="+mj-lt"/>
                <a:ea typeface="+mj-ea"/>
                <a:cs typeface="+mj-cs"/>
              </a:rPr>
              <a:t> of Warren Buffett</a:t>
            </a:r>
          </a:p>
        </p:txBody>
      </p:sp>
      <p:sp>
        <p:nvSpPr>
          <p:cNvPr id="9" name="TextBox 8"/>
          <p:cNvSpPr txBox="1"/>
          <p:nvPr/>
        </p:nvSpPr>
        <p:spPr>
          <a:xfrm>
            <a:off x="457200" y="1524000"/>
            <a:ext cx="8001000" cy="4801314"/>
          </a:xfrm>
          <a:prstGeom prst="rect">
            <a:avLst/>
          </a:prstGeom>
          <a:noFill/>
        </p:spPr>
        <p:txBody>
          <a:bodyPr wrap="square" rtlCol="0">
            <a:spAutoFit/>
          </a:bodyPr>
          <a:lstStyle/>
          <a:p>
            <a:r>
              <a:rPr lang="en-US" sz="1800" b="1" i="1" dirty="0" smtClean="0"/>
              <a:t>55. The Golden Rule works in business too.</a:t>
            </a:r>
          </a:p>
          <a:p>
            <a:r>
              <a:rPr lang="en-US" sz="1800" b="1" i="1" dirty="0" smtClean="0"/>
              <a:t>56. Healthy cultures create wealth; toxic cultures destroy it.</a:t>
            </a:r>
          </a:p>
          <a:p>
            <a:r>
              <a:rPr lang="en-US" sz="1800" b="1" i="1" dirty="0" smtClean="0"/>
              <a:t>57. To create long-lasting wealth, don’t lose money.</a:t>
            </a:r>
          </a:p>
          <a:p>
            <a:r>
              <a:rPr lang="en-US" sz="1800" b="1" i="1" dirty="0" smtClean="0"/>
              <a:t>58. Aiding investors’ analysis builds investor trust.</a:t>
            </a:r>
          </a:p>
          <a:p>
            <a:r>
              <a:rPr lang="en-US" sz="1800" b="1" i="1" dirty="0" smtClean="0"/>
              <a:t>59. Failed discipline will lead to a poorhouse, not an economic </a:t>
            </a:r>
          </a:p>
          <a:p>
            <a:r>
              <a:rPr lang="en-US" sz="1800" b="1" i="1" dirty="0" smtClean="0"/>
              <a:t>       powerhouse.</a:t>
            </a:r>
          </a:p>
          <a:p>
            <a:r>
              <a:rPr lang="en-US" sz="1800" b="1" i="1" dirty="0" smtClean="0"/>
              <a:t>60. A conclusion about the economy does not tell us if the stock </a:t>
            </a:r>
          </a:p>
          <a:p>
            <a:r>
              <a:rPr lang="en-US" sz="1800" b="1" i="1" dirty="0" smtClean="0"/>
              <a:t>      market will rise or fall.</a:t>
            </a:r>
          </a:p>
          <a:p>
            <a:r>
              <a:rPr lang="en-US" sz="1800" b="1" i="1" dirty="0" smtClean="0"/>
              <a:t>61. Great CEO’s need to be disciplined capital allocators.</a:t>
            </a:r>
          </a:p>
          <a:p>
            <a:r>
              <a:rPr lang="en-US" sz="1800" b="1" i="1" dirty="0" smtClean="0"/>
              <a:t>62. Price is what you pay; value is what you get.</a:t>
            </a:r>
          </a:p>
          <a:p>
            <a:r>
              <a:rPr lang="en-US" sz="1800" b="1" i="1" dirty="0" smtClean="0"/>
              <a:t>63. A chain of folly will always end badly.</a:t>
            </a:r>
          </a:p>
          <a:p>
            <a:r>
              <a:rPr lang="en-US" sz="1800" b="1" i="1" dirty="0" smtClean="0"/>
              <a:t>64. What looks safe may be unsafe; challenge assumptions and be </a:t>
            </a:r>
          </a:p>
          <a:p>
            <a:r>
              <a:rPr lang="en-US" sz="1800" b="1" i="1" dirty="0" smtClean="0"/>
              <a:t>       open to new facts.</a:t>
            </a:r>
          </a:p>
          <a:p>
            <a:r>
              <a:rPr lang="en-US" sz="1800" b="1" i="1" dirty="0" smtClean="0"/>
              <a:t>65. Remember that large, unfathomable derivatives are still </a:t>
            </a:r>
          </a:p>
          <a:p>
            <a:r>
              <a:rPr lang="en-US" sz="1800" b="1" i="1" dirty="0" smtClean="0"/>
              <a:t>      financial weapons of mass destruction.</a:t>
            </a:r>
          </a:p>
          <a:p>
            <a:r>
              <a:rPr lang="en-US" sz="1800" b="1" i="1" dirty="0" smtClean="0"/>
              <a:t>66. Indecipherable disclosures tell us which emperors are naked.</a:t>
            </a:r>
          </a:p>
          <a:p>
            <a:endParaRPr lang="en-US" sz="1800" dirty="0"/>
          </a:p>
        </p:txBody>
      </p:sp>
    </p:spTree>
    <p:extLst>
      <p:ext uri="{BB962C8B-B14F-4D97-AF65-F5344CB8AC3E}">
        <p14:creationId xmlns:p14="http://schemas.microsoft.com/office/powerpoint/2010/main" xmlns="" val="2866658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63</a:t>
            </a:fld>
            <a:endParaRPr lang="en-US"/>
          </a:p>
        </p:txBody>
      </p:sp>
      <p:sp>
        <p:nvSpPr>
          <p:cNvPr id="5" name="Rectangle 4"/>
          <p:cNvSpPr/>
          <p:nvPr/>
        </p:nvSpPr>
        <p:spPr bwMode="auto">
          <a:xfrm>
            <a:off x="0" y="0"/>
            <a:ext cx="9144000" cy="64008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5" descr="how-to-buy-stocks.jpg"/>
          <p:cNvPicPr>
            <a:picLocks noChangeAspect="1"/>
          </p:cNvPicPr>
          <p:nvPr/>
        </p:nvPicPr>
        <p:blipFill>
          <a:blip r:embed="rId2" cstate="print"/>
          <a:stretch>
            <a:fillRect/>
          </a:stretch>
        </p:blipFill>
        <p:spPr>
          <a:xfrm>
            <a:off x="7315200" y="0"/>
            <a:ext cx="2570409" cy="2189988"/>
          </a:xfrm>
          <a:prstGeom prst="rect">
            <a:avLst/>
          </a:prstGeom>
        </p:spPr>
      </p:pic>
      <p:sp>
        <p:nvSpPr>
          <p:cNvPr id="8" name="Rectangle 2"/>
          <p:cNvSpPr txBox="1">
            <a:spLocks noChangeArrowheads="1"/>
          </p:cNvSpPr>
          <p:nvPr/>
        </p:nvSpPr>
        <p:spPr>
          <a:xfrm>
            <a:off x="381000" y="533400"/>
            <a:ext cx="66294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i="1" kern="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latin typeface="+mj-lt"/>
                <a:ea typeface="+mj-ea"/>
                <a:cs typeface="+mj-cs"/>
              </a:rPr>
              <a:t>Sayings</a:t>
            </a:r>
            <a:r>
              <a:rPr kumimoji="0" lang="en-US" sz="4000" i="1" u="none" strike="noStrike" kern="0" normalizeH="0" baseline="0" noProof="0" dirty="0" smtClean="0">
                <a:ln w="18415" cmpd="sng">
                  <a:solidFill>
                    <a:sysClr val="windowText" lastClr="000000"/>
                  </a:solidFill>
                  <a:prstDash val="solid"/>
                </a:ln>
                <a:solidFill>
                  <a:srgbClr val="0066FF"/>
                </a:solidFill>
                <a:effectLst>
                  <a:outerShdw blurRad="63500" dir="3600000" algn="tl" rotWithShape="0">
                    <a:srgbClr val="000000">
                      <a:alpha val="70000"/>
                    </a:srgbClr>
                  </a:outerShdw>
                </a:effectLst>
                <a:uLnTx/>
                <a:uFillTx/>
                <a:latin typeface="+mj-lt"/>
                <a:ea typeface="+mj-ea"/>
                <a:cs typeface="+mj-cs"/>
              </a:rPr>
              <a:t> of Warren Buffett</a:t>
            </a:r>
          </a:p>
        </p:txBody>
      </p:sp>
      <p:sp>
        <p:nvSpPr>
          <p:cNvPr id="9" name="TextBox 8"/>
          <p:cNvSpPr txBox="1"/>
          <p:nvPr/>
        </p:nvSpPr>
        <p:spPr>
          <a:xfrm>
            <a:off x="381000" y="1600200"/>
            <a:ext cx="8077200" cy="1477328"/>
          </a:xfrm>
          <a:prstGeom prst="rect">
            <a:avLst/>
          </a:prstGeom>
          <a:noFill/>
        </p:spPr>
        <p:txBody>
          <a:bodyPr wrap="square" rtlCol="0">
            <a:spAutoFit/>
          </a:bodyPr>
          <a:lstStyle/>
          <a:p>
            <a:r>
              <a:rPr lang="en-US" sz="1800" b="1" i="1" dirty="0" smtClean="0"/>
              <a:t>67. Live beneath your means.</a:t>
            </a:r>
          </a:p>
          <a:p>
            <a:r>
              <a:rPr lang="en-US" sz="1800" b="1" i="1" dirty="0" smtClean="0"/>
              <a:t>68. Betting on tortoises can create long-lasting wealth.</a:t>
            </a:r>
          </a:p>
          <a:p>
            <a:r>
              <a:rPr lang="en-US" sz="1800" b="1" i="1" dirty="0" smtClean="0"/>
              <a:t>69. Invest with CEO’S  who explain important risks.</a:t>
            </a:r>
          </a:p>
          <a:p>
            <a:r>
              <a:rPr lang="en-US" sz="1800" b="1" i="1" dirty="0" smtClean="0"/>
              <a:t>70. Recovery depends on choosing to restore our social compact and</a:t>
            </a:r>
          </a:p>
          <a:p>
            <a:r>
              <a:rPr lang="en-US" sz="1800" b="1" i="1" dirty="0" smtClean="0"/>
              <a:t>      to reset our moral compasses.</a:t>
            </a:r>
            <a:endParaRPr lang="en-US" sz="1800" b="1" i="1" dirty="0"/>
          </a:p>
        </p:txBody>
      </p:sp>
    </p:spTree>
    <p:extLst>
      <p:ext uri="{BB962C8B-B14F-4D97-AF65-F5344CB8AC3E}">
        <p14:creationId xmlns:p14="http://schemas.microsoft.com/office/powerpoint/2010/main" xmlns="" val="4055168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3D7CDA8C-8496-4C6C-AE57-3B5B492003AA}" type="datetime1">
              <a:rPr lang="en-US" smtClean="0"/>
              <a:pPr/>
              <a:t>10/21/2015</a:t>
            </a:fld>
            <a:endParaRPr lang="en-US" smtClean="0"/>
          </a:p>
        </p:txBody>
      </p:sp>
      <p:sp>
        <p:nvSpPr>
          <p:cNvPr id="35843" name="Footer Placeholder 4"/>
          <p:cNvSpPr>
            <a:spLocks noGrp="1"/>
          </p:cNvSpPr>
          <p:nvPr>
            <p:ph type="ftr" sz="quarter" idx="11"/>
          </p:nvPr>
        </p:nvSpPr>
        <p:spPr>
          <a:noFill/>
        </p:spPr>
        <p:txBody>
          <a:bodyPr/>
          <a:lstStyle/>
          <a:p>
            <a:r>
              <a:rPr lang="en-US" dirty="0" smtClean="0"/>
              <a:t>Professor Kuhle</a:t>
            </a:r>
            <a:endParaRPr lang="en-US" b="1" dirty="0" smtClean="0"/>
          </a:p>
        </p:txBody>
      </p:sp>
      <p:sp>
        <p:nvSpPr>
          <p:cNvPr id="35844" name="Slide Number Placeholder 5"/>
          <p:cNvSpPr>
            <a:spLocks noGrp="1"/>
          </p:cNvSpPr>
          <p:nvPr>
            <p:ph type="sldNum" sz="quarter" idx="12"/>
          </p:nvPr>
        </p:nvSpPr>
        <p:spPr>
          <a:noFill/>
        </p:spPr>
        <p:txBody>
          <a:bodyPr/>
          <a:lstStyle/>
          <a:p>
            <a:fld id="{0CDAA1CE-968C-4443-9CA8-DE9CA584FD00}" type="slidenum">
              <a:rPr lang="en-US" smtClean="0"/>
              <a:pPr/>
              <a:t>64</a:t>
            </a:fld>
            <a:endParaRPr lang="en-US" smtClean="0"/>
          </a:p>
        </p:txBody>
      </p:sp>
      <p:sp>
        <p:nvSpPr>
          <p:cNvPr id="7" name="Content Placeholder 6"/>
          <p:cNvSpPr>
            <a:spLocks noGrp="1"/>
          </p:cNvSpPr>
          <p:nvPr>
            <p:ph idx="1"/>
          </p:nvPr>
        </p:nvSpPr>
        <p:spPr/>
        <p:txBody>
          <a:bodyPr/>
          <a:lstStyle/>
          <a:p>
            <a:endParaRPr lang="en-US"/>
          </a:p>
        </p:txBody>
      </p:sp>
      <p:sp>
        <p:nvSpPr>
          <p:cNvPr id="9" name="Rectangle 8"/>
          <p:cNvSpPr/>
          <p:nvPr/>
        </p:nvSpPr>
        <p:spPr bwMode="auto">
          <a:xfrm>
            <a:off x="0" y="0"/>
            <a:ext cx="9144000" cy="6324600"/>
          </a:xfrm>
          <a:prstGeom prst="rec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152578" name="Picture 2" descr="http://images.forbes.com/media/lists/10/2008/C0R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TextBox 10"/>
          <p:cNvSpPr txBox="1"/>
          <p:nvPr/>
        </p:nvSpPr>
        <p:spPr>
          <a:xfrm>
            <a:off x="4419600" y="4876800"/>
            <a:ext cx="4343400" cy="1446550"/>
          </a:xfrm>
          <a:prstGeom prst="rect">
            <a:avLst/>
          </a:prstGeom>
          <a:noFill/>
        </p:spPr>
        <p:txBody>
          <a:bodyPr wrap="square" rtlCol="0">
            <a:spAutoFit/>
          </a:bodyPr>
          <a:lstStyle/>
          <a:p>
            <a:pPr algn="ctr"/>
            <a:r>
              <a:rPr lang="en-US" sz="4400" dirty="0" smtClean="0">
                <a:solidFill>
                  <a:schemeClr val="bg1"/>
                </a:solidFill>
                <a:latin typeface="Allstar" pitchFamily="2" charset="0"/>
                <a:ea typeface="Allstar" pitchFamily="2" charset="0"/>
              </a:rPr>
              <a:t>End of </a:t>
            </a:r>
          </a:p>
          <a:p>
            <a:pPr algn="ctr"/>
            <a:r>
              <a:rPr lang="en-US" sz="4400" dirty="0" smtClean="0">
                <a:solidFill>
                  <a:schemeClr val="bg1"/>
                </a:solidFill>
                <a:latin typeface="Allstar" pitchFamily="2" charset="0"/>
                <a:ea typeface="Allstar" pitchFamily="2" charset="0"/>
              </a:rPr>
              <a:t>Buffettology</a:t>
            </a:r>
            <a:endParaRPr lang="en-US" sz="4400" dirty="0">
              <a:solidFill>
                <a:schemeClr val="bg1"/>
              </a:solidFill>
              <a:latin typeface="Allstar" pitchFamily="2" charset="0"/>
              <a:ea typeface="Allstar" pitchFamily="2" charset="0"/>
            </a:endParaRPr>
          </a:p>
        </p:txBody>
      </p:sp>
      <p:sp>
        <p:nvSpPr>
          <p:cNvPr id="14" name="Cloud Callout 13"/>
          <p:cNvSpPr/>
          <p:nvPr/>
        </p:nvSpPr>
        <p:spPr bwMode="auto">
          <a:xfrm>
            <a:off x="533400" y="457200"/>
            <a:ext cx="1981200" cy="1981200"/>
          </a:xfrm>
          <a:prstGeom prst="cloudCallout">
            <a:avLst>
              <a:gd name="adj1" fmla="val 102821"/>
              <a:gd name="adj2" fmla="val -50961"/>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609600" y="914400"/>
            <a:ext cx="1752600" cy="1015663"/>
          </a:xfrm>
          <a:prstGeom prst="rect">
            <a:avLst/>
          </a:prstGeom>
          <a:noFill/>
        </p:spPr>
        <p:txBody>
          <a:bodyPr wrap="square" rtlCol="0">
            <a:spAutoFit/>
          </a:bodyPr>
          <a:lstStyle/>
          <a:p>
            <a:pPr algn="ctr"/>
            <a:r>
              <a:rPr lang="en-US" sz="2000" b="1" dirty="0" smtClean="0"/>
              <a:t>It’s been a </a:t>
            </a:r>
          </a:p>
          <a:p>
            <a:pPr algn="ctr"/>
            <a:r>
              <a:rPr lang="en-US" sz="2000" b="1" dirty="0" smtClean="0"/>
              <a:t>Wonderful life</a:t>
            </a:r>
            <a:endParaRPr lang="en-US" sz="2000" b="1" dirty="0"/>
          </a:p>
        </p:txBody>
      </p:sp>
    </p:spTree>
    <p:extLst>
      <p:ext uri="{BB962C8B-B14F-4D97-AF65-F5344CB8AC3E}">
        <p14:creationId xmlns:p14="http://schemas.microsoft.com/office/powerpoint/2010/main" xmlns="" val="646008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7</a:t>
            </a:fld>
            <a:endParaRPr lang="en-US"/>
          </a:p>
        </p:txBody>
      </p:sp>
      <p:sp>
        <p:nvSpPr>
          <p:cNvPr id="5" name="Rectangle 4"/>
          <p:cNvSpPr/>
          <p:nvPr/>
        </p:nvSpPr>
        <p:spPr bwMode="auto">
          <a:xfrm>
            <a:off x="0" y="0"/>
            <a:ext cx="9144000" cy="6248400"/>
          </a:xfrm>
          <a:prstGeom prst="rec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pic>
        <p:nvPicPr>
          <p:cNvPr id="6" name="Picture 2" descr="https://encrypted-tbn1.google.com/images?q=tbn:ANd9GcStYmpk3qv1f83qCPCnMGP_dzhFo6osVGElg4HVabsdayq611cZQw"/>
          <p:cNvPicPr>
            <a:picLocks noChangeAspect="1" noChangeArrowheads="1"/>
          </p:cNvPicPr>
          <p:nvPr/>
        </p:nvPicPr>
        <p:blipFill>
          <a:blip r:embed="rId2" cstate="print"/>
          <a:srcRect/>
          <a:stretch>
            <a:fillRect/>
          </a:stretch>
        </p:blipFill>
        <p:spPr bwMode="auto">
          <a:xfrm>
            <a:off x="-1" y="0"/>
            <a:ext cx="9163145" cy="6858000"/>
          </a:xfrm>
          <a:prstGeom prst="rect">
            <a:avLst/>
          </a:prstGeom>
          <a:solidFill>
            <a:srgbClr val="FFFF99"/>
          </a:solidFill>
        </p:spPr>
      </p:pic>
      <p:sp>
        <p:nvSpPr>
          <p:cNvPr id="7" name="Rectangle 6"/>
          <p:cNvSpPr/>
          <p:nvPr/>
        </p:nvSpPr>
        <p:spPr bwMode="auto">
          <a:xfrm>
            <a:off x="-1" y="12700"/>
            <a:ext cx="9144000" cy="6845300"/>
          </a:xfrm>
          <a:prstGeom prst="rect">
            <a:avLst/>
          </a:prstGeom>
          <a:solidFill>
            <a:srgbClr val="FFFF99">
              <a:alpha val="8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533400" y="2209800"/>
            <a:ext cx="8229600" cy="3748719"/>
          </a:xfrm>
          <a:prstGeom prst="rect">
            <a:avLst/>
          </a:prstGeom>
          <a:noFill/>
        </p:spPr>
        <p:txBody>
          <a:bodyPr wrap="square" rtlCol="0">
            <a:spAutoFit/>
          </a:bodyPr>
          <a:lstStyle/>
          <a:p>
            <a:pPr marL="457200" indent="-457200" eaLnBrk="1" hangingPunct="1">
              <a:lnSpc>
                <a:spcPct val="90000"/>
              </a:lnSpc>
              <a:buFont typeface="+mj-lt"/>
              <a:buAutoNum type="arabicPeriod"/>
            </a:pPr>
            <a:r>
              <a:rPr lang="en-US" sz="2400" b="1" dirty="0" smtClean="0"/>
              <a:t>All we want is to be in businesses that we understand, run by people whom we like, and priced attractively relative to their future prospects.</a:t>
            </a:r>
          </a:p>
          <a:p>
            <a:pPr marL="457200" indent="-457200" eaLnBrk="1" hangingPunct="1">
              <a:lnSpc>
                <a:spcPct val="90000"/>
              </a:lnSpc>
              <a:buFont typeface="+mj-lt"/>
              <a:buAutoNum type="arabicPeriod"/>
            </a:pPr>
            <a:r>
              <a:rPr lang="en-US" sz="2400" b="1" dirty="0" smtClean="0"/>
              <a:t>I buy businesses, not stocks, businesses I would be willing to own forever.</a:t>
            </a:r>
          </a:p>
          <a:p>
            <a:pPr marL="457200" indent="-457200" eaLnBrk="1" hangingPunct="1">
              <a:lnSpc>
                <a:spcPct val="90000"/>
              </a:lnSpc>
              <a:buFont typeface="+mj-lt"/>
              <a:buAutoNum type="arabicPeriod"/>
            </a:pPr>
            <a:r>
              <a:rPr lang="en-US" sz="2400" b="1" i="1" dirty="0" smtClean="0"/>
              <a:t>Invest within your circle of competence.  It’s not how big the circle is that counts, it’s how well you define the parameters.</a:t>
            </a:r>
            <a:endParaRPr lang="en-US" sz="2400" b="1" dirty="0" smtClean="0"/>
          </a:p>
          <a:p>
            <a:pPr marL="457200" indent="-457200" eaLnBrk="1" hangingPunct="1">
              <a:lnSpc>
                <a:spcPct val="90000"/>
              </a:lnSpc>
              <a:buFont typeface="+mj-lt"/>
              <a:buAutoNum type="arabicPeriod"/>
            </a:pPr>
            <a:r>
              <a:rPr lang="en-US" sz="2400" b="1" i="1" dirty="0" smtClean="0"/>
              <a:t>When management with an excellent reputation meets a business with a poor reputation, it is usually the business’s reputation that remains intact.</a:t>
            </a:r>
            <a:r>
              <a:rPr lang="en-US" sz="2400" b="1" dirty="0" smtClean="0"/>
              <a:t> </a:t>
            </a:r>
            <a:endParaRPr lang="en-US" sz="2400" b="1" dirty="0"/>
          </a:p>
        </p:txBody>
      </p:sp>
      <p:sp>
        <p:nvSpPr>
          <p:cNvPr id="10" name="Text Box 5"/>
          <p:cNvSpPr txBox="1">
            <a:spLocks noChangeArrowheads="1"/>
          </p:cNvSpPr>
          <p:nvPr/>
        </p:nvSpPr>
        <p:spPr bwMode="auto">
          <a:xfrm>
            <a:off x="658018" y="609600"/>
            <a:ext cx="7848600" cy="1200329"/>
          </a:xfrm>
          <a:prstGeom prst="rect">
            <a:avLst/>
          </a:prstGeom>
          <a:noFill/>
          <a:ln w="9525">
            <a:noFill/>
            <a:miter lim="800000"/>
            <a:headEnd/>
            <a:tailEnd/>
          </a:ln>
        </p:spPr>
        <p:txBody>
          <a:bodyPr>
            <a:spAutoFit/>
          </a:bodyPr>
          <a:lstStyle/>
          <a:p>
            <a:pPr algn="ctr"/>
            <a:r>
              <a:rPr lang="en-US" sz="3600" b="1" dirty="0"/>
              <a:t>Buffettology 101</a:t>
            </a:r>
          </a:p>
          <a:p>
            <a:pPr algn="ctr"/>
            <a:r>
              <a:rPr lang="en-US" sz="3600" b="1" dirty="0"/>
              <a:t>The Wisdom of Warren Buffett</a:t>
            </a:r>
          </a:p>
        </p:txBody>
      </p:sp>
    </p:spTree>
    <p:extLst>
      <p:ext uri="{BB962C8B-B14F-4D97-AF65-F5344CB8AC3E}">
        <p14:creationId xmlns:p14="http://schemas.microsoft.com/office/powerpoint/2010/main" xmlns="" val="428907260"/>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922698"/>
          </a:xfrm>
          <a:prstGeom prst="rect">
            <a:avLst/>
          </a:prstGeom>
        </p:spPr>
      </p:pic>
      <p:sp>
        <p:nvSpPr>
          <p:cNvPr id="3" name="Rectangle 2"/>
          <p:cNvSpPr/>
          <p:nvPr/>
        </p:nvSpPr>
        <p:spPr>
          <a:xfrm>
            <a:off x="0" y="0"/>
            <a:ext cx="9144000" cy="6922698"/>
          </a:xfrm>
          <a:prstGeom prst="rect">
            <a:avLst/>
          </a:prstGeom>
          <a:solidFill>
            <a:srgbClr val="FFFF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p:cNvSpPr txBox="1">
            <a:spLocks noChangeArrowheads="1"/>
          </p:cNvSpPr>
          <p:nvPr/>
        </p:nvSpPr>
        <p:spPr bwMode="auto">
          <a:xfrm>
            <a:off x="685800" y="381000"/>
            <a:ext cx="7543800" cy="1569660"/>
          </a:xfrm>
          <a:prstGeom prst="rect">
            <a:avLst/>
          </a:prstGeom>
          <a:solidFill>
            <a:srgbClr val="F2F2F2">
              <a:alpha val="60000"/>
            </a:srgb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3200" dirty="0">
                <a:latin typeface="Times New Roman" panose="02020603050405020304" pitchFamily="18" charset="0"/>
                <a:cs typeface="Times New Roman" panose="02020603050405020304" pitchFamily="18" charset="0"/>
              </a:rPr>
              <a:t>Understanding the Influence of Ben Graham on Warren Buffett Through the Story of Mr. Market</a:t>
            </a:r>
          </a:p>
        </p:txBody>
      </p:sp>
      <p:sp>
        <p:nvSpPr>
          <p:cNvPr id="5" name="Rectangle 3"/>
          <p:cNvSpPr txBox="1">
            <a:spLocks noChangeArrowheads="1"/>
          </p:cNvSpPr>
          <p:nvPr/>
        </p:nvSpPr>
        <p:spPr>
          <a:xfrm>
            <a:off x="281291" y="2133600"/>
            <a:ext cx="8382000" cy="4267200"/>
          </a:xfrm>
          <a:prstGeom prst="rect">
            <a:avLst/>
          </a:prstGeom>
          <a:solidFill>
            <a:srgbClr val="F2F2F2">
              <a:alpha val="60000"/>
            </a:srgbClr>
          </a:solidFill>
        </p:spPr>
        <p:style>
          <a:lnRef idx="2">
            <a:schemeClr val="dk1"/>
          </a:lnRef>
          <a:fillRef idx="1">
            <a:schemeClr val="lt1"/>
          </a:fillRef>
          <a:effectRef idx="0">
            <a:schemeClr val="dk1"/>
          </a:effectRef>
          <a:fontRef idx="minor">
            <a:schemeClr val="dk1"/>
          </a:fontRef>
        </p:style>
        <p:txBody>
          <a:bodyPr lIns="92075" tIns="46038" rIns="92075" bIns="46038"/>
          <a:lstStyle/>
          <a:p>
            <a:pPr marL="342900" marR="0" lvl="0" indent="-342900" algn="just" defTabSz="914400" rtl="0" eaLnBrk="1" fontAlgn="base" latinLnBrk="0" hangingPunct="1">
              <a:lnSpc>
                <a:spcPct val="90000"/>
              </a:lnSpc>
              <a:spcBef>
                <a:spcPct val="20000"/>
              </a:spcBef>
              <a:spcAft>
                <a:spcPct val="0"/>
              </a:spcAft>
              <a:buClr>
                <a:schemeClr val="folHlink"/>
              </a:buClr>
              <a:buSzPct val="60000"/>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Long ago Ben Graham described the mental attitude toward market fluctuations that I believe to be most conducive to investment success.  He said that you should imagine market quotations coming from a remarkably accommodating fellow named </a:t>
            </a:r>
            <a:r>
              <a:rPr kumimoji="0" lang="en-US" sz="2000" b="0" i="0" u="sng"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Mr. Market</a:t>
            </a:r>
            <a:r>
              <a:rPr kumimoji="0" lang="en-US" sz="20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who is your partner in a private business.  Without fail, Mr. Market appears daily and names a price at which he will either buy your interest or sell you his.  Even though the business that the two of you own may have economic characteristics that are stable, Mr. Market’s quotations will be anything but stable.  For, it is sad to say, Mr. Market is a fellow who has incurable emotional problems.  At times he falls euphoric and can see only the favorable factors effecting the business.  When in that mood, he names a very high buy-sell price because he fears that you will snap up his interest and rob him of imminent gains.  At other times he is depressed and can see nothing but trouble ahead for both the business and the world.  On these occasions he will name a very low price, since he is terrified that you will unload your interest on him.</a:t>
            </a:r>
          </a:p>
        </p:txBody>
      </p:sp>
    </p:spTree>
    <p:extLst>
      <p:ext uri="{BB962C8B-B14F-4D97-AF65-F5344CB8AC3E}">
        <p14:creationId xmlns:p14="http://schemas.microsoft.com/office/powerpoint/2010/main" xmlns="" val="2002048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2C7B2-8994-4B8D-9983-4268DB921693}" type="datetime1">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r>
              <a:rPr lang="en-US" dirty="0" smtClean="0"/>
              <a:t>Professor Kuhle</a:t>
            </a:r>
            <a:endParaRPr lang="en-US" b="1" dirty="0"/>
          </a:p>
        </p:txBody>
      </p:sp>
      <p:sp>
        <p:nvSpPr>
          <p:cNvPr id="4" name="Slide Number Placeholder 3"/>
          <p:cNvSpPr>
            <a:spLocks noGrp="1"/>
          </p:cNvSpPr>
          <p:nvPr>
            <p:ph type="sldNum" sz="quarter" idx="12"/>
          </p:nvPr>
        </p:nvSpPr>
        <p:spPr/>
        <p:txBody>
          <a:bodyPr/>
          <a:lstStyle/>
          <a:p>
            <a:pPr>
              <a:defRPr/>
            </a:pPr>
            <a:fld id="{0789D811-9F2E-4CDE-AD55-8D39CEC60B03}" type="slidenum">
              <a:rPr lang="en-US" smtClean="0"/>
              <a:pPr>
                <a:defRPr/>
              </a:pPr>
              <a:t>9</a:t>
            </a:fld>
            <a:endParaRPr lang="en-US"/>
          </a:p>
        </p:txBody>
      </p:sp>
      <p:pic>
        <p:nvPicPr>
          <p:cNvPr id="239618" name="Picture 2" descr="https://encrypted-tbn1.google.com/images?q=tbn:ANd9GcQb5T_CjQ9tfA7tZ9zkJyaqn3_GPAF9Z8nY2YE6UxcszXjqWuZRGQ"/>
          <p:cNvPicPr>
            <a:picLocks noChangeAspect="1" noChangeArrowheads="1"/>
          </p:cNvPicPr>
          <p:nvPr/>
        </p:nvPicPr>
        <p:blipFill>
          <a:blip r:embed="rId2" cstate="print"/>
          <a:srcRect/>
          <a:stretch>
            <a:fillRect/>
          </a:stretch>
        </p:blipFill>
        <p:spPr bwMode="auto">
          <a:xfrm>
            <a:off x="-838200" y="0"/>
            <a:ext cx="10668000" cy="6858000"/>
          </a:xfrm>
          <a:prstGeom prst="rect">
            <a:avLst/>
          </a:prstGeom>
          <a:noFill/>
        </p:spPr>
      </p:pic>
      <p:sp>
        <p:nvSpPr>
          <p:cNvPr id="6" name="Rectangle 5"/>
          <p:cNvSpPr/>
          <p:nvPr/>
        </p:nvSpPr>
        <p:spPr bwMode="auto">
          <a:xfrm>
            <a:off x="-228600" y="0"/>
            <a:ext cx="10668000" cy="6858000"/>
          </a:xfrm>
          <a:prstGeom prst="rect">
            <a:avLst/>
          </a:prstGeom>
          <a:solidFill>
            <a:srgbClr val="F2F2F2">
              <a:alpha val="60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Rectangle 1026"/>
          <p:cNvSpPr txBox="1">
            <a:spLocks noChangeArrowheads="1"/>
          </p:cNvSpPr>
          <p:nvPr/>
        </p:nvSpPr>
        <p:spPr>
          <a:xfrm>
            <a:off x="533400" y="569728"/>
            <a:ext cx="7753350" cy="533400"/>
          </a:xfrm>
          <a:prstGeom prst="rect">
            <a:avLst/>
          </a:prstGeom>
          <a:solidFill>
            <a:srgbClr val="FFFFFF">
              <a:alpha val="60000"/>
            </a:srgbClr>
          </a:solidFill>
        </p:spPr>
        <p:style>
          <a:lnRef idx="2">
            <a:schemeClr val="dk1"/>
          </a:lnRef>
          <a:fillRef idx="1">
            <a:schemeClr val="lt1"/>
          </a:fillRef>
          <a:effectRef idx="0">
            <a:schemeClr val="dk1"/>
          </a:effectRef>
          <a:fontRef idx="minor">
            <a:schemeClr val="dk1"/>
          </a:fontRef>
        </p:style>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u="none" strike="noStrike" kern="0" cap="none" spc="0" normalizeH="0" baseline="0" noProof="0" dirty="0" smtClean="0">
                <a:ln>
                  <a:noFill/>
                </a:ln>
                <a:uLnTx/>
                <a:uFillTx/>
                <a:latin typeface="Times New Roman" panose="02020603050405020304" pitchFamily="18" charset="0"/>
                <a:ea typeface="+mj-ea"/>
                <a:cs typeface="Times New Roman" panose="02020603050405020304" pitchFamily="18" charset="0"/>
              </a:rPr>
              <a:t>Ben Graham and Mr. Market Continued:</a:t>
            </a:r>
          </a:p>
        </p:txBody>
      </p:sp>
      <p:sp>
        <p:nvSpPr>
          <p:cNvPr id="8" name="Rectangle 1027"/>
          <p:cNvSpPr txBox="1">
            <a:spLocks noChangeArrowheads="1"/>
          </p:cNvSpPr>
          <p:nvPr/>
        </p:nvSpPr>
        <p:spPr>
          <a:xfrm>
            <a:off x="0" y="1447800"/>
            <a:ext cx="8915400" cy="5257800"/>
          </a:xfrm>
          <a:prstGeom prst="rect">
            <a:avLst/>
          </a:prstGeom>
          <a:solidFill>
            <a:srgbClr val="FFFFFF">
              <a:alpha val="60000"/>
            </a:srgbClr>
          </a:solidFill>
        </p:spPr>
        <p:style>
          <a:lnRef idx="2">
            <a:schemeClr val="dk1"/>
          </a:lnRef>
          <a:fillRef idx="1">
            <a:schemeClr val="lt1"/>
          </a:fillRef>
          <a:effectRef idx="0">
            <a:schemeClr val="dk1"/>
          </a:effectRef>
          <a:fontRef idx="minor">
            <a:schemeClr val="dk1"/>
          </a:fontRef>
        </p:style>
        <p:txBody>
          <a:bodyPr lIns="92075" tIns="46038" rIns="92075" bIns="46038"/>
          <a:lstStyle/>
          <a:p>
            <a:pPr marL="342900" marR="0" lvl="0" indent="-342900" algn="just" defTabSz="914400" rtl="0" eaLnBrk="1" fontAlgn="base" latinLnBrk="0" hangingPunct="1">
              <a:lnSpc>
                <a:spcPct val="90000"/>
              </a:lnSpc>
              <a:spcBef>
                <a:spcPct val="20000"/>
              </a:spcBef>
              <a:spcAft>
                <a:spcPct val="0"/>
              </a:spcAft>
              <a:buClr>
                <a:schemeClr val="folHlink"/>
              </a:buClr>
              <a:buSzPct val="60000"/>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Mr. Market has another endearing characteristic:  He doesn’t mind being ignored.  If his quotation is uninteresting to you today, he will be back with a new one tomorrow.  Transactions are strictly at your option.  Under these conditions, the more manic-depressive his behavior, the better for you.</a:t>
            </a:r>
          </a:p>
          <a:p>
            <a:pPr marL="342900" marR="0" lvl="0" indent="-342900" algn="just"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But, like Cinderella at the ball, you must heed one warning or everything will turn into pumpkins and mice:  Mr. Market is there to serve you, not to guide you.  It is his pocketbook, not his wisdom, that you will find useful.  If he shows up someday in a particularly foolish mood, you are free to either ignore him or to take advantage of him, but it will be disastrous if you fall under his influence.  Indeed, if you aren’t certain that you understand and can value your business far better than Mr. Market, you don’t belong in the game.  As they say in poker, “If you’ve been in the game 30 minutes and you don’t know who the patsy is, </a:t>
            </a:r>
            <a:r>
              <a:rPr kumimoji="0" lang="en-US" sz="2400" b="1" i="1" u="none" strike="noStrike" kern="0" cap="none" spc="0" normalizeH="0" baseline="0" noProof="0" dirty="0" smtClean="0">
                <a:ln>
                  <a:noFill/>
                </a:ln>
                <a:solidFill>
                  <a:schemeClr val="hlink"/>
                </a:solidFill>
                <a:effectLst/>
                <a:uLnTx/>
                <a:uFillTx/>
                <a:latin typeface="Times New Roman" panose="02020603050405020304" pitchFamily="18" charset="0"/>
                <a:cs typeface="Times New Roman" panose="02020603050405020304" pitchFamily="18" charset="0"/>
              </a:rPr>
              <a:t>you’re  </a:t>
            </a:r>
            <a:r>
              <a:rPr kumimoji="0" lang="en-US" sz="2400" b="0"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the patsy.”</a:t>
            </a:r>
          </a:p>
        </p:txBody>
      </p:sp>
    </p:spTree>
    <p:extLst>
      <p:ext uri="{BB962C8B-B14F-4D97-AF65-F5344CB8AC3E}">
        <p14:creationId xmlns:p14="http://schemas.microsoft.com/office/powerpoint/2010/main" xmlns="" val="4057860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4275</TotalTime>
  <Words>3796</Words>
  <Application>Microsoft Office PowerPoint</Application>
  <PresentationFormat>On-screen Show (4:3)</PresentationFormat>
  <Paragraphs>1153</Paragraphs>
  <Slides>64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Kuhle</dc:creator>
  <cp:lastModifiedBy>kuhlejl</cp:lastModifiedBy>
  <cp:revision>88</cp:revision>
  <dcterms:created xsi:type="dcterms:W3CDTF">2015-06-18T17:40:13Z</dcterms:created>
  <dcterms:modified xsi:type="dcterms:W3CDTF">2015-10-21T17:35:14Z</dcterms:modified>
</cp:coreProperties>
</file>