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7" r:id="rId18"/>
    <p:sldId id="280" r:id="rId19"/>
    <p:sldId id="279" r:id="rId20"/>
    <p:sldId id="278"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FFCC00"/>
    <a:srgbClr val="00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40" autoAdjust="0"/>
    <p:restoredTop sz="90929"/>
  </p:normalViewPr>
  <p:slideViewPr>
    <p:cSldViewPr>
      <p:cViewPr>
        <p:scale>
          <a:sx n="100" d="100"/>
          <a:sy n="100" d="100"/>
        </p:scale>
        <p:origin x="-420"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DF09F26-8EE2-4159-8B1C-8BEE7ADBAB7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F1488-83D1-44A6-9063-A39BE3A8D895}" type="slidenum">
              <a:rPr lang="en-US"/>
              <a:pPr/>
              <a:t>1</a:t>
            </a:fld>
            <a:endParaRPr lang="en-US"/>
          </a:p>
        </p:txBody>
      </p:sp>
      <p:sp>
        <p:nvSpPr>
          <p:cNvPr id="69634"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69635"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E41C6F-C142-471A-BBBC-D8AF3F2E4464}" type="slidenum">
              <a:rPr lang="en-US"/>
              <a:pPr/>
              <a:t>10</a:t>
            </a:fld>
            <a:endParaRPr lang="en-US"/>
          </a:p>
        </p:txBody>
      </p:sp>
      <p:sp>
        <p:nvSpPr>
          <p:cNvPr id="79874"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79875"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5E1CD-1127-48BD-BA86-E7B8C884EA97}" type="slidenum">
              <a:rPr lang="en-US"/>
              <a:pPr/>
              <a:t>11</a:t>
            </a:fld>
            <a:endParaRPr lang="en-US"/>
          </a:p>
        </p:txBody>
      </p:sp>
      <p:sp>
        <p:nvSpPr>
          <p:cNvPr id="81922"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1923"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414FE2-2ED1-4D04-AA51-FFA51609C422}" type="slidenum">
              <a:rPr lang="en-US"/>
              <a:pPr/>
              <a:t>12</a:t>
            </a:fld>
            <a:endParaRPr lang="en-US"/>
          </a:p>
        </p:txBody>
      </p:sp>
      <p:sp>
        <p:nvSpPr>
          <p:cNvPr id="83970"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3971"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335ABC-D667-498E-B71C-C335A390AFB3}" type="slidenum">
              <a:rPr lang="en-US"/>
              <a:pPr/>
              <a:t>13</a:t>
            </a:fld>
            <a:endParaRPr lang="en-US"/>
          </a:p>
        </p:txBody>
      </p:sp>
      <p:sp>
        <p:nvSpPr>
          <p:cNvPr id="88066"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8067"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29E1BC-6002-4C14-9E91-18A90BFC3BC3}" type="slidenum">
              <a:rPr lang="en-US"/>
              <a:pPr/>
              <a:t>14</a:t>
            </a:fld>
            <a:endParaRPr lang="en-US"/>
          </a:p>
        </p:txBody>
      </p:sp>
      <p:sp>
        <p:nvSpPr>
          <p:cNvPr id="90114"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0115"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30159E-1144-4881-9A3B-5138C060E90B}" type="slidenum">
              <a:rPr lang="en-US"/>
              <a:pPr/>
              <a:t>15</a:t>
            </a:fld>
            <a:endParaRPr lang="en-US"/>
          </a:p>
        </p:txBody>
      </p:sp>
      <p:sp>
        <p:nvSpPr>
          <p:cNvPr id="92162"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2163"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49A541-B48B-4EC2-A5DC-0F5F452692D3}" type="slidenum">
              <a:rPr lang="en-US"/>
              <a:pPr/>
              <a:t>16</a:t>
            </a:fld>
            <a:endParaRPr lang="en-US"/>
          </a:p>
        </p:txBody>
      </p:sp>
      <p:sp>
        <p:nvSpPr>
          <p:cNvPr id="94210"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4211"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D8AC9-7703-4BF4-9CC4-3A1B0EB71C59}" type="slidenum">
              <a:rPr lang="en-US"/>
              <a:pPr/>
              <a:t>20</a:t>
            </a:fld>
            <a:endParaRPr lang="en-US"/>
          </a:p>
        </p:txBody>
      </p:sp>
      <p:sp>
        <p:nvSpPr>
          <p:cNvPr id="103426"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03427" name="Rectangle 3"/>
          <p:cNvSpPr>
            <a:spLocks noGrp="1" noChangeArrowheads="1"/>
          </p:cNvSpPr>
          <p:nvPr>
            <p:ph type="body" idx="1"/>
          </p:nvPr>
        </p:nvSpPr>
        <p:spPr>
          <a:ln/>
        </p:spPr>
        <p:txBody>
          <a:bodyPr lIns="92075" tIns="46038" rIns="92075" bIns="46038"/>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51EF7-A33E-4B13-8747-C329BEBF639F}" type="datetimeFigureOut">
              <a:rPr lang="en-US" smtClean="0"/>
              <a:pPr/>
              <a:t>12/19/2010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F291-6DF0-45E5-8317-A99F4DCD37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51EF7-A33E-4B13-8747-C329BEBF639F}" type="datetimeFigureOut">
              <a:rPr lang="en-US" smtClean="0"/>
              <a:pPr/>
              <a:t>12/19/2010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AF291-6DF0-45E5-8317-A99F4DCD37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nvestopedia.com/terms/p/public.as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WordArt 4"/>
          <p:cNvSpPr>
            <a:spLocks noChangeArrowheads="1" noChangeShapeType="1" noTextEdit="1"/>
          </p:cNvSpPr>
          <p:nvPr/>
        </p:nvSpPr>
        <p:spPr bwMode="auto">
          <a:xfrm>
            <a:off x="1447800" y="2362200"/>
            <a:ext cx="6553200" cy="1524000"/>
          </a:xfrm>
          <a:prstGeom prst="rect">
            <a:avLst/>
          </a:prstGeom>
        </p:spPr>
        <p:txBody>
          <a:bodyPr wrap="none" fromWordArt="1">
            <a:prstTxWarp prst="textPlain">
              <a:avLst>
                <a:gd name="adj" fmla="val 50000"/>
              </a:avLst>
            </a:prstTxWarp>
          </a:bodyPr>
          <a:lstStyle/>
          <a:p>
            <a:pPr algn="ctr"/>
            <a:r>
              <a:rPr lang="en-US" sz="3600" kern="10" dirty="0">
                <a:ln w="12700">
                  <a:solidFill>
                    <a:srgbClr val="EAEAEA"/>
                  </a:solidFill>
                  <a:round/>
                  <a:headEnd type="none" w="sm" len="sm"/>
                  <a:tailEnd type="none" w="sm" len="sm"/>
                </a:ln>
                <a:latin typeface="Arial Black"/>
              </a:rPr>
              <a:t>Types of Debt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371600" y="762000"/>
            <a:ext cx="6324600" cy="762000"/>
          </a:xfrm>
          <a:noFill/>
          <a:ln/>
          <a:effectLst/>
        </p:spPr>
        <p:txBody>
          <a:bodyPr lIns="92075" tIns="46038" rIns="92075" bIns="46038">
            <a:normAutofit fontScale="90000"/>
          </a:bodyPr>
          <a:lstStyle/>
          <a:p>
            <a:pPr algn="ctr"/>
            <a:r>
              <a:rPr lang="en-US" dirty="0"/>
              <a:t>  </a:t>
            </a:r>
            <a:r>
              <a:rPr lang="en-US" sz="3600" b="1" i="1" u="sng" dirty="0"/>
              <a:t>Short and Long-Term Federal Government Securities</a:t>
            </a:r>
          </a:p>
        </p:txBody>
      </p:sp>
      <p:sp>
        <p:nvSpPr>
          <p:cNvPr id="78851" name="Rectangle 3"/>
          <p:cNvSpPr>
            <a:spLocks noGrp="1" noChangeArrowheads="1"/>
          </p:cNvSpPr>
          <p:nvPr>
            <p:ph idx="1"/>
          </p:nvPr>
        </p:nvSpPr>
        <p:spPr>
          <a:xfrm>
            <a:off x="990600" y="2286000"/>
            <a:ext cx="7772400" cy="3276600"/>
          </a:xfrm>
          <a:noFill/>
          <a:ln/>
        </p:spPr>
        <p:txBody>
          <a:bodyPr lIns="92075" tIns="46038" rIns="92075" bIns="46038"/>
          <a:lstStyle/>
          <a:p>
            <a:r>
              <a:rPr lang="en-US" dirty="0"/>
              <a:t>A.  Treasury Bills		Short</a:t>
            </a:r>
          </a:p>
          <a:p>
            <a:r>
              <a:rPr lang="en-US" dirty="0"/>
              <a:t>B.  CD’s				Short</a:t>
            </a:r>
          </a:p>
          <a:p>
            <a:r>
              <a:rPr lang="en-US" dirty="0"/>
              <a:t>C.  Treasury Notes		Medium</a:t>
            </a:r>
          </a:p>
          <a:p>
            <a:r>
              <a:rPr lang="en-US" dirty="0"/>
              <a:t>D.  Treasury Bonds		Long</a:t>
            </a:r>
          </a:p>
          <a:p>
            <a:r>
              <a:rPr lang="en-US" dirty="0"/>
              <a:t>E.  US Savings Bonds	</a:t>
            </a:r>
            <a:r>
              <a:rPr lang="en-US" dirty="0" smtClean="0"/>
              <a:t>Long</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447800" y="533400"/>
            <a:ext cx="6324600" cy="990600"/>
          </a:xfrm>
          <a:noFill/>
          <a:ln/>
          <a:effectLst/>
        </p:spPr>
        <p:txBody>
          <a:bodyPr lIns="92075" tIns="46038" rIns="92075" bIns="46038">
            <a:normAutofit fontScale="90000"/>
          </a:bodyPr>
          <a:lstStyle/>
          <a:p>
            <a:pPr algn="ctr"/>
            <a:r>
              <a:rPr lang="en-US" dirty="0"/>
              <a:t>  </a:t>
            </a:r>
            <a:r>
              <a:rPr lang="en-US" sz="3600" b="1" i="1" u="sng" dirty="0"/>
              <a:t>Short and Long-Term Corporate Securities</a:t>
            </a:r>
          </a:p>
        </p:txBody>
      </p:sp>
      <p:sp>
        <p:nvSpPr>
          <p:cNvPr id="80899" name="Rectangle 3"/>
          <p:cNvSpPr>
            <a:spLocks noGrp="1" noChangeArrowheads="1"/>
          </p:cNvSpPr>
          <p:nvPr>
            <p:ph idx="1"/>
          </p:nvPr>
        </p:nvSpPr>
        <p:spPr>
          <a:xfrm>
            <a:off x="1066800" y="1828800"/>
            <a:ext cx="7086600" cy="4114800"/>
          </a:xfrm>
          <a:solidFill>
            <a:schemeClr val="bg1">
              <a:lumMod val="95000"/>
            </a:schemeClr>
          </a:solidFill>
          <a:ln/>
        </p:spPr>
        <p:txBody>
          <a:bodyPr lIns="92075" tIns="46038" rIns="92075" bIns="46038"/>
          <a:lstStyle/>
          <a:p>
            <a:pPr>
              <a:buFontTx/>
              <a:buNone/>
            </a:pPr>
            <a:r>
              <a:rPr lang="en-US" sz="2400" dirty="0"/>
              <a:t>A.  Negotiable CD’s			Short</a:t>
            </a:r>
          </a:p>
          <a:p>
            <a:pPr>
              <a:buFontTx/>
              <a:buNone/>
            </a:pPr>
            <a:r>
              <a:rPr lang="en-US" sz="2400" dirty="0"/>
              <a:t>B.  Bankers’ Acceptances		Short</a:t>
            </a:r>
          </a:p>
          <a:p>
            <a:pPr>
              <a:buFontTx/>
              <a:buNone/>
            </a:pPr>
            <a:r>
              <a:rPr lang="en-US" sz="2400" dirty="0"/>
              <a:t>C.  B Commercial Paper		</a:t>
            </a:r>
            <a:r>
              <a:rPr lang="en-US" sz="2400" dirty="0" smtClean="0"/>
              <a:t>Short</a:t>
            </a:r>
            <a:endParaRPr lang="en-US" sz="2400" dirty="0"/>
          </a:p>
          <a:p>
            <a:pPr>
              <a:buFontTx/>
              <a:buNone/>
            </a:pPr>
            <a:r>
              <a:rPr lang="en-US" sz="2400" dirty="0"/>
              <a:t>D.  Eurodollar Loans			Short</a:t>
            </a:r>
          </a:p>
          <a:p>
            <a:pPr>
              <a:buFontTx/>
              <a:buNone/>
            </a:pPr>
            <a:r>
              <a:rPr lang="en-US" sz="2400" dirty="0"/>
              <a:t>E.  Mortgage Bonds			Long</a:t>
            </a:r>
          </a:p>
          <a:p>
            <a:pPr>
              <a:buFontTx/>
              <a:buNone/>
            </a:pPr>
            <a:r>
              <a:rPr lang="en-US" sz="2400" dirty="0"/>
              <a:t>F.  Collateral Trust Bonds 		Long</a:t>
            </a:r>
          </a:p>
          <a:p>
            <a:pPr>
              <a:buFontTx/>
              <a:buNone/>
            </a:pPr>
            <a:r>
              <a:rPr lang="en-US" sz="2400" dirty="0"/>
              <a:t>G.  Debenture Bonds			Long</a:t>
            </a:r>
          </a:p>
          <a:p>
            <a:pPr>
              <a:buFontTx/>
              <a:buNone/>
            </a:pPr>
            <a:r>
              <a:rPr lang="en-US" sz="2400" dirty="0"/>
              <a:t>H.  Subordinated Debentures		Long</a:t>
            </a:r>
          </a:p>
          <a:p>
            <a:pPr>
              <a:buFontTx/>
              <a:buNone/>
            </a:pPr>
            <a:r>
              <a:rPr lang="en-US" sz="2400" dirty="0"/>
              <a:t>I.  Convertible Debentures		Medium</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828800" y="533400"/>
            <a:ext cx="5791200" cy="1066800"/>
          </a:xfrm>
          <a:noFill/>
          <a:ln/>
          <a:effectLst/>
        </p:spPr>
        <p:txBody>
          <a:bodyPr lIns="92075" tIns="46038" rIns="92075" bIns="46038">
            <a:normAutofit fontScale="90000"/>
          </a:bodyPr>
          <a:lstStyle/>
          <a:p>
            <a:pPr algn="ctr"/>
            <a:r>
              <a:rPr lang="en-US" dirty="0"/>
              <a:t> </a:t>
            </a:r>
            <a:r>
              <a:rPr lang="en-US" sz="3600" b="1" i="1" u="sng" dirty="0"/>
              <a:t>Long-Term State and Local Government Securities</a:t>
            </a:r>
          </a:p>
        </p:txBody>
      </p:sp>
      <p:sp>
        <p:nvSpPr>
          <p:cNvPr id="82947" name="Rectangle 3"/>
          <p:cNvSpPr>
            <a:spLocks noGrp="1" noChangeArrowheads="1"/>
          </p:cNvSpPr>
          <p:nvPr>
            <p:ph idx="1"/>
          </p:nvPr>
        </p:nvSpPr>
        <p:spPr>
          <a:xfrm>
            <a:off x="762000" y="1905000"/>
            <a:ext cx="7772400" cy="4114800"/>
          </a:xfrm>
          <a:solidFill>
            <a:schemeClr val="bg1">
              <a:lumMod val="95000"/>
            </a:schemeClr>
          </a:solidFill>
          <a:ln/>
        </p:spPr>
        <p:txBody>
          <a:bodyPr lIns="92075" tIns="46038" rIns="92075" bIns="46038"/>
          <a:lstStyle/>
          <a:p>
            <a:pPr>
              <a:lnSpc>
                <a:spcPct val="90000"/>
              </a:lnSpc>
            </a:pPr>
            <a:r>
              <a:rPr lang="en-US" dirty="0"/>
              <a:t>A.  General Obligation Bonds Long</a:t>
            </a:r>
          </a:p>
          <a:p>
            <a:pPr lvl="1">
              <a:lnSpc>
                <a:spcPct val="90000"/>
              </a:lnSpc>
            </a:pPr>
            <a:r>
              <a:rPr lang="en-US" sz="2400" dirty="0"/>
              <a:t>Largest category of municipal bonds</a:t>
            </a:r>
          </a:p>
          <a:p>
            <a:pPr lvl="1">
              <a:lnSpc>
                <a:spcPct val="90000"/>
              </a:lnSpc>
            </a:pPr>
            <a:r>
              <a:rPr lang="en-US" sz="2400" dirty="0"/>
              <a:t>Secured by the full faith, credit, and taxing power of the issuing municipality  </a:t>
            </a:r>
          </a:p>
          <a:p>
            <a:pPr lvl="1">
              <a:lnSpc>
                <a:spcPct val="90000"/>
              </a:lnSpc>
            </a:pPr>
            <a:r>
              <a:rPr lang="en-US" sz="2400" dirty="0"/>
              <a:t>Payable from unlimited ad valorem taxes on all taxable property</a:t>
            </a:r>
          </a:p>
          <a:p>
            <a:pPr>
              <a:lnSpc>
                <a:spcPct val="90000"/>
              </a:lnSpc>
            </a:pPr>
            <a:r>
              <a:rPr lang="en-US" dirty="0"/>
              <a:t>B.  Limited Obligation Bonds Long</a:t>
            </a:r>
          </a:p>
          <a:p>
            <a:pPr lvl="1">
              <a:lnSpc>
                <a:spcPct val="90000"/>
              </a:lnSpc>
            </a:pPr>
            <a:r>
              <a:rPr lang="en-US" sz="2400" dirty="0"/>
              <a:t>Principal and interest are payable solely from the revenues produced by the project they are intended to finance</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447800" y="762000"/>
            <a:ext cx="6324600" cy="1143000"/>
          </a:xfrm>
          <a:noFill/>
          <a:ln/>
          <a:effectLst/>
        </p:spPr>
        <p:txBody>
          <a:bodyPr lIns="92075" tIns="46038" rIns="92075" bIns="46038">
            <a:normAutofit fontScale="90000"/>
          </a:bodyPr>
          <a:lstStyle/>
          <a:p>
            <a:pPr algn="ctr"/>
            <a:r>
              <a:rPr lang="en-US" dirty="0"/>
              <a:t>  </a:t>
            </a:r>
            <a:r>
              <a:rPr lang="en-US" b="1" i="1" u="sng" dirty="0"/>
              <a:t>The Determinants of Bond Quality Ratings</a:t>
            </a:r>
          </a:p>
        </p:txBody>
      </p:sp>
      <p:sp>
        <p:nvSpPr>
          <p:cNvPr id="87043" name="Rectangle 3"/>
          <p:cNvSpPr>
            <a:spLocks noGrp="1" noChangeArrowheads="1"/>
          </p:cNvSpPr>
          <p:nvPr>
            <p:ph idx="1"/>
          </p:nvPr>
        </p:nvSpPr>
        <p:spPr>
          <a:xfrm>
            <a:off x="914400" y="2438400"/>
            <a:ext cx="7620000" cy="3200400"/>
          </a:xfrm>
          <a:noFill/>
          <a:ln/>
        </p:spPr>
        <p:txBody>
          <a:bodyPr lIns="92075" tIns="46038" rIns="92075" bIns="46038"/>
          <a:lstStyle/>
          <a:p>
            <a:r>
              <a:rPr lang="en-US"/>
              <a:t>A.  Earnings can be:</a:t>
            </a:r>
          </a:p>
          <a:p>
            <a:pPr lvl="1"/>
            <a:r>
              <a:rPr lang="en-US"/>
              <a:t>1.  Stable (Paper Industry)</a:t>
            </a:r>
          </a:p>
          <a:p>
            <a:pPr lvl="1"/>
            <a:r>
              <a:rPr lang="en-US"/>
              <a:t>2.  Seasonal (Farming Industry)</a:t>
            </a:r>
          </a:p>
          <a:p>
            <a:pPr lvl="1"/>
            <a:r>
              <a:rPr lang="en-US"/>
              <a:t>3.  Cyclical (Housing)</a:t>
            </a:r>
          </a:p>
          <a:p>
            <a:pPr lvl="1"/>
            <a:r>
              <a:rPr lang="en-US"/>
              <a:t>4.  Erratic (A firm with a few large customers)</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524000" y="914400"/>
            <a:ext cx="5867400" cy="1219200"/>
          </a:xfrm>
          <a:noFill/>
          <a:ln/>
          <a:effectLst/>
        </p:spPr>
        <p:txBody>
          <a:bodyPr lIns="92075" tIns="46038" rIns="92075" bIns="46038">
            <a:normAutofit fontScale="90000"/>
          </a:bodyPr>
          <a:lstStyle/>
          <a:p>
            <a:pPr algn="ctr"/>
            <a:r>
              <a:rPr lang="en-US" b="1" i="1" u="sng" dirty="0"/>
              <a:t>Riskiness of Bond Issuer’s Earnings</a:t>
            </a:r>
          </a:p>
        </p:txBody>
      </p:sp>
      <p:sp>
        <p:nvSpPr>
          <p:cNvPr id="89091" name="Rectangle 3"/>
          <p:cNvSpPr>
            <a:spLocks noGrp="1" noChangeArrowheads="1"/>
          </p:cNvSpPr>
          <p:nvPr>
            <p:ph idx="1"/>
          </p:nvPr>
        </p:nvSpPr>
        <p:spPr>
          <a:xfrm>
            <a:off x="914400" y="2819400"/>
            <a:ext cx="7620000" cy="3352800"/>
          </a:xfrm>
          <a:noFill/>
          <a:ln/>
        </p:spPr>
        <p:txBody>
          <a:bodyPr lIns="92075" tIns="46038" rIns="92075" bIns="46038">
            <a:normAutofit fontScale="92500" lnSpcReduction="10000"/>
          </a:bodyPr>
          <a:lstStyle/>
          <a:p>
            <a:pPr>
              <a:lnSpc>
                <a:spcPct val="90000"/>
              </a:lnSpc>
              <a:buFontTx/>
              <a:buNone/>
            </a:pPr>
            <a:r>
              <a:rPr lang="en-US" sz="2800"/>
              <a:t> 				    (EBIT)</a:t>
            </a:r>
            <a:br>
              <a:rPr lang="en-US" sz="2800"/>
            </a:br>
            <a:r>
              <a:rPr lang="en-US" sz="2800"/>
              <a:t>TIE   =	</a:t>
            </a:r>
            <a:r>
              <a:rPr lang="en-US" sz="2800" u="sng"/>
              <a:t>Income for Bond Servicing</a:t>
            </a:r>
            <a:br>
              <a:rPr lang="en-US" sz="2800" u="sng"/>
            </a:br>
            <a:r>
              <a:rPr lang="en-US" sz="2800"/>
              <a:t> 		  Total Interest Payments</a:t>
            </a:r>
          </a:p>
          <a:p>
            <a:pPr>
              <a:lnSpc>
                <a:spcPct val="90000"/>
              </a:lnSpc>
              <a:buFontTx/>
              <a:buNone/>
            </a:pPr>
            <a:endParaRPr lang="en-US" sz="2800"/>
          </a:p>
          <a:p>
            <a:pPr>
              <a:lnSpc>
                <a:spcPct val="90000"/>
              </a:lnSpc>
              <a:buFontTx/>
              <a:buNone/>
            </a:pPr>
            <a:r>
              <a:rPr lang="en-US" sz="2800"/>
              <a:t>   The TIE ratio measures the ability to “cover” the fixed annual interest </a:t>
            </a:r>
          </a:p>
          <a:p>
            <a:pPr>
              <a:lnSpc>
                <a:spcPct val="90000"/>
              </a:lnSpc>
              <a:buFontTx/>
              <a:buNone/>
            </a:pPr>
            <a:r>
              <a:rPr lang="en-US" sz="2800"/>
              <a:t>    payments.</a:t>
            </a:r>
          </a:p>
          <a:p>
            <a:pPr>
              <a:lnSpc>
                <a:spcPct val="90000"/>
              </a:lnSpc>
              <a:buFontTx/>
              <a:buNone/>
            </a:pPr>
            <a:endParaRPr lang="en-US" sz="2800"/>
          </a:p>
          <a:p>
            <a:pPr>
              <a:lnSpc>
                <a:spcPct val="90000"/>
              </a:lnSpc>
              <a:buFontTx/>
              <a:buNone/>
            </a:pPr>
            <a:r>
              <a:rPr lang="en-US" sz="2800"/>
              <a:t>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447800" y="609600"/>
            <a:ext cx="6019800" cy="1066800"/>
          </a:xfrm>
          <a:noFill/>
          <a:ln/>
          <a:effectLst/>
        </p:spPr>
        <p:txBody>
          <a:bodyPr lIns="92075" tIns="46038" rIns="92075" bIns="46038">
            <a:normAutofit fontScale="90000"/>
          </a:bodyPr>
          <a:lstStyle/>
          <a:p>
            <a:pPr algn="ctr"/>
            <a:r>
              <a:rPr lang="en-US" dirty="0"/>
              <a:t>  </a:t>
            </a:r>
            <a:r>
              <a:rPr lang="en-US" b="1" i="1" u="sng" dirty="0"/>
              <a:t>The Determinants of Bond Quality Ratings</a:t>
            </a:r>
          </a:p>
        </p:txBody>
      </p:sp>
      <p:sp>
        <p:nvSpPr>
          <p:cNvPr id="91139" name="Rectangle 3"/>
          <p:cNvSpPr>
            <a:spLocks noGrp="1" noChangeArrowheads="1"/>
          </p:cNvSpPr>
          <p:nvPr>
            <p:ph idx="1"/>
          </p:nvPr>
        </p:nvSpPr>
        <p:spPr>
          <a:xfrm>
            <a:off x="990600" y="2209800"/>
            <a:ext cx="7772400" cy="3886200"/>
          </a:xfrm>
          <a:noFill/>
          <a:ln/>
        </p:spPr>
        <p:txBody>
          <a:bodyPr lIns="92075" tIns="46038" rIns="92075" bIns="46038"/>
          <a:lstStyle/>
          <a:p>
            <a:pPr>
              <a:lnSpc>
                <a:spcPct val="90000"/>
              </a:lnSpc>
            </a:pPr>
            <a:r>
              <a:rPr lang="en-US"/>
              <a:t>B.  Protective Legal Provisions in the Indenture</a:t>
            </a:r>
          </a:p>
          <a:p>
            <a:pPr lvl="1">
              <a:lnSpc>
                <a:spcPct val="90000"/>
              </a:lnSpc>
            </a:pPr>
            <a:r>
              <a:rPr lang="en-US"/>
              <a:t>1.  </a:t>
            </a:r>
            <a:r>
              <a:rPr lang="en-US" sz="2400"/>
              <a:t>Subordination</a:t>
            </a:r>
          </a:p>
          <a:p>
            <a:pPr lvl="1">
              <a:lnSpc>
                <a:spcPct val="90000"/>
              </a:lnSpc>
            </a:pPr>
            <a:r>
              <a:rPr lang="en-US" sz="2400"/>
              <a:t>2.  Call Provision</a:t>
            </a:r>
          </a:p>
          <a:p>
            <a:pPr lvl="1">
              <a:lnSpc>
                <a:spcPct val="90000"/>
              </a:lnSpc>
            </a:pPr>
            <a:r>
              <a:rPr lang="en-US" sz="2400"/>
              <a:t>3.  Sinking Fund Provision</a:t>
            </a:r>
          </a:p>
          <a:p>
            <a:pPr lvl="1">
              <a:lnSpc>
                <a:spcPct val="90000"/>
              </a:lnSpc>
            </a:pPr>
            <a:r>
              <a:rPr lang="en-US" sz="2400"/>
              <a:t>4.  Serial Bonds</a:t>
            </a:r>
          </a:p>
          <a:p>
            <a:pPr lvl="1">
              <a:lnSpc>
                <a:spcPct val="90000"/>
              </a:lnSpc>
            </a:pPr>
            <a:r>
              <a:rPr lang="en-US" sz="2400"/>
              <a:t>5.  Restrictions on Future Issues</a:t>
            </a:r>
          </a:p>
          <a:p>
            <a:pPr lvl="1">
              <a:lnSpc>
                <a:spcPct val="90000"/>
              </a:lnSpc>
            </a:pPr>
            <a:r>
              <a:rPr lang="en-US" sz="2400"/>
              <a:t>6.  Collateral</a:t>
            </a:r>
          </a:p>
          <a:p>
            <a:pPr lvl="1">
              <a:lnSpc>
                <a:spcPct val="90000"/>
              </a:lnSpc>
            </a:pPr>
            <a:r>
              <a:rPr lang="en-US" sz="2400"/>
              <a:t>7.  Convertibility (Sweetener)</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524000" y="609600"/>
            <a:ext cx="6324600" cy="1143000"/>
          </a:xfrm>
          <a:noFill/>
          <a:ln/>
          <a:effectLst/>
        </p:spPr>
        <p:txBody>
          <a:bodyPr lIns="92075" tIns="46038" rIns="92075" bIns="46038">
            <a:normAutofit fontScale="90000"/>
          </a:bodyPr>
          <a:lstStyle/>
          <a:p>
            <a:pPr algn="ctr"/>
            <a:r>
              <a:rPr lang="en-US" dirty="0"/>
              <a:t> </a:t>
            </a:r>
            <a:r>
              <a:rPr lang="en-US" b="1" i="1" u="sng" dirty="0"/>
              <a:t>Debt Securities Yield and Return</a:t>
            </a:r>
          </a:p>
        </p:txBody>
      </p:sp>
      <p:sp>
        <p:nvSpPr>
          <p:cNvPr id="93187" name="Rectangle 3"/>
          <p:cNvSpPr>
            <a:spLocks noGrp="1" noChangeArrowheads="1"/>
          </p:cNvSpPr>
          <p:nvPr>
            <p:ph idx="1"/>
          </p:nvPr>
        </p:nvSpPr>
        <p:spPr>
          <a:xfrm>
            <a:off x="1066800" y="2209800"/>
            <a:ext cx="7620000" cy="4267200"/>
          </a:xfrm>
          <a:noFill/>
          <a:ln/>
        </p:spPr>
        <p:txBody>
          <a:bodyPr lIns="92075" tIns="46038" rIns="92075" bIns="46038"/>
          <a:lstStyle/>
          <a:p>
            <a:r>
              <a:rPr lang="en-US"/>
              <a:t>  Four ways to measure investment </a:t>
            </a:r>
          </a:p>
          <a:p>
            <a:pPr>
              <a:buFontTx/>
              <a:buNone/>
            </a:pPr>
            <a:r>
              <a:rPr lang="en-US"/>
              <a:t>     performance</a:t>
            </a:r>
          </a:p>
          <a:p>
            <a:pPr lvl="1"/>
            <a:r>
              <a:rPr lang="en-US"/>
              <a:t>1.  Coupon Rate - this is a stated rate</a:t>
            </a:r>
          </a:p>
          <a:p>
            <a:pPr lvl="1">
              <a:buFontTx/>
              <a:buNone/>
            </a:pPr>
            <a:r>
              <a:rPr lang="en-US"/>
              <a:t>        and does not measure performance </a:t>
            </a:r>
          </a:p>
          <a:p>
            <a:pPr lvl="1">
              <a:buFontTx/>
              <a:buNone/>
            </a:pPr>
            <a:r>
              <a:rPr lang="en-US"/>
              <a:t>        per se</a:t>
            </a:r>
          </a:p>
          <a:p>
            <a:pPr lvl="1"/>
            <a:r>
              <a:rPr lang="en-US"/>
              <a:t>2.  Holding Period Return</a:t>
            </a:r>
          </a:p>
          <a:p>
            <a:pPr lvl="1"/>
            <a:r>
              <a:rPr lang="en-US"/>
              <a:t>3.  Current Yield</a:t>
            </a:r>
          </a:p>
          <a:p>
            <a:pPr lvl="1"/>
            <a:r>
              <a:rPr lang="en-US"/>
              <a:t>4.  Yield to Maturity</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14400" y="990600"/>
            <a:ext cx="7793038" cy="914400"/>
          </a:xfrm>
        </p:spPr>
        <p:txBody>
          <a:bodyPr/>
          <a:lstStyle/>
          <a:p>
            <a:pPr algn="ctr"/>
            <a:r>
              <a:rPr lang="en-US" b="1" i="1" u="sng" dirty="0"/>
              <a:t>Bond Terms</a:t>
            </a:r>
          </a:p>
        </p:txBody>
      </p:sp>
      <p:sp>
        <p:nvSpPr>
          <p:cNvPr id="101379" name="Rectangle 3"/>
          <p:cNvSpPr>
            <a:spLocks noGrp="1" noChangeArrowheads="1"/>
          </p:cNvSpPr>
          <p:nvPr>
            <p:ph idx="1"/>
          </p:nvPr>
        </p:nvSpPr>
        <p:spPr>
          <a:xfrm>
            <a:off x="990600" y="1981200"/>
            <a:ext cx="7162800" cy="3544888"/>
          </a:xfrm>
          <a:solidFill>
            <a:schemeClr val="bg1">
              <a:lumMod val="95000"/>
            </a:schemeClr>
          </a:solidFill>
        </p:spPr>
        <p:txBody>
          <a:bodyPr/>
          <a:lstStyle/>
          <a:p>
            <a:pPr>
              <a:buFontTx/>
              <a:buNone/>
            </a:pPr>
            <a:endParaRPr lang="en-US" sz="1600" b="0" dirty="0"/>
          </a:p>
          <a:p>
            <a:pPr>
              <a:buFontTx/>
              <a:buNone/>
            </a:pPr>
            <a:r>
              <a:rPr lang="en-US" sz="1600" dirty="0"/>
              <a:t>coupon rate		face value/par value		maturity date</a:t>
            </a:r>
          </a:p>
          <a:p>
            <a:pPr>
              <a:buFontTx/>
              <a:buNone/>
            </a:pPr>
            <a:r>
              <a:rPr lang="en-US" sz="1600" dirty="0"/>
              <a:t>fixed-income		principal			</a:t>
            </a:r>
            <a:r>
              <a:rPr lang="en-US" sz="1600" dirty="0" smtClean="0"/>
              <a:t>premium</a:t>
            </a:r>
            <a:endParaRPr lang="en-US" sz="1600" dirty="0"/>
          </a:p>
          <a:p>
            <a:pPr>
              <a:buFontTx/>
              <a:buNone/>
            </a:pPr>
            <a:r>
              <a:rPr lang="en-US" sz="1600" dirty="0"/>
              <a:t>discount			default risk		</a:t>
            </a:r>
            <a:r>
              <a:rPr lang="en-US" sz="1600" dirty="0" err="1" smtClean="0"/>
              <a:t>risk</a:t>
            </a:r>
            <a:r>
              <a:rPr lang="en-US" sz="1600" dirty="0" smtClean="0"/>
              <a:t>-free </a:t>
            </a:r>
            <a:r>
              <a:rPr lang="en-US" sz="1600" dirty="0"/>
              <a:t>asset</a:t>
            </a:r>
          </a:p>
          <a:p>
            <a:pPr>
              <a:buFontTx/>
              <a:buNone/>
            </a:pPr>
            <a:r>
              <a:rPr lang="en-US" sz="1600" dirty="0"/>
              <a:t>bond rating		blue-chip			</a:t>
            </a:r>
            <a:r>
              <a:rPr lang="en-US" sz="1600" dirty="0" smtClean="0"/>
              <a:t>junk </a:t>
            </a:r>
            <a:r>
              <a:rPr lang="en-US" sz="1600" dirty="0"/>
              <a:t>bond</a:t>
            </a:r>
          </a:p>
          <a:p>
            <a:pPr>
              <a:buFontTx/>
              <a:buNone/>
            </a:pPr>
            <a:r>
              <a:rPr lang="en-US" sz="1600" dirty="0"/>
              <a:t>current yield		YTM			</a:t>
            </a:r>
            <a:r>
              <a:rPr lang="en-US" sz="1600" dirty="0" err="1" smtClean="0"/>
              <a:t>Gov’t</a:t>
            </a:r>
            <a:r>
              <a:rPr lang="en-US" sz="1600" dirty="0" smtClean="0"/>
              <a:t> </a:t>
            </a:r>
            <a:r>
              <a:rPr lang="en-US" sz="1600" dirty="0"/>
              <a:t>T-bills</a:t>
            </a:r>
          </a:p>
          <a:p>
            <a:pPr>
              <a:buFontTx/>
              <a:buNone/>
            </a:pPr>
            <a:r>
              <a:rPr lang="en-US" sz="1600" dirty="0"/>
              <a:t>gov’t. T-notes		Gov’t. T-bonds		</a:t>
            </a:r>
            <a:r>
              <a:rPr lang="en-US" sz="1600" dirty="0" err="1" smtClean="0"/>
              <a:t>muni</a:t>
            </a:r>
            <a:r>
              <a:rPr lang="en-US" sz="1600" dirty="0" smtClean="0"/>
              <a:t> </a:t>
            </a:r>
            <a:r>
              <a:rPr lang="en-US" sz="1600" dirty="0"/>
              <a:t>bonds</a:t>
            </a:r>
          </a:p>
          <a:p>
            <a:pPr>
              <a:buFontTx/>
              <a:buNone/>
            </a:pPr>
            <a:r>
              <a:rPr lang="en-US" sz="1600" dirty="0"/>
              <a:t>callable bonds		convertible bonds		</a:t>
            </a:r>
            <a:r>
              <a:rPr lang="en-US" sz="1600" dirty="0" smtClean="0"/>
              <a:t>zero-coupon</a:t>
            </a:r>
            <a:endParaRPr lang="en-US" sz="1600" dirty="0"/>
          </a:p>
          <a:p>
            <a:pPr>
              <a:buFontTx/>
              <a:buNone/>
            </a:pPr>
            <a:r>
              <a:rPr lang="en-US" sz="1600" dirty="0"/>
              <a:t>bond ETF		</a:t>
            </a:r>
            <a:r>
              <a:rPr lang="en-US" sz="1600" dirty="0" smtClean="0"/>
              <a:t>	credit </a:t>
            </a:r>
            <a:r>
              <a:rPr lang="en-US" sz="1600" dirty="0"/>
              <a:t>quality		</a:t>
            </a:r>
            <a:r>
              <a:rPr lang="en-US" sz="1600" dirty="0" smtClean="0"/>
              <a:t>yield-to-call</a:t>
            </a:r>
            <a:endParaRPr lang="en-US" sz="1600" dirty="0"/>
          </a:p>
          <a:p>
            <a:pPr>
              <a:buFontTx/>
              <a:buNone/>
            </a:pPr>
            <a:r>
              <a:rPr lang="en-US" sz="1600" dirty="0"/>
              <a:t>call protection		dirty price			clean price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rPr>
              <a:t/>
            </a:r>
            <a:br>
              <a:rPr kumimoji="0" lang="en-US" sz="900" b="0" i="0" u="none" strike="noStrike" cap="none" normalizeH="0" baseline="0" smtClean="0">
                <a:ln>
                  <a:noFill/>
                </a:ln>
                <a:solidFill>
                  <a:schemeClr val="tx1"/>
                </a:solidFill>
                <a:effectLst/>
                <a:latin typeface="Times New Roman" pitchFamily="18" charset="0"/>
              </a:rPr>
            </a:br>
            <a:endParaRPr kumimoji="0" lang="en-US" sz="24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609600" y="1219200"/>
            <a:ext cx="7924800" cy="4770537"/>
          </a:xfrm>
          <a:prstGeom prst="rect">
            <a:avLst/>
          </a:prstGeom>
          <a:solidFill>
            <a:schemeClr val="bg1">
              <a:lumMod val="95000"/>
            </a:schemeClr>
          </a:solidFill>
        </p:spPr>
        <p:txBody>
          <a:bodyPr wrap="square" rtlCol="0">
            <a:spAutoFit/>
          </a:bodyPr>
          <a:lstStyle/>
          <a:p>
            <a:pPr>
              <a:buFont typeface="Arial" pitchFamily="34" charset="0"/>
              <a:buChar char="•"/>
            </a:pPr>
            <a:r>
              <a:rPr lang="en-US" sz="1600" b="1" dirty="0" smtClean="0"/>
              <a:t>Bonds are just like IOUs. Buying a bond means you are lending out your money. </a:t>
            </a:r>
          </a:p>
          <a:p>
            <a:pPr>
              <a:buFont typeface="Arial" pitchFamily="34" charset="0"/>
              <a:buChar char="•"/>
            </a:pPr>
            <a:r>
              <a:rPr lang="en-US" sz="1600" b="1" dirty="0" smtClean="0"/>
              <a:t>Bonds are also called fixed-income securities because the cash flow from them is fixed. </a:t>
            </a:r>
          </a:p>
          <a:p>
            <a:pPr>
              <a:buFont typeface="Arial" pitchFamily="34" charset="0"/>
              <a:buChar char="•"/>
            </a:pPr>
            <a:r>
              <a:rPr lang="en-US" sz="1600" b="1" dirty="0" smtClean="0"/>
              <a:t>Stocks are equity; bonds are debt. </a:t>
            </a:r>
          </a:p>
          <a:p>
            <a:pPr>
              <a:buFont typeface="Arial" pitchFamily="34" charset="0"/>
              <a:buChar char="•"/>
            </a:pPr>
            <a:r>
              <a:rPr lang="en-US" sz="1600" b="1" dirty="0" smtClean="0"/>
              <a:t>The key reason to purchase bonds is to diversify your portfolio. </a:t>
            </a:r>
          </a:p>
          <a:p>
            <a:pPr>
              <a:buFont typeface="Arial" pitchFamily="34" charset="0"/>
              <a:buChar char="•"/>
            </a:pPr>
            <a:r>
              <a:rPr lang="en-US" sz="1600" b="1" dirty="0" smtClean="0"/>
              <a:t>The issuers of bonds are governments and corporations. </a:t>
            </a:r>
          </a:p>
          <a:p>
            <a:pPr>
              <a:buFont typeface="Arial" pitchFamily="34" charset="0"/>
              <a:buChar char="•"/>
            </a:pPr>
            <a:r>
              <a:rPr lang="en-US" sz="1600" b="1" dirty="0" smtClean="0"/>
              <a:t>A bond is characterized by its face value, coupon rate, maturity and issuer. </a:t>
            </a:r>
          </a:p>
          <a:p>
            <a:pPr>
              <a:buFont typeface="Arial" pitchFamily="34" charset="0"/>
              <a:buChar char="•"/>
            </a:pPr>
            <a:r>
              <a:rPr lang="en-US" sz="1600" b="1" dirty="0" smtClean="0"/>
              <a:t>Yield is the rate of return you get on a bond. </a:t>
            </a:r>
          </a:p>
          <a:p>
            <a:pPr>
              <a:buFont typeface="Arial" pitchFamily="34" charset="0"/>
              <a:buChar char="•"/>
            </a:pPr>
            <a:r>
              <a:rPr lang="en-US" sz="1600" b="1" dirty="0" smtClean="0"/>
              <a:t>When price goes up, yield goes down, and vice versa. </a:t>
            </a:r>
          </a:p>
          <a:p>
            <a:pPr>
              <a:buFont typeface="Arial" pitchFamily="34" charset="0"/>
              <a:buChar char="•"/>
            </a:pPr>
            <a:r>
              <a:rPr lang="en-US" sz="1600" b="1" dirty="0" smtClean="0"/>
              <a:t>When interest rates rise, the price of bonds in the market falls, and vice versa. </a:t>
            </a:r>
          </a:p>
          <a:p>
            <a:pPr>
              <a:buFont typeface="Arial" pitchFamily="34" charset="0"/>
              <a:buChar char="•"/>
            </a:pPr>
            <a:r>
              <a:rPr lang="en-US" sz="1600" b="1" dirty="0" smtClean="0"/>
              <a:t>Bills, notes and bonds are all fixed-income securities classified by maturity. </a:t>
            </a:r>
          </a:p>
          <a:p>
            <a:pPr>
              <a:buFont typeface="Arial" pitchFamily="34" charset="0"/>
              <a:buChar char="•"/>
            </a:pPr>
            <a:r>
              <a:rPr lang="en-US" sz="1600" b="1" dirty="0" smtClean="0"/>
              <a:t>Government bonds are the safest bonds, followed by municipal bonds, and then </a:t>
            </a:r>
          </a:p>
          <a:p>
            <a:r>
              <a:rPr lang="en-US" sz="1600" b="1" dirty="0"/>
              <a:t> </a:t>
            </a:r>
            <a:r>
              <a:rPr lang="en-US" sz="1600" b="1" dirty="0" smtClean="0"/>
              <a:t> corporate bonds. </a:t>
            </a:r>
          </a:p>
          <a:p>
            <a:pPr>
              <a:buFont typeface="Arial" pitchFamily="34" charset="0"/>
              <a:buChar char="•"/>
            </a:pPr>
            <a:r>
              <a:rPr lang="en-US" sz="1600" b="1" dirty="0" smtClean="0"/>
              <a:t>Bonds are not risk free. It's always possible - especially in the case of corporate bonds –</a:t>
            </a:r>
          </a:p>
          <a:p>
            <a:r>
              <a:rPr lang="en-US" sz="1600" b="1" dirty="0"/>
              <a:t> </a:t>
            </a:r>
            <a:r>
              <a:rPr lang="en-US" sz="1600" b="1" dirty="0" smtClean="0"/>
              <a:t> for the borrower to default on the debt payments. </a:t>
            </a:r>
          </a:p>
          <a:p>
            <a:pPr>
              <a:buFont typeface="Arial" pitchFamily="34" charset="0"/>
              <a:buChar char="•"/>
            </a:pPr>
            <a:r>
              <a:rPr lang="en-US" sz="1600" b="1" dirty="0" smtClean="0"/>
              <a:t>High-risk/high-yield bonds are known as junk bonds. </a:t>
            </a:r>
          </a:p>
          <a:p>
            <a:pPr>
              <a:buFont typeface="Arial" pitchFamily="34" charset="0"/>
              <a:buChar char="•"/>
            </a:pPr>
            <a:r>
              <a:rPr lang="en-US" sz="1600" b="1" dirty="0" smtClean="0"/>
              <a:t>You can purchase most bonds through a brokerage or bank. If you are a U.S. citizen,</a:t>
            </a:r>
          </a:p>
          <a:p>
            <a:r>
              <a:rPr lang="en-US" sz="1600" b="1" dirty="0"/>
              <a:t> </a:t>
            </a:r>
            <a:r>
              <a:rPr lang="en-US" sz="1600" b="1" dirty="0" smtClean="0"/>
              <a:t> you can buy government bonds through </a:t>
            </a:r>
            <a:r>
              <a:rPr lang="en-US" sz="1600" b="1" dirty="0" err="1" smtClean="0"/>
              <a:t>TreasuryDirect</a:t>
            </a:r>
            <a:r>
              <a:rPr lang="en-US" sz="1600" b="1" dirty="0" smtClean="0"/>
              <a:t>. </a:t>
            </a:r>
          </a:p>
          <a:p>
            <a:pPr>
              <a:buFont typeface="Arial" pitchFamily="34" charset="0"/>
              <a:buChar char="•"/>
            </a:pPr>
            <a:r>
              <a:rPr lang="en-US" sz="1600" b="1" dirty="0" smtClean="0"/>
              <a:t>Often, brokers will not charge a commission to buy bonds but will mark up the price </a:t>
            </a:r>
          </a:p>
          <a:p>
            <a:r>
              <a:rPr lang="en-US" sz="1600" b="1" dirty="0"/>
              <a:t> </a:t>
            </a:r>
            <a:r>
              <a:rPr lang="en-US" sz="1600" b="1" dirty="0" smtClean="0"/>
              <a:t> instead.</a:t>
            </a:r>
          </a:p>
        </p:txBody>
      </p:sp>
      <p:sp>
        <p:nvSpPr>
          <p:cNvPr id="4" name="TextBox 3"/>
          <p:cNvSpPr txBox="1"/>
          <p:nvPr/>
        </p:nvSpPr>
        <p:spPr>
          <a:xfrm>
            <a:off x="2514600" y="304800"/>
            <a:ext cx="4572000" cy="707886"/>
          </a:xfrm>
          <a:prstGeom prst="rect">
            <a:avLst/>
          </a:prstGeom>
          <a:noFill/>
        </p:spPr>
        <p:txBody>
          <a:bodyPr wrap="square" rtlCol="0">
            <a:spAutoFit/>
          </a:bodyPr>
          <a:lstStyle/>
          <a:p>
            <a:pPr algn="ctr"/>
            <a:r>
              <a:rPr lang="en-US" sz="4000" dirty="0" smtClean="0">
                <a:latin typeface="Arial Black" pitchFamily="34" charset="0"/>
              </a:rPr>
              <a:t>Summary</a:t>
            </a:r>
            <a:endParaRPr lang="en-US" sz="4000" dirty="0">
              <a:latin typeface="Arial Black"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685800" y="1828800"/>
            <a:ext cx="7772400" cy="4419600"/>
          </a:xfrm>
          <a:solidFill>
            <a:schemeClr val="bg1">
              <a:lumMod val="95000"/>
            </a:schemeClr>
          </a:solidFill>
        </p:spPr>
        <p:txBody>
          <a:bodyPr/>
          <a:lstStyle/>
          <a:p>
            <a:pPr>
              <a:lnSpc>
                <a:spcPct val="90000"/>
              </a:lnSpc>
            </a:pPr>
            <a:r>
              <a:rPr lang="en-US" sz="1600" dirty="0">
                <a:latin typeface="Verdana" pitchFamily="34" charset="0"/>
              </a:rPr>
              <a:t>Bonds vary according to characteristics such as type of issuer, priority, coupon rate, and redemption features.</a:t>
            </a:r>
            <a:endParaRPr lang="en-US" sz="1600" dirty="0"/>
          </a:p>
          <a:p>
            <a:pPr>
              <a:lnSpc>
                <a:spcPct val="90000"/>
              </a:lnSpc>
            </a:pPr>
            <a:r>
              <a:rPr lang="en-US" sz="1600" dirty="0">
                <a:latin typeface="Verdana" pitchFamily="34" charset="0"/>
              </a:rPr>
              <a:t>Bond prices may be either dirty or clean, depending on when the last coupon payment was made and how much interest has been accrued.</a:t>
            </a:r>
            <a:endParaRPr lang="en-US" sz="1600" dirty="0"/>
          </a:p>
          <a:p>
            <a:pPr>
              <a:lnSpc>
                <a:spcPct val="90000"/>
              </a:lnSpc>
            </a:pPr>
            <a:r>
              <a:rPr lang="en-US" sz="1600" dirty="0">
                <a:latin typeface="Verdana" pitchFamily="34" charset="0"/>
              </a:rPr>
              <a:t>Yield is a measure of income an investor receives if he or she holds a bond until maturity, and required yield is the minimum income a bond must offer in order to attract investors.</a:t>
            </a:r>
            <a:endParaRPr lang="en-US" sz="1600" dirty="0"/>
          </a:p>
          <a:p>
            <a:pPr>
              <a:lnSpc>
                <a:spcPct val="90000"/>
              </a:lnSpc>
            </a:pPr>
            <a:r>
              <a:rPr lang="en-US" sz="1600" dirty="0">
                <a:latin typeface="Verdana" pitchFamily="34" charset="0"/>
              </a:rPr>
              <a:t>Current yield is a basic calculation of the annual percentage return an investor receives from his or her initial investment</a:t>
            </a:r>
            <a:endParaRPr lang="en-US" sz="1600" dirty="0"/>
          </a:p>
          <a:p>
            <a:pPr>
              <a:lnSpc>
                <a:spcPct val="90000"/>
              </a:lnSpc>
            </a:pPr>
            <a:r>
              <a:rPr lang="en-US" sz="1600" dirty="0">
                <a:latin typeface="Verdana" pitchFamily="34" charset="0"/>
              </a:rPr>
              <a:t>Yield to maturity is the resulting interest rate an investor receives if he or she invests all coupon payments at a constant interest rate until the bond matures.</a:t>
            </a:r>
            <a:endParaRPr lang="en-US" sz="1600" dirty="0"/>
          </a:p>
          <a:p>
            <a:pPr>
              <a:lnSpc>
                <a:spcPct val="90000"/>
              </a:lnSpc>
            </a:pPr>
            <a:r>
              <a:rPr lang="en-US" sz="1600" dirty="0">
                <a:latin typeface="Verdana" pitchFamily="34" charset="0"/>
              </a:rPr>
              <a:t>The term structure of interest rates, or yield curve, is useful in determining the direction of market interest rates.</a:t>
            </a:r>
            <a:endParaRPr lang="en-US" sz="1600" dirty="0"/>
          </a:p>
          <a:p>
            <a:pPr>
              <a:lnSpc>
                <a:spcPct val="90000"/>
              </a:lnSpc>
            </a:pPr>
            <a:r>
              <a:rPr lang="en-US" sz="1600" dirty="0">
                <a:latin typeface="Verdana" pitchFamily="34" charset="0"/>
              </a:rPr>
              <a:t>The yield curve demonstrates the concept of the credit spread between corporate and government fixed income securities.</a:t>
            </a:r>
            <a:endParaRPr lang="en-US" sz="1600" dirty="0"/>
          </a:p>
          <a:p>
            <a:pPr>
              <a:lnSpc>
                <a:spcPct val="90000"/>
              </a:lnSpc>
              <a:buFontTx/>
              <a:buNone/>
            </a:pPr>
            <a:endParaRPr lang="en-US" sz="1400" dirty="0">
              <a:solidFill>
                <a:srgbClr val="FF0000"/>
              </a:solidFill>
            </a:endParaRPr>
          </a:p>
          <a:p>
            <a:pPr>
              <a:lnSpc>
                <a:spcPct val="90000"/>
              </a:lnSpc>
              <a:buFontTx/>
              <a:buNone/>
            </a:pPr>
            <a:endParaRPr lang="en-US" sz="1400" dirty="0"/>
          </a:p>
        </p:txBody>
      </p:sp>
      <p:sp>
        <p:nvSpPr>
          <p:cNvPr id="5" name="TextBox 4"/>
          <p:cNvSpPr txBox="1"/>
          <p:nvPr/>
        </p:nvSpPr>
        <p:spPr>
          <a:xfrm>
            <a:off x="2362200" y="838200"/>
            <a:ext cx="4572000" cy="707886"/>
          </a:xfrm>
          <a:prstGeom prst="rect">
            <a:avLst/>
          </a:prstGeom>
          <a:noFill/>
        </p:spPr>
        <p:txBody>
          <a:bodyPr wrap="square" rtlCol="0">
            <a:spAutoFit/>
          </a:bodyPr>
          <a:lstStyle/>
          <a:p>
            <a:pPr algn="ctr"/>
            <a:r>
              <a:rPr lang="en-US" sz="4000" dirty="0" smtClean="0">
                <a:latin typeface="Arial Black" pitchFamily="34" charset="0"/>
              </a:rPr>
              <a:t>Summary</a:t>
            </a:r>
            <a:endParaRPr lang="en-US" sz="40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819400" y="457200"/>
            <a:ext cx="4114800" cy="838200"/>
          </a:xfrm>
          <a:solidFill>
            <a:schemeClr val="bg1"/>
          </a:solidFill>
          <a:effectLst/>
          <a:scene3d>
            <a:camera prst="legacyObliqueTopLeft"/>
            <a:lightRig rig="legacyFlat3" dir="t"/>
          </a:scene3d>
          <a:sp3d extrusionH="430200" prstMaterial="legacyMatte">
            <a:bevelT w="13500" h="13500" prst="angle"/>
            <a:bevelB w="13500" h="13500" prst="angle"/>
            <a:extrusionClr>
              <a:schemeClr val="bg1"/>
            </a:extrusionClr>
          </a:sp3d>
        </p:spPr>
        <p:txBody>
          <a:bodyPr>
            <a:flatTx/>
          </a:bodyPr>
          <a:lstStyle/>
          <a:p>
            <a:pPr algn="ctr"/>
            <a:r>
              <a:rPr lang="en-US" i="1" dirty="0">
                <a:effectLst>
                  <a:outerShdw blurRad="38100" dist="38100" dir="2700000" algn="tl">
                    <a:srgbClr val="C0C0C0"/>
                  </a:outerShdw>
                </a:effectLst>
              </a:rPr>
              <a:t>Bond Basics</a:t>
            </a:r>
          </a:p>
        </p:txBody>
      </p:sp>
      <p:sp>
        <p:nvSpPr>
          <p:cNvPr id="70659" name="Rectangle 3"/>
          <p:cNvSpPr>
            <a:spLocks noGrp="1" noChangeArrowheads="1"/>
          </p:cNvSpPr>
          <p:nvPr>
            <p:ph idx="1"/>
          </p:nvPr>
        </p:nvSpPr>
        <p:spPr>
          <a:xfrm>
            <a:off x="838200" y="1600200"/>
            <a:ext cx="7772400" cy="4724400"/>
          </a:xfrm>
          <a:solidFill>
            <a:schemeClr val="bg1">
              <a:lumMod val="95000"/>
            </a:schemeClr>
          </a:solidFill>
          <a:ln w="57150">
            <a:solidFill>
              <a:schemeClr val="folHlink"/>
            </a:solidFill>
          </a:ln>
        </p:spPr>
        <p:txBody>
          <a:bodyPr/>
          <a:lstStyle/>
          <a:p>
            <a:pPr>
              <a:lnSpc>
                <a:spcPct val="90000"/>
              </a:lnSpc>
            </a:pPr>
            <a:r>
              <a:rPr lang="en-US" sz="2400" dirty="0">
                <a:latin typeface="Verdana" pitchFamily="34" charset="0"/>
              </a:rPr>
              <a:t>The problem large organizations run into is that they typically need far more money than the average bank can provide.</a:t>
            </a:r>
            <a:r>
              <a:rPr lang="en-US" sz="2400" dirty="0"/>
              <a:t> </a:t>
            </a:r>
          </a:p>
          <a:p>
            <a:pPr>
              <a:lnSpc>
                <a:spcPct val="90000"/>
              </a:lnSpc>
            </a:pPr>
            <a:r>
              <a:rPr lang="en-US" sz="2400" dirty="0">
                <a:latin typeface="Verdana" pitchFamily="34" charset="0"/>
              </a:rPr>
              <a:t>The solution is to raise money by issuing bonds (or other debt instruments) to a </a:t>
            </a:r>
            <a:r>
              <a:rPr lang="en-US" sz="2400" dirty="0">
                <a:latin typeface="Verdana" pitchFamily="34" charset="0"/>
                <a:hlinkClick r:id="rId2"/>
              </a:rPr>
              <a:t>public market</a:t>
            </a:r>
            <a:r>
              <a:rPr lang="en-US" sz="2400" dirty="0">
                <a:latin typeface="Verdana" pitchFamily="34" charset="0"/>
              </a:rPr>
              <a:t>. Thousands of investors then each lend a portion of the capital needed. </a:t>
            </a:r>
            <a:endParaRPr lang="en-US" sz="2400" dirty="0"/>
          </a:p>
          <a:p>
            <a:pPr>
              <a:lnSpc>
                <a:spcPct val="90000"/>
              </a:lnSpc>
            </a:pPr>
            <a:r>
              <a:rPr lang="en-US" sz="2400" dirty="0">
                <a:latin typeface="Verdana" pitchFamily="34" charset="0"/>
              </a:rPr>
              <a:t>a bond is nothing more than a loan of which you are the lender. The organization that sells a bond is known as the issuer.</a:t>
            </a:r>
            <a:r>
              <a:rPr lang="en-US" sz="2400" dirty="0"/>
              <a:t> </a:t>
            </a:r>
          </a:p>
          <a:p>
            <a:pPr>
              <a:lnSpc>
                <a:spcPct val="90000"/>
              </a:lnSpc>
              <a:buFontTx/>
              <a:buNone/>
            </a:pPr>
            <a:endParaRPr lang="en-US" sz="2400" dirty="0"/>
          </a:p>
          <a:p>
            <a:pPr>
              <a:lnSpc>
                <a:spcPct val="90000"/>
              </a:lnSpc>
            </a:pP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600200" y="914400"/>
            <a:ext cx="6324600" cy="762000"/>
          </a:xfrm>
          <a:noFill/>
          <a:ln/>
          <a:effectLst/>
        </p:spPr>
        <p:txBody>
          <a:bodyPr lIns="92075" tIns="46038" rIns="92075" bIns="46038">
            <a:normAutofit fontScale="90000"/>
          </a:bodyPr>
          <a:lstStyle/>
          <a:p>
            <a:pPr algn="ctr"/>
            <a:r>
              <a:rPr lang="en-US" b="1" i="1" u="sng" dirty="0"/>
              <a:t>Review </a:t>
            </a:r>
            <a:r>
              <a:rPr lang="en-US" b="1" i="1" u="sng" dirty="0" smtClean="0"/>
              <a:t>Questions:</a:t>
            </a:r>
            <a:endParaRPr lang="en-US" b="1" i="1" u="sng" dirty="0"/>
          </a:p>
        </p:txBody>
      </p:sp>
      <p:sp>
        <p:nvSpPr>
          <p:cNvPr id="102403" name="Rectangle 3"/>
          <p:cNvSpPr>
            <a:spLocks noGrp="1" noChangeArrowheads="1"/>
          </p:cNvSpPr>
          <p:nvPr>
            <p:ph idx="1"/>
          </p:nvPr>
        </p:nvSpPr>
        <p:spPr>
          <a:xfrm>
            <a:off x="762000" y="1905000"/>
            <a:ext cx="7543800" cy="4267200"/>
          </a:xfrm>
          <a:solidFill>
            <a:schemeClr val="bg1">
              <a:lumMod val="95000"/>
            </a:schemeClr>
          </a:solidFill>
          <a:ln/>
        </p:spPr>
        <p:txBody>
          <a:bodyPr lIns="92075" tIns="46038" rIns="92075" bIns="46038"/>
          <a:lstStyle/>
          <a:p>
            <a:r>
              <a:rPr lang="en-US" sz="2400" dirty="0"/>
              <a:t>Why are T-Bills considered risk free?</a:t>
            </a:r>
          </a:p>
          <a:p>
            <a:r>
              <a:rPr lang="en-US" sz="2400" dirty="0"/>
              <a:t>What is the difference between a collateral trust bond and a mortgage bond?</a:t>
            </a:r>
          </a:p>
          <a:p>
            <a:r>
              <a:rPr lang="en-US" sz="2400" dirty="0"/>
              <a:t>The two major types of State and Local government bonds include:</a:t>
            </a:r>
          </a:p>
          <a:p>
            <a:r>
              <a:rPr lang="en-US" sz="2400" dirty="0"/>
              <a:t>A quotation of 87.16 would suggest a price of how much?</a:t>
            </a:r>
          </a:p>
          <a:p>
            <a:r>
              <a:rPr lang="en-US" sz="2400" dirty="0"/>
              <a:t>What is the difference between current yield and YTM?</a:t>
            </a:r>
          </a:p>
          <a:p>
            <a:r>
              <a:rPr lang="en-US" sz="2400" dirty="0"/>
              <a:t>What is the </a:t>
            </a:r>
            <a:r>
              <a:rPr lang="en-US" sz="2400" i="1" dirty="0"/>
              <a:t>yield spread</a:t>
            </a:r>
            <a:r>
              <a:rPr lang="en-US" sz="2400" dirty="0"/>
              <a:t> on debt securities?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title"/>
          </p:nvPr>
        </p:nvSpPr>
        <p:spPr>
          <a:xfrm>
            <a:off x="2667000" y="990600"/>
            <a:ext cx="4191000" cy="685800"/>
          </a:xfrm>
          <a:solidFill>
            <a:schemeClr val="bg1"/>
          </a:solidFill>
          <a:ln/>
          <a:effectLst/>
          <a:scene3d>
            <a:camera prst="legacyObliqueTopLeft"/>
            <a:lightRig rig="legacyFlat3" dir="t"/>
          </a:scene3d>
          <a:sp3d extrusionH="430200" prstMaterial="legacyMatte">
            <a:bevelT w="13500" h="13500" prst="angle"/>
            <a:bevelB w="13500" h="13500" prst="angle"/>
            <a:extrusionClr>
              <a:schemeClr val="bg1"/>
            </a:extrusionClr>
          </a:sp3d>
        </p:spPr>
        <p:txBody>
          <a:bodyPr anchor="b">
            <a:normAutofit fontScale="90000"/>
            <a:flatTx/>
          </a:bodyPr>
          <a:lstStyle/>
          <a:p>
            <a:pPr algn="ctr"/>
            <a:r>
              <a:rPr lang="en-US" dirty="0"/>
              <a:t>Bond Basics</a:t>
            </a:r>
          </a:p>
        </p:txBody>
      </p:sp>
      <p:sp>
        <p:nvSpPr>
          <p:cNvPr id="71682" name="Rectangle 2"/>
          <p:cNvSpPr>
            <a:spLocks noGrp="1" noChangeArrowheads="1"/>
          </p:cNvSpPr>
          <p:nvPr>
            <p:ph idx="1"/>
          </p:nvPr>
        </p:nvSpPr>
        <p:spPr>
          <a:xfrm>
            <a:off x="685800" y="1905000"/>
            <a:ext cx="7772400" cy="4343400"/>
          </a:xfrm>
          <a:solidFill>
            <a:schemeClr val="bg1">
              <a:lumMod val="95000"/>
            </a:schemeClr>
          </a:solidFill>
          <a:ln w="38100">
            <a:solidFill>
              <a:srgbClr val="FF5050"/>
            </a:solidFill>
          </a:ln>
        </p:spPr>
        <p:txBody>
          <a:bodyPr/>
          <a:lstStyle/>
          <a:p>
            <a:pPr>
              <a:lnSpc>
                <a:spcPct val="90000"/>
              </a:lnSpc>
            </a:pPr>
            <a:r>
              <a:rPr lang="en-US" sz="1800" dirty="0">
                <a:latin typeface="Verdana" pitchFamily="34" charset="0"/>
              </a:rPr>
              <a:t>The issuer of a bond must pay the investor something extra for the privilege of using his or her money. This "extra" comes in the form of interest payments, which are made at a predetermined rate and schedule. The interest rate is often referred to as the </a:t>
            </a:r>
            <a:r>
              <a:rPr lang="en-US" sz="1800" dirty="0">
                <a:solidFill>
                  <a:srgbClr val="FF0000"/>
                </a:solidFill>
                <a:latin typeface="Verdana" pitchFamily="34" charset="0"/>
              </a:rPr>
              <a:t>coupon</a:t>
            </a:r>
            <a:r>
              <a:rPr lang="en-US" sz="1800" dirty="0">
                <a:latin typeface="Verdana" pitchFamily="34" charset="0"/>
              </a:rPr>
              <a:t>. </a:t>
            </a:r>
          </a:p>
          <a:p>
            <a:pPr>
              <a:lnSpc>
                <a:spcPct val="90000"/>
              </a:lnSpc>
            </a:pPr>
            <a:r>
              <a:rPr lang="en-US" sz="1800" dirty="0">
                <a:latin typeface="Verdana" pitchFamily="34" charset="0"/>
              </a:rPr>
              <a:t>The date on which the issuer has to repay the amount borrowed, known as face value, is called the maturity date. </a:t>
            </a:r>
          </a:p>
          <a:p>
            <a:pPr>
              <a:lnSpc>
                <a:spcPct val="90000"/>
              </a:lnSpc>
            </a:pPr>
            <a:r>
              <a:rPr lang="en-US" sz="1800" dirty="0">
                <a:latin typeface="Verdana" pitchFamily="34" charset="0"/>
              </a:rPr>
              <a:t>Bonds are known as fixed-income securities because you know the exact amount of cash you'll get back, provided you hold the security until maturity.</a:t>
            </a:r>
          </a:p>
          <a:p>
            <a:pPr>
              <a:lnSpc>
                <a:spcPct val="90000"/>
              </a:lnSpc>
            </a:pPr>
            <a:r>
              <a:rPr lang="en-US" sz="1800" dirty="0">
                <a:latin typeface="Verdana" pitchFamily="34" charset="0"/>
              </a:rPr>
              <a:t>The primary advantage of being a creditor is a higher claim on assets than that of shareholders. </a:t>
            </a:r>
          </a:p>
          <a:p>
            <a:pPr>
              <a:lnSpc>
                <a:spcPct val="90000"/>
              </a:lnSpc>
            </a:pPr>
            <a:r>
              <a:rPr lang="en-US" sz="1800" dirty="0">
                <a:latin typeface="Verdana" pitchFamily="34" charset="0"/>
              </a:rPr>
              <a:t>In the case of bankruptcy a bondholder will get paid before a shareholder does.</a:t>
            </a:r>
            <a:r>
              <a:rPr lang="en-US" sz="1800" dirty="0"/>
              <a:t> </a:t>
            </a:r>
            <a:endParaRPr lang="en-US" sz="1800" dirty="0">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title"/>
          </p:nvPr>
        </p:nvSpPr>
        <p:spPr>
          <a:xfrm>
            <a:off x="1295400" y="1219200"/>
            <a:ext cx="7307263" cy="762000"/>
          </a:xfrm>
          <a:solidFill>
            <a:schemeClr val="bg1"/>
          </a:solidFill>
          <a:ln/>
          <a:effectLst/>
          <a:scene3d>
            <a:camera prst="legacyObliqueTopLeft"/>
            <a:lightRig rig="legacyFlat3" dir="t"/>
          </a:scene3d>
          <a:sp3d extrusionH="430200" prstMaterial="legacyMatte">
            <a:bevelT w="13500" h="13500" prst="angle"/>
            <a:bevelB w="13500" h="13500" prst="angle"/>
            <a:extrusionClr>
              <a:schemeClr val="bg1"/>
            </a:extrusionClr>
          </a:sp3d>
        </p:spPr>
        <p:txBody>
          <a:bodyPr anchor="b">
            <a:flatTx/>
          </a:bodyPr>
          <a:lstStyle/>
          <a:p>
            <a:pPr algn="ctr"/>
            <a:r>
              <a:rPr lang="en-US">
                <a:solidFill>
                  <a:srgbClr val="000099"/>
                </a:solidFill>
              </a:rPr>
              <a:t>Bond Basics-Characteristics</a:t>
            </a:r>
          </a:p>
        </p:txBody>
      </p:sp>
      <p:sp>
        <p:nvSpPr>
          <p:cNvPr id="72706" name="Rectangle 2"/>
          <p:cNvSpPr>
            <a:spLocks noGrp="1" noChangeArrowheads="1"/>
          </p:cNvSpPr>
          <p:nvPr>
            <p:ph idx="1"/>
          </p:nvPr>
        </p:nvSpPr>
        <p:spPr>
          <a:xfrm>
            <a:off x="762000" y="2057400"/>
            <a:ext cx="7772400" cy="4306888"/>
          </a:xfrm>
          <a:solidFill>
            <a:schemeClr val="bg1">
              <a:lumMod val="95000"/>
            </a:schemeClr>
          </a:solidFill>
          <a:ln/>
        </p:spPr>
        <p:txBody>
          <a:bodyPr/>
          <a:lstStyle/>
          <a:p>
            <a:pPr>
              <a:lnSpc>
                <a:spcPct val="90000"/>
              </a:lnSpc>
            </a:pPr>
            <a:r>
              <a:rPr lang="en-US" sz="2400" dirty="0" smtClean="0">
                <a:latin typeface="Verdana" pitchFamily="34" charset="0"/>
              </a:rPr>
              <a:t>Face </a:t>
            </a:r>
            <a:r>
              <a:rPr lang="en-US" sz="2400" dirty="0">
                <a:latin typeface="Verdana" pitchFamily="34" charset="0"/>
              </a:rPr>
              <a:t>Value/Par Value</a:t>
            </a:r>
          </a:p>
          <a:p>
            <a:pPr lvl="1">
              <a:lnSpc>
                <a:spcPct val="90000"/>
              </a:lnSpc>
            </a:pPr>
            <a:r>
              <a:rPr lang="en-US" sz="1800" dirty="0">
                <a:latin typeface="Verdana" pitchFamily="34" charset="0"/>
              </a:rPr>
              <a:t>Face value or par value is the amount of money a holder will receive back once a bond matures. A newly issued bond </a:t>
            </a:r>
            <a:r>
              <a:rPr lang="en-US" sz="1800" i="1" dirty="0">
                <a:latin typeface="Verdana" pitchFamily="34" charset="0"/>
              </a:rPr>
              <a:t>usually</a:t>
            </a:r>
            <a:r>
              <a:rPr lang="en-US" sz="1800" dirty="0">
                <a:latin typeface="Verdana" pitchFamily="34" charset="0"/>
              </a:rPr>
              <a:t> sells at the par value. Corporate bonds normally have a par value of $1,000, but this amount can be much greater for government bonds.</a:t>
            </a:r>
          </a:p>
          <a:p>
            <a:pPr lvl="1">
              <a:lnSpc>
                <a:spcPct val="90000"/>
              </a:lnSpc>
            </a:pPr>
            <a:r>
              <a:rPr lang="en-US" sz="1800" dirty="0">
                <a:latin typeface="Verdana" pitchFamily="34" charset="0"/>
              </a:rPr>
              <a:t>When a bond's price trades above the face value it is said to be selling at a premium. When a bond sells below face value, it is said to be selling at a discount.</a:t>
            </a:r>
          </a:p>
          <a:p>
            <a:pPr>
              <a:lnSpc>
                <a:spcPct val="90000"/>
              </a:lnSpc>
            </a:pPr>
            <a:r>
              <a:rPr lang="en-US" sz="2000" b="0" dirty="0">
                <a:latin typeface="Verdana" pitchFamily="34" charset="0"/>
              </a:rPr>
              <a:t>Coupon or Interest Rate</a:t>
            </a:r>
          </a:p>
          <a:p>
            <a:pPr lvl="1">
              <a:lnSpc>
                <a:spcPct val="90000"/>
              </a:lnSpc>
            </a:pPr>
            <a:r>
              <a:rPr lang="en-US" sz="1800" dirty="0">
                <a:latin typeface="Verdana" pitchFamily="34" charset="0"/>
              </a:rPr>
              <a:t>The coupon is the amount the bondholder will receive as interest payments. </a:t>
            </a:r>
          </a:p>
          <a:p>
            <a:pPr lvl="1">
              <a:lnSpc>
                <a:spcPct val="90000"/>
              </a:lnSpc>
            </a:pPr>
            <a:r>
              <a:rPr lang="en-US" sz="1800" dirty="0">
                <a:latin typeface="Verdana" pitchFamily="34" charset="0"/>
              </a:rPr>
              <a:t>Most bonds pay interest every 6 months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title"/>
          </p:nvPr>
        </p:nvSpPr>
        <p:spPr>
          <a:xfrm>
            <a:off x="1219200" y="1295400"/>
            <a:ext cx="7467600" cy="762000"/>
          </a:xfrm>
          <a:solidFill>
            <a:schemeClr val="bg1"/>
          </a:solidFill>
          <a:ln/>
          <a:effectLst/>
          <a:scene3d>
            <a:camera prst="legacyObliqueTopLeft"/>
            <a:lightRig rig="legacyFlat3" dir="t"/>
          </a:scene3d>
          <a:sp3d extrusionH="430200" prstMaterial="legacyMatte">
            <a:bevelT w="13500" h="13500" prst="angle"/>
            <a:bevelB w="13500" h="13500" prst="angle"/>
            <a:extrusionClr>
              <a:schemeClr val="bg1"/>
            </a:extrusionClr>
          </a:sp3d>
        </p:spPr>
        <p:txBody>
          <a:bodyPr anchor="b">
            <a:flatTx/>
          </a:bodyPr>
          <a:lstStyle/>
          <a:p>
            <a:pPr algn="ctr"/>
            <a:r>
              <a:rPr lang="en-US"/>
              <a:t>Bond Basics-Characteristics</a:t>
            </a:r>
          </a:p>
        </p:txBody>
      </p:sp>
      <p:sp>
        <p:nvSpPr>
          <p:cNvPr id="73730" name="Rectangle 2"/>
          <p:cNvSpPr>
            <a:spLocks noGrp="1" noChangeArrowheads="1"/>
          </p:cNvSpPr>
          <p:nvPr>
            <p:ph idx="1"/>
          </p:nvPr>
        </p:nvSpPr>
        <p:spPr>
          <a:xfrm>
            <a:off x="838200" y="2133600"/>
            <a:ext cx="7772400" cy="3925888"/>
          </a:xfrm>
          <a:solidFill>
            <a:schemeClr val="bg1">
              <a:lumMod val="95000"/>
            </a:schemeClr>
          </a:solidFill>
          <a:ln w="38100">
            <a:solidFill>
              <a:schemeClr val="folHlink"/>
            </a:solidFill>
          </a:ln>
        </p:spPr>
        <p:txBody>
          <a:bodyPr/>
          <a:lstStyle/>
          <a:p>
            <a:pPr>
              <a:lnSpc>
                <a:spcPct val="90000"/>
              </a:lnSpc>
            </a:pPr>
            <a:endParaRPr lang="en-US" sz="2000" dirty="0">
              <a:latin typeface="Verdana" pitchFamily="34" charset="0"/>
            </a:endParaRPr>
          </a:p>
          <a:p>
            <a:pPr>
              <a:lnSpc>
                <a:spcPct val="90000"/>
              </a:lnSpc>
            </a:pPr>
            <a:r>
              <a:rPr lang="en-US" sz="2000" b="0" dirty="0">
                <a:latin typeface="Verdana" pitchFamily="34" charset="0"/>
              </a:rPr>
              <a:t>Maturity</a:t>
            </a:r>
          </a:p>
          <a:p>
            <a:pPr lvl="1">
              <a:lnSpc>
                <a:spcPct val="90000"/>
              </a:lnSpc>
            </a:pPr>
            <a:r>
              <a:rPr lang="en-US" sz="1800" dirty="0">
                <a:latin typeface="Verdana" pitchFamily="34" charset="0"/>
              </a:rPr>
              <a:t>The maturity date is the future day on which the investor's principal will be repaid.</a:t>
            </a:r>
            <a:r>
              <a:rPr lang="en-US" sz="1800" dirty="0"/>
              <a:t> </a:t>
            </a:r>
          </a:p>
          <a:p>
            <a:pPr lvl="1">
              <a:lnSpc>
                <a:spcPct val="90000"/>
              </a:lnSpc>
            </a:pPr>
            <a:r>
              <a:rPr lang="en-US" sz="1800" dirty="0">
                <a:latin typeface="Verdana" pitchFamily="34" charset="0"/>
              </a:rPr>
              <a:t>Maturities can range from as little as one day to as long as 30 years (though terms of 100 years have been issued!). </a:t>
            </a:r>
            <a:br>
              <a:rPr lang="en-US" sz="1800" dirty="0">
                <a:latin typeface="Verdana" pitchFamily="34" charset="0"/>
              </a:rPr>
            </a:br>
            <a:r>
              <a:rPr lang="en-US" sz="1800" dirty="0">
                <a:latin typeface="Verdana" pitchFamily="34" charset="0"/>
              </a:rPr>
              <a:t>A bond that matures in one year is much more predictable and thus less risky than a bond that matures in 20 years. Therefore, in general, the longer the time to maturity, the higher the interest rate. </a:t>
            </a:r>
          </a:p>
          <a:p>
            <a:pPr lvl="1">
              <a:lnSpc>
                <a:spcPct val="90000"/>
              </a:lnSpc>
            </a:pPr>
            <a:r>
              <a:rPr lang="en-US" sz="1800" dirty="0">
                <a:latin typeface="Verdana" pitchFamily="34" charset="0"/>
              </a:rPr>
              <a:t>Also, all things being equal, a longer term bond will fluctuate more than a shorter term bond.</a:t>
            </a:r>
            <a:r>
              <a:rPr lang="en-US" sz="1600" dirty="0">
                <a:latin typeface="Verdana" pitchFamily="34" charset="0"/>
              </a:rPr>
              <a:t/>
            </a:r>
            <a:br>
              <a:rPr lang="en-US" sz="1600" dirty="0">
                <a:latin typeface="Verdana" pitchFamily="34" charset="0"/>
              </a:rPr>
            </a:br>
            <a:endParaRPr lang="en-US" sz="1600" dirty="0"/>
          </a:p>
          <a:p>
            <a:pPr>
              <a:lnSpc>
                <a:spcPct val="90000"/>
              </a:lnSpc>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title"/>
          </p:nvPr>
        </p:nvSpPr>
        <p:spPr>
          <a:xfrm>
            <a:off x="1295400" y="914400"/>
            <a:ext cx="7239000" cy="685800"/>
          </a:xfrm>
          <a:solidFill>
            <a:schemeClr val="bg1"/>
          </a:solidFill>
          <a:ln/>
          <a:effectLst/>
          <a:scene3d>
            <a:camera prst="legacyObliqueTopLeft"/>
            <a:lightRig rig="legacyFlat3" dir="t"/>
          </a:scene3d>
          <a:sp3d extrusionH="430200" prstMaterial="legacyMatte">
            <a:bevelT w="13500" h="13500" prst="angle"/>
            <a:bevelB w="13500" h="13500" prst="angle"/>
            <a:extrusionClr>
              <a:schemeClr val="bg1"/>
            </a:extrusionClr>
          </a:sp3d>
        </p:spPr>
        <p:txBody>
          <a:bodyPr anchor="b">
            <a:normAutofit fontScale="90000"/>
            <a:flatTx/>
          </a:bodyPr>
          <a:lstStyle/>
          <a:p>
            <a:pPr algn="ctr"/>
            <a:r>
              <a:rPr lang="en-US" dirty="0"/>
              <a:t>Bond Basics-Characteristics</a:t>
            </a:r>
          </a:p>
        </p:txBody>
      </p:sp>
      <p:sp>
        <p:nvSpPr>
          <p:cNvPr id="74754" name="Rectangle 2"/>
          <p:cNvSpPr>
            <a:spLocks noGrp="1" noChangeArrowheads="1"/>
          </p:cNvSpPr>
          <p:nvPr>
            <p:ph idx="1"/>
          </p:nvPr>
        </p:nvSpPr>
        <p:spPr>
          <a:xfrm>
            <a:off x="838200" y="1905000"/>
            <a:ext cx="7772400" cy="4419600"/>
          </a:xfrm>
          <a:solidFill>
            <a:schemeClr val="bg1">
              <a:lumMod val="95000"/>
            </a:schemeClr>
          </a:solidFill>
          <a:ln w="38100">
            <a:solidFill>
              <a:schemeClr val="folHlink"/>
            </a:solidFill>
          </a:ln>
        </p:spPr>
        <p:txBody>
          <a:bodyPr/>
          <a:lstStyle/>
          <a:p>
            <a:pPr>
              <a:lnSpc>
                <a:spcPct val="90000"/>
              </a:lnSpc>
            </a:pPr>
            <a:endParaRPr lang="en-US" sz="2000" dirty="0">
              <a:latin typeface="Verdana" pitchFamily="34" charset="0"/>
            </a:endParaRPr>
          </a:p>
          <a:p>
            <a:pPr>
              <a:lnSpc>
                <a:spcPct val="90000"/>
              </a:lnSpc>
            </a:pPr>
            <a:r>
              <a:rPr lang="en-US" sz="2400" dirty="0">
                <a:latin typeface="Verdana" pitchFamily="34" charset="0"/>
              </a:rPr>
              <a:t>The Issuer</a:t>
            </a:r>
          </a:p>
          <a:p>
            <a:pPr lvl="1">
              <a:lnSpc>
                <a:spcPct val="90000"/>
              </a:lnSpc>
            </a:pPr>
            <a:r>
              <a:rPr lang="en-US" sz="1800" dirty="0">
                <a:latin typeface="Verdana" pitchFamily="34" charset="0"/>
              </a:rPr>
              <a:t> is an extremely important factor as their stability is your main assurance of getting paid back. For example, the U.S. Government is far more secure than any corporation. Their default risk--the chance of the debt not being paid back--is extremely small, so small that the U.S. government securities are known as risk free assets.</a:t>
            </a:r>
            <a:r>
              <a:rPr lang="en-US" sz="1800" dirty="0"/>
              <a:t> </a:t>
            </a:r>
          </a:p>
          <a:p>
            <a:pPr lvl="1">
              <a:lnSpc>
                <a:spcPct val="90000"/>
              </a:lnSpc>
            </a:pPr>
            <a:r>
              <a:rPr lang="en-US" sz="1800" dirty="0">
                <a:latin typeface="Verdana" pitchFamily="34" charset="0"/>
              </a:rPr>
              <a:t>a government will always be able to bring in future revenue through taxation.</a:t>
            </a:r>
            <a:r>
              <a:rPr lang="en-US" sz="1800" dirty="0"/>
              <a:t> </a:t>
            </a:r>
          </a:p>
          <a:p>
            <a:pPr lvl="1">
              <a:lnSpc>
                <a:spcPct val="90000"/>
              </a:lnSpc>
            </a:pPr>
            <a:r>
              <a:rPr lang="en-US" sz="1800" dirty="0">
                <a:latin typeface="Verdana" pitchFamily="34" charset="0"/>
              </a:rPr>
              <a:t>A company on the other hand must continue to make profits, which is far from guaranteed. This means the corporations must offer a higher yield in order to entice investors--this is the risk/return tradeoff in action.</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590800" y="1219200"/>
            <a:ext cx="4648200" cy="838200"/>
          </a:xfrm>
          <a:solidFill>
            <a:schemeClr val="bg1">
              <a:lumMod val="95000"/>
            </a:schemeClr>
          </a:solidFill>
          <a:ln>
            <a:noFill/>
          </a:ln>
          <a:effectLst/>
          <a:scene3d>
            <a:camera prst="legacyObliqueBottomLeft"/>
            <a:lightRig rig="legacyFlat3" dir="t"/>
          </a:scene3d>
          <a:sp3d extrusionH="430200" prstMaterial="legacyMatte">
            <a:bevelT w="13500" h="13500" prst="angle"/>
            <a:bevelB w="13500" h="13500" prst="angle"/>
            <a:extrusionClr>
              <a:schemeClr val="accent1"/>
            </a:extrusionClr>
          </a:sp3d>
        </p:spPr>
        <p:txBody>
          <a:bodyPr>
            <a:flatTx/>
          </a:bodyPr>
          <a:lstStyle/>
          <a:p>
            <a:pPr algn="ctr"/>
            <a:r>
              <a:rPr lang="en-US"/>
              <a:t>Bond Ratings</a:t>
            </a:r>
          </a:p>
        </p:txBody>
      </p:sp>
      <p:sp>
        <p:nvSpPr>
          <p:cNvPr id="75779" name="Rectangle 3"/>
          <p:cNvSpPr>
            <a:spLocks noGrp="1" noChangeArrowheads="1"/>
          </p:cNvSpPr>
          <p:nvPr>
            <p:ph idx="1"/>
          </p:nvPr>
        </p:nvSpPr>
        <p:spPr>
          <a:xfrm>
            <a:off x="762000" y="2514600"/>
            <a:ext cx="7772400" cy="3429000"/>
          </a:xfrm>
          <a:solidFill>
            <a:schemeClr val="bg1">
              <a:lumMod val="95000"/>
            </a:schemeClr>
          </a:solidFill>
          <a:ln w="38100">
            <a:solidFill>
              <a:schemeClr val="tx1"/>
            </a:solidFill>
          </a:ln>
        </p:spPr>
        <p:txBody>
          <a:bodyPr/>
          <a:lstStyle/>
          <a:p>
            <a:pPr>
              <a:buFontTx/>
              <a:buNone/>
            </a:pPr>
            <a:r>
              <a:rPr lang="en-US" sz="2000" b="0" dirty="0"/>
              <a:t>Bond Rating</a:t>
            </a:r>
            <a:r>
              <a:rPr lang="en-US" sz="1600" b="0" dirty="0"/>
              <a:t> </a:t>
            </a:r>
          </a:p>
          <a:p>
            <a:pPr>
              <a:buFontTx/>
              <a:buNone/>
            </a:pPr>
            <a:r>
              <a:rPr lang="en-US" sz="1600" b="0" dirty="0"/>
              <a:t>                                               </a:t>
            </a:r>
            <a:r>
              <a:rPr lang="en-US" sz="1600" b="0" dirty="0" smtClean="0"/>
              <a:t>                                           </a:t>
            </a:r>
            <a:r>
              <a:rPr lang="en-US" sz="1800" b="1" u="sng" dirty="0"/>
              <a:t>Grade </a:t>
            </a:r>
            <a:r>
              <a:rPr lang="en-US" sz="1800" b="0" dirty="0"/>
              <a:t>                    </a:t>
            </a:r>
            <a:r>
              <a:rPr lang="en-US" sz="1800" b="0" dirty="0" smtClean="0"/>
              <a:t>    </a:t>
            </a:r>
            <a:r>
              <a:rPr lang="en-US" sz="1800" b="1" u="sng" dirty="0"/>
              <a:t>Risk</a:t>
            </a:r>
            <a:r>
              <a:rPr lang="en-US" sz="1600" b="0" dirty="0"/>
              <a:t>         </a:t>
            </a:r>
            <a:r>
              <a:rPr lang="en-US" sz="1600" b="0" dirty="0" smtClean="0"/>
              <a:t>                                               </a:t>
            </a:r>
            <a:r>
              <a:rPr lang="en-US" sz="1800" b="1" u="sng" dirty="0" smtClean="0"/>
              <a:t>Moody's</a:t>
            </a:r>
            <a:r>
              <a:rPr lang="en-US" sz="1800" b="1" dirty="0" smtClean="0"/>
              <a:t>                 </a:t>
            </a:r>
            <a:r>
              <a:rPr lang="en-US" sz="1800" b="1" u="sng" dirty="0" smtClean="0"/>
              <a:t>S&amp;P</a:t>
            </a:r>
            <a:r>
              <a:rPr lang="en-US" sz="1800" b="1" u="sng" dirty="0"/>
              <a:t>/ </a:t>
            </a:r>
            <a:r>
              <a:rPr lang="en-US" sz="1800" b="1" u="sng" dirty="0" smtClean="0"/>
              <a:t>Fitch</a:t>
            </a:r>
            <a:endParaRPr lang="en-US" sz="1800" b="1" u="sng" dirty="0"/>
          </a:p>
          <a:p>
            <a:pPr>
              <a:buFontTx/>
              <a:buNone/>
            </a:pPr>
            <a:r>
              <a:rPr lang="en-US" sz="1600" b="0" dirty="0"/>
              <a:t>        </a:t>
            </a:r>
            <a:r>
              <a:rPr lang="en-US" sz="1600" dirty="0" err="1">
                <a:latin typeface="Verdana" pitchFamily="34" charset="0"/>
              </a:rPr>
              <a:t>Aaa</a:t>
            </a:r>
            <a:r>
              <a:rPr lang="en-US" sz="1600" dirty="0">
                <a:latin typeface="Verdana" pitchFamily="34" charset="0"/>
              </a:rPr>
              <a:t>                    </a:t>
            </a:r>
            <a:r>
              <a:rPr lang="en-US" sz="1600" dirty="0" err="1">
                <a:latin typeface="Verdana" pitchFamily="34" charset="0"/>
              </a:rPr>
              <a:t>AAA</a:t>
            </a:r>
            <a:r>
              <a:rPr lang="en-US" sz="1600" dirty="0">
                <a:latin typeface="Verdana" pitchFamily="34" charset="0"/>
              </a:rPr>
              <a:t>                 Investment      </a:t>
            </a:r>
            <a:r>
              <a:rPr lang="en-US" sz="1600" dirty="0" smtClean="0">
                <a:latin typeface="Verdana" pitchFamily="34" charset="0"/>
              </a:rPr>
              <a:t>    Highest </a:t>
            </a:r>
            <a:r>
              <a:rPr lang="en-US" sz="1600" dirty="0">
                <a:latin typeface="Verdana" pitchFamily="34" charset="0"/>
              </a:rPr>
              <a:t>Quality</a:t>
            </a:r>
          </a:p>
          <a:p>
            <a:pPr>
              <a:buFontTx/>
              <a:buNone/>
            </a:pPr>
            <a:r>
              <a:rPr lang="en-US" sz="1600" dirty="0">
                <a:latin typeface="Verdana" pitchFamily="34" charset="0"/>
              </a:rPr>
              <a:t>      </a:t>
            </a:r>
            <a:r>
              <a:rPr lang="en-US" sz="1600" dirty="0" err="1">
                <a:latin typeface="Verdana" pitchFamily="34" charset="0"/>
              </a:rPr>
              <a:t>Aa</a:t>
            </a:r>
            <a:r>
              <a:rPr lang="en-US" sz="1600" dirty="0">
                <a:latin typeface="Verdana" pitchFamily="34" charset="0"/>
              </a:rPr>
              <a:t>                      </a:t>
            </a:r>
            <a:r>
              <a:rPr lang="en-US" sz="1600" dirty="0" err="1">
                <a:latin typeface="Verdana" pitchFamily="34" charset="0"/>
              </a:rPr>
              <a:t>AA</a:t>
            </a:r>
            <a:r>
              <a:rPr lang="en-US" sz="1600" dirty="0">
                <a:latin typeface="Verdana" pitchFamily="34" charset="0"/>
              </a:rPr>
              <a:t>                 </a:t>
            </a:r>
            <a:r>
              <a:rPr lang="en-US" sz="1600" dirty="0" smtClean="0">
                <a:latin typeface="Verdana" pitchFamily="34" charset="0"/>
              </a:rPr>
              <a:t> </a:t>
            </a:r>
            <a:r>
              <a:rPr lang="en-US" sz="1600" dirty="0">
                <a:latin typeface="Verdana" pitchFamily="34" charset="0"/>
              </a:rPr>
              <a:t>Investment        </a:t>
            </a:r>
            <a:r>
              <a:rPr lang="en-US" sz="1600" dirty="0" smtClean="0">
                <a:latin typeface="Verdana" pitchFamily="34" charset="0"/>
              </a:rPr>
              <a:t>  </a:t>
            </a:r>
            <a:r>
              <a:rPr lang="en-US" sz="1600" dirty="0">
                <a:latin typeface="Verdana" pitchFamily="34" charset="0"/>
              </a:rPr>
              <a:t>High Quality</a:t>
            </a:r>
          </a:p>
          <a:p>
            <a:pPr>
              <a:buFontTx/>
              <a:buNone/>
            </a:pPr>
            <a:r>
              <a:rPr lang="en-US" sz="1600" dirty="0">
                <a:latin typeface="Verdana" pitchFamily="34" charset="0"/>
              </a:rPr>
              <a:t>      A                        </a:t>
            </a:r>
            <a:r>
              <a:rPr lang="en-US" sz="1600" dirty="0" err="1">
                <a:latin typeface="Verdana" pitchFamily="34" charset="0"/>
              </a:rPr>
              <a:t>A</a:t>
            </a:r>
            <a:r>
              <a:rPr lang="en-US" sz="1600" dirty="0">
                <a:latin typeface="Verdana" pitchFamily="34" charset="0"/>
              </a:rPr>
              <a:t>                   </a:t>
            </a:r>
            <a:r>
              <a:rPr lang="en-US" sz="1600" dirty="0" smtClean="0">
                <a:latin typeface="Verdana" pitchFamily="34" charset="0"/>
              </a:rPr>
              <a:t> Investment          Strong</a:t>
            </a:r>
            <a:endParaRPr lang="en-US" sz="1600" dirty="0">
              <a:latin typeface="Verdana" pitchFamily="34" charset="0"/>
            </a:endParaRPr>
          </a:p>
          <a:p>
            <a:pPr>
              <a:buFontTx/>
              <a:buNone/>
            </a:pPr>
            <a:r>
              <a:rPr lang="en-US" sz="1600" dirty="0">
                <a:latin typeface="Verdana" pitchFamily="34" charset="0"/>
              </a:rPr>
              <a:t>      Baa                     BBB              </a:t>
            </a:r>
            <a:r>
              <a:rPr lang="en-US" sz="1600" dirty="0" smtClean="0">
                <a:latin typeface="Verdana" pitchFamily="34" charset="0"/>
              </a:rPr>
              <a:t>  </a:t>
            </a:r>
            <a:r>
              <a:rPr lang="en-US" sz="1600" dirty="0">
                <a:latin typeface="Verdana" pitchFamily="34" charset="0"/>
              </a:rPr>
              <a:t>Investment         Medium Grade</a:t>
            </a:r>
          </a:p>
          <a:p>
            <a:pPr>
              <a:buFontTx/>
              <a:buNone/>
            </a:pPr>
            <a:r>
              <a:rPr lang="en-US" sz="1600" dirty="0">
                <a:latin typeface="Verdana" pitchFamily="34" charset="0"/>
              </a:rPr>
              <a:t>      </a:t>
            </a:r>
            <a:r>
              <a:rPr lang="en-US" sz="1600" dirty="0" err="1">
                <a:latin typeface="Verdana" pitchFamily="34" charset="0"/>
              </a:rPr>
              <a:t>Ba,B</a:t>
            </a:r>
            <a:r>
              <a:rPr lang="en-US" sz="1600" dirty="0">
                <a:latin typeface="Verdana" pitchFamily="34" charset="0"/>
              </a:rPr>
              <a:t>                    BB,B               </a:t>
            </a:r>
            <a:r>
              <a:rPr lang="en-US" sz="1600" dirty="0" smtClean="0">
                <a:latin typeface="Verdana" pitchFamily="34" charset="0"/>
              </a:rPr>
              <a:t>Junk                   Speculative</a:t>
            </a:r>
            <a:endParaRPr lang="en-US" sz="1600" dirty="0">
              <a:latin typeface="Verdana" pitchFamily="34" charset="0"/>
            </a:endParaRPr>
          </a:p>
          <a:p>
            <a:pPr>
              <a:buFontTx/>
              <a:buNone/>
            </a:pPr>
            <a:r>
              <a:rPr lang="en-US" sz="1600" dirty="0">
                <a:latin typeface="Verdana" pitchFamily="34" charset="0"/>
              </a:rPr>
              <a:t>      </a:t>
            </a:r>
            <a:r>
              <a:rPr lang="en-US" sz="1600" dirty="0" err="1">
                <a:latin typeface="Verdana" pitchFamily="34" charset="0"/>
              </a:rPr>
              <a:t>Caa</a:t>
            </a:r>
            <a:r>
              <a:rPr lang="en-US" sz="1600" dirty="0">
                <a:latin typeface="Verdana" pitchFamily="34" charset="0"/>
              </a:rPr>
              <a:t>/Ca/C           CCC/CC/C      </a:t>
            </a:r>
            <a:r>
              <a:rPr lang="en-US" sz="1600" dirty="0" smtClean="0">
                <a:latin typeface="Verdana" pitchFamily="34" charset="0"/>
              </a:rPr>
              <a:t>   Junk                    </a:t>
            </a:r>
            <a:r>
              <a:rPr lang="en-US" sz="1600" dirty="0">
                <a:latin typeface="Verdana" pitchFamily="34" charset="0"/>
              </a:rPr>
              <a:t>Highly Spec</a:t>
            </a:r>
          </a:p>
          <a:p>
            <a:pPr>
              <a:buFontTx/>
              <a:buNone/>
            </a:pPr>
            <a:r>
              <a:rPr lang="en-US" sz="1600" dirty="0">
                <a:latin typeface="Verdana" pitchFamily="34" charset="0"/>
              </a:rPr>
              <a:t>      C                         D                   </a:t>
            </a:r>
            <a:r>
              <a:rPr lang="en-US" sz="1600" dirty="0" smtClean="0">
                <a:latin typeface="Verdana" pitchFamily="34" charset="0"/>
              </a:rPr>
              <a:t>Junk                    </a:t>
            </a:r>
            <a:r>
              <a:rPr lang="en-US" sz="1600" dirty="0">
                <a:latin typeface="Verdana" pitchFamily="34" charset="0"/>
              </a:rPr>
              <a:t>In Default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600200" y="1143000"/>
            <a:ext cx="6553200" cy="603250"/>
          </a:xfrm>
        </p:spPr>
        <p:txBody>
          <a:bodyPr>
            <a:normAutofit fontScale="90000"/>
          </a:bodyPr>
          <a:lstStyle/>
          <a:p>
            <a:pPr algn="ctr"/>
            <a:r>
              <a:rPr lang="en-US" i="1"/>
              <a:t>Reading Bond Quotations</a:t>
            </a:r>
          </a:p>
        </p:txBody>
      </p:sp>
      <p:sp>
        <p:nvSpPr>
          <p:cNvPr id="76804" name="Rectangle 4"/>
          <p:cNvSpPr>
            <a:spLocks noGrp="1" noChangeArrowheads="1"/>
          </p:cNvSpPr>
          <p:nvPr>
            <p:ph idx="1"/>
          </p:nvPr>
        </p:nvSpPr>
        <p:spPr>
          <a:xfrm>
            <a:off x="914400" y="1981200"/>
            <a:ext cx="4572000" cy="4114800"/>
          </a:xfrm>
        </p:spPr>
        <p:txBody>
          <a:bodyPr/>
          <a:lstStyle/>
          <a:p>
            <a:pPr>
              <a:buFontTx/>
              <a:buNone/>
            </a:pPr>
            <a:endParaRPr lang="en-US" sz="1600" b="0" u="sng"/>
          </a:p>
          <a:p>
            <a:pPr>
              <a:buFontTx/>
              <a:buNone/>
            </a:pPr>
            <a:endParaRPr lang="en-US" sz="1600" b="0" u="sng"/>
          </a:p>
          <a:p>
            <a:pPr>
              <a:buFontTx/>
              <a:buNone/>
            </a:pPr>
            <a:r>
              <a:rPr lang="en-US" sz="1600" b="0" u="sng"/>
              <a:t>Column 1: </a:t>
            </a:r>
            <a:r>
              <a:rPr lang="en-US" sz="1600" b="0">
                <a:latin typeface="Verdana" pitchFamily="34" charset="0"/>
              </a:rPr>
              <a:t>Issuer -</a:t>
            </a:r>
            <a:r>
              <a:rPr lang="en-US" sz="1600">
                <a:latin typeface="Verdana" pitchFamily="34" charset="0"/>
              </a:rPr>
              <a:t> This is the company, </a:t>
            </a:r>
          </a:p>
          <a:p>
            <a:pPr>
              <a:buFontTx/>
              <a:buNone/>
            </a:pPr>
            <a:r>
              <a:rPr lang="en-US" sz="1600">
                <a:latin typeface="Verdana" pitchFamily="34" charset="0"/>
              </a:rPr>
              <a:t>state (or province), or country that is </a:t>
            </a:r>
          </a:p>
          <a:p>
            <a:pPr>
              <a:buFontTx/>
              <a:buNone/>
            </a:pPr>
            <a:r>
              <a:rPr lang="en-US" sz="1600">
                <a:latin typeface="Verdana" pitchFamily="34" charset="0"/>
              </a:rPr>
              <a:t>issuing the bond.</a:t>
            </a:r>
          </a:p>
          <a:p>
            <a:pPr>
              <a:buFontTx/>
              <a:buNone/>
            </a:pPr>
            <a:r>
              <a:rPr lang="en-US" sz="1600" b="0" u="sng">
                <a:latin typeface="Verdana" pitchFamily="34" charset="0"/>
              </a:rPr>
              <a:t>Column 2:</a:t>
            </a:r>
            <a:r>
              <a:rPr lang="en-US" sz="1600">
                <a:latin typeface="Verdana" pitchFamily="34" charset="0"/>
              </a:rPr>
              <a:t> Coupon rate on the bond.</a:t>
            </a:r>
          </a:p>
          <a:p>
            <a:pPr>
              <a:buFontTx/>
              <a:buNone/>
            </a:pPr>
            <a:r>
              <a:rPr lang="en-US" sz="1600" b="0" u="sng">
                <a:latin typeface="Verdana" pitchFamily="34" charset="0"/>
              </a:rPr>
              <a:t>Column 3:</a:t>
            </a:r>
            <a:r>
              <a:rPr lang="en-US" sz="1600">
                <a:latin typeface="Verdana" pitchFamily="34" charset="0"/>
              </a:rPr>
              <a:t> Maturity date.</a:t>
            </a:r>
          </a:p>
          <a:p>
            <a:pPr>
              <a:buFontTx/>
              <a:buNone/>
            </a:pPr>
            <a:r>
              <a:rPr lang="en-US" sz="1600" b="0" u="sng">
                <a:latin typeface="Verdana" pitchFamily="34" charset="0"/>
              </a:rPr>
              <a:t>Column 4:</a:t>
            </a:r>
            <a:r>
              <a:rPr lang="en-US" sz="1600">
                <a:latin typeface="Verdana" pitchFamily="34" charset="0"/>
              </a:rPr>
              <a:t> Bid price. It is quoted in </a:t>
            </a:r>
          </a:p>
          <a:p>
            <a:pPr>
              <a:buFontTx/>
              <a:buNone/>
            </a:pPr>
            <a:r>
              <a:rPr lang="en-US" sz="1600">
                <a:latin typeface="Verdana" pitchFamily="34" charset="0"/>
              </a:rPr>
              <a:t>Terms of 100% of the par value.</a:t>
            </a:r>
          </a:p>
          <a:p>
            <a:pPr>
              <a:buFontTx/>
              <a:buNone/>
            </a:pPr>
            <a:r>
              <a:rPr lang="en-US" sz="1600" b="0" u="sng">
                <a:latin typeface="Verdana" pitchFamily="34" charset="0"/>
              </a:rPr>
              <a:t>Column 5:</a:t>
            </a:r>
            <a:r>
              <a:rPr lang="en-US" sz="1600">
                <a:latin typeface="Verdana" pitchFamily="34" charset="0"/>
              </a:rPr>
              <a:t> The current yield.</a:t>
            </a:r>
            <a:endParaRPr lang="en-US" sz="1600" b="0" u="sng">
              <a:latin typeface="Verdana" pitchFamily="34" charset="0"/>
            </a:endParaRPr>
          </a:p>
          <a:p>
            <a:pPr>
              <a:buFontTx/>
              <a:buNone/>
            </a:pPr>
            <a:endParaRPr lang="en-US" sz="1600" b="0" u="sng">
              <a:latin typeface="Verdana" pitchFamily="34" charset="0"/>
            </a:endParaRPr>
          </a:p>
          <a:p>
            <a:pPr>
              <a:buFontTx/>
              <a:buNone/>
            </a:pPr>
            <a:endParaRPr lang="en-US" sz="1600" b="0" u="sng">
              <a:latin typeface="Verdana" pitchFamily="34" charset="0"/>
            </a:endParaRPr>
          </a:p>
        </p:txBody>
      </p:sp>
      <p:pic>
        <p:nvPicPr>
          <p:cNvPr id="76803" name="Picture 3" descr="C:\My Documents\My Pictures\bondtable.gif"/>
          <p:cNvPicPr>
            <a:picLocks noChangeAspect="1" noChangeArrowheads="1"/>
          </p:cNvPicPr>
          <p:nvPr/>
        </p:nvPicPr>
        <p:blipFill>
          <a:blip r:embed="rId2" cstate="print"/>
          <a:srcRect/>
          <a:stretch>
            <a:fillRect/>
          </a:stretch>
        </p:blipFill>
        <p:spPr bwMode="auto">
          <a:xfrm>
            <a:off x="5378450" y="1981200"/>
            <a:ext cx="3765550" cy="4191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066800" y="990600"/>
            <a:ext cx="7793038" cy="685800"/>
          </a:xfrm>
        </p:spPr>
        <p:txBody>
          <a:bodyPr/>
          <a:lstStyle/>
          <a:p>
            <a:pPr algn="ctr"/>
            <a:r>
              <a:rPr lang="en-US" sz="3600"/>
              <a:t>Term Structure of Interest Rates</a:t>
            </a:r>
          </a:p>
        </p:txBody>
      </p:sp>
      <p:sp>
        <p:nvSpPr>
          <p:cNvPr id="77827" name="Rectangle 3"/>
          <p:cNvSpPr>
            <a:spLocks noGrp="1" noChangeArrowheads="1"/>
          </p:cNvSpPr>
          <p:nvPr>
            <p:ph idx="1"/>
          </p:nvPr>
        </p:nvSpPr>
        <p:spPr>
          <a:xfrm>
            <a:off x="609600" y="1752600"/>
            <a:ext cx="3922713" cy="4038600"/>
          </a:xfrm>
          <a:solidFill>
            <a:schemeClr val="bg1">
              <a:lumMod val="95000"/>
            </a:schemeClr>
          </a:solidFill>
          <a:ln w="38100">
            <a:solidFill>
              <a:schemeClr val="tx1"/>
            </a:solidFill>
          </a:ln>
        </p:spPr>
        <p:txBody>
          <a:bodyPr/>
          <a:lstStyle/>
          <a:p>
            <a:pPr>
              <a:lnSpc>
                <a:spcPct val="90000"/>
              </a:lnSpc>
              <a:buFontTx/>
              <a:buNone/>
            </a:pPr>
            <a:endParaRPr lang="en-US" sz="1600" dirty="0"/>
          </a:p>
          <a:p>
            <a:pPr>
              <a:lnSpc>
                <a:spcPct val="90000"/>
              </a:lnSpc>
              <a:buFontTx/>
              <a:buNone/>
            </a:pPr>
            <a:r>
              <a:rPr lang="en-US" sz="1400" dirty="0"/>
              <a:t>A </a:t>
            </a:r>
            <a:r>
              <a:rPr lang="en-US" sz="1400" u="sng" dirty="0"/>
              <a:t>yield curve</a:t>
            </a:r>
            <a:r>
              <a:rPr lang="en-US" sz="1400" dirty="0"/>
              <a:t> displaying the relationship between spot rates of zero-coupon securities and their term to maturity.</a:t>
            </a:r>
          </a:p>
          <a:p>
            <a:pPr>
              <a:lnSpc>
                <a:spcPct val="90000"/>
              </a:lnSpc>
              <a:buFontTx/>
              <a:buNone/>
            </a:pPr>
            <a:endParaRPr lang="en-US" sz="1400" i="1" dirty="0"/>
          </a:p>
          <a:p>
            <a:pPr>
              <a:lnSpc>
                <a:spcPct val="90000"/>
              </a:lnSpc>
              <a:buFontTx/>
              <a:buNone/>
            </a:pPr>
            <a:r>
              <a:rPr lang="en-US" sz="1400" i="1" dirty="0"/>
              <a:t>The </a:t>
            </a:r>
            <a:r>
              <a:rPr lang="en-US" sz="1400" u="sng" dirty="0"/>
              <a:t>resulting curve</a:t>
            </a:r>
            <a:r>
              <a:rPr lang="en-US" sz="1400" i="1" dirty="0"/>
              <a:t> allows an interest rate pattern to be determined, which can then be used to discount cash flows appropriately. Unfortunately, most bonds carry coupons, so the term structure must be determined using the prices of these securities. Term structures are continuously changing, and though the resulting yield curve is usually normal, it can also be flat or inverted. </a:t>
            </a:r>
            <a:r>
              <a:rPr lang="en-US" sz="1400" dirty="0"/>
              <a:t/>
            </a:r>
            <a:br>
              <a:rPr lang="en-US" sz="1400" dirty="0"/>
            </a:br>
            <a:endParaRPr lang="en-US" sz="1400" dirty="0"/>
          </a:p>
          <a:p>
            <a:pPr>
              <a:lnSpc>
                <a:spcPct val="90000"/>
              </a:lnSpc>
              <a:buFontTx/>
              <a:buNone/>
            </a:pPr>
            <a:r>
              <a:rPr lang="en-US" sz="1400" dirty="0">
                <a:latin typeface="Verdana" pitchFamily="34" charset="0"/>
              </a:rPr>
              <a:t/>
            </a:r>
            <a:br>
              <a:rPr lang="en-US" sz="1400" dirty="0">
                <a:latin typeface="Verdana" pitchFamily="34" charset="0"/>
              </a:rPr>
            </a:br>
            <a:endParaRPr lang="en-US" sz="1400" dirty="0">
              <a:latin typeface="Verdana" pitchFamily="34" charset="0"/>
            </a:endParaRPr>
          </a:p>
        </p:txBody>
      </p:sp>
      <p:pic>
        <p:nvPicPr>
          <p:cNvPr id="77828" name="Picture 4" descr="C:\My Documents\My Pictures\termstructure.gif"/>
          <p:cNvPicPr>
            <a:picLocks noChangeAspect="1" noChangeArrowheads="1"/>
          </p:cNvPicPr>
          <p:nvPr/>
        </p:nvPicPr>
        <p:blipFill>
          <a:blip r:embed="rId2" cstate="print"/>
          <a:srcRect/>
          <a:stretch>
            <a:fillRect/>
          </a:stretch>
        </p:blipFill>
        <p:spPr bwMode="auto">
          <a:xfrm>
            <a:off x="4724400" y="1752600"/>
            <a:ext cx="4114800" cy="4038600"/>
          </a:xfrm>
          <a:prstGeom prst="rect">
            <a:avLst/>
          </a:prstGeom>
          <a:noFill/>
          <a:ln w="38100">
            <a:solidFill>
              <a:srgbClr val="000000"/>
            </a:solid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TotalTime>
  <Words>1443</Words>
  <Application>Microsoft Office PowerPoint</Application>
  <PresentationFormat>On-screen Show (4:3)</PresentationFormat>
  <Paragraphs>168</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Bond Basics</vt:lpstr>
      <vt:lpstr>Bond Basics</vt:lpstr>
      <vt:lpstr>Bond Basics-Characteristics</vt:lpstr>
      <vt:lpstr>Bond Basics-Characteristics</vt:lpstr>
      <vt:lpstr>Bond Basics-Characteristics</vt:lpstr>
      <vt:lpstr>Bond Ratings</vt:lpstr>
      <vt:lpstr>Reading Bond Quotations</vt:lpstr>
      <vt:lpstr>Term Structure of Interest Rates</vt:lpstr>
      <vt:lpstr>  Short and Long-Term Federal Government Securities</vt:lpstr>
      <vt:lpstr>  Short and Long-Term Corporate Securities</vt:lpstr>
      <vt:lpstr> Long-Term State and Local Government Securities</vt:lpstr>
      <vt:lpstr>  The Determinants of Bond Quality Ratings</vt:lpstr>
      <vt:lpstr>Riskiness of Bond Issuer’s Earnings</vt:lpstr>
      <vt:lpstr>  The Determinants of Bond Quality Ratings</vt:lpstr>
      <vt:lpstr> Debt Securities Yield and Return</vt:lpstr>
      <vt:lpstr>Bond Terms</vt:lpstr>
      <vt:lpstr>Slide 18</vt:lpstr>
      <vt:lpstr>Slide 19</vt:lpstr>
      <vt:lpstr>Review Questions:</vt:lpstr>
    </vt:vector>
  </TitlesOfParts>
  <Company>Fusion Media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Grennan</dc:creator>
  <cp:lastModifiedBy>Owner</cp:lastModifiedBy>
  <cp:revision>55</cp:revision>
  <dcterms:created xsi:type="dcterms:W3CDTF">1998-06-30T18:28:06Z</dcterms:created>
  <dcterms:modified xsi:type="dcterms:W3CDTF">2010-12-19T21:44:25Z</dcterms:modified>
</cp:coreProperties>
</file>